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5F"/>
    <a:srgbClr val="FFFFFF"/>
    <a:srgbClr val="007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81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354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AMI </a:t>
            </a:r>
            <a:r>
              <a:rPr lang="en-US" sz="2800" dirty="0"/>
              <a:t>Opt-Out </a:t>
            </a:r>
            <a:r>
              <a:rPr lang="en-US" sz="2800" dirty="0" smtClean="0"/>
              <a:t>Bi-annual </a:t>
            </a:r>
            <a:r>
              <a:rPr lang="en-US" sz="2800" dirty="0"/>
              <a:t>Status Report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 smtClean="0"/>
              <a:t>March 1, </a:t>
            </a:r>
            <a:r>
              <a:rPr lang="en-US" sz="1600" dirty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68795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/>
              <a:t>AMI Phase 1 Deployment </a:t>
            </a:r>
            <a:r>
              <a:rPr lang="en-US" sz="1600" b="1" dirty="0" smtClean="0"/>
              <a:t>Completed October 2018</a:t>
            </a:r>
            <a:endParaRPr lang="en-US" sz="1600" b="1" dirty="0"/>
          </a:p>
          <a:p>
            <a:pPr lvl="0"/>
            <a:r>
              <a:rPr lang="en-US" sz="1600" dirty="0"/>
              <a:t>Avista successfully completed installing approximately 3,800 new smart electric meters and/or new smart gas modules to approximately 1,900 customers. </a:t>
            </a:r>
          </a:p>
          <a:p>
            <a:pPr lvl="0"/>
            <a:r>
              <a:rPr lang="en-US" sz="1600" dirty="0"/>
              <a:t>Customers who received smart meters and/or smart gas modules during this Phase 1 Pilot are receiving regular, accurate monthly bills based off of energy usage information from their new smart meters</a:t>
            </a:r>
            <a:r>
              <a:rPr lang="en-US" sz="1600" dirty="0" smtClean="0"/>
              <a:t>.</a:t>
            </a:r>
          </a:p>
          <a:p>
            <a:pPr lvl="0"/>
            <a:r>
              <a:rPr lang="en-US" sz="1600" dirty="0" smtClean="0"/>
              <a:t>Opt-Out fee’s will begin once a customer has completed an application and has received a new meter.</a:t>
            </a:r>
          </a:p>
          <a:p>
            <a:pPr marL="0" lvl="0" indent="0">
              <a:buNone/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9026" y="2548914"/>
            <a:ext cx="113065" cy="22136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1470" y="1613886"/>
            <a:ext cx="41519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AMI Opt-Out Stats – As of February, 2019</a:t>
            </a:r>
          </a:p>
          <a:p>
            <a:endParaRPr lang="en-US" sz="1200" b="1" dirty="0"/>
          </a:p>
          <a:p>
            <a:r>
              <a:rPr lang="en-US" sz="1200" b="1" dirty="0" smtClean="0"/>
              <a:t>May 2018 - February 2019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465 AMI Calls to the Contact Center</a:t>
            </a:r>
            <a:endParaRPr lang="en-US" sz="1200" dirty="0"/>
          </a:p>
          <a:p>
            <a:endParaRPr lang="en-US" sz="1200" b="1" dirty="0" smtClean="0"/>
          </a:p>
          <a:p>
            <a:r>
              <a:rPr lang="en-US" sz="1200" b="1" dirty="0" smtClean="0"/>
              <a:t>82 </a:t>
            </a:r>
            <a:r>
              <a:rPr lang="en-US" sz="1200" b="1" dirty="0"/>
              <a:t>% </a:t>
            </a:r>
            <a:r>
              <a:rPr lang="en-US" sz="1200" dirty="0"/>
              <a:t>Opt Out </a:t>
            </a:r>
          </a:p>
          <a:p>
            <a:pPr lvl="0" fontAlgn="ctr"/>
            <a:r>
              <a:rPr lang="en-US" sz="1200" b="1" dirty="0"/>
              <a:t>	</a:t>
            </a:r>
            <a:r>
              <a:rPr lang="en-US" sz="1200" b="1" dirty="0" smtClean="0"/>
              <a:t>44% </a:t>
            </a:r>
            <a:r>
              <a:rPr lang="en-US" sz="1200" dirty="0"/>
              <a:t>Concerns (Health, Privacy, etc.)</a:t>
            </a:r>
            <a:r>
              <a:rPr lang="en-US" sz="1200" b="1" dirty="0"/>
              <a:t> </a:t>
            </a:r>
            <a:endParaRPr lang="en-US" sz="1200" dirty="0"/>
          </a:p>
          <a:p>
            <a:pPr lvl="0" fontAlgn="ctr"/>
            <a:r>
              <a:rPr lang="en-US" sz="1200" b="1" dirty="0" smtClean="0"/>
              <a:t>	56 </a:t>
            </a:r>
            <a:r>
              <a:rPr lang="en-US" sz="1200" b="1" dirty="0"/>
              <a:t>% </a:t>
            </a:r>
            <a:r>
              <a:rPr lang="en-US" sz="1200" dirty="0"/>
              <a:t>Opt Out Fees &amp; Process</a:t>
            </a:r>
            <a:r>
              <a:rPr lang="en-US" sz="1200" b="1" dirty="0"/>
              <a:t> </a:t>
            </a:r>
            <a:endParaRPr lang="en-US" sz="1200" dirty="0"/>
          </a:p>
          <a:p>
            <a:r>
              <a:rPr lang="en-US" sz="1200" b="1" dirty="0" smtClean="0"/>
              <a:t>17% </a:t>
            </a:r>
            <a:r>
              <a:rPr lang="en-US" sz="1200" dirty="0"/>
              <a:t>General </a:t>
            </a:r>
          </a:p>
          <a:p>
            <a:r>
              <a:rPr lang="en-US" sz="1200" b="1" dirty="0"/>
              <a:t>  </a:t>
            </a:r>
            <a:r>
              <a:rPr lang="en-US" sz="1200" b="1" dirty="0" smtClean="0"/>
              <a:t>1 </a:t>
            </a:r>
            <a:r>
              <a:rPr lang="en-US" sz="1200" b="1" dirty="0"/>
              <a:t>% </a:t>
            </a:r>
            <a:r>
              <a:rPr lang="en-US" sz="1200" dirty="0"/>
              <a:t>Post Deployment</a:t>
            </a:r>
            <a:r>
              <a:rPr lang="en-US" sz="1200" b="1" dirty="0"/>
              <a:t> 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400" dirty="0" smtClean="0"/>
              <a:t>108 Opt-Out applications have been received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71694714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slides Revised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80418-19-AVA-Cply-03-01-19" id="{981BDFAE-DA6B-498F-BC88-F567CFC589CF}" vid="{1F1AEE42-505B-4D72-8917-53839219AA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Compliance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2018-05-14T07:00:00+00:00</OpenedDate>
    <SignificantOrder xmlns="dc463f71-b30c-4ab2-9473-d307f9d35888">false</SignificantOrder>
    <Date1 xmlns="dc463f71-b30c-4ab2-9473-d307f9d35888">2019-03-01T08:00:00+00:00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Avista Corporation</CaseCompanyNames>
    <Nickname xmlns="http://schemas.microsoft.com/sharepoint/v3" xsi:nil="true"/>
    <DocketNumber xmlns="dc463f71-b30c-4ab2-9473-d307f9d35888">180418</DocketNumber>
    <DelegatedOrder xmlns="dc463f71-b30c-4ab2-9473-d307f9d35888">false</Delegated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6E5652B81D1D0146B5288D1D95BA3447" ma:contentTypeVersion="76" ma:contentTypeDescription="" ma:contentTypeScope="" ma:versionID="f1e709401d489c5e946d5a20e741a80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a924c8152a3ca6d41f5defb10cfa585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616986DB-8A2C-4B33-B6E7-4370C4136108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C655E10-FD66-4B7E-91F0-A78FDEABF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9EDF20-4C24-4B63-9173-D2116103AC9C}"/>
</file>

<file path=customXml/itemProps4.xml><?xml version="1.0" encoding="utf-8"?>
<ds:datastoreItem xmlns:ds="http://schemas.openxmlformats.org/officeDocument/2006/customXml" ds:itemID="{927AED54-CF55-4D2D-8E6D-B75744560157}"/>
</file>

<file path=docProps/app.xml><?xml version="1.0" encoding="utf-8"?>
<Properties xmlns="http://schemas.openxmlformats.org/officeDocument/2006/extended-properties" xmlns:vt="http://schemas.openxmlformats.org/officeDocument/2006/docPropsVTypes">
  <Template>180418-19-AVA-Cply-03-01-19</Template>
  <TotalTime>130</TotalTime>
  <Words>108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Arial Bold</vt:lpstr>
      <vt:lpstr>Calibri</vt:lpstr>
      <vt:lpstr>Green slides Revised</vt:lpstr>
      <vt:lpstr>AMI Opt-Out Bi-annual Status Report March 1, 2019</vt:lpstr>
    </vt:vector>
  </TitlesOfParts>
  <Company>Avista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 Opt-Out Bi-annual Status Report March 1, 2019</dc:title>
  <dc:creator>Gervais, Linda</dc:creator>
  <cp:lastModifiedBy>Gervais, Linda</cp:lastModifiedBy>
  <cp:revision>2</cp:revision>
  <cp:lastPrinted>2019-02-28T18:46:30Z</cp:lastPrinted>
  <dcterms:created xsi:type="dcterms:W3CDTF">2019-02-28T16:35:07Z</dcterms:created>
  <dcterms:modified xsi:type="dcterms:W3CDTF">2019-02-28T19:22:00Z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0x0101006E56B4D1795A2E4DB2F0B01679ED314A006E5652B81D1D0146B5288D1D95BA3447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