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325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FF0000"/>
    <a:srgbClr val="000000"/>
    <a:srgbClr val="B2B2B2"/>
    <a:srgbClr val="C0C0C0"/>
    <a:srgbClr val="79A6FF"/>
    <a:srgbClr val="DDDDDD"/>
    <a:srgbClr val="0038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64" autoAdjust="0"/>
    <p:restoredTop sz="97763" autoAdjust="0"/>
  </p:normalViewPr>
  <p:slideViewPr>
    <p:cSldViewPr>
      <p:cViewPr>
        <p:scale>
          <a:sx n="110" d="100"/>
          <a:sy n="110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792141883916175"/>
          <c:y val="6.0341979311409624E-2"/>
          <c:w val="0.83921192622392993"/>
          <c:h val="0.7314148681055157"/>
        </c:manualLayout>
      </c:layout>
      <c:barChart>
        <c:barDir val="col"/>
        <c:grouping val="stacked"/>
        <c:ser>
          <c:idx val="0"/>
          <c:order val="0"/>
          <c:tx>
            <c:strRef>
              <c:f>Sheet1!$A$3</c:f>
              <c:strCache>
                <c:ptCount val="1"/>
                <c:pt idx="0">
                  <c:v>230 kV Project</c:v>
                </c:pt>
              </c:strCache>
            </c:strRef>
          </c:tx>
          <c:spPr>
            <a:solidFill>
              <a:srgbClr val="FF0000"/>
            </a:solid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Sheet1!$B$3:$O$3</c:f>
              <c:numCache>
                <c:formatCode>0.0</c:formatCode>
                <c:ptCount val="14"/>
                <c:pt idx="0" formatCode="General">
                  <c:v>25.6</c:v>
                </c:pt>
                <c:pt idx="1">
                  <c:v>30</c:v>
                </c:pt>
                <c:pt idx="2" formatCode="General">
                  <c:v>30.3</c:v>
                </c:pt>
                <c:pt idx="3" formatCode="_(&quot;$&quot;* #,##0.0_);_(&quot;$&quot;* \(#,##0.0\);_(&quot;$&quot;* &quot;-&quot;??_);_(@_)">
                  <c:v>0</c:v>
                </c:pt>
                <c:pt idx="4" formatCode="_(&quot;$&quot;* #,##0.0_);_(&quot;$&quot;* \(#,##0.0\);_(&quot;$&quot;* &quot;-&quot;??_);_(@_)">
                  <c:v>0</c:v>
                </c:pt>
                <c:pt idx="5" formatCode="_(&quot;$&quot;* #,##0.0_);_(&quot;$&quot;* \(#,##0.0\);_(&quot;$&quot;* &quot;-&quot;??_);_(@_)">
                  <c:v>0</c:v>
                </c:pt>
                <c:pt idx="6" formatCode="_(&quot;$&quot;* #,##0.0_);_(&quot;$&quot;* \(#,##0.0\);_(&quot;$&quot;* &quot;-&quot;??_);_(@_)">
                  <c:v>0</c:v>
                </c:pt>
                <c:pt idx="7" formatCode="_(&quot;$&quot;* #,##0.0_);_(&quot;$&quot;* \(#,##0.0\);_(&quot;$&quot;* &quot;-&quot;??_);_(@_)">
                  <c:v>0</c:v>
                </c:pt>
                <c:pt idx="8" formatCode="_(&quot;$&quot;* #,##0.0_);_(&quot;$&quot;* \(#,##0.0\);_(&quot;$&quot;* &quot;-&quot;??_);_(@_)">
                  <c:v>0</c:v>
                </c:pt>
                <c:pt idx="9" formatCode="_(&quot;$&quot;* #,##0.0_);_(&quot;$&quot;* \(#,##0.0\);_(&quot;$&quot;* &quot;-&quot;??_);_(@_)">
                  <c:v>0</c:v>
                </c:pt>
                <c:pt idx="10" formatCode="_(&quot;$&quot;* #,##0.0_);_(&quot;$&quot;* \(#,##0.0\);_(&quot;$&quot;* &quot;-&quot;??_);_(@_)">
                  <c:v>0</c:v>
                </c:pt>
                <c:pt idx="11" formatCode="_(&quot;$&quot;* #,##0.0_);_(&quot;$&quot;* \(#,##0.0\);_(&quot;$&quot;* &quot;-&quot;??_);_(@_)">
                  <c:v>0</c:v>
                </c:pt>
                <c:pt idx="12" formatCode="General">
                  <c:v>0</c:v>
                </c:pt>
                <c:pt idx="13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Environmental</c:v>
                </c:pt>
              </c:strCache>
            </c:strRef>
          </c:tx>
          <c:spPr>
            <a:solidFill>
              <a:srgbClr val="FFFF00"/>
            </a:solid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Sheet1!$B$4:$O$4</c:f>
              <c:numCache>
                <c:formatCode>"$"#,##0.0_);[Red]\("$"#,##0.0\)</c:formatCode>
                <c:ptCount val="14"/>
                <c:pt idx="0">
                  <c:v>7.3</c:v>
                </c:pt>
                <c:pt idx="1">
                  <c:v>6</c:v>
                </c:pt>
                <c:pt idx="2">
                  <c:v>6</c:v>
                </c:pt>
                <c:pt idx="3" formatCode="_(* #,##0.0_);_(* \(#,##0.0\);_(* &quot;-&quot;??_);_(@_)">
                  <c:v>8.6</c:v>
                </c:pt>
                <c:pt idx="4" formatCode="_(* #,##0.0_);_(* \(#,##0.0\);_(* &quot;-&quot;??_);_(@_)">
                  <c:v>5.5</c:v>
                </c:pt>
                <c:pt idx="5" formatCode="_(* #,##0.0_);_(* \(#,##0.0\);_(* &quot;-&quot;??_);_(@_)">
                  <c:v>7.7</c:v>
                </c:pt>
                <c:pt idx="6" formatCode="_(* #,##0.0_);_(* \(#,##0.0\);_(* &quot;-&quot;??_);_(@_)">
                  <c:v>7.6</c:v>
                </c:pt>
                <c:pt idx="7" formatCode="_(* #,##0.0_);_(* \(#,##0.0\);_(* &quot;-&quot;??_);_(@_)">
                  <c:v>7.2290000000000001</c:v>
                </c:pt>
                <c:pt idx="8" formatCode="_(* #,##0.0_);_(* \(#,##0.0\);_(* &quot;-&quot;??_);_(@_)">
                  <c:v>7.8001003599999956</c:v>
                </c:pt>
                <c:pt idx="9" formatCode="_(* #,##0.0_);_(* \(#,##0.0\);_(* &quot;-&quot;??_);_(@_)">
                  <c:v>15.8</c:v>
                </c:pt>
                <c:pt idx="10" formatCode="_(* #,##0.0_);_(* \(#,##0.0\);_(* &quot;-&quot;??_);_(@_)">
                  <c:v>30.3</c:v>
                </c:pt>
                <c:pt idx="11" formatCode="_(* #,##0.0_);_(* \(#,##0.0\);_(* &quot;-&quot;??_);_(@_)">
                  <c:v>16.3</c:v>
                </c:pt>
                <c:pt idx="12" formatCode="General">
                  <c:v>15.9</c:v>
                </c:pt>
                <c:pt idx="13" formatCode="General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rgbClr val="33CCCC"/>
            </a:solid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Sheet1!$B$5:$O$5</c:f>
              <c:numCache>
                <c:formatCode>"$"#,##0.0_);[Red]\("$"#,##0.0\)</c:formatCode>
                <c:ptCount val="14"/>
                <c:pt idx="0">
                  <c:v>10.5</c:v>
                </c:pt>
                <c:pt idx="1">
                  <c:v>10.6</c:v>
                </c:pt>
                <c:pt idx="2">
                  <c:v>15.9</c:v>
                </c:pt>
                <c:pt idx="3" formatCode="_(* #,##0.0_);_(* \(#,##0.0\);_(* &quot;-&quot;??_);_(@_)">
                  <c:v>20.5</c:v>
                </c:pt>
                <c:pt idx="4" formatCode="_(* #,##0.0_);_(* \(#,##0.0\);_(* &quot;-&quot;??_);_(@_)">
                  <c:v>21.3</c:v>
                </c:pt>
                <c:pt idx="5" formatCode="_(* #,##0.0_);_(* \(#,##0.0\);_(* &quot;-&quot;??_);_(@_)">
                  <c:v>16.7</c:v>
                </c:pt>
                <c:pt idx="6" formatCode="_(* #,##0.0_);_(* \(#,##0.0\);_(* &quot;-&quot;??_);_(@_)">
                  <c:v>25.1</c:v>
                </c:pt>
                <c:pt idx="7" formatCode="_(* #,##0.0_);_(* \(#,##0.0\);_(* &quot;-&quot;??_);_(@_)">
                  <c:v>23.876999999999999</c:v>
                </c:pt>
                <c:pt idx="8" formatCode="_(* #,##0.0_);_(* \(#,##0.0\);_(* &quot;-&quot;??_);_(@_)">
                  <c:v>34.693403020000012</c:v>
                </c:pt>
                <c:pt idx="9" formatCode="_(* #,##0.0_);_(* \(#,##0.0\);_(* &quot;-&quot;??_);_(@_)">
                  <c:v>40.4</c:v>
                </c:pt>
                <c:pt idx="10" formatCode="_(* #,##0.0_);_(* \(#,##0.0\);_(* &quot;-&quot;??_);_(@_)">
                  <c:v>42.9</c:v>
                </c:pt>
                <c:pt idx="11" formatCode="_(* #,##0.0_);_(* \(#,##0.0\);_(* &quot;-&quot;??_);_(@_)">
                  <c:v>43</c:v>
                </c:pt>
                <c:pt idx="12" formatCode="General">
                  <c:v>43.4</c:v>
                </c:pt>
                <c:pt idx="13" formatCode="General">
                  <c:v>44.9</c:v>
                </c:pt>
              </c:numCache>
            </c:numRef>
          </c:val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Generation</c:v>
                </c:pt>
              </c:strCache>
            </c:strRef>
          </c:tx>
          <c:spPr>
            <a:pattFill prst="pct75">
              <a:fgClr>
                <a:srgbClr val="00FF00"/>
              </a:fgClr>
              <a:bgClr>
                <a:srgbClr val="000000"/>
              </a:bgClr>
            </a:patt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Sheet1!$B$6:$O$6</c:f>
              <c:numCache>
                <c:formatCode>"$"#,##0.0_);[Red]\("$"#,##0.0\)</c:formatCode>
                <c:ptCount val="14"/>
                <c:pt idx="0">
                  <c:v>17.5</c:v>
                </c:pt>
                <c:pt idx="1">
                  <c:v>20.9</c:v>
                </c:pt>
                <c:pt idx="2">
                  <c:v>22.7</c:v>
                </c:pt>
                <c:pt idx="3" formatCode="_(* #,##0.0_);_(* \(#,##0.0\);_(* &quot;-&quot;??_);_(@_)">
                  <c:v>23.4</c:v>
                </c:pt>
                <c:pt idx="4" formatCode="_(* #,##0.0_);_(* \(#,##0.0\);_(* &quot;-&quot;??_);_(@_)">
                  <c:v>31.2</c:v>
                </c:pt>
                <c:pt idx="5" formatCode="_(* #,##0.0_);_(* \(#,##0.0\);_(* &quot;-&quot;??_);_(@_)">
                  <c:v>27.7</c:v>
                </c:pt>
                <c:pt idx="6" formatCode="_(* #,##0.0_);_(* \(#,##0.0\);_(* &quot;-&quot;??_);_(@_)">
                  <c:v>29</c:v>
                </c:pt>
                <c:pt idx="7" formatCode="_(* #,##0.0_);_(* \(#,##0.0\);_(* &quot;-&quot;??_);_(@_)">
                  <c:v>31.347999999999999</c:v>
                </c:pt>
                <c:pt idx="8" formatCode="_(* #,##0.0_);_(* \(#,##0.0\);_(* &quot;-&quot;??_);_(@_)">
                  <c:v>33.617318360000013</c:v>
                </c:pt>
                <c:pt idx="9" formatCode="_(* #,##0.0_);_(* \(#,##0.0\);_(* &quot;-&quot;??_);_(@_)">
                  <c:v>65.3</c:v>
                </c:pt>
                <c:pt idx="10" formatCode="_(* #,##0.0_);_(* \(#,##0.0\);_(* &quot;-&quot;??_);_(@_)">
                  <c:v>52</c:v>
                </c:pt>
                <c:pt idx="11" formatCode="_(* #,##0.0_);_(* \(#,##0.0\);_(* &quot;-&quot;??_);_(@_)">
                  <c:v>34.700000000000003</c:v>
                </c:pt>
                <c:pt idx="12" formatCode="General">
                  <c:v>43.6</c:v>
                </c:pt>
                <c:pt idx="13" formatCode="General">
                  <c:v>50.8</c:v>
                </c:pt>
              </c:numCache>
            </c:numRef>
          </c:val>
        </c:ser>
        <c:ser>
          <c:idx val="4"/>
          <c:order val="4"/>
          <c:tx>
            <c:strRef>
              <c:f>Sheet1!$A$7</c:f>
              <c:strCache>
                <c:ptCount val="1"/>
                <c:pt idx="0">
                  <c:v>Growth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Sheet1!$B$7:$O$7</c:f>
              <c:numCache>
                <c:formatCode>General</c:formatCode>
                <c:ptCount val="14"/>
                <c:pt idx="0">
                  <c:v>38.9</c:v>
                </c:pt>
                <c:pt idx="1">
                  <c:v>49.3</c:v>
                </c:pt>
                <c:pt idx="2">
                  <c:v>61.7</c:v>
                </c:pt>
                <c:pt idx="3" formatCode="_(* #,##0.0_);_(* \(#,##0.0\);_(* &quot;-&quot;??_);_(@_)">
                  <c:v>52.8</c:v>
                </c:pt>
                <c:pt idx="4" formatCode="_(* #,##0.0_);_(* \(#,##0.0\);_(* &quot;-&quot;??_);_(@_)">
                  <c:v>34.5</c:v>
                </c:pt>
                <c:pt idx="5" formatCode="_(* #,##0.0_);_(* \(#,##0.0\);_(* &quot;-&quot;??_);_(@_)">
                  <c:v>31</c:v>
                </c:pt>
                <c:pt idx="6" formatCode="_(* #,##0.0_);_(* \(#,##0.0\);_(* &quot;-&quot;??_);_(@_)">
                  <c:v>23.6</c:v>
                </c:pt>
                <c:pt idx="7" formatCode="_(* #,##0.0_);_(* \(#,##0.0\);_(* &quot;-&quot;??_);_(@_)">
                  <c:v>32.134</c:v>
                </c:pt>
                <c:pt idx="8" formatCode="_(* #,##0.0_);_(* \(#,##0.0\);_(* &quot;-&quot;??_);_(@_)">
                  <c:v>41.102731740000017</c:v>
                </c:pt>
                <c:pt idx="9" formatCode="_(* #,##0.0_);_(* \(#,##0.0\);_(* &quot;-&quot;??_);_(@_)">
                  <c:v>33.200000000000003</c:v>
                </c:pt>
                <c:pt idx="10" formatCode="_(* #,##0.0_);_(* \(#,##0.0\);_(* &quot;-&quot;??_);_(@_)">
                  <c:v>37.9</c:v>
                </c:pt>
                <c:pt idx="11" formatCode="_(* #,##0.0_);_(* \(#,##0.0\);_(* &quot;-&quot;??_);_(@_)">
                  <c:v>39.6</c:v>
                </c:pt>
                <c:pt idx="12">
                  <c:v>41.1</c:v>
                </c:pt>
                <c:pt idx="13">
                  <c:v>42</c:v>
                </c:pt>
              </c:numCache>
            </c:numRef>
          </c:val>
        </c:ser>
        <c:ser>
          <c:idx val="5"/>
          <c:order val="5"/>
          <c:tx>
            <c:strRef>
              <c:f>Sheet1!$A$8</c:f>
              <c:strCache>
                <c:ptCount val="1"/>
                <c:pt idx="0">
                  <c:v>ET</c:v>
                </c:pt>
              </c:strCache>
            </c:strRef>
          </c:tx>
          <c:spPr>
            <a:solidFill>
              <a:schemeClr val="tx2"/>
            </a:solid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Sheet1!$B$8:$O$8</c:f>
              <c:numCache>
                <c:formatCode>General</c:formatCode>
                <c:ptCount val="14"/>
                <c:pt idx="0">
                  <c:v>6.7</c:v>
                </c:pt>
                <c:pt idx="1">
                  <c:v>7.5</c:v>
                </c:pt>
                <c:pt idx="2">
                  <c:v>12</c:v>
                </c:pt>
                <c:pt idx="3" formatCode="_(* #,##0.0_);_(* \(#,##0.0\);_(* &quot;-&quot;??_);_(@_)">
                  <c:v>15.4</c:v>
                </c:pt>
                <c:pt idx="4" formatCode="_(* #,##0.0_);_(* \(#,##0.0\);_(* &quot;-&quot;??_);_(@_)">
                  <c:v>18.899999999999999</c:v>
                </c:pt>
                <c:pt idx="5" formatCode="_(* #,##0.0_);_(* \(#,##0.0\);_(* &quot;-&quot;??_);_(@_)">
                  <c:v>23</c:v>
                </c:pt>
                <c:pt idx="6" formatCode="_(* #,##0.0_);_(* \(#,##0.0\);_(* &quot;-&quot;??_);_(@_)">
                  <c:v>27.5</c:v>
                </c:pt>
                <c:pt idx="7" formatCode="_(* #,##0.0_);_(* \(#,##0.0\);_(* &quot;-&quot;??_);_(@_)">
                  <c:v>43.779000000000003</c:v>
                </c:pt>
                <c:pt idx="8" formatCode="_(* #,##0.0_);_(* \(#,##0.0\);_(* &quot;-&quot;??_);_(@_)">
                  <c:v>58.001734140000003</c:v>
                </c:pt>
                <c:pt idx="9" formatCode="_(* #,##0.0_);_(* \(#,##0.0\);_(* &quot;-&quot;??_);_(@_)">
                  <c:v>58</c:v>
                </c:pt>
                <c:pt idx="10" formatCode="_(* #,##0.0_);_(* \(#,##0.0\);_(* &quot;-&quot;??_);_(@_)">
                  <c:v>36.9</c:v>
                </c:pt>
                <c:pt idx="11" formatCode="_(* #,##0.0_);_(* \(#,##0.0\);_(* &quot;-&quot;??_);_(@_)">
                  <c:v>42.7</c:v>
                </c:pt>
                <c:pt idx="12">
                  <c:v>41.9</c:v>
                </c:pt>
                <c:pt idx="13">
                  <c:v>34.6</c:v>
                </c:pt>
              </c:numCache>
            </c:numRef>
          </c:val>
        </c:ser>
        <c:ser>
          <c:idx val="6"/>
          <c:order val="6"/>
          <c:tx>
            <c:strRef>
              <c:f>Sheet1!$A$9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808080"/>
            </a:solid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Sheet1!$B$9:$O$9</c:f>
              <c:numCache>
                <c:formatCode>General</c:formatCode>
                <c:ptCount val="14"/>
                <c:pt idx="0">
                  <c:v>5.2</c:v>
                </c:pt>
                <c:pt idx="1">
                  <c:v>6.7</c:v>
                </c:pt>
                <c:pt idx="2">
                  <c:v>13</c:v>
                </c:pt>
                <c:pt idx="3" formatCode="_(* #,##0.0_);_(* \(#,##0.0\);_(* &quot;-&quot;??_);_(@_)">
                  <c:v>31.3</c:v>
                </c:pt>
                <c:pt idx="4" formatCode="_(* #,##0.0_);_(* \(#,##0.0\);_(* &quot;-&quot;??_);_(@_)">
                  <c:v>24.1</c:v>
                </c:pt>
                <c:pt idx="5" formatCode="_(* #,##0.0_);_(* \(#,##0.0\);_(* &quot;-&quot;??_);_(@_)">
                  <c:v>28.3</c:v>
                </c:pt>
                <c:pt idx="6" formatCode="_(* #,##0.0_);_(* \(#,##0.0\);_(* &quot;-&quot;??_);_(@_)">
                  <c:v>36.4</c:v>
                </c:pt>
                <c:pt idx="7" formatCode="_(* #,##0.0_);_(* \(#,##0.0\);_(* &quot;-&quot;??_);_(@_)">
                  <c:v>36.884999999999991</c:v>
                </c:pt>
                <c:pt idx="8" formatCode="_(* #,##0.0_);_(* \(#,##0.0\);_(* &quot;-&quot;??_);_(@_)">
                  <c:v>38.025094390000014</c:v>
                </c:pt>
                <c:pt idx="9" formatCode="_(* #,##0.0_);_(* \(#,##0.0\);_(* &quot;-&quot;??_);_(@_)">
                  <c:v>20.8</c:v>
                </c:pt>
                <c:pt idx="10" formatCode="_(* #,##0.0_);_(* \(#,##0.0\);_(* &quot;-&quot;??_);_(@_)">
                  <c:v>28.200000000000003</c:v>
                </c:pt>
                <c:pt idx="11" formatCode="_(* #,##0.0_);_(* \(#,##0.0\);_(* &quot;-&quot;??_);_(@_)">
                  <c:v>33.300000000000004</c:v>
                </c:pt>
                <c:pt idx="12">
                  <c:v>33.200000000000003</c:v>
                </c:pt>
                <c:pt idx="13">
                  <c:v>36.300000000000004</c:v>
                </c:pt>
              </c:numCache>
            </c:numRef>
          </c:val>
        </c:ser>
        <c:ser>
          <c:idx val="7"/>
          <c:order val="7"/>
          <c:tx>
            <c:strRef>
              <c:f>Sheet1!$A$10</c:f>
              <c:strCache>
                <c:ptCount val="1"/>
                <c:pt idx="0">
                  <c:v>Electric T&amp;D</c:v>
                </c:pt>
              </c:strCache>
            </c:strRef>
          </c:tx>
          <c:spPr>
            <a:pattFill prst="pct5">
              <a:fgClr>
                <a:srgbClr val="993300"/>
              </a:fgClr>
              <a:bgClr>
                <a:srgbClr val="993300"/>
              </a:bgClr>
            </a:patt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Sheet1!$B$10:$O$10</c:f>
              <c:numCache>
                <c:formatCode>General</c:formatCode>
                <c:ptCount val="14"/>
                <c:pt idx="0">
                  <c:v>19.899999999999999</c:v>
                </c:pt>
                <c:pt idx="1">
                  <c:v>27.3</c:v>
                </c:pt>
                <c:pt idx="2">
                  <c:v>36.800000000000004</c:v>
                </c:pt>
                <c:pt idx="3" formatCode="_(* #,##0.0_);_(* \(#,##0.0\);_(* &quot;-&quot;??_);_(@_)">
                  <c:v>53.4</c:v>
                </c:pt>
                <c:pt idx="4" formatCode="_(* #,##0.0_);_(* \(#,##0.0\);_(* &quot;-&quot;??_);_(@_)">
                  <c:v>64.2</c:v>
                </c:pt>
                <c:pt idx="5" formatCode="_(* #,##0.0_);_(* \(#,##0.0\);_(* &quot;-&quot;??_);_(@_)">
                  <c:v>72.400000000000006</c:v>
                </c:pt>
                <c:pt idx="6" formatCode="_(* #,##0.0_);_(* \(#,##0.0\);_(* &quot;-&quot;??_);_(@_)">
                  <c:v>97.8</c:v>
                </c:pt>
                <c:pt idx="7" formatCode="_(* #,##0.0_);_(* \(#,##0.0\);_(* &quot;-&quot;??_);_(@_)">
                  <c:v>86.741000000000028</c:v>
                </c:pt>
                <c:pt idx="8" formatCode="_(* #,##0.0_);_(* \(#,##0.0\);_(* &quot;-&quot;??_);_(@_)">
                  <c:v>82.623247640000017</c:v>
                </c:pt>
                <c:pt idx="9" formatCode="_(* #,##0.0_);_(* \(#,##0.0\);_(* &quot;-&quot;??_);_(@_)">
                  <c:v>97.5</c:v>
                </c:pt>
                <c:pt idx="10" formatCode="_(* #,##0.0_);_(* \(#,##0.0\);_(* &quot;-&quot;??_);_(@_)">
                  <c:v>126.8</c:v>
                </c:pt>
                <c:pt idx="11" formatCode="_(* #,##0.0_);_(* \(#,##0.0\);_(* &quot;-&quot;??_);_(@_)">
                  <c:v>140.1</c:v>
                </c:pt>
                <c:pt idx="12" formatCode="_(* #,##0.0_);_(* \(#,##0.0\);_(* &quot;-&quot;??_);_(@_)">
                  <c:v>131</c:v>
                </c:pt>
                <c:pt idx="13" formatCode="_(* #,##0.0_);_(* \(#,##0.0\);_(* &quot;-&quot;??_);_(@_)">
                  <c:v>135.19999999999999</c:v>
                </c:pt>
              </c:numCache>
            </c:numRef>
          </c:val>
        </c:ser>
        <c:gapWidth val="70"/>
        <c:overlap val="100"/>
        <c:axId val="58553088"/>
        <c:axId val="58554624"/>
      </c:barChart>
      <c:catAx>
        <c:axId val="58553088"/>
        <c:scaling>
          <c:orientation val="minMax"/>
        </c:scaling>
        <c:axPos val="b"/>
        <c:numFmt formatCode="General" sourceLinked="1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554624"/>
        <c:crosses val="autoZero"/>
        <c:auto val="1"/>
        <c:lblAlgn val="ctr"/>
        <c:lblOffset val="100"/>
        <c:tickLblSkip val="1"/>
        <c:tickMarkSkip val="1"/>
      </c:catAx>
      <c:valAx>
        <c:axId val="58554624"/>
        <c:scaling>
          <c:orientation val="minMax"/>
          <c:max val="375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 sz="1489" b="1" i="1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(in millions)</a:t>
                </a:r>
              </a:p>
            </c:rich>
          </c:tx>
          <c:layout>
            <c:manualLayout>
              <c:xMode val="edge"/>
              <c:yMode val="edge"/>
              <c:x val="1.1198915677106626E-2"/>
              <c:y val="0.33828817353713247"/>
            </c:manualLayout>
          </c:layout>
          <c:spPr>
            <a:noFill/>
            <a:ln w="31612">
              <a:noFill/>
            </a:ln>
          </c:spPr>
        </c:title>
        <c:numFmt formatCode="\$#,##0_);[Red]\(\$#,##0\)" sourceLinked="0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553088"/>
        <c:crosses val="autoZero"/>
        <c:crossBetween val="between"/>
        <c:majorUnit val="50"/>
      </c:valAx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0.10634917141075292"/>
          <c:y val="0.88009593628383387"/>
          <c:w val="0.83650795238905185"/>
          <c:h val="9.8321416719462165E-2"/>
        </c:manualLayout>
      </c:layout>
      <c:spPr>
        <a:noFill/>
        <a:ln w="31612">
          <a:noFill/>
        </a:ln>
      </c:spPr>
      <c:txPr>
        <a:bodyPr/>
        <a:lstStyle/>
        <a:p>
          <a:pPr>
            <a:defRPr sz="114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31612">
      <a:solidFill>
        <a:schemeClr val="tx1"/>
      </a:solidFill>
      <a:prstDash val="solid"/>
    </a:ln>
  </c:spPr>
  <c:txPr>
    <a:bodyPr/>
    <a:lstStyle/>
    <a:p>
      <a:pPr>
        <a:defRPr sz="224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0.71372</cdr:x>
      <cdr:y>0.04412</cdr:y>
    </cdr:from>
    <cdr:to>
      <cdr:x>0.77877</cdr:x>
      <cdr:y>0.09706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19800" y="228600"/>
          <a:ext cx="548640" cy="274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$355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0.65951</cdr:x>
      <cdr:y>0.80882</cdr:y>
    </cdr:from>
    <cdr:to>
      <cdr:x>0.95765</cdr:x>
      <cdr:y>0.89706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562600" y="4190982"/>
          <a:ext cx="2514592" cy="457224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 anchor="b" anchorCtr="0"/>
        <a:lstStyle xmlns:a="http://schemas.openxmlformats.org/drawingml/2006/main"/>
        <a:p xmlns:a="http://schemas.openxmlformats.org/drawingml/2006/main">
          <a:pPr algn="ctr"/>
          <a:r>
            <a:rPr lang="en-US" sz="1100" b="1" dirty="0" smtClean="0"/>
            <a:t>Planned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0.65951</cdr:x>
      <cdr:y>0.84843</cdr:y>
    </cdr:from>
    <cdr:to>
      <cdr:x>0.93055</cdr:x>
      <cdr:y>0.90386</cdr:y>
    </cdr:to>
    <cdr:sp macro="" textlink="">
      <cdr:nvSpPr>
        <cdr:cNvPr id="7" name="Elbow Connector 6"/>
        <cdr:cNvSpPr/>
      </cdr:nvSpPr>
      <cdr:spPr bwMode="auto">
        <a:xfrm xmlns:a="http://schemas.openxmlformats.org/drawingml/2006/main">
          <a:off x="5562600" y="4396233"/>
          <a:ext cx="2286020" cy="287185"/>
        </a:xfrm>
        <a:prstGeom xmlns:a="http://schemas.openxmlformats.org/drawingml/2006/main" prst="bentConnector3">
          <a:avLst>
            <a:gd name="adj1" fmla="val -450"/>
          </a:avLst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0.65951</cdr:x>
      <cdr:y>0.84164</cdr:y>
    </cdr:from>
    <cdr:to>
      <cdr:x>0.95766</cdr:x>
      <cdr:y>0.90386</cdr:y>
    </cdr:to>
    <cdr:sp macro="" textlink="">
      <cdr:nvSpPr>
        <cdr:cNvPr id="8" name="Elbow Connector 7"/>
        <cdr:cNvSpPr/>
      </cdr:nvSpPr>
      <cdr:spPr bwMode="auto">
        <a:xfrm xmlns:a="http://schemas.openxmlformats.org/drawingml/2006/main" flipV="1">
          <a:off x="5562600" y="4361021"/>
          <a:ext cx="2514676" cy="322397"/>
        </a:xfrm>
        <a:prstGeom xmlns:a="http://schemas.openxmlformats.org/drawingml/2006/main" prst="bentConnector3">
          <a:avLst>
            <a:gd name="adj1" fmla="val 99936"/>
          </a:avLst>
        </a:prstGeom>
        <a:solidFill xmlns:a="http://schemas.openxmlformats.org/drawingml/2006/main">
          <a:srgbClr val="BA5A2E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5" tIns="46002" rIns="92005" bIns="46002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997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5" tIns="46002" rIns="92005" bIns="4600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5" tIns="46002" rIns="92005" bIns="46002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997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5" tIns="46002" rIns="92005" bIns="4600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52F1C4-68BD-4566-A8F7-DB2C6AC8B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t" anchorCtr="0" compatLnSpc="1">
            <a:prstTxWarp prst="textNoShape">
              <a:avLst/>
            </a:prstTxWarp>
          </a:bodyPr>
          <a:lstStyle>
            <a:lvl1pPr algn="l" defTabSz="92963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997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t" anchorCtr="0" compatLnSpc="1">
            <a:prstTxWarp prst="textNoShape">
              <a:avLst/>
            </a:prstTxWarp>
          </a:bodyPr>
          <a:lstStyle>
            <a:lvl1pPr algn="r" defTabSz="92963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9" y="4410079"/>
            <a:ext cx="5586723" cy="4176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b" anchorCtr="0" compatLnSpc="1">
            <a:prstTxWarp prst="textNoShape">
              <a:avLst/>
            </a:prstTxWarp>
          </a:bodyPr>
          <a:lstStyle>
            <a:lvl1pPr algn="l" defTabSz="92963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997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b" anchorCtr="0" compatLnSpc="1">
            <a:prstTxWarp prst="textNoShape">
              <a:avLst/>
            </a:prstTxWarp>
          </a:bodyPr>
          <a:lstStyle>
            <a:lvl1pPr algn="r" defTabSz="929635">
              <a:defRPr sz="1200"/>
            </a:lvl1pPr>
          </a:lstStyle>
          <a:p>
            <a:pPr>
              <a:defRPr/>
            </a:pPr>
            <a:fld id="{6B2E2670-F195-4ACA-8042-21980D43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87488-58C5-4444-AA24-7EC1FCFF364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90" y="4410079"/>
            <a:ext cx="5123823" cy="417670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046" y="3557791"/>
            <a:ext cx="8420469" cy="1470025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046" y="5027816"/>
            <a:ext cx="8420470" cy="86199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35863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73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415807"/>
            <a:ext cx="8229600" cy="53261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5741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77BE"/>
          </a:solidFill>
          <a:latin typeface="Arial Bold"/>
          <a:ea typeface="ＭＳ Ｐゴシック" charset="-128"/>
          <a:cs typeface="Arial 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dirty="0" smtClean="0">
                <a:latin typeface="Times New Roman" pitchFamily="18" charset="0"/>
              </a:rPr>
              <a:t>          </a:t>
            </a:r>
            <a:r>
              <a:rPr lang="en-US" sz="2800" b="1" i="1" dirty="0">
                <a:latin typeface="Times New Roman" pitchFamily="18" charset="0"/>
              </a:rPr>
              <a:t>Capital Expenditures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304800" y="515779"/>
          <a:ext cx="8434388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1295400" y="3030379"/>
            <a:ext cx="54864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$132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752600" y="27255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$158</a:t>
            </a: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2286000" y="23445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$198</a:t>
            </a:r>
          </a:p>
        </p:txBody>
      </p:sp>
      <p:sp>
        <p:nvSpPr>
          <p:cNvPr id="2055" name="Text Box 12"/>
          <p:cNvSpPr txBox="1">
            <a:spLocks noChangeArrowheads="1"/>
          </p:cNvSpPr>
          <p:nvPr/>
        </p:nvSpPr>
        <p:spPr bwMode="auto">
          <a:xfrm>
            <a:off x="2819400" y="22683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$205         </a:t>
            </a:r>
          </a:p>
        </p:txBody>
      </p:sp>
      <p:sp>
        <p:nvSpPr>
          <p:cNvPr id="2056" name="Text Box 13"/>
          <p:cNvSpPr txBox="1">
            <a:spLocks noChangeArrowheads="1"/>
          </p:cNvSpPr>
          <p:nvPr/>
        </p:nvSpPr>
        <p:spPr bwMode="auto">
          <a:xfrm>
            <a:off x="1066800" y="5697379"/>
            <a:ext cx="73723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231775" algn="l"/>
              </a:tabLst>
            </a:pPr>
            <a:r>
              <a:rPr lang="en-US" sz="1000" dirty="0" smtClean="0"/>
              <a:t>** </a:t>
            </a:r>
            <a:r>
              <a:rPr lang="en-US" sz="1000" dirty="0"/>
              <a:t>	2005 excludes $57.5 for the purchase of the second half of </a:t>
            </a:r>
            <a:r>
              <a:rPr lang="en-US" sz="1000" dirty="0" smtClean="0"/>
              <a:t>Coyote </a:t>
            </a:r>
            <a:r>
              <a:rPr lang="en-US" sz="1000" dirty="0"/>
              <a:t>Springs 2 and $17.8 for  the office building </a:t>
            </a:r>
            <a:r>
              <a:rPr lang="en-US" sz="1000" dirty="0" smtClean="0"/>
              <a:t>purchase.</a:t>
            </a:r>
          </a:p>
        </p:txBody>
      </p:sp>
      <p:sp>
        <p:nvSpPr>
          <p:cNvPr id="2057" name="Text Box 18"/>
          <p:cNvSpPr txBox="1">
            <a:spLocks noChangeArrowheads="1"/>
          </p:cNvSpPr>
          <p:nvPr/>
        </p:nvSpPr>
        <p:spPr bwMode="auto">
          <a:xfrm>
            <a:off x="3810000" y="22683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$207       </a:t>
            </a:r>
            <a:endParaRPr lang="en-US" sz="1200" b="1" dirty="0"/>
          </a:p>
        </p:txBody>
      </p:sp>
      <p:sp>
        <p:nvSpPr>
          <p:cNvPr id="2059" name="Text Box 24"/>
          <p:cNvSpPr txBox="1">
            <a:spLocks noChangeArrowheads="1"/>
          </p:cNvSpPr>
          <p:nvPr/>
        </p:nvSpPr>
        <p:spPr bwMode="auto">
          <a:xfrm>
            <a:off x="4800600" y="17349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$262</a:t>
            </a:r>
          </a:p>
        </p:txBody>
      </p:sp>
      <p:sp>
        <p:nvSpPr>
          <p:cNvPr id="2060" name="Text Box 18"/>
          <p:cNvSpPr txBox="1">
            <a:spLocks noChangeArrowheads="1"/>
          </p:cNvSpPr>
          <p:nvPr/>
        </p:nvSpPr>
        <p:spPr bwMode="auto">
          <a:xfrm>
            <a:off x="4267200" y="18873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</a:t>
            </a:r>
            <a:r>
              <a:rPr lang="en-US" sz="1200" b="1" dirty="0" smtClean="0"/>
              <a:t>247       </a:t>
            </a:r>
            <a:endParaRPr lang="en-US" sz="1200" b="1" dirty="0"/>
          </a:p>
        </p:txBody>
      </p:sp>
      <p:sp>
        <p:nvSpPr>
          <p:cNvPr id="2061" name="Text Box 18"/>
          <p:cNvSpPr txBox="1">
            <a:spLocks noChangeArrowheads="1"/>
          </p:cNvSpPr>
          <p:nvPr/>
        </p:nvSpPr>
        <p:spPr bwMode="auto">
          <a:xfrm>
            <a:off x="3276600" y="23445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$200       </a:t>
            </a:r>
            <a:endParaRPr lang="en-US" sz="1200" b="1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239000" y="0"/>
            <a:ext cx="1905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Exhibit No. ___(DBD-2)</a:t>
            </a:r>
            <a:endParaRPr lang="en-US" sz="1100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" y="6553200"/>
            <a:ext cx="18288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Page 1 of 1</a:t>
            </a: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5334000" y="1371600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</a:t>
            </a:r>
            <a:r>
              <a:rPr lang="en-US" sz="1200" b="1" dirty="0" smtClean="0"/>
              <a:t>286</a:t>
            </a:r>
            <a:endParaRPr lang="en-US" sz="1200" b="1" dirty="0"/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6858000" y="820579"/>
            <a:ext cx="54864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$350</a:t>
            </a:r>
            <a:endParaRPr lang="en-US" sz="1200" b="1" dirty="0"/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5867400" y="10491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$331</a:t>
            </a:r>
            <a:endParaRPr lang="en-US" sz="1200" b="1" dirty="0"/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7391400" y="820579"/>
            <a:ext cx="54864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$350</a:t>
            </a:r>
            <a:endParaRPr lang="en-US" sz="1200" b="1" dirty="0"/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7848600" y="820579"/>
            <a:ext cx="54864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$350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vista Bright Green">
  <a:themeElements>
    <a:clrScheme name="Avista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A5F"/>
      </a:accent1>
      <a:accent2>
        <a:srgbClr val="0076BE"/>
      </a:accent2>
      <a:accent3>
        <a:srgbClr val="96D1F2"/>
      </a:accent3>
      <a:accent4>
        <a:srgbClr val="2CB34A"/>
      </a:accent4>
      <a:accent5>
        <a:srgbClr val="82C341"/>
      </a:accent5>
      <a:accent6>
        <a:srgbClr val="C4D82E"/>
      </a:accent6>
      <a:hlink>
        <a:srgbClr val="F58021"/>
      </a:hlink>
      <a:folHlink>
        <a:srgbClr val="FDB5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B4155D1A13B81845BCDB9E0BC8A67242" ma:contentTypeVersion="167" ma:contentTypeDescription="" ma:contentTypeScope="" ma:versionID="2bd1e4d776b38e3a9ee0295cdefffb70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d9af5a78cd4b1f642e3ede5db40f3279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Testimony</DocumentSetType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150</IndustryCode>
    <CaseStatus xmlns="dc463f71-b30c-4ab2-9473-d307f9d35888">Formal</CaseStatus>
    <OpenedDate xmlns="dc463f71-b30c-4ab2-9473-d307f9d35888">2014-02-04T08:00:00+00:00</OpenedDate>
    <Date1 xmlns="dc463f71-b30c-4ab2-9473-d307f9d35888">2014-02-05T08:00:00+00:00</Date1>
    <IsDocumentOrder xmlns="dc463f71-b30c-4ab2-9473-d307f9d35888" xsi:nil="true"/>
    <IsHighlyConfidential xmlns="dc463f71-b30c-4ab2-9473-d307f9d35888">false</IsHighlyConfidential>
    <CaseCompanyNames xmlns="dc463f71-b30c-4ab2-9473-d307f9d35888">Avista Corporation</CaseCompanyNames>
    <DocketNumber xmlns="dc463f71-b30c-4ab2-9473-d307f9d35888">140189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35E9C0C6-6107-40DF-92FE-6C9DDC3687DF}"/>
</file>

<file path=customXml/itemProps2.xml><?xml version="1.0" encoding="utf-8"?>
<ds:datastoreItem xmlns:ds="http://schemas.openxmlformats.org/officeDocument/2006/customXml" ds:itemID="{2E655C26-599E-453C-86FA-009F318B8FE7}"/>
</file>

<file path=customXml/itemProps3.xml><?xml version="1.0" encoding="utf-8"?>
<ds:datastoreItem xmlns:ds="http://schemas.openxmlformats.org/officeDocument/2006/customXml" ds:itemID="{49C1D515-18F9-43B1-B575-82B3F3711B26}"/>
</file>

<file path=customXml/itemProps4.xml><?xml version="1.0" encoding="utf-8"?>
<ds:datastoreItem xmlns:ds="http://schemas.openxmlformats.org/officeDocument/2006/customXml" ds:itemID="{31C81B5B-B443-408A-AAA5-79FE768701B7}"/>
</file>

<file path=docProps/app.xml><?xml version="1.0" encoding="utf-8"?>
<Properties xmlns="http://schemas.openxmlformats.org/officeDocument/2006/extended-properties" xmlns:vt="http://schemas.openxmlformats.org/officeDocument/2006/docPropsVTypes">
  <Template>Avista Bright Green</Template>
  <TotalTime>4610</TotalTime>
  <Words>48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Avista Bright Green</vt:lpstr>
      <vt:lpstr>Slide 1</vt:lpstr>
    </vt:vector>
  </TitlesOfParts>
  <Company>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Eastwood</dc:creator>
  <cp:lastModifiedBy>Karen Schuh</cp:lastModifiedBy>
  <cp:revision>241</cp:revision>
  <dcterms:created xsi:type="dcterms:W3CDTF">2006-11-27T22:04:14Z</dcterms:created>
  <dcterms:modified xsi:type="dcterms:W3CDTF">2014-01-29T22:29:09Z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0x0101006E56B4D1795A2E4DB2F0B01679ED314A00B4155D1A13B81845BCDB9E0BC8A67242</vt:lpwstr>
  </property>
  <property fmtid="{D5CDD505-2E9C-101B-9397-08002B2CF9AE}" pid="3" name="_docset_NoMedatataSyncRequired">
    <vt:lpwstr>False</vt:lpwstr>
  </property>
</Properties>
</file>