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drawings/drawing1.xml" ContentType="application/vnd.openxmlformats-officedocument.drawingml.chartshapes+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theme/theme2.xml" ContentType="application/vnd.openxmlformats-officedocument.them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1" r:id="rId1"/>
  </p:sldMasterIdLst>
  <p:notesMasterIdLst>
    <p:notesMasterId r:id="rId3"/>
  </p:notesMasterIdLst>
  <p:handoutMasterIdLst>
    <p:handoutMasterId r:id="rId4"/>
  </p:handoutMasterIdLst>
  <p:sldIdLst>
    <p:sldId id="325" r:id="rId2"/>
  </p:sldIdLst>
  <p:sldSz cx="9144000" cy="6858000" type="screen4x3"/>
  <p:notesSz cx="69850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69696"/>
    <a:srgbClr val="FF0000"/>
    <a:srgbClr val="000000"/>
    <a:srgbClr val="B2B2B2"/>
    <a:srgbClr val="C0C0C0"/>
    <a:srgbClr val="79A6FF"/>
    <a:srgbClr val="DDDDDD"/>
    <a:srgbClr val="0038A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064" autoAdjust="0"/>
    <p:restoredTop sz="97763" autoAdjust="0"/>
  </p:normalViewPr>
  <p:slideViewPr>
    <p:cSldViewPr>
      <p:cViewPr>
        <p:scale>
          <a:sx n="110" d="100"/>
          <a:sy n="110" d="100"/>
        </p:scale>
        <p:origin x="-114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12" Type="http://schemas.openxmlformats.org/officeDocument/2006/relationships/customXml" Target="../customXml/item4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handoutMaster" Target="handoutMasters/handoutMaster1.xml"/><Relationship Id="rId9" Type="http://schemas.openxmlformats.org/officeDocument/2006/relationships/customXml" Target="../customXml/item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Office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0.11792141883916175"/>
          <c:y val="6.0341979311409624E-2"/>
          <c:w val="0.83921192622392993"/>
          <c:h val="0.7314148681055157"/>
        </c:manualLayout>
      </c:layout>
      <c:barChart>
        <c:barDir val="col"/>
        <c:grouping val="stacked"/>
        <c:ser>
          <c:idx val="0"/>
          <c:order val="0"/>
          <c:tx>
            <c:strRef>
              <c:f>Sheet1!$A$3</c:f>
              <c:strCache>
                <c:ptCount val="1"/>
                <c:pt idx="0">
                  <c:v>230 kV Project</c:v>
                </c:pt>
              </c:strCache>
            </c:strRef>
          </c:tx>
          <c:spPr>
            <a:solidFill>
              <a:srgbClr val="FF0000"/>
            </a:solidFill>
            <a:ln w="31612">
              <a:noFill/>
            </a:ln>
          </c:spPr>
          <c:cat>
            <c:strRef>
              <c:f>Sheet1!$B$2:$O$2</c:f>
              <c:strCache>
                <c:ptCount val="14"/>
                <c:pt idx="0">
                  <c:v>2005**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</c:strCache>
            </c:strRef>
          </c:cat>
          <c:val>
            <c:numRef>
              <c:f>Sheet1!$B$3:$O$3</c:f>
              <c:numCache>
                <c:formatCode>0.0</c:formatCode>
                <c:ptCount val="14"/>
                <c:pt idx="0" formatCode="General">
                  <c:v>25.6</c:v>
                </c:pt>
                <c:pt idx="1">
                  <c:v>30</c:v>
                </c:pt>
                <c:pt idx="2" formatCode="General">
                  <c:v>30.3</c:v>
                </c:pt>
                <c:pt idx="3" formatCode="_(&quot;$&quot;* #,##0.0_);_(&quot;$&quot;* \(#,##0.0\);_(&quot;$&quot;* &quot;-&quot;??_);_(@_)">
                  <c:v>0</c:v>
                </c:pt>
                <c:pt idx="4" formatCode="_(&quot;$&quot;* #,##0.0_);_(&quot;$&quot;* \(#,##0.0\);_(&quot;$&quot;* &quot;-&quot;??_);_(@_)">
                  <c:v>0</c:v>
                </c:pt>
                <c:pt idx="5" formatCode="_(&quot;$&quot;* #,##0.0_);_(&quot;$&quot;* \(#,##0.0\);_(&quot;$&quot;* &quot;-&quot;??_);_(@_)">
                  <c:v>0</c:v>
                </c:pt>
                <c:pt idx="6" formatCode="_(&quot;$&quot;* #,##0.0_);_(&quot;$&quot;* \(#,##0.0\);_(&quot;$&quot;* &quot;-&quot;??_);_(@_)">
                  <c:v>0</c:v>
                </c:pt>
                <c:pt idx="7" formatCode="_(&quot;$&quot;* #,##0.0_);_(&quot;$&quot;* \(#,##0.0\);_(&quot;$&quot;* &quot;-&quot;??_);_(@_)">
                  <c:v>0</c:v>
                </c:pt>
                <c:pt idx="8" formatCode="_(&quot;$&quot;* #,##0.0_);_(&quot;$&quot;* \(#,##0.0\);_(&quot;$&quot;* &quot;-&quot;??_);_(@_)">
                  <c:v>0</c:v>
                </c:pt>
                <c:pt idx="9" formatCode="_(&quot;$&quot;* #,##0.0_);_(&quot;$&quot;* \(#,##0.0\);_(&quot;$&quot;* &quot;-&quot;??_);_(@_)">
                  <c:v>0</c:v>
                </c:pt>
                <c:pt idx="10" formatCode="_(&quot;$&quot;* #,##0.0_);_(&quot;$&quot;* \(#,##0.0\);_(&quot;$&quot;* &quot;-&quot;??_);_(@_)">
                  <c:v>0</c:v>
                </c:pt>
                <c:pt idx="11" formatCode="_(&quot;$&quot;* #,##0.0_);_(&quot;$&quot;* \(#,##0.0\);_(&quot;$&quot;* &quot;-&quot;??_);_(@_)">
                  <c:v>0</c:v>
                </c:pt>
                <c:pt idx="12" formatCode="General">
                  <c:v>0</c:v>
                </c:pt>
                <c:pt idx="13" formatCode="General">
                  <c:v>0</c:v>
                </c:pt>
              </c:numCache>
            </c:numRef>
          </c:val>
        </c:ser>
        <c:ser>
          <c:idx val="1"/>
          <c:order val="1"/>
          <c:tx>
            <c:strRef>
              <c:f>Sheet1!$A$4</c:f>
              <c:strCache>
                <c:ptCount val="1"/>
                <c:pt idx="0">
                  <c:v>Environmental</c:v>
                </c:pt>
              </c:strCache>
            </c:strRef>
          </c:tx>
          <c:spPr>
            <a:solidFill>
              <a:srgbClr val="FFFF00"/>
            </a:solidFill>
            <a:ln w="31612">
              <a:noFill/>
            </a:ln>
          </c:spPr>
          <c:cat>
            <c:strRef>
              <c:f>Sheet1!$B$2:$O$2</c:f>
              <c:strCache>
                <c:ptCount val="14"/>
                <c:pt idx="0">
                  <c:v>2005**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</c:strCache>
            </c:strRef>
          </c:cat>
          <c:val>
            <c:numRef>
              <c:f>Sheet1!$B$4:$O$4</c:f>
              <c:numCache>
                <c:formatCode>"$"#,##0.0_);[Red]\("$"#,##0.0\)</c:formatCode>
                <c:ptCount val="14"/>
                <c:pt idx="0">
                  <c:v>7.3</c:v>
                </c:pt>
                <c:pt idx="1">
                  <c:v>6</c:v>
                </c:pt>
                <c:pt idx="2">
                  <c:v>6</c:v>
                </c:pt>
                <c:pt idx="3" formatCode="_(* #,##0.0_);_(* \(#,##0.0\);_(* &quot;-&quot;??_);_(@_)">
                  <c:v>8.6</c:v>
                </c:pt>
                <c:pt idx="4" formatCode="_(* #,##0.0_);_(* \(#,##0.0\);_(* &quot;-&quot;??_);_(@_)">
                  <c:v>5.5</c:v>
                </c:pt>
                <c:pt idx="5" formatCode="_(* #,##0.0_);_(* \(#,##0.0\);_(* &quot;-&quot;??_);_(@_)">
                  <c:v>7.7</c:v>
                </c:pt>
                <c:pt idx="6" formatCode="_(* #,##0.0_);_(* \(#,##0.0\);_(* &quot;-&quot;??_);_(@_)">
                  <c:v>7.6</c:v>
                </c:pt>
                <c:pt idx="7" formatCode="_(* #,##0.0_);_(* \(#,##0.0\);_(* &quot;-&quot;??_);_(@_)">
                  <c:v>7.2290000000000001</c:v>
                </c:pt>
                <c:pt idx="8" formatCode="_(* #,##0.0_);_(* \(#,##0.0\);_(* &quot;-&quot;??_);_(@_)">
                  <c:v>7.8001003599999956</c:v>
                </c:pt>
                <c:pt idx="9" formatCode="_(* #,##0.0_);_(* \(#,##0.0\);_(* &quot;-&quot;??_);_(@_)">
                  <c:v>15.8</c:v>
                </c:pt>
                <c:pt idx="10" formatCode="_(* #,##0.0_);_(* \(#,##0.0\);_(* &quot;-&quot;??_);_(@_)">
                  <c:v>30.3</c:v>
                </c:pt>
                <c:pt idx="11" formatCode="_(* #,##0.0_);_(* \(#,##0.0\);_(* &quot;-&quot;??_);_(@_)">
                  <c:v>16.3</c:v>
                </c:pt>
                <c:pt idx="12" formatCode="General">
                  <c:v>15.9</c:v>
                </c:pt>
                <c:pt idx="13" formatCode="General">
                  <c:v>6</c:v>
                </c:pt>
              </c:numCache>
            </c:numRef>
          </c:val>
        </c:ser>
        <c:ser>
          <c:idx val="2"/>
          <c:order val="2"/>
          <c:tx>
            <c:strRef>
              <c:f>Sheet1!$A$5</c:f>
              <c:strCache>
                <c:ptCount val="1"/>
                <c:pt idx="0">
                  <c:v>Gas</c:v>
                </c:pt>
              </c:strCache>
            </c:strRef>
          </c:tx>
          <c:spPr>
            <a:solidFill>
              <a:srgbClr val="33CCCC"/>
            </a:solidFill>
            <a:ln w="31612">
              <a:noFill/>
            </a:ln>
          </c:spPr>
          <c:cat>
            <c:strRef>
              <c:f>Sheet1!$B$2:$O$2</c:f>
              <c:strCache>
                <c:ptCount val="14"/>
                <c:pt idx="0">
                  <c:v>2005**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</c:strCache>
            </c:strRef>
          </c:cat>
          <c:val>
            <c:numRef>
              <c:f>Sheet1!$B$5:$O$5</c:f>
              <c:numCache>
                <c:formatCode>"$"#,##0.0_);[Red]\("$"#,##0.0\)</c:formatCode>
                <c:ptCount val="14"/>
                <c:pt idx="0">
                  <c:v>10.5</c:v>
                </c:pt>
                <c:pt idx="1">
                  <c:v>10.6</c:v>
                </c:pt>
                <c:pt idx="2">
                  <c:v>15.9</c:v>
                </c:pt>
                <c:pt idx="3" formatCode="_(* #,##0.0_);_(* \(#,##0.0\);_(* &quot;-&quot;??_);_(@_)">
                  <c:v>20.5</c:v>
                </c:pt>
                <c:pt idx="4" formatCode="_(* #,##0.0_);_(* \(#,##0.0\);_(* &quot;-&quot;??_);_(@_)">
                  <c:v>21.3</c:v>
                </c:pt>
                <c:pt idx="5" formatCode="_(* #,##0.0_);_(* \(#,##0.0\);_(* &quot;-&quot;??_);_(@_)">
                  <c:v>16.7</c:v>
                </c:pt>
                <c:pt idx="6" formatCode="_(* #,##0.0_);_(* \(#,##0.0\);_(* &quot;-&quot;??_);_(@_)">
                  <c:v>25.1</c:v>
                </c:pt>
                <c:pt idx="7" formatCode="_(* #,##0.0_);_(* \(#,##0.0\);_(* &quot;-&quot;??_);_(@_)">
                  <c:v>23.876999999999999</c:v>
                </c:pt>
                <c:pt idx="8" formatCode="_(* #,##0.0_);_(* \(#,##0.0\);_(* &quot;-&quot;??_);_(@_)">
                  <c:v>34.693403020000012</c:v>
                </c:pt>
                <c:pt idx="9" formatCode="_(* #,##0.0_);_(* \(#,##0.0\);_(* &quot;-&quot;??_);_(@_)">
                  <c:v>40.4</c:v>
                </c:pt>
                <c:pt idx="10" formatCode="_(* #,##0.0_);_(* \(#,##0.0\);_(* &quot;-&quot;??_);_(@_)">
                  <c:v>42.9</c:v>
                </c:pt>
                <c:pt idx="11" formatCode="_(* #,##0.0_);_(* \(#,##0.0\);_(* &quot;-&quot;??_);_(@_)">
                  <c:v>43</c:v>
                </c:pt>
                <c:pt idx="12" formatCode="General">
                  <c:v>43.4</c:v>
                </c:pt>
                <c:pt idx="13" formatCode="General">
                  <c:v>44.9</c:v>
                </c:pt>
              </c:numCache>
            </c:numRef>
          </c:val>
        </c:ser>
        <c:ser>
          <c:idx val="3"/>
          <c:order val="3"/>
          <c:tx>
            <c:strRef>
              <c:f>Sheet1!$A$6</c:f>
              <c:strCache>
                <c:ptCount val="1"/>
                <c:pt idx="0">
                  <c:v>Generation</c:v>
                </c:pt>
              </c:strCache>
            </c:strRef>
          </c:tx>
          <c:spPr>
            <a:pattFill prst="pct75">
              <a:fgClr>
                <a:srgbClr val="00FF00"/>
              </a:fgClr>
              <a:bgClr>
                <a:srgbClr val="000000"/>
              </a:bgClr>
            </a:pattFill>
            <a:ln w="31612">
              <a:noFill/>
            </a:ln>
          </c:spPr>
          <c:cat>
            <c:strRef>
              <c:f>Sheet1!$B$2:$O$2</c:f>
              <c:strCache>
                <c:ptCount val="14"/>
                <c:pt idx="0">
                  <c:v>2005**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</c:strCache>
            </c:strRef>
          </c:cat>
          <c:val>
            <c:numRef>
              <c:f>Sheet1!$B$6:$O$6</c:f>
              <c:numCache>
                <c:formatCode>"$"#,##0.0_);[Red]\("$"#,##0.0\)</c:formatCode>
                <c:ptCount val="14"/>
                <c:pt idx="0">
                  <c:v>17.5</c:v>
                </c:pt>
                <c:pt idx="1">
                  <c:v>20.9</c:v>
                </c:pt>
                <c:pt idx="2">
                  <c:v>22.7</c:v>
                </c:pt>
                <c:pt idx="3" formatCode="_(* #,##0.0_);_(* \(#,##0.0\);_(* &quot;-&quot;??_);_(@_)">
                  <c:v>23.4</c:v>
                </c:pt>
                <c:pt idx="4" formatCode="_(* #,##0.0_);_(* \(#,##0.0\);_(* &quot;-&quot;??_);_(@_)">
                  <c:v>31.2</c:v>
                </c:pt>
                <c:pt idx="5" formatCode="_(* #,##0.0_);_(* \(#,##0.0\);_(* &quot;-&quot;??_);_(@_)">
                  <c:v>27.7</c:v>
                </c:pt>
                <c:pt idx="6" formatCode="_(* #,##0.0_);_(* \(#,##0.0\);_(* &quot;-&quot;??_);_(@_)">
                  <c:v>29</c:v>
                </c:pt>
                <c:pt idx="7" formatCode="_(* #,##0.0_);_(* \(#,##0.0\);_(* &quot;-&quot;??_);_(@_)">
                  <c:v>31.347999999999999</c:v>
                </c:pt>
                <c:pt idx="8" formatCode="_(* #,##0.0_);_(* \(#,##0.0\);_(* &quot;-&quot;??_);_(@_)">
                  <c:v>33.617318360000013</c:v>
                </c:pt>
                <c:pt idx="9" formatCode="_(* #,##0.0_);_(* \(#,##0.0\);_(* &quot;-&quot;??_);_(@_)">
                  <c:v>65.3</c:v>
                </c:pt>
                <c:pt idx="10" formatCode="_(* #,##0.0_);_(* \(#,##0.0\);_(* &quot;-&quot;??_);_(@_)">
                  <c:v>52</c:v>
                </c:pt>
                <c:pt idx="11" formatCode="_(* #,##0.0_);_(* \(#,##0.0\);_(* &quot;-&quot;??_);_(@_)">
                  <c:v>34.700000000000003</c:v>
                </c:pt>
                <c:pt idx="12" formatCode="General">
                  <c:v>43.6</c:v>
                </c:pt>
                <c:pt idx="13" formatCode="General">
                  <c:v>50.8</c:v>
                </c:pt>
              </c:numCache>
            </c:numRef>
          </c:val>
        </c:ser>
        <c:ser>
          <c:idx val="4"/>
          <c:order val="4"/>
          <c:tx>
            <c:strRef>
              <c:f>Sheet1!$A$7</c:f>
              <c:strCache>
                <c:ptCount val="1"/>
                <c:pt idx="0">
                  <c:v>Growth</c:v>
                </c:pt>
              </c:strCache>
            </c:strRef>
          </c:tx>
          <c:spPr>
            <a:solidFill>
              <a:schemeClr val="bg2">
                <a:lumMod val="75000"/>
              </a:schemeClr>
            </a:solidFill>
            <a:ln w="31612">
              <a:noFill/>
            </a:ln>
          </c:spPr>
          <c:cat>
            <c:strRef>
              <c:f>Sheet1!$B$2:$O$2</c:f>
              <c:strCache>
                <c:ptCount val="14"/>
                <c:pt idx="0">
                  <c:v>2005**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</c:strCache>
            </c:strRef>
          </c:cat>
          <c:val>
            <c:numRef>
              <c:f>Sheet1!$B$7:$O$7</c:f>
              <c:numCache>
                <c:formatCode>General</c:formatCode>
                <c:ptCount val="14"/>
                <c:pt idx="0">
                  <c:v>38.9</c:v>
                </c:pt>
                <c:pt idx="1">
                  <c:v>49.3</c:v>
                </c:pt>
                <c:pt idx="2">
                  <c:v>61.7</c:v>
                </c:pt>
                <c:pt idx="3" formatCode="_(* #,##0.0_);_(* \(#,##0.0\);_(* &quot;-&quot;??_);_(@_)">
                  <c:v>52.8</c:v>
                </c:pt>
                <c:pt idx="4" formatCode="_(* #,##0.0_);_(* \(#,##0.0\);_(* &quot;-&quot;??_);_(@_)">
                  <c:v>34.5</c:v>
                </c:pt>
                <c:pt idx="5" formatCode="_(* #,##0.0_);_(* \(#,##0.0\);_(* &quot;-&quot;??_);_(@_)">
                  <c:v>31</c:v>
                </c:pt>
                <c:pt idx="6" formatCode="_(* #,##0.0_);_(* \(#,##0.0\);_(* &quot;-&quot;??_);_(@_)">
                  <c:v>23.6</c:v>
                </c:pt>
                <c:pt idx="7" formatCode="_(* #,##0.0_);_(* \(#,##0.0\);_(* &quot;-&quot;??_);_(@_)">
                  <c:v>32.134</c:v>
                </c:pt>
                <c:pt idx="8" formatCode="_(* #,##0.0_);_(* \(#,##0.0\);_(* &quot;-&quot;??_);_(@_)">
                  <c:v>41.102731740000017</c:v>
                </c:pt>
                <c:pt idx="9" formatCode="_(* #,##0.0_);_(* \(#,##0.0\);_(* &quot;-&quot;??_);_(@_)">
                  <c:v>33.200000000000003</c:v>
                </c:pt>
                <c:pt idx="10" formatCode="_(* #,##0.0_);_(* \(#,##0.0\);_(* &quot;-&quot;??_);_(@_)">
                  <c:v>37.9</c:v>
                </c:pt>
                <c:pt idx="11" formatCode="_(* #,##0.0_);_(* \(#,##0.0\);_(* &quot;-&quot;??_);_(@_)">
                  <c:v>39.6</c:v>
                </c:pt>
                <c:pt idx="12">
                  <c:v>41.1</c:v>
                </c:pt>
                <c:pt idx="13">
                  <c:v>42</c:v>
                </c:pt>
              </c:numCache>
            </c:numRef>
          </c:val>
        </c:ser>
        <c:ser>
          <c:idx val="5"/>
          <c:order val="5"/>
          <c:tx>
            <c:strRef>
              <c:f>Sheet1!$A$8</c:f>
              <c:strCache>
                <c:ptCount val="1"/>
                <c:pt idx="0">
                  <c:v>ET</c:v>
                </c:pt>
              </c:strCache>
            </c:strRef>
          </c:tx>
          <c:spPr>
            <a:solidFill>
              <a:schemeClr val="tx2"/>
            </a:solidFill>
            <a:ln w="31612">
              <a:noFill/>
            </a:ln>
          </c:spPr>
          <c:cat>
            <c:strRef>
              <c:f>Sheet1!$B$2:$O$2</c:f>
              <c:strCache>
                <c:ptCount val="14"/>
                <c:pt idx="0">
                  <c:v>2005**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</c:strCache>
            </c:strRef>
          </c:cat>
          <c:val>
            <c:numRef>
              <c:f>Sheet1!$B$8:$O$8</c:f>
              <c:numCache>
                <c:formatCode>General</c:formatCode>
                <c:ptCount val="14"/>
                <c:pt idx="0">
                  <c:v>6.7</c:v>
                </c:pt>
                <c:pt idx="1">
                  <c:v>7.5</c:v>
                </c:pt>
                <c:pt idx="2">
                  <c:v>12</c:v>
                </c:pt>
                <c:pt idx="3" formatCode="_(* #,##0.0_);_(* \(#,##0.0\);_(* &quot;-&quot;??_);_(@_)">
                  <c:v>15.4</c:v>
                </c:pt>
                <c:pt idx="4" formatCode="_(* #,##0.0_);_(* \(#,##0.0\);_(* &quot;-&quot;??_);_(@_)">
                  <c:v>18.899999999999999</c:v>
                </c:pt>
                <c:pt idx="5" formatCode="_(* #,##0.0_);_(* \(#,##0.0\);_(* &quot;-&quot;??_);_(@_)">
                  <c:v>23</c:v>
                </c:pt>
                <c:pt idx="6" formatCode="_(* #,##0.0_);_(* \(#,##0.0\);_(* &quot;-&quot;??_);_(@_)">
                  <c:v>27.5</c:v>
                </c:pt>
                <c:pt idx="7" formatCode="_(* #,##0.0_);_(* \(#,##0.0\);_(* &quot;-&quot;??_);_(@_)">
                  <c:v>43.779000000000003</c:v>
                </c:pt>
                <c:pt idx="8" formatCode="_(* #,##0.0_);_(* \(#,##0.0\);_(* &quot;-&quot;??_);_(@_)">
                  <c:v>58.001734140000003</c:v>
                </c:pt>
                <c:pt idx="9" formatCode="_(* #,##0.0_);_(* \(#,##0.0\);_(* &quot;-&quot;??_);_(@_)">
                  <c:v>58</c:v>
                </c:pt>
                <c:pt idx="10" formatCode="_(* #,##0.0_);_(* \(#,##0.0\);_(* &quot;-&quot;??_);_(@_)">
                  <c:v>36.9</c:v>
                </c:pt>
                <c:pt idx="11" formatCode="_(* #,##0.0_);_(* \(#,##0.0\);_(* &quot;-&quot;??_);_(@_)">
                  <c:v>42.7</c:v>
                </c:pt>
                <c:pt idx="12">
                  <c:v>41.9</c:v>
                </c:pt>
                <c:pt idx="13">
                  <c:v>34.6</c:v>
                </c:pt>
              </c:numCache>
            </c:numRef>
          </c:val>
        </c:ser>
        <c:ser>
          <c:idx val="6"/>
          <c:order val="6"/>
          <c:tx>
            <c:strRef>
              <c:f>Sheet1!$A$9</c:f>
              <c:strCache>
                <c:ptCount val="1"/>
                <c:pt idx="0">
                  <c:v>Other</c:v>
                </c:pt>
              </c:strCache>
            </c:strRef>
          </c:tx>
          <c:spPr>
            <a:solidFill>
              <a:srgbClr val="808080"/>
            </a:solidFill>
            <a:ln w="31612">
              <a:noFill/>
            </a:ln>
          </c:spPr>
          <c:cat>
            <c:strRef>
              <c:f>Sheet1!$B$2:$O$2</c:f>
              <c:strCache>
                <c:ptCount val="14"/>
                <c:pt idx="0">
                  <c:v>2005**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</c:strCache>
            </c:strRef>
          </c:cat>
          <c:val>
            <c:numRef>
              <c:f>Sheet1!$B$9:$O$9</c:f>
              <c:numCache>
                <c:formatCode>General</c:formatCode>
                <c:ptCount val="14"/>
                <c:pt idx="0">
                  <c:v>5.2</c:v>
                </c:pt>
                <c:pt idx="1">
                  <c:v>6.7</c:v>
                </c:pt>
                <c:pt idx="2">
                  <c:v>13</c:v>
                </c:pt>
                <c:pt idx="3" formatCode="_(* #,##0.0_);_(* \(#,##0.0\);_(* &quot;-&quot;??_);_(@_)">
                  <c:v>31.3</c:v>
                </c:pt>
                <c:pt idx="4" formatCode="_(* #,##0.0_);_(* \(#,##0.0\);_(* &quot;-&quot;??_);_(@_)">
                  <c:v>24.1</c:v>
                </c:pt>
                <c:pt idx="5" formatCode="_(* #,##0.0_);_(* \(#,##0.0\);_(* &quot;-&quot;??_);_(@_)">
                  <c:v>28.3</c:v>
                </c:pt>
                <c:pt idx="6" formatCode="_(* #,##0.0_);_(* \(#,##0.0\);_(* &quot;-&quot;??_);_(@_)">
                  <c:v>36.4</c:v>
                </c:pt>
                <c:pt idx="7" formatCode="_(* #,##0.0_);_(* \(#,##0.0\);_(* &quot;-&quot;??_);_(@_)">
                  <c:v>36.884999999999991</c:v>
                </c:pt>
                <c:pt idx="8" formatCode="_(* #,##0.0_);_(* \(#,##0.0\);_(* &quot;-&quot;??_);_(@_)">
                  <c:v>38.025094390000014</c:v>
                </c:pt>
                <c:pt idx="9" formatCode="_(* #,##0.0_);_(* \(#,##0.0\);_(* &quot;-&quot;??_);_(@_)">
                  <c:v>20.8</c:v>
                </c:pt>
                <c:pt idx="10" formatCode="_(* #,##0.0_);_(* \(#,##0.0\);_(* &quot;-&quot;??_);_(@_)">
                  <c:v>28.200000000000003</c:v>
                </c:pt>
                <c:pt idx="11" formatCode="_(* #,##0.0_);_(* \(#,##0.0\);_(* &quot;-&quot;??_);_(@_)">
                  <c:v>33.300000000000004</c:v>
                </c:pt>
                <c:pt idx="12">
                  <c:v>33.200000000000003</c:v>
                </c:pt>
                <c:pt idx="13">
                  <c:v>36.300000000000004</c:v>
                </c:pt>
              </c:numCache>
            </c:numRef>
          </c:val>
        </c:ser>
        <c:ser>
          <c:idx val="7"/>
          <c:order val="7"/>
          <c:tx>
            <c:strRef>
              <c:f>Sheet1!$A$10</c:f>
              <c:strCache>
                <c:ptCount val="1"/>
                <c:pt idx="0">
                  <c:v>Electric T&amp;D</c:v>
                </c:pt>
              </c:strCache>
            </c:strRef>
          </c:tx>
          <c:spPr>
            <a:pattFill prst="pct5">
              <a:fgClr>
                <a:srgbClr val="993300"/>
              </a:fgClr>
              <a:bgClr>
                <a:srgbClr val="993300"/>
              </a:bgClr>
            </a:pattFill>
            <a:ln w="31612">
              <a:noFill/>
            </a:ln>
          </c:spPr>
          <c:cat>
            <c:strRef>
              <c:f>Sheet1!$B$2:$O$2</c:f>
              <c:strCache>
                <c:ptCount val="14"/>
                <c:pt idx="0">
                  <c:v>2005**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</c:strCache>
            </c:strRef>
          </c:cat>
          <c:val>
            <c:numRef>
              <c:f>Sheet1!$B$10:$O$10</c:f>
              <c:numCache>
                <c:formatCode>General</c:formatCode>
                <c:ptCount val="14"/>
                <c:pt idx="0">
                  <c:v>19.899999999999999</c:v>
                </c:pt>
                <c:pt idx="1">
                  <c:v>27.3</c:v>
                </c:pt>
                <c:pt idx="2">
                  <c:v>36.800000000000004</c:v>
                </c:pt>
                <c:pt idx="3" formatCode="_(* #,##0.0_);_(* \(#,##0.0\);_(* &quot;-&quot;??_);_(@_)">
                  <c:v>53.4</c:v>
                </c:pt>
                <c:pt idx="4" formatCode="_(* #,##0.0_);_(* \(#,##0.0\);_(* &quot;-&quot;??_);_(@_)">
                  <c:v>64.2</c:v>
                </c:pt>
                <c:pt idx="5" formatCode="_(* #,##0.0_);_(* \(#,##0.0\);_(* &quot;-&quot;??_);_(@_)">
                  <c:v>72.400000000000006</c:v>
                </c:pt>
                <c:pt idx="6" formatCode="_(* #,##0.0_);_(* \(#,##0.0\);_(* &quot;-&quot;??_);_(@_)">
                  <c:v>97.8</c:v>
                </c:pt>
                <c:pt idx="7" formatCode="_(* #,##0.0_);_(* \(#,##0.0\);_(* &quot;-&quot;??_);_(@_)">
                  <c:v>86.741000000000028</c:v>
                </c:pt>
                <c:pt idx="8" formatCode="_(* #,##0.0_);_(* \(#,##0.0\);_(* &quot;-&quot;??_);_(@_)">
                  <c:v>82.623247640000017</c:v>
                </c:pt>
                <c:pt idx="9" formatCode="_(* #,##0.0_);_(* \(#,##0.0\);_(* &quot;-&quot;??_);_(@_)">
                  <c:v>97.5</c:v>
                </c:pt>
                <c:pt idx="10" formatCode="_(* #,##0.0_);_(* \(#,##0.0\);_(* &quot;-&quot;??_);_(@_)">
                  <c:v>126.8</c:v>
                </c:pt>
                <c:pt idx="11" formatCode="_(* #,##0.0_);_(* \(#,##0.0\);_(* &quot;-&quot;??_);_(@_)">
                  <c:v>140.1</c:v>
                </c:pt>
                <c:pt idx="12" formatCode="_(* #,##0.0_);_(* \(#,##0.0\);_(* &quot;-&quot;??_);_(@_)">
                  <c:v>131</c:v>
                </c:pt>
                <c:pt idx="13" formatCode="_(* #,##0.0_);_(* \(#,##0.0\);_(* &quot;-&quot;??_);_(@_)">
                  <c:v>135.19999999999999</c:v>
                </c:pt>
              </c:numCache>
            </c:numRef>
          </c:val>
        </c:ser>
        <c:gapWidth val="70"/>
        <c:overlap val="100"/>
        <c:axId val="58553088"/>
        <c:axId val="58554624"/>
      </c:barChart>
      <c:catAx>
        <c:axId val="58553088"/>
        <c:scaling>
          <c:orientation val="minMax"/>
        </c:scaling>
        <c:axPos val="b"/>
        <c:numFmt formatCode="General" sourceLinked="1"/>
        <c:tickLblPos val="nextTo"/>
        <c:spPr>
          <a:ln w="395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44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8554624"/>
        <c:crosses val="autoZero"/>
        <c:auto val="1"/>
        <c:lblAlgn val="ctr"/>
        <c:lblOffset val="100"/>
        <c:tickLblSkip val="1"/>
        <c:tickMarkSkip val="1"/>
      </c:catAx>
      <c:valAx>
        <c:axId val="58554624"/>
        <c:scaling>
          <c:orientation val="minMax"/>
          <c:max val="375"/>
          <c:min val="0"/>
        </c:scaling>
        <c:axPos val="l"/>
        <c:majorGridlines/>
        <c:title>
          <c:tx>
            <c:rich>
              <a:bodyPr/>
              <a:lstStyle/>
              <a:p>
                <a:pPr>
                  <a:defRPr sz="1489" b="1" i="1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r>
                  <a:rPr lang="en-US"/>
                  <a:t>(in millions)</a:t>
                </a:r>
              </a:p>
            </c:rich>
          </c:tx>
          <c:layout>
            <c:manualLayout>
              <c:xMode val="edge"/>
              <c:yMode val="edge"/>
              <c:x val="1.1198915677106626E-2"/>
              <c:y val="0.33828817353713247"/>
            </c:manualLayout>
          </c:layout>
          <c:spPr>
            <a:noFill/>
            <a:ln w="31612">
              <a:noFill/>
            </a:ln>
          </c:spPr>
        </c:title>
        <c:numFmt formatCode="\$#,##0_);[Red]\(\$#,##0\)" sourceLinked="0"/>
        <c:tickLblPos val="nextTo"/>
        <c:spPr>
          <a:ln w="395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44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8553088"/>
        <c:crosses val="autoZero"/>
        <c:crossBetween val="between"/>
        <c:majorUnit val="50"/>
      </c:valAx>
      <c:spPr>
        <a:noFill/>
        <a:ln w="25390">
          <a:noFill/>
        </a:ln>
      </c:spPr>
    </c:plotArea>
    <c:legend>
      <c:legendPos val="r"/>
      <c:layout>
        <c:manualLayout>
          <c:xMode val="edge"/>
          <c:yMode val="edge"/>
          <c:x val="0.10634917141075292"/>
          <c:y val="0.88009593628383387"/>
          <c:w val="0.83650795238905185"/>
          <c:h val="9.8321416719462165E-2"/>
        </c:manualLayout>
      </c:layout>
      <c:spPr>
        <a:noFill/>
        <a:ln w="31612">
          <a:noFill/>
        </a:ln>
      </c:spPr>
      <c:txPr>
        <a:bodyPr/>
        <a:lstStyle/>
        <a:p>
          <a:pPr>
            <a:defRPr sz="1145" b="1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</c:chart>
  <c:spPr>
    <a:noFill/>
    <a:ln w="31612">
      <a:solidFill>
        <a:schemeClr val="tx1"/>
      </a:solidFill>
      <a:prstDash val="solid"/>
    </a:ln>
  </c:spPr>
  <c:txPr>
    <a:bodyPr/>
    <a:lstStyle/>
    <a:p>
      <a:pPr>
        <a:defRPr sz="2240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en-US"/>
    </a:p>
  </c:txPr>
  <c:externalData r:id="rId1"/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0.71372</cdr:x>
      <cdr:y>0.04412</cdr:y>
    </cdr:from>
    <cdr:to>
      <cdr:x>0.77877</cdr:x>
      <cdr:y>0.09706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6019800" y="228600"/>
          <a:ext cx="548640" cy="27432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200" b="1" dirty="0" smtClean="0"/>
            <a:t>$355</a:t>
          </a:r>
          <a:endParaRPr lang="en-US" sz="1200" b="1" dirty="0"/>
        </a:p>
      </cdr:txBody>
    </cdr:sp>
  </cdr:relSizeAnchor>
  <cdr:relSizeAnchor xmlns:cdr="http://schemas.openxmlformats.org/drawingml/2006/chartDrawing">
    <cdr:from>
      <cdr:x>0.65951</cdr:x>
      <cdr:y>0.80882</cdr:y>
    </cdr:from>
    <cdr:to>
      <cdr:x>0.95765</cdr:x>
      <cdr:y>0.89706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5562600" y="4190982"/>
          <a:ext cx="2514592" cy="457224"/>
        </a:xfrm>
        <a:prstGeom xmlns:a="http://schemas.openxmlformats.org/drawingml/2006/main" prst="rect">
          <a:avLst/>
        </a:prstGeom>
        <a:ln xmlns:a="http://schemas.openxmlformats.org/drawingml/2006/main">
          <a:noFill/>
        </a:ln>
      </cdr:spPr>
      <cdr:txBody>
        <a:bodyPr xmlns:a="http://schemas.openxmlformats.org/drawingml/2006/main" vertOverflow="clip" wrap="square" rtlCol="0" anchor="b" anchorCtr="0"/>
        <a:lstStyle xmlns:a="http://schemas.openxmlformats.org/drawingml/2006/main"/>
        <a:p xmlns:a="http://schemas.openxmlformats.org/drawingml/2006/main">
          <a:pPr algn="ctr"/>
          <a:r>
            <a:rPr lang="en-US" sz="1100" b="1" dirty="0" smtClean="0"/>
            <a:t>Planned</a:t>
          </a:r>
          <a:endParaRPr lang="en-US" sz="1100" b="1" dirty="0"/>
        </a:p>
      </cdr:txBody>
    </cdr:sp>
  </cdr:relSizeAnchor>
  <cdr:relSizeAnchor xmlns:cdr="http://schemas.openxmlformats.org/drawingml/2006/chartDrawing">
    <cdr:from>
      <cdr:x>0.65951</cdr:x>
      <cdr:y>0.84843</cdr:y>
    </cdr:from>
    <cdr:to>
      <cdr:x>0.93055</cdr:x>
      <cdr:y>0.90386</cdr:y>
    </cdr:to>
    <cdr:sp macro="" textlink="">
      <cdr:nvSpPr>
        <cdr:cNvPr id="7" name="Elbow Connector 6"/>
        <cdr:cNvSpPr/>
      </cdr:nvSpPr>
      <cdr:spPr bwMode="auto">
        <a:xfrm xmlns:a="http://schemas.openxmlformats.org/drawingml/2006/main">
          <a:off x="5562600" y="4396233"/>
          <a:ext cx="2286020" cy="287185"/>
        </a:xfrm>
        <a:prstGeom xmlns:a="http://schemas.openxmlformats.org/drawingml/2006/main" prst="bentConnector3">
          <a:avLst>
            <a:gd name="adj1" fmla="val -450"/>
          </a:avLst>
        </a:prstGeom>
        <a:solidFill xmlns:a="http://schemas.openxmlformats.org/drawingml/2006/main">
          <a:schemeClr val="accent1"/>
        </a:solidFill>
        <a:ln xmlns:a="http://schemas.openxmlformats.org/drawingml/2006/main"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 xmlns:a="http://schemas.openxmlformats.org/drawingml/2006/main"/>
      </cdr:spPr>
      <cdr:txBody>
        <a:bodyPr xmlns:a="http://schemas.openxmlformats.org/drawingml/2006/main" vertOverflow="clip" vert="horz" wrap="square" lIns="91440" tIns="45720" rIns="91440" bIns="45720" numCol="1" anchor="t" anchorCtr="0" compatLnSpc="1">
          <a:prstTxWarp prst="textNoShape">
            <a:avLst/>
          </a:prstTxWarp>
        </a:bodyPr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0.65951</cdr:x>
      <cdr:y>0.84164</cdr:y>
    </cdr:from>
    <cdr:to>
      <cdr:x>0.95766</cdr:x>
      <cdr:y>0.90386</cdr:y>
    </cdr:to>
    <cdr:sp macro="" textlink="">
      <cdr:nvSpPr>
        <cdr:cNvPr id="8" name="Elbow Connector 7"/>
        <cdr:cNvSpPr/>
      </cdr:nvSpPr>
      <cdr:spPr bwMode="auto">
        <a:xfrm xmlns:a="http://schemas.openxmlformats.org/drawingml/2006/main" flipV="1">
          <a:off x="5562600" y="4361021"/>
          <a:ext cx="2514676" cy="322397"/>
        </a:xfrm>
        <a:prstGeom xmlns:a="http://schemas.openxmlformats.org/drawingml/2006/main" prst="bentConnector3">
          <a:avLst>
            <a:gd name="adj1" fmla="val 99936"/>
          </a:avLst>
        </a:prstGeom>
        <a:solidFill xmlns:a="http://schemas.openxmlformats.org/drawingml/2006/main">
          <a:srgbClr val="BA5A2E"/>
        </a:solidFill>
        <a:ln xmlns:a="http://schemas.openxmlformats.org/drawingml/2006/main"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 xmlns:a="http://schemas.openxmlformats.org/drawingml/2006/main"/>
      </cdr:spPr>
      <cdr:txBody>
        <a:bodyPr xmlns:a="http://schemas.openxmlformats.org/drawingml/2006/main" vert="horz" wrap="square" lIns="91440" tIns="45720" rIns="91440" bIns="45720" numCol="1" anchor="t" anchorCtr="0" compatLnSpc="1">
          <a:prstTxWarp prst="textNoShape">
            <a:avLst/>
          </a:prstTxWarp>
        </a:bodyPr>
        <a:lstStyle xmlns:a="http://schemas.openxmlformats.org/drawingml/2006/main">
          <a:lvl1pPr marL="0" indent="0">
            <a:defRPr sz="1100">
              <a:latin typeface="Arial"/>
            </a:defRPr>
          </a:lvl1pPr>
          <a:lvl2pPr marL="457200" indent="0">
            <a:defRPr sz="1100">
              <a:latin typeface="Arial"/>
            </a:defRPr>
          </a:lvl2pPr>
          <a:lvl3pPr marL="914400" indent="0">
            <a:defRPr sz="1100">
              <a:latin typeface="Arial"/>
            </a:defRPr>
          </a:lvl3pPr>
          <a:lvl4pPr marL="1371600" indent="0">
            <a:defRPr sz="1100">
              <a:latin typeface="Arial"/>
            </a:defRPr>
          </a:lvl4pPr>
          <a:lvl5pPr marL="1828800" indent="0">
            <a:defRPr sz="1100">
              <a:latin typeface="Arial"/>
            </a:defRPr>
          </a:lvl5pPr>
          <a:lvl6pPr marL="2286000" indent="0">
            <a:defRPr sz="1100">
              <a:latin typeface="Arial"/>
            </a:defRPr>
          </a:lvl6pPr>
          <a:lvl7pPr marL="2743200" indent="0">
            <a:defRPr sz="1100">
              <a:latin typeface="Arial"/>
            </a:defRPr>
          </a:lvl7pPr>
          <a:lvl8pPr marL="3200400" indent="0">
            <a:defRPr sz="1100">
              <a:latin typeface="Arial"/>
            </a:defRPr>
          </a:lvl8pPr>
          <a:lvl9pPr marL="3657600" indent="0">
            <a:defRPr sz="1100">
              <a:latin typeface="Arial"/>
            </a:defRPr>
          </a:lvl9pPr>
        </a:lstStyle>
        <a:p xmlns:a="http://schemas.openxmlformats.org/drawingml/2006/main">
          <a:endParaRPr lang="en-US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26408" cy="463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05" tIns="46002" rIns="92005" bIns="46002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56997" y="0"/>
            <a:ext cx="3026408" cy="463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05" tIns="46002" rIns="92005" bIns="46002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18557"/>
            <a:ext cx="3026408" cy="463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05" tIns="46002" rIns="92005" bIns="46002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56997" y="8818557"/>
            <a:ext cx="3026408" cy="463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05" tIns="46002" rIns="92005" bIns="4600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E52F1C4-68BD-4566-A8F7-DB2C6AC8B1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26408" cy="463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34" tIns="46468" rIns="92934" bIns="46468" numCol="1" anchor="t" anchorCtr="0" compatLnSpc="1">
            <a:prstTxWarp prst="textNoShape">
              <a:avLst/>
            </a:prstTxWarp>
          </a:bodyPr>
          <a:lstStyle>
            <a:lvl1pPr algn="l" defTabSz="92963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56997" y="0"/>
            <a:ext cx="3026408" cy="463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34" tIns="46468" rIns="92934" bIns="46468" numCol="1" anchor="t" anchorCtr="0" compatLnSpc="1">
            <a:prstTxWarp prst="textNoShape">
              <a:avLst/>
            </a:prstTxWarp>
          </a:bodyPr>
          <a:lstStyle>
            <a:lvl1pPr algn="r" defTabSz="92963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1575" y="696913"/>
            <a:ext cx="4641850" cy="3481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9139" y="4410079"/>
            <a:ext cx="5586723" cy="41767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34" tIns="46468" rIns="92934" bIns="4646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18557"/>
            <a:ext cx="3026408" cy="463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34" tIns="46468" rIns="92934" bIns="46468" numCol="1" anchor="b" anchorCtr="0" compatLnSpc="1">
            <a:prstTxWarp prst="textNoShape">
              <a:avLst/>
            </a:prstTxWarp>
          </a:bodyPr>
          <a:lstStyle>
            <a:lvl1pPr algn="l" defTabSz="92963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56997" y="8818557"/>
            <a:ext cx="3026408" cy="463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34" tIns="46468" rIns="92934" bIns="46468" numCol="1" anchor="b" anchorCtr="0" compatLnSpc="1">
            <a:prstTxWarp prst="textNoShape">
              <a:avLst/>
            </a:prstTxWarp>
          </a:bodyPr>
          <a:lstStyle>
            <a:lvl1pPr algn="r" defTabSz="929635">
              <a:defRPr sz="1200"/>
            </a:lvl1pPr>
          </a:lstStyle>
          <a:p>
            <a:pPr>
              <a:defRPr/>
            </a:pPr>
            <a:fld id="{6B2E2670-F195-4ACA-8042-21980D4375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D887488-58C5-4444-AA24-7EC1FCFF364A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0590" y="4410079"/>
            <a:ext cx="5123823" cy="4176705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046" y="3557791"/>
            <a:ext cx="8420469" cy="1470025"/>
          </a:xfrm>
        </p:spPr>
        <p:txBody>
          <a:bodyPr anchor="t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2046" y="5027816"/>
            <a:ext cx="8420470" cy="861996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13118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13118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590228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590228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t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435863"/>
          </a:xfrm>
        </p:spPr>
        <p:txBody>
          <a:bodyPr/>
          <a:lstStyle>
            <a:lvl1pPr>
              <a:defRPr sz="2800" baseline="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27381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7200" y="415807"/>
            <a:ext cx="8229600" cy="532618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1"/>
            <a:ext cx="9144000" cy="5741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1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141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3200" b="1" kern="1200">
          <a:solidFill>
            <a:srgbClr val="0077BE"/>
          </a:solidFill>
          <a:latin typeface="Arial Bold"/>
          <a:ea typeface="ＭＳ Ｐゴシック" charset="-128"/>
          <a:cs typeface="Arial Bold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77BE"/>
          </a:solidFill>
          <a:latin typeface="Arial Bold" charset="0"/>
          <a:ea typeface="ＭＳ Ｐゴシック" charset="-128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77BE"/>
          </a:solidFill>
          <a:latin typeface="Arial Bold" charset="0"/>
          <a:ea typeface="ＭＳ Ｐゴシック" charset="-128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77BE"/>
          </a:solidFill>
          <a:latin typeface="Arial Bold" charset="0"/>
          <a:ea typeface="ＭＳ Ｐゴシック" charset="-128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77BE"/>
          </a:solidFill>
          <a:latin typeface="Arial Bold" charset="0"/>
          <a:ea typeface="ＭＳ Ｐゴシック" charset="-128"/>
        </a:defRPr>
      </a:lvl5pPr>
      <a:lvl6pPr marL="457200"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77BE"/>
          </a:solidFill>
          <a:latin typeface="Arial Bold" charset="0"/>
          <a:ea typeface="ＭＳ Ｐゴシック" charset="-128"/>
        </a:defRPr>
      </a:lvl6pPr>
      <a:lvl7pPr marL="914400"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77BE"/>
          </a:solidFill>
          <a:latin typeface="Arial Bold" charset="0"/>
          <a:ea typeface="ＭＳ Ｐゴシック" charset="-128"/>
        </a:defRPr>
      </a:lvl7pPr>
      <a:lvl8pPr marL="1371600"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77BE"/>
          </a:solidFill>
          <a:latin typeface="Arial Bold" charset="0"/>
          <a:ea typeface="ＭＳ Ｐゴシック" charset="-128"/>
        </a:defRPr>
      </a:lvl8pPr>
      <a:lvl9pPr marL="1828800"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77BE"/>
          </a:solidFill>
          <a:latin typeface="Arial Bold" charset="0"/>
          <a:ea typeface="ＭＳ Ｐゴシック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Arial"/>
          <a:ea typeface="ＭＳ Ｐゴシック" charset="-128"/>
          <a:cs typeface="Arial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Arial"/>
          <a:ea typeface="ＭＳ Ｐゴシック" charset="-128"/>
          <a:cs typeface="Arial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Arial"/>
          <a:ea typeface="ＭＳ Ｐゴシック" charset="-128"/>
          <a:cs typeface="Arial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chemeClr val="tx1"/>
          </a:solidFill>
          <a:latin typeface="Arial"/>
          <a:ea typeface="ＭＳ Ｐゴシック" charset="-128"/>
          <a:cs typeface="Arial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600" kern="1200">
          <a:solidFill>
            <a:schemeClr val="tx1"/>
          </a:solidFill>
          <a:latin typeface="Arial"/>
          <a:ea typeface="ＭＳ Ｐゴシック" charset="-128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2"/>
          <p:cNvSpPr txBox="1">
            <a:spLocks noChangeArrowheads="1"/>
          </p:cNvSpPr>
          <p:nvPr/>
        </p:nvSpPr>
        <p:spPr bwMode="auto">
          <a:xfrm>
            <a:off x="304800" y="0"/>
            <a:ext cx="8686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i="1" dirty="0" smtClean="0">
                <a:latin typeface="Times New Roman" pitchFamily="18" charset="0"/>
              </a:rPr>
              <a:t>          </a:t>
            </a:r>
            <a:r>
              <a:rPr lang="en-US" sz="2800" b="1" i="1" dirty="0">
                <a:latin typeface="Times New Roman" pitchFamily="18" charset="0"/>
              </a:rPr>
              <a:t>Capital Expenditures</a:t>
            </a:r>
          </a:p>
        </p:txBody>
      </p:sp>
      <p:graphicFrame>
        <p:nvGraphicFramePr>
          <p:cNvPr id="14" name="Object 4"/>
          <p:cNvGraphicFramePr>
            <a:graphicFrameLocks noChangeAspect="1"/>
          </p:cNvGraphicFramePr>
          <p:nvPr/>
        </p:nvGraphicFramePr>
        <p:xfrm>
          <a:off x="304800" y="515779"/>
          <a:ext cx="8434388" cy="5181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052" name="Text Box 9"/>
          <p:cNvSpPr txBox="1">
            <a:spLocks noChangeArrowheads="1"/>
          </p:cNvSpPr>
          <p:nvPr/>
        </p:nvSpPr>
        <p:spPr bwMode="auto">
          <a:xfrm>
            <a:off x="1295400" y="3030379"/>
            <a:ext cx="548640" cy="2746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 b="1" dirty="0"/>
              <a:t>$132</a:t>
            </a:r>
          </a:p>
        </p:txBody>
      </p:sp>
      <p:sp>
        <p:nvSpPr>
          <p:cNvPr id="2053" name="Text Box 10"/>
          <p:cNvSpPr txBox="1">
            <a:spLocks noChangeArrowheads="1"/>
          </p:cNvSpPr>
          <p:nvPr/>
        </p:nvSpPr>
        <p:spPr bwMode="auto">
          <a:xfrm>
            <a:off x="1752600" y="2725579"/>
            <a:ext cx="548640" cy="27432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 b="1" dirty="0"/>
              <a:t>$158</a:t>
            </a:r>
          </a:p>
        </p:txBody>
      </p:sp>
      <p:sp>
        <p:nvSpPr>
          <p:cNvPr id="2054" name="Text Box 11"/>
          <p:cNvSpPr txBox="1">
            <a:spLocks noChangeArrowheads="1"/>
          </p:cNvSpPr>
          <p:nvPr/>
        </p:nvSpPr>
        <p:spPr bwMode="auto">
          <a:xfrm>
            <a:off x="2286000" y="2344579"/>
            <a:ext cx="548640" cy="27432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 b="1" dirty="0"/>
              <a:t>$198</a:t>
            </a:r>
          </a:p>
        </p:txBody>
      </p:sp>
      <p:sp>
        <p:nvSpPr>
          <p:cNvPr id="2055" name="Text Box 12"/>
          <p:cNvSpPr txBox="1">
            <a:spLocks noChangeArrowheads="1"/>
          </p:cNvSpPr>
          <p:nvPr/>
        </p:nvSpPr>
        <p:spPr bwMode="auto">
          <a:xfrm>
            <a:off x="2819400" y="2268379"/>
            <a:ext cx="548640" cy="27432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 b="1" dirty="0"/>
              <a:t>$205         </a:t>
            </a:r>
          </a:p>
        </p:txBody>
      </p:sp>
      <p:sp>
        <p:nvSpPr>
          <p:cNvPr id="2056" name="Text Box 13"/>
          <p:cNvSpPr txBox="1">
            <a:spLocks noChangeArrowheads="1"/>
          </p:cNvSpPr>
          <p:nvPr/>
        </p:nvSpPr>
        <p:spPr bwMode="auto">
          <a:xfrm>
            <a:off x="1066800" y="5697379"/>
            <a:ext cx="737235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tabLst>
                <a:tab pos="231775" algn="l"/>
              </a:tabLst>
            </a:pPr>
            <a:r>
              <a:rPr lang="en-US" sz="1000" dirty="0" smtClean="0"/>
              <a:t>** </a:t>
            </a:r>
            <a:r>
              <a:rPr lang="en-US" sz="1000" dirty="0"/>
              <a:t>	2005 excludes $57.5 for the purchase of the second half of </a:t>
            </a:r>
            <a:r>
              <a:rPr lang="en-US" sz="1000" dirty="0" smtClean="0"/>
              <a:t>Coyote </a:t>
            </a:r>
            <a:r>
              <a:rPr lang="en-US" sz="1000" dirty="0"/>
              <a:t>Springs 2 and $17.8 for  the office building </a:t>
            </a:r>
            <a:r>
              <a:rPr lang="en-US" sz="1000" dirty="0" smtClean="0"/>
              <a:t>purchase.</a:t>
            </a:r>
          </a:p>
        </p:txBody>
      </p:sp>
      <p:sp>
        <p:nvSpPr>
          <p:cNvPr id="2057" name="Text Box 18"/>
          <p:cNvSpPr txBox="1">
            <a:spLocks noChangeArrowheads="1"/>
          </p:cNvSpPr>
          <p:nvPr/>
        </p:nvSpPr>
        <p:spPr bwMode="auto">
          <a:xfrm>
            <a:off x="3810000" y="2268379"/>
            <a:ext cx="548640" cy="27432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 b="1" dirty="0" smtClean="0"/>
              <a:t>$207       </a:t>
            </a:r>
            <a:endParaRPr lang="en-US" sz="1200" b="1" dirty="0"/>
          </a:p>
        </p:txBody>
      </p:sp>
      <p:sp>
        <p:nvSpPr>
          <p:cNvPr id="2059" name="Text Box 24"/>
          <p:cNvSpPr txBox="1">
            <a:spLocks noChangeArrowheads="1"/>
          </p:cNvSpPr>
          <p:nvPr/>
        </p:nvSpPr>
        <p:spPr bwMode="auto">
          <a:xfrm>
            <a:off x="4800600" y="1734979"/>
            <a:ext cx="548640" cy="27432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 b="1" dirty="0" smtClean="0"/>
              <a:t>$262</a:t>
            </a:r>
          </a:p>
        </p:txBody>
      </p:sp>
      <p:sp>
        <p:nvSpPr>
          <p:cNvPr id="2060" name="Text Box 18"/>
          <p:cNvSpPr txBox="1">
            <a:spLocks noChangeArrowheads="1"/>
          </p:cNvSpPr>
          <p:nvPr/>
        </p:nvSpPr>
        <p:spPr bwMode="auto">
          <a:xfrm>
            <a:off x="4267200" y="1887379"/>
            <a:ext cx="548640" cy="27432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 b="1" dirty="0"/>
              <a:t>$</a:t>
            </a:r>
            <a:r>
              <a:rPr lang="en-US" sz="1200" b="1" dirty="0" smtClean="0"/>
              <a:t>247       </a:t>
            </a:r>
            <a:endParaRPr lang="en-US" sz="1200" b="1" dirty="0"/>
          </a:p>
        </p:txBody>
      </p:sp>
      <p:sp>
        <p:nvSpPr>
          <p:cNvPr id="2061" name="Text Box 18"/>
          <p:cNvSpPr txBox="1">
            <a:spLocks noChangeArrowheads="1"/>
          </p:cNvSpPr>
          <p:nvPr/>
        </p:nvSpPr>
        <p:spPr bwMode="auto">
          <a:xfrm>
            <a:off x="3276600" y="2344579"/>
            <a:ext cx="548640" cy="27432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 b="1" dirty="0" smtClean="0"/>
              <a:t>$200       </a:t>
            </a:r>
            <a:endParaRPr lang="en-US" sz="1200" b="1" dirty="0"/>
          </a:p>
        </p:txBody>
      </p:sp>
      <p:sp>
        <p:nvSpPr>
          <p:cNvPr id="15" name="Rectangle 14"/>
          <p:cNvSpPr/>
          <p:nvPr/>
        </p:nvSpPr>
        <p:spPr bwMode="auto">
          <a:xfrm>
            <a:off x="7239000" y="0"/>
            <a:ext cx="19050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Exhibit No. ___(DBD-2)</a:t>
            </a:r>
            <a:endParaRPr lang="en-US" sz="1100" dirty="0" smtClean="0"/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effectLst/>
              <a:latin typeface="Arial" charset="0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228600" y="6553200"/>
            <a:ext cx="1828800" cy="3048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Page 1 of 1</a:t>
            </a:r>
          </a:p>
        </p:txBody>
      </p:sp>
      <p:sp>
        <p:nvSpPr>
          <p:cNvPr id="17" name="Text Box 24"/>
          <p:cNvSpPr txBox="1">
            <a:spLocks noChangeArrowheads="1"/>
          </p:cNvSpPr>
          <p:nvPr/>
        </p:nvSpPr>
        <p:spPr bwMode="auto">
          <a:xfrm>
            <a:off x="5334000" y="1371600"/>
            <a:ext cx="548640" cy="27432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 b="1" dirty="0" smtClean="0"/>
              <a:t>$</a:t>
            </a:r>
            <a:r>
              <a:rPr lang="en-US" sz="1200" b="1" dirty="0" smtClean="0"/>
              <a:t>286</a:t>
            </a:r>
            <a:endParaRPr lang="en-US" sz="1200" b="1" dirty="0"/>
          </a:p>
        </p:txBody>
      </p:sp>
      <p:sp>
        <p:nvSpPr>
          <p:cNvPr id="18" name="Text Box 24"/>
          <p:cNvSpPr txBox="1">
            <a:spLocks noChangeArrowheads="1"/>
          </p:cNvSpPr>
          <p:nvPr/>
        </p:nvSpPr>
        <p:spPr bwMode="auto">
          <a:xfrm>
            <a:off x="6858000" y="820579"/>
            <a:ext cx="548640" cy="2746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 b="1" dirty="0" smtClean="0"/>
              <a:t>$350</a:t>
            </a:r>
            <a:endParaRPr lang="en-US" sz="1200" b="1" dirty="0"/>
          </a:p>
        </p:txBody>
      </p:sp>
      <p:sp>
        <p:nvSpPr>
          <p:cNvPr id="19" name="Text Box 24"/>
          <p:cNvSpPr txBox="1">
            <a:spLocks noChangeArrowheads="1"/>
          </p:cNvSpPr>
          <p:nvPr/>
        </p:nvSpPr>
        <p:spPr bwMode="auto">
          <a:xfrm>
            <a:off x="5867400" y="1049179"/>
            <a:ext cx="548640" cy="27432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 b="1" dirty="0" smtClean="0"/>
              <a:t>$331</a:t>
            </a:r>
            <a:endParaRPr lang="en-US" sz="1200" b="1" dirty="0"/>
          </a:p>
        </p:txBody>
      </p:sp>
      <p:sp>
        <p:nvSpPr>
          <p:cNvPr id="20" name="Text Box 24"/>
          <p:cNvSpPr txBox="1">
            <a:spLocks noChangeArrowheads="1"/>
          </p:cNvSpPr>
          <p:nvPr/>
        </p:nvSpPr>
        <p:spPr bwMode="auto">
          <a:xfrm>
            <a:off x="7391400" y="820579"/>
            <a:ext cx="548640" cy="2746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 b="1" dirty="0" smtClean="0"/>
              <a:t>$350</a:t>
            </a:r>
            <a:endParaRPr lang="en-US" sz="1200" b="1" dirty="0"/>
          </a:p>
        </p:txBody>
      </p:sp>
      <p:sp>
        <p:nvSpPr>
          <p:cNvPr id="21" name="Text Box 24"/>
          <p:cNvSpPr txBox="1">
            <a:spLocks noChangeArrowheads="1"/>
          </p:cNvSpPr>
          <p:nvPr/>
        </p:nvSpPr>
        <p:spPr bwMode="auto">
          <a:xfrm>
            <a:off x="7848600" y="820579"/>
            <a:ext cx="548640" cy="2746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 b="1" dirty="0" smtClean="0"/>
              <a:t>$350</a:t>
            </a:r>
            <a:endParaRPr lang="en-US" sz="1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vista Bright Green">
  <a:themeElements>
    <a:clrScheme name="Avista Color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2A5F"/>
      </a:accent1>
      <a:accent2>
        <a:srgbClr val="0076BE"/>
      </a:accent2>
      <a:accent3>
        <a:srgbClr val="96D1F2"/>
      </a:accent3>
      <a:accent4>
        <a:srgbClr val="2CB34A"/>
      </a:accent4>
      <a:accent5>
        <a:srgbClr val="82C341"/>
      </a:accent5>
      <a:accent6>
        <a:srgbClr val="C4D82E"/>
      </a:accent6>
      <a:hlink>
        <a:srgbClr val="F58021"/>
      </a:hlink>
      <a:folHlink>
        <a:srgbClr val="FDB51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haredContentType xmlns="Microsoft.SharePoint.Taxonomy.ContentTypeSync" SourceId="015f1b76-b32e-440f-80a7-f0ca4d8a872c" ContentTypeId="0x0101006E56B4D1795A2E4DB2F0B01679ED314A" PreviousValue="true"/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Filed Document" ma:contentTypeID="0x0101006E56B4D1795A2E4DB2F0B01679ED314A00B4155D1A13B81845BCDB9E0BC8A67242" ma:contentTypeVersion="175" ma:contentTypeDescription="" ma:contentTypeScope="" ma:versionID="497aa7b913c45b4e49d8e41b8d971fed">
  <xsd:schema xmlns:xsd="http://www.w3.org/2001/XMLSchema" xmlns:xs="http://www.w3.org/2001/XMLSchema" xmlns:p="http://schemas.microsoft.com/office/2006/metadata/properties" xmlns:ns1="http://schemas.microsoft.com/sharepoint/v3" xmlns:ns2="dc463f71-b30c-4ab2-9473-d307f9d35888" targetNamespace="http://schemas.microsoft.com/office/2006/metadata/properties" ma:root="true" ma:fieldsID="d9af5a78cd4b1f642e3ede5db40f3279" ns1:_="" ns2:_="">
    <xsd:import namespace="http://schemas.microsoft.com/sharepoint/v3"/>
    <xsd:import namespace="dc463f71-b30c-4ab2-9473-d307f9d35888"/>
    <xsd:element name="properties">
      <xsd:complexType>
        <xsd:sequence>
          <xsd:element name="documentManagement">
            <xsd:complexType>
              <xsd:all>
                <xsd:element ref="ns2:IsConfidential" minOccurs="0"/>
                <xsd:element ref="ns2:IsHighlyConfidential" minOccurs="0"/>
                <xsd:element ref="ns2:Date1" minOccurs="0"/>
                <xsd:element ref="ns2:DocketNumber" minOccurs="0"/>
                <xsd:element ref="ns2:DocumentSetType" minOccurs="0"/>
                <xsd:element ref="ns2:IndustryCode" minOccurs="0"/>
                <xsd:element ref="ns2:CaseType" minOccurs="0"/>
                <xsd:element ref="ns2:CaseStatus" minOccurs="0"/>
                <xsd:element ref="ns2:AgendaOrder" minOccurs="0"/>
                <xsd:element ref="ns2:DelegatedOrder" minOccurs="0"/>
                <xsd:element ref="ns2:IsDocumentOrder" minOccurs="0"/>
                <xsd:element ref="ns2:CaseCompanyNames" minOccurs="0"/>
                <xsd:element ref="ns2:OpenedDate" minOccurs="0"/>
                <xsd:element ref="ns2:Prefix" minOccurs="0"/>
                <xsd:element ref="ns2:Visibility" minOccurs="0"/>
                <xsd:element ref="ns1:Nickname" minOccurs="0"/>
                <xsd:element ref="ns2:SignificantOrde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Nickname" ma:index="17" nillable="true" ma:displayName="Nickname" ma:internalName="Nicknam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c463f71-b30c-4ab2-9473-d307f9d35888" elementFormDefault="qualified">
    <xsd:import namespace="http://schemas.microsoft.com/office/2006/documentManagement/types"/>
    <xsd:import namespace="http://schemas.microsoft.com/office/infopath/2007/PartnerControls"/>
    <xsd:element name="IsConfidential" ma:index="2" nillable="true" ma:displayName="Is Confidential" ma:default="0" ma:internalName="IsConfidential" ma:readOnly="false">
      <xsd:simpleType>
        <xsd:restriction base="dms:Boolean"/>
      </xsd:simpleType>
    </xsd:element>
    <xsd:element name="IsHighlyConfidential" ma:index="3" nillable="true" ma:displayName="Is Highly Confidential" ma:default="0" ma:internalName="IsHighlyConfidential" ma:readOnly="false">
      <xsd:simpleType>
        <xsd:restriction base="dms:Boolean"/>
      </xsd:simpleType>
    </xsd:element>
    <xsd:element name="Date1" ma:index="4" nillable="true" ma:displayName="Date" ma:default="[today]" ma:description="Date the document set was requested" ma:format="DateOnly" ma:internalName="Date1" ma:readOnly="false">
      <xsd:simpleType>
        <xsd:restriction base="dms:DateTime"/>
      </xsd:simpleType>
    </xsd:element>
    <xsd:element name="DocketNumber" ma:index="5" nillable="true" ma:displayName="Docket Number" ma:internalName="DocketNumber" ma:readOnly="false">
      <xsd:simpleType>
        <xsd:restriction base="dms:Text">
          <xsd:maxLength value="255"/>
        </xsd:restriction>
      </xsd:simpleType>
    </xsd:element>
    <xsd:element name="DocumentSetType" ma:index="6" nillable="true" ma:displayName="Document Set Type" ma:internalName="DocumentSetType" ma:readOnly="false">
      <xsd:simpleType>
        <xsd:restriction base="dms:Text">
          <xsd:maxLength value="255"/>
        </xsd:restriction>
      </xsd:simpleType>
    </xsd:element>
    <xsd:element name="IndustryCode" ma:index="7" nillable="true" ma:displayName="Industry Code" ma:internalName="IndustryCode" ma:readOnly="false">
      <xsd:simpleType>
        <xsd:restriction base="dms:Text">
          <xsd:maxLength value="255"/>
        </xsd:restriction>
      </xsd:simpleType>
    </xsd:element>
    <xsd:element name="CaseType" ma:index="8" nillable="true" ma:displayName="CaseType" ma:internalName="CaseType" ma:readOnly="false">
      <xsd:simpleType>
        <xsd:restriction base="dms:Text">
          <xsd:maxLength value="255"/>
        </xsd:restriction>
      </xsd:simpleType>
    </xsd:element>
    <xsd:element name="CaseStatus" ma:index="9" nillable="true" ma:displayName="CaseStatus" ma:internalName="CaseStatus" ma:readOnly="false">
      <xsd:simpleType>
        <xsd:restriction base="dms:Text">
          <xsd:maxLength value="255"/>
        </xsd:restriction>
      </xsd:simpleType>
    </xsd:element>
    <xsd:element name="AgendaOrder" ma:index="10" nillable="true" ma:displayName="Agenda Order" ma:default="0" ma:internalName="AgendaOrder" ma:readOnly="false">
      <xsd:simpleType>
        <xsd:restriction base="dms:Boolean"/>
      </xsd:simpleType>
    </xsd:element>
    <xsd:element name="DelegatedOrder" ma:index="11" nillable="true" ma:displayName="DelegatedOrder" ma:default="0" ma:description="Is this a delegated order?" ma:internalName="DelegatedOrder" ma:readOnly="false">
      <xsd:simpleType>
        <xsd:restriction base="dms:Boolean"/>
      </xsd:simpleType>
    </xsd:element>
    <xsd:element name="IsDocumentOrder" ma:index="12" nillable="true" ma:displayName="IsDocumentOrder" ma:default="0" ma:internalName="IsDocumentOrder" ma:readOnly="false">
      <xsd:simpleType>
        <xsd:restriction base="dms:Boolean"/>
      </xsd:simpleType>
    </xsd:element>
    <xsd:element name="CaseCompanyNames" ma:index="13" nillable="true" ma:displayName="Company Names" ma:description="Company names delimited by ;" ma:internalName="CaseCompanyNames" ma:readOnly="false">
      <xsd:simpleType>
        <xsd:restriction base="dms:Note">
          <xsd:maxLength value="255"/>
        </xsd:restriction>
      </xsd:simpleType>
    </xsd:element>
    <xsd:element name="OpenedDate" ma:index="14" nillable="true" ma:displayName="OpenedDate" ma:format="DateOnly" ma:internalName="OpenedDate">
      <xsd:simpleType>
        <xsd:restriction base="dms:DateTime"/>
      </xsd:simpleType>
    </xsd:element>
    <xsd:element name="Prefix" ma:index="15" nillable="true" ma:displayName="Prefix" ma:description="Docket number prefix" ma:internalName="Prefix">
      <xsd:simpleType>
        <xsd:restriction base="dms:Text">
          <xsd:maxLength value="255"/>
        </xsd:restriction>
      </xsd:simpleType>
    </xsd:element>
    <xsd:element name="Visibility" ma:index="16" nillable="true" ma:displayName="Visibility" ma:default="Full Visibility" ma:format="Dropdown" ma:internalName="Visibility" ma:readOnly="false">
      <xsd:simpleType>
        <xsd:restriction base="dms:Choice">
          <xsd:enumeration value="Full Visibility"/>
        </xsd:restriction>
      </xsd:simpleType>
    </xsd:element>
    <xsd:element name="SignificantOrder" ma:index="24" nillable="true" ma:displayName="SignificantOrder" ma:default="0" ma:description="Whether this document set contains a significant order" ma:internalName="SignificantOrder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0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refix xmlns="dc463f71-b30c-4ab2-9473-d307f9d35888">UG</Prefix>
    <DocumentSetType xmlns="dc463f71-b30c-4ab2-9473-d307f9d35888">Testimony</DocumentSetType>
    <IsConfidential xmlns="dc463f71-b30c-4ab2-9473-d307f9d35888">false</IsConfidential>
    <AgendaOrder xmlns="dc463f71-b30c-4ab2-9473-d307f9d35888">false</AgendaOrder>
    <CaseType xmlns="dc463f71-b30c-4ab2-9473-d307f9d35888">Tariff Revision</CaseType>
    <IndustryCode xmlns="dc463f71-b30c-4ab2-9473-d307f9d35888">150</IndustryCode>
    <CaseStatus xmlns="dc463f71-b30c-4ab2-9473-d307f9d35888">Formal</CaseStatus>
    <OpenedDate xmlns="dc463f71-b30c-4ab2-9473-d307f9d35888">2014-02-04T08:00:00+00:00</OpenedDate>
    <Date1 xmlns="dc463f71-b30c-4ab2-9473-d307f9d35888">2014-02-05T08:00:00+00:00</Date1>
    <IsDocumentOrder xmlns="dc463f71-b30c-4ab2-9473-d307f9d35888" xsi:nil="true"/>
    <IsHighlyConfidential xmlns="dc463f71-b30c-4ab2-9473-d307f9d35888">false</IsHighlyConfidential>
    <CaseCompanyNames xmlns="dc463f71-b30c-4ab2-9473-d307f9d35888">Avista Corporation</CaseCompanyNames>
    <DocketNumber xmlns="dc463f71-b30c-4ab2-9473-d307f9d35888">140189</DocketNumber>
    <DelegatedOrder xmlns="dc463f71-b30c-4ab2-9473-d307f9d35888">false</DelegatedOrder>
    <Visibility xmlns="dc463f71-b30c-4ab2-9473-d307f9d35888" xsi:nil="true"/>
    <Nickname xmlns="http://schemas.microsoft.com/sharepoint/v3" xsi:nil="true"/>
    <SignificantOrder xmlns="dc463f71-b30c-4ab2-9473-d307f9d35888">false</SignificantOrder>
  </documentManagement>
</p:properties>
</file>

<file path=customXml/itemProps1.xml><?xml version="1.0" encoding="utf-8"?>
<ds:datastoreItem xmlns:ds="http://schemas.openxmlformats.org/officeDocument/2006/customXml" ds:itemID="{35E9C0C6-6107-40DF-92FE-6C9DDC3687DF}"/>
</file>

<file path=customXml/itemProps2.xml><?xml version="1.0" encoding="utf-8"?>
<ds:datastoreItem xmlns:ds="http://schemas.openxmlformats.org/officeDocument/2006/customXml" ds:itemID="{2E655C26-599E-453C-86FA-009F318B8FE7}"/>
</file>

<file path=customXml/itemProps3.xml><?xml version="1.0" encoding="utf-8"?>
<ds:datastoreItem xmlns:ds="http://schemas.openxmlformats.org/officeDocument/2006/customXml" ds:itemID="{EF32DF63-0342-484F-B901-0C225908BC5A}"/>
</file>

<file path=customXml/itemProps4.xml><?xml version="1.0" encoding="utf-8"?>
<ds:datastoreItem xmlns:ds="http://schemas.openxmlformats.org/officeDocument/2006/customXml" ds:itemID="{31C81B5B-B443-408A-AAA5-79FE768701B7}"/>
</file>

<file path=docProps/app.xml><?xml version="1.0" encoding="utf-8"?>
<Properties xmlns="http://schemas.openxmlformats.org/officeDocument/2006/extended-properties" xmlns:vt="http://schemas.openxmlformats.org/officeDocument/2006/docPropsVTypes">
  <Template>Avista Bright Green</Template>
  <TotalTime>4610</TotalTime>
  <Words>48</Words>
  <Application>Microsoft Office PowerPoint</Application>
  <PresentationFormat>On-screen Show (4:3)</PresentationFormat>
  <Paragraphs>21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Avista Bright Green</vt:lpstr>
      <vt:lpstr>Slide 1</vt:lpstr>
    </vt:vector>
  </TitlesOfParts>
  <Company>Corp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Karen Eastwood</dc:creator>
  <cp:lastModifiedBy>Karen Schuh</cp:lastModifiedBy>
  <cp:revision>241</cp:revision>
  <dcterms:created xsi:type="dcterms:W3CDTF">2006-11-27T22:04:14Z</dcterms:created>
  <dcterms:modified xsi:type="dcterms:W3CDTF">2014-01-29T22:29:09Z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0x0101006E56B4D1795A2E4DB2F0B01679ED314A00B4155D1A13B81845BCDB9E0BC8A67242</vt:lpwstr>
  </property>
  <property fmtid="{D5CDD505-2E9C-101B-9397-08002B2CF9AE}" pid="3" name="_docset_NoMedatataSyncRequired">
    <vt:lpwstr>False</vt:lpwstr>
  </property>
</Properties>
</file>