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16.xml" ContentType="application/vnd.openxmlformats-officedocument.presentationml.notesSlid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13.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5.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12.xml" ContentType="application/vnd.openxmlformats-officedocument.presentationml.notesSlide+xml"/>
  <Override PartName="/ppt/notesSlides/notesSlide14.xml" ContentType="application/vnd.openxmlformats-officedocument.presentationml.notesSlide+xml"/>
  <Override PartName="/ppt/notesSlides/notesSlide11.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authors.xml" ContentType="application/vnd.ms-powerpoint.authors+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customXml/itemProps2.xml" ContentType="application/vnd.openxmlformats-officedocument.customXmlProperties+xml"/>
  <Override PartName="/customXml/itemProps3.xml" ContentType="application/vnd.openxmlformats-officedocument.customXmlProperties+xml"/>
  <Override PartName="/customXml/itemProps1.xml" ContentType="application/vnd.openxmlformats-officedocument.customXmlProperties+xml"/>
  <Override PartName="/docProps/custom.xml" ContentType="application/vnd.openxmlformats-officedocument.custom-propertie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4" r:id="rId4"/>
  </p:sldMasterIdLst>
  <p:notesMasterIdLst>
    <p:notesMasterId r:id="rId28"/>
  </p:notesMasterIdLst>
  <p:handoutMasterIdLst>
    <p:handoutMasterId r:id="rId29"/>
  </p:handoutMasterIdLst>
  <p:sldIdLst>
    <p:sldId id="331" r:id="rId5"/>
    <p:sldId id="332" r:id="rId6"/>
    <p:sldId id="326" r:id="rId7"/>
    <p:sldId id="342" r:id="rId8"/>
    <p:sldId id="340" r:id="rId9"/>
    <p:sldId id="281" r:id="rId10"/>
    <p:sldId id="346" r:id="rId11"/>
    <p:sldId id="385" r:id="rId12"/>
    <p:sldId id="386" r:id="rId13"/>
    <p:sldId id="351" r:id="rId14"/>
    <p:sldId id="352" r:id="rId15"/>
    <p:sldId id="384" r:id="rId16"/>
    <p:sldId id="388" r:id="rId17"/>
    <p:sldId id="387" r:id="rId18"/>
    <p:sldId id="389" r:id="rId19"/>
    <p:sldId id="349" r:id="rId20"/>
    <p:sldId id="383" r:id="rId21"/>
    <p:sldId id="390" r:id="rId22"/>
    <p:sldId id="350" r:id="rId23"/>
    <p:sldId id="391" r:id="rId24"/>
    <p:sldId id="354" r:id="rId25"/>
    <p:sldId id="382" r:id="rId26"/>
    <p:sldId id="353" r:id="rId2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CB6C3B3-9566-50E1-27D4-C4B8F806FD4A}" name="Griffith, Kate (UTC)" initials="G(" userId="S::kate.griffith@utc.wa.gov::79585ba5-e8ed-4aec-84d3-7d0eacf1ded3" providerId="AD"/>
  <p188:author id="{2DE2E0D4-6E8E-6232-439E-FD8777C1E9CC}" name="Howard, Michael (UTC)" initials="H(" userId="S::michael.howard@utc.wa.gov::8a3baa17-69e4-4d00-a44e-1f8410e9625e" providerId="AD"/>
  <p188:author id="{FA6236F2-A886-B847-B34E-4C348A9314D7}" name="Brown, Emilie (UTC)" initials="BE(" userId="S::emilie.brown@utc.wa.gov::58eeb659-877a-4a06-a1ba-d97b2dc91d25"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777777"/>
    <a:srgbClr val="B6C3DC"/>
    <a:srgbClr val="EEDBA1"/>
    <a:srgbClr val="B4D569"/>
    <a:srgbClr val="FAEF5E"/>
    <a:srgbClr val="D1DD27"/>
    <a:srgbClr val="79CCD2"/>
    <a:srgbClr val="F69463"/>
    <a:srgbClr val="3BBAC3"/>
    <a:srgbClr val="2DE5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1A3AC81-2BC1-41D8-91B2-BF516DE02227}" v="2239" dt="2023-05-30T19:22:46.988"/>
    <p1510:client id="{B4E8CA90-0F41-4BC0-2F50-B38CDE718024}" v="40" dt="2023-06-01T14:26:56.22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2" d="100"/>
          <a:sy n="122" d="100"/>
        </p:scale>
        <p:origin x="114" y="126"/>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36" Type="http://schemas.openxmlformats.org/officeDocument/2006/relationships/customXml" Target="../customXml/item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35" Type="http://schemas.microsoft.com/office/2018/10/relationships/authors" Target="author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AF7B9429-0BBF-4A15-8F9A-F3695211EC4C}" type="datetimeFigureOut">
              <a:rPr lang="en-US" smtClean="0"/>
              <a:t>6/5/2023</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53D0F3A7-29AF-40BF-809C-6D5F09107384}" type="slidenum">
              <a:rPr lang="en-US" smtClean="0"/>
              <a:t>‹#›</a:t>
            </a:fld>
            <a:endParaRPr lang="en-US"/>
          </a:p>
        </p:txBody>
      </p:sp>
    </p:spTree>
    <p:extLst>
      <p:ext uri="{BB962C8B-B14F-4D97-AF65-F5344CB8AC3E}">
        <p14:creationId xmlns:p14="http://schemas.microsoft.com/office/powerpoint/2010/main" val="2540695112"/>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100F8074-97E9-4734-AC0F-ED4F4D06E675}" type="datetimeFigureOut">
              <a:rPr lang="en-US" smtClean="0"/>
              <a:t>6/5/2023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28D528DD-485B-4383-8AEF-0EFA343DCEAA}" type="slidenum">
              <a:rPr lang="en-US" smtClean="0"/>
              <a:t>‹#›</a:t>
            </a:fld>
            <a:endParaRPr lang="en-US"/>
          </a:p>
        </p:txBody>
      </p:sp>
    </p:spTree>
    <p:extLst>
      <p:ext uri="{BB962C8B-B14F-4D97-AF65-F5344CB8AC3E}">
        <p14:creationId xmlns:p14="http://schemas.microsoft.com/office/powerpoint/2010/main" val="265336967"/>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a:buNone/>
            </a:pPr>
            <a:r>
              <a:rPr lang="en-US"/>
              <a:t>Anna</a:t>
            </a:r>
          </a:p>
          <a:p>
            <a:r>
              <a:rPr lang="en-US">
                <a:cs typeface="Calibri"/>
              </a:rPr>
              <a:t>Start Recording</a:t>
            </a:r>
          </a:p>
        </p:txBody>
      </p:sp>
      <p:sp>
        <p:nvSpPr>
          <p:cNvPr id="4" name="Footer Placeholder 3"/>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6607118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Amanda Max</a:t>
            </a:r>
          </a:p>
          <a:p>
            <a:pPr marL="914400" lvl="1" indent="-457200">
              <a:lnSpc>
                <a:spcPct val="107000"/>
              </a:lnSpc>
              <a:buFont typeface="Arial" panose="020B0604020202020204" pitchFamily="34" charset="0"/>
              <a:buChar char="•"/>
            </a:pPr>
            <a:r>
              <a:rPr lang="en-US" sz="1200">
                <a:effectLst/>
                <a:latin typeface="Tw Cen MT (Body)"/>
                <a:ea typeface="Calibri" panose="020F0502020204030204" pitchFamily="34" charset="0"/>
                <a:cs typeface="Times New Roman" panose="02020603050405020304" pitchFamily="18" charset="0"/>
              </a:rPr>
              <a:t>Three positions: Equity Director, Equity Policy, Management Analyst</a:t>
            </a:r>
          </a:p>
          <a:p>
            <a:pPr marL="914400" lvl="1" indent="-457200">
              <a:lnSpc>
                <a:spcPct val="107000"/>
              </a:lnSpc>
              <a:buFont typeface="Arial" panose="020B0604020202020204" pitchFamily="34" charset="0"/>
              <a:buChar char="•"/>
            </a:pPr>
            <a:r>
              <a:rPr lang="en-US" sz="1200">
                <a:effectLst/>
                <a:latin typeface="Tw Cen MT (Body)"/>
                <a:ea typeface="Calibri" panose="020F0502020204030204" pitchFamily="34" charset="0"/>
                <a:cs typeface="Times New Roman" panose="02020603050405020304" pitchFamily="18" charset="0"/>
              </a:rPr>
              <a:t>Recruiting for Equity </a:t>
            </a:r>
            <a:r>
              <a:rPr lang="en-US" sz="1200">
                <a:latin typeface="Tw Cen MT (Body)"/>
                <a:ea typeface="Calibri" panose="020F0502020204030204" pitchFamily="34" charset="0"/>
                <a:cs typeface="Times New Roman" panose="02020603050405020304" pitchFamily="18" charset="0"/>
              </a:rPr>
              <a:t>D</a:t>
            </a:r>
            <a:r>
              <a:rPr lang="en-US" sz="1200">
                <a:effectLst/>
                <a:latin typeface="Tw Cen MT (Body)"/>
                <a:ea typeface="Calibri" panose="020F0502020204030204" pitchFamily="34" charset="0"/>
                <a:cs typeface="Times New Roman" panose="02020603050405020304" pitchFamily="18" charset="0"/>
              </a:rPr>
              <a:t>irector this fall </a:t>
            </a:r>
          </a:p>
          <a:p>
            <a:endParaRPr lang="en-US"/>
          </a:p>
        </p:txBody>
      </p:sp>
      <p:sp>
        <p:nvSpPr>
          <p:cNvPr id="4" name="Footer Placeholder 3"/>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818070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Anna </a:t>
            </a:r>
          </a:p>
          <a:p>
            <a:endParaRPr lang="en-US"/>
          </a:p>
          <a:p>
            <a:r>
              <a:rPr lang="en-US"/>
              <a:t>Feedback: </a:t>
            </a:r>
          </a:p>
          <a:p>
            <a:pPr marL="171450" indent="-171450">
              <a:buFont typeface="Arial" panose="020B0604020202020204" pitchFamily="34" charset="0"/>
              <a:buChar char="•"/>
            </a:pPr>
            <a:r>
              <a:rPr lang="en-US"/>
              <a:t>Important goals – and needs to be reflected in actions taken by the commission. (point of clarity, the commission – decisions by the three commissioners, the agency or commission staff all else)</a:t>
            </a:r>
          </a:p>
          <a:p>
            <a:pPr marL="171450" indent="-171450">
              <a:buFont typeface="Arial" panose="020B0604020202020204" pitchFamily="34" charset="0"/>
              <a:buChar char="•"/>
            </a:pPr>
            <a:r>
              <a:rPr lang="en-US"/>
              <a:t>How do tell if commission action would be achieved by rolling these out.</a:t>
            </a:r>
          </a:p>
          <a:p>
            <a:pPr marL="171450" indent="-171450">
              <a:buFont typeface="Arial" panose="020B0604020202020204" pitchFamily="34" charset="0"/>
              <a:buChar char="•"/>
            </a:pPr>
            <a:r>
              <a:rPr lang="en-US"/>
              <a:t>Interested in understanding what disparities exist in commission jurisdictional authority – focus of our equity docket</a:t>
            </a:r>
          </a:p>
          <a:p>
            <a:pPr marL="0" indent="0">
              <a:buFont typeface="Arial" panose="020B0604020202020204" pitchFamily="34" charset="0"/>
              <a:buNone/>
            </a:pPr>
            <a:endParaRPr lang="en-US"/>
          </a:p>
          <a:p>
            <a:pPr marL="0" indent="0">
              <a:buFont typeface="Arial" panose="020B0604020202020204" pitchFamily="34" charset="0"/>
              <a:buNone/>
            </a:pPr>
            <a:r>
              <a:rPr lang="en-US"/>
              <a:t>Commission decisions harmful impact</a:t>
            </a:r>
          </a:p>
        </p:txBody>
      </p:sp>
      <p:sp>
        <p:nvSpPr>
          <p:cNvPr id="4" name="Footer Placeholder 3"/>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5849705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sz="1800" b="0" i="0" u="none" strike="noStrike" baseline="0">
              <a:solidFill>
                <a:srgbClr val="000000"/>
              </a:solidFill>
              <a:latin typeface="Arial" panose="020B0604020202020204" pitchFamily="34" charset="0"/>
            </a:endParaRPr>
          </a:p>
          <a:p>
            <a:r>
              <a:rPr lang="en-US" sz="1800" b="0" i="0" u="none" strike="noStrike" baseline="0">
                <a:solidFill>
                  <a:srgbClr val="000000"/>
                </a:solidFill>
                <a:latin typeface="Arial" panose="020B0604020202020204" pitchFamily="34" charset="0"/>
              </a:rPr>
              <a:t> </a:t>
            </a:r>
            <a:r>
              <a:rPr lang="en-US" sz="1800" b="1" i="0" u="none" strike="noStrike" baseline="0">
                <a:solidFill>
                  <a:srgbClr val="000000"/>
                </a:solidFill>
                <a:latin typeface="Arial" panose="020B0604020202020204" pitchFamily="34" charset="0"/>
              </a:rPr>
              <a:t>Introduction: </a:t>
            </a:r>
            <a:endParaRPr lang="en-US" sz="1800" b="0" i="0" u="none" strike="noStrike" baseline="0">
              <a:solidFill>
                <a:srgbClr val="000000"/>
              </a:solidFill>
              <a:latin typeface="Arial" panose="020B0604020202020204" pitchFamily="34" charset="0"/>
            </a:endParaRPr>
          </a:p>
          <a:p>
            <a:r>
              <a:rPr lang="en-US" sz="1800" b="0" i="0" u="none" strike="noStrike" baseline="0">
                <a:solidFill>
                  <a:srgbClr val="000000"/>
                </a:solidFill>
                <a:latin typeface="Arial" panose="020B0604020202020204" pitchFamily="34" charset="0"/>
              </a:rPr>
              <a:t>These competencies have been created by the State of Washington to support our shift to a more diverse, equitable and inclusive enterprise-wide culture. These competencies are designed to be a tool in creating pathways for employees to learn and grow in this critical area of knowledge and behavior as we continue to build work environments grounded in diversity, equity, inclusion, and respect where people thrive, our missions are accomplished, and the public is served. </a:t>
            </a:r>
          </a:p>
          <a:p>
            <a:r>
              <a:rPr lang="en-US" sz="1800" b="0" i="0" u="none" strike="noStrike" baseline="0">
                <a:solidFill>
                  <a:srgbClr val="000000"/>
                </a:solidFill>
                <a:latin typeface="Arial" panose="020B0604020202020204" pitchFamily="34" charset="0"/>
              </a:rPr>
              <a:t>The State of Washington is committed to creating an environment where diversity, equity and inclusion are key characteristics of our workplace environments that are marked by opportunities for a robust diversity of people encouraged to be their authentic selves and perform to our full capabilities. Our business environment is fast moving and complex and benefits from integrating and leveraging diverse perspectives that promote innovation and collaboration. </a:t>
            </a:r>
          </a:p>
          <a:p>
            <a:r>
              <a:rPr lang="en-US" sz="1800" b="0" i="0" u="none" strike="noStrike" baseline="0">
                <a:solidFill>
                  <a:srgbClr val="000000"/>
                </a:solidFill>
                <a:latin typeface="Arial" panose="020B0604020202020204" pitchFamily="34" charset="0"/>
              </a:rPr>
              <a:t>The purpose of establishing standardized competencies is to support departments and agencies in such activities as informing: job descriptions; training needs assessment criteria; organizational policy development; continuing improvement initiatives; continuing professional development; recruitment screening , selection, retention and promotion; diverse supplier access; accessibility initiatives; community development initiatives; strategic objectives for program development. </a:t>
            </a:r>
          </a:p>
          <a:p>
            <a:endParaRPr lang="en-US" sz="1800" b="0" i="0" u="none" strike="noStrike" baseline="0">
              <a:solidFill>
                <a:srgbClr val="000000"/>
              </a:solidFill>
              <a:latin typeface="Arial" panose="020B0604020202020204" pitchFamily="34" charset="0"/>
            </a:endParaRPr>
          </a:p>
          <a:p>
            <a:r>
              <a:rPr lang="en-US" sz="1800" b="0" i="0" u="none" strike="noStrike" baseline="0">
                <a:solidFill>
                  <a:srgbClr val="000000"/>
                </a:solidFill>
                <a:latin typeface="Arial" panose="020B0604020202020204" pitchFamily="34" charset="0"/>
              </a:rPr>
              <a:t>11 total</a:t>
            </a:r>
            <a:endParaRPr lang="en-US"/>
          </a:p>
        </p:txBody>
      </p:sp>
      <p:sp>
        <p:nvSpPr>
          <p:cNvPr id="4" name="Footer Placeholder 3"/>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23460950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a:t>In order to help leaders build capacity in their understanding and componence in these expectations, we coordinated a series of </a:t>
            </a:r>
          </a:p>
        </p:txBody>
      </p:sp>
      <p:sp>
        <p:nvSpPr>
          <p:cNvPr id="4" name="Footer Placeholder 3"/>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20803525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800" b="0" i="0" u="none" strike="noStrike" baseline="0">
                <a:solidFill>
                  <a:srgbClr val="000000"/>
                </a:solidFill>
                <a:latin typeface="Arial" panose="020B0604020202020204" pitchFamily="34" charset="0"/>
              </a:rPr>
              <a:t>Anna</a:t>
            </a:r>
            <a:endParaRPr lang="en-US"/>
          </a:p>
        </p:txBody>
      </p:sp>
      <p:sp>
        <p:nvSpPr>
          <p:cNvPr id="4" name="Footer Placeholder 3"/>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4908146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a:t>Anna</a:t>
            </a:r>
          </a:p>
          <a:p>
            <a:pPr algn="l"/>
            <a:r>
              <a:rPr lang="en-US"/>
              <a:t>Also mention divisions are doing their own work, too</a:t>
            </a:r>
          </a:p>
        </p:txBody>
      </p:sp>
      <p:sp>
        <p:nvSpPr>
          <p:cNvPr id="4" name="Footer Placeholder 3"/>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20213455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Anna</a:t>
            </a:r>
          </a:p>
          <a:p>
            <a:endParaRPr lang="en-US"/>
          </a:p>
          <a:p>
            <a:r>
              <a:rPr lang="en-US"/>
              <a:t>Feedback:</a:t>
            </a:r>
          </a:p>
          <a:p>
            <a:pPr marL="171450" indent="-171450">
              <a:buFont typeface="Arial" panose="020B0604020202020204" pitchFamily="34" charset="0"/>
              <a:buChar char="•"/>
            </a:pPr>
            <a:r>
              <a:rPr lang="en-US"/>
              <a:t>Caution against overreliance on DEI training or anti-bias training as a proxy for the process of increasing competency among staff</a:t>
            </a:r>
          </a:p>
          <a:p>
            <a:pPr marL="171450" indent="-171450">
              <a:buFont typeface="Arial" panose="020B0604020202020204" pitchFamily="34" charset="0"/>
              <a:buChar char="•"/>
            </a:pPr>
            <a:r>
              <a:rPr lang="en-US"/>
              <a:t>Needs to be part of a broader strategy – focus on hiring process/recruitment practices</a:t>
            </a:r>
          </a:p>
        </p:txBody>
      </p:sp>
      <p:sp>
        <p:nvSpPr>
          <p:cNvPr id="4" name="Footer Placeholder 3"/>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23338816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Anna </a:t>
            </a:r>
          </a:p>
        </p:txBody>
      </p:sp>
      <p:sp>
        <p:nvSpPr>
          <p:cNvPr id="4" name="Footer Placeholder 3"/>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21744724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Anna </a:t>
            </a:r>
          </a:p>
          <a:p>
            <a:r>
              <a:rPr lang="en-US"/>
              <a:t>Implemented in late 2021</a:t>
            </a:r>
          </a:p>
          <a:p>
            <a:r>
              <a:rPr lang="en-US"/>
              <a:t>Over last several years incorporated BIPOC feedback diversity our interview panel composition to include more BIPOC employees in process and also bring in perspectives of employees that participate</a:t>
            </a:r>
          </a:p>
          <a:p>
            <a:endParaRPr lang="en-US"/>
          </a:p>
          <a:p>
            <a:r>
              <a:rPr lang="en-US"/>
              <a:t>Direct result increase in diversity of workforce</a:t>
            </a:r>
          </a:p>
        </p:txBody>
      </p:sp>
      <p:sp>
        <p:nvSpPr>
          <p:cNvPr id="4" name="Footer Placeholder 3"/>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7624011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Anna</a:t>
            </a:r>
          </a:p>
          <a:p>
            <a:pPr marL="171450" indent="-171450">
              <a:buFont typeface="Arial" panose="020B0604020202020204" pitchFamily="34" charset="0"/>
              <a:buChar char="•"/>
            </a:pPr>
            <a:r>
              <a:rPr lang="en-US"/>
              <a:t>Concern that UTC isn’t honoring expertise of those who show up currently</a:t>
            </a:r>
          </a:p>
          <a:p>
            <a:pPr marL="171450" indent="-171450">
              <a:buFont typeface="Arial" panose="020B0604020202020204" pitchFamily="34" charset="0"/>
              <a:buChar char="•"/>
            </a:pPr>
            <a:r>
              <a:rPr lang="en-US"/>
              <a:t>Overvalues company input even over data from community based organizations</a:t>
            </a:r>
          </a:p>
          <a:p>
            <a:pPr marL="171450" indent="-171450">
              <a:buFont typeface="Arial" panose="020B0604020202020204" pitchFamily="34" charset="0"/>
              <a:buChar char="•"/>
            </a:pPr>
            <a:endParaRPr lang="en-US"/>
          </a:p>
          <a:p>
            <a:pPr marL="171450" indent="-171450">
              <a:buFont typeface="Arial" panose="020B0604020202020204" pitchFamily="34" charset="0"/>
              <a:buChar char="•"/>
            </a:pPr>
            <a:r>
              <a:rPr lang="en-US"/>
              <a:t>Get involved with Equity docket</a:t>
            </a:r>
          </a:p>
          <a:p>
            <a:pPr marL="171450" indent="-171450">
              <a:buFont typeface="Arial" panose="020B0604020202020204" pitchFamily="34" charset="0"/>
              <a:buChar char="•"/>
            </a:pPr>
            <a:r>
              <a:rPr lang="en-US"/>
              <a:t>Commissioners are people too and building their own competency in this area. </a:t>
            </a:r>
          </a:p>
          <a:p>
            <a:pPr marL="171450" indent="-171450">
              <a:buFont typeface="Arial" panose="020B0604020202020204" pitchFamily="34" charset="0"/>
              <a:buChar char="•"/>
            </a:pPr>
            <a:endParaRPr lang="en-US"/>
          </a:p>
          <a:p>
            <a:pPr marL="0" indent="0">
              <a:buFont typeface="Arial" panose="020B0604020202020204" pitchFamily="34" charset="0"/>
              <a:buNone/>
            </a:pPr>
            <a:endParaRPr lang="en-US"/>
          </a:p>
        </p:txBody>
      </p:sp>
      <p:sp>
        <p:nvSpPr>
          <p:cNvPr id="4" name="Footer Placeholder 3"/>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253798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Amanda McC</a:t>
            </a:r>
            <a:endParaRPr lang="en-US">
              <a:cs typeface="Calibri"/>
            </a:endParaRPr>
          </a:p>
          <a:p>
            <a:r>
              <a:rPr lang="en-US"/>
              <a:t>Mute your microphone when not speaking</a:t>
            </a:r>
          </a:p>
          <a:p>
            <a:r>
              <a:rPr lang="en-US"/>
              <a:t>Don’t put your phone on hold</a:t>
            </a:r>
          </a:p>
          <a:p>
            <a:r>
              <a:rPr lang="en-US"/>
              <a:t>Use the “raise hand” tool to ask a question</a:t>
            </a:r>
          </a:p>
          <a:p>
            <a:r>
              <a:rPr lang="en-US"/>
              <a:t>We are recording and streaming, by participating you consent to be recorded</a:t>
            </a:r>
          </a:p>
          <a:p>
            <a:r>
              <a:rPr lang="en-US"/>
              <a:t>The chat is for technical assistance only</a:t>
            </a:r>
          </a:p>
          <a:p>
            <a:r>
              <a:rPr lang="en-US"/>
              <a:t>One person speaks at a time</a:t>
            </a:r>
          </a:p>
          <a:p>
            <a:r>
              <a:rPr lang="en-US"/>
              <a:t>Commit to meeting each other in a positive space</a:t>
            </a:r>
          </a:p>
        </p:txBody>
      </p:sp>
      <p:sp>
        <p:nvSpPr>
          <p:cNvPr id="4" name="Footer Placeholder 3"/>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20631897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Anna</a:t>
            </a:r>
          </a:p>
          <a:p>
            <a:pPr marL="0" indent="0">
              <a:buFont typeface="Arial" panose="020B0604020202020204" pitchFamily="34" charset="0"/>
              <a:buNone/>
            </a:pPr>
            <a:r>
              <a:rPr lang="en-US"/>
              <a:t>Rulemaking</a:t>
            </a:r>
          </a:p>
          <a:p>
            <a:pPr marL="171450" indent="-171450">
              <a:buFont typeface="Arial" panose="020B0604020202020204" pitchFamily="34" charset="0"/>
              <a:buChar char="•"/>
            </a:pPr>
            <a:r>
              <a:rPr lang="en-US"/>
              <a:t>Impact of current rules on vulnerable and highly impacted communities</a:t>
            </a:r>
          </a:p>
          <a:p>
            <a:pPr marL="171450" indent="-171450">
              <a:buFont typeface="Arial" panose="020B0604020202020204" pitchFamily="34" charset="0"/>
              <a:buChar char="•"/>
            </a:pPr>
            <a:endParaRPr lang="en-US"/>
          </a:p>
          <a:p>
            <a:pPr marL="0" indent="0">
              <a:buFont typeface="Arial" panose="020B0604020202020204" pitchFamily="34" charset="0"/>
              <a:buNone/>
            </a:pPr>
            <a:r>
              <a:rPr lang="en-US"/>
              <a:t>Equity Docket</a:t>
            </a:r>
          </a:p>
          <a:p>
            <a:pPr marL="171450" indent="-171450">
              <a:buFont typeface="Arial" panose="020B0604020202020204" pitchFamily="34" charset="0"/>
              <a:buChar char="•"/>
            </a:pPr>
            <a:r>
              <a:rPr lang="en-US"/>
              <a:t>Is a multi-year effort to include equity into our regulatory process with the commissioners. The equity docket and the processes affiliated with it are designed to provide regulated companies with resources to help them include equity work into their own processes and to create equity action plans to guide these processes. Through this work, companies will assist in developing guidance that will enable equitable solutions for customers and communities impacted by regulated companies operations. </a:t>
            </a:r>
          </a:p>
          <a:p>
            <a:pPr marL="0" indent="0">
              <a:buFont typeface="Arial" panose="020B0604020202020204" pitchFamily="34" charset="0"/>
              <a:buNone/>
            </a:pPr>
            <a:endParaRPr lang="en-US"/>
          </a:p>
        </p:txBody>
      </p:sp>
      <p:sp>
        <p:nvSpPr>
          <p:cNvPr id="4" name="Footer Placeholder 3"/>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17649275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Amanda</a:t>
            </a:r>
          </a:p>
        </p:txBody>
      </p:sp>
      <p:sp>
        <p:nvSpPr>
          <p:cNvPr id="4" name="Footer Placeholder 3"/>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26893461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Anna</a:t>
            </a:r>
          </a:p>
          <a:p>
            <a:endParaRPr lang="en-US">
              <a:cs typeface="Calibri"/>
            </a:endParaRPr>
          </a:p>
          <a:p>
            <a:r>
              <a:rPr lang="en-US">
                <a:cs typeface="Calibri"/>
              </a:rPr>
              <a:t>Thank everyone for coming</a:t>
            </a:r>
          </a:p>
          <a:p>
            <a:pPr marL="174708" indent="-174708">
              <a:buFont typeface="Arial" panose="020B0604020202020204" pitchFamily="34" charset="0"/>
              <a:buChar char="•"/>
            </a:pPr>
            <a:r>
              <a:rPr lang="en-US">
                <a:cs typeface="Calibri"/>
              </a:rPr>
              <a:t>For those interested in participating on the PEAR advisory team, please send an email to PEAR@utc.wa.gov.</a:t>
            </a:r>
          </a:p>
        </p:txBody>
      </p:sp>
      <p:sp>
        <p:nvSpPr>
          <p:cNvPr id="4" name="Footer Placeholder 3"/>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4462541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Anna</a:t>
            </a:r>
          </a:p>
          <a:p>
            <a:r>
              <a:rPr lang="en-US">
                <a:cs typeface="Calibri"/>
              </a:rPr>
              <a:t>Thank everyone for coming</a:t>
            </a:r>
          </a:p>
          <a:p>
            <a:pPr marL="174708" indent="-174708">
              <a:buFont typeface="Arial" panose="020B0604020202020204" pitchFamily="34" charset="0"/>
              <a:buChar char="•"/>
            </a:pPr>
            <a:r>
              <a:rPr lang="en-US">
                <a:cs typeface="Calibri"/>
              </a:rPr>
              <a:t>For those interested in participating on the PEAR advisory team, please send an email to PEAR@utc.wa.gov.</a:t>
            </a:r>
          </a:p>
        </p:txBody>
      </p:sp>
      <p:sp>
        <p:nvSpPr>
          <p:cNvPr id="4" name="Footer Placeholder 3"/>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22943152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Amanda McC</a:t>
            </a:r>
            <a:endParaRPr lang="en-US">
              <a:cs typeface="Calibri"/>
            </a:endParaRPr>
          </a:p>
          <a:p>
            <a:r>
              <a:rPr lang="en-US"/>
              <a:t>Auto-generated captions are available.</a:t>
            </a:r>
          </a:p>
          <a:p>
            <a:r>
              <a:rPr lang="en-US"/>
              <a:t>To view them in Zoom, scroll down to the controls bar at the bottom of your screen. This is where you can find your Mute, Video, Chat, and Reactions button to raise your hand. Select Closed Caption and turn it on.</a:t>
            </a:r>
          </a:p>
        </p:txBody>
      </p:sp>
      <p:sp>
        <p:nvSpPr>
          <p:cNvPr id="4" name="Footer Placeholder 3"/>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3982220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Amanda McC</a:t>
            </a:r>
            <a:endParaRPr lang="en-US">
              <a:cs typeface="Calibri"/>
            </a:endParaRPr>
          </a:p>
        </p:txBody>
      </p:sp>
      <p:sp>
        <p:nvSpPr>
          <p:cNvPr id="4" name="Footer Placeholder 3"/>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11986171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Amanda McC</a:t>
            </a:r>
            <a:endParaRPr lang="en-US">
              <a:cs typeface="Calibri"/>
            </a:endParaRPr>
          </a:p>
          <a:p>
            <a:endParaRPr lang="en-US">
              <a:cs typeface="Calibri"/>
            </a:endParaRPr>
          </a:p>
        </p:txBody>
      </p:sp>
      <p:sp>
        <p:nvSpPr>
          <p:cNvPr id="4" name="Footer Placeholder 3"/>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849323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Amanda McC</a:t>
            </a:r>
            <a:endParaRPr lang="en-US">
              <a:cs typeface="Calibri"/>
            </a:endParaRPr>
          </a:p>
        </p:txBody>
      </p:sp>
      <p:sp>
        <p:nvSpPr>
          <p:cNvPr id="4" name="Footer Placeholder 3"/>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20726103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a:t>Amanda McC</a:t>
            </a:r>
            <a:endParaRPr lang="en-US" sz="1100">
              <a:cs typeface="Calibri"/>
            </a:endParaRPr>
          </a:p>
          <a:p>
            <a:pPr marL="0" marR="0" lvl="0" indent="0">
              <a:lnSpc>
                <a:spcPct val="107000"/>
              </a:lnSpc>
              <a:spcBef>
                <a:spcPts val="0"/>
              </a:spcBef>
              <a:spcAft>
                <a:spcPts val="0"/>
              </a:spcAft>
              <a:buFont typeface="Symbol" panose="05050102010706020507" pitchFamily="18" charset="2"/>
              <a:buNone/>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Font typeface="Symbol" panose="05050102010706020507" pitchFamily="18" charset="2"/>
              <a:buNone/>
            </a:pPr>
            <a:r>
              <a:rPr lang="en-US" sz="1100">
                <a:effectLst/>
                <a:latin typeface="Calibri" panose="020F0502020204030204" pitchFamily="34" charset="0"/>
                <a:ea typeface="Calibri" panose="020F0502020204030204" pitchFamily="34" charset="0"/>
                <a:cs typeface="Times New Roman" panose="02020603050405020304" pitchFamily="18" charset="0"/>
              </a:rPr>
              <a:t>UTC</a:t>
            </a:r>
          </a:p>
          <a:p>
            <a:pPr marL="742950" marR="0" lvl="1" indent="-285750">
              <a:lnSpc>
                <a:spcPct val="107000"/>
              </a:lnSpc>
              <a:spcBef>
                <a:spcPts val="0"/>
              </a:spcBef>
              <a:spcAft>
                <a:spcPts val="0"/>
              </a:spcAft>
              <a:buFont typeface="Courier New" panose="02070309020205020404" pitchFamily="49" charset="0"/>
              <a:buChar char="o"/>
            </a:pPr>
            <a:r>
              <a:rPr lang="en-US" sz="1100">
                <a:effectLst/>
                <a:latin typeface="Calibri" panose="020F0502020204030204" pitchFamily="34" charset="0"/>
                <a:ea typeface="Calibri" panose="020F0502020204030204" pitchFamily="34" charset="0"/>
                <a:cs typeface="Times New Roman" panose="02020603050405020304" pitchFamily="18" charset="0"/>
              </a:rPr>
              <a:t>Achieve Agency PEAR Outcomes</a:t>
            </a:r>
          </a:p>
          <a:p>
            <a:pPr marL="742950" marR="0" lvl="1" indent="-285750">
              <a:lnSpc>
                <a:spcPct val="107000"/>
              </a:lnSpc>
              <a:spcBef>
                <a:spcPts val="0"/>
              </a:spcBef>
              <a:spcAft>
                <a:spcPts val="0"/>
              </a:spcAft>
              <a:buFont typeface="Courier New" panose="02070309020205020404" pitchFamily="49" charset="0"/>
              <a:buChar char="o"/>
            </a:pPr>
            <a:r>
              <a:rPr lang="en-US" sz="1100">
                <a:effectLst/>
                <a:latin typeface="Calibri" panose="020F0502020204030204" pitchFamily="34" charset="0"/>
                <a:ea typeface="Calibri" panose="020F0502020204030204" pitchFamily="34" charset="0"/>
                <a:cs typeface="Times New Roman" panose="02020603050405020304" pitchFamily="18" charset="0"/>
              </a:rPr>
              <a:t>Create a PEAR culture</a:t>
            </a:r>
          </a:p>
          <a:p>
            <a:pPr marL="1143000" marR="0" lvl="2" indent="-228600">
              <a:lnSpc>
                <a:spcPct val="107000"/>
              </a:lnSpc>
              <a:spcBef>
                <a:spcPts val="0"/>
              </a:spcBef>
              <a:spcAft>
                <a:spcPts val="0"/>
              </a:spcAft>
              <a:buFont typeface="Wingdings" panose="05000000000000000000" pitchFamily="2" charset="2"/>
              <a:buChar char=""/>
            </a:pPr>
            <a:r>
              <a:rPr lang="en-US" sz="1100">
                <a:effectLst/>
                <a:latin typeface="Calibri" panose="020F0502020204030204" pitchFamily="34" charset="0"/>
                <a:ea typeface="Calibri" panose="020F0502020204030204" pitchFamily="34" charset="0"/>
                <a:cs typeface="Times New Roman" panose="02020603050405020304" pitchFamily="18" charset="0"/>
              </a:rPr>
              <a:t>Gather data/report</a:t>
            </a:r>
          </a:p>
          <a:p>
            <a:pPr marL="1143000" marR="0" lvl="2" indent="-228600">
              <a:lnSpc>
                <a:spcPct val="107000"/>
              </a:lnSpc>
              <a:spcBef>
                <a:spcPts val="0"/>
              </a:spcBef>
              <a:spcAft>
                <a:spcPts val="0"/>
              </a:spcAft>
              <a:buFont typeface="Wingdings" panose="05000000000000000000" pitchFamily="2" charset="2"/>
              <a:buChar char=""/>
            </a:pPr>
            <a:r>
              <a:rPr lang="en-US" sz="1100">
                <a:effectLst/>
                <a:latin typeface="Calibri" panose="020F0502020204030204" pitchFamily="34" charset="0"/>
                <a:ea typeface="Calibri" panose="020F0502020204030204" pitchFamily="34" charset="0"/>
                <a:cs typeface="Times New Roman" panose="02020603050405020304" pitchFamily="18" charset="0"/>
              </a:rPr>
              <a:t>Improve communications</a:t>
            </a:r>
          </a:p>
          <a:p>
            <a:pPr marL="1143000" marR="0" lvl="2" indent="-228600">
              <a:lnSpc>
                <a:spcPct val="107000"/>
              </a:lnSpc>
              <a:spcBef>
                <a:spcPts val="0"/>
              </a:spcBef>
              <a:spcAft>
                <a:spcPts val="0"/>
              </a:spcAft>
              <a:buFont typeface="Wingdings" panose="05000000000000000000" pitchFamily="2" charset="2"/>
              <a:buChar char=""/>
            </a:pPr>
            <a:r>
              <a:rPr lang="en-US" sz="1100">
                <a:effectLst/>
                <a:latin typeface="Calibri" panose="020F0502020204030204" pitchFamily="34" charset="0"/>
                <a:ea typeface="Calibri" panose="020F0502020204030204" pitchFamily="34" charset="0"/>
                <a:cs typeface="Times New Roman" panose="02020603050405020304" pitchFamily="18" charset="0"/>
              </a:rPr>
              <a:t>Update policies</a:t>
            </a:r>
          </a:p>
          <a:p>
            <a:pPr marL="1143000" marR="0" lvl="2" indent="-228600">
              <a:lnSpc>
                <a:spcPct val="107000"/>
              </a:lnSpc>
              <a:spcBef>
                <a:spcPts val="0"/>
              </a:spcBef>
              <a:spcAft>
                <a:spcPts val="0"/>
              </a:spcAft>
              <a:buFont typeface="Wingdings" panose="05000000000000000000" pitchFamily="2" charset="2"/>
              <a:buChar char=""/>
            </a:pPr>
            <a:r>
              <a:rPr lang="en-US" sz="1100">
                <a:effectLst/>
                <a:latin typeface="Calibri" panose="020F0502020204030204" pitchFamily="34" charset="0"/>
                <a:ea typeface="Calibri" panose="020F0502020204030204" pitchFamily="34" charset="0"/>
                <a:cs typeface="Times New Roman" panose="02020603050405020304" pitchFamily="18" charset="0"/>
              </a:rPr>
              <a:t>Educate employees</a:t>
            </a:r>
          </a:p>
          <a:p>
            <a:pPr marL="742950" marR="0" lvl="1" indent="-285750">
              <a:lnSpc>
                <a:spcPct val="107000"/>
              </a:lnSpc>
              <a:spcBef>
                <a:spcPts val="0"/>
              </a:spcBef>
              <a:spcAft>
                <a:spcPts val="0"/>
              </a:spcAft>
              <a:buFont typeface="Courier New" panose="02070309020205020404" pitchFamily="49" charset="0"/>
              <a:buChar char="o"/>
            </a:pPr>
            <a:r>
              <a:rPr lang="en-US" sz="1100">
                <a:effectLst/>
                <a:latin typeface="Calibri" panose="020F0502020204030204" pitchFamily="34" charset="0"/>
                <a:ea typeface="Calibri" panose="020F0502020204030204" pitchFamily="34" charset="0"/>
                <a:cs typeface="Times New Roman" panose="02020603050405020304" pitchFamily="18" charset="0"/>
              </a:rPr>
              <a:t>Facilitate advisory group meeting and provide administrative support</a:t>
            </a:r>
          </a:p>
          <a:p>
            <a:pPr marL="342900" marR="0" lvl="0" indent="-342900">
              <a:lnSpc>
                <a:spcPct val="107000"/>
              </a:lnSpc>
              <a:spcBef>
                <a:spcPts val="0"/>
              </a:spcBef>
              <a:spcAft>
                <a:spcPts val="0"/>
              </a:spcAft>
              <a:buFont typeface="Symbol" panose="05050102010706020507" pitchFamily="18" charset="2"/>
              <a:buChar char=""/>
            </a:pPr>
            <a:r>
              <a:rPr lang="en-US" sz="1100">
                <a:effectLst/>
                <a:latin typeface="Calibri" panose="020F0502020204030204" pitchFamily="34" charset="0"/>
                <a:ea typeface="Calibri" panose="020F0502020204030204" pitchFamily="34" charset="0"/>
                <a:cs typeface="Times New Roman" panose="02020603050405020304" pitchFamily="18" charset="0"/>
              </a:rPr>
              <a:t>Internal PEAR Team</a:t>
            </a:r>
          </a:p>
          <a:p>
            <a:pPr marL="742950" marR="0" lvl="1" indent="-285750">
              <a:lnSpc>
                <a:spcPct val="107000"/>
              </a:lnSpc>
              <a:spcBef>
                <a:spcPts val="0"/>
              </a:spcBef>
              <a:spcAft>
                <a:spcPts val="0"/>
              </a:spcAft>
              <a:buFont typeface="Courier New" panose="02070309020205020404" pitchFamily="49" charset="0"/>
              <a:buChar char="o"/>
            </a:pPr>
            <a:r>
              <a:rPr lang="en-US" sz="1100">
                <a:effectLst/>
                <a:latin typeface="Calibri" panose="020F0502020204030204" pitchFamily="34" charset="0"/>
                <a:ea typeface="Calibri" panose="020F0502020204030204" pitchFamily="34" charset="0"/>
                <a:cs typeface="Times New Roman" panose="02020603050405020304" pitchFamily="18" charset="0"/>
              </a:rPr>
              <a:t>Reports to Executive Leadership</a:t>
            </a:r>
          </a:p>
          <a:p>
            <a:pPr marL="742950" marR="0" lvl="1" indent="-285750">
              <a:lnSpc>
                <a:spcPct val="107000"/>
              </a:lnSpc>
              <a:spcBef>
                <a:spcPts val="0"/>
              </a:spcBef>
              <a:spcAft>
                <a:spcPts val="0"/>
              </a:spcAft>
              <a:buFont typeface="Courier New" panose="02070309020205020404" pitchFamily="49" charset="0"/>
              <a:buChar char="o"/>
            </a:pPr>
            <a:r>
              <a:rPr lang="en-US" sz="1100">
                <a:effectLst/>
                <a:latin typeface="Calibri" panose="020F0502020204030204" pitchFamily="34" charset="0"/>
                <a:ea typeface="Calibri" panose="020F0502020204030204" pitchFamily="34" charset="0"/>
                <a:cs typeface="Times New Roman" panose="02020603050405020304" pitchFamily="18" charset="0"/>
              </a:rPr>
              <a:t>Assist agency leaders to achieve our organizational PEAR goals</a:t>
            </a:r>
          </a:p>
          <a:p>
            <a:pPr marL="342900" marR="0" lvl="0" indent="-342900">
              <a:lnSpc>
                <a:spcPct val="107000"/>
              </a:lnSpc>
              <a:spcBef>
                <a:spcPts val="0"/>
              </a:spcBef>
              <a:spcAft>
                <a:spcPts val="0"/>
              </a:spcAft>
              <a:buFont typeface="Symbol" panose="05050102010706020507" pitchFamily="18" charset="2"/>
              <a:buChar char=""/>
            </a:pPr>
            <a:r>
              <a:rPr lang="en-US" sz="1100">
                <a:effectLst/>
                <a:latin typeface="Calibri" panose="020F0502020204030204" pitchFamily="34" charset="0"/>
                <a:ea typeface="Calibri" panose="020F0502020204030204" pitchFamily="34" charset="0"/>
                <a:cs typeface="Times New Roman" panose="02020603050405020304" pitchFamily="18" charset="0"/>
              </a:rPr>
              <a:t>External PEAR Advisory Group</a:t>
            </a:r>
          </a:p>
          <a:p>
            <a:pPr marL="742950" marR="0" lvl="1" indent="-285750">
              <a:lnSpc>
                <a:spcPct val="107000"/>
              </a:lnSpc>
              <a:spcBef>
                <a:spcPts val="0"/>
              </a:spcBef>
              <a:spcAft>
                <a:spcPts val="0"/>
              </a:spcAft>
              <a:buFont typeface="Courier New" panose="02070309020205020404" pitchFamily="49" charset="0"/>
              <a:buChar char="o"/>
            </a:pPr>
            <a:r>
              <a:rPr lang="en-US" sz="1100">
                <a:effectLst/>
                <a:latin typeface="Calibri" panose="020F0502020204030204" pitchFamily="34" charset="0"/>
                <a:ea typeface="Calibri" panose="020F0502020204030204" pitchFamily="34" charset="0"/>
                <a:cs typeface="Times New Roman" panose="02020603050405020304" pitchFamily="18" charset="0"/>
              </a:rPr>
              <a:t>Partnering with UTC PEAR Team to inform PEAR decision making</a:t>
            </a:r>
          </a:p>
          <a:p>
            <a:pPr marL="742950" marR="0" lvl="1" indent="-285750">
              <a:lnSpc>
                <a:spcPct val="107000"/>
              </a:lnSpc>
              <a:spcBef>
                <a:spcPts val="0"/>
              </a:spcBef>
              <a:spcAft>
                <a:spcPts val="800"/>
              </a:spcAft>
              <a:buFont typeface="Courier New" panose="02070309020205020404" pitchFamily="49" charset="0"/>
              <a:buChar char="o"/>
            </a:pPr>
            <a:r>
              <a:rPr lang="en-US" sz="1100">
                <a:effectLst/>
                <a:latin typeface="Calibri" panose="020F0502020204030204" pitchFamily="34" charset="0"/>
                <a:ea typeface="Calibri" panose="020F0502020204030204" pitchFamily="34" charset="0"/>
                <a:cs typeface="Times New Roman" panose="02020603050405020304" pitchFamily="18" charset="0"/>
              </a:rPr>
              <a:t>Provide feedback on PEAR Action Plans, Performance Measures and EIRs</a:t>
            </a:r>
          </a:p>
          <a:p>
            <a:endParaRPr lang="en-US">
              <a:cs typeface="Calibri"/>
            </a:endParaRPr>
          </a:p>
        </p:txBody>
      </p:sp>
      <p:sp>
        <p:nvSpPr>
          <p:cNvPr id="4" name="Footer Placeholder 3"/>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4714504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Amanda McC</a:t>
            </a:r>
            <a:endParaRPr lang="en-US">
              <a:cs typeface="Calibri"/>
            </a:endParaRPr>
          </a:p>
          <a:p>
            <a:endParaRPr lang="en-US"/>
          </a:p>
        </p:txBody>
      </p:sp>
      <p:sp>
        <p:nvSpPr>
          <p:cNvPr id="4" name="Footer Placeholder 3"/>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4211609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Amanda McC</a:t>
            </a:r>
            <a:endParaRPr lang="en-US">
              <a:cs typeface="Calibri"/>
            </a:endParaRPr>
          </a:p>
        </p:txBody>
      </p:sp>
      <p:sp>
        <p:nvSpPr>
          <p:cNvPr id="4" name="Footer Placeholder 3"/>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115478634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9D57F-D5CB-E140-1BB1-0048F42A098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5739CE7-D4FA-1A98-462C-69C91A5EB7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21867D2-7186-C9FF-CE24-F8FE7A250A20}"/>
              </a:ext>
            </a:extLst>
          </p:cNvPr>
          <p:cNvSpPr>
            <a:spLocks noGrp="1"/>
          </p:cNvSpPr>
          <p:nvPr>
            <p:ph type="dt" sz="half" idx="10"/>
          </p:nvPr>
        </p:nvSpPr>
        <p:spPr/>
        <p:txBody>
          <a:bodyPr/>
          <a:lstStyle/>
          <a:p>
            <a:fld id="{5151A739-34FF-4324-A8B5-A09AC28BBE5E}" type="datetime1">
              <a:rPr lang="en-US" smtClean="0"/>
              <a:t>6/5/2023</a:t>
            </a:fld>
            <a:endParaRPr lang="en-US"/>
          </a:p>
        </p:txBody>
      </p:sp>
      <p:sp>
        <p:nvSpPr>
          <p:cNvPr id="5" name="Footer Placeholder 4">
            <a:extLst>
              <a:ext uri="{FF2B5EF4-FFF2-40B4-BE49-F238E27FC236}">
                <a16:creationId xmlns:a16="http://schemas.microsoft.com/office/drawing/2014/main" id="{6B67A915-C41A-8F10-2160-38DD6FF1EF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F4B046-480C-5988-D134-50C70E9C55AA}"/>
              </a:ext>
            </a:extLst>
          </p:cNvPr>
          <p:cNvSpPr>
            <a:spLocks noGrp="1"/>
          </p:cNvSpPr>
          <p:nvPr>
            <p:ph type="sldNum" sz="quarter" idx="12"/>
          </p:nvPr>
        </p:nvSpPr>
        <p:spPr/>
        <p:txBody>
          <a:bodyPr/>
          <a:lstStyle/>
          <a:p>
            <a:fld id="{8E180471-ED81-4352-ACFD-51E3F0062277}" type="slidenum">
              <a:rPr lang="en-US" smtClean="0"/>
              <a:t>‹#›</a:t>
            </a:fld>
            <a:endParaRPr lang="en-US"/>
          </a:p>
        </p:txBody>
      </p:sp>
      <p:pic>
        <p:nvPicPr>
          <p:cNvPr id="9" name="Picture 8" descr="Logo, company name&#10;&#10;Description automatically generated">
            <a:extLst>
              <a:ext uri="{FF2B5EF4-FFF2-40B4-BE49-F238E27FC236}">
                <a16:creationId xmlns:a16="http://schemas.microsoft.com/office/drawing/2014/main" id="{D990B753-8A68-29B4-8984-44BF07825D9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593656"/>
            <a:ext cx="3584969" cy="2109788"/>
          </a:xfrm>
          <a:prstGeom prst="rect">
            <a:avLst/>
          </a:prstGeom>
        </p:spPr>
      </p:pic>
    </p:spTree>
    <p:extLst>
      <p:ext uri="{BB962C8B-B14F-4D97-AF65-F5344CB8AC3E}">
        <p14:creationId xmlns:p14="http://schemas.microsoft.com/office/powerpoint/2010/main" val="2379452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C8A050-1889-A217-C4BA-F4873D9EC33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40BE093-9F41-B686-708B-0A85B0CD39B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695835-8218-9878-2EDE-45081792949C}"/>
              </a:ext>
            </a:extLst>
          </p:cNvPr>
          <p:cNvSpPr>
            <a:spLocks noGrp="1"/>
          </p:cNvSpPr>
          <p:nvPr>
            <p:ph type="dt" sz="half" idx="10"/>
          </p:nvPr>
        </p:nvSpPr>
        <p:spPr/>
        <p:txBody>
          <a:bodyPr/>
          <a:lstStyle/>
          <a:p>
            <a:fld id="{E949542D-B616-4311-843D-1B7B1B587587}" type="datetime1">
              <a:rPr lang="en-US" smtClean="0"/>
              <a:t>6/5/2023</a:t>
            </a:fld>
            <a:endParaRPr lang="en-US"/>
          </a:p>
        </p:txBody>
      </p:sp>
      <p:sp>
        <p:nvSpPr>
          <p:cNvPr id="5" name="Footer Placeholder 4">
            <a:extLst>
              <a:ext uri="{FF2B5EF4-FFF2-40B4-BE49-F238E27FC236}">
                <a16:creationId xmlns:a16="http://schemas.microsoft.com/office/drawing/2014/main" id="{92746DAB-4809-906F-91CA-7BD44FE9DE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22432A-FDEA-7B6B-30AE-FACEBA443C41}"/>
              </a:ext>
            </a:extLst>
          </p:cNvPr>
          <p:cNvSpPr>
            <a:spLocks noGrp="1"/>
          </p:cNvSpPr>
          <p:nvPr>
            <p:ph type="sldNum" sz="quarter" idx="12"/>
          </p:nvPr>
        </p:nvSpPr>
        <p:spPr/>
        <p:txBody>
          <a:bodyPr/>
          <a:lstStyle/>
          <a:p>
            <a:fld id="{DDAE79DE-E2CD-4409-97EA-8D66D2239F8B}" type="slidenum">
              <a:rPr lang="en-US" smtClean="0"/>
              <a:t>‹#›</a:t>
            </a:fld>
            <a:endParaRPr lang="en-US"/>
          </a:p>
        </p:txBody>
      </p:sp>
    </p:spTree>
    <p:extLst>
      <p:ext uri="{BB962C8B-B14F-4D97-AF65-F5344CB8AC3E}">
        <p14:creationId xmlns:p14="http://schemas.microsoft.com/office/powerpoint/2010/main" val="2291427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B7D8515-11FB-ADD9-E87B-C1CB2A37389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52E0113-21B4-3E1D-8237-BC302E7A948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E80030-D44F-AEB1-AC89-DA205406168D}"/>
              </a:ext>
            </a:extLst>
          </p:cNvPr>
          <p:cNvSpPr>
            <a:spLocks noGrp="1"/>
          </p:cNvSpPr>
          <p:nvPr>
            <p:ph type="dt" sz="half" idx="10"/>
          </p:nvPr>
        </p:nvSpPr>
        <p:spPr/>
        <p:txBody>
          <a:bodyPr/>
          <a:lstStyle/>
          <a:p>
            <a:fld id="{5001A6A1-68AF-4AC2-A229-9E2F406BD753}" type="datetime1">
              <a:rPr lang="en-US" smtClean="0"/>
              <a:t>6/5/2023</a:t>
            </a:fld>
            <a:endParaRPr lang="en-US"/>
          </a:p>
        </p:txBody>
      </p:sp>
      <p:sp>
        <p:nvSpPr>
          <p:cNvPr id="5" name="Footer Placeholder 4">
            <a:extLst>
              <a:ext uri="{FF2B5EF4-FFF2-40B4-BE49-F238E27FC236}">
                <a16:creationId xmlns:a16="http://schemas.microsoft.com/office/drawing/2014/main" id="{295DDD07-02D7-644B-C380-30F583FE93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2D2C35-C8B9-C74A-93AF-A22F14CC41DE}"/>
              </a:ext>
            </a:extLst>
          </p:cNvPr>
          <p:cNvSpPr>
            <a:spLocks noGrp="1"/>
          </p:cNvSpPr>
          <p:nvPr>
            <p:ph type="sldNum" sz="quarter" idx="12"/>
          </p:nvPr>
        </p:nvSpPr>
        <p:spPr/>
        <p:txBody>
          <a:bodyPr/>
          <a:lstStyle/>
          <a:p>
            <a:fld id="{DDAE79DE-E2CD-4409-97EA-8D66D2239F8B}" type="slidenum">
              <a:rPr lang="en-US" smtClean="0"/>
              <a:t>‹#›</a:t>
            </a:fld>
            <a:endParaRPr lang="en-US"/>
          </a:p>
        </p:txBody>
      </p:sp>
    </p:spTree>
    <p:extLst>
      <p:ext uri="{BB962C8B-B14F-4D97-AF65-F5344CB8AC3E}">
        <p14:creationId xmlns:p14="http://schemas.microsoft.com/office/powerpoint/2010/main" val="41640703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10" name="Content Placeholder 6" descr="UTC shield logo mark">
            <a:extLst>
              <a:ext uri="{FF2B5EF4-FFF2-40B4-BE49-F238E27FC236}">
                <a16:creationId xmlns:a16="http://schemas.microsoft.com/office/drawing/2014/main" id="{3ACB5CF4-D5D8-1870-2C58-42B1F6C2758D}"/>
              </a:ext>
            </a:extLst>
          </p:cNvPr>
          <p:cNvPicPr>
            <a:picLocks noChangeAspect="1"/>
          </p:cNvPicPr>
          <p:nvPr userDrawn="1"/>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10980082" y="5648098"/>
            <a:ext cx="1211918" cy="1209902"/>
          </a:xfrm>
          <a:prstGeom prst="rect">
            <a:avLst/>
          </a:prstGeom>
        </p:spPr>
      </p:pic>
      <p:sp useBgFill="1">
        <p:nvSpPr>
          <p:cNvPr id="8" name="Rectangle 7">
            <a:extLst>
              <a:ext uri="{FF2B5EF4-FFF2-40B4-BE49-F238E27FC236}">
                <a16:creationId xmlns:a16="http://schemas.microsoft.com/office/drawing/2014/main" id="{04A30255-3BB0-8B8C-3AEE-59F5CCB52B7F}"/>
              </a:ext>
              <a:ext uri="{C183D7F6-B498-43B3-948B-1728B52AA6E4}">
                <adec:decorative xmlns:adec="http://schemas.microsoft.com/office/drawing/2017/decorative" val="1"/>
              </a:ext>
            </a:extLst>
          </p:cNvPr>
          <p:cNvSpPr/>
          <p:nvPr userDrawn="1">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2">
            <a:extLst>
              <a:ext uri="{FF2B5EF4-FFF2-40B4-BE49-F238E27FC236}">
                <a16:creationId xmlns:a16="http://schemas.microsoft.com/office/drawing/2014/main" id="{FF0B833C-AF44-C015-6053-93D38FBC70F1}"/>
              </a:ext>
            </a:extLst>
          </p:cNvPr>
          <p:cNvSpPr>
            <a:spLocks noGrp="1"/>
          </p:cNvSpPr>
          <p:nvPr>
            <p:ph type="body" idx="13"/>
          </p:nvPr>
        </p:nvSpPr>
        <p:spPr>
          <a:xfrm>
            <a:off x="1033272" y="4262016"/>
            <a:ext cx="10513106" cy="1242688"/>
          </a:xfrm>
        </p:spPr>
        <p:txBody>
          <a:bodyPr vert="horz" lIns="91440" tIns="45720" rIns="91440" bIns="45720" rtlCol="0" anchor="t">
            <a:normAutofit/>
          </a:bodyPr>
          <a:lstStyle/>
          <a:p>
            <a:r>
              <a:rPr lang="en-US" sz="3200">
                <a:solidFill>
                  <a:schemeClr val="tx1"/>
                </a:solidFill>
              </a:rPr>
              <a:t>(place holder text)</a:t>
            </a:r>
            <a:endParaRPr lang="en-US" sz="3200" kern="1200">
              <a:solidFill>
                <a:schemeClr val="tx1"/>
              </a:solidFill>
              <a:latin typeface="+mn-lt"/>
            </a:endParaRPr>
          </a:p>
        </p:txBody>
      </p:sp>
      <p:sp>
        <p:nvSpPr>
          <p:cNvPr id="13" name="Rectangle 12">
            <a:extLst>
              <a:ext uri="{FF2B5EF4-FFF2-40B4-BE49-F238E27FC236}">
                <a16:creationId xmlns:a16="http://schemas.microsoft.com/office/drawing/2014/main" id="{B41BCC8B-93D5-2498-185E-8A49CDA68B85}"/>
              </a:ext>
              <a:ext uri="{C183D7F6-B498-43B3-948B-1728B52AA6E4}">
                <adec:decorative xmlns:adec="http://schemas.microsoft.com/office/drawing/2017/decorative" val="1"/>
              </a:ext>
            </a:extLst>
          </p:cNvPr>
          <p:cNvSpPr/>
          <p:nvPr userDrawn="1">
            <p:extLst>
              <p:ext uri="{386F3935-93C4-4BCD-93E2-E3B085C9AB24}">
                <p16:designElem xmlns:p16="http://schemas.microsoft.com/office/powerpoint/2015/main" val="1"/>
              </p:ext>
            </p:extLst>
          </p:nvPr>
        </p:nvSpPr>
        <p:spPr>
          <a:xfrm>
            <a:off x="-1" y="1"/>
            <a:ext cx="606972" cy="3233984"/>
          </a:xfrm>
          <a:prstGeom prst="rect">
            <a:avLst/>
          </a:prstGeom>
          <a:solidFill>
            <a:srgbClr val="3BB9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BE682695-96AF-2036-4F15-05D972443571}"/>
              </a:ext>
              <a:ext uri="{C183D7F6-B498-43B3-948B-1728B52AA6E4}">
                <adec:decorative xmlns:adec="http://schemas.microsoft.com/office/drawing/2017/decorative" val="1"/>
              </a:ext>
            </a:extLst>
          </p:cNvPr>
          <p:cNvGrpSpPr/>
          <p:nvPr userDrawn="1">
            <p:extLst>
              <p:ext uri="{386F3935-93C4-4BCD-93E2-E3B085C9AB24}">
                <p16:designElem xmlns:p16="http://schemas.microsoft.com/office/powerpoint/2015/main" val="1"/>
              </p:ext>
            </p:extLst>
          </p:nvPr>
        </p:nvGrpSpPr>
        <p:grpSpPr>
          <a:xfrm>
            <a:off x="1188720" y="73152"/>
            <a:ext cx="1178966" cy="232963"/>
            <a:chOff x="5422392" y="64008"/>
            <a:chExt cx="1178966" cy="232963"/>
          </a:xfrm>
        </p:grpSpPr>
        <p:sp>
          <p:nvSpPr>
            <p:cNvPr id="15" name="Rectangle 64">
              <a:extLst>
                <a:ext uri="{FF2B5EF4-FFF2-40B4-BE49-F238E27FC236}">
                  <a16:creationId xmlns:a16="http://schemas.microsoft.com/office/drawing/2014/main" id="{0D81A12D-29C2-1335-F9D7-A959D1F7E9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E05D6E68-8A1B-BFDF-D7F4-12B157AF71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588529B7-D4C7-C7BD-7F6C-26625684F6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772552F3-347F-A7C3-586E-A4867CB25A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D28351CC-B589-7CF4-3D1E-6DBB09D040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C4A8579F-672F-8C39-1A4F-53750D9513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0D9D3744-D9A9-9170-EE0D-2D09169147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6A00E658-3E4A-09F0-5D3C-008D10D049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79673275-76E3-B0DF-6CBE-F2E0504BF4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8B61B801-C053-0075-47EF-1160B647D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30462D22-9385-24E0-6C12-A85AA0241B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AC4A6402-C349-C2FC-C9A2-9B005A73FB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4">
              <a:extLst>
                <a:ext uri="{FF2B5EF4-FFF2-40B4-BE49-F238E27FC236}">
                  <a16:creationId xmlns:a16="http://schemas.microsoft.com/office/drawing/2014/main" id="{A054E9CF-02D9-A98E-F1BC-0C31465527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6">
              <a:extLst>
                <a:ext uri="{FF2B5EF4-FFF2-40B4-BE49-F238E27FC236}">
                  <a16:creationId xmlns:a16="http://schemas.microsoft.com/office/drawing/2014/main" id="{E669AF2D-D469-D8F4-1956-72695A962B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4">
              <a:extLst>
                <a:ext uri="{FF2B5EF4-FFF2-40B4-BE49-F238E27FC236}">
                  <a16:creationId xmlns:a16="http://schemas.microsoft.com/office/drawing/2014/main" id="{77EE2035-5F10-E21F-4723-6A8D2528A4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6">
              <a:extLst>
                <a:ext uri="{FF2B5EF4-FFF2-40B4-BE49-F238E27FC236}">
                  <a16:creationId xmlns:a16="http://schemas.microsoft.com/office/drawing/2014/main" id="{C2083478-8256-6930-C4FE-FC28F9C7C9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4">
              <a:extLst>
                <a:ext uri="{FF2B5EF4-FFF2-40B4-BE49-F238E27FC236}">
                  <a16:creationId xmlns:a16="http://schemas.microsoft.com/office/drawing/2014/main" id="{0D859832-5D78-05CE-90C4-042E2AF52B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6">
              <a:extLst>
                <a:ext uri="{FF2B5EF4-FFF2-40B4-BE49-F238E27FC236}">
                  <a16:creationId xmlns:a16="http://schemas.microsoft.com/office/drawing/2014/main" id="{23BB2B8F-1238-99A7-8B74-0F5D129A46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4">
              <a:extLst>
                <a:ext uri="{FF2B5EF4-FFF2-40B4-BE49-F238E27FC236}">
                  <a16:creationId xmlns:a16="http://schemas.microsoft.com/office/drawing/2014/main" id="{BFC2D2F0-E11E-090C-727D-60F56C1AF9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6">
              <a:extLst>
                <a:ext uri="{FF2B5EF4-FFF2-40B4-BE49-F238E27FC236}">
                  <a16:creationId xmlns:a16="http://schemas.microsoft.com/office/drawing/2014/main" id="{6E6C6651-C9B1-1710-FEF9-67290D0307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 name="Rectangle 34">
            <a:extLst>
              <a:ext uri="{FF2B5EF4-FFF2-40B4-BE49-F238E27FC236}">
                <a16:creationId xmlns:a16="http://schemas.microsoft.com/office/drawing/2014/main" id="{376E7749-FCE3-6585-3975-015707573F71}"/>
              </a:ext>
              <a:ext uri="{C183D7F6-B498-43B3-948B-1728B52AA6E4}">
                <adec:decorative xmlns:adec="http://schemas.microsoft.com/office/drawing/2017/decorative" val="1"/>
              </a:ext>
            </a:extLst>
          </p:cNvPr>
          <p:cNvSpPr/>
          <p:nvPr userDrawn="1">
            <p:extLst>
              <p:ext uri="{386F3935-93C4-4BCD-93E2-E3B085C9AB24}">
                <p16:designElem xmlns:p16="http://schemas.microsoft.com/office/powerpoint/2015/main" val="1"/>
              </p:ext>
            </p:extLst>
          </p:nvPr>
        </p:nvSpPr>
        <p:spPr>
          <a:xfrm>
            <a:off x="-1" y="3233984"/>
            <a:ext cx="606972" cy="3624015"/>
          </a:xfrm>
          <a:prstGeom prst="rect">
            <a:avLst/>
          </a:prstGeom>
          <a:solidFill>
            <a:srgbClr val="F693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Slide Number Placeholder 3">
            <a:extLst>
              <a:ext uri="{FF2B5EF4-FFF2-40B4-BE49-F238E27FC236}">
                <a16:creationId xmlns:a16="http://schemas.microsoft.com/office/drawing/2014/main" id="{857E2BF8-3876-EFE1-C236-C7F95FBA4B3D}"/>
              </a:ext>
            </a:extLst>
          </p:cNvPr>
          <p:cNvSpPr txBox="1">
            <a:spLocks/>
          </p:cNvSpPr>
          <p:nvPr userDrawn="1"/>
        </p:nvSpPr>
        <p:spPr>
          <a:xfrm>
            <a:off x="73152" y="3383280"/>
            <a:ext cx="457200" cy="365125"/>
          </a:xfrm>
          <a:prstGeom prst="rect">
            <a:avLst/>
          </a:prstGeom>
        </p:spPr>
        <p:txBody>
          <a:bodyPr vert="horz" lIns="91440" tIns="45720" rIns="91440" bIns="45720" rtlCol="0" anchor="ctr">
            <a:norm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Aft>
                <a:spcPts val="600"/>
              </a:spcAft>
            </a:pPr>
            <a:fld id="{DDAE79DE-E2CD-4409-97EA-8D66D2239F8B}" type="slidenum">
              <a:rPr lang="en-US" smtClean="0">
                <a:solidFill>
                  <a:srgbClr val="FFFFFF"/>
                </a:solidFill>
              </a:rPr>
              <a:pPr algn="ctr">
                <a:spcAft>
                  <a:spcPts val="600"/>
                </a:spcAft>
              </a:pPr>
              <a:t>‹#›</a:t>
            </a:fld>
            <a:endParaRPr lang="en-US">
              <a:solidFill>
                <a:srgbClr val="FFFFFF"/>
              </a:solidFill>
            </a:endParaRPr>
          </a:p>
        </p:txBody>
      </p:sp>
      <p:pic>
        <p:nvPicPr>
          <p:cNvPr id="7" name="Picture 6" descr="Logo, company name&#10;&#10;Description automatically generated">
            <a:extLst>
              <a:ext uri="{FF2B5EF4-FFF2-40B4-BE49-F238E27FC236}">
                <a16:creationId xmlns:a16="http://schemas.microsoft.com/office/drawing/2014/main" id="{BBA1B697-B50A-BC28-4D11-A8895F26CCAD}"/>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r="64110"/>
          <a:stretch/>
        </p:blipFill>
        <p:spPr>
          <a:xfrm>
            <a:off x="11315227" y="5833341"/>
            <a:ext cx="541628" cy="888134"/>
          </a:xfrm>
          <a:prstGeom prst="rect">
            <a:avLst/>
          </a:prstGeom>
        </p:spPr>
      </p:pic>
      <p:sp>
        <p:nvSpPr>
          <p:cNvPr id="11" name="Date Placeholder 10">
            <a:extLst>
              <a:ext uri="{FF2B5EF4-FFF2-40B4-BE49-F238E27FC236}">
                <a16:creationId xmlns:a16="http://schemas.microsoft.com/office/drawing/2014/main" id="{B4D85D7A-B8D0-E45F-6FDF-718A3655FB72}"/>
              </a:ext>
            </a:extLst>
          </p:cNvPr>
          <p:cNvSpPr>
            <a:spLocks noGrp="1"/>
          </p:cNvSpPr>
          <p:nvPr>
            <p:ph type="dt" sz="half" idx="14"/>
          </p:nvPr>
        </p:nvSpPr>
        <p:spPr/>
        <p:txBody>
          <a:bodyPr/>
          <a:lstStyle/>
          <a:p>
            <a:fld id="{F8C7E084-BF64-4A6B-A2FB-B2E5F77A2332}" type="datetime1">
              <a:rPr lang="en-US" smtClean="0"/>
              <a:t>6/5/2023</a:t>
            </a:fld>
            <a:endParaRPr lang="en-US"/>
          </a:p>
        </p:txBody>
      </p:sp>
      <p:sp>
        <p:nvSpPr>
          <p:cNvPr id="38" name="Footer Placeholder 37">
            <a:extLst>
              <a:ext uri="{FF2B5EF4-FFF2-40B4-BE49-F238E27FC236}">
                <a16:creationId xmlns:a16="http://schemas.microsoft.com/office/drawing/2014/main" id="{4501F405-E631-46DA-21EC-EF6767D5A7BE}"/>
              </a:ext>
            </a:extLst>
          </p:cNvPr>
          <p:cNvSpPr>
            <a:spLocks noGrp="1"/>
          </p:cNvSpPr>
          <p:nvPr>
            <p:ph type="ftr" sz="quarter" idx="15"/>
          </p:nvPr>
        </p:nvSpPr>
        <p:spPr/>
        <p:txBody>
          <a:bodyPr/>
          <a:lstStyle/>
          <a:p>
            <a:endParaRPr lang="en-US"/>
          </a:p>
        </p:txBody>
      </p:sp>
      <p:sp>
        <p:nvSpPr>
          <p:cNvPr id="39" name="Slide Number Placeholder 38">
            <a:extLst>
              <a:ext uri="{FF2B5EF4-FFF2-40B4-BE49-F238E27FC236}">
                <a16:creationId xmlns:a16="http://schemas.microsoft.com/office/drawing/2014/main" id="{5D98F087-42AE-75D2-CE61-A71623F40D26}"/>
              </a:ext>
            </a:extLst>
          </p:cNvPr>
          <p:cNvSpPr>
            <a:spLocks noGrp="1"/>
          </p:cNvSpPr>
          <p:nvPr>
            <p:ph type="sldNum" sz="quarter" idx="16"/>
          </p:nvPr>
        </p:nvSpPr>
        <p:spPr/>
        <p:txBody>
          <a:bodyPr/>
          <a:lstStyle/>
          <a:p>
            <a:fld id="{DDAE79DE-E2CD-4409-97EA-8D66D2239F8B}" type="slidenum">
              <a:rPr lang="en-US" smtClean="0"/>
              <a:t>‹#›</a:t>
            </a:fld>
            <a:endParaRPr lang="en-US"/>
          </a:p>
        </p:txBody>
      </p:sp>
      <p:sp>
        <p:nvSpPr>
          <p:cNvPr id="40" name="Title 39">
            <a:extLst>
              <a:ext uri="{FF2B5EF4-FFF2-40B4-BE49-F238E27FC236}">
                <a16:creationId xmlns:a16="http://schemas.microsoft.com/office/drawing/2014/main" id="{8C876751-CB1C-DB3B-989E-B29C08AE559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318593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613E2-9F86-7A04-8607-742E0D2E323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F86174E-C4B8-9083-BFDB-1780AABE900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98390D-3265-ACE6-A6CE-2DA12F1139B2}"/>
              </a:ext>
            </a:extLst>
          </p:cNvPr>
          <p:cNvSpPr>
            <a:spLocks noGrp="1"/>
          </p:cNvSpPr>
          <p:nvPr>
            <p:ph type="dt" sz="half" idx="10"/>
          </p:nvPr>
        </p:nvSpPr>
        <p:spPr/>
        <p:txBody>
          <a:bodyPr/>
          <a:lstStyle/>
          <a:p>
            <a:fld id="{265D5DB5-A6CF-467D-AB94-F7555B18546F}" type="datetime1">
              <a:rPr lang="en-US" smtClean="0"/>
              <a:t>6/5/2023</a:t>
            </a:fld>
            <a:endParaRPr lang="en-US"/>
          </a:p>
        </p:txBody>
      </p:sp>
      <p:sp>
        <p:nvSpPr>
          <p:cNvPr id="5" name="Footer Placeholder 4">
            <a:extLst>
              <a:ext uri="{FF2B5EF4-FFF2-40B4-BE49-F238E27FC236}">
                <a16:creationId xmlns:a16="http://schemas.microsoft.com/office/drawing/2014/main" id="{71DD6DE8-3274-E9AF-A641-C39E6B164E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D0CC4D-16B0-6EE0-56DC-5EEC70F8BC9B}"/>
              </a:ext>
            </a:extLst>
          </p:cNvPr>
          <p:cNvSpPr>
            <a:spLocks noGrp="1"/>
          </p:cNvSpPr>
          <p:nvPr>
            <p:ph type="sldNum" sz="quarter" idx="12"/>
          </p:nvPr>
        </p:nvSpPr>
        <p:spPr/>
        <p:txBody>
          <a:bodyPr/>
          <a:lstStyle/>
          <a:p>
            <a:fld id="{DDAE79DE-E2CD-4409-97EA-8D66D2239F8B}" type="slidenum">
              <a:rPr lang="en-US" smtClean="0"/>
              <a:t>‹#›</a:t>
            </a:fld>
            <a:endParaRPr lang="en-US"/>
          </a:p>
        </p:txBody>
      </p:sp>
      <p:pic>
        <p:nvPicPr>
          <p:cNvPr id="9" name="Picture 8" descr="Logo, company name&#10;&#10;Description automatically generated">
            <a:extLst>
              <a:ext uri="{FF2B5EF4-FFF2-40B4-BE49-F238E27FC236}">
                <a16:creationId xmlns:a16="http://schemas.microsoft.com/office/drawing/2014/main" id="{7AE0ED0C-3659-1297-A249-2B5CDB754772}"/>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r="64110"/>
          <a:stretch/>
        </p:blipFill>
        <p:spPr>
          <a:xfrm>
            <a:off x="11315227" y="5833341"/>
            <a:ext cx="541628" cy="888134"/>
          </a:xfrm>
          <a:prstGeom prst="rect">
            <a:avLst/>
          </a:prstGeom>
        </p:spPr>
      </p:pic>
    </p:spTree>
    <p:extLst>
      <p:ext uri="{BB962C8B-B14F-4D97-AF65-F5344CB8AC3E}">
        <p14:creationId xmlns:p14="http://schemas.microsoft.com/office/powerpoint/2010/main" val="853559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2BEBEB6-30D5-ACBC-CEFB-5A19F984CB8C}"/>
              </a:ext>
            </a:extLst>
          </p:cNvPr>
          <p:cNvSpPr/>
          <p:nvPr userDrawn="1"/>
        </p:nvSpPr>
        <p:spPr>
          <a:xfrm>
            <a:off x="76200" y="76202"/>
            <a:ext cx="12028714" cy="6721475"/>
          </a:xfrm>
          <a:prstGeom prst="rect">
            <a:avLst/>
          </a:prstGeom>
          <a:solidFill>
            <a:srgbClr val="EEDBA1">
              <a:alpha val="4196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CF4717C-14D3-6A50-1210-527C034537B5}"/>
              </a:ext>
            </a:extLst>
          </p:cNvPr>
          <p:cNvSpPr/>
          <p:nvPr userDrawn="1"/>
        </p:nvSpPr>
        <p:spPr>
          <a:xfrm>
            <a:off x="2842507" y="-106163"/>
            <a:ext cx="6506986" cy="531413"/>
          </a:xfrm>
          <a:prstGeom prst="rect">
            <a:avLst/>
          </a:prstGeom>
          <a:solidFill>
            <a:srgbClr val="EEDBA1">
              <a:alpha val="4196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a:extLst>
              <a:ext uri="{FF2B5EF4-FFF2-40B4-BE49-F238E27FC236}">
                <a16:creationId xmlns:a16="http://schemas.microsoft.com/office/drawing/2014/main" id="{BA51E794-B5DE-E0F6-2682-B1002BAC7352}"/>
              </a:ext>
            </a:extLst>
          </p:cNvPr>
          <p:cNvSpPr>
            <a:spLocks noGrp="1"/>
          </p:cNvSpPr>
          <p:nvPr>
            <p:ph type="dt" sz="half" idx="10"/>
          </p:nvPr>
        </p:nvSpPr>
        <p:spPr/>
        <p:txBody>
          <a:bodyPr/>
          <a:lstStyle/>
          <a:p>
            <a:fld id="{F8C7E084-BF64-4A6B-A2FB-B2E5F77A2332}" type="datetime1">
              <a:rPr lang="en-US" smtClean="0"/>
              <a:t>6/5/2023</a:t>
            </a:fld>
            <a:endParaRPr lang="en-US"/>
          </a:p>
        </p:txBody>
      </p:sp>
      <p:sp>
        <p:nvSpPr>
          <p:cNvPr id="5" name="Footer Placeholder 4">
            <a:extLst>
              <a:ext uri="{FF2B5EF4-FFF2-40B4-BE49-F238E27FC236}">
                <a16:creationId xmlns:a16="http://schemas.microsoft.com/office/drawing/2014/main" id="{0C460115-5C1D-AB23-845F-1D6C563F1D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9B4C18-C373-50C4-924A-6A0053D4D3BE}"/>
              </a:ext>
            </a:extLst>
          </p:cNvPr>
          <p:cNvSpPr>
            <a:spLocks noGrp="1"/>
          </p:cNvSpPr>
          <p:nvPr>
            <p:ph type="sldNum" sz="quarter" idx="12"/>
          </p:nvPr>
        </p:nvSpPr>
        <p:spPr/>
        <p:txBody>
          <a:bodyPr/>
          <a:lstStyle/>
          <a:p>
            <a:fld id="{DDAE79DE-E2CD-4409-97EA-8D66D2239F8B}" type="slidenum">
              <a:rPr lang="en-US" smtClean="0"/>
              <a:t>‹#›</a:t>
            </a:fld>
            <a:endParaRPr lang="en-US"/>
          </a:p>
        </p:txBody>
      </p:sp>
    </p:spTree>
    <p:extLst>
      <p:ext uri="{BB962C8B-B14F-4D97-AF65-F5344CB8AC3E}">
        <p14:creationId xmlns:p14="http://schemas.microsoft.com/office/powerpoint/2010/main" val="3444326075"/>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5A3E5F16-52F3-13E9-854B-40E2F4E1FC19}"/>
              </a:ext>
            </a:extLst>
          </p:cNvPr>
          <p:cNvSpPr>
            <a:spLocks noGrp="1"/>
          </p:cNvSpPr>
          <p:nvPr>
            <p:ph type="dt" sz="half" idx="10"/>
          </p:nvPr>
        </p:nvSpPr>
        <p:spPr/>
        <p:txBody>
          <a:bodyPr/>
          <a:lstStyle/>
          <a:p>
            <a:fld id="{A81A9281-0B57-49A2-AA8A-CB4ABFD265A8}" type="datetime1">
              <a:rPr lang="en-US" smtClean="0"/>
              <a:t>6/5/2023</a:t>
            </a:fld>
            <a:endParaRPr lang="en-US"/>
          </a:p>
        </p:txBody>
      </p:sp>
      <p:sp>
        <p:nvSpPr>
          <p:cNvPr id="6" name="Footer Placeholder 5">
            <a:extLst>
              <a:ext uri="{FF2B5EF4-FFF2-40B4-BE49-F238E27FC236}">
                <a16:creationId xmlns:a16="http://schemas.microsoft.com/office/drawing/2014/main" id="{F020B964-3350-6CFC-332C-0C37115971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F3CA13-FB0A-B67D-4BE9-0BA5F1EBE5A6}"/>
              </a:ext>
            </a:extLst>
          </p:cNvPr>
          <p:cNvSpPr>
            <a:spLocks noGrp="1"/>
          </p:cNvSpPr>
          <p:nvPr>
            <p:ph type="sldNum" sz="quarter" idx="12"/>
          </p:nvPr>
        </p:nvSpPr>
        <p:spPr/>
        <p:txBody>
          <a:bodyPr/>
          <a:lstStyle/>
          <a:p>
            <a:fld id="{DDAE79DE-E2CD-4409-97EA-8D66D2239F8B}" type="slidenum">
              <a:rPr lang="en-US" smtClean="0"/>
              <a:t>‹#›</a:t>
            </a:fld>
            <a:endParaRPr lang="en-US"/>
          </a:p>
        </p:txBody>
      </p:sp>
      <p:pic>
        <p:nvPicPr>
          <p:cNvPr id="9" name="Picture 8" descr="Logo, company name&#10;&#10;Description automatically generated">
            <a:extLst>
              <a:ext uri="{FF2B5EF4-FFF2-40B4-BE49-F238E27FC236}">
                <a16:creationId xmlns:a16="http://schemas.microsoft.com/office/drawing/2014/main" id="{FE006FDC-F884-E059-C82D-7F3FB1B07732}"/>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r="64110"/>
          <a:stretch/>
        </p:blipFill>
        <p:spPr>
          <a:xfrm>
            <a:off x="11315227" y="5833341"/>
            <a:ext cx="541628" cy="888134"/>
          </a:xfrm>
          <a:prstGeom prst="rect">
            <a:avLst/>
          </a:prstGeom>
        </p:spPr>
      </p:pic>
      <p:sp>
        <p:nvSpPr>
          <p:cNvPr id="10" name="Rectangle 9">
            <a:extLst>
              <a:ext uri="{FF2B5EF4-FFF2-40B4-BE49-F238E27FC236}">
                <a16:creationId xmlns:a16="http://schemas.microsoft.com/office/drawing/2014/main" id="{41A2FFB4-2A24-1D7C-22D6-0A4E2404BABD}"/>
              </a:ext>
            </a:extLst>
          </p:cNvPr>
          <p:cNvSpPr/>
          <p:nvPr userDrawn="1"/>
        </p:nvSpPr>
        <p:spPr>
          <a:xfrm>
            <a:off x="76200" y="76202"/>
            <a:ext cx="12028714" cy="6721475"/>
          </a:xfrm>
          <a:prstGeom prst="rect">
            <a:avLst/>
          </a:prstGeom>
          <a:solidFill>
            <a:srgbClr val="B6C3DC">
              <a:alpha val="4196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8F6FE07-7B9A-9F75-64B9-6EDA1F8959E9}"/>
              </a:ext>
            </a:extLst>
          </p:cNvPr>
          <p:cNvSpPr/>
          <p:nvPr userDrawn="1"/>
        </p:nvSpPr>
        <p:spPr>
          <a:xfrm>
            <a:off x="2842507" y="-106163"/>
            <a:ext cx="6506986" cy="531413"/>
          </a:xfrm>
          <a:prstGeom prst="rect">
            <a:avLst/>
          </a:prstGeom>
          <a:solidFill>
            <a:srgbClr val="B6C3DC">
              <a:alpha val="4196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13760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663FD-D4AD-6425-D701-4886F8BD96E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03F623F-394F-8B0A-8D6E-8256ECDE2CE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A64C982-A3B2-AF59-15B3-BBA4FE8593D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6A8C7D6-7A22-CF6C-47A6-0D4990D35B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F168978-6B1C-7489-C47C-3E57E0D98A1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B12E06F-8DCC-A663-82F5-7175C4285334}"/>
              </a:ext>
            </a:extLst>
          </p:cNvPr>
          <p:cNvSpPr>
            <a:spLocks noGrp="1"/>
          </p:cNvSpPr>
          <p:nvPr>
            <p:ph type="dt" sz="half" idx="10"/>
          </p:nvPr>
        </p:nvSpPr>
        <p:spPr/>
        <p:txBody>
          <a:bodyPr/>
          <a:lstStyle/>
          <a:p>
            <a:fld id="{E58B1395-14D9-4383-8D90-5809A8DD6A96}" type="datetime1">
              <a:rPr lang="en-US" smtClean="0"/>
              <a:t>6/5/2023</a:t>
            </a:fld>
            <a:endParaRPr lang="en-US"/>
          </a:p>
        </p:txBody>
      </p:sp>
      <p:sp>
        <p:nvSpPr>
          <p:cNvPr id="8" name="Footer Placeholder 7">
            <a:extLst>
              <a:ext uri="{FF2B5EF4-FFF2-40B4-BE49-F238E27FC236}">
                <a16:creationId xmlns:a16="http://schemas.microsoft.com/office/drawing/2014/main" id="{C4CEB16D-F10A-3901-7B12-83968D5FD66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C5E9A76-3205-074C-4A0C-0CB870BE2785}"/>
              </a:ext>
            </a:extLst>
          </p:cNvPr>
          <p:cNvSpPr>
            <a:spLocks noGrp="1"/>
          </p:cNvSpPr>
          <p:nvPr>
            <p:ph type="sldNum" sz="quarter" idx="12"/>
          </p:nvPr>
        </p:nvSpPr>
        <p:spPr/>
        <p:txBody>
          <a:bodyPr/>
          <a:lstStyle/>
          <a:p>
            <a:fld id="{DDAE79DE-E2CD-4409-97EA-8D66D2239F8B}" type="slidenum">
              <a:rPr lang="en-US" smtClean="0"/>
              <a:t>‹#›</a:t>
            </a:fld>
            <a:endParaRPr lang="en-US"/>
          </a:p>
        </p:txBody>
      </p:sp>
      <p:pic>
        <p:nvPicPr>
          <p:cNvPr id="11" name="Picture 10" descr="Logo, company name&#10;&#10;Description automatically generated">
            <a:extLst>
              <a:ext uri="{FF2B5EF4-FFF2-40B4-BE49-F238E27FC236}">
                <a16:creationId xmlns:a16="http://schemas.microsoft.com/office/drawing/2014/main" id="{CD3B1EF2-96B5-A74D-45DC-83F8D6F7D465}"/>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r="64110"/>
          <a:stretch/>
        </p:blipFill>
        <p:spPr>
          <a:xfrm>
            <a:off x="11315227" y="5833341"/>
            <a:ext cx="541628" cy="888134"/>
          </a:xfrm>
          <a:prstGeom prst="rect">
            <a:avLst/>
          </a:prstGeom>
        </p:spPr>
      </p:pic>
    </p:spTree>
    <p:extLst>
      <p:ext uri="{BB962C8B-B14F-4D97-AF65-F5344CB8AC3E}">
        <p14:creationId xmlns:p14="http://schemas.microsoft.com/office/powerpoint/2010/main" val="1301260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8DF08AA-8164-E2D3-64AC-C0A899A59250}"/>
              </a:ext>
            </a:extLst>
          </p:cNvPr>
          <p:cNvSpPr/>
          <p:nvPr userDrawn="1"/>
        </p:nvSpPr>
        <p:spPr>
          <a:xfrm>
            <a:off x="0" y="0"/>
            <a:ext cx="530086" cy="6858000"/>
          </a:xfrm>
          <a:prstGeom prst="rect">
            <a:avLst/>
          </a:prstGeom>
          <a:solidFill>
            <a:srgbClr val="B4D569">
              <a:alpha val="3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1B651137-A43F-5B65-45BD-5F87C5E99C1E}"/>
              </a:ext>
            </a:extLst>
          </p:cNvPr>
          <p:cNvPicPr>
            <a:picLocks noChangeAspect="1"/>
          </p:cNvPicPr>
          <p:nvPr userDrawn="1"/>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003205" y="27471"/>
            <a:ext cx="1352739" cy="352474"/>
          </a:xfrm>
          <a:prstGeom prst="rect">
            <a:avLst/>
          </a:prstGeom>
        </p:spPr>
      </p:pic>
      <p:sp>
        <p:nvSpPr>
          <p:cNvPr id="10" name="Rectangle 9">
            <a:extLst>
              <a:ext uri="{FF2B5EF4-FFF2-40B4-BE49-F238E27FC236}">
                <a16:creationId xmlns:a16="http://schemas.microsoft.com/office/drawing/2014/main" id="{2D7EFB38-5CAE-2336-6DDC-E8F5047F1DAB}"/>
              </a:ext>
            </a:extLst>
          </p:cNvPr>
          <p:cNvSpPr/>
          <p:nvPr userDrawn="1"/>
        </p:nvSpPr>
        <p:spPr>
          <a:xfrm>
            <a:off x="0" y="3429000"/>
            <a:ext cx="530086" cy="3429000"/>
          </a:xfrm>
          <a:prstGeom prst="rect">
            <a:avLst/>
          </a:prstGeom>
          <a:solidFill>
            <a:srgbClr val="B4D569">
              <a:alpha val="3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377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ACE9208-1FA7-2286-4F97-8D6EFA74610C}"/>
              </a:ext>
            </a:extLst>
          </p:cNvPr>
          <p:cNvSpPr>
            <a:spLocks noGrp="1"/>
          </p:cNvSpPr>
          <p:nvPr>
            <p:ph type="dt" sz="half" idx="10"/>
          </p:nvPr>
        </p:nvSpPr>
        <p:spPr/>
        <p:txBody>
          <a:bodyPr/>
          <a:lstStyle/>
          <a:p>
            <a:fld id="{72E39106-2D1C-474B-89B2-CE2A1E049451}" type="datetime1">
              <a:rPr lang="en-US" smtClean="0"/>
              <a:t>6/5/2023</a:t>
            </a:fld>
            <a:endParaRPr lang="en-US"/>
          </a:p>
        </p:txBody>
      </p:sp>
      <p:sp>
        <p:nvSpPr>
          <p:cNvPr id="3" name="Footer Placeholder 2">
            <a:extLst>
              <a:ext uri="{FF2B5EF4-FFF2-40B4-BE49-F238E27FC236}">
                <a16:creationId xmlns:a16="http://schemas.microsoft.com/office/drawing/2014/main" id="{D0BCA399-3F85-9762-11C3-C382FF8FA245}"/>
              </a:ext>
            </a:extLst>
          </p:cNvPr>
          <p:cNvSpPr>
            <a:spLocks noGrp="1"/>
          </p:cNvSpPr>
          <p:nvPr>
            <p:ph type="ftr" sz="quarter" idx="11"/>
          </p:nvPr>
        </p:nvSpPr>
        <p:spPr/>
        <p:txBody>
          <a:bodyPr/>
          <a:lstStyle/>
          <a:p>
            <a:endParaRPr lang="en-US"/>
          </a:p>
        </p:txBody>
      </p:sp>
      <p:pic>
        <p:nvPicPr>
          <p:cNvPr id="9" name="Picture 8" descr="Logo, company name&#10;&#10;Description automatically generated">
            <a:extLst>
              <a:ext uri="{FF2B5EF4-FFF2-40B4-BE49-F238E27FC236}">
                <a16:creationId xmlns:a16="http://schemas.microsoft.com/office/drawing/2014/main" id="{844C9554-0E58-41B3-D86C-39F7EE9283EB}"/>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r="64110"/>
          <a:stretch/>
        </p:blipFill>
        <p:spPr>
          <a:xfrm>
            <a:off x="11315227" y="5833341"/>
            <a:ext cx="541628" cy="888134"/>
          </a:xfrm>
          <a:prstGeom prst="rect">
            <a:avLst/>
          </a:prstGeom>
        </p:spPr>
      </p:pic>
      <p:sp>
        <p:nvSpPr>
          <p:cNvPr id="6" name="Rectangle 5">
            <a:extLst>
              <a:ext uri="{FF2B5EF4-FFF2-40B4-BE49-F238E27FC236}">
                <a16:creationId xmlns:a16="http://schemas.microsoft.com/office/drawing/2014/main" id="{B994648C-240B-0AF8-9F06-5F9944EA23EC}"/>
              </a:ext>
            </a:extLst>
          </p:cNvPr>
          <p:cNvSpPr/>
          <p:nvPr userDrawn="1"/>
        </p:nvSpPr>
        <p:spPr>
          <a:xfrm>
            <a:off x="0" y="0"/>
            <a:ext cx="530086" cy="6858000"/>
          </a:xfrm>
          <a:prstGeom prst="rect">
            <a:avLst/>
          </a:prstGeom>
          <a:solidFill>
            <a:srgbClr val="B4D569">
              <a:alpha val="3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E1948013-3EB0-2CF4-D5E8-16ED6236A369}"/>
              </a:ext>
            </a:extLst>
          </p:cNvPr>
          <p:cNvPicPr>
            <a:picLocks noChangeAspect="1"/>
          </p:cNvPicPr>
          <p:nvPr userDrawn="1"/>
        </p:nvPicPr>
        <p:blipFill>
          <a:blip r:embed="rId3">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003205" y="27471"/>
            <a:ext cx="1352739" cy="352474"/>
          </a:xfrm>
          <a:prstGeom prst="rect">
            <a:avLst/>
          </a:prstGeom>
        </p:spPr>
      </p:pic>
      <p:sp>
        <p:nvSpPr>
          <p:cNvPr id="13" name="Rectangle 12">
            <a:extLst>
              <a:ext uri="{FF2B5EF4-FFF2-40B4-BE49-F238E27FC236}">
                <a16:creationId xmlns:a16="http://schemas.microsoft.com/office/drawing/2014/main" id="{C7E3096F-353F-7CA0-2CF7-F6A120C67184}"/>
              </a:ext>
            </a:extLst>
          </p:cNvPr>
          <p:cNvSpPr/>
          <p:nvPr userDrawn="1"/>
        </p:nvSpPr>
        <p:spPr>
          <a:xfrm>
            <a:off x="0" y="3429000"/>
            <a:ext cx="530086" cy="3429000"/>
          </a:xfrm>
          <a:prstGeom prst="rect">
            <a:avLst/>
          </a:prstGeom>
          <a:solidFill>
            <a:srgbClr val="B4D569">
              <a:alpha val="3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1B4DFFCF-2863-92BA-20A9-6AAEE001CE04}"/>
              </a:ext>
            </a:extLst>
          </p:cNvPr>
          <p:cNvSpPr>
            <a:spLocks noGrp="1"/>
          </p:cNvSpPr>
          <p:nvPr>
            <p:ph type="sldNum" sz="quarter" idx="12"/>
          </p:nvPr>
        </p:nvSpPr>
        <p:spPr>
          <a:xfrm>
            <a:off x="-2312505" y="6367946"/>
            <a:ext cx="2743200" cy="365125"/>
          </a:xfrm>
        </p:spPr>
        <p:txBody>
          <a:bodyPr/>
          <a:lstStyle>
            <a:lvl1pPr>
              <a:defRPr>
                <a:solidFill>
                  <a:schemeClr val="bg1"/>
                </a:solidFill>
              </a:defRPr>
            </a:lvl1pPr>
          </a:lstStyle>
          <a:p>
            <a:fld id="{DDAE79DE-E2CD-4409-97EA-8D66D2239F8B}" type="slidenum">
              <a:rPr lang="en-US" smtClean="0"/>
              <a:pPr/>
              <a:t>‹#›</a:t>
            </a:fld>
            <a:endParaRPr lang="en-US"/>
          </a:p>
        </p:txBody>
      </p:sp>
    </p:spTree>
    <p:extLst>
      <p:ext uri="{BB962C8B-B14F-4D97-AF65-F5344CB8AC3E}">
        <p14:creationId xmlns:p14="http://schemas.microsoft.com/office/powerpoint/2010/main" val="8767481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2D36C-B8F0-ACB0-EC5A-369B340C79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0AEBBC2-9798-29C4-6E9F-1B06976303D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87DA9D2-AA3C-A100-F6FD-6E4B923740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59E2E2-8F8B-CF25-298B-035393C8B78F}"/>
              </a:ext>
            </a:extLst>
          </p:cNvPr>
          <p:cNvSpPr>
            <a:spLocks noGrp="1"/>
          </p:cNvSpPr>
          <p:nvPr>
            <p:ph type="dt" sz="half" idx="10"/>
          </p:nvPr>
        </p:nvSpPr>
        <p:spPr/>
        <p:txBody>
          <a:bodyPr/>
          <a:lstStyle/>
          <a:p>
            <a:fld id="{69643F23-2BA5-4BF5-901A-F625C8785BA9}" type="datetime1">
              <a:rPr lang="en-US" smtClean="0"/>
              <a:t>6/5/2023</a:t>
            </a:fld>
            <a:endParaRPr lang="en-US"/>
          </a:p>
        </p:txBody>
      </p:sp>
      <p:sp>
        <p:nvSpPr>
          <p:cNvPr id="6" name="Footer Placeholder 5">
            <a:extLst>
              <a:ext uri="{FF2B5EF4-FFF2-40B4-BE49-F238E27FC236}">
                <a16:creationId xmlns:a16="http://schemas.microsoft.com/office/drawing/2014/main" id="{735D5D79-8DFD-3A48-80E1-F5543DB0E6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CB7C667-BB5E-1C64-4D70-F2046BFE5250}"/>
              </a:ext>
            </a:extLst>
          </p:cNvPr>
          <p:cNvSpPr>
            <a:spLocks noGrp="1"/>
          </p:cNvSpPr>
          <p:nvPr>
            <p:ph type="sldNum" sz="quarter" idx="12"/>
          </p:nvPr>
        </p:nvSpPr>
        <p:spPr/>
        <p:txBody>
          <a:bodyPr/>
          <a:lstStyle/>
          <a:p>
            <a:fld id="{DDAE79DE-E2CD-4409-97EA-8D66D2239F8B}" type="slidenum">
              <a:rPr lang="en-US" smtClean="0"/>
              <a:t>‹#›</a:t>
            </a:fld>
            <a:endParaRPr lang="en-US"/>
          </a:p>
        </p:txBody>
      </p:sp>
      <p:pic>
        <p:nvPicPr>
          <p:cNvPr id="9" name="Picture 8" descr="Logo, company name&#10;&#10;Description automatically generated">
            <a:extLst>
              <a:ext uri="{FF2B5EF4-FFF2-40B4-BE49-F238E27FC236}">
                <a16:creationId xmlns:a16="http://schemas.microsoft.com/office/drawing/2014/main" id="{24A6F26C-BCA4-2019-25E1-BC4AED3E693A}"/>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r="64110"/>
          <a:stretch/>
        </p:blipFill>
        <p:spPr>
          <a:xfrm>
            <a:off x="11315227" y="5833341"/>
            <a:ext cx="541628" cy="888134"/>
          </a:xfrm>
          <a:prstGeom prst="rect">
            <a:avLst/>
          </a:prstGeom>
        </p:spPr>
      </p:pic>
    </p:spTree>
    <p:extLst>
      <p:ext uri="{BB962C8B-B14F-4D97-AF65-F5344CB8AC3E}">
        <p14:creationId xmlns:p14="http://schemas.microsoft.com/office/powerpoint/2010/main" val="17543265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7C1E6-09BF-B925-7B76-A9EFF8C294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FC0A0E7-621E-9B0B-43AB-B040641BA54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CB57E2B-D02B-100E-9E4B-20357DBB26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3B710B1-05B3-737A-6D73-9DF91BDE42EA}"/>
              </a:ext>
            </a:extLst>
          </p:cNvPr>
          <p:cNvSpPr>
            <a:spLocks noGrp="1"/>
          </p:cNvSpPr>
          <p:nvPr>
            <p:ph type="dt" sz="half" idx="10"/>
          </p:nvPr>
        </p:nvSpPr>
        <p:spPr/>
        <p:txBody>
          <a:bodyPr/>
          <a:lstStyle/>
          <a:p>
            <a:fld id="{4B123655-0805-427A-A6EB-29E10CC42AE3}" type="datetime1">
              <a:rPr lang="en-US" smtClean="0"/>
              <a:t>6/5/2023</a:t>
            </a:fld>
            <a:endParaRPr lang="en-US"/>
          </a:p>
        </p:txBody>
      </p:sp>
      <p:sp>
        <p:nvSpPr>
          <p:cNvPr id="6" name="Footer Placeholder 5">
            <a:extLst>
              <a:ext uri="{FF2B5EF4-FFF2-40B4-BE49-F238E27FC236}">
                <a16:creationId xmlns:a16="http://schemas.microsoft.com/office/drawing/2014/main" id="{01308C3A-9969-741D-6B39-4DA29FE5C0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383C83A-21FC-2FD1-103A-BC3576A9496C}"/>
              </a:ext>
            </a:extLst>
          </p:cNvPr>
          <p:cNvSpPr>
            <a:spLocks noGrp="1"/>
          </p:cNvSpPr>
          <p:nvPr>
            <p:ph type="sldNum" sz="quarter" idx="12"/>
          </p:nvPr>
        </p:nvSpPr>
        <p:spPr/>
        <p:txBody>
          <a:bodyPr/>
          <a:lstStyle/>
          <a:p>
            <a:fld id="{DDAE79DE-E2CD-4409-97EA-8D66D2239F8B}" type="slidenum">
              <a:rPr lang="en-US" smtClean="0"/>
              <a:t>‹#›</a:t>
            </a:fld>
            <a:endParaRPr lang="en-US"/>
          </a:p>
        </p:txBody>
      </p:sp>
      <p:pic>
        <p:nvPicPr>
          <p:cNvPr id="9" name="Picture 8" descr="Logo, company name&#10;&#10;Description automatically generated">
            <a:extLst>
              <a:ext uri="{FF2B5EF4-FFF2-40B4-BE49-F238E27FC236}">
                <a16:creationId xmlns:a16="http://schemas.microsoft.com/office/drawing/2014/main" id="{DECA0201-2F63-BAC3-04E0-8CC8D94428A2}"/>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r="64110"/>
          <a:stretch/>
        </p:blipFill>
        <p:spPr>
          <a:xfrm>
            <a:off x="11315227" y="5833341"/>
            <a:ext cx="541628" cy="888134"/>
          </a:xfrm>
          <a:prstGeom prst="rect">
            <a:avLst/>
          </a:prstGeom>
        </p:spPr>
      </p:pic>
    </p:spTree>
    <p:extLst>
      <p:ext uri="{BB962C8B-B14F-4D97-AF65-F5344CB8AC3E}">
        <p14:creationId xmlns:p14="http://schemas.microsoft.com/office/powerpoint/2010/main" val="10045920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2ECE5F9-C84F-1C51-5F84-6953EC34279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F262AF3-25EB-A753-C4AC-4FCB82B26B1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10317E-8F92-BD4F-4994-17A493D4B5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C7E084-BF64-4A6B-A2FB-B2E5F77A2332}" type="datetime1">
              <a:rPr lang="en-US" smtClean="0"/>
              <a:t>6/5/2023</a:t>
            </a:fld>
            <a:endParaRPr lang="en-US"/>
          </a:p>
        </p:txBody>
      </p:sp>
      <p:sp>
        <p:nvSpPr>
          <p:cNvPr id="5" name="Footer Placeholder 4">
            <a:extLst>
              <a:ext uri="{FF2B5EF4-FFF2-40B4-BE49-F238E27FC236}">
                <a16:creationId xmlns:a16="http://schemas.microsoft.com/office/drawing/2014/main" id="{8DF2C5CD-6216-D508-0E94-9ADC1EFDF09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E71D783-06D6-5CD1-B3A6-393FED69DDE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AE79DE-E2CD-4409-97EA-8D66D2239F8B}" type="slidenum">
              <a:rPr lang="en-US" smtClean="0"/>
              <a:t>‹#›</a:t>
            </a:fld>
            <a:endParaRPr lang="en-US"/>
          </a:p>
        </p:txBody>
      </p:sp>
    </p:spTree>
    <p:extLst>
      <p:ext uri="{BB962C8B-B14F-4D97-AF65-F5344CB8AC3E}">
        <p14:creationId xmlns:p14="http://schemas.microsoft.com/office/powerpoint/2010/main" val="1884835382"/>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 id="2147483716"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10.svg"/><Relationship Id="rId13" Type="http://schemas.openxmlformats.org/officeDocument/2006/relationships/image" Target="../media/image15.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 Id="rId14" Type="http://schemas.openxmlformats.org/officeDocument/2006/relationships/image" Target="../media/image16.sv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www.utc.wa.gov/PEAR"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image" Target="../media/image22.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xml"/><Relationship Id="rId1" Type="http://schemas.openxmlformats.org/officeDocument/2006/relationships/slideLayout" Target="../slideLayouts/slideLayout6.xml"/><Relationship Id="rId5" Type="http://schemas.openxmlformats.org/officeDocument/2006/relationships/image" Target="../media/image19.svg"/><Relationship Id="rId4" Type="http://schemas.openxmlformats.org/officeDocument/2006/relationships/image" Target="../media/image18.png"/></Relationships>
</file>

<file path=ppt/slides/_rels/slide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4277D-B3A0-1317-FD6A-0A5DACF7B419}"/>
              </a:ext>
            </a:extLst>
          </p:cNvPr>
          <p:cNvSpPr>
            <a:spLocks noGrp="1"/>
          </p:cNvSpPr>
          <p:nvPr>
            <p:ph type="ctrTitle"/>
          </p:nvPr>
        </p:nvSpPr>
        <p:spPr>
          <a:xfrm>
            <a:off x="509587" y="3600451"/>
            <a:ext cx="11172825" cy="919162"/>
          </a:xfrm>
        </p:spPr>
        <p:txBody>
          <a:bodyPr vert="horz" lIns="91440" tIns="45720" rIns="91440" bIns="45720" rtlCol="0" anchor="b">
            <a:noAutofit/>
          </a:bodyPr>
          <a:lstStyle/>
          <a:p>
            <a:r>
              <a:rPr lang="en-US" sz="6600">
                <a:latin typeface="Tw Cen MT (Headings)"/>
              </a:rPr>
              <a:t>Advisory Group Meeting</a:t>
            </a:r>
          </a:p>
        </p:txBody>
      </p:sp>
      <p:sp>
        <p:nvSpPr>
          <p:cNvPr id="3" name="Text Placeholder 2">
            <a:extLst>
              <a:ext uri="{FF2B5EF4-FFF2-40B4-BE49-F238E27FC236}">
                <a16:creationId xmlns:a16="http://schemas.microsoft.com/office/drawing/2014/main" id="{04F66813-2A3F-F28D-5934-BE351FCDD9B1}"/>
              </a:ext>
            </a:extLst>
          </p:cNvPr>
          <p:cNvSpPr>
            <a:spLocks noGrp="1"/>
          </p:cNvSpPr>
          <p:nvPr>
            <p:ph type="subTitle" idx="1"/>
          </p:nvPr>
        </p:nvSpPr>
        <p:spPr>
          <a:xfrm>
            <a:off x="1333500" y="4538663"/>
            <a:ext cx="9144000" cy="1341437"/>
          </a:xfrm>
        </p:spPr>
        <p:txBody>
          <a:bodyPr vert="horz" lIns="91440" tIns="45720" rIns="91440" bIns="45720" rtlCol="0">
            <a:normAutofit/>
          </a:bodyPr>
          <a:lstStyle/>
          <a:p>
            <a:pPr marL="0" indent="0">
              <a:buNone/>
            </a:pPr>
            <a:r>
              <a:rPr lang="en-US" sz="2000">
                <a:latin typeface="Tw Cen MT (Body)"/>
              </a:rPr>
              <a:t>We will get started at 1:05 p.m.</a:t>
            </a:r>
          </a:p>
          <a:p>
            <a:pPr marL="0" indent="0">
              <a:buNone/>
            </a:pPr>
            <a:r>
              <a:rPr lang="en-US" sz="2000">
                <a:latin typeface="Tw Cen MT (Body)"/>
              </a:rPr>
              <a:t>May 30, 2023</a:t>
            </a:r>
          </a:p>
        </p:txBody>
      </p:sp>
      <p:sp>
        <p:nvSpPr>
          <p:cNvPr id="4" name="Slide Number Placeholder 3">
            <a:extLst>
              <a:ext uri="{FF2B5EF4-FFF2-40B4-BE49-F238E27FC236}">
                <a16:creationId xmlns:a16="http://schemas.microsoft.com/office/drawing/2014/main" id="{04A281DB-97FA-84A7-2C38-AB6BA09BD1E8}"/>
              </a:ext>
            </a:extLst>
          </p:cNvPr>
          <p:cNvSpPr>
            <a:spLocks noGrp="1"/>
          </p:cNvSpPr>
          <p:nvPr>
            <p:ph type="sldNum" sz="quarter" idx="12"/>
          </p:nvPr>
        </p:nvSpPr>
        <p:spPr/>
        <p:txBody>
          <a:bodyPr vert="horz" lIns="91440" tIns="45720" rIns="91440" bIns="45720" rtlCol="0">
            <a:normAutofit/>
          </a:bodyPr>
          <a:lstStyle/>
          <a:p>
            <a:pPr>
              <a:spcAft>
                <a:spcPts val="600"/>
              </a:spcAft>
              <a:defRPr/>
            </a:pPr>
            <a:fld id="{DDAE79DE-E2CD-4409-97EA-8D66D2239F8B}" type="slidenum">
              <a:rPr lang="en-US">
                <a:latin typeface="Calibri" panose="020F0502020204030204"/>
              </a:rPr>
              <a:pPr>
                <a:spcAft>
                  <a:spcPts val="600"/>
                </a:spcAft>
                <a:defRPr/>
              </a:pPr>
              <a:t>1</a:t>
            </a:fld>
            <a:endParaRPr lang="en-US">
              <a:latin typeface="Calibri" panose="020F0502020204030204"/>
            </a:endParaRPr>
          </a:p>
        </p:txBody>
      </p:sp>
    </p:spTree>
    <p:extLst>
      <p:ext uri="{BB962C8B-B14F-4D97-AF65-F5344CB8AC3E}">
        <p14:creationId xmlns:p14="http://schemas.microsoft.com/office/powerpoint/2010/main" val="2282488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B5675F9A-39EA-9673-9A54-2AE036567AAC}"/>
              </a:ext>
            </a:extLst>
          </p:cNvPr>
          <p:cNvSpPr txBox="1"/>
          <p:nvPr/>
        </p:nvSpPr>
        <p:spPr>
          <a:xfrm>
            <a:off x="1459610" y="1714500"/>
            <a:ext cx="10037065" cy="4857749"/>
          </a:xfrm>
          <a:prstGeom prst="rect">
            <a:avLst/>
          </a:prstGeom>
        </p:spPr>
        <p:txBody>
          <a:bodyPr rot="0" spcFirstLastPara="0" vertOverflow="overflow" horzOverflow="overflow" vert="horz" lIns="91440" tIns="45720" rIns="91440" bIns="45720" numCol="1" spcCol="0" rtlCol="0" fromWordArt="0" anchor="t" anchorCtr="0" forceAA="0" compatLnSpc="1">
            <a:prstTxWarp prst="textNoShape">
              <a:avLst/>
            </a:prstTxWarp>
            <a:normAutofit/>
          </a:bodyPr>
          <a:lstStyle/>
          <a:p>
            <a:pPr marL="342900" marR="0" lvl="0" indent="-342900">
              <a:lnSpc>
                <a:spcPct val="107000"/>
              </a:lnSpc>
              <a:spcBef>
                <a:spcPts val="0"/>
              </a:spcBef>
              <a:spcAft>
                <a:spcPts val="1200"/>
              </a:spcAft>
              <a:buFont typeface="Symbol" panose="05050102010706020507" pitchFamily="18" charset="2"/>
              <a:buChar char=""/>
            </a:pPr>
            <a:r>
              <a:rPr lang="en-US" sz="2800" dirty="0">
                <a:effectLst/>
                <a:latin typeface="Tw Cen MT (Body)"/>
                <a:ea typeface="Calibri" panose="020F0502020204030204" pitchFamily="34" charset="0"/>
                <a:cs typeface="Times New Roman"/>
              </a:rPr>
              <a:t>UTC Equity Office</a:t>
            </a:r>
          </a:p>
          <a:p>
            <a:pPr marL="342900" marR="0" lvl="0" indent="-342900">
              <a:lnSpc>
                <a:spcPct val="107000"/>
              </a:lnSpc>
              <a:spcBef>
                <a:spcPts val="0"/>
              </a:spcBef>
              <a:spcAft>
                <a:spcPts val="1200"/>
              </a:spcAft>
              <a:buFont typeface="Symbol" panose="05050102010706020507" pitchFamily="18" charset="2"/>
              <a:buChar char=""/>
            </a:pPr>
            <a:r>
              <a:rPr lang="en-US" sz="2800" dirty="0">
                <a:effectLst/>
                <a:latin typeface="Tw Cen MT (Body)"/>
                <a:ea typeface="Calibri" panose="020F0502020204030204" pitchFamily="34" charset="0"/>
                <a:cs typeface="Times New Roman"/>
              </a:rPr>
              <a:t>Reporting measures</a:t>
            </a:r>
          </a:p>
          <a:p>
            <a:pPr marL="342900" marR="0" lvl="0" indent="-342900">
              <a:lnSpc>
                <a:spcPct val="107000"/>
              </a:lnSpc>
              <a:spcBef>
                <a:spcPts val="0"/>
              </a:spcBef>
              <a:spcAft>
                <a:spcPts val="1200"/>
              </a:spcAft>
              <a:buFont typeface="Symbol" panose="05050102010706020507" pitchFamily="18" charset="2"/>
              <a:buChar char=""/>
            </a:pPr>
            <a:r>
              <a:rPr lang="en-US" sz="2800" dirty="0">
                <a:latin typeface="Tw Cen MT (Body)"/>
                <a:cs typeface="Times New Roman"/>
              </a:rPr>
              <a:t>Equity Impact Assessments - summer</a:t>
            </a:r>
          </a:p>
          <a:p>
            <a:pPr marL="342900" marR="0" lvl="0" indent="-342900">
              <a:lnSpc>
                <a:spcPct val="107000"/>
              </a:lnSpc>
              <a:spcBef>
                <a:spcPts val="0"/>
              </a:spcBef>
              <a:spcAft>
                <a:spcPts val="1200"/>
              </a:spcAft>
              <a:buFont typeface="Symbol" panose="05050102010706020507" pitchFamily="18" charset="2"/>
              <a:buChar char=""/>
            </a:pPr>
            <a:r>
              <a:rPr lang="en-US" sz="2800" dirty="0">
                <a:latin typeface="Tw Cen MT (Body)"/>
                <a:cs typeface="Times New Roman"/>
              </a:rPr>
              <a:t>Fall 2023 next meeting</a:t>
            </a:r>
          </a:p>
        </p:txBody>
      </p:sp>
      <p:sp>
        <p:nvSpPr>
          <p:cNvPr id="14" name="Title 1">
            <a:extLst>
              <a:ext uri="{FF2B5EF4-FFF2-40B4-BE49-F238E27FC236}">
                <a16:creationId xmlns:a16="http://schemas.microsoft.com/office/drawing/2014/main" id="{2C2A62D8-29AB-28F1-E671-9F04FEB79625}"/>
              </a:ext>
            </a:extLst>
          </p:cNvPr>
          <p:cNvSpPr>
            <a:spLocks noGrp="1"/>
          </p:cNvSpPr>
          <p:nvPr>
            <p:ph type="title" idx="4294967295"/>
          </p:nvPr>
        </p:nvSpPr>
        <p:spPr>
          <a:xfrm>
            <a:off x="1077686" y="677182"/>
            <a:ext cx="10561864" cy="876300"/>
          </a:xfrm>
        </p:spPr>
        <p:txBody>
          <a:bodyPr vert="horz" lIns="91440" tIns="45720" rIns="91440" bIns="45720" rtlCol="0" anchor="b">
            <a:noAutofit/>
          </a:bodyPr>
          <a:lstStyle/>
          <a:p>
            <a:r>
              <a:rPr lang="en-US" sz="7000">
                <a:latin typeface="Tw Cen MT (Headings)"/>
              </a:rPr>
              <a:t>UTC PEAR Updates</a:t>
            </a:r>
            <a:endParaRPr lang="en-US" sz="7000" kern="1200">
              <a:solidFill>
                <a:schemeClr val="tx1"/>
              </a:solidFill>
              <a:latin typeface="Tw Cen MT (Headings)"/>
            </a:endParaRPr>
          </a:p>
        </p:txBody>
      </p:sp>
    </p:spTree>
    <p:extLst>
      <p:ext uri="{BB962C8B-B14F-4D97-AF65-F5344CB8AC3E}">
        <p14:creationId xmlns:p14="http://schemas.microsoft.com/office/powerpoint/2010/main" val="3238382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1488A01-5F4F-3126-B779-621D5B499F12}"/>
              </a:ext>
            </a:extLst>
          </p:cNvPr>
          <p:cNvSpPr>
            <a:spLocks noGrp="1"/>
          </p:cNvSpPr>
          <p:nvPr>
            <p:ph type="sldNum" sz="quarter" idx="12"/>
          </p:nvPr>
        </p:nvSpPr>
        <p:spPr/>
        <p:txBody>
          <a:bodyPr/>
          <a:lstStyle/>
          <a:p>
            <a:fld id="{DDAE79DE-E2CD-4409-97EA-8D66D2239F8B}" type="slidenum">
              <a:rPr lang="en-US" smtClean="0"/>
              <a:t>11</a:t>
            </a:fld>
            <a:endParaRPr lang="en-US"/>
          </a:p>
        </p:txBody>
      </p:sp>
      <p:sp>
        <p:nvSpPr>
          <p:cNvPr id="6" name="Title 1">
            <a:extLst>
              <a:ext uri="{FF2B5EF4-FFF2-40B4-BE49-F238E27FC236}">
                <a16:creationId xmlns:a16="http://schemas.microsoft.com/office/drawing/2014/main" id="{F13C6D04-3FA5-EEC0-C4A3-B1E782096F10}"/>
              </a:ext>
            </a:extLst>
          </p:cNvPr>
          <p:cNvSpPr txBox="1">
            <a:spLocks/>
          </p:cNvSpPr>
          <p:nvPr/>
        </p:nvSpPr>
        <p:spPr>
          <a:xfrm>
            <a:off x="1167153" y="559306"/>
            <a:ext cx="10704172" cy="993269"/>
          </a:xfrm>
          <a:prstGeom prst="rect">
            <a:avLst/>
          </a:prstGeom>
        </p:spPr>
        <p:txBody>
          <a:bodyPr vert="horz" lIns="91440" tIns="45720" rIns="91440" bIns="45720" rtlCol="0" anchor="b">
            <a:normAutofit fontScale="85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000">
                <a:latin typeface="Tw Cen MT (Headings)"/>
              </a:rPr>
              <a:t>Feedback: Leadership, Operations &amp; Services</a:t>
            </a:r>
          </a:p>
        </p:txBody>
      </p:sp>
      <p:sp>
        <p:nvSpPr>
          <p:cNvPr id="7" name="Text Placeholder 2">
            <a:extLst>
              <a:ext uri="{FF2B5EF4-FFF2-40B4-BE49-F238E27FC236}">
                <a16:creationId xmlns:a16="http://schemas.microsoft.com/office/drawing/2014/main" id="{2B61A367-40E4-B785-8132-DEF6795AACF1}"/>
              </a:ext>
            </a:extLst>
          </p:cNvPr>
          <p:cNvSpPr txBox="1">
            <a:spLocks/>
          </p:cNvSpPr>
          <p:nvPr/>
        </p:nvSpPr>
        <p:spPr>
          <a:xfrm>
            <a:off x="1345860" y="3429000"/>
            <a:ext cx="10025204" cy="2180685"/>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r>
              <a:rPr lang="en-US" b="1">
                <a:solidFill>
                  <a:schemeClr val="tx1"/>
                </a:solidFill>
                <a:latin typeface="Tw Cen MT (Body)"/>
              </a:rPr>
              <a:t>Process measures: </a:t>
            </a:r>
          </a:p>
          <a:p>
            <a:pPr marL="342900" indent="-342900">
              <a:buFont typeface="Arial" panose="020B0604020202020204" pitchFamily="34" charset="0"/>
              <a:buChar char="•"/>
            </a:pPr>
            <a:r>
              <a:rPr lang="en-US">
                <a:solidFill>
                  <a:schemeClr val="tx1"/>
                </a:solidFill>
                <a:latin typeface="Tw Cen MT (Body)"/>
              </a:rPr>
              <a:t>100% of UTC employees have PEAR and EDI competencies in their position descriptions and performance expectations, and evaluations. </a:t>
            </a:r>
          </a:p>
          <a:p>
            <a:pPr marL="342900" indent="-342900">
              <a:buFont typeface="Arial" panose="020B0604020202020204" pitchFamily="34" charset="0"/>
              <a:buChar char="•"/>
            </a:pPr>
            <a:r>
              <a:rPr lang="en-US">
                <a:solidFill>
                  <a:schemeClr val="tx1"/>
                </a:solidFill>
                <a:latin typeface="Tw Cen MT (Body)"/>
              </a:rPr>
              <a:t>100% of UTC leaders have PEAR and EDI competencies in their position descriptions, expectations, and evaluations.</a:t>
            </a:r>
          </a:p>
        </p:txBody>
      </p:sp>
      <p:sp>
        <p:nvSpPr>
          <p:cNvPr id="5" name="TextBox 4">
            <a:extLst>
              <a:ext uri="{FF2B5EF4-FFF2-40B4-BE49-F238E27FC236}">
                <a16:creationId xmlns:a16="http://schemas.microsoft.com/office/drawing/2014/main" id="{A3C2FD00-D477-5F76-7D3E-2D8387A10DC2}"/>
              </a:ext>
            </a:extLst>
          </p:cNvPr>
          <p:cNvSpPr txBox="1"/>
          <p:nvPr/>
        </p:nvSpPr>
        <p:spPr>
          <a:xfrm>
            <a:off x="1275528" y="1831749"/>
            <a:ext cx="10095536" cy="1200329"/>
          </a:xfrm>
          <a:prstGeom prst="rect">
            <a:avLst/>
          </a:prstGeom>
          <a:noFill/>
        </p:spPr>
        <p:txBody>
          <a:bodyPr wrap="square">
            <a:spAutoFit/>
          </a:bodyPr>
          <a:lstStyle/>
          <a:p>
            <a:r>
              <a:rPr lang="en-US" sz="2400" b="1">
                <a:solidFill>
                  <a:schemeClr val="tx1"/>
                </a:solidFill>
                <a:latin typeface="Tw Cen MT (Body)"/>
              </a:rPr>
              <a:t>Outcome Measure 1: </a:t>
            </a:r>
            <a:r>
              <a:rPr lang="en-US" sz="2400">
                <a:solidFill>
                  <a:schemeClr val="tx1"/>
                </a:solidFill>
                <a:latin typeface="Tw Cen MT (Body)"/>
              </a:rPr>
              <a:t>Leadership at all levels of our organization who are effective, transparent, and accountable in advancing pro-equity, racial justice, access, and belonging.</a:t>
            </a:r>
          </a:p>
        </p:txBody>
      </p:sp>
    </p:spTree>
    <p:extLst>
      <p:ext uri="{BB962C8B-B14F-4D97-AF65-F5344CB8AC3E}">
        <p14:creationId xmlns:p14="http://schemas.microsoft.com/office/powerpoint/2010/main" val="8990953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1488A01-5F4F-3126-B779-621D5B499F12}"/>
              </a:ext>
            </a:extLst>
          </p:cNvPr>
          <p:cNvSpPr>
            <a:spLocks noGrp="1"/>
          </p:cNvSpPr>
          <p:nvPr>
            <p:ph type="sldNum" sz="quarter" idx="12"/>
          </p:nvPr>
        </p:nvSpPr>
        <p:spPr/>
        <p:txBody>
          <a:bodyPr/>
          <a:lstStyle/>
          <a:p>
            <a:fld id="{DDAE79DE-E2CD-4409-97EA-8D66D2239F8B}" type="slidenum">
              <a:rPr lang="en-US" smtClean="0"/>
              <a:t>12</a:t>
            </a:fld>
            <a:endParaRPr lang="en-US"/>
          </a:p>
        </p:txBody>
      </p:sp>
      <p:sp>
        <p:nvSpPr>
          <p:cNvPr id="6" name="Title 1">
            <a:extLst>
              <a:ext uri="{FF2B5EF4-FFF2-40B4-BE49-F238E27FC236}">
                <a16:creationId xmlns:a16="http://schemas.microsoft.com/office/drawing/2014/main" id="{F13C6D04-3FA5-EEC0-C4A3-B1E782096F10}"/>
              </a:ext>
            </a:extLst>
          </p:cNvPr>
          <p:cNvSpPr txBox="1">
            <a:spLocks/>
          </p:cNvSpPr>
          <p:nvPr/>
        </p:nvSpPr>
        <p:spPr>
          <a:xfrm>
            <a:off x="1167153" y="559306"/>
            <a:ext cx="10704172" cy="993269"/>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000">
                <a:latin typeface="Tw Cen MT (Headings)"/>
              </a:rPr>
              <a:t>UTC Leadership Competencies</a:t>
            </a:r>
          </a:p>
        </p:txBody>
      </p:sp>
      <p:sp>
        <p:nvSpPr>
          <p:cNvPr id="2" name="Text Placeholder 2">
            <a:extLst>
              <a:ext uri="{FF2B5EF4-FFF2-40B4-BE49-F238E27FC236}">
                <a16:creationId xmlns:a16="http://schemas.microsoft.com/office/drawing/2014/main" id="{8FE41533-F46B-2CF8-0D72-AC514345FC6B}"/>
              </a:ext>
            </a:extLst>
          </p:cNvPr>
          <p:cNvSpPr txBox="1">
            <a:spLocks/>
          </p:cNvSpPr>
          <p:nvPr/>
        </p:nvSpPr>
        <p:spPr>
          <a:xfrm>
            <a:off x="1167153" y="1845296"/>
            <a:ext cx="10025204" cy="4152381"/>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r>
              <a:rPr lang="en-US" b="1">
                <a:solidFill>
                  <a:schemeClr val="tx1"/>
                </a:solidFill>
                <a:latin typeface="Tw Cen MT (Body)"/>
              </a:rPr>
              <a:t>All managers and supervisors have these included in all position descriptions and are evaluated annually with review</a:t>
            </a:r>
          </a:p>
          <a:p>
            <a:pPr marL="457200" indent="-457200">
              <a:buFont typeface="+mj-lt"/>
              <a:buAutoNum type="arabicPeriod"/>
            </a:pPr>
            <a:r>
              <a:rPr lang="en-US">
                <a:solidFill>
                  <a:schemeClr val="tx1"/>
                </a:solidFill>
                <a:latin typeface="Tw Cen MT (Body)"/>
              </a:rPr>
              <a:t>Advocates and Models our Culture and Values </a:t>
            </a:r>
          </a:p>
          <a:p>
            <a:pPr marL="457200" indent="-457200">
              <a:buFont typeface="+mj-lt"/>
              <a:buAutoNum type="arabicPeriod"/>
            </a:pPr>
            <a:r>
              <a:rPr lang="en-US">
                <a:solidFill>
                  <a:schemeClr val="tx1"/>
                </a:solidFill>
                <a:latin typeface="Tw Cen MT (Body)"/>
              </a:rPr>
              <a:t>Cultivates a Shared, Strategic Vision for EDI</a:t>
            </a:r>
          </a:p>
          <a:p>
            <a:pPr marL="457200" indent="-457200">
              <a:buFont typeface="+mj-lt"/>
              <a:buAutoNum type="arabicPeriod"/>
            </a:pPr>
            <a:r>
              <a:rPr lang="en-US">
                <a:solidFill>
                  <a:schemeClr val="tx1"/>
                </a:solidFill>
                <a:latin typeface="Tw Cen MT (Body)"/>
              </a:rPr>
              <a:t>Fosters Learning </a:t>
            </a:r>
          </a:p>
          <a:p>
            <a:pPr marL="457200" indent="-457200">
              <a:buFont typeface="+mj-lt"/>
              <a:buAutoNum type="arabicPeriod"/>
            </a:pPr>
            <a:r>
              <a:rPr lang="en-US">
                <a:solidFill>
                  <a:schemeClr val="tx1"/>
                </a:solidFill>
                <a:latin typeface="Tw Cen MT (Body)"/>
              </a:rPr>
              <a:t>Makes the commission more accessible to underrepresented and marginalized communities </a:t>
            </a:r>
          </a:p>
          <a:p>
            <a:pPr marL="457200" indent="-457200">
              <a:buFont typeface="+mj-lt"/>
              <a:buAutoNum type="arabicPeriod"/>
            </a:pPr>
            <a:r>
              <a:rPr lang="en-US">
                <a:solidFill>
                  <a:schemeClr val="tx1"/>
                </a:solidFill>
                <a:latin typeface="Tw Cen MT (Body)"/>
              </a:rPr>
              <a:t>Leads and Navigates Change</a:t>
            </a:r>
          </a:p>
          <a:p>
            <a:pPr marL="457200" indent="-457200">
              <a:buFont typeface="+mj-lt"/>
              <a:buAutoNum type="arabicPeriod"/>
            </a:pPr>
            <a:r>
              <a:rPr lang="en-US">
                <a:solidFill>
                  <a:schemeClr val="tx1"/>
                </a:solidFill>
                <a:latin typeface="Tw Cen MT (Body)"/>
              </a:rPr>
              <a:t>Embraces and Embeds Inclusion in Decision-making</a:t>
            </a:r>
          </a:p>
        </p:txBody>
      </p:sp>
    </p:spTree>
    <p:extLst>
      <p:ext uri="{BB962C8B-B14F-4D97-AF65-F5344CB8AC3E}">
        <p14:creationId xmlns:p14="http://schemas.microsoft.com/office/powerpoint/2010/main" val="36458391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1488A01-5F4F-3126-B779-621D5B499F12}"/>
              </a:ext>
            </a:extLst>
          </p:cNvPr>
          <p:cNvSpPr>
            <a:spLocks noGrp="1"/>
          </p:cNvSpPr>
          <p:nvPr>
            <p:ph type="sldNum" sz="quarter" idx="12"/>
          </p:nvPr>
        </p:nvSpPr>
        <p:spPr/>
        <p:txBody>
          <a:bodyPr/>
          <a:lstStyle/>
          <a:p>
            <a:fld id="{DDAE79DE-E2CD-4409-97EA-8D66D2239F8B}" type="slidenum">
              <a:rPr lang="en-US" smtClean="0"/>
              <a:t>13</a:t>
            </a:fld>
            <a:endParaRPr lang="en-US"/>
          </a:p>
        </p:txBody>
      </p:sp>
      <p:sp>
        <p:nvSpPr>
          <p:cNvPr id="6" name="Title 1">
            <a:extLst>
              <a:ext uri="{FF2B5EF4-FFF2-40B4-BE49-F238E27FC236}">
                <a16:creationId xmlns:a16="http://schemas.microsoft.com/office/drawing/2014/main" id="{F13C6D04-3FA5-EEC0-C4A3-B1E782096F10}"/>
              </a:ext>
            </a:extLst>
          </p:cNvPr>
          <p:cNvSpPr txBox="1">
            <a:spLocks/>
          </p:cNvSpPr>
          <p:nvPr/>
        </p:nvSpPr>
        <p:spPr>
          <a:xfrm>
            <a:off x="1167153" y="559306"/>
            <a:ext cx="10704172" cy="993269"/>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000">
                <a:latin typeface="Tw Cen MT (Headings)"/>
              </a:rPr>
              <a:t>UTC Leadership Competencies</a:t>
            </a:r>
          </a:p>
        </p:txBody>
      </p:sp>
      <p:sp>
        <p:nvSpPr>
          <p:cNvPr id="2" name="Text Placeholder 2">
            <a:extLst>
              <a:ext uri="{FF2B5EF4-FFF2-40B4-BE49-F238E27FC236}">
                <a16:creationId xmlns:a16="http://schemas.microsoft.com/office/drawing/2014/main" id="{8FE41533-F46B-2CF8-0D72-AC514345FC6B}"/>
              </a:ext>
            </a:extLst>
          </p:cNvPr>
          <p:cNvSpPr txBox="1">
            <a:spLocks/>
          </p:cNvSpPr>
          <p:nvPr/>
        </p:nvSpPr>
        <p:spPr>
          <a:xfrm>
            <a:off x="1167153" y="1845296"/>
            <a:ext cx="10025204" cy="4152381"/>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r>
              <a:rPr lang="en-US" b="1">
                <a:solidFill>
                  <a:schemeClr val="tx1"/>
                </a:solidFill>
                <a:latin typeface="Tw Cen MT (Body)"/>
              </a:rPr>
              <a:t>Capacity building activities:</a:t>
            </a:r>
          </a:p>
          <a:p>
            <a:pPr marL="457200" indent="-457200">
              <a:buFont typeface="+mj-lt"/>
              <a:buAutoNum type="arabicPeriod"/>
            </a:pPr>
            <a:r>
              <a:rPr lang="en-US">
                <a:solidFill>
                  <a:schemeClr val="tx1"/>
                </a:solidFill>
                <a:latin typeface="Tw Cen MT (Body)"/>
              </a:rPr>
              <a:t>Trauma informed management training – December 2021</a:t>
            </a:r>
          </a:p>
          <a:p>
            <a:pPr marL="457200" indent="-457200">
              <a:buFont typeface="+mj-lt"/>
              <a:buAutoNum type="arabicPeriod"/>
            </a:pPr>
            <a:r>
              <a:rPr lang="en-US">
                <a:solidFill>
                  <a:schemeClr val="tx1"/>
                </a:solidFill>
                <a:latin typeface="Tw Cen MT (Body)"/>
              </a:rPr>
              <a:t>White Fragility small and large group reading – January – March 2022</a:t>
            </a:r>
          </a:p>
          <a:p>
            <a:pPr marL="457200" indent="-457200">
              <a:buFont typeface="+mj-lt"/>
              <a:buAutoNum type="arabicPeriod"/>
            </a:pPr>
            <a:r>
              <a:rPr lang="en-US">
                <a:solidFill>
                  <a:schemeClr val="tx1"/>
                </a:solidFill>
                <a:latin typeface="Tw Cen MT (Body)"/>
              </a:rPr>
              <a:t>Merritt Long leadership training – June 2022 </a:t>
            </a:r>
          </a:p>
          <a:p>
            <a:pPr marL="457200" indent="-457200">
              <a:buFont typeface="+mj-lt"/>
              <a:buAutoNum type="arabicPeriod"/>
            </a:pPr>
            <a:r>
              <a:rPr lang="en-US">
                <a:solidFill>
                  <a:schemeClr val="tx1"/>
                </a:solidFill>
                <a:latin typeface="Tw Cen MT (Body)"/>
              </a:rPr>
              <a:t>Small group activities – Race in the US, racial wealth gap, gender pay gap, social identities, systems of oppression, bias, and white supremacy culture</a:t>
            </a:r>
          </a:p>
          <a:p>
            <a:pPr marL="457200" indent="-457200">
              <a:buFont typeface="+mj-lt"/>
              <a:buAutoNum type="arabicPeriod"/>
            </a:pPr>
            <a:r>
              <a:rPr lang="en-US">
                <a:solidFill>
                  <a:schemeClr val="tx1"/>
                </a:solidFill>
                <a:latin typeface="Tw Cen MT (Body)"/>
              </a:rPr>
              <a:t>The Sum of Us small and large group reading – September – November 2022</a:t>
            </a:r>
          </a:p>
          <a:p>
            <a:pPr marL="457200" indent="-457200">
              <a:buFont typeface="+mj-lt"/>
              <a:buAutoNum type="arabicPeriod"/>
            </a:pPr>
            <a:r>
              <a:rPr lang="en-US">
                <a:solidFill>
                  <a:schemeClr val="tx1"/>
                </a:solidFill>
                <a:latin typeface="Tw Cen MT (Body)"/>
              </a:rPr>
              <a:t>Small group activities focusing on U.S. Surgeon General Framework for Workplace Mental Health and Well-being – April to present</a:t>
            </a:r>
          </a:p>
        </p:txBody>
      </p:sp>
    </p:spTree>
    <p:extLst>
      <p:ext uri="{BB962C8B-B14F-4D97-AF65-F5344CB8AC3E}">
        <p14:creationId xmlns:p14="http://schemas.microsoft.com/office/powerpoint/2010/main" val="27916024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1488A01-5F4F-3126-B779-621D5B499F12}"/>
              </a:ext>
            </a:extLst>
          </p:cNvPr>
          <p:cNvSpPr>
            <a:spLocks noGrp="1"/>
          </p:cNvSpPr>
          <p:nvPr>
            <p:ph type="sldNum" sz="quarter" idx="12"/>
          </p:nvPr>
        </p:nvSpPr>
        <p:spPr/>
        <p:txBody>
          <a:bodyPr/>
          <a:lstStyle/>
          <a:p>
            <a:fld id="{DDAE79DE-E2CD-4409-97EA-8D66D2239F8B}" type="slidenum">
              <a:rPr lang="en-US" smtClean="0"/>
              <a:t>14</a:t>
            </a:fld>
            <a:endParaRPr lang="en-US"/>
          </a:p>
        </p:txBody>
      </p:sp>
      <p:sp>
        <p:nvSpPr>
          <p:cNvPr id="6" name="Title 1">
            <a:extLst>
              <a:ext uri="{FF2B5EF4-FFF2-40B4-BE49-F238E27FC236}">
                <a16:creationId xmlns:a16="http://schemas.microsoft.com/office/drawing/2014/main" id="{F13C6D04-3FA5-EEC0-C4A3-B1E782096F10}"/>
              </a:ext>
            </a:extLst>
          </p:cNvPr>
          <p:cNvSpPr txBox="1">
            <a:spLocks/>
          </p:cNvSpPr>
          <p:nvPr/>
        </p:nvSpPr>
        <p:spPr>
          <a:xfrm>
            <a:off x="1167153" y="559306"/>
            <a:ext cx="10704172" cy="993269"/>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000">
                <a:latin typeface="Tw Cen MT (Headings)"/>
              </a:rPr>
              <a:t>EDI Competencies for all employees</a:t>
            </a:r>
          </a:p>
        </p:txBody>
      </p:sp>
      <p:sp>
        <p:nvSpPr>
          <p:cNvPr id="2" name="Text Placeholder 2">
            <a:extLst>
              <a:ext uri="{FF2B5EF4-FFF2-40B4-BE49-F238E27FC236}">
                <a16:creationId xmlns:a16="http://schemas.microsoft.com/office/drawing/2014/main" id="{8FE41533-F46B-2CF8-0D72-AC514345FC6B}"/>
              </a:ext>
            </a:extLst>
          </p:cNvPr>
          <p:cNvSpPr txBox="1">
            <a:spLocks/>
          </p:cNvSpPr>
          <p:nvPr/>
        </p:nvSpPr>
        <p:spPr>
          <a:xfrm>
            <a:off x="1167153" y="1845297"/>
            <a:ext cx="10025204" cy="3198652"/>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r>
              <a:rPr lang="en-US" b="1">
                <a:solidFill>
                  <a:schemeClr val="tx1"/>
                </a:solidFill>
                <a:latin typeface="Tw Cen MT (Body)"/>
              </a:rPr>
              <a:t>Office of Financial Management EDI Competencies – all employees</a:t>
            </a:r>
          </a:p>
          <a:p>
            <a:pPr marL="457200" indent="-457200">
              <a:buFont typeface="+mj-lt"/>
              <a:buAutoNum type="arabicPeriod"/>
            </a:pPr>
            <a:r>
              <a:rPr lang="en-US">
                <a:solidFill>
                  <a:schemeClr val="tx1"/>
                </a:solidFill>
                <a:latin typeface="Tw Cen MT (Body)"/>
              </a:rPr>
              <a:t>DEI Knowledge, Understanding, &amp; Commitment</a:t>
            </a:r>
          </a:p>
          <a:p>
            <a:pPr marL="457200" indent="-457200">
              <a:buFont typeface="+mj-lt"/>
              <a:buAutoNum type="arabicPeriod"/>
            </a:pPr>
            <a:r>
              <a:rPr lang="en-US">
                <a:solidFill>
                  <a:schemeClr val="tx1"/>
                </a:solidFill>
                <a:latin typeface="Tw Cen MT (Body)"/>
              </a:rPr>
              <a:t>Self-Awareness and Commitment to Growth</a:t>
            </a:r>
          </a:p>
          <a:p>
            <a:pPr marL="457200" indent="-457200">
              <a:buFont typeface="+mj-lt"/>
              <a:buAutoNum type="arabicPeriod"/>
            </a:pPr>
            <a:r>
              <a:rPr lang="en-US">
                <a:solidFill>
                  <a:schemeClr val="tx1"/>
                </a:solidFill>
                <a:latin typeface="Tw Cen MT (Body)"/>
              </a:rPr>
              <a:t>Cultivating Mutually Beneficial and Trusting Strategic Partnerships</a:t>
            </a:r>
          </a:p>
          <a:p>
            <a:pPr marL="457200" indent="-457200">
              <a:buFont typeface="+mj-lt"/>
              <a:buAutoNum type="arabicPeriod"/>
            </a:pPr>
            <a:r>
              <a:rPr lang="en-US">
                <a:solidFill>
                  <a:schemeClr val="tx1"/>
                </a:solidFill>
                <a:latin typeface="Tw Cen MT (Body)"/>
              </a:rPr>
              <a:t>Inclusive Excellence &amp; Allyship</a:t>
            </a:r>
          </a:p>
          <a:p>
            <a:pPr marL="457200" indent="-457200">
              <a:buFont typeface="+mj-lt"/>
              <a:buAutoNum type="arabicPeriod"/>
            </a:pPr>
            <a:r>
              <a:rPr lang="en-US">
                <a:solidFill>
                  <a:schemeClr val="tx1"/>
                </a:solidFill>
                <a:latin typeface="Tw Cen MT (Body)"/>
              </a:rPr>
              <a:t>Measuring for Success and Improvement</a:t>
            </a:r>
          </a:p>
        </p:txBody>
      </p:sp>
    </p:spTree>
    <p:extLst>
      <p:ext uri="{BB962C8B-B14F-4D97-AF65-F5344CB8AC3E}">
        <p14:creationId xmlns:p14="http://schemas.microsoft.com/office/powerpoint/2010/main" val="8787470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1488A01-5F4F-3126-B779-621D5B499F12}"/>
              </a:ext>
            </a:extLst>
          </p:cNvPr>
          <p:cNvSpPr>
            <a:spLocks noGrp="1"/>
          </p:cNvSpPr>
          <p:nvPr>
            <p:ph type="sldNum" sz="quarter" idx="12"/>
          </p:nvPr>
        </p:nvSpPr>
        <p:spPr/>
        <p:txBody>
          <a:bodyPr/>
          <a:lstStyle/>
          <a:p>
            <a:fld id="{DDAE79DE-E2CD-4409-97EA-8D66D2239F8B}" type="slidenum">
              <a:rPr lang="en-US" smtClean="0"/>
              <a:t>15</a:t>
            </a:fld>
            <a:endParaRPr lang="en-US"/>
          </a:p>
        </p:txBody>
      </p:sp>
      <p:sp>
        <p:nvSpPr>
          <p:cNvPr id="6" name="Title 1">
            <a:extLst>
              <a:ext uri="{FF2B5EF4-FFF2-40B4-BE49-F238E27FC236}">
                <a16:creationId xmlns:a16="http://schemas.microsoft.com/office/drawing/2014/main" id="{F13C6D04-3FA5-EEC0-C4A3-B1E782096F10}"/>
              </a:ext>
            </a:extLst>
          </p:cNvPr>
          <p:cNvSpPr txBox="1">
            <a:spLocks/>
          </p:cNvSpPr>
          <p:nvPr/>
        </p:nvSpPr>
        <p:spPr>
          <a:xfrm>
            <a:off x="1167153" y="559306"/>
            <a:ext cx="10704172" cy="993269"/>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000">
                <a:latin typeface="Tw Cen MT (Headings)"/>
              </a:rPr>
              <a:t>EDI Competencies for all employees</a:t>
            </a:r>
          </a:p>
        </p:txBody>
      </p:sp>
      <p:sp>
        <p:nvSpPr>
          <p:cNvPr id="2" name="Text Placeholder 2">
            <a:extLst>
              <a:ext uri="{FF2B5EF4-FFF2-40B4-BE49-F238E27FC236}">
                <a16:creationId xmlns:a16="http://schemas.microsoft.com/office/drawing/2014/main" id="{8FE41533-F46B-2CF8-0D72-AC514345FC6B}"/>
              </a:ext>
            </a:extLst>
          </p:cNvPr>
          <p:cNvSpPr txBox="1">
            <a:spLocks/>
          </p:cNvSpPr>
          <p:nvPr/>
        </p:nvSpPr>
        <p:spPr>
          <a:xfrm>
            <a:off x="1167153" y="1552576"/>
            <a:ext cx="10025204" cy="5180496"/>
          </a:xfrm>
          <a:prstGeom prst="rect">
            <a:avLst/>
          </a:prstGeom>
        </p:spPr>
        <p:txBody>
          <a:bodyPr vert="horz" lIns="91440" tIns="45720" rIns="91440" bIns="45720" rtlCol="0">
            <a:normAutofit lnSpcReduction="10000"/>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r>
              <a:rPr lang="en-US" b="1">
                <a:solidFill>
                  <a:schemeClr val="tx1"/>
                </a:solidFill>
                <a:latin typeface="Tw Cen MT (Body)"/>
              </a:rPr>
              <a:t>Capacity building activities:</a:t>
            </a:r>
          </a:p>
          <a:p>
            <a:pPr marL="457200" indent="-457200">
              <a:buFont typeface="+mj-lt"/>
              <a:buAutoNum type="arabicPeriod"/>
            </a:pPr>
            <a:r>
              <a:rPr lang="en-US">
                <a:solidFill>
                  <a:schemeClr val="tx1"/>
                </a:solidFill>
                <a:latin typeface="Tw Cen MT (Body)"/>
              </a:rPr>
              <a:t>All agency racial equity training – January 2022</a:t>
            </a:r>
          </a:p>
          <a:p>
            <a:pPr marL="457200" indent="-457200">
              <a:buFont typeface="+mj-lt"/>
              <a:buAutoNum type="arabicPeriod"/>
            </a:pPr>
            <a:r>
              <a:rPr lang="en-US">
                <a:solidFill>
                  <a:schemeClr val="tx1"/>
                </a:solidFill>
                <a:latin typeface="Tw Cen MT (Body)"/>
              </a:rPr>
              <a:t>EDI training with Merritt Long – June 2022 </a:t>
            </a:r>
          </a:p>
          <a:p>
            <a:pPr marL="457200" indent="-457200">
              <a:buFont typeface="+mj-lt"/>
              <a:buAutoNum type="arabicPeriod"/>
            </a:pPr>
            <a:r>
              <a:rPr lang="en-US">
                <a:solidFill>
                  <a:schemeClr val="tx1"/>
                </a:solidFill>
                <a:latin typeface="Tw Cen MT (Body)"/>
              </a:rPr>
              <a:t>Fall training series with Anti-Racism educator Erin Jones</a:t>
            </a:r>
          </a:p>
          <a:p>
            <a:pPr marL="457200" indent="-457200">
              <a:buFont typeface="+mj-lt"/>
              <a:buAutoNum type="arabicPeriod"/>
            </a:pPr>
            <a:r>
              <a:rPr lang="en-US">
                <a:solidFill>
                  <a:schemeClr val="tx1"/>
                </a:solidFill>
                <a:latin typeface="Tw Cen MT (Body)"/>
              </a:rPr>
              <a:t>BRG presentations</a:t>
            </a:r>
          </a:p>
          <a:p>
            <a:pPr marL="914400" lvl="1" indent="-457200">
              <a:buFont typeface="+mj-lt"/>
              <a:buAutoNum type="arabicPeriod"/>
            </a:pPr>
            <a:r>
              <a:rPr lang="en-US">
                <a:solidFill>
                  <a:schemeClr val="tx1"/>
                </a:solidFill>
                <a:latin typeface="Tw Cen MT (Body)"/>
              </a:rPr>
              <a:t>Latino Leadership Network</a:t>
            </a:r>
          </a:p>
          <a:p>
            <a:pPr marL="914400" lvl="1" indent="-457200">
              <a:buFont typeface="+mj-lt"/>
              <a:buAutoNum type="arabicPeriod"/>
            </a:pPr>
            <a:r>
              <a:rPr lang="en-US">
                <a:solidFill>
                  <a:schemeClr val="tx1"/>
                </a:solidFill>
                <a:latin typeface="Tw Cen MT (Body)"/>
              </a:rPr>
              <a:t>Disability Inclusion Network</a:t>
            </a:r>
          </a:p>
          <a:p>
            <a:pPr marL="914400" lvl="1" indent="-457200">
              <a:buFont typeface="+mj-lt"/>
              <a:buAutoNum type="arabicPeriod"/>
            </a:pPr>
            <a:r>
              <a:rPr lang="en-US">
                <a:solidFill>
                  <a:schemeClr val="tx1"/>
                </a:solidFill>
                <a:latin typeface="Tw Cen MT (Body)"/>
              </a:rPr>
              <a:t>Rainbow Alliance Inclusion Network</a:t>
            </a:r>
          </a:p>
          <a:p>
            <a:pPr marL="914400" lvl="1" indent="-457200">
              <a:buFont typeface="+mj-lt"/>
              <a:buAutoNum type="arabicPeriod"/>
            </a:pPr>
            <a:endParaRPr lang="en-US">
              <a:solidFill>
                <a:schemeClr val="tx1"/>
              </a:solidFill>
              <a:latin typeface="Tw Cen MT (Body)"/>
            </a:endParaRPr>
          </a:p>
          <a:p>
            <a:pPr marL="0" lvl="1"/>
            <a:r>
              <a:rPr lang="en-US" sz="2400">
                <a:solidFill>
                  <a:schemeClr val="tx1"/>
                </a:solidFill>
                <a:latin typeface="Tw Cen MT (Body)"/>
              </a:rPr>
              <a:t>Other efforts or resources</a:t>
            </a:r>
          </a:p>
          <a:p>
            <a:pPr marL="342900" lvl="1" indent="-342900">
              <a:buFont typeface="Arial" panose="020B0604020202020204" pitchFamily="34" charset="0"/>
              <a:buChar char="•"/>
            </a:pPr>
            <a:r>
              <a:rPr lang="en-US" sz="2400">
                <a:solidFill>
                  <a:schemeClr val="tx1"/>
                </a:solidFill>
                <a:latin typeface="Tw Cen MT (Body)"/>
              </a:rPr>
              <a:t>Language Access Plan and training</a:t>
            </a:r>
          </a:p>
          <a:p>
            <a:pPr marL="342900" lvl="1" indent="-342900">
              <a:buFont typeface="Arial" panose="020B0604020202020204" pitchFamily="34" charset="0"/>
              <a:buChar char="•"/>
            </a:pPr>
            <a:r>
              <a:rPr lang="en-US" sz="2400">
                <a:solidFill>
                  <a:schemeClr val="tx1"/>
                </a:solidFill>
                <a:latin typeface="Tw Cen MT (Body)"/>
              </a:rPr>
              <a:t>Inclusive language and EDI tools on intranet</a:t>
            </a:r>
          </a:p>
          <a:p>
            <a:pPr marL="342900" lvl="1" indent="-342900">
              <a:buFont typeface="Arial" panose="020B0604020202020204" pitchFamily="34" charset="0"/>
              <a:buChar char="•"/>
            </a:pPr>
            <a:r>
              <a:rPr lang="en-US" sz="2400">
                <a:solidFill>
                  <a:schemeClr val="tx1"/>
                </a:solidFill>
                <a:latin typeface="Tw Cen MT (Body)"/>
              </a:rPr>
              <a:t>UTC EDI Library</a:t>
            </a:r>
          </a:p>
          <a:p>
            <a:pPr marL="342900" lvl="1" indent="-342900">
              <a:buFont typeface="Arial" panose="020B0604020202020204" pitchFamily="34" charset="0"/>
              <a:buChar char="•"/>
            </a:pPr>
            <a:r>
              <a:rPr lang="en-US" sz="2400">
                <a:solidFill>
                  <a:schemeClr val="tx1"/>
                </a:solidFill>
                <a:latin typeface="Tw Cen MT (Body)"/>
              </a:rPr>
              <a:t>EDI Committee</a:t>
            </a:r>
          </a:p>
          <a:p>
            <a:pPr lvl="1"/>
            <a:endParaRPr lang="en-US">
              <a:solidFill>
                <a:schemeClr val="tx1"/>
              </a:solidFill>
              <a:latin typeface="Tw Cen MT (Body)"/>
            </a:endParaRPr>
          </a:p>
        </p:txBody>
      </p:sp>
    </p:spTree>
    <p:extLst>
      <p:ext uri="{BB962C8B-B14F-4D97-AF65-F5344CB8AC3E}">
        <p14:creationId xmlns:p14="http://schemas.microsoft.com/office/powerpoint/2010/main" val="35059283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1488A01-5F4F-3126-B779-621D5B499F12}"/>
              </a:ext>
            </a:extLst>
          </p:cNvPr>
          <p:cNvSpPr>
            <a:spLocks noGrp="1"/>
          </p:cNvSpPr>
          <p:nvPr>
            <p:ph type="sldNum" sz="quarter" idx="12"/>
          </p:nvPr>
        </p:nvSpPr>
        <p:spPr/>
        <p:txBody>
          <a:bodyPr/>
          <a:lstStyle/>
          <a:p>
            <a:fld id="{DDAE79DE-E2CD-4409-97EA-8D66D2239F8B}" type="slidenum">
              <a:rPr lang="en-US" smtClean="0"/>
              <a:t>16</a:t>
            </a:fld>
            <a:endParaRPr lang="en-US"/>
          </a:p>
        </p:txBody>
      </p:sp>
      <p:sp>
        <p:nvSpPr>
          <p:cNvPr id="3" name="Text Placeholder 2">
            <a:extLst>
              <a:ext uri="{FF2B5EF4-FFF2-40B4-BE49-F238E27FC236}">
                <a16:creationId xmlns:a16="http://schemas.microsoft.com/office/drawing/2014/main" id="{B7231E9A-652A-6847-D391-6C5AD3AE089C}"/>
              </a:ext>
            </a:extLst>
          </p:cNvPr>
          <p:cNvSpPr>
            <a:spLocks noGrp="1"/>
          </p:cNvSpPr>
          <p:nvPr>
            <p:ph type="body" idx="4294967295"/>
          </p:nvPr>
        </p:nvSpPr>
        <p:spPr>
          <a:xfrm>
            <a:off x="1167153" y="1552575"/>
            <a:ext cx="11024847" cy="1279525"/>
          </a:xfrm>
        </p:spPr>
        <p:txBody>
          <a:bodyPr>
            <a:normAutofit/>
          </a:bodyPr>
          <a:lstStyle/>
          <a:p>
            <a:pPr marL="0" indent="0">
              <a:buNone/>
            </a:pPr>
            <a:r>
              <a:rPr lang="en-US" sz="2000">
                <a:solidFill>
                  <a:schemeClr val="tx1"/>
                </a:solidFill>
                <a:latin typeface="Tw Cen MT (Body)"/>
              </a:rPr>
              <a:t>In alignment with State Human Resources Directive 20-02, we invest in a Pro-Equity Anti-Racism organization and culture. We build a racially diverse and culturally responsive pipeline for state employees at all levels and create opportunities for each state employee to bring their full self to work and feel welcomed, supported, and valued.</a:t>
            </a:r>
          </a:p>
        </p:txBody>
      </p:sp>
      <p:sp>
        <p:nvSpPr>
          <p:cNvPr id="6" name="Title 1">
            <a:extLst>
              <a:ext uri="{FF2B5EF4-FFF2-40B4-BE49-F238E27FC236}">
                <a16:creationId xmlns:a16="http://schemas.microsoft.com/office/drawing/2014/main" id="{F13C6D04-3FA5-EEC0-C4A3-B1E782096F10}"/>
              </a:ext>
            </a:extLst>
          </p:cNvPr>
          <p:cNvSpPr txBox="1">
            <a:spLocks/>
          </p:cNvSpPr>
          <p:nvPr/>
        </p:nvSpPr>
        <p:spPr>
          <a:xfrm>
            <a:off x="1167153" y="559306"/>
            <a:ext cx="10704172" cy="993269"/>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000">
                <a:latin typeface="Tw Cen MT (Headings)"/>
              </a:rPr>
              <a:t>Feedback: Workforce Equity</a:t>
            </a:r>
          </a:p>
        </p:txBody>
      </p:sp>
      <p:sp>
        <p:nvSpPr>
          <p:cNvPr id="2" name="Text Placeholder 2">
            <a:extLst>
              <a:ext uri="{FF2B5EF4-FFF2-40B4-BE49-F238E27FC236}">
                <a16:creationId xmlns:a16="http://schemas.microsoft.com/office/drawing/2014/main" id="{7E7EFA8D-AA7B-65DA-A150-9265DC8AF061}"/>
              </a:ext>
            </a:extLst>
          </p:cNvPr>
          <p:cNvSpPr txBox="1">
            <a:spLocks/>
          </p:cNvSpPr>
          <p:nvPr/>
        </p:nvSpPr>
        <p:spPr>
          <a:xfrm>
            <a:off x="1578939" y="3206750"/>
            <a:ext cx="9444661" cy="1890713"/>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a:spcAft>
                <a:spcPts val="600"/>
              </a:spcAft>
            </a:pPr>
            <a:r>
              <a:rPr lang="en-US" b="1">
                <a:solidFill>
                  <a:schemeClr val="tx1"/>
                </a:solidFill>
                <a:latin typeface="Tw Cen MT (Body)"/>
              </a:rPr>
              <a:t>Outcome Measure 2: </a:t>
            </a:r>
            <a:r>
              <a:rPr lang="en-US">
                <a:solidFill>
                  <a:schemeClr val="tx1"/>
                </a:solidFill>
                <a:latin typeface="Tw Cen MT (Body)"/>
              </a:rPr>
              <a:t>Increase pro-equity anti-racism competency of staff and leadership</a:t>
            </a:r>
          </a:p>
          <a:p>
            <a:r>
              <a:rPr lang="en-US" b="1">
                <a:solidFill>
                  <a:schemeClr val="tx1"/>
                </a:solidFill>
                <a:latin typeface="Tw Cen MT (Body)"/>
              </a:rPr>
              <a:t>Process Measure: </a:t>
            </a:r>
          </a:p>
          <a:p>
            <a:pPr marL="342900" indent="-342900">
              <a:buFont typeface="Arial" panose="020B0604020202020204" pitchFamily="34" charset="0"/>
              <a:buChar char="•"/>
            </a:pPr>
            <a:r>
              <a:rPr lang="en-US">
                <a:solidFill>
                  <a:schemeClr val="tx1"/>
                </a:solidFill>
                <a:latin typeface="Tw Cen MT (Body)"/>
              </a:rPr>
              <a:t>% of employees that attend DEI and/or racial trauma training</a:t>
            </a:r>
          </a:p>
        </p:txBody>
      </p:sp>
    </p:spTree>
    <p:extLst>
      <p:ext uri="{BB962C8B-B14F-4D97-AF65-F5344CB8AC3E}">
        <p14:creationId xmlns:p14="http://schemas.microsoft.com/office/powerpoint/2010/main" val="26651565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1488A01-5F4F-3126-B779-621D5B499F12}"/>
              </a:ext>
            </a:extLst>
          </p:cNvPr>
          <p:cNvSpPr>
            <a:spLocks noGrp="1"/>
          </p:cNvSpPr>
          <p:nvPr>
            <p:ph type="sldNum" sz="quarter" idx="12"/>
          </p:nvPr>
        </p:nvSpPr>
        <p:spPr/>
        <p:txBody>
          <a:bodyPr/>
          <a:lstStyle/>
          <a:p>
            <a:fld id="{DDAE79DE-E2CD-4409-97EA-8D66D2239F8B}" type="slidenum">
              <a:rPr lang="en-US" smtClean="0"/>
              <a:t>17</a:t>
            </a:fld>
            <a:endParaRPr lang="en-US"/>
          </a:p>
        </p:txBody>
      </p:sp>
      <p:sp>
        <p:nvSpPr>
          <p:cNvPr id="3" name="Text Placeholder 2">
            <a:extLst>
              <a:ext uri="{FF2B5EF4-FFF2-40B4-BE49-F238E27FC236}">
                <a16:creationId xmlns:a16="http://schemas.microsoft.com/office/drawing/2014/main" id="{B7231E9A-652A-6847-D391-6C5AD3AE089C}"/>
              </a:ext>
            </a:extLst>
          </p:cNvPr>
          <p:cNvSpPr>
            <a:spLocks noGrp="1"/>
          </p:cNvSpPr>
          <p:nvPr>
            <p:ph type="body" idx="4294967295"/>
          </p:nvPr>
        </p:nvSpPr>
        <p:spPr>
          <a:xfrm>
            <a:off x="1167153" y="1552575"/>
            <a:ext cx="11024847" cy="1279525"/>
          </a:xfrm>
        </p:spPr>
        <p:txBody>
          <a:bodyPr>
            <a:normAutofit/>
          </a:bodyPr>
          <a:lstStyle/>
          <a:p>
            <a:pPr marL="0" indent="0">
              <a:buNone/>
            </a:pPr>
            <a:r>
              <a:rPr lang="en-US" sz="2000">
                <a:solidFill>
                  <a:schemeClr val="tx1"/>
                </a:solidFill>
                <a:latin typeface="Tw Cen MT (Body)"/>
              </a:rPr>
              <a:t>A Path Toward Equity: Disrupting Structural Racism through Awareness and Belonging</a:t>
            </a:r>
          </a:p>
        </p:txBody>
      </p:sp>
      <p:sp>
        <p:nvSpPr>
          <p:cNvPr id="6" name="Title 1">
            <a:extLst>
              <a:ext uri="{FF2B5EF4-FFF2-40B4-BE49-F238E27FC236}">
                <a16:creationId xmlns:a16="http://schemas.microsoft.com/office/drawing/2014/main" id="{F13C6D04-3FA5-EEC0-C4A3-B1E782096F10}"/>
              </a:ext>
            </a:extLst>
          </p:cNvPr>
          <p:cNvSpPr txBox="1">
            <a:spLocks/>
          </p:cNvSpPr>
          <p:nvPr/>
        </p:nvSpPr>
        <p:spPr>
          <a:xfrm>
            <a:off x="1167153" y="559306"/>
            <a:ext cx="10704172" cy="993269"/>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000">
                <a:latin typeface="Tw Cen MT (Headings)"/>
              </a:rPr>
              <a:t>Diversity, Equity and Inclusion Training</a:t>
            </a:r>
          </a:p>
        </p:txBody>
      </p:sp>
      <p:sp>
        <p:nvSpPr>
          <p:cNvPr id="7" name="Text Placeholder 2">
            <a:extLst>
              <a:ext uri="{FF2B5EF4-FFF2-40B4-BE49-F238E27FC236}">
                <a16:creationId xmlns:a16="http://schemas.microsoft.com/office/drawing/2014/main" id="{2B61A367-40E4-B785-8132-DEF6795AACF1}"/>
              </a:ext>
            </a:extLst>
          </p:cNvPr>
          <p:cNvSpPr txBox="1">
            <a:spLocks/>
          </p:cNvSpPr>
          <p:nvPr/>
        </p:nvSpPr>
        <p:spPr>
          <a:xfrm>
            <a:off x="1566239" y="2949464"/>
            <a:ext cx="10139986" cy="1641586"/>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a:spcAft>
                <a:spcPts val="600"/>
              </a:spcAft>
            </a:pPr>
            <a:endParaRPr lang="en-US">
              <a:solidFill>
                <a:schemeClr val="tx1"/>
              </a:solidFill>
              <a:latin typeface="Tw Cen MT (Body)"/>
            </a:endParaRPr>
          </a:p>
        </p:txBody>
      </p:sp>
      <p:sp>
        <p:nvSpPr>
          <p:cNvPr id="8" name="TextBox 7">
            <a:extLst>
              <a:ext uri="{FF2B5EF4-FFF2-40B4-BE49-F238E27FC236}">
                <a16:creationId xmlns:a16="http://schemas.microsoft.com/office/drawing/2014/main" id="{FE9CE6A4-AA32-FA93-7564-DC8F1A3F9187}"/>
              </a:ext>
            </a:extLst>
          </p:cNvPr>
          <p:cNvSpPr txBox="1"/>
          <p:nvPr/>
        </p:nvSpPr>
        <p:spPr>
          <a:xfrm>
            <a:off x="1167154" y="2026193"/>
            <a:ext cx="10704171" cy="4154984"/>
          </a:xfrm>
          <a:prstGeom prst="rect">
            <a:avLst/>
          </a:prstGeom>
          <a:noFill/>
        </p:spPr>
        <p:txBody>
          <a:bodyPr wrap="square">
            <a:spAutoFit/>
          </a:bodyPr>
          <a:lstStyle/>
          <a:p>
            <a:r>
              <a:rPr lang="en-US" sz="2400">
                <a:latin typeface="Tw Cen MT (Body)"/>
              </a:rPr>
              <a:t>The DEI training focuses on foundational concepts. Starting with race, "A Path Toward Equity" will allow all state employees to gain awareness of racial inequalities and their effects. This foundational training is focused on the emerging level of DEI competency, providing shared language as well as awareness of how racial inequities show up in every system and workplace in Washington.</a:t>
            </a:r>
          </a:p>
          <a:p>
            <a:endParaRPr lang="en-US" sz="2400">
              <a:latin typeface="Tw Cen MT (Body)"/>
            </a:endParaRPr>
          </a:p>
          <a:p>
            <a:r>
              <a:rPr lang="en-US" sz="2400" b="1">
                <a:latin typeface="Tw Cen MT (Body)"/>
              </a:rPr>
              <a:t>The training includes the following</a:t>
            </a:r>
          </a:p>
          <a:p>
            <a:pPr marL="342900" indent="-342900">
              <a:buFont typeface="Arial" panose="020B0604020202020204" pitchFamily="34" charset="0"/>
              <a:buChar char="•"/>
            </a:pPr>
            <a:r>
              <a:rPr lang="en-US" sz="2400">
                <a:latin typeface="Tw Cen MT (Body)"/>
              </a:rPr>
              <a:t>"Who We Are: A Chronicle of Racism in America” documentary (2 hours)</a:t>
            </a:r>
          </a:p>
          <a:p>
            <a:pPr marL="342900" indent="-342900">
              <a:buFont typeface="Arial" panose="020B0604020202020204" pitchFamily="34" charset="0"/>
              <a:buChar char="•"/>
            </a:pPr>
            <a:r>
              <a:rPr lang="en-US" sz="2400">
                <a:latin typeface="Tw Cen MT (Body)"/>
              </a:rPr>
              <a:t>Pre-assessment (optional)</a:t>
            </a:r>
          </a:p>
          <a:p>
            <a:pPr marL="342900" indent="-342900">
              <a:buFont typeface="Arial" panose="020B0604020202020204" pitchFamily="34" charset="0"/>
              <a:buChar char="•"/>
            </a:pPr>
            <a:r>
              <a:rPr lang="en-US" sz="2400">
                <a:latin typeface="Tw Cen MT (Body)"/>
              </a:rPr>
              <a:t>Four instructor-led modules facilitated via Zoom (8.5 hours)</a:t>
            </a:r>
          </a:p>
          <a:p>
            <a:pPr marL="342900" indent="-342900">
              <a:buFont typeface="Arial" panose="020B0604020202020204" pitchFamily="34" charset="0"/>
              <a:buChar char="•"/>
            </a:pPr>
            <a:r>
              <a:rPr lang="en-US" sz="2400">
                <a:latin typeface="Tw Cen MT (Body)"/>
              </a:rPr>
              <a:t>Post-assessment (optional)</a:t>
            </a:r>
          </a:p>
        </p:txBody>
      </p:sp>
    </p:spTree>
    <p:extLst>
      <p:ext uri="{BB962C8B-B14F-4D97-AF65-F5344CB8AC3E}">
        <p14:creationId xmlns:p14="http://schemas.microsoft.com/office/powerpoint/2010/main" val="19606535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1488A01-5F4F-3126-B779-621D5B499F12}"/>
              </a:ext>
            </a:extLst>
          </p:cNvPr>
          <p:cNvSpPr>
            <a:spLocks noGrp="1"/>
          </p:cNvSpPr>
          <p:nvPr>
            <p:ph type="sldNum" sz="quarter" idx="12"/>
          </p:nvPr>
        </p:nvSpPr>
        <p:spPr/>
        <p:txBody>
          <a:bodyPr/>
          <a:lstStyle/>
          <a:p>
            <a:fld id="{DDAE79DE-E2CD-4409-97EA-8D66D2239F8B}" type="slidenum">
              <a:rPr lang="en-US" smtClean="0"/>
              <a:t>18</a:t>
            </a:fld>
            <a:endParaRPr lang="en-US"/>
          </a:p>
        </p:txBody>
      </p:sp>
      <p:sp>
        <p:nvSpPr>
          <p:cNvPr id="6" name="Title 1">
            <a:extLst>
              <a:ext uri="{FF2B5EF4-FFF2-40B4-BE49-F238E27FC236}">
                <a16:creationId xmlns:a16="http://schemas.microsoft.com/office/drawing/2014/main" id="{F13C6D04-3FA5-EEC0-C4A3-B1E782096F10}"/>
              </a:ext>
            </a:extLst>
          </p:cNvPr>
          <p:cNvSpPr txBox="1">
            <a:spLocks/>
          </p:cNvSpPr>
          <p:nvPr/>
        </p:nvSpPr>
        <p:spPr>
          <a:xfrm>
            <a:off x="1167153" y="876806"/>
            <a:ext cx="10704172" cy="993269"/>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000">
                <a:latin typeface="Tw Cen MT (Headings)"/>
              </a:rPr>
              <a:t>New hiring process</a:t>
            </a:r>
          </a:p>
        </p:txBody>
      </p:sp>
      <p:sp>
        <p:nvSpPr>
          <p:cNvPr id="7" name="Text Placeholder 2">
            <a:extLst>
              <a:ext uri="{FF2B5EF4-FFF2-40B4-BE49-F238E27FC236}">
                <a16:creationId xmlns:a16="http://schemas.microsoft.com/office/drawing/2014/main" id="{2B61A367-40E4-B785-8132-DEF6795AACF1}"/>
              </a:ext>
            </a:extLst>
          </p:cNvPr>
          <p:cNvSpPr txBox="1">
            <a:spLocks/>
          </p:cNvSpPr>
          <p:nvPr/>
        </p:nvSpPr>
        <p:spPr>
          <a:xfrm>
            <a:off x="1566239" y="2949464"/>
            <a:ext cx="10139986" cy="1641586"/>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a:spcAft>
                <a:spcPts val="600"/>
              </a:spcAft>
            </a:pPr>
            <a:endParaRPr lang="en-US">
              <a:solidFill>
                <a:schemeClr val="tx1"/>
              </a:solidFill>
              <a:latin typeface="Tw Cen MT (Body)"/>
            </a:endParaRPr>
          </a:p>
        </p:txBody>
      </p:sp>
      <p:sp>
        <p:nvSpPr>
          <p:cNvPr id="8" name="TextBox 7">
            <a:extLst>
              <a:ext uri="{FF2B5EF4-FFF2-40B4-BE49-F238E27FC236}">
                <a16:creationId xmlns:a16="http://schemas.microsoft.com/office/drawing/2014/main" id="{FE9CE6A4-AA32-FA93-7564-DC8F1A3F9187}"/>
              </a:ext>
            </a:extLst>
          </p:cNvPr>
          <p:cNvSpPr txBox="1"/>
          <p:nvPr/>
        </p:nvSpPr>
        <p:spPr>
          <a:xfrm>
            <a:off x="1167153" y="2118467"/>
            <a:ext cx="10704171" cy="1569660"/>
          </a:xfrm>
          <a:prstGeom prst="rect">
            <a:avLst/>
          </a:prstGeom>
          <a:noFill/>
        </p:spPr>
        <p:txBody>
          <a:bodyPr wrap="square">
            <a:spAutoFit/>
          </a:bodyPr>
          <a:lstStyle/>
          <a:p>
            <a:pPr marL="342900" indent="-342900">
              <a:buFont typeface="Arial" panose="020B0604020202020204" pitchFamily="34" charset="0"/>
              <a:buChar char="•"/>
            </a:pPr>
            <a:r>
              <a:rPr lang="en-US" sz="2400">
                <a:latin typeface="Tw Cen MT (Body)"/>
              </a:rPr>
              <a:t>Anti-bias training for anyone who participates on interview panel</a:t>
            </a:r>
          </a:p>
          <a:p>
            <a:pPr marL="342900" indent="-342900">
              <a:buFont typeface="Arial" panose="020B0604020202020204" pitchFamily="34" charset="0"/>
              <a:buChar char="•"/>
            </a:pPr>
            <a:r>
              <a:rPr lang="en-US" sz="2400">
                <a:latin typeface="Tw Cen MT (Body)"/>
              </a:rPr>
              <a:t>BIPOC Council representative and EDI Committee representative on all hiring panels</a:t>
            </a:r>
          </a:p>
          <a:p>
            <a:pPr marL="342900" indent="-342900">
              <a:buFont typeface="Arial" panose="020B0604020202020204" pitchFamily="34" charset="0"/>
              <a:buChar char="•"/>
            </a:pPr>
            <a:r>
              <a:rPr lang="en-US" sz="2400">
                <a:latin typeface="Tw Cen MT (Body)"/>
              </a:rPr>
              <a:t>Anti-Racism and EDI interview questions</a:t>
            </a:r>
          </a:p>
          <a:p>
            <a:pPr marL="342900" indent="-342900">
              <a:buFont typeface="Arial" panose="020B0604020202020204" pitchFamily="34" charset="0"/>
              <a:buChar char="•"/>
            </a:pPr>
            <a:endParaRPr lang="en-US" sz="2400">
              <a:latin typeface="Tw Cen MT (Body)"/>
            </a:endParaRPr>
          </a:p>
        </p:txBody>
      </p:sp>
    </p:spTree>
    <p:extLst>
      <p:ext uri="{BB962C8B-B14F-4D97-AF65-F5344CB8AC3E}">
        <p14:creationId xmlns:p14="http://schemas.microsoft.com/office/powerpoint/2010/main" val="26537533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1488A01-5F4F-3126-B779-621D5B499F12}"/>
              </a:ext>
            </a:extLst>
          </p:cNvPr>
          <p:cNvSpPr>
            <a:spLocks noGrp="1"/>
          </p:cNvSpPr>
          <p:nvPr>
            <p:ph type="sldNum" sz="quarter" idx="12"/>
          </p:nvPr>
        </p:nvSpPr>
        <p:spPr/>
        <p:txBody>
          <a:bodyPr/>
          <a:lstStyle/>
          <a:p>
            <a:fld id="{DDAE79DE-E2CD-4409-97EA-8D66D2239F8B}" type="slidenum">
              <a:rPr lang="en-US" smtClean="0"/>
              <a:t>19</a:t>
            </a:fld>
            <a:endParaRPr lang="en-US"/>
          </a:p>
        </p:txBody>
      </p:sp>
      <p:sp>
        <p:nvSpPr>
          <p:cNvPr id="3" name="Text Placeholder 2">
            <a:extLst>
              <a:ext uri="{FF2B5EF4-FFF2-40B4-BE49-F238E27FC236}">
                <a16:creationId xmlns:a16="http://schemas.microsoft.com/office/drawing/2014/main" id="{B7231E9A-652A-6847-D391-6C5AD3AE089C}"/>
              </a:ext>
            </a:extLst>
          </p:cNvPr>
          <p:cNvSpPr>
            <a:spLocks noGrp="1"/>
          </p:cNvSpPr>
          <p:nvPr>
            <p:ph type="body" idx="4294967295"/>
          </p:nvPr>
        </p:nvSpPr>
        <p:spPr>
          <a:xfrm>
            <a:off x="1167153" y="1552575"/>
            <a:ext cx="10515600" cy="811213"/>
          </a:xfrm>
        </p:spPr>
        <p:txBody>
          <a:bodyPr>
            <a:normAutofit/>
          </a:bodyPr>
          <a:lstStyle/>
          <a:p>
            <a:pPr marL="0" indent="0">
              <a:buNone/>
            </a:pPr>
            <a:r>
              <a:rPr lang="en-US" sz="2000">
                <a:solidFill>
                  <a:schemeClr val="tx1"/>
                </a:solidFill>
                <a:latin typeface="Tw Cen MT (Body)"/>
              </a:rPr>
              <a:t>Ensuring our communities, employees, and partners collaborate to develop and inform Washington state’s Pro-Equity Anti-Racism efforts.</a:t>
            </a:r>
          </a:p>
        </p:txBody>
      </p:sp>
      <p:sp>
        <p:nvSpPr>
          <p:cNvPr id="6" name="Title 1">
            <a:extLst>
              <a:ext uri="{FF2B5EF4-FFF2-40B4-BE49-F238E27FC236}">
                <a16:creationId xmlns:a16="http://schemas.microsoft.com/office/drawing/2014/main" id="{F13C6D04-3FA5-EEC0-C4A3-B1E782096F10}"/>
              </a:ext>
            </a:extLst>
          </p:cNvPr>
          <p:cNvSpPr txBox="1">
            <a:spLocks/>
          </p:cNvSpPr>
          <p:nvPr/>
        </p:nvSpPr>
        <p:spPr>
          <a:xfrm>
            <a:off x="1167153" y="559306"/>
            <a:ext cx="10704172" cy="993269"/>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000">
                <a:latin typeface="Tw Cen MT (Headings)"/>
              </a:rPr>
              <a:t>Engagement and Community Partnerships</a:t>
            </a:r>
          </a:p>
        </p:txBody>
      </p:sp>
      <p:sp>
        <p:nvSpPr>
          <p:cNvPr id="5" name="Title 1">
            <a:extLst>
              <a:ext uri="{FF2B5EF4-FFF2-40B4-BE49-F238E27FC236}">
                <a16:creationId xmlns:a16="http://schemas.microsoft.com/office/drawing/2014/main" id="{123AD649-642F-31B7-C3C0-E3CDFA363FDA}"/>
              </a:ext>
            </a:extLst>
          </p:cNvPr>
          <p:cNvSpPr txBox="1">
            <a:spLocks/>
          </p:cNvSpPr>
          <p:nvPr/>
        </p:nvSpPr>
        <p:spPr>
          <a:xfrm>
            <a:off x="1072867" y="3150106"/>
            <a:ext cx="10704172" cy="993269"/>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US" sz="5000">
                <a:latin typeface="Tw Cen MT (Headings)"/>
              </a:rPr>
              <a:t>General feedback</a:t>
            </a:r>
          </a:p>
        </p:txBody>
      </p:sp>
    </p:spTree>
    <p:extLst>
      <p:ext uri="{BB962C8B-B14F-4D97-AF65-F5344CB8AC3E}">
        <p14:creationId xmlns:p14="http://schemas.microsoft.com/office/powerpoint/2010/main" val="4110231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9CCBE-E4A3-29A0-433C-4B04E97B4FBC}"/>
              </a:ext>
            </a:extLst>
          </p:cNvPr>
          <p:cNvSpPr>
            <a:spLocks noGrp="1"/>
          </p:cNvSpPr>
          <p:nvPr>
            <p:ph type="title" idx="4294967295"/>
          </p:nvPr>
        </p:nvSpPr>
        <p:spPr>
          <a:xfrm>
            <a:off x="838200" y="365125"/>
            <a:ext cx="10515600" cy="1325563"/>
          </a:xfrm>
        </p:spPr>
        <p:txBody>
          <a:bodyPr/>
          <a:lstStyle/>
          <a:p>
            <a:r>
              <a:rPr lang="en-US"/>
              <a:t>Virtual Meeting Ground Rules</a:t>
            </a:r>
          </a:p>
        </p:txBody>
      </p:sp>
      <p:sp>
        <p:nvSpPr>
          <p:cNvPr id="4" name="Slide Number Placeholder 3">
            <a:extLst>
              <a:ext uri="{FF2B5EF4-FFF2-40B4-BE49-F238E27FC236}">
                <a16:creationId xmlns:a16="http://schemas.microsoft.com/office/drawing/2014/main" id="{22D9B684-4B63-1E17-220E-75FC7FBEC82B}"/>
              </a:ext>
            </a:extLst>
          </p:cNvPr>
          <p:cNvSpPr>
            <a:spLocks noGrp="1"/>
          </p:cNvSpPr>
          <p:nvPr>
            <p:ph type="sldNum" sz="quarter" idx="4294967295"/>
          </p:nvPr>
        </p:nvSpPr>
        <p:spPr>
          <a:xfrm>
            <a:off x="8610600" y="6356350"/>
            <a:ext cx="2743200" cy="365125"/>
          </a:xfrm>
        </p:spPr>
        <p:txBody>
          <a:bodyPr/>
          <a:lstStyle/>
          <a:p>
            <a:fld id="{DDAE79DE-E2CD-4409-97EA-8D66D2239F8B}" type="slidenum">
              <a:rPr lang="en-US" smtClean="0"/>
              <a:t>2</a:t>
            </a:fld>
            <a:endParaRPr lang="en-US"/>
          </a:p>
        </p:txBody>
      </p:sp>
      <p:sp>
        <p:nvSpPr>
          <p:cNvPr id="8" name="TextBox 7">
            <a:extLst>
              <a:ext uri="{FF2B5EF4-FFF2-40B4-BE49-F238E27FC236}">
                <a16:creationId xmlns:a16="http://schemas.microsoft.com/office/drawing/2014/main" id="{9F1352BE-6849-6683-1074-0ED59D8F244D}"/>
              </a:ext>
            </a:extLst>
          </p:cNvPr>
          <p:cNvSpPr txBox="1"/>
          <p:nvPr/>
        </p:nvSpPr>
        <p:spPr>
          <a:xfrm>
            <a:off x="2744750" y="2009466"/>
            <a:ext cx="2024743" cy="923330"/>
          </a:xfrm>
          <a:prstGeom prst="rect">
            <a:avLst/>
          </a:prstGeom>
          <a:noFill/>
        </p:spPr>
        <p:txBody>
          <a:bodyPr wrap="square" rtlCol="0">
            <a:spAutoFit/>
          </a:bodyPr>
          <a:lstStyle/>
          <a:p>
            <a:r>
              <a:rPr lang="en-US"/>
              <a:t>Mute your microphone when not speaking</a:t>
            </a:r>
          </a:p>
        </p:txBody>
      </p:sp>
      <p:sp>
        <p:nvSpPr>
          <p:cNvPr id="9" name="Oval 8">
            <a:extLst>
              <a:ext uri="{FF2B5EF4-FFF2-40B4-BE49-F238E27FC236}">
                <a16:creationId xmlns:a16="http://schemas.microsoft.com/office/drawing/2014/main" id="{D45F9BEB-959B-1E89-AD0E-260D461B18F9}"/>
              </a:ext>
              <a:ext uri="{C183D7F6-B498-43B3-948B-1728B52AA6E4}">
                <adec:decorative xmlns:adec="http://schemas.microsoft.com/office/drawing/2017/decorative" val="1"/>
              </a:ext>
            </a:extLst>
          </p:cNvPr>
          <p:cNvSpPr/>
          <p:nvPr/>
        </p:nvSpPr>
        <p:spPr>
          <a:xfrm>
            <a:off x="1284247" y="1808350"/>
            <a:ext cx="1325562" cy="1325562"/>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6EDBB564-7564-1BE3-C34C-5983F0B8B496}"/>
              </a:ext>
              <a:ext uri="{C183D7F6-B498-43B3-948B-1728B52AA6E4}">
                <adec:decorative xmlns:adec="http://schemas.microsoft.com/office/drawing/2017/decorative" val="1"/>
              </a:ext>
            </a:extLst>
          </p:cNvPr>
          <p:cNvSpPr/>
          <p:nvPr/>
        </p:nvSpPr>
        <p:spPr>
          <a:xfrm>
            <a:off x="1284247" y="3973159"/>
            <a:ext cx="1325562" cy="1325562"/>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A14EA2E6-1E18-0144-DEFD-72D27359E7DC}"/>
              </a:ext>
              <a:ext uri="{C183D7F6-B498-43B3-948B-1728B52AA6E4}">
                <adec:decorative xmlns:adec="http://schemas.microsoft.com/office/drawing/2017/decorative" val="1"/>
              </a:ext>
            </a:extLst>
          </p:cNvPr>
          <p:cNvSpPr/>
          <p:nvPr/>
        </p:nvSpPr>
        <p:spPr>
          <a:xfrm>
            <a:off x="4855058" y="1808350"/>
            <a:ext cx="1325562" cy="1325562"/>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CDB99D61-85ED-A7AA-624C-1FF5F066E57F}"/>
              </a:ext>
              <a:ext uri="{C183D7F6-B498-43B3-948B-1728B52AA6E4}">
                <adec:decorative xmlns:adec="http://schemas.microsoft.com/office/drawing/2017/decorative" val="1"/>
              </a:ext>
            </a:extLst>
          </p:cNvPr>
          <p:cNvSpPr/>
          <p:nvPr/>
        </p:nvSpPr>
        <p:spPr>
          <a:xfrm>
            <a:off x="4845329" y="3973159"/>
            <a:ext cx="1325562" cy="1325562"/>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21C30195-DFDE-C752-03B6-A9230AABA2DE}"/>
              </a:ext>
              <a:ext uri="{C183D7F6-B498-43B3-948B-1728B52AA6E4}">
                <adec:decorative xmlns:adec="http://schemas.microsoft.com/office/drawing/2017/decorative" val="1"/>
              </a:ext>
            </a:extLst>
          </p:cNvPr>
          <p:cNvSpPr/>
          <p:nvPr/>
        </p:nvSpPr>
        <p:spPr>
          <a:xfrm>
            <a:off x="8425869" y="1808350"/>
            <a:ext cx="1325562" cy="1325562"/>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545ED402-0BCE-B2B1-5135-EBC32DF845D9}"/>
              </a:ext>
              <a:ext uri="{C183D7F6-B498-43B3-948B-1728B52AA6E4}">
                <adec:decorative xmlns:adec="http://schemas.microsoft.com/office/drawing/2017/decorative" val="1"/>
              </a:ext>
            </a:extLst>
          </p:cNvPr>
          <p:cNvSpPr/>
          <p:nvPr/>
        </p:nvSpPr>
        <p:spPr>
          <a:xfrm>
            <a:off x="8425869" y="3973159"/>
            <a:ext cx="1325562" cy="1325562"/>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Graphic 10" descr="Mute speaker outline">
            <a:extLst>
              <a:ext uri="{FF2B5EF4-FFF2-40B4-BE49-F238E27FC236}">
                <a16:creationId xmlns:a16="http://schemas.microsoft.com/office/drawing/2014/main" id="{5346492C-8D57-8502-6208-73182416C7B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489828" y="2013931"/>
            <a:ext cx="914400" cy="914400"/>
          </a:xfrm>
          <a:prstGeom prst="rect">
            <a:avLst/>
          </a:prstGeom>
        </p:spPr>
      </p:pic>
      <p:sp>
        <p:nvSpPr>
          <p:cNvPr id="28" name="TextBox 27">
            <a:extLst>
              <a:ext uri="{FF2B5EF4-FFF2-40B4-BE49-F238E27FC236}">
                <a16:creationId xmlns:a16="http://schemas.microsoft.com/office/drawing/2014/main" id="{49CCCA62-78D0-B5BE-EE88-5A1C3E49195E}"/>
              </a:ext>
            </a:extLst>
          </p:cNvPr>
          <p:cNvSpPr txBox="1"/>
          <p:nvPr/>
        </p:nvSpPr>
        <p:spPr>
          <a:xfrm>
            <a:off x="2744750" y="4312775"/>
            <a:ext cx="2024743" cy="646331"/>
          </a:xfrm>
          <a:prstGeom prst="rect">
            <a:avLst/>
          </a:prstGeom>
          <a:noFill/>
        </p:spPr>
        <p:txBody>
          <a:bodyPr wrap="square" rtlCol="0">
            <a:spAutoFit/>
          </a:bodyPr>
          <a:lstStyle/>
          <a:p>
            <a:r>
              <a:rPr lang="en-US"/>
              <a:t>Don’t put your phone on hold</a:t>
            </a:r>
          </a:p>
        </p:txBody>
      </p:sp>
      <p:pic>
        <p:nvPicPr>
          <p:cNvPr id="13" name="Graphic 12" descr="Receiver outline">
            <a:extLst>
              <a:ext uri="{FF2B5EF4-FFF2-40B4-BE49-F238E27FC236}">
                <a16:creationId xmlns:a16="http://schemas.microsoft.com/office/drawing/2014/main" id="{C79B23BF-C9EF-CBB3-728C-5E5F5212144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471975" y="4178740"/>
            <a:ext cx="914400" cy="914400"/>
          </a:xfrm>
          <a:prstGeom prst="rect">
            <a:avLst/>
          </a:prstGeom>
        </p:spPr>
      </p:pic>
      <p:sp>
        <p:nvSpPr>
          <p:cNvPr id="31" name="TextBox 30">
            <a:extLst>
              <a:ext uri="{FF2B5EF4-FFF2-40B4-BE49-F238E27FC236}">
                <a16:creationId xmlns:a16="http://schemas.microsoft.com/office/drawing/2014/main" id="{94BE8D18-12EA-848D-58E7-4E9B2527CD35}"/>
              </a:ext>
            </a:extLst>
          </p:cNvPr>
          <p:cNvSpPr txBox="1"/>
          <p:nvPr/>
        </p:nvSpPr>
        <p:spPr>
          <a:xfrm>
            <a:off x="6315561" y="2009466"/>
            <a:ext cx="2024743" cy="923330"/>
          </a:xfrm>
          <a:prstGeom prst="rect">
            <a:avLst/>
          </a:prstGeom>
          <a:noFill/>
        </p:spPr>
        <p:txBody>
          <a:bodyPr wrap="square" rtlCol="0">
            <a:spAutoFit/>
          </a:bodyPr>
          <a:lstStyle/>
          <a:p>
            <a:r>
              <a:rPr lang="en-US"/>
              <a:t>Use the “raise hand” tool to ask a question</a:t>
            </a:r>
          </a:p>
        </p:txBody>
      </p:sp>
      <p:pic>
        <p:nvPicPr>
          <p:cNvPr id="15" name="Graphic 14" descr="Raised hand outline">
            <a:extLst>
              <a:ext uri="{FF2B5EF4-FFF2-40B4-BE49-F238E27FC236}">
                <a16:creationId xmlns:a16="http://schemas.microsoft.com/office/drawing/2014/main" id="{EABD5B16-0D23-A655-9D54-48ABD4FFF189}"/>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050910" y="2013931"/>
            <a:ext cx="914400" cy="914400"/>
          </a:xfrm>
          <a:prstGeom prst="rect">
            <a:avLst/>
          </a:prstGeom>
        </p:spPr>
      </p:pic>
      <p:sp>
        <p:nvSpPr>
          <p:cNvPr id="34" name="TextBox 33">
            <a:extLst>
              <a:ext uri="{FF2B5EF4-FFF2-40B4-BE49-F238E27FC236}">
                <a16:creationId xmlns:a16="http://schemas.microsoft.com/office/drawing/2014/main" id="{68541B72-D389-D2C5-61C8-79117434D08C}"/>
              </a:ext>
            </a:extLst>
          </p:cNvPr>
          <p:cNvSpPr txBox="1"/>
          <p:nvPr/>
        </p:nvSpPr>
        <p:spPr>
          <a:xfrm>
            <a:off x="6363208" y="4174275"/>
            <a:ext cx="2024743" cy="1477328"/>
          </a:xfrm>
          <a:prstGeom prst="rect">
            <a:avLst/>
          </a:prstGeom>
          <a:noFill/>
        </p:spPr>
        <p:txBody>
          <a:bodyPr wrap="square" rtlCol="0">
            <a:spAutoFit/>
          </a:bodyPr>
          <a:lstStyle/>
          <a:p>
            <a:r>
              <a:rPr lang="en-US"/>
              <a:t>Use chat for technical assistance – questions will be addressed at the end of each section</a:t>
            </a:r>
          </a:p>
        </p:txBody>
      </p:sp>
      <p:pic>
        <p:nvPicPr>
          <p:cNvPr id="20" name="Graphic 19" descr="Speech outline">
            <a:extLst>
              <a:ext uri="{FF2B5EF4-FFF2-40B4-BE49-F238E27FC236}">
                <a16:creationId xmlns:a16="http://schemas.microsoft.com/office/drawing/2014/main" id="{7EAEC243-61A5-2F34-7355-3B233A25314B}"/>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5046221" y="4164322"/>
            <a:ext cx="943236" cy="943236"/>
          </a:xfrm>
          <a:prstGeom prst="rect">
            <a:avLst/>
          </a:prstGeom>
        </p:spPr>
      </p:pic>
      <p:sp>
        <p:nvSpPr>
          <p:cNvPr id="39" name="TextBox 38">
            <a:extLst>
              <a:ext uri="{FF2B5EF4-FFF2-40B4-BE49-F238E27FC236}">
                <a16:creationId xmlns:a16="http://schemas.microsoft.com/office/drawing/2014/main" id="{2FB7D29E-7B8C-B6B6-BAA3-A49D59605EFA}"/>
              </a:ext>
            </a:extLst>
          </p:cNvPr>
          <p:cNvSpPr txBox="1"/>
          <p:nvPr/>
        </p:nvSpPr>
        <p:spPr>
          <a:xfrm>
            <a:off x="9981666" y="2147965"/>
            <a:ext cx="2024743" cy="646331"/>
          </a:xfrm>
          <a:prstGeom prst="rect">
            <a:avLst/>
          </a:prstGeom>
          <a:noFill/>
        </p:spPr>
        <p:txBody>
          <a:bodyPr wrap="square" rtlCol="0">
            <a:spAutoFit/>
          </a:bodyPr>
          <a:lstStyle/>
          <a:p>
            <a:r>
              <a:rPr lang="en-US"/>
              <a:t>We are recording and streaming</a:t>
            </a:r>
          </a:p>
        </p:txBody>
      </p:sp>
      <p:sp>
        <p:nvSpPr>
          <p:cNvPr id="40" name="TextBox 39">
            <a:extLst>
              <a:ext uri="{FF2B5EF4-FFF2-40B4-BE49-F238E27FC236}">
                <a16:creationId xmlns:a16="http://schemas.microsoft.com/office/drawing/2014/main" id="{BD1D3360-B8BD-8B39-C174-1D6134FEED63}"/>
              </a:ext>
            </a:extLst>
          </p:cNvPr>
          <p:cNvSpPr txBox="1"/>
          <p:nvPr/>
        </p:nvSpPr>
        <p:spPr>
          <a:xfrm>
            <a:off x="9981666" y="4312775"/>
            <a:ext cx="2024743" cy="646331"/>
          </a:xfrm>
          <a:prstGeom prst="rect">
            <a:avLst/>
          </a:prstGeom>
          <a:noFill/>
        </p:spPr>
        <p:txBody>
          <a:bodyPr wrap="square" rtlCol="0">
            <a:spAutoFit/>
          </a:bodyPr>
          <a:lstStyle/>
          <a:p>
            <a:r>
              <a:rPr lang="en-US"/>
              <a:t>One person speaks at a time</a:t>
            </a:r>
          </a:p>
        </p:txBody>
      </p:sp>
      <p:pic>
        <p:nvPicPr>
          <p:cNvPr id="41" name="Graphic 40" descr="Online meeting outline">
            <a:extLst>
              <a:ext uri="{FF2B5EF4-FFF2-40B4-BE49-F238E27FC236}">
                <a16:creationId xmlns:a16="http://schemas.microsoft.com/office/drawing/2014/main" id="{E6E10771-618B-A7E5-227F-C3A9BF3211D8}"/>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8631450" y="4178740"/>
            <a:ext cx="914400" cy="914400"/>
          </a:xfrm>
          <a:prstGeom prst="rect">
            <a:avLst/>
          </a:prstGeom>
        </p:spPr>
      </p:pic>
      <p:pic>
        <p:nvPicPr>
          <p:cNvPr id="30" name="Graphic 29" descr="Video camera outline">
            <a:extLst>
              <a:ext uri="{FF2B5EF4-FFF2-40B4-BE49-F238E27FC236}">
                <a16:creationId xmlns:a16="http://schemas.microsoft.com/office/drawing/2014/main" id="{28006EAE-B06B-2F16-8CBF-7AEAAA880206}"/>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8631450" y="2013931"/>
            <a:ext cx="914400" cy="914400"/>
          </a:xfrm>
          <a:prstGeom prst="rect">
            <a:avLst/>
          </a:prstGeom>
        </p:spPr>
      </p:pic>
    </p:spTree>
    <p:extLst>
      <p:ext uri="{BB962C8B-B14F-4D97-AF65-F5344CB8AC3E}">
        <p14:creationId xmlns:p14="http://schemas.microsoft.com/office/powerpoint/2010/main" val="17699770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1488A01-5F4F-3126-B779-621D5B499F12}"/>
              </a:ext>
            </a:extLst>
          </p:cNvPr>
          <p:cNvSpPr>
            <a:spLocks noGrp="1"/>
          </p:cNvSpPr>
          <p:nvPr>
            <p:ph type="sldNum" sz="quarter" idx="12"/>
          </p:nvPr>
        </p:nvSpPr>
        <p:spPr/>
        <p:txBody>
          <a:bodyPr/>
          <a:lstStyle/>
          <a:p>
            <a:fld id="{DDAE79DE-E2CD-4409-97EA-8D66D2239F8B}" type="slidenum">
              <a:rPr lang="en-US" smtClean="0"/>
              <a:t>20</a:t>
            </a:fld>
            <a:endParaRPr lang="en-US"/>
          </a:p>
        </p:txBody>
      </p:sp>
      <p:sp>
        <p:nvSpPr>
          <p:cNvPr id="3" name="Text Placeholder 2">
            <a:extLst>
              <a:ext uri="{FF2B5EF4-FFF2-40B4-BE49-F238E27FC236}">
                <a16:creationId xmlns:a16="http://schemas.microsoft.com/office/drawing/2014/main" id="{B7231E9A-652A-6847-D391-6C5AD3AE089C}"/>
              </a:ext>
            </a:extLst>
          </p:cNvPr>
          <p:cNvSpPr>
            <a:spLocks noGrp="1"/>
          </p:cNvSpPr>
          <p:nvPr>
            <p:ph type="body" idx="4294967295"/>
          </p:nvPr>
        </p:nvSpPr>
        <p:spPr>
          <a:xfrm>
            <a:off x="1167153" y="2338893"/>
            <a:ext cx="10515600" cy="3185607"/>
          </a:xfrm>
        </p:spPr>
        <p:txBody>
          <a:bodyPr>
            <a:normAutofit/>
          </a:bodyPr>
          <a:lstStyle/>
          <a:p>
            <a:pPr marL="0" indent="0">
              <a:buNone/>
            </a:pPr>
            <a:r>
              <a:rPr lang="en-US">
                <a:latin typeface="Tw Cen MT (Body)"/>
              </a:rPr>
              <a:t>Customer fees, deposits and notice rulemaking</a:t>
            </a:r>
          </a:p>
          <a:p>
            <a:pPr lvl="1"/>
            <a:r>
              <a:rPr lang="en-US" sz="2000">
                <a:latin typeface="Tw Cen MT (Body)"/>
              </a:rPr>
              <a:t>Workshop June 23</a:t>
            </a:r>
          </a:p>
          <a:p>
            <a:pPr lvl="1"/>
            <a:endParaRPr lang="en-US" sz="1600">
              <a:latin typeface="Tw Cen MT (Body)"/>
            </a:endParaRPr>
          </a:p>
          <a:p>
            <a:pPr marL="0" lvl="1" indent="0">
              <a:buNone/>
            </a:pPr>
            <a:r>
              <a:rPr lang="en-US" sz="2800">
                <a:latin typeface="Tw Cen MT (Body)"/>
              </a:rPr>
              <a:t>Equity Docket</a:t>
            </a:r>
          </a:p>
          <a:p>
            <a:pPr lvl="1"/>
            <a:r>
              <a:rPr lang="en-US" sz="2000">
                <a:latin typeface="Tw Cen MT (Body)"/>
              </a:rPr>
              <a:t>Communications push over summer into fall</a:t>
            </a:r>
          </a:p>
          <a:p>
            <a:pPr marL="342900" lvl="1" indent="-342900"/>
            <a:endParaRPr lang="en-US" sz="2000">
              <a:latin typeface="Tw Cen MT (Body)"/>
            </a:endParaRPr>
          </a:p>
        </p:txBody>
      </p:sp>
      <p:sp>
        <p:nvSpPr>
          <p:cNvPr id="6" name="Title 1">
            <a:extLst>
              <a:ext uri="{FF2B5EF4-FFF2-40B4-BE49-F238E27FC236}">
                <a16:creationId xmlns:a16="http://schemas.microsoft.com/office/drawing/2014/main" id="{F13C6D04-3FA5-EEC0-C4A3-B1E782096F10}"/>
              </a:ext>
            </a:extLst>
          </p:cNvPr>
          <p:cNvSpPr txBox="1">
            <a:spLocks/>
          </p:cNvSpPr>
          <p:nvPr/>
        </p:nvSpPr>
        <p:spPr>
          <a:xfrm>
            <a:off x="1167153" y="559306"/>
            <a:ext cx="10704172" cy="993269"/>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000">
                <a:latin typeface="Tw Cen MT (Headings)"/>
              </a:rPr>
              <a:t>Upcoming opportunities to participate</a:t>
            </a:r>
          </a:p>
        </p:txBody>
      </p:sp>
    </p:spTree>
    <p:extLst>
      <p:ext uri="{BB962C8B-B14F-4D97-AF65-F5344CB8AC3E}">
        <p14:creationId xmlns:p14="http://schemas.microsoft.com/office/powerpoint/2010/main" val="29205015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1488A01-5F4F-3126-B779-621D5B499F12}"/>
              </a:ext>
            </a:extLst>
          </p:cNvPr>
          <p:cNvSpPr>
            <a:spLocks noGrp="1"/>
          </p:cNvSpPr>
          <p:nvPr>
            <p:ph type="sldNum" sz="quarter" idx="12"/>
          </p:nvPr>
        </p:nvSpPr>
        <p:spPr/>
        <p:txBody>
          <a:bodyPr/>
          <a:lstStyle/>
          <a:p>
            <a:fld id="{DDAE79DE-E2CD-4409-97EA-8D66D2239F8B}" type="slidenum">
              <a:rPr lang="en-US" smtClean="0"/>
              <a:t>21</a:t>
            </a:fld>
            <a:endParaRPr lang="en-US"/>
          </a:p>
        </p:txBody>
      </p:sp>
      <p:sp>
        <p:nvSpPr>
          <p:cNvPr id="3" name="Text Placeholder 2">
            <a:extLst>
              <a:ext uri="{FF2B5EF4-FFF2-40B4-BE49-F238E27FC236}">
                <a16:creationId xmlns:a16="http://schemas.microsoft.com/office/drawing/2014/main" id="{B7231E9A-652A-6847-D391-6C5AD3AE089C}"/>
              </a:ext>
            </a:extLst>
          </p:cNvPr>
          <p:cNvSpPr>
            <a:spLocks noGrp="1"/>
          </p:cNvSpPr>
          <p:nvPr>
            <p:ph type="body" idx="4294967295"/>
          </p:nvPr>
        </p:nvSpPr>
        <p:spPr>
          <a:xfrm>
            <a:off x="1167153" y="1673043"/>
            <a:ext cx="3986213" cy="4064000"/>
          </a:xfrm>
        </p:spPr>
        <p:txBody>
          <a:bodyPr>
            <a:normAutofit/>
          </a:bodyPr>
          <a:lstStyle/>
          <a:p>
            <a:r>
              <a:rPr lang="en-US" sz="2400">
                <a:solidFill>
                  <a:schemeClr val="tx1"/>
                </a:solidFill>
                <a:latin typeface="Tw Cen MT (Body)"/>
                <a:hlinkClick r:id="rId3"/>
              </a:rPr>
              <a:t>www.utc.wa.gov/PEAR</a:t>
            </a:r>
            <a:r>
              <a:rPr lang="en-US" sz="2400">
                <a:solidFill>
                  <a:schemeClr val="tx1"/>
                </a:solidFill>
                <a:latin typeface="Tw Cen MT (Body)"/>
              </a:rPr>
              <a:t> </a:t>
            </a:r>
          </a:p>
          <a:p>
            <a:endParaRPr lang="en-US" sz="2400">
              <a:solidFill>
                <a:schemeClr val="tx1"/>
              </a:solidFill>
              <a:latin typeface="Tw Cen MT (Body)"/>
            </a:endParaRPr>
          </a:p>
          <a:p>
            <a:pPr marL="342900" indent="-342900">
              <a:buFont typeface="Arial" panose="020B0604020202020204" pitchFamily="34" charset="0"/>
              <a:buChar char="•"/>
            </a:pPr>
            <a:r>
              <a:rPr lang="en-US" sz="2400">
                <a:solidFill>
                  <a:schemeClr val="tx1"/>
                </a:solidFill>
                <a:latin typeface="Tw Cen MT (Body)"/>
              </a:rPr>
              <a:t>Agency commitment</a:t>
            </a:r>
          </a:p>
          <a:p>
            <a:pPr marL="342900" indent="-342900">
              <a:buFont typeface="Arial" panose="020B0604020202020204" pitchFamily="34" charset="0"/>
              <a:buChar char="•"/>
            </a:pPr>
            <a:r>
              <a:rPr lang="en-US" sz="2400">
                <a:solidFill>
                  <a:schemeClr val="tx1"/>
                </a:solidFill>
                <a:latin typeface="Tw Cen MT (Body)"/>
              </a:rPr>
              <a:t>Upcoming events</a:t>
            </a:r>
          </a:p>
          <a:p>
            <a:pPr marL="342900" indent="-342900">
              <a:buFont typeface="Arial" panose="020B0604020202020204" pitchFamily="34" charset="0"/>
              <a:buChar char="•"/>
            </a:pPr>
            <a:r>
              <a:rPr lang="en-US" sz="2400">
                <a:solidFill>
                  <a:schemeClr val="tx1"/>
                </a:solidFill>
                <a:latin typeface="Tw Cen MT (Body)"/>
              </a:rPr>
              <a:t>Strategic Action Plan</a:t>
            </a:r>
          </a:p>
          <a:p>
            <a:pPr marL="342900" indent="-342900">
              <a:buFont typeface="Arial" panose="020B0604020202020204" pitchFamily="34" charset="0"/>
              <a:buChar char="•"/>
            </a:pPr>
            <a:r>
              <a:rPr lang="en-US" sz="2400">
                <a:solidFill>
                  <a:schemeClr val="tx1"/>
                </a:solidFill>
                <a:latin typeface="Tw Cen MT (Body)"/>
              </a:rPr>
              <a:t>PEAR docket</a:t>
            </a:r>
          </a:p>
          <a:p>
            <a:pPr marL="342900" indent="-342900">
              <a:buFont typeface="Arial" panose="020B0604020202020204" pitchFamily="34" charset="0"/>
              <a:buChar char="•"/>
            </a:pPr>
            <a:r>
              <a:rPr lang="en-US" sz="2400">
                <a:solidFill>
                  <a:schemeClr val="tx1"/>
                </a:solidFill>
                <a:latin typeface="Tw Cen MT (Body)"/>
              </a:rPr>
              <a:t>Contacts</a:t>
            </a:r>
          </a:p>
          <a:p>
            <a:pPr marL="342900" indent="-342900">
              <a:buFont typeface="Arial" panose="020B0604020202020204" pitchFamily="34" charset="0"/>
              <a:buChar char="•"/>
            </a:pPr>
            <a:r>
              <a:rPr lang="en-US" sz="2400">
                <a:solidFill>
                  <a:schemeClr val="tx1"/>
                </a:solidFill>
                <a:latin typeface="Tw Cen MT (Body)"/>
              </a:rPr>
              <a:t>and more!</a:t>
            </a:r>
          </a:p>
          <a:p>
            <a:pPr marL="342900" indent="-342900">
              <a:buFont typeface="Arial" panose="020B0604020202020204" pitchFamily="34" charset="0"/>
              <a:buChar char="•"/>
            </a:pPr>
            <a:endParaRPr lang="en-US" sz="2400">
              <a:solidFill>
                <a:schemeClr val="tx1"/>
              </a:solidFill>
              <a:latin typeface="Tw Cen MT (Body)"/>
            </a:endParaRPr>
          </a:p>
        </p:txBody>
      </p:sp>
      <p:sp>
        <p:nvSpPr>
          <p:cNvPr id="6" name="Title 1">
            <a:extLst>
              <a:ext uri="{FF2B5EF4-FFF2-40B4-BE49-F238E27FC236}">
                <a16:creationId xmlns:a16="http://schemas.microsoft.com/office/drawing/2014/main" id="{F13C6D04-3FA5-EEC0-C4A3-B1E782096F10}"/>
              </a:ext>
            </a:extLst>
          </p:cNvPr>
          <p:cNvSpPr txBox="1">
            <a:spLocks/>
          </p:cNvSpPr>
          <p:nvPr/>
        </p:nvSpPr>
        <p:spPr>
          <a:xfrm>
            <a:off x="1167153" y="425956"/>
            <a:ext cx="10704172" cy="993269"/>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7000">
                <a:latin typeface="Tw Cen MT (Headings)"/>
              </a:rPr>
              <a:t>UTC PEAR Resources</a:t>
            </a:r>
          </a:p>
        </p:txBody>
      </p:sp>
      <p:pic>
        <p:nvPicPr>
          <p:cNvPr id="5" name="Picture 4">
            <a:extLst>
              <a:ext uri="{FF2B5EF4-FFF2-40B4-BE49-F238E27FC236}">
                <a16:creationId xmlns:a16="http://schemas.microsoft.com/office/drawing/2014/main" id="{E9474312-F26C-C716-01F4-6935D6DC6223}"/>
              </a:ext>
            </a:extLst>
          </p:cNvPr>
          <p:cNvPicPr>
            <a:picLocks noChangeAspect="1"/>
          </p:cNvPicPr>
          <p:nvPr/>
        </p:nvPicPr>
        <p:blipFill>
          <a:blip r:embed="rId4"/>
          <a:stretch>
            <a:fillRect/>
          </a:stretch>
        </p:blipFill>
        <p:spPr>
          <a:xfrm>
            <a:off x="5448301" y="1622334"/>
            <a:ext cx="6743699" cy="5137334"/>
          </a:xfrm>
          <a:prstGeom prst="rect">
            <a:avLst/>
          </a:prstGeom>
        </p:spPr>
      </p:pic>
    </p:spTree>
    <p:extLst>
      <p:ext uri="{BB962C8B-B14F-4D97-AF65-F5344CB8AC3E}">
        <p14:creationId xmlns:p14="http://schemas.microsoft.com/office/powerpoint/2010/main" val="28163718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4A281DB-97FA-84A7-2C38-AB6BA09BD1E8}"/>
              </a:ext>
            </a:extLst>
          </p:cNvPr>
          <p:cNvSpPr>
            <a:spLocks noGrp="1"/>
          </p:cNvSpPr>
          <p:nvPr>
            <p:ph type="sldNum" sz="quarter" idx="12"/>
          </p:nvPr>
        </p:nvSpPr>
        <p:spPr/>
        <p:txBody>
          <a:bodyPr vert="horz" lIns="91440" tIns="45720" rIns="91440" bIns="45720" rtlCol="0" anchor="ctr">
            <a:normAutofit/>
          </a:bodyPr>
          <a:lstStyle/>
          <a:p>
            <a:pPr algn="ctr">
              <a:spcAft>
                <a:spcPts val="600"/>
              </a:spcAft>
            </a:pPr>
            <a:fld id="{DDAE79DE-E2CD-4409-97EA-8D66D2239F8B}" type="slidenum">
              <a:rPr lang="en-US">
                <a:solidFill>
                  <a:srgbClr val="FFFFFF"/>
                </a:solidFill>
              </a:rPr>
              <a:pPr algn="ctr">
                <a:spcAft>
                  <a:spcPts val="600"/>
                </a:spcAft>
              </a:pPr>
              <a:t>22</a:t>
            </a:fld>
            <a:endParaRPr lang="en-US">
              <a:solidFill>
                <a:srgbClr val="FFFFFF"/>
              </a:solidFill>
            </a:endParaRPr>
          </a:p>
        </p:txBody>
      </p:sp>
      <p:sp>
        <p:nvSpPr>
          <p:cNvPr id="2" name="Title 1">
            <a:extLst>
              <a:ext uri="{FF2B5EF4-FFF2-40B4-BE49-F238E27FC236}">
                <a16:creationId xmlns:a16="http://schemas.microsoft.com/office/drawing/2014/main" id="{9D34277D-B3A0-1317-FD6A-0A5DACF7B419}"/>
              </a:ext>
            </a:extLst>
          </p:cNvPr>
          <p:cNvSpPr>
            <a:spLocks noGrp="1"/>
          </p:cNvSpPr>
          <p:nvPr>
            <p:ph type="title" idx="4294967295"/>
          </p:nvPr>
        </p:nvSpPr>
        <p:spPr>
          <a:xfrm>
            <a:off x="1679575" y="2638425"/>
            <a:ext cx="10512425" cy="1109663"/>
          </a:xfrm>
        </p:spPr>
        <p:txBody>
          <a:bodyPr vert="horz" lIns="91440" tIns="45720" rIns="91440" bIns="45720" rtlCol="0" anchor="b">
            <a:normAutofit/>
          </a:bodyPr>
          <a:lstStyle/>
          <a:p>
            <a:r>
              <a:rPr lang="en-US" sz="7000">
                <a:latin typeface="Tw Cen MT (Headings)"/>
              </a:rPr>
              <a:t>Questions?</a:t>
            </a:r>
            <a:endParaRPr lang="en-US" sz="7000" kern="1200">
              <a:latin typeface="Tw Cen MT (Headings)"/>
            </a:endParaRPr>
          </a:p>
        </p:txBody>
      </p:sp>
    </p:spTree>
    <p:extLst>
      <p:ext uri="{BB962C8B-B14F-4D97-AF65-F5344CB8AC3E}">
        <p14:creationId xmlns:p14="http://schemas.microsoft.com/office/powerpoint/2010/main" val="28395810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4A281DB-97FA-84A7-2C38-AB6BA09BD1E8}"/>
              </a:ext>
            </a:extLst>
          </p:cNvPr>
          <p:cNvSpPr>
            <a:spLocks noGrp="1"/>
          </p:cNvSpPr>
          <p:nvPr>
            <p:ph type="sldNum" sz="quarter" idx="12"/>
          </p:nvPr>
        </p:nvSpPr>
        <p:spPr/>
        <p:txBody>
          <a:bodyPr vert="horz" lIns="91440" tIns="45720" rIns="91440" bIns="45720" rtlCol="0" anchor="ctr">
            <a:normAutofit/>
          </a:bodyPr>
          <a:lstStyle/>
          <a:p>
            <a:pPr algn="ctr">
              <a:spcAft>
                <a:spcPts val="600"/>
              </a:spcAft>
            </a:pPr>
            <a:fld id="{DDAE79DE-E2CD-4409-97EA-8D66D2239F8B}" type="slidenum">
              <a:rPr lang="en-US">
                <a:solidFill>
                  <a:srgbClr val="FFFFFF"/>
                </a:solidFill>
              </a:rPr>
              <a:pPr algn="ctr">
                <a:spcAft>
                  <a:spcPts val="600"/>
                </a:spcAft>
              </a:pPr>
              <a:t>23</a:t>
            </a:fld>
            <a:endParaRPr lang="en-US">
              <a:solidFill>
                <a:srgbClr val="FFFFFF"/>
              </a:solidFill>
            </a:endParaRPr>
          </a:p>
        </p:txBody>
      </p:sp>
      <p:sp>
        <p:nvSpPr>
          <p:cNvPr id="2" name="Title 1">
            <a:extLst>
              <a:ext uri="{FF2B5EF4-FFF2-40B4-BE49-F238E27FC236}">
                <a16:creationId xmlns:a16="http://schemas.microsoft.com/office/drawing/2014/main" id="{9D34277D-B3A0-1317-FD6A-0A5DACF7B419}"/>
              </a:ext>
            </a:extLst>
          </p:cNvPr>
          <p:cNvSpPr>
            <a:spLocks noGrp="1"/>
          </p:cNvSpPr>
          <p:nvPr>
            <p:ph type="title" idx="4294967295"/>
          </p:nvPr>
        </p:nvSpPr>
        <p:spPr>
          <a:xfrm>
            <a:off x="1136650" y="2828925"/>
            <a:ext cx="10512425" cy="1201738"/>
          </a:xfrm>
        </p:spPr>
        <p:txBody>
          <a:bodyPr vert="horz" lIns="91440" tIns="45720" rIns="91440" bIns="45720" rtlCol="0" anchor="b">
            <a:normAutofit/>
          </a:bodyPr>
          <a:lstStyle/>
          <a:p>
            <a:r>
              <a:rPr lang="en-US" sz="8000">
                <a:latin typeface="Tw Cen MT (Headings)"/>
              </a:rPr>
              <a:t>Thank you for attending!</a:t>
            </a:r>
            <a:endParaRPr lang="en-US" sz="8000" kern="1200">
              <a:latin typeface="Tw Cen MT (Headings)"/>
            </a:endParaRPr>
          </a:p>
        </p:txBody>
      </p:sp>
    </p:spTree>
    <p:extLst>
      <p:ext uri="{BB962C8B-B14F-4D97-AF65-F5344CB8AC3E}">
        <p14:creationId xmlns:p14="http://schemas.microsoft.com/office/powerpoint/2010/main" val="24608775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F581D-D123-C23C-E7E1-9E4141E740C0}"/>
              </a:ext>
            </a:extLst>
          </p:cNvPr>
          <p:cNvSpPr>
            <a:spLocks noGrp="1"/>
          </p:cNvSpPr>
          <p:nvPr>
            <p:ph type="title" idx="4294967295"/>
          </p:nvPr>
        </p:nvSpPr>
        <p:spPr>
          <a:xfrm>
            <a:off x="838200" y="595957"/>
            <a:ext cx="10515600" cy="1325563"/>
          </a:xfrm>
        </p:spPr>
        <p:txBody>
          <a:bodyPr>
            <a:normAutofit/>
          </a:bodyPr>
          <a:lstStyle/>
          <a:p>
            <a:r>
              <a:rPr lang="en-US" sz="7000">
                <a:latin typeface="Tw Cen MT (Headings)"/>
              </a:rPr>
              <a:t>Closed Captioning</a:t>
            </a:r>
          </a:p>
        </p:txBody>
      </p:sp>
      <p:sp>
        <p:nvSpPr>
          <p:cNvPr id="4" name="Slide Number Placeholder 3">
            <a:extLst>
              <a:ext uri="{FF2B5EF4-FFF2-40B4-BE49-F238E27FC236}">
                <a16:creationId xmlns:a16="http://schemas.microsoft.com/office/drawing/2014/main" id="{611FB8E1-B4E2-CD15-F09F-D1C7E4D32E05}"/>
              </a:ext>
            </a:extLst>
          </p:cNvPr>
          <p:cNvSpPr>
            <a:spLocks noGrp="1"/>
          </p:cNvSpPr>
          <p:nvPr>
            <p:ph type="sldNum" sz="quarter" idx="4294967295"/>
          </p:nvPr>
        </p:nvSpPr>
        <p:spPr>
          <a:xfrm>
            <a:off x="8610600" y="6356350"/>
            <a:ext cx="2743200" cy="365125"/>
          </a:xfrm>
        </p:spPr>
        <p:txBody>
          <a:bodyPr/>
          <a:lstStyle/>
          <a:p>
            <a:fld id="{DDAE79DE-E2CD-4409-97EA-8D66D2239F8B}" type="slidenum">
              <a:rPr lang="en-US" smtClean="0"/>
              <a:t>3</a:t>
            </a:fld>
            <a:endParaRPr lang="en-US"/>
          </a:p>
        </p:txBody>
      </p:sp>
      <p:pic>
        <p:nvPicPr>
          <p:cNvPr id="6" name="Picture 5" descr="Screenshot of Zoom controls bar">
            <a:extLst>
              <a:ext uri="{FF2B5EF4-FFF2-40B4-BE49-F238E27FC236}">
                <a16:creationId xmlns:a16="http://schemas.microsoft.com/office/drawing/2014/main" id="{F737E09C-1A31-54CE-9E43-C5C2F71DF3F4}"/>
              </a:ext>
            </a:extLst>
          </p:cNvPr>
          <p:cNvPicPr>
            <a:picLocks noChangeAspect="1"/>
          </p:cNvPicPr>
          <p:nvPr/>
        </p:nvPicPr>
        <p:blipFill>
          <a:blip r:embed="rId3"/>
          <a:stretch>
            <a:fillRect/>
          </a:stretch>
        </p:blipFill>
        <p:spPr>
          <a:xfrm>
            <a:off x="1483995" y="4283091"/>
            <a:ext cx="8858250" cy="428625"/>
          </a:xfrm>
          <a:prstGeom prst="rect">
            <a:avLst/>
          </a:prstGeom>
          <a:ln>
            <a:noFill/>
          </a:ln>
          <a:effectLst>
            <a:outerShdw blurRad="292100" dist="139700" dir="2700000" algn="tl" rotWithShape="0">
              <a:srgbClr val="333333">
                <a:alpha val="65000"/>
              </a:srgbClr>
            </a:outerShdw>
          </a:effectLst>
        </p:spPr>
      </p:pic>
      <p:sp>
        <p:nvSpPr>
          <p:cNvPr id="9" name="TextBox 8">
            <a:extLst>
              <a:ext uri="{FF2B5EF4-FFF2-40B4-BE49-F238E27FC236}">
                <a16:creationId xmlns:a16="http://schemas.microsoft.com/office/drawing/2014/main" id="{485C17EB-9E04-65F7-ACBD-97B776F58E8C}"/>
              </a:ext>
            </a:extLst>
          </p:cNvPr>
          <p:cNvSpPr txBox="1"/>
          <p:nvPr/>
        </p:nvSpPr>
        <p:spPr>
          <a:xfrm>
            <a:off x="1001027" y="1690688"/>
            <a:ext cx="10019899" cy="461665"/>
          </a:xfrm>
          <a:prstGeom prst="rect">
            <a:avLst/>
          </a:prstGeom>
          <a:noFill/>
        </p:spPr>
        <p:txBody>
          <a:bodyPr wrap="square" rtlCol="0">
            <a:spAutoFit/>
          </a:bodyPr>
          <a:lstStyle/>
          <a:p>
            <a:r>
              <a:rPr lang="en-US" sz="2400">
                <a:latin typeface="Tw Cen MT (Body)"/>
              </a:rPr>
              <a:t>Auto-generated captions are available, turn them on in your control bar.</a:t>
            </a:r>
          </a:p>
        </p:txBody>
      </p:sp>
      <p:pic>
        <p:nvPicPr>
          <p:cNvPr id="11" name="Graphic 10">
            <a:extLst>
              <a:ext uri="{FF2B5EF4-FFF2-40B4-BE49-F238E27FC236}">
                <a16:creationId xmlns:a16="http://schemas.microsoft.com/office/drawing/2014/main" id="{C192AE61-F2EC-FD06-8049-997EEEAD6C88}"/>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14309637">
            <a:off x="6174627" y="2841837"/>
            <a:ext cx="1394059" cy="1394059"/>
          </a:xfrm>
          <a:prstGeom prst="rect">
            <a:avLst/>
          </a:prstGeom>
        </p:spPr>
      </p:pic>
    </p:spTree>
    <p:extLst>
      <p:ext uri="{BB962C8B-B14F-4D97-AF65-F5344CB8AC3E}">
        <p14:creationId xmlns:p14="http://schemas.microsoft.com/office/powerpoint/2010/main" val="1429011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2D9B684-4B63-1E17-220E-75FC7FBEC82B}"/>
              </a:ext>
            </a:extLst>
          </p:cNvPr>
          <p:cNvSpPr>
            <a:spLocks noGrp="1"/>
          </p:cNvSpPr>
          <p:nvPr>
            <p:ph type="sldNum" sz="quarter" idx="4294967295"/>
          </p:nvPr>
        </p:nvSpPr>
        <p:spPr>
          <a:xfrm>
            <a:off x="8610600" y="6356350"/>
            <a:ext cx="2743200" cy="365125"/>
          </a:xfrm>
        </p:spPr>
        <p:txBody>
          <a:bodyPr/>
          <a:lstStyle/>
          <a:p>
            <a:fld id="{DDAE79DE-E2CD-4409-97EA-8D66D2239F8B}" type="slidenum">
              <a:rPr lang="en-US" smtClean="0"/>
              <a:t>4</a:t>
            </a:fld>
            <a:endParaRPr lang="en-US"/>
          </a:p>
        </p:txBody>
      </p:sp>
      <p:sp>
        <p:nvSpPr>
          <p:cNvPr id="34" name="TextBox 33">
            <a:extLst>
              <a:ext uri="{FF2B5EF4-FFF2-40B4-BE49-F238E27FC236}">
                <a16:creationId xmlns:a16="http://schemas.microsoft.com/office/drawing/2014/main" id="{68541B72-D389-D2C5-61C8-79117434D08C}"/>
              </a:ext>
            </a:extLst>
          </p:cNvPr>
          <p:cNvSpPr txBox="1"/>
          <p:nvPr/>
        </p:nvSpPr>
        <p:spPr>
          <a:xfrm>
            <a:off x="736691" y="2394858"/>
            <a:ext cx="10617109" cy="4324261"/>
          </a:xfrm>
          <a:prstGeom prst="rect">
            <a:avLst/>
          </a:prstGeom>
          <a:noFill/>
        </p:spPr>
        <p:txBody>
          <a:bodyPr wrap="square" rtlCol="0">
            <a:spAutoFit/>
          </a:bodyPr>
          <a:lstStyle/>
          <a:p>
            <a:pPr marL="285750" indent="-285750">
              <a:spcAft>
                <a:spcPts val="600"/>
              </a:spcAft>
              <a:buFont typeface="Arial" panose="020B0604020202020204" pitchFamily="34" charset="0"/>
              <a:buChar char="•"/>
            </a:pPr>
            <a:r>
              <a:rPr lang="en-US" sz="2400"/>
              <a:t>Allow others to speak without interruption   </a:t>
            </a:r>
          </a:p>
          <a:p>
            <a:pPr marL="285750" indent="-285750">
              <a:spcAft>
                <a:spcPts val="600"/>
              </a:spcAft>
              <a:buFont typeface="Arial" panose="020B0604020202020204" pitchFamily="34" charset="0"/>
              <a:buChar char="•"/>
            </a:pPr>
            <a:r>
              <a:rPr lang="en-US" sz="2400"/>
              <a:t>Use active listening   </a:t>
            </a:r>
          </a:p>
          <a:p>
            <a:pPr marL="285750" indent="-285750">
              <a:spcAft>
                <a:spcPts val="600"/>
              </a:spcAft>
              <a:buFont typeface="Arial" panose="020B0604020202020204" pitchFamily="34" charset="0"/>
              <a:buChar char="•"/>
            </a:pPr>
            <a:r>
              <a:rPr lang="en-US" sz="2400"/>
              <a:t>Seek to align your intent with your impact   </a:t>
            </a:r>
          </a:p>
          <a:p>
            <a:pPr marL="285750" indent="-285750">
              <a:spcAft>
                <a:spcPts val="600"/>
              </a:spcAft>
              <a:buFont typeface="Arial" panose="020B0604020202020204" pitchFamily="34" charset="0"/>
              <a:buChar char="•"/>
            </a:pPr>
            <a:r>
              <a:rPr lang="en-US" sz="2400"/>
              <a:t>Understand your privilege, the space you occupy, and the power dynamic you bring to this space  </a:t>
            </a:r>
          </a:p>
          <a:p>
            <a:pPr marL="285750" indent="-285750">
              <a:spcAft>
                <a:spcPts val="600"/>
              </a:spcAft>
              <a:buFont typeface="Arial" panose="020B0604020202020204" pitchFamily="34" charset="0"/>
              <a:buChar char="•"/>
            </a:pPr>
            <a:r>
              <a:rPr lang="en-US" sz="2400"/>
              <a:t>Acknowledge that systemic racism and other forms of oppression exist, and that history informs current law and policy  </a:t>
            </a:r>
          </a:p>
          <a:p>
            <a:pPr marL="285750" indent="-285750">
              <a:spcAft>
                <a:spcPts val="600"/>
              </a:spcAft>
              <a:buFont typeface="Arial" panose="020B0604020202020204" pitchFamily="34" charset="0"/>
              <a:buChar char="•"/>
            </a:pPr>
            <a:r>
              <a:rPr lang="en-US" sz="2400"/>
              <a:t>Actively recognize, interrupt, and dismantle white supremacy culture  </a:t>
            </a:r>
          </a:p>
          <a:p>
            <a:pPr marL="285750" indent="-285750">
              <a:spcAft>
                <a:spcPts val="600"/>
              </a:spcAft>
              <a:buFont typeface="Arial" panose="020B0604020202020204" pitchFamily="34" charset="0"/>
              <a:buChar char="•"/>
            </a:pPr>
            <a:r>
              <a:rPr lang="en-US" sz="2400"/>
              <a:t>Recognize an antiracist journey requires daily action  </a:t>
            </a:r>
          </a:p>
          <a:p>
            <a:pPr marL="285750" indent="-285750">
              <a:spcAft>
                <a:spcPts val="600"/>
              </a:spcAft>
              <a:buFont typeface="Arial" panose="020B0604020202020204" pitchFamily="34" charset="0"/>
              <a:buChar char="•"/>
            </a:pPr>
            <a:r>
              <a:rPr lang="en-US" sz="2400"/>
              <a:t>Accept that no action is equity neutral  </a:t>
            </a:r>
          </a:p>
        </p:txBody>
      </p:sp>
      <p:pic>
        <p:nvPicPr>
          <p:cNvPr id="1026" name="Picture 2">
            <a:extLst>
              <a:ext uri="{FF2B5EF4-FFF2-40B4-BE49-F238E27FC236}">
                <a16:creationId xmlns:a16="http://schemas.microsoft.com/office/drawing/2014/main" id="{A949C77B-3277-4E30-5C6A-FFF72E717949}"/>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38175" y="271468"/>
            <a:ext cx="8687396" cy="21233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5176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4A281DB-97FA-84A7-2C38-AB6BA09BD1E8}"/>
              </a:ext>
            </a:extLst>
          </p:cNvPr>
          <p:cNvSpPr>
            <a:spLocks noGrp="1"/>
          </p:cNvSpPr>
          <p:nvPr>
            <p:ph type="sldNum" sz="quarter" idx="12"/>
          </p:nvPr>
        </p:nvSpPr>
        <p:spPr/>
        <p:txBody>
          <a:bodyPr vert="horz" lIns="91440" tIns="45720" rIns="91440" bIns="45720" rtlCol="0" anchor="ctr">
            <a:normAutofit/>
          </a:bodyPr>
          <a:lstStyle/>
          <a:p>
            <a:pPr>
              <a:spcAft>
                <a:spcPts val="600"/>
              </a:spcAft>
            </a:pPr>
            <a:fld id="{DDAE79DE-E2CD-4409-97EA-8D66D2239F8B}" type="slidenum">
              <a:rPr lang="en-US">
                <a:solidFill>
                  <a:schemeClr val="bg1"/>
                </a:solidFill>
              </a:rPr>
              <a:pPr>
                <a:spcAft>
                  <a:spcPts val="600"/>
                </a:spcAft>
              </a:pPr>
              <a:t>5</a:t>
            </a:fld>
            <a:endParaRPr lang="en-US">
              <a:solidFill>
                <a:schemeClr val="bg1"/>
              </a:solidFill>
            </a:endParaRPr>
          </a:p>
        </p:txBody>
      </p:sp>
      <p:sp>
        <p:nvSpPr>
          <p:cNvPr id="2" name="Title 1">
            <a:extLst>
              <a:ext uri="{FF2B5EF4-FFF2-40B4-BE49-F238E27FC236}">
                <a16:creationId xmlns:a16="http://schemas.microsoft.com/office/drawing/2014/main" id="{9D34277D-B3A0-1317-FD6A-0A5DACF7B419}"/>
              </a:ext>
            </a:extLst>
          </p:cNvPr>
          <p:cNvSpPr>
            <a:spLocks noGrp="1"/>
          </p:cNvSpPr>
          <p:nvPr>
            <p:ph type="title" idx="4294967295"/>
          </p:nvPr>
        </p:nvSpPr>
        <p:spPr>
          <a:xfrm>
            <a:off x="1065214" y="785812"/>
            <a:ext cx="10515600" cy="1325563"/>
          </a:xfrm>
        </p:spPr>
        <p:txBody>
          <a:bodyPr vert="horz" lIns="91440" tIns="45720" rIns="91440" bIns="45720" rtlCol="0" anchor="ctr">
            <a:normAutofit/>
          </a:bodyPr>
          <a:lstStyle/>
          <a:p>
            <a:r>
              <a:rPr lang="en-US" sz="8000" kern="1200">
                <a:solidFill>
                  <a:schemeClr val="tx1"/>
                </a:solidFill>
                <a:latin typeface="Tw Cen MT (Headings)"/>
              </a:rPr>
              <a:t>Agenda</a:t>
            </a:r>
          </a:p>
        </p:txBody>
      </p:sp>
      <p:sp>
        <p:nvSpPr>
          <p:cNvPr id="7" name="Text Placeholder 2">
            <a:extLst>
              <a:ext uri="{FF2B5EF4-FFF2-40B4-BE49-F238E27FC236}">
                <a16:creationId xmlns:a16="http://schemas.microsoft.com/office/drawing/2014/main" id="{74CFF6B5-84CC-6AB8-A36E-F091F9136D68}"/>
              </a:ext>
            </a:extLst>
          </p:cNvPr>
          <p:cNvSpPr>
            <a:spLocks noGrp="1"/>
          </p:cNvSpPr>
          <p:nvPr>
            <p:ph type="body" idx="4294967295"/>
          </p:nvPr>
        </p:nvSpPr>
        <p:spPr>
          <a:xfrm>
            <a:off x="1065214" y="2111375"/>
            <a:ext cx="8459786" cy="4394200"/>
          </a:xfrm>
        </p:spPr>
        <p:txBody>
          <a:bodyPr vert="horz" lIns="91440" tIns="45720" rIns="91440" bIns="45720" rtlCol="0">
            <a:normAutofit/>
          </a:bodyPr>
          <a:lstStyle/>
          <a:p>
            <a:pPr marL="457200"/>
            <a:r>
              <a:rPr lang="en-US">
                <a:latin typeface="Tw Cen MT (Body)"/>
              </a:rPr>
              <a:t>Introductions </a:t>
            </a:r>
          </a:p>
          <a:p>
            <a:pPr marL="457200"/>
            <a:r>
              <a:rPr lang="en-US">
                <a:latin typeface="Tw Cen MT (Body)"/>
              </a:rPr>
              <a:t>Roles</a:t>
            </a:r>
          </a:p>
          <a:p>
            <a:pPr marL="457200"/>
            <a:r>
              <a:rPr lang="en-US">
                <a:latin typeface="Tw Cen MT (Body)"/>
              </a:rPr>
              <a:t>Group norms activity next steps</a:t>
            </a:r>
          </a:p>
          <a:p>
            <a:pPr marL="457200"/>
            <a:r>
              <a:rPr lang="en-US">
                <a:latin typeface="Tw Cen MT (Body)"/>
              </a:rPr>
              <a:t>PEAR Updates</a:t>
            </a:r>
          </a:p>
          <a:p>
            <a:pPr marL="457200"/>
            <a:r>
              <a:rPr lang="en-US">
                <a:latin typeface="Tw Cen MT (Body)"/>
              </a:rPr>
              <a:t>Feedback overview</a:t>
            </a:r>
          </a:p>
          <a:p>
            <a:pPr marL="457200"/>
            <a:r>
              <a:rPr lang="en-US">
                <a:latin typeface="Tw Cen MT (Body)"/>
              </a:rPr>
              <a:t>Upcoming opportunities to participate</a:t>
            </a:r>
          </a:p>
          <a:p>
            <a:pPr marL="457200"/>
            <a:r>
              <a:rPr lang="en-US">
                <a:latin typeface="Tw Cen MT (Body)"/>
              </a:rPr>
              <a:t>Adjourn</a:t>
            </a:r>
          </a:p>
        </p:txBody>
      </p:sp>
    </p:spTree>
    <p:extLst>
      <p:ext uri="{BB962C8B-B14F-4D97-AF65-F5344CB8AC3E}">
        <p14:creationId xmlns:p14="http://schemas.microsoft.com/office/powerpoint/2010/main" val="4151885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4A281DB-97FA-84A7-2C38-AB6BA09BD1E8}"/>
              </a:ext>
            </a:extLst>
          </p:cNvPr>
          <p:cNvSpPr>
            <a:spLocks noGrp="1"/>
          </p:cNvSpPr>
          <p:nvPr>
            <p:ph type="sldNum" sz="quarter" idx="12"/>
          </p:nvPr>
        </p:nvSpPr>
        <p:spPr/>
        <p:txBody>
          <a:bodyPr vert="horz" lIns="91440" tIns="45720" rIns="91440" bIns="45720" rtlCol="0" anchor="ctr">
            <a:normAutofit/>
          </a:bodyPr>
          <a:lstStyle/>
          <a:p>
            <a:pPr>
              <a:spcAft>
                <a:spcPts val="600"/>
              </a:spcAft>
            </a:pPr>
            <a:fld id="{DDAE79DE-E2CD-4409-97EA-8D66D2239F8B}" type="slidenum">
              <a:rPr lang="en-US">
                <a:solidFill>
                  <a:schemeClr val="bg1"/>
                </a:solidFill>
              </a:rPr>
              <a:pPr>
                <a:spcAft>
                  <a:spcPts val="600"/>
                </a:spcAft>
              </a:pPr>
              <a:t>6</a:t>
            </a:fld>
            <a:endParaRPr lang="en-US">
              <a:solidFill>
                <a:schemeClr val="bg1"/>
              </a:solidFill>
            </a:endParaRPr>
          </a:p>
        </p:txBody>
      </p:sp>
      <p:sp>
        <p:nvSpPr>
          <p:cNvPr id="2" name="Title 1">
            <a:extLst>
              <a:ext uri="{FF2B5EF4-FFF2-40B4-BE49-F238E27FC236}">
                <a16:creationId xmlns:a16="http://schemas.microsoft.com/office/drawing/2014/main" id="{9D34277D-B3A0-1317-FD6A-0A5DACF7B419}"/>
              </a:ext>
            </a:extLst>
          </p:cNvPr>
          <p:cNvSpPr>
            <a:spLocks noGrp="1"/>
          </p:cNvSpPr>
          <p:nvPr>
            <p:ph type="title" idx="4294967295"/>
          </p:nvPr>
        </p:nvSpPr>
        <p:spPr>
          <a:xfrm>
            <a:off x="1175755" y="2150752"/>
            <a:ext cx="8415919" cy="1278248"/>
          </a:xfrm>
        </p:spPr>
        <p:txBody>
          <a:bodyPr vert="horz" lIns="91440" tIns="45720" rIns="91440" bIns="45720" rtlCol="0" anchor="t">
            <a:noAutofit/>
          </a:bodyPr>
          <a:lstStyle/>
          <a:p>
            <a:r>
              <a:rPr lang="en-US" sz="8000" kern="1200">
                <a:solidFill>
                  <a:schemeClr val="tx1"/>
                </a:solidFill>
                <a:latin typeface="Tw Cen MT (Headings)"/>
              </a:rPr>
              <a:t>Introductions</a:t>
            </a:r>
          </a:p>
        </p:txBody>
      </p:sp>
      <p:sp>
        <p:nvSpPr>
          <p:cNvPr id="34" name="Text Placeholder 2">
            <a:extLst>
              <a:ext uri="{FF2B5EF4-FFF2-40B4-BE49-F238E27FC236}">
                <a16:creationId xmlns:a16="http://schemas.microsoft.com/office/drawing/2014/main" id="{5217BDBF-E602-F4A0-816B-D9296B9F82CF}"/>
              </a:ext>
            </a:extLst>
          </p:cNvPr>
          <p:cNvSpPr>
            <a:spLocks noGrp="1"/>
          </p:cNvSpPr>
          <p:nvPr>
            <p:ph type="body" idx="4294967295"/>
          </p:nvPr>
        </p:nvSpPr>
        <p:spPr>
          <a:xfrm>
            <a:off x="1600201" y="3743325"/>
            <a:ext cx="6478587" cy="2438400"/>
          </a:xfrm>
        </p:spPr>
        <p:txBody>
          <a:bodyPr vert="horz" lIns="91440" tIns="45720" rIns="91440" bIns="45720" rtlCol="0">
            <a:normAutofit/>
          </a:bodyPr>
          <a:lstStyle/>
          <a:p>
            <a:r>
              <a:rPr lang="en-US">
                <a:latin typeface="Tw Cen MT (Body)"/>
              </a:rPr>
              <a:t>Your name</a:t>
            </a:r>
          </a:p>
          <a:p>
            <a:r>
              <a:rPr lang="en-US">
                <a:latin typeface="Tw Cen MT (Body)"/>
              </a:rPr>
              <a:t>How you’d like to be addressed</a:t>
            </a:r>
          </a:p>
          <a:p>
            <a:r>
              <a:rPr lang="en-US">
                <a:latin typeface="Tw Cen MT (Body)"/>
              </a:rPr>
              <a:t>Who you represent</a:t>
            </a:r>
          </a:p>
        </p:txBody>
      </p:sp>
    </p:spTree>
    <p:extLst>
      <p:ext uri="{BB962C8B-B14F-4D97-AF65-F5344CB8AC3E}">
        <p14:creationId xmlns:p14="http://schemas.microsoft.com/office/powerpoint/2010/main" val="491520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730CE-133C-AAA5-9891-4A8B8A5DA257}"/>
              </a:ext>
            </a:extLst>
          </p:cNvPr>
          <p:cNvSpPr>
            <a:spLocks noGrp="1"/>
          </p:cNvSpPr>
          <p:nvPr>
            <p:ph type="title"/>
          </p:nvPr>
        </p:nvSpPr>
        <p:spPr>
          <a:xfrm>
            <a:off x="2683041" y="329031"/>
            <a:ext cx="10515600" cy="1325563"/>
          </a:xfrm>
        </p:spPr>
        <p:txBody>
          <a:bodyPr>
            <a:normAutofit/>
          </a:bodyPr>
          <a:lstStyle/>
          <a:p>
            <a:r>
              <a:rPr lang="en-US" sz="7000">
                <a:latin typeface="Tw Cen MT (Headings)"/>
              </a:rPr>
              <a:t>PEAR Roles</a:t>
            </a:r>
          </a:p>
        </p:txBody>
      </p:sp>
      <p:sp>
        <p:nvSpPr>
          <p:cNvPr id="4" name="Slide Number Placeholder 3"/>
          <p:cNvSpPr>
            <a:spLocks noGrp="1"/>
          </p:cNvSpPr>
          <p:nvPr>
            <p:ph type="sldNum" sz="quarter" idx="12"/>
          </p:nvPr>
        </p:nvSpPr>
        <p:spPr/>
        <p:txBody>
          <a:bodyPr/>
          <a:lstStyle/>
          <a:p>
            <a:fld id="{DDAE79DE-E2CD-4409-97EA-8D66D2239F8B}" type="slidenum">
              <a:rPr lang="en-US" smtClean="0"/>
              <a:t>7</a:t>
            </a:fld>
            <a:endParaRPr lang="en-US"/>
          </a:p>
        </p:txBody>
      </p:sp>
      <p:pic>
        <p:nvPicPr>
          <p:cNvPr id="7" name="Picture 6" descr="A picture containing silhouette&#10;&#10;Description automatically generated">
            <a:extLst>
              <a:ext uri="{FF2B5EF4-FFF2-40B4-BE49-F238E27FC236}">
                <a16:creationId xmlns:a16="http://schemas.microsoft.com/office/drawing/2014/main" id="{25701BD3-786E-3219-D604-9874052B7526}"/>
              </a:ext>
            </a:extLst>
          </p:cNvPr>
          <p:cNvPicPr>
            <a:picLocks noChangeAspect="1"/>
          </p:cNvPicPr>
          <p:nvPr/>
        </p:nvPicPr>
        <p:blipFill rotWithShape="1">
          <a:blip r:embed="rId3">
            <a:extLst>
              <a:ext uri="{28A0092B-C50C-407E-A947-70E740481C1C}">
                <a14:useLocalDpi xmlns:a14="http://schemas.microsoft.com/office/drawing/2010/main" val="0"/>
              </a:ext>
            </a:extLst>
          </a:blip>
          <a:srcRect l="4687" t="9737" r="64705" b="14593"/>
          <a:stretch/>
        </p:blipFill>
        <p:spPr>
          <a:xfrm>
            <a:off x="-2295492" y="-236905"/>
            <a:ext cx="5375083" cy="7474933"/>
          </a:xfrm>
          <a:prstGeom prst="rect">
            <a:avLst/>
          </a:prstGeom>
        </p:spPr>
      </p:pic>
      <p:sp>
        <p:nvSpPr>
          <p:cNvPr id="3" name="TextBox 2">
            <a:extLst>
              <a:ext uri="{FF2B5EF4-FFF2-40B4-BE49-F238E27FC236}">
                <a16:creationId xmlns:a16="http://schemas.microsoft.com/office/drawing/2014/main" id="{8347E11E-A8BE-4760-E50E-A91F68F3C030}"/>
              </a:ext>
            </a:extLst>
          </p:cNvPr>
          <p:cNvSpPr txBox="1"/>
          <p:nvPr/>
        </p:nvSpPr>
        <p:spPr>
          <a:xfrm>
            <a:off x="2778741" y="1654594"/>
            <a:ext cx="9413259" cy="1569660"/>
          </a:xfrm>
          <a:prstGeom prst="rect">
            <a:avLst/>
          </a:prstGeom>
          <a:noFill/>
        </p:spPr>
        <p:txBody>
          <a:bodyPr wrap="square">
            <a:spAutoFit/>
          </a:bodyPr>
          <a:lstStyle/>
          <a:p>
            <a:r>
              <a:rPr lang="en-US" sz="2400" b="1">
                <a:solidFill>
                  <a:schemeClr val="tx1"/>
                </a:solidFill>
                <a:latin typeface="Tw Cen MT (Body)"/>
              </a:rPr>
              <a:t>UTC</a:t>
            </a:r>
          </a:p>
          <a:p>
            <a:pPr marL="285750" indent="-285750">
              <a:buFont typeface="Arial" panose="020B0604020202020204" pitchFamily="34" charset="0"/>
              <a:buChar char="•"/>
            </a:pPr>
            <a:r>
              <a:rPr lang="en-US" sz="2400">
                <a:solidFill>
                  <a:schemeClr val="tx1"/>
                </a:solidFill>
                <a:latin typeface="Tw Cen MT (Body)"/>
              </a:rPr>
              <a:t>Achieve agency PEAR outcomes</a:t>
            </a:r>
          </a:p>
          <a:p>
            <a:pPr marL="285750" indent="-285750">
              <a:buFont typeface="Arial" panose="020B0604020202020204" pitchFamily="34" charset="0"/>
              <a:buChar char="•"/>
            </a:pPr>
            <a:r>
              <a:rPr lang="en-US" sz="2400">
                <a:latin typeface="Tw Cen MT (Body)"/>
              </a:rPr>
              <a:t>Create a PEAR culture</a:t>
            </a:r>
          </a:p>
          <a:p>
            <a:pPr marL="285750" indent="-285750">
              <a:buFont typeface="Arial" panose="020B0604020202020204" pitchFamily="34" charset="0"/>
              <a:buChar char="•"/>
            </a:pPr>
            <a:r>
              <a:rPr lang="en-US" sz="2400">
                <a:solidFill>
                  <a:schemeClr val="tx1"/>
                </a:solidFill>
                <a:latin typeface="Tw Cen MT (Body)"/>
              </a:rPr>
              <a:t>Facilitate Advisory Group meetings and provide administrative support</a:t>
            </a:r>
          </a:p>
        </p:txBody>
      </p:sp>
      <p:sp>
        <p:nvSpPr>
          <p:cNvPr id="5" name="TextBox 4">
            <a:extLst>
              <a:ext uri="{FF2B5EF4-FFF2-40B4-BE49-F238E27FC236}">
                <a16:creationId xmlns:a16="http://schemas.microsoft.com/office/drawing/2014/main" id="{9EC7F6B6-F033-3456-4B3E-9D8E8E7EA8FD}"/>
              </a:ext>
            </a:extLst>
          </p:cNvPr>
          <p:cNvSpPr txBox="1"/>
          <p:nvPr/>
        </p:nvSpPr>
        <p:spPr>
          <a:xfrm>
            <a:off x="2929166" y="3418162"/>
            <a:ext cx="9262834" cy="1200329"/>
          </a:xfrm>
          <a:prstGeom prst="rect">
            <a:avLst/>
          </a:prstGeom>
          <a:noFill/>
        </p:spPr>
        <p:txBody>
          <a:bodyPr wrap="square">
            <a:spAutoFit/>
          </a:bodyPr>
          <a:lstStyle/>
          <a:p>
            <a:r>
              <a:rPr lang="en-US" sz="2400" b="1">
                <a:solidFill>
                  <a:schemeClr val="tx1"/>
                </a:solidFill>
                <a:latin typeface="Tw Cen MT (Body)"/>
              </a:rPr>
              <a:t>Internal PEAR Team</a:t>
            </a:r>
          </a:p>
          <a:p>
            <a:pPr marL="285750" indent="-285750">
              <a:buFont typeface="Arial" panose="020B0604020202020204" pitchFamily="34" charset="0"/>
              <a:buChar char="•"/>
            </a:pPr>
            <a:r>
              <a:rPr lang="en-US" sz="2400">
                <a:solidFill>
                  <a:schemeClr val="tx1"/>
                </a:solidFill>
                <a:latin typeface="Tw Cen MT (Body)"/>
              </a:rPr>
              <a:t>Reports to executive leadership</a:t>
            </a:r>
          </a:p>
          <a:p>
            <a:pPr marL="285750" indent="-285750">
              <a:buFont typeface="Arial" panose="020B0604020202020204" pitchFamily="34" charset="0"/>
              <a:buChar char="•"/>
            </a:pPr>
            <a:r>
              <a:rPr lang="en-US" sz="2400">
                <a:latin typeface="Tw Cen MT (Body)"/>
              </a:rPr>
              <a:t>Assist agency leaders to achieve our organizational PEAR goals</a:t>
            </a:r>
            <a:endParaRPr lang="en-US" sz="2400">
              <a:solidFill>
                <a:schemeClr val="tx1"/>
              </a:solidFill>
              <a:latin typeface="Tw Cen MT (Body)"/>
            </a:endParaRPr>
          </a:p>
        </p:txBody>
      </p:sp>
      <p:sp>
        <p:nvSpPr>
          <p:cNvPr id="6" name="TextBox 5">
            <a:extLst>
              <a:ext uri="{FF2B5EF4-FFF2-40B4-BE49-F238E27FC236}">
                <a16:creationId xmlns:a16="http://schemas.microsoft.com/office/drawing/2014/main" id="{33608D03-BE0F-A093-18FA-95748FAD735A}"/>
              </a:ext>
            </a:extLst>
          </p:cNvPr>
          <p:cNvSpPr txBox="1"/>
          <p:nvPr/>
        </p:nvSpPr>
        <p:spPr>
          <a:xfrm>
            <a:off x="3145580" y="4873954"/>
            <a:ext cx="9046420" cy="1569660"/>
          </a:xfrm>
          <a:prstGeom prst="rect">
            <a:avLst/>
          </a:prstGeom>
          <a:noFill/>
        </p:spPr>
        <p:txBody>
          <a:bodyPr wrap="square" lIns="91440" tIns="45720" rIns="91440" bIns="45720" anchor="t">
            <a:spAutoFit/>
          </a:bodyPr>
          <a:lstStyle/>
          <a:p>
            <a:r>
              <a:rPr lang="en-US" sz="2400" b="1" dirty="0">
                <a:latin typeface="Tw Cen MT (Body)"/>
              </a:rPr>
              <a:t>External PEAR Advisory Group</a:t>
            </a:r>
          </a:p>
          <a:p>
            <a:pPr marL="285750" indent="-285750">
              <a:buFont typeface="Arial" panose="020B0604020202020204" pitchFamily="34" charset="0"/>
              <a:buChar char="•"/>
            </a:pPr>
            <a:r>
              <a:rPr lang="en-US" sz="2400" dirty="0">
                <a:latin typeface="Tw Cen MT (Body)"/>
              </a:rPr>
              <a:t>Partners with PEAR Team to inform PEAR decision making</a:t>
            </a:r>
          </a:p>
          <a:p>
            <a:pPr marL="285750" indent="-285750">
              <a:buFont typeface="Arial" panose="020B0604020202020204" pitchFamily="34" charset="0"/>
              <a:buChar char="•"/>
            </a:pPr>
            <a:r>
              <a:rPr lang="en-US" sz="2400" dirty="0">
                <a:latin typeface="Tw Cen MT (Body)"/>
              </a:rPr>
              <a:t>Provide feedback on PEAR action plans, performance measures</a:t>
            </a:r>
            <a:br>
              <a:rPr lang="en-US" sz="2400" dirty="0">
                <a:latin typeface="Tw Cen MT (Body)"/>
              </a:rPr>
            </a:br>
            <a:r>
              <a:rPr lang="en-US" sz="2400" dirty="0">
                <a:latin typeface="Tw Cen MT (Body)"/>
              </a:rPr>
              <a:t>and equity impact assessment</a:t>
            </a:r>
            <a:endParaRPr lang="en-US" sz="2400" dirty="0">
              <a:solidFill>
                <a:schemeClr val="tx1"/>
              </a:solidFill>
              <a:latin typeface="Tw Cen MT (Body)"/>
            </a:endParaRPr>
          </a:p>
        </p:txBody>
      </p:sp>
    </p:spTree>
    <p:extLst>
      <p:ext uri="{BB962C8B-B14F-4D97-AF65-F5344CB8AC3E}">
        <p14:creationId xmlns:p14="http://schemas.microsoft.com/office/powerpoint/2010/main" val="37628271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2C2A62D8-29AB-28F1-E671-9F04FEB79625}"/>
              </a:ext>
            </a:extLst>
          </p:cNvPr>
          <p:cNvSpPr>
            <a:spLocks noGrp="1"/>
          </p:cNvSpPr>
          <p:nvPr>
            <p:ph type="title" idx="4294967295"/>
          </p:nvPr>
        </p:nvSpPr>
        <p:spPr>
          <a:xfrm>
            <a:off x="1077686" y="677182"/>
            <a:ext cx="10561864" cy="876300"/>
          </a:xfrm>
        </p:spPr>
        <p:txBody>
          <a:bodyPr vert="horz" lIns="91440" tIns="45720" rIns="91440" bIns="45720" rtlCol="0" anchor="b">
            <a:noAutofit/>
          </a:bodyPr>
          <a:lstStyle/>
          <a:p>
            <a:r>
              <a:rPr lang="en-US" sz="7000">
                <a:latin typeface="Tw Cen MT (Headings)"/>
              </a:rPr>
              <a:t>Norms Activity Recap</a:t>
            </a:r>
            <a:endParaRPr lang="en-US" sz="7000" kern="1200">
              <a:solidFill>
                <a:schemeClr val="tx1"/>
              </a:solidFill>
              <a:latin typeface="Tw Cen MT (Headings)"/>
            </a:endParaRPr>
          </a:p>
        </p:txBody>
      </p:sp>
      <p:sp>
        <p:nvSpPr>
          <p:cNvPr id="4" name="TextBox 3">
            <a:extLst>
              <a:ext uri="{FF2B5EF4-FFF2-40B4-BE49-F238E27FC236}">
                <a16:creationId xmlns:a16="http://schemas.microsoft.com/office/drawing/2014/main" id="{6B9AA59E-F06D-9C7E-B687-207E113F0029}"/>
              </a:ext>
            </a:extLst>
          </p:cNvPr>
          <p:cNvSpPr txBox="1"/>
          <p:nvPr/>
        </p:nvSpPr>
        <p:spPr>
          <a:xfrm>
            <a:off x="1150374" y="1502688"/>
            <a:ext cx="6145161" cy="5355312"/>
          </a:xfrm>
          <a:prstGeom prst="rect">
            <a:avLst/>
          </a:prstGeom>
          <a:noFill/>
        </p:spPr>
        <p:txBody>
          <a:bodyPr wrap="square">
            <a:spAutoFit/>
          </a:bodyPr>
          <a:lstStyle/>
          <a:p>
            <a:pPr marL="457200" indent="-457200" algn="l">
              <a:buFont typeface="Arial" panose="020B0604020202020204" pitchFamily="34" charset="0"/>
              <a:buChar char="•"/>
            </a:pPr>
            <a:r>
              <a:rPr lang="en-US">
                <a:latin typeface="Tw Cen MT (Body)"/>
                <a:cs typeface="Times New Roman" panose="02020603050405020304" pitchFamily="18" charset="0"/>
              </a:rPr>
              <a:t>Actively Participate</a:t>
            </a:r>
          </a:p>
          <a:p>
            <a:pPr marL="457200" indent="-457200" algn="l">
              <a:buFont typeface="Arial" panose="020B0604020202020204" pitchFamily="34" charset="0"/>
              <a:buChar char="•"/>
            </a:pPr>
            <a:r>
              <a:rPr lang="en-US">
                <a:latin typeface="Tw Cen MT (Body)"/>
                <a:cs typeface="Times New Roman" panose="02020603050405020304" pitchFamily="18" charset="0"/>
              </a:rPr>
              <a:t>Understand the impact of feedback</a:t>
            </a:r>
          </a:p>
          <a:p>
            <a:pPr marL="457200" indent="-457200" algn="l">
              <a:buFont typeface="Arial" panose="020B0604020202020204" pitchFamily="34" charset="0"/>
              <a:buChar char="•"/>
            </a:pPr>
            <a:r>
              <a:rPr lang="en-US">
                <a:latin typeface="Tw Cen MT (Body)"/>
                <a:cs typeface="Times New Roman" panose="02020603050405020304" pitchFamily="18" charset="0"/>
              </a:rPr>
              <a:t>Who will benefit from the proposal/feedback (direct/indirect)</a:t>
            </a:r>
          </a:p>
          <a:p>
            <a:pPr marL="457200" indent="-457200" algn="l">
              <a:buFont typeface="Arial" panose="020B0604020202020204" pitchFamily="34" charset="0"/>
              <a:buChar char="•"/>
            </a:pPr>
            <a:r>
              <a:rPr lang="en-US">
                <a:latin typeface="Tw Cen MT (Body)"/>
                <a:cs typeface="Times New Roman" panose="02020603050405020304" pitchFamily="18" charset="0"/>
              </a:rPr>
              <a:t>Be willing to challenge one another respectfully</a:t>
            </a:r>
          </a:p>
          <a:p>
            <a:pPr marL="457200" indent="-457200" algn="l">
              <a:buFont typeface="Arial" panose="020B0604020202020204" pitchFamily="34" charset="0"/>
              <a:buChar char="•"/>
            </a:pPr>
            <a:r>
              <a:rPr lang="en-US">
                <a:latin typeface="Tw Cen MT (Body)"/>
                <a:cs typeface="Times New Roman" panose="02020603050405020304" pitchFamily="18" charset="0"/>
              </a:rPr>
              <a:t>Acknowledge our own microaggressions</a:t>
            </a:r>
          </a:p>
          <a:p>
            <a:pPr marL="457200" indent="-457200" algn="l">
              <a:buFont typeface="Arial" panose="020B0604020202020204" pitchFamily="34" charset="0"/>
              <a:buChar char="•"/>
            </a:pPr>
            <a:r>
              <a:rPr lang="en-US">
                <a:latin typeface="Tw Cen MT (Body)"/>
                <a:cs typeface="Times New Roman" panose="02020603050405020304" pitchFamily="18" charset="0"/>
              </a:rPr>
              <a:t>Welcome with open arms</a:t>
            </a:r>
          </a:p>
          <a:p>
            <a:pPr marL="457200" indent="-457200" algn="l">
              <a:buFont typeface="Arial" panose="020B0604020202020204" pitchFamily="34" charset="0"/>
              <a:buChar char="•"/>
            </a:pPr>
            <a:r>
              <a:rPr lang="en-US">
                <a:latin typeface="Tw Cen MT (Body)"/>
                <a:cs typeface="Times New Roman" panose="02020603050405020304" pitchFamily="18" charset="0"/>
              </a:rPr>
              <a:t>Listen with intent to hear, not respond</a:t>
            </a:r>
          </a:p>
          <a:p>
            <a:pPr marL="457200" indent="-457200" algn="l">
              <a:buFont typeface="Arial" panose="020B0604020202020204" pitchFamily="34" charset="0"/>
              <a:buChar char="•"/>
            </a:pPr>
            <a:r>
              <a:rPr lang="en-US">
                <a:latin typeface="Tw Cen MT (Body)"/>
                <a:cs typeface="Times New Roman" panose="02020603050405020304" pitchFamily="18" charset="0"/>
              </a:rPr>
              <a:t>Develop a clear pathway to ensure that equity will be meaningfully considered and implemented in Commission decision-making</a:t>
            </a:r>
          </a:p>
          <a:p>
            <a:pPr marL="457200" indent="-457200" algn="l">
              <a:buFont typeface="Arial" panose="020B0604020202020204" pitchFamily="34" charset="0"/>
              <a:buChar char="•"/>
            </a:pPr>
            <a:r>
              <a:rPr lang="en-US">
                <a:latin typeface="Tw Cen MT (Body)"/>
                <a:cs typeface="Times New Roman" panose="02020603050405020304" pitchFamily="18" charset="0"/>
              </a:rPr>
              <a:t>Tolerance</a:t>
            </a:r>
          </a:p>
          <a:p>
            <a:pPr marL="457200" indent="-457200" algn="l">
              <a:buFont typeface="Arial" panose="020B0604020202020204" pitchFamily="34" charset="0"/>
              <a:buChar char="•"/>
            </a:pPr>
            <a:r>
              <a:rPr lang="en-US">
                <a:latin typeface="Tw Cen MT (Body)"/>
                <a:cs typeface="Times New Roman" panose="02020603050405020304" pitchFamily="18" charset="0"/>
              </a:rPr>
              <a:t>Social hierarchies, racism, injustice, inequity, and exclusion are discussed candidly, while proactively and constructively addressed</a:t>
            </a:r>
          </a:p>
          <a:p>
            <a:pPr marL="457200" indent="-457200" algn="l">
              <a:buFont typeface="Arial" panose="020B0604020202020204" pitchFamily="34" charset="0"/>
              <a:buChar char="•"/>
            </a:pPr>
            <a:r>
              <a:rPr lang="en-US">
                <a:latin typeface="Tw Cen MT (Body)"/>
                <a:cs typeface="Times New Roman" panose="02020603050405020304" pitchFamily="18" charset="0"/>
              </a:rPr>
              <a:t>Build trust </a:t>
            </a:r>
          </a:p>
          <a:p>
            <a:pPr marL="457200" indent="-457200" algn="l">
              <a:buFont typeface="Arial" panose="020B0604020202020204" pitchFamily="34" charset="0"/>
              <a:buChar char="•"/>
            </a:pPr>
            <a:r>
              <a:rPr lang="en-US">
                <a:latin typeface="Tw Cen MT (Body)"/>
                <a:cs typeface="Times New Roman" panose="02020603050405020304" pitchFamily="18" charset="0"/>
              </a:rPr>
              <a:t>Use non-technical language and provide enough background for everyone to understand and participate</a:t>
            </a:r>
          </a:p>
          <a:p>
            <a:pPr marL="457200" indent="-457200" algn="l">
              <a:buFont typeface="Arial" panose="020B0604020202020204" pitchFamily="34" charset="0"/>
              <a:buChar char="•"/>
            </a:pPr>
            <a:endParaRPr lang="en-US">
              <a:latin typeface="Tw Cen MT (Body)"/>
              <a:cs typeface="Times New Roman" panose="02020603050405020304" pitchFamily="18" charset="0"/>
            </a:endParaRPr>
          </a:p>
        </p:txBody>
      </p:sp>
      <p:sp>
        <p:nvSpPr>
          <p:cNvPr id="6" name="TextBox 5">
            <a:extLst>
              <a:ext uri="{FF2B5EF4-FFF2-40B4-BE49-F238E27FC236}">
                <a16:creationId xmlns:a16="http://schemas.microsoft.com/office/drawing/2014/main" id="{BF40EC97-A9F0-4B74-AFF4-E6EC9A6D4EBA}"/>
              </a:ext>
            </a:extLst>
          </p:cNvPr>
          <p:cNvSpPr txBox="1"/>
          <p:nvPr/>
        </p:nvSpPr>
        <p:spPr>
          <a:xfrm>
            <a:off x="7043756" y="1553482"/>
            <a:ext cx="4601497" cy="5355312"/>
          </a:xfrm>
          <a:prstGeom prst="rect">
            <a:avLst/>
          </a:prstGeom>
          <a:noFill/>
        </p:spPr>
        <p:txBody>
          <a:bodyPr wrap="square">
            <a:spAutoFit/>
          </a:bodyPr>
          <a:lstStyle/>
          <a:p>
            <a:pPr marL="457200" indent="-457200" algn="l">
              <a:buFont typeface="Arial" panose="020B0604020202020204" pitchFamily="34" charset="0"/>
              <a:buChar char="•"/>
            </a:pPr>
            <a:r>
              <a:rPr lang="en-US">
                <a:latin typeface="Tw Cen MT (Body)"/>
                <a:cs typeface="Times New Roman" panose="02020603050405020304" pitchFamily="18" charset="0"/>
              </a:rPr>
              <a:t>Be Present Mentally</a:t>
            </a:r>
          </a:p>
          <a:p>
            <a:pPr marL="457200" indent="-457200" algn="l">
              <a:buFont typeface="Arial" panose="020B0604020202020204" pitchFamily="34" charset="0"/>
              <a:buChar char="•"/>
            </a:pPr>
            <a:r>
              <a:rPr lang="en-US">
                <a:latin typeface="Tw Cen MT (Body)"/>
                <a:cs typeface="Times New Roman" panose="02020603050405020304" pitchFamily="18" charset="0"/>
              </a:rPr>
              <a:t>Question/respond with intention and kindness</a:t>
            </a:r>
          </a:p>
          <a:p>
            <a:pPr marL="457200" indent="-457200" algn="l">
              <a:buFont typeface="Arial" panose="020B0604020202020204" pitchFamily="34" charset="0"/>
              <a:buChar char="•"/>
            </a:pPr>
            <a:r>
              <a:rPr lang="en-US">
                <a:latin typeface="Tw Cen MT (Body)"/>
                <a:cs typeface="Times New Roman" panose="02020603050405020304" pitchFamily="18" charset="0"/>
              </a:rPr>
              <a:t>We will adopt the UTC's EDI ground rules.</a:t>
            </a:r>
          </a:p>
          <a:p>
            <a:pPr marL="457200" indent="-457200" algn="l">
              <a:buFont typeface="Arial" panose="020B0604020202020204" pitchFamily="34" charset="0"/>
              <a:buChar char="•"/>
            </a:pPr>
            <a:r>
              <a:rPr lang="en-US">
                <a:latin typeface="Tw Cen MT (Body)"/>
                <a:cs typeface="Times New Roman" panose="02020603050405020304" pitchFamily="18" charset="0"/>
              </a:rPr>
              <a:t>Practice kindness</a:t>
            </a:r>
          </a:p>
          <a:p>
            <a:pPr marL="457200" indent="-457200" algn="l">
              <a:buFont typeface="Arial" panose="020B0604020202020204" pitchFamily="34" charset="0"/>
              <a:buChar char="•"/>
            </a:pPr>
            <a:r>
              <a:rPr lang="en-US">
                <a:latin typeface="Tw Cen MT (Body)"/>
                <a:cs typeface="Times New Roman" panose="02020603050405020304" pitchFamily="18" charset="0"/>
              </a:rPr>
              <a:t>Share your truth and respect other experiences</a:t>
            </a:r>
          </a:p>
          <a:p>
            <a:pPr marL="457200" indent="-457200" algn="l">
              <a:buFont typeface="Arial" panose="020B0604020202020204" pitchFamily="34" charset="0"/>
              <a:buChar char="•"/>
            </a:pPr>
            <a:r>
              <a:rPr lang="en-US">
                <a:latin typeface="Tw Cen MT (Body)"/>
                <a:cs typeface="Times New Roman" panose="02020603050405020304" pitchFamily="18" charset="0"/>
              </a:rPr>
              <a:t>Preplan for accessibility and accommodation</a:t>
            </a:r>
          </a:p>
          <a:p>
            <a:pPr marL="457200" indent="-457200" algn="l">
              <a:buFont typeface="Arial" panose="020B0604020202020204" pitchFamily="34" charset="0"/>
              <a:buChar char="•"/>
            </a:pPr>
            <a:r>
              <a:rPr lang="en-US">
                <a:latin typeface="Tw Cen MT (Body)"/>
                <a:cs typeface="Times New Roman" panose="02020603050405020304" pitchFamily="18" charset="0"/>
              </a:rPr>
              <a:t>Make space for the quiet ones.</a:t>
            </a:r>
          </a:p>
          <a:p>
            <a:pPr marL="457200" indent="-457200" algn="l">
              <a:buFont typeface="Arial" panose="020B0604020202020204" pitchFamily="34" charset="0"/>
              <a:buChar char="•"/>
            </a:pPr>
            <a:r>
              <a:rPr lang="en-US">
                <a:latin typeface="Tw Cen MT (Body)"/>
                <a:cs typeface="Times New Roman" panose="02020603050405020304" pitchFamily="18" charset="0"/>
              </a:rPr>
              <a:t>Conclude the meeting with clear next steps and outcomes</a:t>
            </a:r>
          </a:p>
          <a:p>
            <a:pPr marL="457200" indent="-457200" algn="l">
              <a:buFont typeface="Arial" panose="020B0604020202020204" pitchFamily="34" charset="0"/>
              <a:buChar char="•"/>
            </a:pPr>
            <a:r>
              <a:rPr lang="en-US">
                <a:latin typeface="Tw Cen MT (Body)"/>
                <a:cs typeface="Times New Roman" panose="02020603050405020304" pitchFamily="18" charset="0"/>
              </a:rPr>
              <a:t>Be willing to sit in discomfort.</a:t>
            </a:r>
          </a:p>
          <a:p>
            <a:pPr marL="457200" indent="-457200" algn="l">
              <a:buFont typeface="Arial" panose="020B0604020202020204" pitchFamily="34" charset="0"/>
              <a:buChar char="•"/>
            </a:pPr>
            <a:r>
              <a:rPr lang="en-US">
                <a:latin typeface="Tw Cen MT (Body)"/>
                <a:cs typeface="Times New Roman" panose="02020603050405020304" pitchFamily="18" charset="0"/>
              </a:rPr>
              <a:t>Continuous efforts to bring more voices to the table</a:t>
            </a:r>
          </a:p>
          <a:p>
            <a:pPr marL="457200" indent="-457200" algn="l">
              <a:buFont typeface="Arial" panose="020B0604020202020204" pitchFamily="34" charset="0"/>
              <a:buChar char="•"/>
            </a:pPr>
            <a:r>
              <a:rPr lang="en-US">
                <a:latin typeface="Tw Cen MT (Body)"/>
                <a:cs typeface="Times New Roman" panose="02020603050405020304" pitchFamily="18" charset="0"/>
              </a:rPr>
              <a:t>Listen without judgement. Sit with the idea even if you disagree initially. Be open minded</a:t>
            </a:r>
          </a:p>
          <a:p>
            <a:pPr marL="457200" indent="-457200" algn="l">
              <a:buFont typeface="Arial" panose="020B0604020202020204" pitchFamily="34" charset="0"/>
              <a:buChar char="•"/>
            </a:pPr>
            <a:r>
              <a:rPr lang="en-US">
                <a:latin typeface="Tw Cen MT (Body)"/>
                <a:cs typeface="Times New Roman" panose="02020603050405020304" pitchFamily="18" charset="0"/>
              </a:rPr>
              <a:t>Lean into discomfort</a:t>
            </a:r>
          </a:p>
        </p:txBody>
      </p:sp>
    </p:spTree>
    <p:extLst>
      <p:ext uri="{BB962C8B-B14F-4D97-AF65-F5344CB8AC3E}">
        <p14:creationId xmlns:p14="http://schemas.microsoft.com/office/powerpoint/2010/main" val="24566446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B5675F9A-39EA-9673-9A54-2AE036567AAC}"/>
              </a:ext>
            </a:extLst>
          </p:cNvPr>
          <p:cNvSpPr txBox="1"/>
          <p:nvPr/>
        </p:nvSpPr>
        <p:spPr>
          <a:xfrm>
            <a:off x="1469442" y="2274939"/>
            <a:ext cx="10037065" cy="2120079"/>
          </a:xfrm>
          <a:prstGeom prst="rect">
            <a:avLst/>
          </a:prstGeom>
        </p:spPr>
        <p:txBody>
          <a:bodyPr rot="0" spcFirstLastPara="0" vertOverflow="overflow" horzOverflow="overflow" vert="horz" lIns="91440" tIns="45720" rIns="91440" bIns="45720" numCol="1" spcCol="0" rtlCol="0" fromWordArt="0" anchor="t" anchorCtr="0" forceAA="0" compatLnSpc="1">
            <a:prstTxWarp prst="textNoShape">
              <a:avLst/>
            </a:prstTxWarp>
            <a:normAutofit/>
          </a:bodyPr>
          <a:lstStyle/>
          <a:p>
            <a:pPr marL="342900" marR="0" lvl="0" indent="-342900">
              <a:lnSpc>
                <a:spcPct val="107000"/>
              </a:lnSpc>
              <a:spcBef>
                <a:spcPts val="0"/>
              </a:spcBef>
              <a:spcAft>
                <a:spcPts val="1200"/>
              </a:spcAft>
              <a:buFont typeface="Symbol" panose="05050102010706020507" pitchFamily="18" charset="2"/>
              <a:buChar char=""/>
            </a:pPr>
            <a:r>
              <a:rPr lang="en-US" sz="2800">
                <a:latin typeface="Tw Cen MT (Body)"/>
                <a:cs typeface="Times New Roman" panose="02020603050405020304" pitchFamily="18" charset="0"/>
              </a:rPr>
              <a:t>Email survey coming – pick your top 5 norms</a:t>
            </a:r>
          </a:p>
          <a:p>
            <a:pPr marL="342900" marR="0" lvl="0" indent="-342900">
              <a:lnSpc>
                <a:spcPct val="107000"/>
              </a:lnSpc>
              <a:spcBef>
                <a:spcPts val="0"/>
              </a:spcBef>
              <a:spcAft>
                <a:spcPts val="1200"/>
              </a:spcAft>
              <a:buFont typeface="Symbol" panose="05050102010706020507" pitchFamily="18" charset="2"/>
              <a:buChar char=""/>
            </a:pPr>
            <a:r>
              <a:rPr lang="en-US" sz="2800">
                <a:latin typeface="Tw Cen MT (Body)"/>
                <a:cs typeface="Times New Roman" panose="02020603050405020304" pitchFamily="18" charset="0"/>
              </a:rPr>
              <a:t>Share results via email update</a:t>
            </a:r>
          </a:p>
          <a:p>
            <a:pPr marL="342900" marR="0" lvl="0" indent="-342900">
              <a:lnSpc>
                <a:spcPct val="107000"/>
              </a:lnSpc>
              <a:spcBef>
                <a:spcPts val="0"/>
              </a:spcBef>
              <a:spcAft>
                <a:spcPts val="1200"/>
              </a:spcAft>
              <a:buFont typeface="Symbol" panose="05050102010706020507" pitchFamily="18" charset="2"/>
              <a:buChar char=""/>
            </a:pPr>
            <a:r>
              <a:rPr lang="en-US" sz="2800">
                <a:latin typeface="Tw Cen MT (Body)"/>
                <a:cs typeface="Times New Roman" panose="02020603050405020304" pitchFamily="18" charset="0"/>
              </a:rPr>
              <a:t>Future meeting – incorporate into group charter</a:t>
            </a:r>
            <a:endParaRPr lang="en-US" sz="2800">
              <a:latin typeface="Tw Cen MT (Body)"/>
            </a:endParaRPr>
          </a:p>
        </p:txBody>
      </p:sp>
      <p:sp>
        <p:nvSpPr>
          <p:cNvPr id="14" name="Title 1">
            <a:extLst>
              <a:ext uri="{FF2B5EF4-FFF2-40B4-BE49-F238E27FC236}">
                <a16:creationId xmlns:a16="http://schemas.microsoft.com/office/drawing/2014/main" id="{2C2A62D8-29AB-28F1-E671-9F04FEB79625}"/>
              </a:ext>
            </a:extLst>
          </p:cNvPr>
          <p:cNvSpPr>
            <a:spLocks noGrp="1"/>
          </p:cNvSpPr>
          <p:nvPr>
            <p:ph type="title" idx="4294967295"/>
          </p:nvPr>
        </p:nvSpPr>
        <p:spPr>
          <a:xfrm>
            <a:off x="1077686" y="677182"/>
            <a:ext cx="10561864" cy="876300"/>
          </a:xfrm>
        </p:spPr>
        <p:txBody>
          <a:bodyPr vert="horz" lIns="91440" tIns="45720" rIns="91440" bIns="45720" rtlCol="0" anchor="b">
            <a:noAutofit/>
          </a:bodyPr>
          <a:lstStyle/>
          <a:p>
            <a:r>
              <a:rPr lang="en-US" sz="7000">
                <a:latin typeface="Tw Cen MT (Headings)"/>
              </a:rPr>
              <a:t>Norms Activity Next Steps</a:t>
            </a:r>
            <a:endParaRPr lang="en-US" sz="7000" kern="1200">
              <a:solidFill>
                <a:schemeClr val="tx1"/>
              </a:solidFill>
              <a:latin typeface="Tw Cen MT (Headings)"/>
            </a:endParaRPr>
          </a:p>
        </p:txBody>
      </p:sp>
    </p:spTree>
    <p:extLst>
      <p:ext uri="{BB962C8B-B14F-4D97-AF65-F5344CB8AC3E}">
        <p14:creationId xmlns:p14="http://schemas.microsoft.com/office/powerpoint/2010/main" val="11236021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Filed Document" ma:contentTypeID="0x0101006E56B4D1795A2E4DB2F0B01679ED314A00437326B586D1004F9FFA48CDC269225F" ma:contentTypeVersion="24" ma:contentTypeDescription="" ma:contentTypeScope="" ma:versionID="4621f4a24dfef4b00c9cbf491a77ec7a">
  <xsd:schema xmlns:xsd="http://www.w3.org/2001/XMLSchema" xmlns:xs="http://www.w3.org/2001/XMLSchema" xmlns:p="http://schemas.microsoft.com/office/2006/metadata/properties" xmlns:ns1="http://schemas.microsoft.com/sharepoint/v3" xmlns:ns2="dc463f71-b30c-4ab2-9473-d307f9d35888" targetNamespace="http://schemas.microsoft.com/office/2006/metadata/properties" ma:root="true" ma:fieldsID="5371b12cbd0ca12feeca5b6edfa8e73e" ns1:_="" ns2:_="">
    <xsd:import namespace="http://schemas.microsoft.com/sharepoint/v3"/>
    <xsd:import namespace="dc463f71-b30c-4ab2-9473-d307f9d35888"/>
    <xsd:element name="properties">
      <xsd:complexType>
        <xsd:sequence>
          <xsd:element name="documentManagement">
            <xsd:complexType>
              <xsd:all>
                <xsd:element ref="ns2:IsConfidential" minOccurs="0"/>
                <xsd:element ref="ns2:IsHighlyConfidential" minOccurs="0"/>
                <xsd:element ref="ns2:Date1" minOccurs="0"/>
                <xsd:element ref="ns2:DocketNumber" minOccurs="0"/>
                <xsd:element ref="ns2:DocumentSetType" minOccurs="0"/>
                <xsd:element ref="ns2:IndustryCode" minOccurs="0"/>
                <xsd:element ref="ns2:CaseType" minOccurs="0"/>
                <xsd:element ref="ns2:CaseStatus" minOccurs="0"/>
                <xsd:element ref="ns2:AgendaOrder" minOccurs="0"/>
                <xsd:element ref="ns2:DelegatedOrder" minOccurs="0"/>
                <xsd:element ref="ns2:IsDocumentOrder" minOccurs="0"/>
                <xsd:element ref="ns2:CaseCompanyNames" minOccurs="0"/>
                <xsd:element ref="ns2:OpenedDate" minOccurs="0"/>
                <xsd:element ref="ns2:Prefix" minOccurs="0"/>
                <xsd:element ref="ns2:Visibility" minOccurs="0"/>
                <xsd:element ref="ns1:Nickname" minOccurs="0"/>
                <xsd:element ref="ns2:SignificantOrd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Nickname" ma:index="17" nillable="true" ma:displayName="Nickname" ma:internalName="Nicknam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c463f71-b30c-4ab2-9473-d307f9d35888" elementFormDefault="qualified">
    <xsd:import namespace="http://schemas.microsoft.com/office/2006/documentManagement/types"/>
    <xsd:import namespace="http://schemas.microsoft.com/office/infopath/2007/PartnerControls"/>
    <xsd:element name="IsConfidential" ma:index="2" nillable="true" ma:displayName="Is Confidential" ma:default="0" ma:internalName="IsConfidential" ma:readOnly="false">
      <xsd:simpleType>
        <xsd:restriction base="dms:Boolean"/>
      </xsd:simpleType>
    </xsd:element>
    <xsd:element name="IsHighlyConfidential" ma:index="3" nillable="true" ma:displayName="Is Highly Confidential" ma:default="0" ma:internalName="IsHighlyConfidential" ma:readOnly="false">
      <xsd:simpleType>
        <xsd:restriction base="dms:Boolean"/>
      </xsd:simpleType>
    </xsd:element>
    <xsd:element name="Date1" ma:index="4" nillable="true" ma:displayName="Date" ma:default="[today]" ma:description="Date the document set was requested" ma:format="DateOnly" ma:internalName="Date1" ma:readOnly="false">
      <xsd:simpleType>
        <xsd:restriction base="dms:DateTime"/>
      </xsd:simpleType>
    </xsd:element>
    <xsd:element name="DocketNumber" ma:index="5" nillable="true" ma:displayName="Docket Number" ma:internalName="DocketNumber" ma:readOnly="false">
      <xsd:simpleType>
        <xsd:restriction base="dms:Text">
          <xsd:maxLength value="255"/>
        </xsd:restriction>
      </xsd:simpleType>
    </xsd:element>
    <xsd:element name="DocumentSetType" ma:index="6" nillable="true" ma:displayName="Document Set Type" ma:internalName="DocumentSetType" ma:readOnly="false">
      <xsd:simpleType>
        <xsd:restriction base="dms:Text">
          <xsd:maxLength value="255"/>
        </xsd:restriction>
      </xsd:simpleType>
    </xsd:element>
    <xsd:element name="IndustryCode" ma:index="7" nillable="true" ma:displayName="Industry Code" ma:internalName="IndustryCode" ma:readOnly="false">
      <xsd:simpleType>
        <xsd:restriction base="dms:Text">
          <xsd:maxLength value="255"/>
        </xsd:restriction>
      </xsd:simpleType>
    </xsd:element>
    <xsd:element name="CaseType" ma:index="8" nillable="true" ma:displayName="CaseType" ma:internalName="CaseType" ma:readOnly="false">
      <xsd:simpleType>
        <xsd:restriction base="dms:Text">
          <xsd:maxLength value="255"/>
        </xsd:restriction>
      </xsd:simpleType>
    </xsd:element>
    <xsd:element name="CaseStatus" ma:index="9" nillable="true" ma:displayName="CaseStatus" ma:internalName="CaseStatus" ma:readOnly="false">
      <xsd:simpleType>
        <xsd:restriction base="dms:Text">
          <xsd:maxLength value="255"/>
        </xsd:restriction>
      </xsd:simpleType>
    </xsd:element>
    <xsd:element name="AgendaOrder" ma:index="10" nillable="true" ma:displayName="Agenda Order" ma:default="0" ma:internalName="AgendaOrder" ma:readOnly="false">
      <xsd:simpleType>
        <xsd:restriction base="dms:Boolean"/>
      </xsd:simpleType>
    </xsd:element>
    <xsd:element name="DelegatedOrder" ma:index="11" nillable="true" ma:displayName="DelegatedOrder" ma:default="0" ma:description="Is this a delegated order?" ma:internalName="DelegatedOrder" ma:readOnly="false">
      <xsd:simpleType>
        <xsd:restriction base="dms:Boolean"/>
      </xsd:simpleType>
    </xsd:element>
    <xsd:element name="IsDocumentOrder" ma:index="12" nillable="true" ma:displayName="IsDocumentOrder" ma:default="0" ma:internalName="IsDocumentOrder" ma:readOnly="false">
      <xsd:simpleType>
        <xsd:restriction base="dms:Boolean"/>
      </xsd:simpleType>
    </xsd:element>
    <xsd:element name="CaseCompanyNames" ma:index="13" nillable="true" ma:displayName="Company Names" ma:description="Company names delimited by ;" ma:internalName="CaseCompanyNames" ma:readOnly="false">
      <xsd:simpleType>
        <xsd:restriction base="dms:Note">
          <xsd:maxLength value="255"/>
        </xsd:restriction>
      </xsd:simpleType>
    </xsd:element>
    <xsd:element name="OpenedDate" ma:index="14" nillable="true" ma:displayName="OpenedDate" ma:format="DateOnly" ma:internalName="OpenedDate">
      <xsd:simpleType>
        <xsd:restriction base="dms:DateTime"/>
      </xsd:simpleType>
    </xsd:element>
    <xsd:element name="Prefix" ma:index="15" nillable="true" ma:displayName="Prefix" ma:description="Docket number prefix" ma:internalName="Prefix">
      <xsd:simpleType>
        <xsd:restriction base="dms:Text">
          <xsd:maxLength value="255"/>
        </xsd:restriction>
      </xsd:simpleType>
    </xsd:element>
    <xsd:element name="Visibility" ma:index="16" nillable="true" ma:displayName="Visibility" ma:default="Full Visibility" ma:format="Dropdown" ma:internalName="Visibility" ma:readOnly="false">
      <xsd:simpleType>
        <xsd:restriction base="dms:Choice">
          <xsd:enumeration value="Full Visibility"/>
        </xsd:restriction>
      </xsd:simpleType>
    </xsd:element>
    <xsd:element name="SignificantOrder" ma:index="24" nillable="true" ma:displayName="SignificantOrder" ma:default="0" ma:description="Whether this document set contains a significant order" ma:internalName="SignificantOrder">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0"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refix xmlns="dc463f71-b30c-4ab2-9473-d307f9d35888">A</Prefix>
    <DocumentSetType xmlns="dc463f71-b30c-4ab2-9473-d307f9d35888">Presentation</DocumentSetType>
    <Visibility xmlns="dc463f71-b30c-4ab2-9473-d307f9d35888">Full Visibility</Visibility>
    <IsConfidential xmlns="dc463f71-b30c-4ab2-9473-d307f9d35888">false</IsConfidential>
    <AgendaOrder xmlns="dc463f71-b30c-4ab2-9473-d307f9d35888">false</AgendaOrder>
    <CaseType xmlns="dc463f71-b30c-4ab2-9473-d307f9d35888">Plan</CaseType>
    <IndustryCode xmlns="dc463f71-b30c-4ab2-9473-d307f9d35888">499</IndustryCode>
    <CaseStatus xmlns="dc463f71-b30c-4ab2-9473-d307f9d35888">Formal</CaseStatus>
    <OpenedDate xmlns="dc463f71-b30c-4ab2-9473-d307f9d35888">2023-01-03T08:00:00+00:00</OpenedDate>
    <SignificantOrder xmlns="dc463f71-b30c-4ab2-9473-d307f9d35888">false</SignificantOrder>
    <Date1 xmlns="dc463f71-b30c-4ab2-9473-d307f9d35888">2023-06-01T07:00:00+00:00</Date1>
    <IsDocumentOrder xmlns="dc463f71-b30c-4ab2-9473-d307f9d35888">false</IsDocumentOrder>
    <IsHighlyConfidential xmlns="dc463f71-b30c-4ab2-9473-d307f9d35888">false</IsHighlyConfidential>
    <CaseCompanyNames xmlns="dc463f71-b30c-4ab2-9473-d307f9d35888" xsi:nil="true"/>
    <Nickname xmlns="http://schemas.microsoft.com/sharepoint/v3">PEAR Plan 2022</Nickname>
    <DocketNumber xmlns="dc463f71-b30c-4ab2-9473-d307f9d35888">230001</DocketNumber>
    <DelegatedOrder xmlns="dc463f71-b30c-4ab2-9473-d307f9d35888">false</DelegatedOrder>
  </documentManagement>
</p:properties>
</file>

<file path=customXml/item4.xml><?xml version="1.0" encoding="utf-8"?>
<?mso-contentType ?>
<SharedContentType xmlns="Microsoft.SharePoint.Taxonomy.ContentTypeSync" SourceId="015f1b76-b32e-440f-80a7-f0ca4d8a872c" ContentTypeId="0x0101006E56B4D1795A2E4DB2F0B01679ED314A" PreviousValue="true"/>
</file>

<file path=customXml/itemProps1.xml><?xml version="1.0" encoding="utf-8"?>
<ds:datastoreItem xmlns:ds="http://schemas.openxmlformats.org/officeDocument/2006/customXml" ds:itemID="{7F8F7298-1B2B-4C3C-97C7-EB004EC4B82F}">
  <ds:schemaRefs>
    <ds:schemaRef ds:uri="http://schemas.microsoft.com/sharepoint/v3/contenttype/forms"/>
  </ds:schemaRefs>
</ds:datastoreItem>
</file>

<file path=customXml/itemProps2.xml><?xml version="1.0" encoding="utf-8"?>
<ds:datastoreItem xmlns:ds="http://schemas.openxmlformats.org/officeDocument/2006/customXml" ds:itemID="{4B68F0E6-F431-4214-980C-7903109F239F}"/>
</file>

<file path=customXml/itemProps3.xml><?xml version="1.0" encoding="utf-8"?>
<ds:datastoreItem xmlns:ds="http://schemas.openxmlformats.org/officeDocument/2006/customXml" ds:itemID="{BE42038F-05B4-4CAB-B789-481994CDD08C}">
  <ds:schemaRefs>
    <ds:schemaRef ds:uri="be99a717-2d48-43d8-9a4d-bcfe4b9b1472"/>
    <ds:schemaRef ds:uri="604e337f-9898-4371-9765-4b58fea8e1f0"/>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purl.org/dc/dcmitype/"/>
    <ds:schemaRef ds:uri="http://www.w3.org/XML/1998/namespace"/>
    <ds:schemaRef ds:uri="http://schemas.openxmlformats.org/package/2006/metadata/core-properties"/>
    <ds:schemaRef ds:uri="http://purl.org/dc/terms/"/>
  </ds:schemaRefs>
</ds:datastoreItem>
</file>

<file path=customXml/itemProps4.xml><?xml version="1.0" encoding="utf-8"?>
<ds:datastoreItem xmlns:ds="http://schemas.openxmlformats.org/officeDocument/2006/customXml" ds:itemID="{5BAAFBE1-00EE-4E09-8EBB-26819C264856}"/>
</file>

<file path=docProps/app.xml><?xml version="1.0" encoding="utf-8"?>
<Properties xmlns="http://schemas.openxmlformats.org/officeDocument/2006/extended-properties" xmlns:vt="http://schemas.openxmlformats.org/officeDocument/2006/docPropsVTypes">
  <Template/>
  <TotalTime>0</TotalTime>
  <Words>1981</Words>
  <Application>Microsoft Office PowerPoint</Application>
  <PresentationFormat>Widescreen</PresentationFormat>
  <Paragraphs>265</Paragraphs>
  <Slides>23</Slides>
  <Notes>23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23</vt:i4>
      </vt:variant>
    </vt:vector>
  </HeadingPairs>
  <TitlesOfParts>
    <vt:vector size="32" baseType="lpstr">
      <vt:lpstr>Arial</vt:lpstr>
      <vt:lpstr>Calibri</vt:lpstr>
      <vt:lpstr>Calibri Light</vt:lpstr>
      <vt:lpstr>Courier New</vt:lpstr>
      <vt:lpstr>Symbol</vt:lpstr>
      <vt:lpstr>Tw Cen MT (Body)</vt:lpstr>
      <vt:lpstr>Tw Cen MT (Headings)</vt:lpstr>
      <vt:lpstr>Wingdings</vt:lpstr>
      <vt:lpstr>Office Theme</vt:lpstr>
      <vt:lpstr>Advisory Group Meeting</vt:lpstr>
      <vt:lpstr>Virtual Meeting Ground Rules</vt:lpstr>
      <vt:lpstr>Closed Captioning</vt:lpstr>
      <vt:lpstr>PowerPoint Presentation</vt:lpstr>
      <vt:lpstr>Agenda</vt:lpstr>
      <vt:lpstr>Introductions</vt:lpstr>
      <vt:lpstr>PEAR Roles</vt:lpstr>
      <vt:lpstr>Norms Activity Recap</vt:lpstr>
      <vt:lpstr>Norms Activity Next Steps</vt:lpstr>
      <vt:lpstr>UTC PEAR Updates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Questions?</vt:lpstr>
      <vt:lpstr>Thank you for attending!</vt:lpstr>
    </vt:vector>
  </TitlesOfParts>
  <Company>Washington Utilities and Transportation Commission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Griffith, Kate (UTC)</dc:creator>
  <cp:lastModifiedBy>Huey, Lorilyn (UTC)</cp:lastModifiedBy>
  <cp:revision>5</cp:revision>
  <cp:lastPrinted>2022-11-02T17:47:11Z</cp:lastPrinted>
  <dcterms:created xsi:type="dcterms:W3CDTF">2018-07-09T23:11:30Z</dcterms:created>
  <dcterms:modified xsi:type="dcterms:W3CDTF">2023-06-05T15:11:19Z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0x0101006E56B4D1795A2E4DB2F0B01679ED314A00437326B586D1004F9FFA48CDC269225F</vt:lpwstr>
  </property>
  <property fmtid="{D5CDD505-2E9C-101B-9397-08002B2CF9AE}" pid="3" name="Order">
    <vt:r8>2400</vt:r8>
  </property>
  <property fmtid="{D5CDD505-2E9C-101B-9397-08002B2CF9AE}" pid="4" name="MediaServiceImageTags">
    <vt:lpwstr/>
  </property>
  <property fmtid="{D5CDD505-2E9C-101B-9397-08002B2CF9AE}" pid="5" name="_docset_NoMedatataSyncRequired">
    <vt:lpwstr>False</vt:lpwstr>
  </property>
</Properties>
</file>