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nyder, Jennifer (UTC)" initials="JES" lastIdx="1" clrIdx="0">
    <p:extLst>
      <p:ext uri="{19B8F6BF-5375-455C-9EA6-DF929625EA0E}">
        <p15:presenceInfo xmlns:p15="http://schemas.microsoft.com/office/powerpoint/2012/main" userId="Snyder, Jennifer (UTC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2EC52-79FB-45FC-83DF-026F260E319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57219-1A7F-4AA4-8FFD-F5C52E5E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1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7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4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Presenter’s Name, Title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52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1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Presenter’s Name, Title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65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70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69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9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9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15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6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2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0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77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36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3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4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47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03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12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2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7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7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0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6005" y="-93594"/>
            <a:ext cx="10515600" cy="1325563"/>
          </a:xfrm>
        </p:spPr>
        <p:txBody>
          <a:bodyPr/>
          <a:lstStyle/>
          <a:p>
            <a:r>
              <a:rPr lang="en-US" dirty="0" smtClean="0"/>
              <a:t>Developing CETA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1070" y="2369924"/>
            <a:ext cx="135838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IRP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Electric Integrated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Resource Plan</a:t>
            </a:r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712" y="5164953"/>
            <a:ext cx="149284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CEIP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Clean Energy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Implementation Plan</a:t>
            </a:r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712" y="3813686"/>
            <a:ext cx="93846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RFP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Request for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Proposals</a:t>
            </a:r>
          </a:p>
          <a:p>
            <a:pPr algn="ctr"/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83814" y="1603351"/>
            <a:ext cx="9108111" cy="952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72881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56267" y="152506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0" y="154411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951967" y="152506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742667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1591925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83813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2020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3285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2021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61289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2022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04580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24558" y="13028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2024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7" name="Chevron 46"/>
          <p:cNvSpPr/>
          <p:nvPr/>
        </p:nvSpPr>
        <p:spPr>
          <a:xfrm>
            <a:off x="1715759" y="3941712"/>
            <a:ext cx="654275" cy="637711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Chevron 49"/>
          <p:cNvSpPr/>
          <p:nvPr/>
        </p:nvSpPr>
        <p:spPr>
          <a:xfrm>
            <a:off x="1715760" y="5321524"/>
            <a:ext cx="654275" cy="637711"/>
          </a:xfrm>
          <a:prstGeom prst="chevr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715758" y="2572571"/>
            <a:ext cx="654275" cy="637711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779005" y="3210282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59455" y="4579423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59455" y="5971627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Decision 59"/>
          <p:cNvSpPr/>
          <p:nvPr/>
        </p:nvSpPr>
        <p:spPr>
          <a:xfrm>
            <a:off x="4473931" y="2686209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Flowchart: Decision 60"/>
          <p:cNvSpPr/>
          <p:nvPr/>
        </p:nvSpPr>
        <p:spPr>
          <a:xfrm>
            <a:off x="4140726" y="2289533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35916" y="2636851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4/1/2021 - final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92114" y="2211063"/>
            <a:ext cx="1482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1/4/2021 - draft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4" name="Flowchart: Decision 63"/>
          <p:cNvSpPr/>
          <p:nvPr/>
        </p:nvSpPr>
        <p:spPr>
          <a:xfrm>
            <a:off x="8291131" y="2693593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62581" y="2608082"/>
            <a:ext cx="2200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4/1/2023 – progress report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6" name="Flowchart: Decision 65"/>
          <p:cNvSpPr/>
          <p:nvPr/>
        </p:nvSpPr>
        <p:spPr>
          <a:xfrm>
            <a:off x="5226017" y="4947873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Flowchart: Decision 66"/>
          <p:cNvSpPr/>
          <p:nvPr/>
        </p:nvSpPr>
        <p:spPr>
          <a:xfrm>
            <a:off x="5562355" y="5281148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Flowchart: Decision 67"/>
          <p:cNvSpPr/>
          <p:nvPr/>
        </p:nvSpPr>
        <p:spPr>
          <a:xfrm>
            <a:off x="5851516" y="5541255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9" name="Flowchart: Decision 68"/>
          <p:cNvSpPr/>
          <p:nvPr/>
        </p:nvSpPr>
        <p:spPr>
          <a:xfrm>
            <a:off x="4140726" y="3574034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Flowchart: Decision 69"/>
          <p:cNvSpPr/>
          <p:nvPr/>
        </p:nvSpPr>
        <p:spPr>
          <a:xfrm>
            <a:off x="4523024" y="4003478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Flowchart: Decision 70"/>
          <p:cNvSpPr/>
          <p:nvPr/>
        </p:nvSpPr>
        <p:spPr>
          <a:xfrm>
            <a:off x="4750722" y="4346013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12176" y="3480363"/>
            <a:ext cx="297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12/1/2020 – proposed and docketed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179" y="3927129"/>
            <a:ext cx="2660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2/1/2021 – approved and issued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38029" y="4260884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6/1/2021 – short list evaluated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25797" y="4863272"/>
            <a:ext cx="1513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7/1/2021 – draft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24461" y="5168646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9/1</a:t>
            </a:r>
            <a:r>
              <a:rPr lang="en-US" sz="1400" dirty="0">
                <a:solidFill>
                  <a:srgbClr val="000000"/>
                </a:solidFill>
              </a:rPr>
              <a:t>/</a:t>
            </a:r>
            <a:r>
              <a:rPr lang="en-US" sz="1400" dirty="0">
                <a:solidFill>
                  <a:srgbClr val="000000"/>
                </a:solidFill>
              </a:rPr>
              <a:t>2021 – final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22966" y="5452598"/>
            <a:ext cx="3891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12/20/2021 – approval at recessed open meeting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2" name="Flowchart: Decision 71"/>
          <p:cNvSpPr/>
          <p:nvPr/>
        </p:nvSpPr>
        <p:spPr>
          <a:xfrm>
            <a:off x="3777628" y="2638543"/>
            <a:ext cx="171450" cy="171450"/>
          </a:xfrm>
          <a:prstGeom prst="flowChartDecision">
            <a:avLst/>
          </a:prstGeom>
          <a:solidFill>
            <a:schemeClr val="accent2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9819" y="2921100"/>
            <a:ext cx="1915909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Modeling and preferred </a:t>
            </a:r>
          </a:p>
          <a:p>
            <a:r>
              <a:rPr lang="en-US" sz="1200" dirty="0">
                <a:solidFill>
                  <a:srgbClr val="000000"/>
                </a:solidFill>
              </a:rPr>
              <a:t>portfolio completed late fall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3716" y="-103344"/>
            <a:ext cx="10515600" cy="1325563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en-US" dirty="0" smtClean="0"/>
              <a:t>Overlay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1070" y="1610794"/>
            <a:ext cx="135838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IRP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Electric Integrated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Resource Plan</a:t>
            </a:r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070" y="3657409"/>
            <a:ext cx="149284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CEIP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Clean Energy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Implementation Plan</a:t>
            </a:r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712" y="2655743"/>
            <a:ext cx="93846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RFP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Request for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Proposals</a:t>
            </a:r>
          </a:p>
          <a:p>
            <a:pPr algn="ctr"/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0339" y="4928086"/>
            <a:ext cx="15594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Conservation</a:t>
            </a:r>
          </a:p>
          <a:p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Plan</a:t>
            </a:r>
            <a:endParaRPr lang="en-US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6401" y="5818593"/>
            <a:ext cx="14093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CETA</a:t>
            </a:r>
          </a:p>
          <a:p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Compliance</a:t>
            </a:r>
            <a:endParaRPr lang="en-US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83814" y="1603351"/>
            <a:ext cx="9108111" cy="952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72881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56267" y="152506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0" y="154411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951967" y="152506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742667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1591925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83813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2020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3285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2021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61289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2022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04580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24558" y="13028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2024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7" name="Chevron 46"/>
          <p:cNvSpPr/>
          <p:nvPr/>
        </p:nvSpPr>
        <p:spPr>
          <a:xfrm>
            <a:off x="1715761" y="2734455"/>
            <a:ext cx="654275" cy="637711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Chevron 48"/>
          <p:cNvSpPr/>
          <p:nvPr/>
        </p:nvSpPr>
        <p:spPr>
          <a:xfrm>
            <a:off x="1799765" y="5818593"/>
            <a:ext cx="654275" cy="637711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Chevron 49"/>
          <p:cNvSpPr/>
          <p:nvPr/>
        </p:nvSpPr>
        <p:spPr>
          <a:xfrm>
            <a:off x="1799764" y="3889531"/>
            <a:ext cx="654275" cy="637711"/>
          </a:xfrm>
          <a:prstGeom prst="chevr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1797867" y="4986817"/>
            <a:ext cx="654275" cy="637711"/>
          </a:xfrm>
          <a:prstGeom prst="chevr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715761" y="1715569"/>
            <a:ext cx="654275" cy="637711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4" name="Straight Connector 53"/>
          <p:cNvCxnSpPr>
            <a:stCxn id="52" idx="2"/>
          </p:cNvCxnSpPr>
          <p:nvPr/>
        </p:nvCxnSpPr>
        <p:spPr>
          <a:xfrm>
            <a:off x="1883471" y="2353280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859805" y="3372771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59805" y="4527242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83471" y="5624528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948704" y="6423988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Decision 59"/>
          <p:cNvSpPr/>
          <p:nvPr/>
        </p:nvSpPr>
        <p:spPr>
          <a:xfrm>
            <a:off x="4559656" y="2034424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Flowchart: Decision 60"/>
          <p:cNvSpPr/>
          <p:nvPr/>
        </p:nvSpPr>
        <p:spPr>
          <a:xfrm>
            <a:off x="4170542" y="1774101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09637" y="1968732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April 2021 - final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23109" y="1697578"/>
            <a:ext cx="1726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January 2021 - draft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4" name="Flowchart: Decision 63"/>
          <p:cNvSpPr/>
          <p:nvPr/>
        </p:nvSpPr>
        <p:spPr>
          <a:xfrm>
            <a:off x="8291131" y="1854469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62581" y="1788730"/>
            <a:ext cx="2279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April 2023 – progress report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6" name="Flowchart: Decision 65"/>
          <p:cNvSpPr/>
          <p:nvPr/>
        </p:nvSpPr>
        <p:spPr>
          <a:xfrm>
            <a:off x="5214013" y="3609070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Flowchart: Decision 66"/>
          <p:cNvSpPr/>
          <p:nvPr/>
        </p:nvSpPr>
        <p:spPr>
          <a:xfrm>
            <a:off x="5650673" y="3923027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Flowchart: Decision 67"/>
          <p:cNvSpPr/>
          <p:nvPr/>
        </p:nvSpPr>
        <p:spPr>
          <a:xfrm>
            <a:off x="6035966" y="4271590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9" name="Flowchart: Decision 68"/>
          <p:cNvSpPr/>
          <p:nvPr/>
        </p:nvSpPr>
        <p:spPr>
          <a:xfrm>
            <a:off x="4084817" y="2465401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Flowchart: Decision 69"/>
          <p:cNvSpPr/>
          <p:nvPr/>
        </p:nvSpPr>
        <p:spPr>
          <a:xfrm>
            <a:off x="4471112" y="2784353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Flowchart: Decision 70"/>
          <p:cNvSpPr/>
          <p:nvPr/>
        </p:nvSpPr>
        <p:spPr>
          <a:xfrm>
            <a:off x="4750722" y="3028079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33285" y="2414616"/>
            <a:ext cx="3236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December 2020 – proposed and docketed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26901" y="2699855"/>
            <a:ext cx="29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February 2021 – approved and issued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22172" y="2977539"/>
            <a:ext cx="2491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June 2021 – short list evaluated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6" name="Flowchart: Decision 75"/>
          <p:cNvSpPr/>
          <p:nvPr/>
        </p:nvSpPr>
        <p:spPr>
          <a:xfrm>
            <a:off x="5822123" y="4722390"/>
            <a:ext cx="171450" cy="171450"/>
          </a:xfrm>
          <a:prstGeom prst="flowChartDecisi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Flowchart: Decision 76"/>
          <p:cNvSpPr/>
          <p:nvPr/>
        </p:nvSpPr>
        <p:spPr>
          <a:xfrm>
            <a:off x="7571233" y="4937214"/>
            <a:ext cx="171450" cy="171450"/>
          </a:xfrm>
          <a:prstGeom prst="flowChartDecisi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Flowchart: Decision 77"/>
          <p:cNvSpPr/>
          <p:nvPr/>
        </p:nvSpPr>
        <p:spPr>
          <a:xfrm>
            <a:off x="9477285" y="5196304"/>
            <a:ext cx="171450" cy="171450"/>
          </a:xfrm>
          <a:prstGeom prst="flowChartDecisi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Flowchart: Decision 78"/>
          <p:cNvSpPr/>
          <p:nvPr/>
        </p:nvSpPr>
        <p:spPr>
          <a:xfrm>
            <a:off x="8446516" y="5954691"/>
            <a:ext cx="171450" cy="171450"/>
          </a:xfrm>
          <a:prstGeom prst="flowChartDecisi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Flowchart: Decision 79"/>
          <p:cNvSpPr/>
          <p:nvPr/>
        </p:nvSpPr>
        <p:spPr>
          <a:xfrm>
            <a:off x="10205851" y="6193484"/>
            <a:ext cx="171450" cy="171450"/>
          </a:xfrm>
          <a:prstGeom prst="flowChartDecisi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12679" y="3527239"/>
            <a:ext cx="1390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July 2021 – draft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72175" y="3863320"/>
            <a:ext cx="1673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October 2021 – final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44346" y="4197080"/>
            <a:ext cx="215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December 2021 – approval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956820" y="4650508"/>
            <a:ext cx="1528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November 2021 –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2022-23 BCP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42683" y="4866141"/>
            <a:ext cx="1528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November 2022 –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2023 ACP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648735" y="5153539"/>
            <a:ext cx="1528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November 2023 –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2024-25 BCP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601049" y="5881303"/>
            <a:ext cx="1060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March 2023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377301" y="6109387"/>
            <a:ext cx="1060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March 2024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9" name="Flowchart: Decision 88"/>
          <p:cNvSpPr/>
          <p:nvPr/>
        </p:nvSpPr>
        <p:spPr>
          <a:xfrm>
            <a:off x="3890689" y="5022939"/>
            <a:ext cx="171450" cy="171450"/>
          </a:xfrm>
          <a:prstGeom prst="flowChartDecisi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33538" y="4942748"/>
            <a:ext cx="1528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November 2020 –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2021 ACP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08990" y="6475798"/>
            <a:ext cx="324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ACP = Annual Conservation Plan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07542" y="6430813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71423EE1C92A54A90F12ABEDC38B5D1" ma:contentTypeVersion="56" ma:contentTypeDescription="" ma:contentTypeScope="" ma:versionID="21e8743095366b98d0c202638df20e5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2019-10-07T07:00:00+00:00</OpenedDate>
    <SignificantOrder xmlns="dc463f71-b30c-4ab2-9473-d307f9d35888">false</SignificantOrder>
    <Date1 xmlns="dc463f71-b30c-4ab2-9473-d307f9d35888">2020-02-25T08:00:00+00:00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Purchases of Electricity Rulemaking</Nickname>
    <DocketNumber xmlns="dc463f71-b30c-4ab2-9473-d307f9d35888">190837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9BE25A84-81B9-4666-B7AB-10DA2A37E1B7}"/>
</file>

<file path=customXml/itemProps2.xml><?xml version="1.0" encoding="utf-8"?>
<ds:datastoreItem xmlns:ds="http://schemas.openxmlformats.org/officeDocument/2006/customXml" ds:itemID="{0296A55B-7112-4640-A90E-1764773A4F0F}"/>
</file>

<file path=customXml/itemProps3.xml><?xml version="1.0" encoding="utf-8"?>
<ds:datastoreItem xmlns:ds="http://schemas.openxmlformats.org/officeDocument/2006/customXml" ds:itemID="{DC634BB5-C3EE-4652-8453-86152C95C6D2}"/>
</file>

<file path=customXml/itemProps4.xml><?xml version="1.0" encoding="utf-8"?>
<ds:datastoreItem xmlns:ds="http://schemas.openxmlformats.org/officeDocument/2006/customXml" ds:itemID="{AAC69BED-6336-4642-877F-6628C381DC9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67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Tw Cen MT</vt:lpstr>
      <vt:lpstr>1_Office Theme</vt:lpstr>
      <vt:lpstr>2_Office Theme</vt:lpstr>
      <vt:lpstr>Developing CETA Process</vt:lpstr>
      <vt:lpstr>Work Overlay</vt:lpstr>
    </vt:vector>
  </TitlesOfParts>
  <Company>Washington Utilities and Transportation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CETA Process</dc:title>
  <dc:creator>Snyder, Jennifer (UTC)</dc:creator>
  <cp:lastModifiedBy>Snyder, Jennifer (UTC)</cp:lastModifiedBy>
  <cp:revision>1</cp:revision>
  <dcterms:created xsi:type="dcterms:W3CDTF">2020-02-25T16:39:45Z</dcterms:created>
  <dcterms:modified xsi:type="dcterms:W3CDTF">2020-02-25T16:39:54Z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0x0101006E56B4D1795A2E4DB2F0B01679ED314A00971423EE1C92A54A90F12ABEDC38B5D1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