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5"/>
  </p:notesMasterIdLst>
  <p:sldIdLst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nyder, Jennifer (UTC)" initials="JES" lastIdx="1" clrIdx="0">
    <p:extLst>
      <p:ext uri="{19B8F6BF-5375-455C-9EA6-DF929625EA0E}">
        <p15:presenceInfo xmlns:p15="http://schemas.microsoft.com/office/powerpoint/2012/main" userId="Snyder, Jennifer (UTC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9" autoAdjust="0"/>
    <p:restoredTop sz="94660"/>
  </p:normalViewPr>
  <p:slideViewPr>
    <p:cSldViewPr snapToGrid="0">
      <p:cViewPr varScale="1">
        <p:scale>
          <a:sx n="66" d="100"/>
          <a:sy n="66" d="100"/>
        </p:scale>
        <p:origin x="9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openxmlformats.org/officeDocument/2006/relationships/customXml" Target="../customXml/item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Relationship Id="rId14" Type="http://schemas.openxmlformats.org/officeDocument/2006/relationships/customXml" Target="../customXml/item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2EC52-79FB-45FC-83DF-026F260E3197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57219-1A7F-4AA4-8FFD-F5C52E5E6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914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774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340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Presenter’s Name, Title</a:t>
            </a:r>
          </a:p>
          <a:p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739-34FF-4324-A8B5-A09AC28BBE5E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2/25/2020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1453" y="-311"/>
            <a:ext cx="3869094" cy="2583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57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542D-B616-4311-843D-1B7B1B587587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2/25/2020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79DE-E2CD-4409-97EA-8D66D2239F8B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528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1A6A1-68AF-4AC2-A229-9E2F406BD753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2/25/2020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79DE-E2CD-4409-97EA-8D66D2239F8B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3133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Presenter’s Name, Title</a:t>
            </a:r>
          </a:p>
          <a:p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739-34FF-4324-A8B5-A09AC28BBE5E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2/25/2020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1453" y="-311"/>
            <a:ext cx="3869094" cy="2583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3659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D5DB5-A6CF-467D-AB94-F7555B18546F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2/25/2020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7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37966" y="6356349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370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F943-0BC9-4191-A19C-7073F5B2A1DD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2/25/2020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7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153400" y="63148"/>
            <a:ext cx="3865199" cy="2584928"/>
          </a:xfrm>
          <a:prstGeom prst="rect">
            <a:avLst/>
          </a:prstGeom>
        </p:spPr>
      </p:pic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31616" y="6481717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469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A9281-0B57-49A2-AA8A-CB4ABFD265A8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2/25/2020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564248" y="6356349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8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5921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B1395-14D9-4383-8D90-5809A8DD6A96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2/25/2020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10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72165" y="6356350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9598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35149-E96D-45ED-B7F7-DF43F04EAE86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2/25/2020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6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8297" y="6362609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8153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39106-2D1C-474B-89B2-CE2A1E049451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2/25/2020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5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50880" y="6371318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469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43F23-2BA5-4BF5-901A-F625C8785BA9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2/25/2020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8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41577" y="6415768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922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D5DB5-A6CF-467D-AB94-F7555B18546F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2/25/2020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7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37966" y="6356349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203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23655-0805-427A-A6EB-29E10CC42AE3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2/25/2020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8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39554" y="6424477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6770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542D-B616-4311-843D-1B7B1B587587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2/25/2020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79DE-E2CD-4409-97EA-8D66D2239F8B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1365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1A6A1-68AF-4AC2-A229-9E2F406BD753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2/25/2020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79DE-E2CD-4409-97EA-8D66D2239F8B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637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F943-0BC9-4191-A19C-7073F5B2A1DD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2/25/2020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7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153400" y="63148"/>
            <a:ext cx="3865199" cy="2584928"/>
          </a:xfrm>
          <a:prstGeom prst="rect">
            <a:avLst/>
          </a:prstGeom>
        </p:spPr>
      </p:pic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31616" y="6481717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446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A9281-0B57-49A2-AA8A-CB4ABFD265A8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2/25/2020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564248" y="6356349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8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6470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B1395-14D9-4383-8D90-5809A8DD6A96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2/25/2020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10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72165" y="6356350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203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35149-E96D-45ED-B7F7-DF43F04EAE86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2/25/2020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6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8297" y="6362609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512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39106-2D1C-474B-89B2-CE2A1E049451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2/25/2020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5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50880" y="6371318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221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43F23-2BA5-4BF5-901A-F625C8785BA9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2/25/2020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8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41577" y="6415768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146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23655-0805-427A-A6EB-29E10CC42AE3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2/25/2020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8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39554" y="6424477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7780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7E084-BF64-4A6B-A2FB-B2E5F77A2332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2/25/2020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E79DE-E2CD-4409-97EA-8D66D2239F8B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671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7E084-BF64-4A6B-A2FB-B2E5F77A2332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2/25/2020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E79DE-E2CD-4409-97EA-8D66D2239F8B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701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76005" y="-93594"/>
            <a:ext cx="10515600" cy="1325563"/>
          </a:xfrm>
        </p:spPr>
        <p:txBody>
          <a:bodyPr/>
          <a:lstStyle/>
          <a:p>
            <a:r>
              <a:rPr lang="en-US" dirty="0" smtClean="0"/>
              <a:t>Developing CETA </a:t>
            </a:r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01070" y="2369924"/>
            <a:ext cx="1358385" cy="8925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28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IRP</a:t>
            </a:r>
          </a:p>
          <a:p>
            <a:r>
              <a:rPr lang="en-US" sz="12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Electric Integrated </a:t>
            </a:r>
          </a:p>
          <a:p>
            <a:r>
              <a:rPr lang="en-US" sz="12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Resource Plan</a:t>
            </a:r>
            <a:endParaRPr lang="en-US" sz="12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35712" y="5164953"/>
            <a:ext cx="1492845" cy="8925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28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CEIP</a:t>
            </a:r>
          </a:p>
          <a:p>
            <a:r>
              <a:rPr lang="en-US" sz="12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Clean Energy </a:t>
            </a:r>
          </a:p>
          <a:p>
            <a:r>
              <a:rPr lang="en-US" sz="12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Implementation Plan</a:t>
            </a:r>
            <a:endParaRPr lang="en-US" sz="12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35712" y="3813686"/>
            <a:ext cx="938462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28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RFP</a:t>
            </a:r>
          </a:p>
          <a:p>
            <a:r>
              <a:rPr lang="en-US" sz="12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Request for </a:t>
            </a:r>
          </a:p>
          <a:p>
            <a:r>
              <a:rPr lang="en-US" sz="12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Proposals</a:t>
            </a:r>
          </a:p>
          <a:p>
            <a:pPr algn="ctr"/>
            <a:endParaRPr lang="en-US" sz="12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2483814" y="1603351"/>
            <a:ext cx="9108111" cy="9525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472881" y="1517626"/>
            <a:ext cx="0" cy="17145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256267" y="1525069"/>
            <a:ext cx="0" cy="17145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096000" y="1544119"/>
            <a:ext cx="0" cy="17145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951967" y="1525069"/>
            <a:ext cx="0" cy="17145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9742667" y="1517626"/>
            <a:ext cx="0" cy="17145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1591925" y="1517626"/>
            <a:ext cx="0" cy="17145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483813" y="131128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418AB3">
                    <a:lumMod val="75000"/>
                  </a:srgbClr>
                </a:solidFill>
              </a:rPr>
              <a:t>2020</a:t>
            </a:r>
            <a:endParaRPr lang="en-US" dirty="0">
              <a:solidFill>
                <a:srgbClr val="418AB3">
                  <a:lumMod val="75000"/>
                </a:srgbClr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233285" y="131128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418AB3">
                    <a:lumMod val="75000"/>
                  </a:srgbClr>
                </a:solidFill>
              </a:rPr>
              <a:t>2021</a:t>
            </a:r>
            <a:endParaRPr lang="en-US" dirty="0">
              <a:solidFill>
                <a:srgbClr val="418AB3">
                  <a:lumMod val="75000"/>
                </a:srgbClr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061289" y="131128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418AB3">
                    <a:lumMod val="75000"/>
                  </a:srgbClr>
                </a:solidFill>
              </a:rPr>
              <a:t>2022</a:t>
            </a:r>
            <a:endParaRPr lang="en-US" dirty="0">
              <a:solidFill>
                <a:srgbClr val="418AB3">
                  <a:lumMod val="75000"/>
                </a:srgbClr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904580" y="131128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418AB3">
                    <a:lumMod val="75000"/>
                  </a:srgbClr>
                </a:solidFill>
              </a:rPr>
              <a:t>2023</a:t>
            </a:r>
            <a:endParaRPr lang="en-US" dirty="0">
              <a:solidFill>
                <a:srgbClr val="418AB3">
                  <a:lumMod val="75000"/>
                </a:srgbClr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9724558" y="1302832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418AB3">
                    <a:lumMod val="75000"/>
                  </a:srgbClr>
                </a:solidFill>
              </a:rPr>
              <a:t>2024</a:t>
            </a:r>
            <a:endParaRPr lang="en-US" dirty="0">
              <a:solidFill>
                <a:srgbClr val="418AB3">
                  <a:lumMod val="75000"/>
                </a:srgbClr>
              </a:solidFill>
            </a:endParaRPr>
          </a:p>
        </p:txBody>
      </p:sp>
      <p:sp>
        <p:nvSpPr>
          <p:cNvPr id="47" name="Chevron 46"/>
          <p:cNvSpPr/>
          <p:nvPr/>
        </p:nvSpPr>
        <p:spPr>
          <a:xfrm>
            <a:off x="1715759" y="3941712"/>
            <a:ext cx="654275" cy="637711"/>
          </a:xfrm>
          <a:prstGeom prst="chevron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50" name="Chevron 49"/>
          <p:cNvSpPr/>
          <p:nvPr/>
        </p:nvSpPr>
        <p:spPr>
          <a:xfrm>
            <a:off x="1715760" y="5321524"/>
            <a:ext cx="654275" cy="637711"/>
          </a:xfrm>
          <a:prstGeom prst="chevron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52" name="Chevron 51"/>
          <p:cNvSpPr/>
          <p:nvPr/>
        </p:nvSpPr>
        <p:spPr>
          <a:xfrm>
            <a:off x="1715758" y="2572571"/>
            <a:ext cx="654275" cy="637711"/>
          </a:xfrm>
          <a:prstGeom prst="chevro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1779005" y="3210282"/>
            <a:ext cx="970845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1759455" y="4579423"/>
            <a:ext cx="970845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1759455" y="5971627"/>
            <a:ext cx="970845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Flowchart: Decision 59"/>
          <p:cNvSpPr/>
          <p:nvPr/>
        </p:nvSpPr>
        <p:spPr>
          <a:xfrm>
            <a:off x="4473931" y="2686209"/>
            <a:ext cx="171450" cy="171450"/>
          </a:xfrm>
          <a:prstGeom prst="flowChartDecisio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1" name="Flowchart: Decision 60"/>
          <p:cNvSpPr/>
          <p:nvPr/>
        </p:nvSpPr>
        <p:spPr>
          <a:xfrm>
            <a:off x="4140726" y="2289533"/>
            <a:ext cx="171450" cy="171450"/>
          </a:xfrm>
          <a:prstGeom prst="flowChartDecisio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635916" y="2636851"/>
            <a:ext cx="13516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</a:rPr>
              <a:t>4/1/2021 - final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292114" y="2211063"/>
            <a:ext cx="1482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</a:rPr>
              <a:t>1/4/2021 - draft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4" name="Flowchart: Decision 63"/>
          <p:cNvSpPr/>
          <p:nvPr/>
        </p:nvSpPr>
        <p:spPr>
          <a:xfrm>
            <a:off x="8291131" y="2693593"/>
            <a:ext cx="171450" cy="171450"/>
          </a:xfrm>
          <a:prstGeom prst="flowChartDecisio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8462581" y="2608082"/>
            <a:ext cx="22008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</a:rPr>
              <a:t>4/1/2023 – progress report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6" name="Flowchart: Decision 65"/>
          <p:cNvSpPr/>
          <p:nvPr/>
        </p:nvSpPr>
        <p:spPr>
          <a:xfrm>
            <a:off x="5226017" y="4947873"/>
            <a:ext cx="171450" cy="171450"/>
          </a:xfrm>
          <a:prstGeom prst="flowChartDecision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7" name="Flowchart: Decision 66"/>
          <p:cNvSpPr/>
          <p:nvPr/>
        </p:nvSpPr>
        <p:spPr>
          <a:xfrm>
            <a:off x="5562355" y="5281148"/>
            <a:ext cx="171450" cy="171450"/>
          </a:xfrm>
          <a:prstGeom prst="flowChartDecision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8" name="Flowchart: Decision 67"/>
          <p:cNvSpPr/>
          <p:nvPr/>
        </p:nvSpPr>
        <p:spPr>
          <a:xfrm>
            <a:off x="5851516" y="5541255"/>
            <a:ext cx="171450" cy="171450"/>
          </a:xfrm>
          <a:prstGeom prst="flowChartDecision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9" name="Flowchart: Decision 68"/>
          <p:cNvSpPr/>
          <p:nvPr/>
        </p:nvSpPr>
        <p:spPr>
          <a:xfrm>
            <a:off x="4140726" y="3574034"/>
            <a:ext cx="171450" cy="171450"/>
          </a:xfrm>
          <a:prstGeom prst="flowChartDecision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0" name="Flowchart: Decision 69"/>
          <p:cNvSpPr/>
          <p:nvPr/>
        </p:nvSpPr>
        <p:spPr>
          <a:xfrm>
            <a:off x="4523024" y="4003478"/>
            <a:ext cx="171450" cy="171450"/>
          </a:xfrm>
          <a:prstGeom prst="flowChartDecision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1" name="Flowchart: Decision 70"/>
          <p:cNvSpPr/>
          <p:nvPr/>
        </p:nvSpPr>
        <p:spPr>
          <a:xfrm>
            <a:off x="4750722" y="4346013"/>
            <a:ext cx="171450" cy="171450"/>
          </a:xfrm>
          <a:prstGeom prst="flowChartDecision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312176" y="3480363"/>
            <a:ext cx="297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</a:rPr>
              <a:t>12/1/2020 – proposed and docketed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675179" y="3927129"/>
            <a:ext cx="2660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</a:rPr>
              <a:t>2/1/2021 – approved and issued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938029" y="4260884"/>
            <a:ext cx="24945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</a:rPr>
              <a:t>6/1/2021 – short list evaluated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425797" y="4863272"/>
            <a:ext cx="1513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</a:rPr>
              <a:t>7/1/2021 – draft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5724461" y="5168646"/>
            <a:ext cx="1467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</a:rPr>
              <a:t>9/1</a:t>
            </a:r>
            <a:r>
              <a:rPr lang="en-US" sz="1400" dirty="0">
                <a:solidFill>
                  <a:srgbClr val="000000"/>
                </a:solidFill>
              </a:rPr>
              <a:t>/</a:t>
            </a:r>
            <a:r>
              <a:rPr lang="en-US" sz="1400" dirty="0">
                <a:solidFill>
                  <a:srgbClr val="000000"/>
                </a:solidFill>
              </a:rPr>
              <a:t>2021 – final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022966" y="5452598"/>
            <a:ext cx="38916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</a:rPr>
              <a:t>12/20/2021 – approval at recessed open meeting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72" name="Flowchart: Decision 71"/>
          <p:cNvSpPr/>
          <p:nvPr/>
        </p:nvSpPr>
        <p:spPr>
          <a:xfrm>
            <a:off x="3777628" y="2638543"/>
            <a:ext cx="171450" cy="171450"/>
          </a:xfrm>
          <a:prstGeom prst="flowChartDecision">
            <a:avLst/>
          </a:prstGeom>
          <a:solidFill>
            <a:schemeClr val="accent2"/>
          </a:solidFill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89819" y="2921100"/>
            <a:ext cx="1915909" cy="4616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</a:rPr>
              <a:t>Modeling and preferred </a:t>
            </a:r>
          </a:p>
          <a:p>
            <a:r>
              <a:rPr lang="en-US" sz="1200" dirty="0">
                <a:solidFill>
                  <a:srgbClr val="000000"/>
                </a:solidFill>
              </a:rPr>
              <a:t>portfolio completed late fall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937966" y="6356349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1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703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93716" y="-103344"/>
            <a:ext cx="10515600" cy="1325563"/>
          </a:xfrm>
        </p:spPr>
        <p:txBody>
          <a:bodyPr/>
          <a:lstStyle/>
          <a:p>
            <a:r>
              <a:rPr lang="en-US" dirty="0" smtClean="0"/>
              <a:t>Work </a:t>
            </a:r>
            <a:r>
              <a:rPr lang="en-US" dirty="0" smtClean="0"/>
              <a:t>Overlay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01070" y="1610794"/>
            <a:ext cx="1358385" cy="8925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28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IRP</a:t>
            </a:r>
          </a:p>
          <a:p>
            <a:r>
              <a:rPr lang="en-US" sz="12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Electric Integrated </a:t>
            </a:r>
          </a:p>
          <a:p>
            <a:r>
              <a:rPr lang="en-US" sz="12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Resource Plan</a:t>
            </a:r>
            <a:endParaRPr lang="en-US" sz="12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01070" y="3657409"/>
            <a:ext cx="1492845" cy="8925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28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CEIP</a:t>
            </a:r>
          </a:p>
          <a:p>
            <a:r>
              <a:rPr lang="en-US" sz="12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Clean Energy </a:t>
            </a:r>
          </a:p>
          <a:p>
            <a:r>
              <a:rPr lang="en-US" sz="12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Implementation Plan</a:t>
            </a:r>
            <a:endParaRPr lang="en-US" sz="12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35712" y="2655743"/>
            <a:ext cx="938462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28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RFP</a:t>
            </a:r>
          </a:p>
          <a:p>
            <a:r>
              <a:rPr lang="en-US" sz="12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Request for </a:t>
            </a:r>
          </a:p>
          <a:p>
            <a:r>
              <a:rPr lang="en-US" sz="12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Proposals</a:t>
            </a:r>
          </a:p>
          <a:p>
            <a:pPr algn="ctr"/>
            <a:endParaRPr lang="en-US" sz="12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0339" y="4928086"/>
            <a:ext cx="155946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20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Conservation</a:t>
            </a:r>
          </a:p>
          <a:p>
            <a:r>
              <a:rPr lang="en-US" sz="20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Plan</a:t>
            </a:r>
            <a:endParaRPr lang="en-US" sz="20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06401" y="5818593"/>
            <a:ext cx="140936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20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CETA</a:t>
            </a:r>
          </a:p>
          <a:p>
            <a:r>
              <a:rPr lang="en-US" sz="20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Compliance</a:t>
            </a:r>
            <a:endParaRPr lang="en-US" sz="20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2483814" y="1603351"/>
            <a:ext cx="9108111" cy="9525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472881" y="1517626"/>
            <a:ext cx="0" cy="17145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256267" y="1525069"/>
            <a:ext cx="0" cy="17145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096000" y="1544119"/>
            <a:ext cx="0" cy="17145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951967" y="1525069"/>
            <a:ext cx="0" cy="17145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9742667" y="1517626"/>
            <a:ext cx="0" cy="17145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1591925" y="1517626"/>
            <a:ext cx="0" cy="17145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483813" y="131128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418AB3">
                    <a:lumMod val="75000"/>
                  </a:srgbClr>
                </a:solidFill>
              </a:rPr>
              <a:t>2020</a:t>
            </a:r>
            <a:endParaRPr lang="en-US" dirty="0">
              <a:solidFill>
                <a:srgbClr val="418AB3">
                  <a:lumMod val="75000"/>
                </a:srgbClr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233285" y="131128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418AB3">
                    <a:lumMod val="75000"/>
                  </a:srgbClr>
                </a:solidFill>
              </a:rPr>
              <a:t>2021</a:t>
            </a:r>
            <a:endParaRPr lang="en-US" dirty="0">
              <a:solidFill>
                <a:srgbClr val="418AB3">
                  <a:lumMod val="75000"/>
                </a:srgbClr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061289" y="131128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418AB3">
                    <a:lumMod val="75000"/>
                  </a:srgbClr>
                </a:solidFill>
              </a:rPr>
              <a:t>2022</a:t>
            </a:r>
            <a:endParaRPr lang="en-US" dirty="0">
              <a:solidFill>
                <a:srgbClr val="418AB3">
                  <a:lumMod val="75000"/>
                </a:srgbClr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904580" y="131128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418AB3">
                    <a:lumMod val="75000"/>
                  </a:srgbClr>
                </a:solidFill>
              </a:rPr>
              <a:t>2023</a:t>
            </a:r>
            <a:endParaRPr lang="en-US" dirty="0">
              <a:solidFill>
                <a:srgbClr val="418AB3">
                  <a:lumMod val="75000"/>
                </a:srgbClr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9724558" y="1302832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418AB3">
                    <a:lumMod val="75000"/>
                  </a:srgbClr>
                </a:solidFill>
              </a:rPr>
              <a:t>2024</a:t>
            </a:r>
            <a:endParaRPr lang="en-US" dirty="0">
              <a:solidFill>
                <a:srgbClr val="418AB3">
                  <a:lumMod val="75000"/>
                </a:srgbClr>
              </a:solidFill>
            </a:endParaRPr>
          </a:p>
        </p:txBody>
      </p:sp>
      <p:sp>
        <p:nvSpPr>
          <p:cNvPr id="47" name="Chevron 46"/>
          <p:cNvSpPr/>
          <p:nvPr/>
        </p:nvSpPr>
        <p:spPr>
          <a:xfrm>
            <a:off x="1715761" y="2734455"/>
            <a:ext cx="654275" cy="637711"/>
          </a:xfrm>
          <a:prstGeom prst="chevron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49" name="Chevron 48"/>
          <p:cNvSpPr/>
          <p:nvPr/>
        </p:nvSpPr>
        <p:spPr>
          <a:xfrm>
            <a:off x="1799765" y="5818593"/>
            <a:ext cx="654275" cy="637711"/>
          </a:xfrm>
          <a:prstGeom prst="chevron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50" name="Chevron 49"/>
          <p:cNvSpPr/>
          <p:nvPr/>
        </p:nvSpPr>
        <p:spPr>
          <a:xfrm>
            <a:off x="1799764" y="3889531"/>
            <a:ext cx="654275" cy="637711"/>
          </a:xfrm>
          <a:prstGeom prst="chevron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51" name="Chevron 50"/>
          <p:cNvSpPr/>
          <p:nvPr/>
        </p:nvSpPr>
        <p:spPr>
          <a:xfrm>
            <a:off x="1797867" y="4986817"/>
            <a:ext cx="654275" cy="637711"/>
          </a:xfrm>
          <a:prstGeom prst="chevron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52" name="Chevron 51"/>
          <p:cNvSpPr/>
          <p:nvPr/>
        </p:nvSpPr>
        <p:spPr>
          <a:xfrm>
            <a:off x="1715761" y="1715569"/>
            <a:ext cx="654275" cy="637711"/>
          </a:xfrm>
          <a:prstGeom prst="chevro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54" name="Straight Connector 53"/>
          <p:cNvCxnSpPr>
            <a:stCxn id="52" idx="2"/>
          </p:cNvCxnSpPr>
          <p:nvPr/>
        </p:nvCxnSpPr>
        <p:spPr>
          <a:xfrm>
            <a:off x="1883471" y="2353280"/>
            <a:ext cx="970845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1859805" y="3372771"/>
            <a:ext cx="970845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1859805" y="4527242"/>
            <a:ext cx="970845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1883471" y="5624528"/>
            <a:ext cx="970845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1948704" y="6423988"/>
            <a:ext cx="970845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Flowchart: Decision 59"/>
          <p:cNvSpPr/>
          <p:nvPr/>
        </p:nvSpPr>
        <p:spPr>
          <a:xfrm>
            <a:off x="4559656" y="2034424"/>
            <a:ext cx="171450" cy="171450"/>
          </a:xfrm>
          <a:prstGeom prst="flowChartDecisio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1" name="Flowchart: Decision 60"/>
          <p:cNvSpPr/>
          <p:nvPr/>
        </p:nvSpPr>
        <p:spPr>
          <a:xfrm>
            <a:off x="4170542" y="1774101"/>
            <a:ext cx="171450" cy="171450"/>
          </a:xfrm>
          <a:prstGeom prst="flowChartDecisio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709637" y="1968732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</a:rPr>
              <a:t>April 2021 - final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323109" y="1697578"/>
            <a:ext cx="17264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</a:rPr>
              <a:t>January 2021 - draft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4" name="Flowchart: Decision 63"/>
          <p:cNvSpPr/>
          <p:nvPr/>
        </p:nvSpPr>
        <p:spPr>
          <a:xfrm>
            <a:off x="8291131" y="1854469"/>
            <a:ext cx="171450" cy="171450"/>
          </a:xfrm>
          <a:prstGeom prst="flowChartDecisio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8462581" y="1788730"/>
            <a:ext cx="22797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</a:rPr>
              <a:t>April 2023 – progress report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6" name="Flowchart: Decision 65"/>
          <p:cNvSpPr/>
          <p:nvPr/>
        </p:nvSpPr>
        <p:spPr>
          <a:xfrm>
            <a:off x="5214013" y="3609070"/>
            <a:ext cx="171450" cy="171450"/>
          </a:xfrm>
          <a:prstGeom prst="flowChartDecision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7" name="Flowchart: Decision 66"/>
          <p:cNvSpPr/>
          <p:nvPr/>
        </p:nvSpPr>
        <p:spPr>
          <a:xfrm>
            <a:off x="5650673" y="3923027"/>
            <a:ext cx="171450" cy="171450"/>
          </a:xfrm>
          <a:prstGeom prst="flowChartDecision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8" name="Flowchart: Decision 67"/>
          <p:cNvSpPr/>
          <p:nvPr/>
        </p:nvSpPr>
        <p:spPr>
          <a:xfrm>
            <a:off x="6035966" y="4271590"/>
            <a:ext cx="171450" cy="171450"/>
          </a:xfrm>
          <a:prstGeom prst="flowChartDecision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9" name="Flowchart: Decision 68"/>
          <p:cNvSpPr/>
          <p:nvPr/>
        </p:nvSpPr>
        <p:spPr>
          <a:xfrm>
            <a:off x="4084817" y="2465401"/>
            <a:ext cx="171450" cy="171450"/>
          </a:xfrm>
          <a:prstGeom prst="flowChartDecision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0" name="Flowchart: Decision 69"/>
          <p:cNvSpPr/>
          <p:nvPr/>
        </p:nvSpPr>
        <p:spPr>
          <a:xfrm>
            <a:off x="4471112" y="2784353"/>
            <a:ext cx="171450" cy="171450"/>
          </a:xfrm>
          <a:prstGeom prst="flowChartDecision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1" name="Flowchart: Decision 70"/>
          <p:cNvSpPr/>
          <p:nvPr/>
        </p:nvSpPr>
        <p:spPr>
          <a:xfrm>
            <a:off x="4750722" y="3028079"/>
            <a:ext cx="171450" cy="171450"/>
          </a:xfrm>
          <a:prstGeom prst="flowChartDecision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233285" y="2414616"/>
            <a:ext cx="32364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</a:rPr>
              <a:t>December 2020 – proposed and docketed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626901" y="2699855"/>
            <a:ext cx="29443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</a:rPr>
              <a:t>February 2021 – approved and issued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922172" y="2977539"/>
            <a:ext cx="24919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</a:rPr>
              <a:t>June 2021 – short list evaluated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76" name="Flowchart: Decision 75"/>
          <p:cNvSpPr/>
          <p:nvPr/>
        </p:nvSpPr>
        <p:spPr>
          <a:xfrm>
            <a:off x="5822123" y="4722390"/>
            <a:ext cx="171450" cy="171450"/>
          </a:xfrm>
          <a:prstGeom prst="flowChartDecision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7" name="Flowchart: Decision 76"/>
          <p:cNvSpPr/>
          <p:nvPr/>
        </p:nvSpPr>
        <p:spPr>
          <a:xfrm>
            <a:off x="7571233" y="4937214"/>
            <a:ext cx="171450" cy="171450"/>
          </a:xfrm>
          <a:prstGeom prst="flowChartDecision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8" name="Flowchart: Decision 77"/>
          <p:cNvSpPr/>
          <p:nvPr/>
        </p:nvSpPr>
        <p:spPr>
          <a:xfrm>
            <a:off x="9477285" y="5196304"/>
            <a:ext cx="171450" cy="171450"/>
          </a:xfrm>
          <a:prstGeom prst="flowChartDecision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9" name="Flowchart: Decision 78"/>
          <p:cNvSpPr/>
          <p:nvPr/>
        </p:nvSpPr>
        <p:spPr>
          <a:xfrm>
            <a:off x="8446516" y="5954691"/>
            <a:ext cx="171450" cy="171450"/>
          </a:xfrm>
          <a:prstGeom prst="flowChartDecision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0" name="Flowchart: Decision 79"/>
          <p:cNvSpPr/>
          <p:nvPr/>
        </p:nvSpPr>
        <p:spPr>
          <a:xfrm>
            <a:off x="10205851" y="6193484"/>
            <a:ext cx="171450" cy="171450"/>
          </a:xfrm>
          <a:prstGeom prst="flowChartDecision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412679" y="3527239"/>
            <a:ext cx="13902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</a:rPr>
              <a:t>July 2021 – draft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5772175" y="3863320"/>
            <a:ext cx="16737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</a:rPr>
              <a:t>October 2021 – final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244346" y="4197080"/>
            <a:ext cx="2151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</a:rPr>
              <a:t>December 2021 – approval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5956820" y="4650508"/>
            <a:ext cx="15286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</a:rPr>
              <a:t>November 2021 – </a:t>
            </a:r>
          </a:p>
          <a:p>
            <a:r>
              <a:rPr lang="en-US" sz="1400" dirty="0">
                <a:solidFill>
                  <a:srgbClr val="000000"/>
                </a:solidFill>
              </a:rPr>
              <a:t>2022-23 BCP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7742683" y="4866141"/>
            <a:ext cx="15286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</a:rPr>
              <a:t>November 2022 – </a:t>
            </a:r>
          </a:p>
          <a:p>
            <a:r>
              <a:rPr lang="en-US" sz="1400" dirty="0">
                <a:solidFill>
                  <a:srgbClr val="000000"/>
                </a:solidFill>
              </a:rPr>
              <a:t>2023 ACP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9648735" y="5153539"/>
            <a:ext cx="15286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</a:rPr>
              <a:t>November 2023 – </a:t>
            </a:r>
          </a:p>
          <a:p>
            <a:r>
              <a:rPr lang="en-US" sz="1400" dirty="0">
                <a:solidFill>
                  <a:srgbClr val="000000"/>
                </a:solidFill>
              </a:rPr>
              <a:t>2024-25 BCP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8601049" y="5881303"/>
            <a:ext cx="10604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</a:rPr>
              <a:t>March 2023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10377301" y="6109387"/>
            <a:ext cx="10604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</a:rPr>
              <a:t>March 2024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89" name="Flowchart: Decision 88"/>
          <p:cNvSpPr/>
          <p:nvPr/>
        </p:nvSpPr>
        <p:spPr>
          <a:xfrm>
            <a:off x="3890689" y="5022939"/>
            <a:ext cx="171450" cy="171450"/>
          </a:xfrm>
          <a:prstGeom prst="flowChartDecision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4033538" y="4942748"/>
            <a:ext cx="15286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</a:rPr>
              <a:t>November 2020 – </a:t>
            </a:r>
          </a:p>
          <a:p>
            <a:r>
              <a:rPr lang="en-US" sz="1400" dirty="0">
                <a:solidFill>
                  <a:srgbClr val="000000"/>
                </a:solidFill>
              </a:rPr>
              <a:t>2021 ACP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608990" y="6475798"/>
            <a:ext cx="3246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ACP = Annual Conservation Plan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907542" y="6430813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2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90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Tw Cen MT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Tw Cen MT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971423EE1C92A54A90F12ABEDC38B5D1" ma:contentTypeVersion="56" ma:contentTypeDescription="" ma:contentTypeScope="" ma:versionID="21e8743095366b98d0c202638df20e53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af2abde1a0b6371d480e25bd0fb5d73b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UE</Prefix>
    <DocumentSetType xmlns="dc463f71-b30c-4ab2-9473-d307f9d35888">Presentation</DocumentSetType>
    <Visibility xmlns="dc463f71-b30c-4ab2-9473-d307f9d35888">Full Visibility</Visibility>
    <IsConfidential xmlns="dc463f71-b30c-4ab2-9473-d307f9d35888">false</IsConfidential>
    <AgendaOrder xmlns="dc463f71-b30c-4ab2-9473-d307f9d35888">false</AgendaOrder>
    <CaseType xmlns="dc463f71-b30c-4ab2-9473-d307f9d35888">Rulemaking</CaseType>
    <IndustryCode xmlns="dc463f71-b30c-4ab2-9473-d307f9d35888">140</IndustryCode>
    <CaseStatus xmlns="dc463f71-b30c-4ab2-9473-d307f9d35888">Closed</CaseStatus>
    <OpenedDate xmlns="dc463f71-b30c-4ab2-9473-d307f9d35888">2019-10-07T07:00:00+00:00</OpenedDate>
    <SignificantOrder xmlns="dc463f71-b30c-4ab2-9473-d307f9d35888">false</SignificantOrder>
    <Date1 xmlns="dc463f71-b30c-4ab2-9473-d307f9d35888">2020-02-25T08:00:00+00:00</Date1>
    <IsDocumentOrder xmlns="dc463f71-b30c-4ab2-9473-d307f9d35888">false</IsDocumentOrder>
    <IsHighlyConfidential xmlns="dc463f71-b30c-4ab2-9473-d307f9d35888">false</IsHighlyConfidential>
    <CaseCompanyNames xmlns="dc463f71-b30c-4ab2-9473-d307f9d35888" xsi:nil="true"/>
    <Nickname xmlns="http://schemas.microsoft.com/sharepoint/v3">Purchases of Electricity Rulemaking</Nickname>
    <DocketNumber xmlns="dc463f71-b30c-4ab2-9473-d307f9d35888">190837</DocketNumber>
    <DelegatedOrder xmlns="dc463f71-b30c-4ab2-9473-d307f9d35888">false</DelegatedOrder>
  </documentManagement>
</p:properties>
</file>

<file path=customXml/itemProps1.xml><?xml version="1.0" encoding="utf-8"?>
<ds:datastoreItem xmlns:ds="http://schemas.openxmlformats.org/officeDocument/2006/customXml" ds:itemID="{9BE25A84-81B9-4666-B7AB-10DA2A37E1B7}"/>
</file>

<file path=customXml/itemProps2.xml><?xml version="1.0" encoding="utf-8"?>
<ds:datastoreItem xmlns:ds="http://schemas.openxmlformats.org/officeDocument/2006/customXml" ds:itemID="{0296A55B-7112-4640-A90E-1764773A4F0F}"/>
</file>

<file path=customXml/itemProps3.xml><?xml version="1.0" encoding="utf-8"?>
<ds:datastoreItem xmlns:ds="http://schemas.openxmlformats.org/officeDocument/2006/customXml" ds:itemID="{DC634BB5-C3EE-4652-8453-86152C95C6D2}"/>
</file>

<file path=customXml/itemProps4.xml><?xml version="1.0" encoding="utf-8"?>
<ds:datastoreItem xmlns:ds="http://schemas.openxmlformats.org/officeDocument/2006/customXml" ds:itemID="{AAC69BED-6336-4642-877F-6628C381DC96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</Words>
  <Application>Microsoft Office PowerPoint</Application>
  <PresentationFormat>Widescreen</PresentationFormat>
  <Paragraphs>67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Tw Cen MT</vt:lpstr>
      <vt:lpstr>1_Office Theme</vt:lpstr>
      <vt:lpstr>2_Office Theme</vt:lpstr>
      <vt:lpstr>Developing CETA Process</vt:lpstr>
      <vt:lpstr>Work Overlay</vt:lpstr>
    </vt:vector>
  </TitlesOfParts>
  <Company>Washington Utilities and Transportation Commission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CETA Process</dc:title>
  <dc:creator>Snyder, Jennifer (UTC)</dc:creator>
  <cp:lastModifiedBy>Snyder, Jennifer (UTC)</cp:lastModifiedBy>
  <cp:revision>1</cp:revision>
  <dcterms:created xsi:type="dcterms:W3CDTF">2020-02-25T16:39:45Z</dcterms:created>
  <dcterms:modified xsi:type="dcterms:W3CDTF">2020-02-25T16:39:54Z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0x0101006E56B4D1795A2E4DB2F0B01679ED314A00971423EE1C92A54A90F12ABEDC38B5D1</vt:lpwstr>
  </property>
  <property fmtid="{D5CDD505-2E9C-101B-9397-08002B2CF9AE}" pid="3" name="_docset_NoMedatataSyncRequired">
    <vt:lpwstr>False</vt:lpwstr>
  </property>
  <property fmtid="{D5CDD505-2E9C-101B-9397-08002B2CF9AE}" pid="4" name="IsEFSEC">
    <vt:bool>false</vt:bool>
  </property>
</Properties>
</file>