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Override2.xml" ContentType="application/vnd.openxmlformats-officedocument.themeOverride+xml"/>
  <Override PartName="/ppt/theme/themeOverride1.xml" ContentType="application/vnd.openxmlformats-officedocument.themeOverride+xml"/>
  <Override PartName="/ppt/charts/chart3.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9" r:id="rId3"/>
    <p:sldId id="270" r:id="rId4"/>
    <p:sldId id="266" r:id="rId5"/>
    <p:sldId id="273" r:id="rId6"/>
    <p:sldId id="283" r:id="rId7"/>
    <p:sldId id="280" r:id="rId8"/>
    <p:sldId id="267" r:id="rId9"/>
    <p:sldId id="264" r:id="rId10"/>
    <p:sldId id="284" r:id="rId11"/>
    <p:sldId id="285" r:id="rId12"/>
    <p:sldId id="265" r:id="rId13"/>
    <p:sldId id="275" r:id="rId14"/>
    <p:sldId id="276" r:id="rId15"/>
    <p:sldId id="282" r:id="rId16"/>
    <p:sldId id="286" r:id="rId17"/>
    <p:sldId id="287"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22" autoAdjust="0"/>
  </p:normalViewPr>
  <p:slideViewPr>
    <p:cSldViewPr>
      <p:cViewPr varScale="1">
        <p:scale>
          <a:sx n="50" d="100"/>
          <a:sy n="50" d="100"/>
        </p:scale>
        <p:origin x="-91" y="-1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mvasconi\Local%20Settings\Temporary%20Internet%20Files\Content.Outlook\1W5T30VH\NEW%20Stacked%20Bar%20Graph%20SWA%20Elements%20(5-4-2010).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mvasconi\Desktop\May%205%20USF%20Workshop%20Presentation\WECA%20Pools%20Graph%20mous%20AND%20revenues.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file:///C:\Documents%20and%20Settings\mvasconi\Local%20Settings\Temporary%20Internet%20Files\Content.Outlook\1W5T30VH\USF%20Disbursement_WA%202009_Monitoring%20Reports.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5132759020392792E-2"/>
          <c:y val="7.8804543963254578E-2"/>
          <c:w val="0.69883388504626487"/>
          <c:h val="0.6979066190944887"/>
        </c:manualLayout>
      </c:layout>
      <c:barChart>
        <c:barDir val="col"/>
        <c:grouping val="stacked"/>
        <c:ser>
          <c:idx val="0"/>
          <c:order val="0"/>
          <c:tx>
            <c:strRef>
              <c:f>DATA!$C$2</c:f>
              <c:strCache>
                <c:ptCount val="1"/>
                <c:pt idx="0">
                  <c:v>EO SW rates vary</c:v>
                </c:pt>
              </c:strCache>
            </c:strRef>
          </c:tx>
          <c:spPr>
            <a:solidFill>
              <a:schemeClr val="accent4">
                <a:lumMod val="40000"/>
                <a:lumOff val="60000"/>
              </a:schemeClr>
            </a:solidFill>
          </c:spPr>
          <c:cat>
            <c:strRef>
              <c:f>DATA!$B$3:$B$11</c:f>
              <c:strCache>
                <c:ptCount val="9"/>
                <c:pt idx="0">
                  <c:v>Qwest</c:v>
                </c:pt>
                <c:pt idx="1">
                  <c:v>Verizon</c:v>
                </c:pt>
                <c:pt idx="2">
                  <c:v>United</c:v>
                </c:pt>
                <c:pt idx="3">
                  <c:v>WECA Members</c:v>
                </c:pt>
                <c:pt idx="5">
                  <c:v>Qwest</c:v>
                </c:pt>
                <c:pt idx="6">
                  <c:v>Verizon</c:v>
                </c:pt>
                <c:pt idx="7">
                  <c:v>United</c:v>
                </c:pt>
                <c:pt idx="8">
                  <c:v>WECA Members</c:v>
                </c:pt>
              </c:strCache>
            </c:strRef>
          </c:cat>
          <c:val>
            <c:numRef>
              <c:f>DATA!$C$3:$C$11</c:f>
              <c:numCache>
                <c:formatCode>#,##0.000_);[Red]\(#,##0.000\)</c:formatCode>
                <c:ptCount val="9"/>
                <c:pt idx="0">
                  <c:v>1.4441000000000002</c:v>
                </c:pt>
                <c:pt idx="1">
                  <c:v>1.5816999999999997</c:v>
                </c:pt>
                <c:pt idx="2">
                  <c:v>1.5816999999999997</c:v>
                </c:pt>
                <c:pt idx="3">
                  <c:v>5.1912684258155393</c:v>
                </c:pt>
                <c:pt idx="5">
                  <c:v>0.1178</c:v>
                </c:pt>
                <c:pt idx="6">
                  <c:v>0.14150000000000001</c:v>
                </c:pt>
                <c:pt idx="7">
                  <c:v>0.46630000000000005</c:v>
                </c:pt>
                <c:pt idx="8">
                  <c:v>1.8111580146951962</c:v>
                </c:pt>
              </c:numCache>
            </c:numRef>
          </c:val>
        </c:ser>
        <c:ser>
          <c:idx val="1"/>
          <c:order val="1"/>
          <c:tx>
            <c:strRef>
              <c:f>DATA!$D$2</c:f>
              <c:strCache>
                <c:ptCount val="1"/>
                <c:pt idx="0">
                  <c:v>CCLC = $0.01173*</c:v>
                </c:pt>
              </c:strCache>
            </c:strRef>
          </c:tx>
          <c:spPr>
            <a:solidFill>
              <a:srgbClr val="FFFF00"/>
            </a:solidFill>
          </c:spPr>
          <c:cat>
            <c:strRef>
              <c:f>DATA!$B$3:$B$11</c:f>
              <c:strCache>
                <c:ptCount val="9"/>
                <c:pt idx="0">
                  <c:v>Qwest</c:v>
                </c:pt>
                <c:pt idx="1">
                  <c:v>Verizon</c:v>
                </c:pt>
                <c:pt idx="2">
                  <c:v>United</c:v>
                </c:pt>
                <c:pt idx="3">
                  <c:v>WECA Members</c:v>
                </c:pt>
                <c:pt idx="5">
                  <c:v>Qwest</c:v>
                </c:pt>
                <c:pt idx="6">
                  <c:v>Verizon</c:v>
                </c:pt>
                <c:pt idx="7">
                  <c:v>United</c:v>
                </c:pt>
                <c:pt idx="8">
                  <c:v>WECA Members</c:v>
                </c:pt>
              </c:strCache>
            </c:strRef>
          </c:cat>
          <c:val>
            <c:numRef>
              <c:f>DATA!$D$3:$D$11</c:f>
              <c:numCache>
                <c:formatCode>General</c:formatCode>
                <c:ptCount val="9"/>
                <c:pt idx="3" formatCode="#,##0.000_);[Red]\(#,##0.000\)">
                  <c:v>1.173</c:v>
                </c:pt>
              </c:numCache>
            </c:numRef>
          </c:val>
        </c:ser>
        <c:ser>
          <c:idx val="2"/>
          <c:order val="2"/>
          <c:tx>
            <c:strRef>
              <c:f>DATA!$E$2</c:f>
              <c:strCache>
                <c:ptCount val="1"/>
                <c:pt idx="0">
                  <c:v>TS ITAC rates vary</c:v>
                </c:pt>
              </c:strCache>
            </c:strRef>
          </c:tx>
          <c:spPr>
            <a:solidFill>
              <a:srgbClr val="92D050"/>
            </a:solidFill>
          </c:spPr>
          <c:cat>
            <c:strRef>
              <c:f>DATA!$B$3:$B$11</c:f>
              <c:strCache>
                <c:ptCount val="9"/>
                <c:pt idx="0">
                  <c:v>Qwest</c:v>
                </c:pt>
                <c:pt idx="1">
                  <c:v>Verizon</c:v>
                </c:pt>
                <c:pt idx="2">
                  <c:v>United</c:v>
                </c:pt>
                <c:pt idx="3">
                  <c:v>WECA Members</c:v>
                </c:pt>
                <c:pt idx="5">
                  <c:v>Qwest</c:v>
                </c:pt>
                <c:pt idx="6">
                  <c:v>Verizon</c:v>
                </c:pt>
                <c:pt idx="7">
                  <c:v>United</c:v>
                </c:pt>
                <c:pt idx="8">
                  <c:v>WECA Members</c:v>
                </c:pt>
              </c:strCache>
            </c:strRef>
          </c:cat>
          <c:val>
            <c:numRef>
              <c:f>DATA!$E$3:$E$11</c:f>
              <c:numCache>
                <c:formatCode>General</c:formatCode>
                <c:ptCount val="9"/>
                <c:pt idx="5" formatCode="#,##0.000_);[Red]\(#,##0.000\)">
                  <c:v>1.5891</c:v>
                </c:pt>
                <c:pt idx="7" formatCode="#,##0.000_);[Red]\(#,##0.000\)">
                  <c:v>6.485100000000001</c:v>
                </c:pt>
                <c:pt idx="8" formatCode="#,##0.000_);[Red]\(#,##0.000\)">
                  <c:v>2.2531346270491026</c:v>
                </c:pt>
              </c:numCache>
            </c:numRef>
          </c:val>
        </c:ser>
        <c:ser>
          <c:idx val="3"/>
          <c:order val="3"/>
          <c:tx>
            <c:strRef>
              <c:f>DATA!$F$2</c:f>
              <c:strCache>
                <c:ptCount val="1"/>
                <c:pt idx="0">
                  <c:v>NTS ITAC = $0.05791*</c:v>
                </c:pt>
              </c:strCache>
            </c:strRef>
          </c:tx>
          <c:spPr>
            <a:solidFill>
              <a:srgbClr val="00B0F0"/>
            </a:solidFill>
          </c:spPr>
          <c:cat>
            <c:strRef>
              <c:f>DATA!$B$3:$B$11</c:f>
              <c:strCache>
                <c:ptCount val="9"/>
                <c:pt idx="0">
                  <c:v>Qwest</c:v>
                </c:pt>
                <c:pt idx="1">
                  <c:v>Verizon</c:v>
                </c:pt>
                <c:pt idx="2">
                  <c:v>United</c:v>
                </c:pt>
                <c:pt idx="3">
                  <c:v>WECA Members</c:v>
                </c:pt>
                <c:pt idx="5">
                  <c:v>Qwest</c:v>
                </c:pt>
                <c:pt idx="6">
                  <c:v>Verizon</c:v>
                </c:pt>
                <c:pt idx="7">
                  <c:v>United</c:v>
                </c:pt>
                <c:pt idx="8">
                  <c:v>WECA Members</c:v>
                </c:pt>
              </c:strCache>
            </c:strRef>
          </c:cat>
          <c:val>
            <c:numRef>
              <c:f>DATA!$F$3:$F$11</c:f>
              <c:numCache>
                <c:formatCode>General</c:formatCode>
                <c:ptCount val="9"/>
                <c:pt idx="8" formatCode="#,##0.000_);[Red]\(#,##0.000\)">
                  <c:v>5.7910000000000004</c:v>
                </c:pt>
              </c:numCache>
            </c:numRef>
          </c:val>
        </c:ser>
        <c:ser>
          <c:idx val="4"/>
          <c:order val="4"/>
          <c:tx>
            <c:strRef>
              <c:f>DATA!$G$2</c:f>
              <c:strCache>
                <c:ptCount val="1"/>
                <c:pt idx="0">
                  <c:v>USF rate = $0.00152*</c:v>
                </c:pt>
              </c:strCache>
            </c:strRef>
          </c:tx>
          <c:spPr>
            <a:solidFill>
              <a:srgbClr val="FF0000"/>
            </a:solidFill>
          </c:spPr>
          <c:cat>
            <c:strRef>
              <c:f>DATA!$B$3:$B$11</c:f>
              <c:strCache>
                <c:ptCount val="9"/>
                <c:pt idx="0">
                  <c:v>Qwest</c:v>
                </c:pt>
                <c:pt idx="1">
                  <c:v>Verizon</c:v>
                </c:pt>
                <c:pt idx="2">
                  <c:v>United</c:v>
                </c:pt>
                <c:pt idx="3">
                  <c:v>WECA Members</c:v>
                </c:pt>
                <c:pt idx="5">
                  <c:v>Qwest</c:v>
                </c:pt>
                <c:pt idx="6">
                  <c:v>Verizon</c:v>
                </c:pt>
                <c:pt idx="7">
                  <c:v>United</c:v>
                </c:pt>
                <c:pt idx="8">
                  <c:v>WECA Members</c:v>
                </c:pt>
              </c:strCache>
            </c:strRef>
          </c:cat>
          <c:val>
            <c:numRef>
              <c:f>DATA!$G$3:$G$11</c:f>
              <c:numCache>
                <c:formatCode>#,##0.000_);[Red]\(#,##0.000\)</c:formatCode>
                <c:ptCount val="9"/>
                <c:pt idx="0">
                  <c:v>0.15200000000000005</c:v>
                </c:pt>
                <c:pt idx="1">
                  <c:v>0.15200000000000005</c:v>
                </c:pt>
                <c:pt idx="2">
                  <c:v>0.15200000000000005</c:v>
                </c:pt>
                <c:pt idx="3">
                  <c:v>0.15200000000000005</c:v>
                </c:pt>
                <c:pt idx="5">
                  <c:v>0.15200000000000005</c:v>
                </c:pt>
                <c:pt idx="6">
                  <c:v>0.15200000000000005</c:v>
                </c:pt>
                <c:pt idx="7">
                  <c:v>0.15200000000000005</c:v>
                </c:pt>
                <c:pt idx="8">
                  <c:v>0.15200000000000005</c:v>
                </c:pt>
              </c:numCache>
            </c:numRef>
          </c:val>
        </c:ser>
        <c:overlap val="100"/>
        <c:axId val="87249280"/>
        <c:axId val="87250816"/>
      </c:barChart>
      <c:catAx>
        <c:axId val="87249280"/>
        <c:scaling>
          <c:orientation val="minMax"/>
        </c:scaling>
        <c:axPos val="b"/>
        <c:tickLblPos val="nextTo"/>
        <c:txPr>
          <a:bodyPr/>
          <a:lstStyle/>
          <a:p>
            <a:pPr>
              <a:defRPr sz="1300"/>
            </a:pPr>
            <a:endParaRPr lang="en-US"/>
          </a:p>
        </c:txPr>
        <c:crossAx val="87250816"/>
        <c:crosses val="autoZero"/>
        <c:auto val="1"/>
        <c:lblAlgn val="ctr"/>
        <c:lblOffset val="100"/>
      </c:catAx>
      <c:valAx>
        <c:axId val="87250816"/>
        <c:scaling>
          <c:orientation val="minMax"/>
        </c:scaling>
        <c:axPos val="l"/>
        <c:majorGridlines/>
        <c:title>
          <c:tx>
            <c:rich>
              <a:bodyPr rot="0" vert="wordArtVert"/>
              <a:lstStyle/>
              <a:p>
                <a:pPr>
                  <a:defRPr b="1"/>
                </a:pPr>
                <a:r>
                  <a:rPr lang="en-US" b="1"/>
                  <a:t>Cents per Minute</a:t>
                </a:r>
              </a:p>
            </c:rich>
          </c:tx>
          <c:layout>
            <c:manualLayout>
              <c:xMode val="edge"/>
              <c:yMode val="edge"/>
              <c:x val="2.3052969686500942E-2"/>
              <c:y val="0.21402327020370518"/>
            </c:manualLayout>
          </c:layout>
        </c:title>
        <c:numFmt formatCode="#,##0_);[Red]\(#,##0\)" sourceLinked="0"/>
        <c:tickLblPos val="nextTo"/>
        <c:crossAx val="87249280"/>
        <c:crosses val="autoZero"/>
        <c:crossBetween val="between"/>
      </c:valAx>
    </c:plotArea>
    <c:legend>
      <c:legendPos val="r"/>
      <c:legendEntry>
        <c:idx val="0"/>
        <c:txPr>
          <a:bodyPr/>
          <a:lstStyle/>
          <a:p>
            <a:pPr>
              <a:defRPr sz="1400"/>
            </a:pPr>
            <a:endParaRPr lang="en-US"/>
          </a:p>
        </c:txPr>
      </c:legendEntry>
      <c:legendEntry>
        <c:idx val="1"/>
        <c:txPr>
          <a:bodyPr/>
          <a:lstStyle/>
          <a:p>
            <a:pPr>
              <a:defRPr sz="1400"/>
            </a:pPr>
            <a:endParaRPr lang="en-US"/>
          </a:p>
        </c:txPr>
      </c:legendEntry>
      <c:legendEntry>
        <c:idx val="2"/>
        <c:txPr>
          <a:bodyPr/>
          <a:lstStyle/>
          <a:p>
            <a:pPr>
              <a:defRPr sz="1400"/>
            </a:pPr>
            <a:endParaRPr lang="en-US"/>
          </a:p>
        </c:txPr>
      </c:legendEntry>
      <c:legendEntry>
        <c:idx val="3"/>
        <c:txPr>
          <a:bodyPr/>
          <a:lstStyle/>
          <a:p>
            <a:pPr>
              <a:defRPr sz="1400"/>
            </a:pPr>
            <a:endParaRPr lang="en-US"/>
          </a:p>
        </c:txPr>
      </c:legendEntry>
      <c:legendEntry>
        <c:idx val="4"/>
        <c:txPr>
          <a:bodyPr/>
          <a:lstStyle/>
          <a:p>
            <a:pPr>
              <a:defRPr sz="1400"/>
            </a:pPr>
            <a:endParaRPr lang="en-US"/>
          </a:p>
        </c:txPr>
      </c:legendEntry>
      <c:layout>
        <c:manualLayout>
          <c:xMode val="edge"/>
          <c:yMode val="edge"/>
          <c:x val="0.79061943486459874"/>
          <c:y val="0.19032406003178717"/>
          <c:w val="0.20271944881622772"/>
          <c:h val="0.47337353246868796"/>
        </c:manualLayout>
      </c:layout>
    </c:legend>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2"/>
          <c:order val="0"/>
          <c:tx>
            <c:strRef>
              <c:f>'Minutes of Use  (MOU) '!$B$14</c:f>
              <c:strCache>
                <c:ptCount val="1"/>
                <c:pt idx="0">
                  <c:v>Total</c:v>
                </c:pt>
              </c:strCache>
            </c:strRef>
          </c:tx>
          <c:spPr>
            <a:solidFill>
              <a:schemeClr val="accent1"/>
            </a:solidFill>
          </c:spPr>
          <c:cat>
            <c:numRef>
              <c:f>'Minutes of Use  (MOU) '!$C$11:$H$11</c:f>
              <c:numCache>
                <c:formatCode>General</c:formatCode>
                <c:ptCount val="5"/>
                <c:pt idx="0">
                  <c:v>2004</c:v>
                </c:pt>
                <c:pt idx="1">
                  <c:v>2005</c:v>
                </c:pt>
                <c:pt idx="2">
                  <c:v>2006</c:v>
                </c:pt>
                <c:pt idx="3">
                  <c:v>2007</c:v>
                </c:pt>
                <c:pt idx="4">
                  <c:v>2008</c:v>
                </c:pt>
              </c:numCache>
            </c:numRef>
          </c:cat>
          <c:val>
            <c:numRef>
              <c:f>'Minutes of Use  (MOU) '!$C$14:$H$14</c:f>
              <c:numCache>
                <c:formatCode>#,##0</c:formatCode>
                <c:ptCount val="5"/>
                <c:pt idx="0">
                  <c:v>5101450076</c:v>
                </c:pt>
                <c:pt idx="1">
                  <c:v>4651655011</c:v>
                </c:pt>
                <c:pt idx="2">
                  <c:v>4260693505</c:v>
                </c:pt>
                <c:pt idx="3">
                  <c:v>3779433224</c:v>
                </c:pt>
                <c:pt idx="4">
                  <c:v>3488978310</c:v>
                </c:pt>
              </c:numCache>
            </c:numRef>
          </c:val>
        </c:ser>
        <c:axId val="71966720"/>
        <c:axId val="71968256"/>
      </c:barChart>
      <c:catAx>
        <c:axId val="71966720"/>
        <c:scaling>
          <c:orientation val="minMax"/>
        </c:scaling>
        <c:axPos val="b"/>
        <c:numFmt formatCode="General" sourceLinked="1"/>
        <c:tickLblPos val="nextTo"/>
        <c:crossAx val="71968256"/>
        <c:crosses val="autoZero"/>
        <c:auto val="1"/>
        <c:lblAlgn val="ctr"/>
        <c:lblOffset val="100"/>
      </c:catAx>
      <c:valAx>
        <c:axId val="71968256"/>
        <c:scaling>
          <c:orientation val="minMax"/>
        </c:scaling>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0" sourceLinked="1"/>
        <c:tickLblPos val="nextTo"/>
        <c:crossAx val="71966720"/>
        <c:crosses val="autoZero"/>
        <c:crossBetween val="between"/>
      </c:valAx>
    </c:plotArea>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dirty="0"/>
              <a:t>2009 Federal</a:t>
            </a:r>
            <a:r>
              <a:rPr lang="en-US" baseline="0" dirty="0"/>
              <a:t> High Cost Fund Received by ETCs in Washington </a:t>
            </a:r>
            <a:endParaRPr lang="en-US" baseline="0" dirty="0" smtClean="0"/>
          </a:p>
          <a:p>
            <a:pPr>
              <a:defRPr/>
            </a:pPr>
            <a:r>
              <a:rPr lang="en-US" baseline="0" dirty="0" smtClean="0"/>
              <a:t>(Total  = $100 </a:t>
            </a:r>
            <a:r>
              <a:rPr lang="en-US" baseline="0" dirty="0"/>
              <a:t>Million)</a:t>
            </a:r>
            <a:endParaRPr lang="en-US" dirty="0"/>
          </a:p>
        </c:rich>
      </c:tx>
    </c:title>
    <c:plotArea>
      <c:layout/>
      <c:barChart>
        <c:barDir val="col"/>
        <c:grouping val="stacked"/>
        <c:ser>
          <c:idx val="0"/>
          <c:order val="0"/>
          <c:tx>
            <c:strRef>
              <c:f>'2009 Summary'!$E$43</c:f>
              <c:strCache>
                <c:ptCount val="1"/>
                <c:pt idx="0">
                  <c:v>HCL</c:v>
                </c:pt>
              </c:strCache>
            </c:strRef>
          </c:tx>
          <c:cat>
            <c:strRef>
              <c:f>'2009 Summary'!$D$44:$D$46</c:f>
              <c:strCache>
                <c:ptCount val="3"/>
                <c:pt idx="0">
                  <c:v>Wireline Rural</c:v>
                </c:pt>
                <c:pt idx="1">
                  <c:v>Wireline Non-Rural</c:v>
                </c:pt>
                <c:pt idx="2">
                  <c:v>Wireless </c:v>
                </c:pt>
              </c:strCache>
            </c:strRef>
          </c:cat>
          <c:val>
            <c:numRef>
              <c:f>'2009 Summary'!$E$44:$E$46</c:f>
              <c:numCache>
                <c:formatCode>"$"#,##0_);[Red]\("$"#,##0\)</c:formatCode>
                <c:ptCount val="3"/>
                <c:pt idx="0">
                  <c:v>17695428</c:v>
                </c:pt>
                <c:pt idx="1">
                  <c:v>0</c:v>
                </c:pt>
                <c:pt idx="2">
                  <c:v>10852560</c:v>
                </c:pt>
              </c:numCache>
            </c:numRef>
          </c:val>
        </c:ser>
        <c:ser>
          <c:idx val="1"/>
          <c:order val="1"/>
          <c:tx>
            <c:strRef>
              <c:f>'2009 Summary'!$F$43</c:f>
              <c:strCache>
                <c:ptCount val="1"/>
                <c:pt idx="0">
                  <c:v>HCM</c:v>
                </c:pt>
              </c:strCache>
            </c:strRef>
          </c:tx>
          <c:cat>
            <c:strRef>
              <c:f>'2009 Summary'!$D$44:$D$46</c:f>
              <c:strCache>
                <c:ptCount val="3"/>
                <c:pt idx="0">
                  <c:v>Wireline Rural</c:v>
                </c:pt>
                <c:pt idx="1">
                  <c:v>Wireline Non-Rural</c:v>
                </c:pt>
                <c:pt idx="2">
                  <c:v>Wireless </c:v>
                </c:pt>
              </c:strCache>
            </c:strRef>
          </c:cat>
          <c:val>
            <c:numRef>
              <c:f>'2009 Summary'!$F$44:$F$46</c:f>
              <c:numCache>
                <c:formatCode>"$"#,##0_);[Red]\("$"#,##0\)</c:formatCode>
                <c:ptCount val="3"/>
                <c:pt idx="0">
                  <c:v>0</c:v>
                </c:pt>
                <c:pt idx="1">
                  <c:v>0</c:v>
                </c:pt>
                <c:pt idx="2">
                  <c:v>0</c:v>
                </c:pt>
              </c:numCache>
            </c:numRef>
          </c:val>
        </c:ser>
        <c:ser>
          <c:idx val="2"/>
          <c:order val="2"/>
          <c:tx>
            <c:strRef>
              <c:f>'2009 Summary'!$G$43</c:f>
              <c:strCache>
                <c:ptCount val="1"/>
                <c:pt idx="0">
                  <c:v>IAS</c:v>
                </c:pt>
              </c:strCache>
            </c:strRef>
          </c:tx>
          <c:cat>
            <c:strRef>
              <c:f>'2009 Summary'!$D$44:$D$46</c:f>
              <c:strCache>
                <c:ptCount val="3"/>
                <c:pt idx="0">
                  <c:v>Wireline Rural</c:v>
                </c:pt>
                <c:pt idx="1">
                  <c:v>Wireline Non-Rural</c:v>
                </c:pt>
                <c:pt idx="2">
                  <c:v>Wireless </c:v>
                </c:pt>
              </c:strCache>
            </c:strRef>
          </c:cat>
          <c:val>
            <c:numRef>
              <c:f>'2009 Summary'!$G$44:$G$46</c:f>
              <c:numCache>
                <c:formatCode>"$"#,##0_);[Red]\("$"#,##0\)</c:formatCode>
                <c:ptCount val="3"/>
                <c:pt idx="0">
                  <c:v>1638894</c:v>
                </c:pt>
                <c:pt idx="1">
                  <c:v>15216477</c:v>
                </c:pt>
                <c:pt idx="2">
                  <c:v>8792289</c:v>
                </c:pt>
              </c:numCache>
            </c:numRef>
          </c:val>
        </c:ser>
        <c:ser>
          <c:idx val="3"/>
          <c:order val="3"/>
          <c:tx>
            <c:strRef>
              <c:f>'2009 Summary'!$H$43</c:f>
              <c:strCache>
                <c:ptCount val="1"/>
                <c:pt idx="0">
                  <c:v>ICLS</c:v>
                </c:pt>
              </c:strCache>
            </c:strRef>
          </c:tx>
          <c:cat>
            <c:strRef>
              <c:f>'2009 Summary'!$D$44:$D$46</c:f>
              <c:strCache>
                <c:ptCount val="3"/>
                <c:pt idx="0">
                  <c:v>Wireline Rural</c:v>
                </c:pt>
                <c:pt idx="1">
                  <c:v>Wireline Non-Rural</c:v>
                </c:pt>
                <c:pt idx="2">
                  <c:v>Wireless </c:v>
                </c:pt>
              </c:strCache>
            </c:strRef>
          </c:cat>
          <c:val>
            <c:numRef>
              <c:f>'2009 Summary'!$H$44:$H$46</c:f>
              <c:numCache>
                <c:formatCode>"$"#,##0_);[Red]\("$"#,##0\)</c:formatCode>
                <c:ptCount val="3"/>
                <c:pt idx="0">
                  <c:v>22629498</c:v>
                </c:pt>
                <c:pt idx="1">
                  <c:v>0</c:v>
                </c:pt>
                <c:pt idx="2">
                  <c:v>14299530</c:v>
                </c:pt>
              </c:numCache>
            </c:numRef>
          </c:val>
        </c:ser>
        <c:ser>
          <c:idx val="4"/>
          <c:order val="4"/>
          <c:tx>
            <c:strRef>
              <c:f>'2009 Summary'!$I$43</c:f>
              <c:strCache>
                <c:ptCount val="1"/>
                <c:pt idx="0">
                  <c:v>LSS</c:v>
                </c:pt>
              </c:strCache>
            </c:strRef>
          </c:tx>
          <c:cat>
            <c:strRef>
              <c:f>'2009 Summary'!$D$44:$D$46</c:f>
              <c:strCache>
                <c:ptCount val="3"/>
                <c:pt idx="0">
                  <c:v>Wireline Rural</c:v>
                </c:pt>
                <c:pt idx="1">
                  <c:v>Wireline Non-Rural</c:v>
                </c:pt>
                <c:pt idx="2">
                  <c:v>Wireless </c:v>
                </c:pt>
              </c:strCache>
            </c:strRef>
          </c:cat>
          <c:val>
            <c:numRef>
              <c:f>'2009 Summary'!$I$44:$I$46</c:f>
              <c:numCache>
                <c:formatCode>"$"#,##0_);[Red]\("$"#,##0\)</c:formatCode>
                <c:ptCount val="3"/>
                <c:pt idx="0">
                  <c:v>5459868</c:v>
                </c:pt>
                <c:pt idx="1">
                  <c:v>0</c:v>
                </c:pt>
                <c:pt idx="2">
                  <c:v>3208314</c:v>
                </c:pt>
              </c:numCache>
            </c:numRef>
          </c:val>
        </c:ser>
        <c:ser>
          <c:idx val="5"/>
          <c:order val="5"/>
          <c:tx>
            <c:strRef>
              <c:f>'2009 Summary'!$J$43</c:f>
              <c:strCache>
                <c:ptCount val="1"/>
                <c:pt idx="0">
                  <c:v>SNA</c:v>
                </c:pt>
              </c:strCache>
            </c:strRef>
          </c:tx>
          <c:cat>
            <c:strRef>
              <c:f>'2009 Summary'!$D$44:$D$46</c:f>
              <c:strCache>
                <c:ptCount val="3"/>
                <c:pt idx="0">
                  <c:v>Wireline Rural</c:v>
                </c:pt>
                <c:pt idx="1">
                  <c:v>Wireline Non-Rural</c:v>
                </c:pt>
                <c:pt idx="2">
                  <c:v>Wireless </c:v>
                </c:pt>
              </c:strCache>
            </c:strRef>
          </c:cat>
          <c:val>
            <c:numRef>
              <c:f>'2009 Summary'!$J$44:$J$46</c:f>
              <c:numCache>
                <c:formatCode>"$"#,##0_);[Red]\("$"#,##0\)</c:formatCode>
                <c:ptCount val="3"/>
                <c:pt idx="0">
                  <c:v>53226</c:v>
                </c:pt>
                <c:pt idx="1">
                  <c:v>0</c:v>
                </c:pt>
                <c:pt idx="2">
                  <c:v>36519</c:v>
                </c:pt>
              </c:numCache>
            </c:numRef>
          </c:val>
        </c:ser>
        <c:gapWidth val="75"/>
        <c:overlap val="100"/>
        <c:axId val="72024064"/>
        <c:axId val="72025600"/>
      </c:barChart>
      <c:catAx>
        <c:axId val="72024064"/>
        <c:scaling>
          <c:orientation val="minMax"/>
        </c:scaling>
        <c:axPos val="b"/>
        <c:numFmt formatCode="General" sourceLinked="1"/>
        <c:majorTickMark val="none"/>
        <c:tickLblPos val="nextTo"/>
        <c:crossAx val="72025600"/>
        <c:crosses val="autoZero"/>
        <c:auto val="1"/>
        <c:lblAlgn val="ctr"/>
        <c:lblOffset val="100"/>
      </c:catAx>
      <c:valAx>
        <c:axId val="72025600"/>
        <c:scaling>
          <c:orientation val="minMax"/>
        </c:scaling>
        <c:axPos val="l"/>
        <c:majorGridlines/>
        <c:numFmt formatCode="&quot;$&quot;#,##0_);[Red]\(&quot;$&quot;#,##0\)" sourceLinked="1"/>
        <c:majorTickMark val="none"/>
        <c:tickLblPos val="nextTo"/>
        <c:spPr>
          <a:ln w="9525">
            <a:noFill/>
          </a:ln>
        </c:spPr>
        <c:crossAx val="72024064"/>
        <c:crosses val="autoZero"/>
        <c:crossBetween val="between"/>
      </c:valAx>
    </c:plotArea>
    <c:legend>
      <c:legendPos val="b"/>
      <c:layout>
        <c:manualLayout>
          <c:xMode val="edge"/>
          <c:yMode val="edge"/>
          <c:x val="0.27406655590069634"/>
          <c:y val="0.92328467595396657"/>
          <c:w val="0.5130289677093115"/>
          <c:h val="5.8766606097314857E-2"/>
        </c:manualLayout>
      </c:layout>
      <c:txPr>
        <a:bodyPr/>
        <a:lstStyle/>
        <a:p>
          <a:pPr>
            <a:defRPr sz="1400"/>
          </a:pPr>
          <a:endParaRPr lang="en-US"/>
        </a:p>
      </c:txPr>
    </c:legend>
    <c:plotVisOnly val="1"/>
    <c:dispBlanksAs val="gap"/>
  </c:chart>
  <c:spPr>
    <a:noFill/>
    <a:ln>
      <a:noFill/>
    </a:ln>
  </c:spPr>
  <c:externalData r:id="rId2"/>
</c:chartSpace>
</file>

<file path=ppt/drawings/drawing1.xml><?xml version="1.0" encoding="utf-8"?>
<c:userShapes xmlns:c="http://schemas.openxmlformats.org/drawingml/2006/chart">
  <cdr:relSizeAnchor xmlns:cdr="http://schemas.openxmlformats.org/drawingml/2006/chartDrawing">
    <cdr:from>
      <cdr:x>0.82182</cdr:x>
      <cdr:y>0.6795</cdr:y>
    </cdr:from>
    <cdr:to>
      <cdr:x>0.96003</cdr:x>
      <cdr:y>0.96875</cdr:y>
    </cdr:to>
    <cdr:sp macro="" textlink="">
      <cdr:nvSpPr>
        <cdr:cNvPr id="2" name="TextBox 1"/>
        <cdr:cNvSpPr txBox="1"/>
      </cdr:nvSpPr>
      <cdr:spPr>
        <a:xfrm xmlns:a="http://schemas.openxmlformats.org/drawingml/2006/main">
          <a:off x="7201609" y="3313786"/>
          <a:ext cx="1211134" cy="14106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300" i="1" dirty="0"/>
            <a:t>*</a:t>
          </a:r>
          <a:r>
            <a:rPr lang="en-US" sz="1300" i="1" baseline="0" dirty="0"/>
            <a:t> The USF, NTS ITAC, and CCLC rate elements are pooled through the WECA WCAP process.</a:t>
          </a:r>
          <a:endParaRPr lang="en-US" sz="1300" i="1" dirty="0"/>
        </a:p>
      </cdr:txBody>
    </cdr:sp>
  </cdr:relSizeAnchor>
  <cdr:relSizeAnchor xmlns:cdr="http://schemas.openxmlformats.org/drawingml/2006/chartDrawing">
    <cdr:from>
      <cdr:x>0.07826</cdr:x>
      <cdr:y>0.10938</cdr:y>
    </cdr:from>
    <cdr:to>
      <cdr:x>0.40965</cdr:x>
      <cdr:y>0.16176</cdr:y>
    </cdr:to>
    <cdr:sp macro="" textlink="">
      <cdr:nvSpPr>
        <cdr:cNvPr id="3" name="TextBox 2"/>
        <cdr:cNvSpPr txBox="1"/>
      </cdr:nvSpPr>
      <cdr:spPr>
        <a:xfrm xmlns:a="http://schemas.openxmlformats.org/drawingml/2006/main">
          <a:off x="685800" y="533400"/>
          <a:ext cx="2903971" cy="255495"/>
        </a:xfrm>
        <a:prstGeom xmlns:a="http://schemas.openxmlformats.org/drawingml/2006/main" prst="rect">
          <a:avLst/>
        </a:prstGeom>
        <a:ln xmlns:a="http://schemas.openxmlformats.org/drawingml/2006/main">
          <a:solidFill>
            <a:schemeClr val="accent1"/>
          </a:solidFill>
        </a:ln>
      </cdr:spPr>
      <cdr:txBody>
        <a:bodyPr xmlns:a="http://schemas.openxmlformats.org/drawingml/2006/main" vertOverflow="clip" wrap="square" rtlCol="0"/>
        <a:lstStyle xmlns:a="http://schemas.openxmlformats.org/drawingml/2006/main"/>
        <a:p xmlns:a="http://schemas.openxmlformats.org/drawingml/2006/main">
          <a:pPr algn="ctr"/>
          <a:r>
            <a:rPr lang="en-US" sz="1400" dirty="0"/>
            <a:t>O R I G I N A T I N G     A C </a:t>
          </a:r>
          <a:r>
            <a:rPr lang="en-US" sz="1400" dirty="0" err="1"/>
            <a:t>C</a:t>
          </a:r>
          <a:r>
            <a:rPr lang="en-US" sz="1400" dirty="0"/>
            <a:t> E S </a:t>
          </a:r>
          <a:r>
            <a:rPr lang="en-US" sz="1400" dirty="0" err="1"/>
            <a:t>S</a:t>
          </a:r>
          <a:endParaRPr lang="en-US" sz="1400" dirty="0"/>
        </a:p>
      </cdr:txBody>
    </cdr:sp>
  </cdr:relSizeAnchor>
  <cdr:relSizeAnchor xmlns:cdr="http://schemas.openxmlformats.org/drawingml/2006/chartDrawing">
    <cdr:from>
      <cdr:x>0.44348</cdr:x>
      <cdr:y>0.10938</cdr:y>
    </cdr:from>
    <cdr:to>
      <cdr:x>0.76321</cdr:x>
      <cdr:y>0.16484</cdr:y>
    </cdr:to>
    <cdr:sp macro="" textlink="">
      <cdr:nvSpPr>
        <cdr:cNvPr id="4" name="TextBox 3"/>
        <cdr:cNvSpPr txBox="1"/>
      </cdr:nvSpPr>
      <cdr:spPr>
        <a:xfrm xmlns:a="http://schemas.openxmlformats.org/drawingml/2006/main">
          <a:off x="3886200" y="533400"/>
          <a:ext cx="2801794" cy="270516"/>
        </a:xfrm>
        <a:prstGeom xmlns:a="http://schemas.openxmlformats.org/drawingml/2006/main" prst="rect">
          <a:avLst/>
        </a:prstGeom>
        <a:ln xmlns:a="http://schemas.openxmlformats.org/drawingml/2006/main">
          <a:solidFill>
            <a:schemeClr val="accent1"/>
          </a:solidFill>
        </a:ln>
      </cdr:spPr>
      <cdr:txBody>
        <a:bodyPr xmlns:a="http://schemas.openxmlformats.org/drawingml/2006/main" vertOverflow="clip" wrap="square" rtlCol="0"/>
        <a:lstStyle xmlns:a="http://schemas.openxmlformats.org/drawingml/2006/main"/>
        <a:p xmlns:a="http://schemas.openxmlformats.org/drawingml/2006/main">
          <a:pPr marL="0" marR="0" indent="0" algn="ctr" defTabSz="914400" eaLnBrk="1" fontAlgn="auto" latinLnBrk="0" hangingPunct="1">
            <a:lnSpc>
              <a:spcPct val="100000"/>
            </a:lnSpc>
            <a:spcBef>
              <a:spcPts val="0"/>
            </a:spcBef>
            <a:spcAft>
              <a:spcPts val="0"/>
            </a:spcAft>
            <a:buClrTx/>
            <a:buSzTx/>
            <a:buFontTx/>
            <a:buNone/>
            <a:tabLst/>
            <a:defRPr/>
          </a:pPr>
          <a:r>
            <a:rPr lang="en-US" sz="1400" dirty="0">
              <a:latin typeface="+mn-lt"/>
              <a:ea typeface="+mn-ea"/>
              <a:cs typeface="+mn-cs"/>
            </a:rPr>
            <a:t>T</a:t>
          </a:r>
          <a:r>
            <a:rPr lang="en-US" sz="1400" baseline="0" dirty="0">
              <a:latin typeface="+mn-lt"/>
              <a:ea typeface="+mn-ea"/>
              <a:cs typeface="+mn-cs"/>
            </a:rPr>
            <a:t> E R M</a:t>
          </a:r>
          <a:r>
            <a:rPr lang="en-US" sz="1400" dirty="0">
              <a:latin typeface="+mn-lt"/>
              <a:ea typeface="+mn-ea"/>
              <a:cs typeface="+mn-cs"/>
            </a:rPr>
            <a:t> I N A T I N G     A C </a:t>
          </a:r>
          <a:r>
            <a:rPr lang="en-US" sz="1400" dirty="0" err="1">
              <a:latin typeface="+mn-lt"/>
              <a:ea typeface="+mn-ea"/>
              <a:cs typeface="+mn-cs"/>
            </a:rPr>
            <a:t>C</a:t>
          </a:r>
          <a:r>
            <a:rPr lang="en-US" sz="1400" dirty="0">
              <a:latin typeface="+mn-lt"/>
              <a:ea typeface="+mn-ea"/>
              <a:cs typeface="+mn-cs"/>
            </a:rPr>
            <a:t> E S </a:t>
          </a:r>
          <a:r>
            <a:rPr lang="en-US" sz="1400" dirty="0" err="1">
              <a:latin typeface="+mn-lt"/>
              <a:ea typeface="+mn-ea"/>
              <a:cs typeface="+mn-cs"/>
            </a:rPr>
            <a:t>S</a:t>
          </a:r>
          <a:endParaRPr 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EBD151D6-1032-412C-99EA-ABD99FB6A5C5}" type="datetimeFigureOut">
              <a:rPr lang="en-US"/>
              <a:pPr>
                <a:defRPr/>
              </a:pPr>
              <a:t>5/5/2010</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6425"/>
            <a:ext cx="5608638"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CDE8B373-A4A2-41D1-8D01-354D84985FA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183063"/>
          </a:xfrm>
        </p:spPr>
        <p:txBody>
          <a:bodyPr>
            <a:normAutofit fontScale="55000" lnSpcReduction="20000"/>
          </a:bodyPr>
          <a:lstStyle/>
          <a:p>
            <a:pPr eaLnBrk="1" fontAlgn="auto" hangingPunct="1">
              <a:spcBef>
                <a:spcPts val="0"/>
              </a:spcBef>
              <a:spcAft>
                <a:spcPts val="0"/>
              </a:spcAft>
              <a:defRPr/>
            </a:pPr>
            <a:endParaRPr lang="en-US" dirty="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27100"/>
            <a:fld id="{BD238195-EA8A-4E28-A661-1610B5618885}" type="slidenum">
              <a:rPr lang="en-US" smtClean="0"/>
              <a:pPr defTabSz="927100"/>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E6E13D3-3D0E-4147-918E-E3E33C0AEB37}" type="datetime1">
              <a:rPr lang="en-US"/>
              <a:pPr>
                <a:defRPr/>
              </a:pPr>
              <a:t>5/5/2010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1A82DC-817E-4663-AE46-36D8D5DFC35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C9C03BA-06AE-45A5-8F24-425741FC943F}" type="datetime1">
              <a:rPr lang="en-US"/>
              <a:pPr>
                <a:defRPr/>
              </a:pPr>
              <a:t>5/5/2010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E0AFDE-3669-49A7-94AA-4E5F547AE21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A6D25D-34EE-42FB-A228-6BE727A4B419}" type="datetime1">
              <a:rPr lang="en-US"/>
              <a:pPr>
                <a:defRPr/>
              </a:pPr>
              <a:t>5/5/2010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1BA7E5-ED6B-43EB-8974-E54288AA6AE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D5D4E5-9088-48F0-A619-C44AE0435351}" type="datetime1">
              <a:rPr lang="en-US"/>
              <a:pPr>
                <a:defRPr/>
              </a:pPr>
              <a:t>5/5/2010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FE6D31-E59D-4802-87F3-F9B2B50CFF1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897995-C1E9-491D-8C32-E97C0AC2140A}" type="datetime1">
              <a:rPr lang="en-US"/>
              <a:pPr>
                <a:defRPr/>
              </a:pPr>
              <a:t>5/5/2010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3A58C4-0172-409F-9CD0-7B472DC937A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7B98EB-E8F4-4258-8ED9-A614B4B8C20C}" type="datetime1">
              <a:rPr lang="en-US"/>
              <a:pPr>
                <a:defRPr/>
              </a:pPr>
              <a:t>5/5/2010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81159B-E5B1-4DD1-AB6E-DB7B9934555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023B45F-4742-4878-8E29-A6BECE6D3E4A}" type="datetime1">
              <a:rPr lang="en-US"/>
              <a:pPr>
                <a:defRPr/>
              </a:pPr>
              <a:t>5/5/2010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E9926F-BE6E-47C5-A9CE-0F43668BF3D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08CB75C-541A-43E3-84EA-FA09C6E6CB37}" type="datetime1">
              <a:rPr lang="en-US"/>
              <a:pPr>
                <a:defRPr/>
              </a:pPr>
              <a:t>5/5/2010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7617E5D-99AD-4975-915E-36566EB7ADD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5DB33C-35A0-4E2B-AF37-A9F3AC5FFDAA}" type="datetime1">
              <a:rPr lang="en-US"/>
              <a:pPr>
                <a:defRPr/>
              </a:pPr>
              <a:t>5/5/2010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A22C978-70F4-432C-AE83-D0CDA765691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8FF8D8-2F9D-4EE0-B3E5-11B72B4BE91E}" type="datetime1">
              <a:rPr lang="en-US"/>
              <a:pPr>
                <a:defRPr/>
              </a:pPr>
              <a:t>5/5/2010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655872-02E9-439D-BA48-92261F207F5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015439-73C9-41A2-88D9-64DA42F7652A}" type="datetime1">
              <a:rPr lang="en-US"/>
              <a:pPr>
                <a:defRPr/>
              </a:pPr>
              <a:t>5/5/2010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7A2E62-CAB7-452D-B257-54FE83FCB1F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8A47CCE-D33B-4117-9F8A-B93BDCA0163F}" type="datetime1">
              <a:rPr lang="en-US"/>
              <a:pPr>
                <a:defRPr/>
              </a:pPr>
              <a:t>5/5/2010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0093D2D-C1FA-4026-B118-43714E0BDB0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bthomas@utc.wa.gov" TargetMode="External"/><Relationship Id="rId7" Type="http://schemas.openxmlformats.org/officeDocument/2006/relationships/image" Target="../media/image2.png"/><Relationship Id="rId2" Type="http://schemas.openxmlformats.org/officeDocument/2006/relationships/hyperlink" Target="mailto:wweinman@utc.wa.gov" TargetMode="External"/><Relationship Id="rId1" Type="http://schemas.openxmlformats.org/officeDocument/2006/relationships/slideLayout" Target="../slideLayouts/slideLayout2.xml"/><Relationship Id="rId6" Type="http://schemas.openxmlformats.org/officeDocument/2006/relationships/hyperlink" Target="mailto:jliu@utc.wa.gov" TargetMode="External"/><Relationship Id="rId5" Type="http://schemas.openxmlformats.org/officeDocument/2006/relationships/hyperlink" Target="mailto:tzawislak@utc.wa.gov" TargetMode="External"/><Relationship Id="rId4" Type="http://schemas.openxmlformats.org/officeDocument/2006/relationships/hyperlink" Target="mailto:mvasconi@utc.wa.gov"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3124200"/>
            <a:ext cx="7772400" cy="2838450"/>
          </a:xfrm>
        </p:spPr>
        <p:txBody>
          <a:bodyPr/>
          <a:lstStyle/>
          <a:p>
            <a:pPr eaLnBrk="1" hangingPunct="1"/>
            <a:r>
              <a:rPr lang="en-US" sz="2400" b="1" smtClean="0">
                <a:latin typeface="Verdana" pitchFamily="34" charset="0"/>
                <a:ea typeface="Verdana" pitchFamily="34" charset="0"/>
                <a:cs typeface="Verdana" pitchFamily="34" charset="0"/>
              </a:rPr>
              <a:t>Background on Washington Universal Service Funding</a:t>
            </a:r>
            <a:br>
              <a:rPr lang="en-US" sz="2400" b="1" smtClean="0">
                <a:latin typeface="Verdana" pitchFamily="34" charset="0"/>
                <a:ea typeface="Verdana" pitchFamily="34" charset="0"/>
                <a:cs typeface="Verdana" pitchFamily="34" charset="0"/>
              </a:rPr>
            </a:br>
            <a:r>
              <a:rPr lang="en-US" sz="2400" b="1" smtClean="0">
                <a:latin typeface="Verdana" pitchFamily="34" charset="0"/>
                <a:ea typeface="Verdana" pitchFamily="34" charset="0"/>
                <a:cs typeface="Verdana" pitchFamily="34" charset="0"/>
              </a:rPr>
              <a:t/>
            </a:r>
            <a:br>
              <a:rPr lang="en-US" sz="2400" b="1" smtClean="0">
                <a:latin typeface="Verdana" pitchFamily="34" charset="0"/>
                <a:ea typeface="Verdana" pitchFamily="34" charset="0"/>
                <a:cs typeface="Verdana" pitchFamily="34" charset="0"/>
              </a:rPr>
            </a:br>
            <a:r>
              <a:rPr lang="en-US" sz="2000" i="1" smtClean="0">
                <a:latin typeface="Verdana" pitchFamily="34" charset="0"/>
                <a:ea typeface="Verdana" pitchFamily="34" charset="0"/>
                <a:cs typeface="Verdana" pitchFamily="34" charset="0"/>
              </a:rPr>
              <a:t>Mark Vasconi, Manager-Telecom</a:t>
            </a:r>
          </a:p>
        </p:txBody>
      </p:sp>
      <p:sp>
        <p:nvSpPr>
          <p:cNvPr id="3" name="Subtitle 2"/>
          <p:cNvSpPr>
            <a:spLocks noGrp="1"/>
          </p:cNvSpPr>
          <p:nvPr>
            <p:ph type="subTitle" idx="1"/>
          </p:nvPr>
        </p:nvSpPr>
        <p:spPr>
          <a:xfrm>
            <a:off x="1447800" y="5562600"/>
            <a:ext cx="6400800" cy="1295400"/>
          </a:xfrm>
        </p:spPr>
        <p:txBody>
          <a:bodyPr rtlCol="0">
            <a:normAutofit/>
          </a:bodyPr>
          <a:lstStyle/>
          <a:p>
            <a:pPr eaLnBrk="1" fontAlgn="auto" hangingPunct="1">
              <a:spcAft>
                <a:spcPts val="0"/>
              </a:spcAft>
              <a:buFont typeface="Arial" pitchFamily="34" charset="0"/>
              <a:buNone/>
              <a:defRPr/>
            </a:pPr>
            <a:r>
              <a:rPr lang="en-US" sz="1800" dirty="0" smtClean="0">
                <a:latin typeface="Verdana" pitchFamily="34" charset="0"/>
                <a:ea typeface="Verdana" pitchFamily="34" charset="0"/>
                <a:cs typeface="Verdana" pitchFamily="34" charset="0"/>
              </a:rPr>
              <a:t>May 5, 2010</a:t>
            </a:r>
          </a:p>
        </p:txBody>
      </p:sp>
      <p:sp>
        <p:nvSpPr>
          <p:cNvPr id="2052" name="Line 9"/>
          <p:cNvSpPr>
            <a:spLocks noChangeShapeType="1"/>
          </p:cNvSpPr>
          <p:nvPr/>
        </p:nvSpPr>
        <p:spPr bwMode="auto">
          <a:xfrm>
            <a:off x="457200" y="2971800"/>
            <a:ext cx="8153400" cy="0"/>
          </a:xfrm>
          <a:prstGeom prst="line">
            <a:avLst/>
          </a:prstGeom>
          <a:noFill/>
          <a:ln w="38100">
            <a:solidFill>
              <a:srgbClr val="000066"/>
            </a:solidFill>
            <a:round/>
            <a:headEnd/>
            <a:tailEnd/>
          </a:ln>
        </p:spPr>
        <p:txBody>
          <a:bodyPr wrap="none" anchor="ctr"/>
          <a:lstStyle/>
          <a:p>
            <a:endParaRPr lang="en-US"/>
          </a:p>
        </p:txBody>
      </p:sp>
      <p:pic>
        <p:nvPicPr>
          <p:cNvPr id="2053" name="Picture 16" descr="UTC 2006 Logo"/>
          <p:cNvPicPr>
            <a:picLocks noChangeAspect="1" noChangeArrowheads="1"/>
          </p:cNvPicPr>
          <p:nvPr/>
        </p:nvPicPr>
        <p:blipFill>
          <a:blip r:embed="rId2" cstate="print"/>
          <a:srcRect/>
          <a:stretch>
            <a:fillRect/>
          </a:stretch>
        </p:blipFill>
        <p:spPr bwMode="auto">
          <a:xfrm>
            <a:off x="2819400" y="917575"/>
            <a:ext cx="3429000" cy="15970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0" y="274638"/>
            <a:ext cx="7162800" cy="1143000"/>
          </a:xfrm>
        </p:spPr>
        <p:txBody>
          <a:bodyPr/>
          <a:lstStyle/>
          <a:p>
            <a:r>
              <a:rPr lang="en-US" sz="2800" b="1" smtClean="0">
                <a:latin typeface="Verdana" pitchFamily="34" charset="0"/>
              </a:rPr>
              <a:t>Summary of Washington Universal Support </a:t>
            </a:r>
          </a:p>
        </p:txBody>
      </p:sp>
      <p:sp>
        <p:nvSpPr>
          <p:cNvPr id="11267" name="Content Placeholder 2"/>
          <p:cNvSpPr>
            <a:spLocks noGrp="1"/>
          </p:cNvSpPr>
          <p:nvPr>
            <p:ph idx="1"/>
          </p:nvPr>
        </p:nvSpPr>
        <p:spPr>
          <a:xfrm>
            <a:off x="457200" y="1600200"/>
            <a:ext cx="8229600" cy="5029200"/>
          </a:xfrm>
        </p:spPr>
        <p:txBody>
          <a:bodyPr/>
          <a:lstStyle/>
          <a:p>
            <a:r>
              <a:rPr lang="en-US" sz="2400" smtClean="0"/>
              <a:t>Annual funding, State and Federal, is approximately $141M </a:t>
            </a:r>
          </a:p>
          <a:p>
            <a:pPr lvl="1"/>
            <a:r>
              <a:rPr lang="en-US" sz="2000" smtClean="0"/>
              <a:t>$100M from FUSF</a:t>
            </a:r>
          </a:p>
          <a:p>
            <a:pPr lvl="1"/>
            <a:r>
              <a:rPr lang="en-US" sz="2000" smtClean="0"/>
              <a:t>$41M from Washington intrastate LD usage via access charges</a:t>
            </a:r>
          </a:p>
          <a:p>
            <a:pPr lvl="2"/>
            <a:r>
              <a:rPr lang="en-US" sz="1800" smtClean="0"/>
              <a:t>$19M is pooled via WECA/WCAP and distributed to WECA members</a:t>
            </a:r>
          </a:p>
          <a:p>
            <a:pPr lvl="2"/>
            <a:r>
              <a:rPr lang="en-US" sz="1800" smtClean="0"/>
              <a:t>$22M is billed by all LECs except Verizon and kept by each as support</a:t>
            </a:r>
          </a:p>
          <a:p>
            <a:r>
              <a:rPr lang="en-US" sz="2400" smtClean="0"/>
              <a:t>Collections are dependent upon LD usage which is dropping</a:t>
            </a:r>
          </a:p>
          <a:p>
            <a:r>
              <a:rPr lang="en-US" sz="2400" smtClean="0"/>
              <a:t>Future considerations:</a:t>
            </a:r>
          </a:p>
          <a:p>
            <a:pPr lvl="1"/>
            <a:r>
              <a:rPr lang="en-US" sz="2000" smtClean="0"/>
              <a:t>Carrier of Last Resort Obligations</a:t>
            </a:r>
          </a:p>
          <a:p>
            <a:pPr lvl="1"/>
            <a:r>
              <a:rPr lang="en-US" sz="2000" smtClean="0"/>
              <a:t>What services need to be supported?</a:t>
            </a:r>
          </a:p>
          <a:p>
            <a:pPr lvl="1"/>
            <a:r>
              <a:rPr lang="en-US" sz="2000" smtClean="0"/>
              <a:t>How much support is required?</a:t>
            </a:r>
          </a:p>
          <a:p>
            <a:pPr lvl="1"/>
            <a:r>
              <a:rPr lang="en-US" sz="2000" smtClean="0"/>
              <a:t>How would support be collected?</a:t>
            </a:r>
          </a:p>
          <a:p>
            <a:pPr lvl="1"/>
            <a:r>
              <a:rPr lang="en-US" sz="2000" smtClean="0"/>
              <a:t>How should it be distributed?</a:t>
            </a:r>
          </a:p>
          <a:p>
            <a:pPr>
              <a:buFont typeface="Arial" charset="0"/>
              <a:buNone/>
            </a:pPr>
            <a:endParaRPr lang="en-US" sz="1800" smtClean="0"/>
          </a:p>
          <a:p>
            <a:endParaRPr lang="en-US" sz="1800" smtClean="0"/>
          </a:p>
          <a:p>
            <a:endParaRPr lang="en-US" sz="1800" smtClean="0"/>
          </a:p>
          <a:p>
            <a:endParaRPr lang="en-US" sz="1800" smtClean="0"/>
          </a:p>
        </p:txBody>
      </p:sp>
      <p:pic>
        <p:nvPicPr>
          <p:cNvPr id="11268" name="Picture 70" descr="UTC 2006 Logo Only"/>
          <p:cNvPicPr>
            <a:picLocks noChangeAspect="1" noChangeArrowheads="1"/>
          </p:cNvPicPr>
          <p:nvPr/>
        </p:nvPicPr>
        <p:blipFill>
          <a:blip r:embed="rId2" cstate="print"/>
          <a:srcRect/>
          <a:stretch>
            <a:fillRect/>
          </a:stretch>
        </p:blipFill>
        <p:spPr bwMode="auto">
          <a:xfrm>
            <a:off x="228600" y="228600"/>
            <a:ext cx="1400175" cy="485775"/>
          </a:xfrm>
          <a:prstGeom prst="rect">
            <a:avLst/>
          </a:prstGeom>
          <a:noFill/>
          <a:ln w="9525">
            <a:noFill/>
            <a:miter lim="800000"/>
            <a:headEnd/>
            <a:tailEnd/>
          </a:ln>
        </p:spPr>
      </p:pic>
      <p:sp>
        <p:nvSpPr>
          <p:cNvPr id="11269" name="Line 71"/>
          <p:cNvSpPr>
            <a:spLocks noChangeShapeType="1"/>
          </p:cNvSpPr>
          <p:nvPr/>
        </p:nvSpPr>
        <p:spPr bwMode="auto">
          <a:xfrm>
            <a:off x="304800" y="1295400"/>
            <a:ext cx="8305800" cy="0"/>
          </a:xfrm>
          <a:prstGeom prst="line">
            <a:avLst/>
          </a:prstGeom>
          <a:noFill/>
          <a:ln w="38100">
            <a:solidFill>
              <a:srgbClr val="000066"/>
            </a:solidFill>
            <a:round/>
            <a:headEnd/>
            <a:tailEnd/>
          </a:ln>
        </p:spPr>
        <p:txBody>
          <a:bodyPr wrap="none" anchor="ctr"/>
          <a:lstStyle/>
          <a:p>
            <a:endParaRPr lang="en-US"/>
          </a:p>
        </p:txBody>
      </p:sp>
      <p:sp>
        <p:nvSpPr>
          <p:cNvPr id="7" name="Slide Number Placeholder 6"/>
          <p:cNvSpPr>
            <a:spLocks noGrp="1"/>
          </p:cNvSpPr>
          <p:nvPr>
            <p:ph type="sldNum" sz="quarter" idx="12"/>
          </p:nvPr>
        </p:nvSpPr>
        <p:spPr/>
        <p:txBody>
          <a:bodyPr/>
          <a:lstStyle/>
          <a:p>
            <a:pPr>
              <a:defRPr/>
            </a:pPr>
            <a:r>
              <a:rPr lang="en-US" sz="1400" dirty="0" smtClean="0">
                <a:solidFill>
                  <a:schemeClr val="tx1"/>
                </a:solidFill>
              </a:rPr>
              <a:t>10</a:t>
            </a:r>
            <a:endParaRPr lang="en-US" sz="14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600200" y="274638"/>
            <a:ext cx="7086600" cy="944562"/>
          </a:xfrm>
        </p:spPr>
        <p:txBody>
          <a:bodyPr/>
          <a:lstStyle/>
          <a:p>
            <a:r>
              <a:rPr lang="en-US" sz="2800" smtClean="0">
                <a:latin typeface="Verdana" pitchFamily="34" charset="0"/>
              </a:rPr>
              <a:t>UTC Staff Contact Information</a:t>
            </a:r>
          </a:p>
        </p:txBody>
      </p:sp>
      <p:sp>
        <p:nvSpPr>
          <p:cNvPr id="12291" name="Content Placeholder 2"/>
          <p:cNvSpPr>
            <a:spLocks noGrp="1"/>
          </p:cNvSpPr>
          <p:nvPr>
            <p:ph idx="1"/>
          </p:nvPr>
        </p:nvSpPr>
        <p:spPr/>
        <p:txBody>
          <a:bodyPr/>
          <a:lstStyle/>
          <a:p>
            <a:r>
              <a:rPr lang="en-US" sz="1800" smtClean="0"/>
              <a:t>Bill Weinman, Assistant Director</a:t>
            </a:r>
            <a:r>
              <a:rPr lang="en-US" sz="1800" smtClean="0">
                <a:sym typeface="Wingdings" pitchFamily="2" charset="2"/>
              </a:rPr>
              <a:t>: 	(360)664-1109 	</a:t>
            </a:r>
            <a:r>
              <a:rPr lang="en-US" sz="1800" smtClean="0">
                <a:sym typeface="Wingdings" pitchFamily="2" charset="2"/>
                <a:hlinkClick r:id="rId2"/>
              </a:rPr>
              <a:t>wweinman@utc.wa.gov</a:t>
            </a:r>
            <a:endParaRPr lang="en-US" sz="1800" smtClean="0">
              <a:sym typeface="Wingdings" pitchFamily="2" charset="2"/>
            </a:endParaRPr>
          </a:p>
          <a:p>
            <a:r>
              <a:rPr lang="en-US" sz="1800" smtClean="0">
                <a:sym typeface="Wingdings" pitchFamily="2" charset="2"/>
              </a:rPr>
              <a:t>Brian Thomas, Policy Advisor:	(360)664-1212	</a:t>
            </a:r>
            <a:r>
              <a:rPr lang="en-US" sz="1800" smtClean="0">
                <a:sym typeface="Wingdings" pitchFamily="2" charset="2"/>
                <a:hlinkClick r:id="rId3"/>
              </a:rPr>
              <a:t>bthomas@utc.wa.gov</a:t>
            </a:r>
            <a:endParaRPr lang="en-US" sz="1800" smtClean="0">
              <a:sym typeface="Wingdings" pitchFamily="2" charset="2"/>
            </a:endParaRPr>
          </a:p>
          <a:p>
            <a:r>
              <a:rPr lang="en-US" sz="1800" smtClean="0">
                <a:sym typeface="Wingdings" pitchFamily="2" charset="2"/>
              </a:rPr>
              <a:t>Mark Vasconi, Manager-Telecom: 	(360)664-1308	</a:t>
            </a:r>
            <a:r>
              <a:rPr lang="en-US" sz="1800" smtClean="0">
                <a:sym typeface="Wingdings" pitchFamily="2" charset="2"/>
                <a:hlinkClick r:id="rId4"/>
              </a:rPr>
              <a:t>mvasconi@utc.wa.gov</a:t>
            </a:r>
            <a:endParaRPr lang="en-US" sz="1800" smtClean="0">
              <a:sym typeface="Wingdings" pitchFamily="2" charset="2"/>
            </a:endParaRPr>
          </a:p>
          <a:p>
            <a:r>
              <a:rPr lang="en-US" sz="1800" smtClean="0">
                <a:sym typeface="Wingdings" pitchFamily="2" charset="2"/>
              </a:rPr>
              <a:t>Tim Zawislak, Regulatory Analyst:	(360)664-1294	</a:t>
            </a:r>
            <a:r>
              <a:rPr lang="en-US" sz="1800" smtClean="0">
                <a:sym typeface="Wingdings" pitchFamily="2" charset="2"/>
                <a:hlinkClick r:id="rId5"/>
              </a:rPr>
              <a:t>tzawislak@utc.wa.gov</a:t>
            </a:r>
            <a:endParaRPr lang="en-US" sz="1800" smtClean="0">
              <a:sym typeface="Wingdings" pitchFamily="2" charset="2"/>
            </a:endParaRPr>
          </a:p>
          <a:p>
            <a:r>
              <a:rPr lang="en-US" sz="1800" smtClean="0">
                <a:sym typeface="Wingdings" pitchFamily="2" charset="2"/>
              </a:rPr>
              <a:t>Jing Liu, Regulatory Analyst:	(360)664-1292	</a:t>
            </a:r>
            <a:r>
              <a:rPr lang="en-US" sz="1800" smtClean="0">
                <a:sym typeface="Wingdings" pitchFamily="2" charset="2"/>
                <a:hlinkClick r:id="rId6"/>
              </a:rPr>
              <a:t>jliu@utc.wa.gov</a:t>
            </a:r>
            <a:endParaRPr lang="en-US" sz="1800" smtClean="0">
              <a:sym typeface="Wingdings" pitchFamily="2" charset="2"/>
            </a:endParaRPr>
          </a:p>
          <a:p>
            <a:pPr>
              <a:buFont typeface="Arial" charset="0"/>
              <a:buNone/>
            </a:pPr>
            <a:r>
              <a:rPr lang="en-US" sz="1800" smtClean="0">
                <a:sym typeface="Wingdings" pitchFamily="2" charset="2"/>
              </a:rPr>
              <a:t>     </a:t>
            </a:r>
          </a:p>
          <a:p>
            <a:endParaRPr lang="en-US" sz="1800" smtClean="0"/>
          </a:p>
        </p:txBody>
      </p:sp>
      <p:sp>
        <p:nvSpPr>
          <p:cNvPr id="4" name="Slide Number Placeholder 3"/>
          <p:cNvSpPr>
            <a:spLocks noGrp="1"/>
          </p:cNvSpPr>
          <p:nvPr>
            <p:ph type="sldNum" sz="quarter" idx="12"/>
          </p:nvPr>
        </p:nvSpPr>
        <p:spPr/>
        <p:txBody>
          <a:bodyPr/>
          <a:lstStyle/>
          <a:p>
            <a:pPr>
              <a:defRPr/>
            </a:pPr>
            <a:r>
              <a:rPr lang="en-US" sz="1400" dirty="0" smtClean="0">
                <a:solidFill>
                  <a:schemeClr val="tx1"/>
                </a:solidFill>
              </a:rPr>
              <a:t>11</a:t>
            </a:r>
            <a:endParaRPr lang="en-US" sz="1400" dirty="0">
              <a:solidFill>
                <a:schemeClr val="tx1"/>
              </a:solidFill>
            </a:endParaRPr>
          </a:p>
        </p:txBody>
      </p:sp>
      <p:pic>
        <p:nvPicPr>
          <p:cNvPr id="12293" name="Picture 70" descr="UTC 2006 Logo Only"/>
          <p:cNvPicPr>
            <a:picLocks noChangeAspect="1" noChangeArrowheads="1"/>
          </p:cNvPicPr>
          <p:nvPr/>
        </p:nvPicPr>
        <p:blipFill>
          <a:blip r:embed="rId7" cstate="print"/>
          <a:srcRect/>
          <a:stretch>
            <a:fillRect/>
          </a:stretch>
        </p:blipFill>
        <p:spPr bwMode="auto">
          <a:xfrm>
            <a:off x="228600" y="228600"/>
            <a:ext cx="1400175" cy="485775"/>
          </a:xfrm>
          <a:prstGeom prst="rect">
            <a:avLst/>
          </a:prstGeom>
          <a:noFill/>
          <a:ln w="9525">
            <a:noFill/>
            <a:miter lim="800000"/>
            <a:headEnd/>
            <a:tailEnd/>
          </a:ln>
        </p:spPr>
      </p:pic>
      <p:sp>
        <p:nvSpPr>
          <p:cNvPr id="12294" name="Line 71"/>
          <p:cNvSpPr>
            <a:spLocks noChangeShapeType="1"/>
          </p:cNvSpPr>
          <p:nvPr/>
        </p:nvSpPr>
        <p:spPr bwMode="auto">
          <a:xfrm>
            <a:off x="304800" y="1295400"/>
            <a:ext cx="8305800" cy="0"/>
          </a:xfrm>
          <a:prstGeom prst="line">
            <a:avLst/>
          </a:prstGeom>
          <a:noFill/>
          <a:ln w="38100">
            <a:solidFill>
              <a:srgbClr val="000066"/>
            </a:solidFill>
            <a:round/>
            <a:headEnd/>
            <a:tailEnd/>
          </a:ln>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z="2800" smtClean="0">
                <a:latin typeface="Verdana" pitchFamily="34" charset="0"/>
                <a:ea typeface="Verdana" pitchFamily="34" charset="0"/>
                <a:cs typeface="Verdana" pitchFamily="34" charset="0"/>
              </a:rPr>
              <a:t>DEFINITIONS and ACRONYMS</a:t>
            </a:r>
          </a:p>
        </p:txBody>
      </p:sp>
      <p:sp>
        <p:nvSpPr>
          <p:cNvPr id="13315" name="Content Placeholder 2"/>
          <p:cNvSpPr>
            <a:spLocks noGrp="1"/>
          </p:cNvSpPr>
          <p:nvPr>
            <p:ph idx="1"/>
          </p:nvPr>
        </p:nvSpPr>
        <p:spPr>
          <a:xfrm>
            <a:off x="457200" y="1371600"/>
            <a:ext cx="8229600" cy="5257800"/>
          </a:xfrm>
        </p:spPr>
        <p:txBody>
          <a:bodyPr/>
          <a:lstStyle/>
          <a:p>
            <a:pPr eaLnBrk="1" hangingPunct="1">
              <a:buFont typeface="Arial" charset="0"/>
              <a:buNone/>
            </a:pPr>
            <a:r>
              <a:rPr lang="en-US" sz="1400" b="1" smtClean="0"/>
              <a:t>1) Access Charges:  </a:t>
            </a:r>
            <a:r>
              <a:rPr lang="en-US" sz="1400" smtClean="0"/>
              <a:t>A set of fees charged by Local Exchange Carriers (“LECS”) to Long Distance carriers for the cost of  LEC facilities  used to originate or terminate Long Distance (“LD”) calls.</a:t>
            </a:r>
          </a:p>
          <a:p>
            <a:pPr eaLnBrk="1" hangingPunct="1">
              <a:buFont typeface="Arial" charset="0"/>
              <a:buNone/>
            </a:pPr>
            <a:r>
              <a:rPr lang="en-US" sz="1400" smtClean="0"/>
              <a:t> </a:t>
            </a:r>
          </a:p>
          <a:p>
            <a:pPr eaLnBrk="1" hangingPunct="1">
              <a:buFont typeface="Arial" charset="0"/>
              <a:buNone/>
            </a:pPr>
            <a:r>
              <a:rPr lang="en-US" sz="1400" b="1" smtClean="0"/>
              <a:t>2) Carrier Common Line Charge (CCLC): </a:t>
            </a:r>
            <a:r>
              <a:rPr lang="en-US" sz="1400" smtClean="0"/>
              <a:t>In Washington, the access charge rate element levied on LD carriers by LECs for the use of the local loop in connection with the origination of intrastate LD calls.</a:t>
            </a:r>
          </a:p>
          <a:p>
            <a:pPr eaLnBrk="1" hangingPunct="1">
              <a:buFont typeface="Arial" charset="0"/>
              <a:buNone/>
            </a:pPr>
            <a:endParaRPr lang="en-US" sz="1400" smtClean="0"/>
          </a:p>
          <a:p>
            <a:pPr eaLnBrk="1" hangingPunct="1">
              <a:buFont typeface="Arial" charset="0"/>
              <a:buNone/>
            </a:pPr>
            <a:r>
              <a:rPr lang="en-US" sz="1400" b="1" smtClean="0"/>
              <a:t>3) Eligible Telecommunications Carrier (ETC):</a:t>
            </a:r>
            <a:r>
              <a:rPr lang="en-US" sz="1400" smtClean="0"/>
              <a:t>  A LEC or wireless carrier that  is eligible to receive support from the Federal  Universal Service Fund. The Federal USF is  projected to be $8.7B (FY 2010) and is funded via an assessment on end-users’ interstate charges and appears as a line-item on end user bills. The assessment is  determined by the FCC, is currently 15.3%  and is adjusted on a quarterly basis.</a:t>
            </a:r>
          </a:p>
          <a:p>
            <a:pPr eaLnBrk="1" hangingPunct="1">
              <a:buFont typeface="Arial" charset="0"/>
              <a:buNone/>
            </a:pPr>
            <a:endParaRPr lang="en-US" sz="1400" smtClean="0"/>
          </a:p>
          <a:p>
            <a:pPr eaLnBrk="1" hangingPunct="1">
              <a:buFont typeface="Arial" charset="0"/>
              <a:buNone/>
            </a:pPr>
            <a:r>
              <a:rPr lang="en-US" sz="1400" b="1" smtClean="0"/>
              <a:t>4) Federal Universal Service Fund (FUSF): </a:t>
            </a:r>
            <a:r>
              <a:rPr lang="en-US" sz="1400" smtClean="0"/>
              <a:t>The FUSF is a system of support programs under the direction of the FCC that has four main programs: The High Cost Fund; Low Income program; Schools and Libraries program; and Rural Health Care program. The FUSF is funded by a surcharge assessed on  interstate telecommunications revenues. The surcharge is adjusted quarterly and is currently 15.3% . In FY 2010 the size of the fund is projected to  be $8.7B. </a:t>
            </a:r>
          </a:p>
          <a:p>
            <a:pPr eaLnBrk="1" hangingPunct="1">
              <a:buFont typeface="Arial" charset="0"/>
              <a:buNone/>
            </a:pPr>
            <a:endParaRPr lang="en-US" sz="1400" smtClean="0"/>
          </a:p>
          <a:p>
            <a:pPr eaLnBrk="1" hangingPunct="1">
              <a:buFont typeface="Arial" charset="0"/>
              <a:buNone/>
            </a:pPr>
            <a:r>
              <a:rPr lang="en-US" sz="1400" b="1" smtClean="0"/>
              <a:t>5) High Cost Fund (HCF):   </a:t>
            </a:r>
            <a:r>
              <a:rPr lang="en-US" sz="1400" smtClean="0"/>
              <a:t>HCF, currently estimated to be $4.6B for 2010 and is a component of the Federal Universal Service Fund which is estimated to be $8.7B in 2010. The High cost fund has been established support companies serving high cost areas with the goal of maintaining universal service.  HCF support is available to qualifying ETCs such as incumbent LECs (ILECs), qualifying competitive LECs (CLECs) and qualifying wireless carriers. The  HCF consists of the following support elements: </a:t>
            </a:r>
          </a:p>
          <a:p>
            <a:pPr eaLnBrk="1" hangingPunct="1">
              <a:buFont typeface="Arial" charset="0"/>
              <a:buNone/>
            </a:pPr>
            <a:endParaRPr lang="en-US" sz="1400" b="1" smtClean="0"/>
          </a:p>
          <a:p>
            <a:pPr eaLnBrk="1" hangingPunct="1">
              <a:buFont typeface="Arial" charset="0"/>
              <a:buNone/>
            </a:pPr>
            <a:endParaRPr lang="en-US" sz="1400" smtClean="0"/>
          </a:p>
          <a:p>
            <a:pPr eaLnBrk="1" hangingPunct="1">
              <a:buFont typeface="Arial" charset="0"/>
              <a:buNone/>
            </a:pPr>
            <a:endParaRPr lang="en-US" sz="1400" smtClean="0"/>
          </a:p>
          <a:p>
            <a:pPr eaLnBrk="1" hangingPunct="1">
              <a:buFont typeface="Arial" charset="0"/>
              <a:buNone/>
            </a:pPr>
            <a:endParaRPr lang="en-US" sz="1400" b="1" smtClean="0"/>
          </a:p>
          <a:p>
            <a:pPr eaLnBrk="1" hangingPunct="1">
              <a:buFont typeface="Arial" charset="0"/>
              <a:buNone/>
            </a:pPr>
            <a:endParaRPr lang="en-US" sz="1400" smtClean="0"/>
          </a:p>
          <a:p>
            <a:pPr eaLnBrk="1" hangingPunct="1">
              <a:buFont typeface="Arial" charset="0"/>
              <a:buNone/>
            </a:pPr>
            <a:endParaRPr lang="en-US" sz="1200" smtClean="0"/>
          </a:p>
        </p:txBody>
      </p:sp>
      <p:pic>
        <p:nvPicPr>
          <p:cNvPr id="13316"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13317"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6" name="Slide Number Placeholder 5"/>
          <p:cNvSpPr>
            <a:spLocks noGrp="1"/>
          </p:cNvSpPr>
          <p:nvPr>
            <p:ph type="sldNum" sz="quarter" idx="12"/>
          </p:nvPr>
        </p:nvSpPr>
        <p:spPr/>
        <p:txBody>
          <a:bodyPr/>
          <a:lstStyle/>
          <a:p>
            <a:pPr>
              <a:defRPr/>
            </a:pPr>
            <a:fld id="{26E68555-EA7A-4392-859C-AD68F7A9E31D}" type="slidenum">
              <a:rPr lang="en-US" sz="1400" b="1" smtClean="0"/>
              <a:pPr>
                <a:defRPr/>
              </a:pPr>
              <a:t>12</a:t>
            </a:fld>
            <a:endParaRPr lang="en-US" sz="1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371600" y="274638"/>
            <a:ext cx="7315200" cy="1143000"/>
          </a:xfrm>
        </p:spPr>
        <p:txBody>
          <a:bodyPr/>
          <a:lstStyle/>
          <a:p>
            <a:pPr eaLnBrk="1" hangingPunct="1"/>
            <a:r>
              <a:rPr lang="en-US" sz="2800" smtClean="0">
                <a:latin typeface="Verdana" pitchFamily="34" charset="0"/>
                <a:ea typeface="Verdana" pitchFamily="34" charset="0"/>
                <a:cs typeface="Verdana" pitchFamily="34" charset="0"/>
              </a:rPr>
              <a:t>DEFINITIONS and ACRONYMS ‘cont.</a:t>
            </a:r>
          </a:p>
        </p:txBody>
      </p:sp>
      <p:sp>
        <p:nvSpPr>
          <p:cNvPr id="14339" name="Content Placeholder 2"/>
          <p:cNvSpPr>
            <a:spLocks noGrp="1"/>
          </p:cNvSpPr>
          <p:nvPr>
            <p:ph idx="1"/>
          </p:nvPr>
        </p:nvSpPr>
        <p:spPr>
          <a:xfrm>
            <a:off x="457200" y="1371600"/>
            <a:ext cx="8229600" cy="5029200"/>
          </a:xfrm>
        </p:spPr>
        <p:txBody>
          <a:bodyPr/>
          <a:lstStyle/>
          <a:p>
            <a:pPr lvl="1">
              <a:buFont typeface="Arial" charset="0"/>
              <a:buNone/>
            </a:pPr>
            <a:r>
              <a:rPr lang="en-US" sz="1400" b="1" smtClean="0"/>
              <a:t>a) High Cost Loop (HCL) Support:  </a:t>
            </a:r>
            <a:r>
              <a:rPr lang="en-US" sz="1400" smtClean="0"/>
              <a:t>Support s rural companies for their non-traffic sensitive local loop cost s in service areas where the cost to provide service exceeds 115% of the national average cost per line.  On a national basis, HCL is estimated to be $1.5B of the $4.6B High Cost Fund.</a:t>
            </a:r>
          </a:p>
          <a:p>
            <a:pPr lvl="1">
              <a:buFont typeface="Arial" charset="0"/>
              <a:buNone/>
            </a:pPr>
            <a:r>
              <a:rPr lang="en-US" sz="1400" b="1" smtClean="0"/>
              <a:t>b) High Cost Model (HCM) Support</a:t>
            </a:r>
            <a:r>
              <a:rPr lang="en-US" sz="1400" smtClean="0"/>
              <a:t>: Supports non-rural carriers for their  interstate loop costs that exceed a national benchmark based on a forward-looking economic cost model.  The benchmark is two standard deviations above the national average cost per line, which is capped at $240 per line and indexed to the rate of growth in the national total of working loops.  Nationally, HCM is estimated to be in 2010, $ .355B of the $4.6B High Costs Fund.</a:t>
            </a:r>
          </a:p>
          <a:p>
            <a:pPr lvl="1">
              <a:buFont typeface="Arial" charset="0"/>
              <a:buNone/>
            </a:pPr>
            <a:r>
              <a:rPr lang="en-US" sz="1400" b="1" smtClean="0"/>
              <a:t>c) Interstate Access Support (IAS): </a:t>
            </a:r>
            <a:r>
              <a:rPr lang="en-US" sz="1400" smtClean="0"/>
              <a:t>IAS was implemented in 2000 as a result of FCC interstate access charge reform in the Coalition of Affordable Local and Long Distance Service (CALLS) proceedings.  It helps offset price cap  companies’ (i.e. typically, large non-rural LECS)  revenue losses associated with reduction in access charges that cannot be recovered from  increases in SLC revenue. Nationally, in 2010  IAS will account for approximately $ .641B of the $4.6B  High Cost Fund.</a:t>
            </a:r>
          </a:p>
          <a:p>
            <a:pPr lvl="1">
              <a:buFont typeface="Arial" charset="0"/>
              <a:buNone/>
            </a:pPr>
            <a:r>
              <a:rPr lang="en-US" sz="1400" b="1" smtClean="0"/>
              <a:t>d) Interstate Common Line Support (ICLS):</a:t>
            </a:r>
            <a:r>
              <a:rPr lang="en-US" sz="1400" smtClean="0"/>
              <a:t> ICLS was implemented in 2002 as a result of the FCC interstate access charge reform in the Multi-Association Group (MAG) proceedings.  It helps offset rate-of-return companies’ (typically rural LECs) revenue loss that cannot be recovered from the SLC revenue when they reduce their interstate access charges.  For 2010, ICLS is estimated to be approximately $1.5B of the $4.6B High Cost Fund.</a:t>
            </a:r>
          </a:p>
          <a:p>
            <a:pPr lvl="1">
              <a:buFont typeface="Arial" charset="0"/>
              <a:buNone/>
            </a:pPr>
            <a:r>
              <a:rPr lang="en-US" sz="1400" b="1" smtClean="0"/>
              <a:t>e)</a:t>
            </a:r>
            <a:r>
              <a:rPr lang="en-US" sz="1400" smtClean="0"/>
              <a:t> </a:t>
            </a:r>
            <a:r>
              <a:rPr lang="en-US" sz="1400" b="1" smtClean="0"/>
              <a:t>Local Switching Support (LSS):</a:t>
            </a:r>
            <a:r>
              <a:rPr lang="en-US" sz="1400" smtClean="0"/>
              <a:t> LSS subsidizes local switching costs for small ILECs serving 50,000 lines or fewer. For 2010, LSS is estimated to be $.5B of the $4.6B High Cost Fund.</a:t>
            </a:r>
          </a:p>
          <a:p>
            <a:pPr lvl="1">
              <a:buFont typeface="Arial" charset="0"/>
              <a:buNone/>
            </a:pPr>
            <a:endParaRPr lang="en-US" sz="1400" smtClean="0"/>
          </a:p>
        </p:txBody>
      </p:sp>
      <p:pic>
        <p:nvPicPr>
          <p:cNvPr id="14340"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14341"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6" name="Slide Number Placeholder 5"/>
          <p:cNvSpPr>
            <a:spLocks noGrp="1"/>
          </p:cNvSpPr>
          <p:nvPr>
            <p:ph type="sldNum" sz="quarter" idx="12"/>
          </p:nvPr>
        </p:nvSpPr>
        <p:spPr/>
        <p:txBody>
          <a:bodyPr/>
          <a:lstStyle/>
          <a:p>
            <a:pPr>
              <a:defRPr/>
            </a:pPr>
            <a:fld id="{D1FDF6D3-D75A-4C5E-9BC8-3B57CE744D6F}" type="slidenum">
              <a:rPr lang="en-US" sz="1400" smtClean="0"/>
              <a:pPr>
                <a:defRPr/>
              </a:pPr>
              <a:t>13</a:t>
            </a:fld>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371600" y="274638"/>
            <a:ext cx="7315200" cy="1143000"/>
          </a:xfrm>
        </p:spPr>
        <p:txBody>
          <a:bodyPr/>
          <a:lstStyle/>
          <a:p>
            <a:pPr eaLnBrk="1" hangingPunct="1"/>
            <a:r>
              <a:rPr lang="en-US" sz="2800" smtClean="0">
                <a:latin typeface="Verdana" pitchFamily="34" charset="0"/>
                <a:ea typeface="Verdana" pitchFamily="34" charset="0"/>
                <a:cs typeface="Verdana" pitchFamily="34" charset="0"/>
              </a:rPr>
              <a:t>DEFINITIONS and ACRONYMS ‘cont.</a:t>
            </a:r>
          </a:p>
        </p:txBody>
      </p:sp>
      <p:sp>
        <p:nvSpPr>
          <p:cNvPr id="15363" name="Content Placeholder 2"/>
          <p:cNvSpPr>
            <a:spLocks noGrp="1"/>
          </p:cNvSpPr>
          <p:nvPr>
            <p:ph idx="1"/>
          </p:nvPr>
        </p:nvSpPr>
        <p:spPr>
          <a:xfrm>
            <a:off x="457200" y="1371600"/>
            <a:ext cx="8229600" cy="5029200"/>
          </a:xfrm>
        </p:spPr>
        <p:txBody>
          <a:bodyPr/>
          <a:lstStyle/>
          <a:p>
            <a:pPr lvl="1">
              <a:buFont typeface="Arial" charset="0"/>
              <a:buNone/>
            </a:pPr>
            <a:r>
              <a:rPr lang="en-US" sz="1400" b="1" smtClean="0"/>
              <a:t>f) Safety Net Additive (SNA): </a:t>
            </a:r>
            <a:r>
              <a:rPr lang="en-US" sz="1400" smtClean="0"/>
              <a:t>SNA supports rural carriers that make significant investment in years in which the high cost loop fund is capped.  In 2010, SNA is estimated to be $52 Million of the $4.6B High Cost Fund.</a:t>
            </a:r>
          </a:p>
          <a:p>
            <a:pPr lvl="1">
              <a:buFont typeface="Arial" charset="0"/>
              <a:buNone/>
            </a:pPr>
            <a:r>
              <a:rPr lang="en-US" sz="1400" b="1" smtClean="0"/>
              <a:t>g) Safety Valve Support (SVS): </a:t>
            </a:r>
            <a:r>
              <a:rPr lang="en-US" sz="1400" smtClean="0"/>
              <a:t>SVS provides additional support to rural carriers that acquire high-cost exchanges and make substantial post-transaction investment.  For 2010, SVS is estimated to be about $2.3 Million of the $4.6B High Cost Fund.</a:t>
            </a:r>
          </a:p>
          <a:p>
            <a:pPr lvl="1">
              <a:buFont typeface="Arial" charset="0"/>
              <a:buNone/>
            </a:pPr>
            <a:endParaRPr lang="en-US" sz="1400" smtClean="0"/>
          </a:p>
          <a:p>
            <a:pPr eaLnBrk="1" hangingPunct="1">
              <a:buFont typeface="Arial" charset="0"/>
              <a:buNone/>
            </a:pPr>
            <a:r>
              <a:rPr lang="en-US" sz="1400" b="1" smtClean="0"/>
              <a:t>6) Interim Terminating Access Charge (ITAC): </a:t>
            </a:r>
            <a:r>
              <a:rPr lang="en-US" sz="1400" smtClean="0"/>
              <a:t>A set of two intrastate access charge elements (Traffic Sensitive and Non-Traffic Sensitive) that LECs may  levy on LD carriers ‘ calls that terminate over a LEC’s facilities. These two terminating charges were authorized as a mechanism by which LEC’s can recover any costs for support of universal access to basic telecommunications service (i.e. universal service).</a:t>
            </a:r>
          </a:p>
          <a:p>
            <a:pPr eaLnBrk="1" hangingPunct="1">
              <a:buFont typeface="Arial" charset="0"/>
              <a:buNone/>
            </a:pPr>
            <a:endParaRPr lang="en-US" sz="1400" smtClean="0"/>
          </a:p>
          <a:p>
            <a:pPr eaLnBrk="1" hangingPunct="1">
              <a:buFont typeface="Arial" charset="0"/>
              <a:buNone/>
            </a:pPr>
            <a:r>
              <a:rPr lang="en-US" sz="1400" b="1" smtClean="0"/>
              <a:t>7) Local Exchange Carrier (LEC): </a:t>
            </a:r>
            <a:r>
              <a:rPr lang="en-US" sz="1400" smtClean="0"/>
              <a:t>Provides local facilities to support traditional local service to subscribers as well as access services to LD carriers, wireless carriers and broadband services. LECs include both incumbent local exchange carriers (ILECs) as well as competitive local exchange carriers (CLECs).</a:t>
            </a:r>
          </a:p>
          <a:p>
            <a:pPr eaLnBrk="1" hangingPunct="1">
              <a:buFont typeface="Arial" charset="0"/>
              <a:buNone/>
            </a:pPr>
            <a:endParaRPr lang="en-US" sz="1400" b="1" smtClean="0"/>
          </a:p>
          <a:p>
            <a:pPr eaLnBrk="1" hangingPunct="1">
              <a:buFont typeface="Arial" charset="0"/>
              <a:buNone/>
            </a:pPr>
            <a:r>
              <a:rPr lang="en-US" sz="1400" b="1" smtClean="0"/>
              <a:t>8) Local Loop: </a:t>
            </a:r>
            <a:r>
              <a:rPr lang="en-US" sz="1400" smtClean="0"/>
              <a:t>The physical wire that connects the subscriber’s premises to the LEC’s local switch. </a:t>
            </a:r>
          </a:p>
          <a:p>
            <a:pPr eaLnBrk="1" hangingPunct="1">
              <a:buFont typeface="Arial" charset="0"/>
              <a:buNone/>
            </a:pPr>
            <a:endParaRPr lang="en-US" sz="1400" smtClean="0"/>
          </a:p>
          <a:p>
            <a:pPr eaLnBrk="1" hangingPunct="1">
              <a:buFont typeface="Arial" charset="0"/>
              <a:buNone/>
            </a:pPr>
            <a:r>
              <a:rPr lang="en-US" sz="1400" b="1" smtClean="0"/>
              <a:t>9) Local Switching Charge (LS or EO): </a:t>
            </a:r>
            <a:r>
              <a:rPr lang="en-US" sz="1400" smtClean="0"/>
              <a:t>Often called End Office Switching Charge, is the access charge rate element  levied by the LECs to the LD carriers for use of local switching equipment in connection with the origination and termination of  long distance calls. In Washington, Local Switching  is applied on both originating  and terminating intrastate minutes associated with LD calls.</a:t>
            </a:r>
          </a:p>
          <a:p>
            <a:pPr eaLnBrk="1" hangingPunct="1">
              <a:buFont typeface="Arial" charset="0"/>
              <a:buNone/>
            </a:pPr>
            <a:endParaRPr lang="en-US" sz="1400" smtClean="0"/>
          </a:p>
          <a:p>
            <a:pPr eaLnBrk="1" hangingPunct="1">
              <a:buFont typeface="Arial" charset="0"/>
              <a:buNone/>
            </a:pPr>
            <a:endParaRPr lang="en-US" sz="1400" b="1" smtClean="0"/>
          </a:p>
        </p:txBody>
      </p:sp>
      <p:pic>
        <p:nvPicPr>
          <p:cNvPr id="15364"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15365"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6" name="Slide Number Placeholder 5"/>
          <p:cNvSpPr>
            <a:spLocks noGrp="1"/>
          </p:cNvSpPr>
          <p:nvPr>
            <p:ph type="sldNum" sz="quarter" idx="12"/>
          </p:nvPr>
        </p:nvSpPr>
        <p:spPr/>
        <p:txBody>
          <a:bodyPr/>
          <a:lstStyle/>
          <a:p>
            <a:pPr>
              <a:defRPr/>
            </a:pPr>
            <a:fld id="{3E548CEA-45E9-482E-A637-BFD361E1D2A5}" type="slidenum">
              <a:rPr lang="en-US" sz="1400" smtClean="0"/>
              <a:pPr>
                <a:defRPr/>
              </a:pPr>
              <a:t>14</a:t>
            </a:fld>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371600" y="274638"/>
            <a:ext cx="7315200" cy="1143000"/>
          </a:xfrm>
        </p:spPr>
        <p:txBody>
          <a:bodyPr/>
          <a:lstStyle/>
          <a:p>
            <a:pPr eaLnBrk="1" hangingPunct="1"/>
            <a:r>
              <a:rPr lang="en-US" sz="2800" smtClean="0">
                <a:latin typeface="Verdana" pitchFamily="34" charset="0"/>
                <a:ea typeface="Verdana" pitchFamily="34" charset="0"/>
                <a:cs typeface="Verdana" pitchFamily="34" charset="0"/>
              </a:rPr>
              <a:t>DEFINITIONS and ACRONYMS ‘cont.</a:t>
            </a:r>
          </a:p>
        </p:txBody>
      </p:sp>
      <p:sp>
        <p:nvSpPr>
          <p:cNvPr id="16387" name="Content Placeholder 2"/>
          <p:cNvSpPr>
            <a:spLocks noGrp="1"/>
          </p:cNvSpPr>
          <p:nvPr>
            <p:ph idx="1"/>
          </p:nvPr>
        </p:nvSpPr>
        <p:spPr>
          <a:xfrm>
            <a:off x="457200" y="1371600"/>
            <a:ext cx="8229600" cy="5029200"/>
          </a:xfrm>
        </p:spPr>
        <p:txBody>
          <a:bodyPr/>
          <a:lstStyle/>
          <a:p>
            <a:pPr eaLnBrk="1" hangingPunct="1">
              <a:buFont typeface="Arial" charset="0"/>
              <a:buNone/>
            </a:pPr>
            <a:r>
              <a:rPr lang="en-US" sz="1400" b="1" smtClean="0"/>
              <a:t>10) Non-Traffic Sensitive (NTS): </a:t>
            </a:r>
            <a:r>
              <a:rPr lang="en-US" sz="1400" smtClean="0"/>
              <a:t>LEC telephone facilities which are unaffected by changes in the amount of telephone traffic. Typically, Local Loops have been thought of as a non-traffic component of LEC facilities.</a:t>
            </a:r>
          </a:p>
          <a:p>
            <a:pPr eaLnBrk="1" hangingPunct="1">
              <a:buFont typeface="Arial" charset="0"/>
              <a:buNone/>
            </a:pPr>
            <a:endParaRPr lang="en-US" sz="1400" smtClean="0"/>
          </a:p>
          <a:p>
            <a:pPr eaLnBrk="1" hangingPunct="1">
              <a:buFont typeface="Arial" charset="0"/>
              <a:buNone/>
            </a:pPr>
            <a:r>
              <a:rPr lang="en-US" sz="1400" b="1" smtClean="0"/>
              <a:t>11) Subscriber Line Charge (SLC):  </a:t>
            </a:r>
            <a:r>
              <a:rPr lang="en-US" sz="1400" smtClean="0"/>
              <a:t>A flat rate, non-usage sensitive, monthly charge placed on end users billed by LECs and created by the FCC to assist LECs in the recovery of costs associated with local loops. This charge is also know as the Customer Access Line Charge (CALC) or End User Line Charge (EUCL) and is subject to adjustment and review by the FCC, differs for residential and business lines and appears as a separate line item on end user bills. For residential and single line business subscribers the SLC is capped at $6.50 per line per month. </a:t>
            </a:r>
          </a:p>
          <a:p>
            <a:pPr eaLnBrk="1" hangingPunct="1">
              <a:buFont typeface="Arial" charset="0"/>
              <a:buNone/>
            </a:pPr>
            <a:endParaRPr lang="en-US" sz="1400" b="1" smtClean="0"/>
          </a:p>
          <a:p>
            <a:pPr eaLnBrk="1" hangingPunct="1">
              <a:buFont typeface="Arial" charset="0"/>
              <a:buNone/>
            </a:pPr>
            <a:r>
              <a:rPr lang="en-US" sz="1400" b="1" smtClean="0"/>
              <a:t>12) Traffic Sensitive (TS): </a:t>
            </a:r>
            <a:r>
              <a:rPr lang="en-US" sz="1400" smtClean="0"/>
              <a:t>LEC telephone facilities which are affected by changes in the amount of telephone traffic.  Typically, End Office switches and transport facilities from the LEC switch to the LD carriers switch have been thought of as traffic-sensitive parts of LEC telephone facilities. </a:t>
            </a:r>
          </a:p>
          <a:p>
            <a:pPr eaLnBrk="1" hangingPunct="1">
              <a:buFont typeface="Arial" charset="0"/>
              <a:buNone/>
            </a:pPr>
            <a:endParaRPr lang="en-US" sz="1400" smtClean="0"/>
          </a:p>
          <a:p>
            <a:pPr eaLnBrk="1" hangingPunct="1">
              <a:buFont typeface="Arial" charset="0"/>
              <a:buNone/>
            </a:pPr>
            <a:r>
              <a:rPr lang="en-US" sz="1400" b="1" smtClean="0"/>
              <a:t>13) Transport facilities</a:t>
            </a:r>
            <a:r>
              <a:rPr lang="en-US" sz="1400" smtClean="0"/>
              <a:t>:  In its simplest form, LEC facilities that connect the LEC end office switch to the a designated LD switch over which long distance traffic is passed between the LEC  local switch and the LD carrier. </a:t>
            </a:r>
          </a:p>
          <a:p>
            <a:pPr eaLnBrk="1" hangingPunct="1">
              <a:buFont typeface="Arial" charset="0"/>
              <a:buNone/>
            </a:pPr>
            <a:endParaRPr lang="en-US" sz="1400" smtClean="0"/>
          </a:p>
          <a:p>
            <a:pPr eaLnBrk="1" hangingPunct="1">
              <a:buFont typeface="Arial" charset="0"/>
              <a:buNone/>
            </a:pPr>
            <a:r>
              <a:rPr lang="en-US" sz="1400" b="1" smtClean="0"/>
              <a:t>14) “Traditional” USF : </a:t>
            </a:r>
            <a:r>
              <a:rPr lang="en-US" sz="1400" smtClean="0"/>
              <a:t>Authorized by the UTC in U-85-23,  “Traditional” USF is an access charge element identified to support LEC’s whose loop costs exceed 115% of the statewide average. This element is billed by all LEC’s to LD carriers on every originating and terminating intrastate LD minute. It is currently $.00152 per originating and terminating minute.</a:t>
            </a:r>
          </a:p>
          <a:p>
            <a:pPr eaLnBrk="1" hangingPunct="1">
              <a:buFont typeface="Arial" charset="0"/>
              <a:buNone/>
            </a:pPr>
            <a:endParaRPr lang="en-US" sz="1400" smtClean="0"/>
          </a:p>
          <a:p>
            <a:pPr eaLnBrk="1" hangingPunct="1">
              <a:buFont typeface="Arial" charset="0"/>
              <a:buNone/>
            </a:pPr>
            <a:endParaRPr lang="en-US" sz="1400" b="1" smtClean="0"/>
          </a:p>
          <a:p>
            <a:pPr eaLnBrk="1" hangingPunct="1">
              <a:buFont typeface="Arial" charset="0"/>
              <a:buNone/>
            </a:pPr>
            <a:endParaRPr lang="en-US" sz="1400" b="1" smtClean="0"/>
          </a:p>
          <a:p>
            <a:pPr eaLnBrk="1" hangingPunct="1">
              <a:buFont typeface="Arial" charset="0"/>
              <a:buNone/>
            </a:pPr>
            <a:endParaRPr lang="en-US" sz="1400" smtClean="0"/>
          </a:p>
        </p:txBody>
      </p:sp>
      <p:pic>
        <p:nvPicPr>
          <p:cNvPr id="16388"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16389"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6" name="Slide Number Placeholder 5"/>
          <p:cNvSpPr>
            <a:spLocks noGrp="1"/>
          </p:cNvSpPr>
          <p:nvPr>
            <p:ph type="sldNum" sz="quarter" idx="12"/>
          </p:nvPr>
        </p:nvSpPr>
        <p:spPr/>
        <p:txBody>
          <a:bodyPr/>
          <a:lstStyle/>
          <a:p>
            <a:pPr>
              <a:defRPr/>
            </a:pPr>
            <a:fld id="{32B5ACED-078C-42FF-8E21-75EE06B19C91}" type="slidenum">
              <a:rPr lang="en-US" sz="1400" smtClean="0"/>
              <a:pPr>
                <a:defRPr/>
              </a:pPr>
              <a:t>15</a:t>
            </a:fld>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274638"/>
            <a:ext cx="7086600" cy="792162"/>
          </a:xfrm>
        </p:spPr>
        <p:txBody>
          <a:bodyPr/>
          <a:lstStyle/>
          <a:p>
            <a:r>
              <a:rPr lang="en-US" sz="2800" smtClean="0">
                <a:latin typeface="Verdana" pitchFamily="34" charset="0"/>
                <a:ea typeface="Verdana" pitchFamily="34" charset="0"/>
                <a:cs typeface="Verdana" pitchFamily="34" charset="0"/>
              </a:rPr>
              <a:t>DEFINITIONS and ACRONYMS ‘cont.</a:t>
            </a:r>
            <a:endParaRPr lang="en-US" sz="2800" smtClean="0"/>
          </a:p>
        </p:txBody>
      </p:sp>
      <p:sp>
        <p:nvSpPr>
          <p:cNvPr id="17411" name="Content Placeholder 2"/>
          <p:cNvSpPr>
            <a:spLocks noGrp="1"/>
          </p:cNvSpPr>
          <p:nvPr>
            <p:ph idx="1"/>
          </p:nvPr>
        </p:nvSpPr>
        <p:spPr>
          <a:xfrm>
            <a:off x="457200" y="1295400"/>
            <a:ext cx="8229600" cy="4830763"/>
          </a:xfrm>
        </p:spPr>
        <p:txBody>
          <a:bodyPr/>
          <a:lstStyle/>
          <a:p>
            <a:pPr eaLnBrk="1" hangingPunct="1">
              <a:buFont typeface="Arial" charset="0"/>
              <a:buNone/>
            </a:pPr>
            <a:r>
              <a:rPr lang="en-US" sz="1400" b="1" smtClean="0"/>
              <a:t>15) Universal Service: </a:t>
            </a:r>
            <a:r>
              <a:rPr lang="en-US" sz="1400" smtClean="0"/>
              <a:t>Policy of Federal  government  contained in Section 1 of the Telecommunications Act of 1934. Sec. 1 states that the purpose of Universal Service is “…to make available, so far as possible, to all the people of the United States a rapid, efficient, nation-wide, and world-wide wire and radio communication service with adequate facilities at reasonable charges…” </a:t>
            </a:r>
          </a:p>
          <a:p>
            <a:pPr eaLnBrk="1" hangingPunct="1">
              <a:buFont typeface="Arial" charset="0"/>
              <a:buNone/>
            </a:pPr>
            <a:r>
              <a:rPr lang="en-US" sz="1400" smtClean="0"/>
              <a:t>	In 1985, Washington’s legislature  also embraced universal service as a policy goal that is found in RCW 80.36.300 where it states:</a:t>
            </a:r>
          </a:p>
          <a:p>
            <a:pPr eaLnBrk="1" hangingPunct="1">
              <a:buFont typeface="Arial" charset="0"/>
              <a:buNone/>
            </a:pPr>
            <a:r>
              <a:rPr lang="en-US" sz="1400" smtClean="0"/>
              <a:t>	 “ The legislature declares it is the policy of the state to: </a:t>
            </a:r>
            <a:r>
              <a:rPr lang="en-US" sz="1400" smtClean="0">
                <a:sym typeface="Wingdings" pitchFamily="2" charset="2"/>
              </a:rPr>
              <a:t>1) Preserve affordable universal telecommunications service; (2) Maintain and advance the efficiency and availability of telecommunications service; (3) Ensure that customers pay only reasonable charges; (4)  Ensure that rates for noncompetitive telecommunications service do not subsidize the competitive ventures of regulated telecommunications companies; (5) Promote diversity in the supply of telecommunications services and products in telecommunications markets  throughout the state; and (6) Permit  flexible regulation of competitive telecommunications and services. “</a:t>
            </a:r>
          </a:p>
          <a:p>
            <a:pPr eaLnBrk="1" hangingPunct="1">
              <a:buFont typeface="Arial" charset="0"/>
              <a:buNone/>
            </a:pPr>
            <a:endParaRPr lang="en-US" sz="1400" smtClean="0"/>
          </a:p>
          <a:p>
            <a:pPr>
              <a:buFont typeface="Arial" charset="0"/>
              <a:buNone/>
            </a:pPr>
            <a:r>
              <a:rPr lang="en-US" sz="1400" b="1" smtClean="0"/>
              <a:t>16) Washington Carrier Access Plan (WCAP):  </a:t>
            </a:r>
            <a:r>
              <a:rPr lang="en-US" sz="1400" smtClean="0"/>
              <a:t>Provides  guidance for the administration of the revenue pooling performed by WECA. The plan is a result of a settlement adopted in Docket UT-971140. The Traditional USF access charge rate element  as well as the NTS ITAC and the CCLC elements are pooled in WCAP and the proceeds are distributed to the WECA member companies to support their loop costs.</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2DD84B9A-6BAC-42E0-B1BA-35C82A94681F}" type="slidenum">
              <a:rPr lang="en-US" sz="1400" smtClean="0"/>
              <a:pPr>
                <a:defRPr/>
              </a:pPr>
              <a:t>16</a:t>
            </a:fld>
            <a:endParaRPr lang="en-US" sz="1400" dirty="0"/>
          </a:p>
        </p:txBody>
      </p:sp>
      <p:pic>
        <p:nvPicPr>
          <p:cNvPr id="17413" name="Picture 70" descr="UTC 2006 Logo Only"/>
          <p:cNvPicPr>
            <a:picLocks noChangeAspect="1" noChangeArrowheads="1"/>
          </p:cNvPicPr>
          <p:nvPr/>
        </p:nvPicPr>
        <p:blipFill>
          <a:blip r:embed="rId2" cstate="print"/>
          <a:srcRect/>
          <a:stretch>
            <a:fillRect/>
          </a:stretch>
        </p:blipFill>
        <p:spPr bwMode="auto">
          <a:xfrm>
            <a:off x="0" y="304800"/>
            <a:ext cx="1400175" cy="485775"/>
          </a:xfrm>
          <a:prstGeom prst="rect">
            <a:avLst/>
          </a:prstGeom>
          <a:noFill/>
          <a:ln w="9525">
            <a:noFill/>
            <a:miter lim="800000"/>
            <a:headEnd/>
            <a:tailEnd/>
          </a:ln>
        </p:spPr>
      </p:pic>
      <p:sp>
        <p:nvSpPr>
          <p:cNvPr id="17414"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676400" y="274638"/>
            <a:ext cx="7010400" cy="868362"/>
          </a:xfrm>
        </p:spPr>
        <p:txBody>
          <a:bodyPr/>
          <a:lstStyle/>
          <a:p>
            <a:r>
              <a:rPr lang="en-US" sz="2800" smtClean="0">
                <a:latin typeface="Verdana" pitchFamily="34" charset="0"/>
                <a:ea typeface="Verdana" pitchFamily="34" charset="0"/>
                <a:cs typeface="Verdana" pitchFamily="34" charset="0"/>
              </a:rPr>
              <a:t>DEFINITIONS and ACRONYMS ‘cont.</a:t>
            </a:r>
            <a:endParaRPr lang="en-US" sz="2800" smtClean="0"/>
          </a:p>
        </p:txBody>
      </p:sp>
      <p:sp>
        <p:nvSpPr>
          <p:cNvPr id="18435" name="Content Placeholder 2"/>
          <p:cNvSpPr>
            <a:spLocks noGrp="1"/>
          </p:cNvSpPr>
          <p:nvPr>
            <p:ph idx="1"/>
          </p:nvPr>
        </p:nvSpPr>
        <p:spPr>
          <a:xfrm>
            <a:off x="457200" y="1295400"/>
            <a:ext cx="8229600" cy="5105400"/>
          </a:xfrm>
        </p:spPr>
        <p:txBody>
          <a:bodyPr/>
          <a:lstStyle/>
          <a:p>
            <a:pPr eaLnBrk="1" hangingPunct="1">
              <a:buFont typeface="Arial" charset="0"/>
              <a:buNone/>
            </a:pPr>
            <a:r>
              <a:rPr lang="en-US" sz="1400" b="1" smtClean="0">
                <a:sym typeface="Wingdings" pitchFamily="2" charset="2"/>
              </a:rPr>
              <a:t>17)</a:t>
            </a:r>
            <a:r>
              <a:rPr lang="en-US" sz="1400" smtClean="0">
                <a:sym typeface="Wingdings" pitchFamily="2" charset="2"/>
              </a:rPr>
              <a:t>  </a:t>
            </a:r>
            <a:r>
              <a:rPr lang="en-US" sz="1400" b="1" smtClean="0"/>
              <a:t>Washington Exchange Carriers Association (WECA): </a:t>
            </a:r>
            <a:r>
              <a:rPr lang="en-US" sz="1400" smtClean="0"/>
              <a:t>A non-profit corporation that administers the WCAP pool for 24 member LECs. WECA also functions as the administrator of the Data Distribution Center (DDC) and as a tariff bureau. The member companies are:</a:t>
            </a:r>
          </a:p>
        </p:txBody>
      </p:sp>
      <p:sp>
        <p:nvSpPr>
          <p:cNvPr id="4" name="Slide Number Placeholder 3"/>
          <p:cNvSpPr>
            <a:spLocks noGrp="1"/>
          </p:cNvSpPr>
          <p:nvPr>
            <p:ph type="sldNum" sz="quarter" idx="12"/>
          </p:nvPr>
        </p:nvSpPr>
        <p:spPr/>
        <p:txBody>
          <a:bodyPr/>
          <a:lstStyle/>
          <a:p>
            <a:pPr>
              <a:defRPr/>
            </a:pPr>
            <a:fld id="{6C955A2A-9DB0-4FB4-85D7-6198465B4CB7}" type="slidenum">
              <a:rPr lang="en-US" sz="1400" smtClean="0"/>
              <a:pPr>
                <a:defRPr/>
              </a:pPr>
              <a:t>17</a:t>
            </a:fld>
            <a:endParaRPr lang="en-US" sz="1400" dirty="0"/>
          </a:p>
        </p:txBody>
      </p:sp>
      <p:pic>
        <p:nvPicPr>
          <p:cNvPr id="18437" name="Picture 70" descr="UTC 2006 Logo Only"/>
          <p:cNvPicPr>
            <a:picLocks noChangeAspect="1" noChangeArrowheads="1"/>
          </p:cNvPicPr>
          <p:nvPr/>
        </p:nvPicPr>
        <p:blipFill>
          <a:blip r:embed="rId2" cstate="print"/>
          <a:srcRect/>
          <a:stretch>
            <a:fillRect/>
          </a:stretch>
        </p:blipFill>
        <p:spPr bwMode="auto">
          <a:xfrm>
            <a:off x="152400" y="152400"/>
            <a:ext cx="1400175" cy="485775"/>
          </a:xfrm>
          <a:prstGeom prst="rect">
            <a:avLst/>
          </a:prstGeom>
          <a:noFill/>
          <a:ln w="9525">
            <a:noFill/>
            <a:miter lim="800000"/>
            <a:headEnd/>
            <a:tailEnd/>
          </a:ln>
        </p:spPr>
      </p:pic>
      <p:sp>
        <p:nvSpPr>
          <p:cNvPr id="18438"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graphicFrame>
        <p:nvGraphicFramePr>
          <p:cNvPr id="8" name="Table 7"/>
          <p:cNvGraphicFramePr>
            <a:graphicFrameLocks noGrp="1"/>
          </p:cNvGraphicFramePr>
          <p:nvPr/>
        </p:nvGraphicFramePr>
        <p:xfrm>
          <a:off x="1066800" y="2209800"/>
          <a:ext cx="6934200" cy="2743200"/>
        </p:xfrm>
        <a:graphic>
          <a:graphicData uri="http://schemas.openxmlformats.org/drawingml/2006/table">
            <a:tbl>
              <a:tblPr firstRow="1" bandRow="1">
                <a:tableStyleId>{2D5ABB26-0587-4C30-8999-92F81FD0307C}</a:tableStyleId>
              </a:tblPr>
              <a:tblGrid>
                <a:gridCol w="2362200"/>
                <a:gridCol w="2438400"/>
                <a:gridCol w="2133600"/>
              </a:tblGrid>
              <a:tr h="342900">
                <a:tc>
                  <a:txBody>
                    <a:bodyPr/>
                    <a:lstStyle/>
                    <a:p>
                      <a:r>
                        <a:rPr lang="en-US" sz="1200" dirty="0" smtClean="0"/>
                        <a:t>Asotin - TDS</a:t>
                      </a:r>
                      <a:endParaRPr lang="en-US" sz="1200" dirty="0"/>
                    </a:p>
                  </a:txBody>
                  <a:tcPr/>
                </a:tc>
                <a:tc>
                  <a:txBody>
                    <a:bodyPr/>
                    <a:lstStyle/>
                    <a:p>
                      <a:r>
                        <a:rPr lang="en-US" sz="1200" dirty="0" smtClean="0"/>
                        <a:t>Hood Canal</a:t>
                      </a:r>
                      <a:endParaRPr lang="en-US" sz="1200" dirty="0"/>
                    </a:p>
                  </a:txBody>
                  <a:tcPr/>
                </a:tc>
                <a:tc>
                  <a:txBody>
                    <a:bodyPr/>
                    <a:lstStyle/>
                    <a:p>
                      <a:r>
                        <a:rPr lang="en-US" sz="1200" dirty="0" smtClean="0"/>
                        <a:t>Pioneer</a:t>
                      </a:r>
                      <a:endParaRPr lang="en-US" sz="1200" dirty="0"/>
                    </a:p>
                  </a:txBody>
                  <a:tcPr/>
                </a:tc>
              </a:tr>
              <a:tr h="342900">
                <a:tc>
                  <a:txBody>
                    <a:bodyPr/>
                    <a:lstStyle/>
                    <a:p>
                      <a:r>
                        <a:rPr lang="en-US" sz="1200" dirty="0" smtClean="0"/>
                        <a:t>Beaver Creek</a:t>
                      </a:r>
                      <a:endParaRPr lang="en-US" sz="1200" dirty="0"/>
                    </a:p>
                  </a:txBody>
                  <a:tcPr/>
                </a:tc>
                <a:tc>
                  <a:txBody>
                    <a:bodyPr/>
                    <a:lstStyle/>
                    <a:p>
                      <a:r>
                        <a:rPr lang="en-US" sz="1200" dirty="0" smtClean="0"/>
                        <a:t>Inland Telephone</a:t>
                      </a:r>
                      <a:endParaRPr lang="en-US" sz="1200" dirty="0"/>
                    </a:p>
                  </a:txBody>
                  <a:tcPr/>
                </a:tc>
                <a:tc>
                  <a:txBody>
                    <a:bodyPr/>
                    <a:lstStyle/>
                    <a:p>
                      <a:r>
                        <a:rPr lang="en-US" sz="1200" dirty="0" smtClean="0"/>
                        <a:t>St. John</a:t>
                      </a:r>
                      <a:endParaRPr lang="en-US" sz="1200" dirty="0"/>
                    </a:p>
                  </a:txBody>
                  <a:tcPr/>
                </a:tc>
              </a:tr>
              <a:tr h="342900">
                <a:tc>
                  <a:txBody>
                    <a:bodyPr/>
                    <a:lstStyle/>
                    <a:p>
                      <a:r>
                        <a:rPr lang="en-US" sz="1200" dirty="0" err="1" smtClean="0"/>
                        <a:t>CenturyLink</a:t>
                      </a:r>
                      <a:r>
                        <a:rPr lang="en-US" sz="1200" baseline="0" dirty="0" smtClean="0"/>
                        <a:t> </a:t>
                      </a:r>
                      <a:r>
                        <a:rPr lang="en-US" sz="1200" baseline="0" smtClean="0"/>
                        <a:t>of  Cowiche</a:t>
                      </a:r>
                      <a:endParaRPr lang="en-US" sz="1200" dirty="0"/>
                    </a:p>
                  </a:txBody>
                  <a:tcPr/>
                </a:tc>
                <a:tc>
                  <a:txBody>
                    <a:bodyPr/>
                    <a:lstStyle/>
                    <a:p>
                      <a:r>
                        <a:rPr lang="en-US" sz="1200" dirty="0" smtClean="0"/>
                        <a:t>Kalama</a:t>
                      </a:r>
                      <a:endParaRPr lang="en-US" sz="1200" dirty="0"/>
                    </a:p>
                  </a:txBody>
                  <a:tcPr/>
                </a:tc>
                <a:tc>
                  <a:txBody>
                    <a:bodyPr/>
                    <a:lstStyle/>
                    <a:p>
                      <a:r>
                        <a:rPr lang="en-US" sz="1200" dirty="0" smtClean="0"/>
                        <a:t>Tenino</a:t>
                      </a:r>
                      <a:endParaRPr lang="en-US" sz="1200" dirty="0"/>
                    </a:p>
                  </a:txBody>
                  <a:tcPr/>
                </a:tc>
              </a:tr>
              <a:tr h="342900">
                <a:tc>
                  <a:txBody>
                    <a:bodyPr/>
                    <a:lstStyle/>
                    <a:p>
                      <a:r>
                        <a:rPr lang="en-US" sz="1200" dirty="0" smtClean="0"/>
                        <a:t>Century Link of Inter-Island</a:t>
                      </a:r>
                      <a:endParaRPr lang="en-US" sz="1200" dirty="0"/>
                    </a:p>
                  </a:txBody>
                  <a:tcPr/>
                </a:tc>
                <a:tc>
                  <a:txBody>
                    <a:bodyPr/>
                    <a:lstStyle/>
                    <a:p>
                      <a:r>
                        <a:rPr lang="en-US" sz="1200" dirty="0" smtClean="0"/>
                        <a:t>Lewis River-TDS</a:t>
                      </a:r>
                      <a:endParaRPr lang="en-US" sz="1200" dirty="0"/>
                    </a:p>
                  </a:txBody>
                  <a:tcPr/>
                </a:tc>
                <a:tc>
                  <a:txBody>
                    <a:bodyPr/>
                    <a:lstStyle/>
                    <a:p>
                      <a:r>
                        <a:rPr lang="en-US" sz="1200" dirty="0" smtClean="0"/>
                        <a:t>Toledo</a:t>
                      </a:r>
                      <a:endParaRPr lang="en-US" sz="1200" dirty="0"/>
                    </a:p>
                  </a:txBody>
                  <a:tcPr/>
                </a:tc>
              </a:tr>
              <a:tr h="342900">
                <a:tc>
                  <a:txBody>
                    <a:bodyPr/>
                    <a:lstStyle/>
                    <a:p>
                      <a:r>
                        <a:rPr lang="en-US" sz="1200" dirty="0" err="1" smtClean="0"/>
                        <a:t>CenturyLink</a:t>
                      </a:r>
                      <a:r>
                        <a:rPr lang="en-US" sz="1200" dirty="0" smtClean="0"/>
                        <a:t> of WA</a:t>
                      </a:r>
                      <a:endParaRPr lang="en-US" sz="1200" dirty="0"/>
                    </a:p>
                  </a:txBody>
                  <a:tcPr/>
                </a:tc>
                <a:tc>
                  <a:txBody>
                    <a:bodyPr/>
                    <a:lstStyle/>
                    <a:p>
                      <a:r>
                        <a:rPr lang="en-US" sz="1200" dirty="0" smtClean="0"/>
                        <a:t>M&amp;L Enterprises</a:t>
                      </a:r>
                      <a:endParaRPr lang="en-US" sz="1200" dirty="0"/>
                    </a:p>
                  </a:txBody>
                  <a:tcPr/>
                </a:tc>
                <a:tc>
                  <a:txBody>
                    <a:bodyPr/>
                    <a:lstStyle/>
                    <a:p>
                      <a:r>
                        <a:rPr lang="en-US" sz="1200" dirty="0" smtClean="0"/>
                        <a:t>Western Wahkiakum</a:t>
                      </a:r>
                      <a:endParaRPr lang="en-US" sz="1200" dirty="0"/>
                    </a:p>
                  </a:txBody>
                  <a:tcPr/>
                </a:tc>
              </a:tr>
              <a:tr h="342900">
                <a:tc>
                  <a:txBody>
                    <a:bodyPr/>
                    <a:lstStyle/>
                    <a:p>
                      <a:r>
                        <a:rPr lang="en-US" sz="1200" dirty="0" smtClean="0"/>
                        <a:t>Computers 5 – Local Tel</a:t>
                      </a:r>
                      <a:endParaRPr lang="en-US" sz="1200" dirty="0"/>
                    </a:p>
                  </a:txBody>
                  <a:tcPr/>
                </a:tc>
                <a:tc>
                  <a:txBody>
                    <a:bodyPr/>
                    <a:lstStyle/>
                    <a:p>
                      <a:r>
                        <a:rPr lang="en-US" sz="1200" dirty="0" err="1" smtClean="0"/>
                        <a:t>Mashell</a:t>
                      </a:r>
                      <a:r>
                        <a:rPr lang="en-US" sz="1200" dirty="0" smtClean="0"/>
                        <a:t> Telecom</a:t>
                      </a:r>
                      <a:endParaRPr lang="en-US" sz="1200" dirty="0"/>
                    </a:p>
                  </a:txBody>
                  <a:tcPr/>
                </a:tc>
                <a:tc>
                  <a:txBody>
                    <a:bodyPr/>
                    <a:lstStyle/>
                    <a:p>
                      <a:r>
                        <a:rPr lang="en-US" sz="1200" dirty="0" err="1" smtClean="0"/>
                        <a:t>WeavTel</a:t>
                      </a:r>
                      <a:endParaRPr lang="en-US" sz="1200" dirty="0"/>
                    </a:p>
                  </a:txBody>
                  <a:tcPr/>
                </a:tc>
              </a:tr>
              <a:tr h="342900">
                <a:tc>
                  <a:txBody>
                    <a:bodyPr/>
                    <a:lstStyle/>
                    <a:p>
                      <a:r>
                        <a:rPr lang="en-US" sz="1200" dirty="0" smtClean="0"/>
                        <a:t>Ellensburg - </a:t>
                      </a:r>
                      <a:r>
                        <a:rPr lang="en-US" sz="1200" dirty="0" err="1" smtClean="0"/>
                        <a:t>Fairpoint</a:t>
                      </a:r>
                      <a:endParaRPr lang="en-US" sz="1200" dirty="0"/>
                    </a:p>
                  </a:txBody>
                  <a:tcPr/>
                </a:tc>
                <a:tc>
                  <a:txBody>
                    <a:bodyPr/>
                    <a:lstStyle/>
                    <a:p>
                      <a:r>
                        <a:rPr lang="en-US" sz="1200" dirty="0" smtClean="0"/>
                        <a:t>McDaniel - TDS</a:t>
                      </a:r>
                      <a:endParaRPr lang="en-US" sz="1200" dirty="0"/>
                    </a:p>
                  </a:txBody>
                  <a:tcPr/>
                </a:tc>
                <a:tc>
                  <a:txBody>
                    <a:bodyPr/>
                    <a:lstStyle/>
                    <a:p>
                      <a:r>
                        <a:rPr lang="en-US" sz="1200" dirty="0" smtClean="0"/>
                        <a:t>Whidbey</a:t>
                      </a:r>
                      <a:endParaRPr lang="en-US" sz="1200" dirty="0"/>
                    </a:p>
                  </a:txBody>
                  <a:tcPr/>
                </a:tc>
              </a:tr>
              <a:tr h="342900">
                <a:tc>
                  <a:txBody>
                    <a:bodyPr/>
                    <a:lstStyle/>
                    <a:p>
                      <a:r>
                        <a:rPr lang="en-US" sz="1200" dirty="0" smtClean="0"/>
                        <a:t>Hat Island</a:t>
                      </a:r>
                      <a:endParaRPr lang="en-US" sz="1200" dirty="0"/>
                    </a:p>
                  </a:txBody>
                  <a:tcPr/>
                </a:tc>
                <a:tc>
                  <a:txBody>
                    <a:bodyPr/>
                    <a:lstStyle/>
                    <a:p>
                      <a:r>
                        <a:rPr lang="en-US" sz="1200" dirty="0" smtClean="0"/>
                        <a:t>Pend Oreille</a:t>
                      </a:r>
                      <a:endParaRPr lang="en-US" sz="1200" dirty="0"/>
                    </a:p>
                  </a:txBody>
                  <a:tcPr/>
                </a:tc>
                <a:tc>
                  <a:txBody>
                    <a:bodyPr/>
                    <a:lstStyle/>
                    <a:p>
                      <a:r>
                        <a:rPr lang="en-US" sz="1200" dirty="0" smtClean="0"/>
                        <a:t>YCOM Networks</a:t>
                      </a:r>
                      <a:r>
                        <a:rPr lang="en-US" sz="1200" baseline="0" dirty="0" smtClean="0"/>
                        <a:t> - </a:t>
                      </a:r>
                      <a:r>
                        <a:rPr lang="en-US" sz="1200" baseline="0" dirty="0" err="1" smtClean="0"/>
                        <a:t>Fairpoint</a:t>
                      </a:r>
                      <a:endParaRPr lang="en-US" sz="12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447800" y="304800"/>
            <a:ext cx="7696200" cy="1143000"/>
          </a:xfrm>
        </p:spPr>
        <p:txBody>
          <a:bodyPr/>
          <a:lstStyle/>
          <a:p>
            <a:pPr eaLnBrk="1" hangingPunct="1"/>
            <a:r>
              <a:rPr lang="en-US" sz="2800" b="1" smtClean="0">
                <a:latin typeface="Verdana" pitchFamily="34" charset="0"/>
                <a:ea typeface="Verdana" pitchFamily="34" charset="0"/>
                <a:cs typeface="Verdana" pitchFamily="34" charset="0"/>
              </a:rPr>
              <a:t>Brief History of Telecom</a:t>
            </a:r>
          </a:p>
        </p:txBody>
      </p:sp>
      <p:graphicFrame>
        <p:nvGraphicFramePr>
          <p:cNvPr id="4" name="Content Placeholder 3"/>
          <p:cNvGraphicFramePr>
            <a:graphicFrameLocks noGrp="1"/>
          </p:cNvGraphicFramePr>
          <p:nvPr>
            <p:ph idx="1"/>
          </p:nvPr>
        </p:nvGraphicFramePr>
        <p:xfrm>
          <a:off x="152400" y="1600200"/>
          <a:ext cx="8839198" cy="3281680"/>
        </p:xfrm>
        <a:graphic>
          <a:graphicData uri="http://schemas.openxmlformats.org/drawingml/2006/table">
            <a:tbl>
              <a:tblPr firstRow="1" bandRow="1">
                <a:tableStyleId>{5C22544A-7EE6-4342-B048-85BDC9FD1C3A}</a:tableStyleId>
              </a:tblPr>
              <a:tblGrid>
                <a:gridCol w="2209800"/>
                <a:gridCol w="1964266"/>
                <a:gridCol w="1964266"/>
                <a:gridCol w="2700866"/>
              </a:tblGrid>
              <a:tr h="370840">
                <a:tc>
                  <a:txBody>
                    <a:bodyPr/>
                    <a:lstStyle/>
                    <a:p>
                      <a:endParaRPr lang="en-US" dirty="0"/>
                    </a:p>
                  </a:txBody>
                  <a:tcPr/>
                </a:tc>
                <a:tc>
                  <a:txBody>
                    <a:bodyPr/>
                    <a:lstStyle/>
                    <a:p>
                      <a:r>
                        <a:rPr lang="en-US" dirty="0" smtClean="0"/>
                        <a:t>Pre-Divestiture</a:t>
                      </a:r>
                      <a:endParaRPr lang="en-US" dirty="0"/>
                    </a:p>
                  </a:txBody>
                  <a:tcPr/>
                </a:tc>
                <a:tc>
                  <a:txBody>
                    <a:bodyPr/>
                    <a:lstStyle/>
                    <a:p>
                      <a:r>
                        <a:rPr lang="en-US" dirty="0" smtClean="0"/>
                        <a:t>Post- Divestiture</a:t>
                      </a:r>
                      <a:endParaRPr lang="en-US" dirty="0"/>
                    </a:p>
                  </a:txBody>
                  <a:tcPr/>
                </a:tc>
                <a:tc>
                  <a:txBody>
                    <a:bodyPr/>
                    <a:lstStyle/>
                    <a:p>
                      <a:r>
                        <a:rPr lang="en-US" dirty="0" smtClean="0"/>
                        <a:t>Post- TCA 1996</a:t>
                      </a:r>
                      <a:endParaRPr lang="en-US" dirty="0"/>
                    </a:p>
                  </a:txBody>
                  <a:tcPr/>
                </a:tc>
              </a:tr>
              <a:tr h="370840">
                <a:tc>
                  <a:txBody>
                    <a:bodyPr/>
                    <a:lstStyle/>
                    <a:p>
                      <a:r>
                        <a:rPr lang="en-US" b="1" dirty="0" smtClean="0"/>
                        <a:t>Competition</a:t>
                      </a:r>
                    </a:p>
                  </a:txBody>
                  <a:tcPr/>
                </a:tc>
                <a:tc>
                  <a:txBody>
                    <a:bodyPr/>
                    <a:lstStyle/>
                    <a:p>
                      <a:r>
                        <a:rPr lang="en-US" sz="1600" dirty="0" smtClean="0"/>
                        <a:t>Little or</a:t>
                      </a:r>
                      <a:r>
                        <a:rPr lang="en-US" sz="1600" baseline="0" dirty="0" smtClean="0"/>
                        <a:t> none</a:t>
                      </a:r>
                      <a:endParaRPr lang="en-US" sz="1600" dirty="0"/>
                    </a:p>
                  </a:txBody>
                  <a:tcPr/>
                </a:tc>
                <a:tc>
                  <a:txBody>
                    <a:bodyPr/>
                    <a:lstStyle/>
                    <a:p>
                      <a:r>
                        <a:rPr lang="en-US" sz="1600" dirty="0" smtClean="0"/>
                        <a:t>Long</a:t>
                      </a:r>
                      <a:r>
                        <a:rPr lang="en-US" sz="1600" baseline="0" dirty="0" smtClean="0"/>
                        <a:t> Distance</a:t>
                      </a:r>
                      <a:endParaRPr lang="en-US" sz="1600" dirty="0"/>
                    </a:p>
                  </a:txBody>
                  <a:tcPr/>
                </a:tc>
                <a:tc>
                  <a:txBody>
                    <a:bodyPr/>
                    <a:lstStyle/>
                    <a:p>
                      <a:r>
                        <a:rPr lang="en-US" sz="1600" dirty="0" smtClean="0"/>
                        <a:t>All</a:t>
                      </a:r>
                      <a:r>
                        <a:rPr lang="en-US" sz="1600" baseline="0" dirty="0" smtClean="0"/>
                        <a:t> encouraged</a:t>
                      </a:r>
                      <a:endParaRPr lang="en-US" sz="1600" dirty="0"/>
                    </a:p>
                  </a:txBody>
                  <a:tcPr/>
                </a:tc>
              </a:tr>
              <a:tr h="370840">
                <a:tc>
                  <a:txBody>
                    <a:bodyPr/>
                    <a:lstStyle/>
                    <a:p>
                      <a:r>
                        <a:rPr lang="en-US" b="1" dirty="0" smtClean="0"/>
                        <a:t>Services</a:t>
                      </a:r>
                      <a:endParaRPr lang="en-US" b="1" dirty="0"/>
                    </a:p>
                  </a:txBody>
                  <a:tcPr/>
                </a:tc>
                <a:tc>
                  <a:txBody>
                    <a:bodyPr/>
                    <a:lstStyle/>
                    <a:p>
                      <a:r>
                        <a:rPr lang="en-US" sz="1600" dirty="0" smtClean="0"/>
                        <a:t>Local </a:t>
                      </a:r>
                      <a:r>
                        <a:rPr lang="en-US" sz="1600" baseline="0" dirty="0" smtClean="0"/>
                        <a:t>&amp;</a:t>
                      </a:r>
                      <a:r>
                        <a:rPr lang="en-US" sz="1600" dirty="0" smtClean="0"/>
                        <a:t> LD</a:t>
                      </a:r>
                      <a:endParaRPr lang="en-US" sz="1600" dirty="0"/>
                    </a:p>
                  </a:txBody>
                  <a:tcPr/>
                </a:tc>
                <a:tc>
                  <a:txBody>
                    <a:bodyPr/>
                    <a:lstStyle/>
                    <a:p>
                      <a:r>
                        <a:rPr lang="en-US" sz="1600" dirty="0" smtClean="0"/>
                        <a:t>Local</a:t>
                      </a:r>
                      <a:r>
                        <a:rPr lang="en-US" sz="1600" baseline="0" dirty="0" smtClean="0"/>
                        <a:t>  &amp; LD</a:t>
                      </a:r>
                      <a:endParaRPr lang="en-US" sz="1600" dirty="0"/>
                    </a:p>
                  </a:txBody>
                  <a:tcPr/>
                </a:tc>
                <a:tc>
                  <a:txBody>
                    <a:bodyPr/>
                    <a:lstStyle/>
                    <a:p>
                      <a:r>
                        <a:rPr lang="en-US" sz="1600" dirty="0" smtClean="0"/>
                        <a:t>Local,</a:t>
                      </a:r>
                      <a:r>
                        <a:rPr lang="en-US" sz="1600" baseline="0" dirty="0" smtClean="0"/>
                        <a:t> LD, Broadband &amp; Wireless</a:t>
                      </a:r>
                      <a:endParaRPr lang="en-US" sz="1600" dirty="0"/>
                    </a:p>
                  </a:txBody>
                  <a:tcPr/>
                </a:tc>
              </a:tr>
              <a:tr h="370840">
                <a:tc>
                  <a:txBody>
                    <a:bodyPr/>
                    <a:lstStyle/>
                    <a:p>
                      <a:r>
                        <a:rPr lang="en-US" b="1" dirty="0" smtClean="0"/>
                        <a:t>Local</a:t>
                      </a:r>
                      <a:r>
                        <a:rPr lang="en-US" b="1" baseline="0" dirty="0" smtClean="0"/>
                        <a:t> </a:t>
                      </a:r>
                      <a:r>
                        <a:rPr lang="en-US" b="1" dirty="0" smtClean="0"/>
                        <a:t>Rates</a:t>
                      </a:r>
                      <a:endParaRPr lang="en-US" b="1" dirty="0"/>
                    </a:p>
                  </a:txBody>
                  <a:tcPr/>
                </a:tc>
                <a:tc>
                  <a:txBody>
                    <a:bodyPr/>
                    <a:lstStyle/>
                    <a:p>
                      <a:r>
                        <a:rPr lang="en-US" sz="1600" dirty="0" smtClean="0"/>
                        <a:t>Low</a:t>
                      </a:r>
                      <a:endParaRPr lang="en-US" sz="1600" dirty="0"/>
                    </a:p>
                  </a:txBody>
                  <a:tcPr/>
                </a:tc>
                <a:tc>
                  <a:txBody>
                    <a:bodyPr/>
                    <a:lstStyle/>
                    <a:p>
                      <a:r>
                        <a:rPr lang="en-US" sz="1600" dirty="0" smtClean="0"/>
                        <a:t>Affordable</a:t>
                      </a:r>
                      <a:endParaRPr lang="en-US" sz="1600" dirty="0"/>
                    </a:p>
                  </a:txBody>
                  <a:tcPr/>
                </a:tc>
                <a:tc>
                  <a:txBody>
                    <a:bodyPr/>
                    <a:lstStyle/>
                    <a:p>
                      <a:r>
                        <a:rPr lang="en-US" sz="1600" dirty="0" smtClean="0"/>
                        <a:t>Packaged with other services</a:t>
                      </a:r>
                      <a:endParaRPr lang="en-US" sz="1600" dirty="0"/>
                    </a:p>
                  </a:txBody>
                  <a:tcPr/>
                </a:tc>
              </a:tr>
              <a:tr h="370840">
                <a:tc>
                  <a:txBody>
                    <a:bodyPr/>
                    <a:lstStyle/>
                    <a:p>
                      <a:r>
                        <a:rPr lang="en-US" b="1" dirty="0" smtClean="0"/>
                        <a:t>LD Rates</a:t>
                      </a:r>
                      <a:endParaRPr lang="en-US" b="1" dirty="0"/>
                    </a:p>
                  </a:txBody>
                  <a:tcPr/>
                </a:tc>
                <a:tc>
                  <a:txBody>
                    <a:bodyPr/>
                    <a:lstStyle/>
                    <a:p>
                      <a:r>
                        <a:rPr lang="en-US" sz="1600" dirty="0" smtClean="0"/>
                        <a:t>High</a:t>
                      </a:r>
                      <a:endParaRPr lang="en-US" sz="1600" dirty="0"/>
                    </a:p>
                  </a:txBody>
                  <a:tcPr/>
                </a:tc>
                <a:tc>
                  <a:txBody>
                    <a:bodyPr/>
                    <a:lstStyle/>
                    <a:p>
                      <a:r>
                        <a:rPr lang="en-US" sz="1600" dirty="0" smtClean="0"/>
                        <a:t>Lower</a:t>
                      </a:r>
                      <a:r>
                        <a:rPr lang="en-US" sz="1600" baseline="0" dirty="0" smtClean="0"/>
                        <a:t> </a:t>
                      </a:r>
                      <a:endParaRPr lang="en-US" sz="1600" dirty="0"/>
                    </a:p>
                  </a:txBody>
                  <a:tcPr/>
                </a:tc>
                <a:tc>
                  <a:txBody>
                    <a:bodyPr/>
                    <a:lstStyle/>
                    <a:p>
                      <a:r>
                        <a:rPr lang="en-US" sz="1600" dirty="0" smtClean="0"/>
                        <a:t>Lower and Decreasing</a:t>
                      </a:r>
                      <a:endParaRPr lang="en-US" sz="1600" dirty="0"/>
                    </a:p>
                  </a:txBody>
                  <a:tcPr/>
                </a:tc>
              </a:tr>
              <a:tr h="370840">
                <a:tc>
                  <a:txBody>
                    <a:bodyPr/>
                    <a:lstStyle/>
                    <a:p>
                      <a:r>
                        <a:rPr lang="en-US" b="1" dirty="0" smtClean="0"/>
                        <a:t>Traditional LD Volumes</a:t>
                      </a:r>
                      <a:endParaRPr lang="en-US" b="1" dirty="0"/>
                    </a:p>
                  </a:txBody>
                  <a:tcPr/>
                </a:tc>
                <a:tc>
                  <a:txBody>
                    <a:bodyPr/>
                    <a:lstStyle/>
                    <a:p>
                      <a:r>
                        <a:rPr lang="en-US" sz="1600" dirty="0" smtClean="0"/>
                        <a:t>Steady</a:t>
                      </a:r>
                      <a:endParaRPr lang="en-US" sz="1600" dirty="0"/>
                    </a:p>
                  </a:txBody>
                  <a:tcPr/>
                </a:tc>
                <a:tc>
                  <a:txBody>
                    <a:bodyPr/>
                    <a:lstStyle/>
                    <a:p>
                      <a:r>
                        <a:rPr lang="en-US" sz="1600" dirty="0" smtClean="0"/>
                        <a:t>Increasing</a:t>
                      </a:r>
                      <a:endParaRPr lang="en-US" sz="1600" dirty="0"/>
                    </a:p>
                  </a:txBody>
                  <a:tcPr/>
                </a:tc>
                <a:tc>
                  <a:txBody>
                    <a:bodyPr/>
                    <a:lstStyle/>
                    <a:p>
                      <a:r>
                        <a:rPr lang="en-US" sz="1600" dirty="0" smtClean="0"/>
                        <a:t>Decreasing</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LEC Cost</a:t>
                      </a:r>
                      <a:r>
                        <a:rPr lang="en-US" b="1" baseline="0" dirty="0" smtClean="0"/>
                        <a:t> Recovery</a:t>
                      </a:r>
                      <a:endParaRPr lang="en-US" b="1" dirty="0" smtClean="0"/>
                    </a:p>
                  </a:txBody>
                  <a:tcPr/>
                </a:tc>
                <a:tc>
                  <a:txBody>
                    <a:bodyPr/>
                    <a:lstStyle/>
                    <a:p>
                      <a:r>
                        <a:rPr lang="en-US" sz="1600" dirty="0" smtClean="0"/>
                        <a:t>Local</a:t>
                      </a:r>
                      <a:r>
                        <a:rPr lang="en-US" sz="1600" baseline="0" dirty="0" smtClean="0"/>
                        <a:t> Rates and Settlements</a:t>
                      </a:r>
                      <a:endParaRPr lang="en-US" sz="1600" dirty="0"/>
                    </a:p>
                  </a:txBody>
                  <a:tcPr/>
                </a:tc>
                <a:tc>
                  <a:txBody>
                    <a:bodyPr/>
                    <a:lstStyle/>
                    <a:p>
                      <a:r>
                        <a:rPr lang="en-US" sz="1600" dirty="0" smtClean="0"/>
                        <a:t>Local</a:t>
                      </a:r>
                      <a:r>
                        <a:rPr lang="en-US" sz="1600" baseline="0" dirty="0" smtClean="0"/>
                        <a:t> Rates, </a:t>
                      </a:r>
                      <a:r>
                        <a:rPr lang="en-US" sz="1600" dirty="0" smtClean="0"/>
                        <a:t>Access and SLCs</a:t>
                      </a:r>
                      <a:endParaRPr lang="en-US" sz="1600" dirty="0"/>
                    </a:p>
                  </a:txBody>
                  <a:tcPr/>
                </a:tc>
                <a:tc>
                  <a:txBody>
                    <a:bodyPr/>
                    <a:lstStyle/>
                    <a:p>
                      <a:r>
                        <a:rPr lang="en-US" sz="1600" dirty="0" smtClean="0"/>
                        <a:t>Local Rates, De-reg</a:t>
                      </a:r>
                      <a:r>
                        <a:rPr lang="en-US" sz="1600" baseline="0" dirty="0" smtClean="0"/>
                        <a:t> </a:t>
                      </a:r>
                      <a:r>
                        <a:rPr lang="en-US" sz="1600" dirty="0" smtClean="0"/>
                        <a:t>Services ,</a:t>
                      </a:r>
                      <a:r>
                        <a:rPr lang="en-US" sz="1600" baseline="0" dirty="0" smtClean="0"/>
                        <a:t> </a:t>
                      </a:r>
                      <a:r>
                        <a:rPr lang="en-US" sz="1600" dirty="0" smtClean="0"/>
                        <a:t>Access ,</a:t>
                      </a:r>
                      <a:r>
                        <a:rPr lang="en-US" sz="1600" baseline="0" dirty="0" smtClean="0"/>
                        <a:t> SLC and FUSF</a:t>
                      </a:r>
                      <a:endParaRPr lang="en-US" sz="1600" dirty="0"/>
                    </a:p>
                  </a:txBody>
                  <a:tcPr/>
                </a:tc>
              </a:tr>
            </a:tbl>
          </a:graphicData>
        </a:graphic>
      </p:graphicFrame>
      <p:pic>
        <p:nvPicPr>
          <p:cNvPr id="3117"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3118"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7" name="Slide Number Placeholder 6"/>
          <p:cNvSpPr>
            <a:spLocks noGrp="1"/>
          </p:cNvSpPr>
          <p:nvPr>
            <p:ph type="sldNum" sz="quarter" idx="12"/>
          </p:nvPr>
        </p:nvSpPr>
        <p:spPr/>
        <p:txBody>
          <a:bodyPr/>
          <a:lstStyle/>
          <a:p>
            <a:pPr>
              <a:defRPr/>
            </a:pPr>
            <a:fld id="{3442C82D-6B92-4D57-B93C-B4379945FA09}" type="slidenum">
              <a:rPr lang="en-US" sz="1400" smtClean="0">
                <a:solidFill>
                  <a:schemeClr val="tx1"/>
                </a:solidFill>
              </a:rPr>
              <a:pPr>
                <a:defRPr/>
              </a:pPr>
              <a:t>2</a:t>
            </a:fld>
            <a:endParaRPr lang="en-US" sz="1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14400" y="76200"/>
            <a:ext cx="8458200" cy="1143000"/>
          </a:xfrm>
        </p:spPr>
        <p:txBody>
          <a:bodyPr/>
          <a:lstStyle/>
          <a:p>
            <a:r>
              <a:rPr lang="en-US" sz="2800" b="1" smtClean="0">
                <a:latin typeface="Verdana" pitchFamily="34" charset="0"/>
                <a:ea typeface="Verdana" pitchFamily="34" charset="0"/>
                <a:cs typeface="Verdana" pitchFamily="34" charset="0"/>
              </a:rPr>
              <a:t>Foundations of Universal Service </a:t>
            </a:r>
            <a:br>
              <a:rPr lang="en-US" sz="2800" b="1" smtClean="0">
                <a:latin typeface="Verdana" pitchFamily="34" charset="0"/>
                <a:ea typeface="Verdana" pitchFamily="34" charset="0"/>
                <a:cs typeface="Verdana" pitchFamily="34" charset="0"/>
              </a:rPr>
            </a:br>
            <a:r>
              <a:rPr lang="en-US" sz="2800" b="1" smtClean="0">
                <a:latin typeface="Verdana" pitchFamily="34" charset="0"/>
                <a:ea typeface="Verdana" pitchFamily="34" charset="0"/>
                <a:cs typeface="Verdana" pitchFamily="34" charset="0"/>
              </a:rPr>
              <a:t>and Access Charges</a:t>
            </a:r>
          </a:p>
        </p:txBody>
      </p:sp>
      <p:sp>
        <p:nvSpPr>
          <p:cNvPr id="4099" name="Content Placeholder 3"/>
          <p:cNvSpPr>
            <a:spLocks noGrp="1"/>
          </p:cNvSpPr>
          <p:nvPr>
            <p:ph idx="1"/>
          </p:nvPr>
        </p:nvSpPr>
        <p:spPr>
          <a:xfrm>
            <a:off x="457200" y="1295400"/>
            <a:ext cx="8229600" cy="4830763"/>
          </a:xfrm>
        </p:spPr>
        <p:txBody>
          <a:bodyPr/>
          <a:lstStyle/>
          <a:p>
            <a:pPr>
              <a:buFont typeface="Arial" charset="0"/>
              <a:buNone/>
            </a:pPr>
            <a:r>
              <a:rPr lang="en-US" sz="2400" smtClean="0"/>
              <a:t>Statutes</a:t>
            </a:r>
          </a:p>
          <a:p>
            <a:pPr lvl="2"/>
            <a:r>
              <a:rPr lang="en-US" sz="1600" smtClean="0"/>
              <a:t>RCW 80.36.300	“The Legislature declares it is the policy of the state to preserve 		affordable 	universal telecommunications service…”</a:t>
            </a:r>
          </a:p>
          <a:p>
            <a:pPr lvl="2"/>
            <a:r>
              <a:rPr lang="en-US" sz="1600" smtClean="0"/>
              <a:t>RCW 80.36.600	Directs the UTC to “…plan and prepare to implement a program 		for the preservation and advancement of universal 			telecommunications service…” subject to legislative approval.</a:t>
            </a:r>
          </a:p>
          <a:p>
            <a:pPr>
              <a:buFont typeface="Arial" charset="0"/>
              <a:buNone/>
            </a:pPr>
            <a:r>
              <a:rPr lang="en-US" sz="2400" smtClean="0"/>
              <a:t>Regulations</a:t>
            </a:r>
          </a:p>
          <a:p>
            <a:pPr lvl="2"/>
            <a:r>
              <a:rPr lang="en-US" sz="1600" smtClean="0"/>
              <a:t>WAC 480-120-540	Provides the ability of LECs to recover costs for support of 		universal service through access charges, as an “interim” rate 		element applied to terminating access service (ITAC).</a:t>
            </a:r>
          </a:p>
          <a:p>
            <a:pPr lvl="2"/>
            <a:r>
              <a:rPr lang="en-US" sz="1600" smtClean="0"/>
              <a:t>WAC 480-120-352	Defines the scope of WECA’s activities	</a:t>
            </a:r>
          </a:p>
          <a:p>
            <a:pPr>
              <a:buFont typeface="Arial" charset="0"/>
              <a:buNone/>
            </a:pPr>
            <a:r>
              <a:rPr lang="en-US" sz="2400" smtClean="0"/>
              <a:t>Dockets</a:t>
            </a:r>
          </a:p>
          <a:p>
            <a:pPr lvl="2"/>
            <a:r>
              <a:rPr lang="en-US" sz="1600" b="1" smtClean="0"/>
              <a:t>U-85-23		Established Access Charges and “Traditional USF” charge</a:t>
            </a:r>
          </a:p>
          <a:p>
            <a:pPr lvl="2"/>
            <a:r>
              <a:rPr lang="en-US" sz="1600" b="1" smtClean="0"/>
              <a:t>UT-970325	Established Term Access Charge Rule and “ITAC” charges</a:t>
            </a:r>
          </a:p>
          <a:p>
            <a:pPr lvl="2"/>
            <a:r>
              <a:rPr lang="en-US" sz="1600" smtClean="0"/>
              <a:t>UT-971140	Established “WCAP” as a “support” pool administered by WECA </a:t>
            </a:r>
          </a:p>
          <a:p>
            <a:pPr>
              <a:buFont typeface="Arial" charset="0"/>
              <a:buNone/>
            </a:pPr>
            <a:endParaRPr lang="en-US" sz="2400" smtClean="0"/>
          </a:p>
        </p:txBody>
      </p:sp>
      <p:pic>
        <p:nvPicPr>
          <p:cNvPr id="4100"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sp>
        <p:nvSpPr>
          <p:cNvPr id="4101"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7" name="Slide Number Placeholder 6"/>
          <p:cNvSpPr>
            <a:spLocks noGrp="1"/>
          </p:cNvSpPr>
          <p:nvPr>
            <p:ph type="sldNum" sz="quarter" idx="12"/>
          </p:nvPr>
        </p:nvSpPr>
        <p:spPr/>
        <p:txBody>
          <a:bodyPr/>
          <a:lstStyle/>
          <a:p>
            <a:pPr>
              <a:defRPr/>
            </a:pPr>
            <a:fld id="{259ABBC4-ED42-4B17-855A-373C3DC220D8}" type="slidenum">
              <a:rPr lang="en-US" sz="1400" smtClean="0">
                <a:solidFill>
                  <a:schemeClr val="tx1"/>
                </a:solidFill>
              </a:rPr>
              <a:pPr>
                <a:defRPr/>
              </a:pPr>
              <a:t>3</a:t>
            </a:fld>
            <a:endParaRPr lang="en-US" sz="14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Content Placeholder 9" descr="078114-black-white-pearl-icon-business-phone-solid.png"/>
          <p:cNvPicPr>
            <a:picLocks noChangeAspect="1"/>
          </p:cNvPicPr>
          <p:nvPr/>
        </p:nvPicPr>
        <p:blipFill>
          <a:blip r:embed="rId3" cstate="print"/>
          <a:srcRect/>
          <a:stretch>
            <a:fillRect/>
          </a:stretch>
        </p:blipFill>
        <p:spPr bwMode="auto">
          <a:xfrm>
            <a:off x="7848600" y="2819400"/>
            <a:ext cx="1143000" cy="1143000"/>
          </a:xfrm>
          <a:prstGeom prst="rect">
            <a:avLst/>
          </a:prstGeom>
          <a:noFill/>
          <a:ln w="9525">
            <a:noFill/>
            <a:miter lim="800000"/>
            <a:headEnd/>
            <a:tailEnd/>
          </a:ln>
        </p:spPr>
      </p:pic>
      <p:sp>
        <p:nvSpPr>
          <p:cNvPr id="5123" name="Title 1"/>
          <p:cNvSpPr>
            <a:spLocks noGrp="1"/>
          </p:cNvSpPr>
          <p:nvPr>
            <p:ph type="title"/>
          </p:nvPr>
        </p:nvSpPr>
        <p:spPr>
          <a:xfrm>
            <a:off x="1143000" y="152400"/>
            <a:ext cx="8229600" cy="1143000"/>
          </a:xfrm>
        </p:spPr>
        <p:txBody>
          <a:bodyPr/>
          <a:lstStyle/>
          <a:p>
            <a:r>
              <a:rPr lang="en-US" sz="2800" b="1" smtClean="0">
                <a:latin typeface="Verdana" pitchFamily="34" charset="0"/>
                <a:ea typeface="Verdana" pitchFamily="34" charset="0"/>
                <a:cs typeface="Verdana" pitchFamily="34" charset="0"/>
              </a:rPr>
              <a:t>Local Exchange Network and</a:t>
            </a:r>
            <a:br>
              <a:rPr lang="en-US" sz="2800" b="1" smtClean="0">
                <a:latin typeface="Verdana" pitchFamily="34" charset="0"/>
                <a:ea typeface="Verdana" pitchFamily="34" charset="0"/>
                <a:cs typeface="Verdana" pitchFamily="34" charset="0"/>
              </a:rPr>
            </a:br>
            <a:r>
              <a:rPr lang="en-US" sz="2800" b="1" smtClean="0">
                <a:latin typeface="Verdana" pitchFamily="34" charset="0"/>
                <a:ea typeface="Verdana" pitchFamily="34" charset="0"/>
                <a:cs typeface="Verdana" pitchFamily="34" charset="0"/>
              </a:rPr>
              <a:t>Switched Access Rate Elements </a:t>
            </a:r>
          </a:p>
        </p:txBody>
      </p:sp>
      <p:sp>
        <p:nvSpPr>
          <p:cNvPr id="2052" name="Slide Number Placeholder 3"/>
          <p:cNvSpPr>
            <a:spLocks noGrp="1"/>
          </p:cNvSpPr>
          <p:nvPr>
            <p:ph type="sldNum" sz="quarter" idx="12"/>
          </p:nvPr>
        </p:nvSpPr>
        <p:spPr>
          <a:xfrm>
            <a:off x="9601200" y="5181600"/>
            <a:ext cx="228600" cy="365125"/>
          </a:xfrm>
        </p:spPr>
        <p:txBody>
          <a:bodyPr/>
          <a:lstStyle/>
          <a:p>
            <a:pPr algn="ctr">
              <a:defRPr/>
            </a:pPr>
            <a:fld id="{E57B74AA-1661-47B1-BD6D-51B17B3852CB}" type="slidenum">
              <a:rPr lang="en-US" smtClean="0"/>
              <a:pPr algn="ctr">
                <a:defRPr/>
              </a:pPr>
              <a:t>4</a:t>
            </a:fld>
            <a:fld id="{00809A17-5747-4957-AB97-613FD7E7D920}" type="slidenum">
              <a:rPr lang="en-US" smtClean="0"/>
              <a:pPr algn="ctr">
                <a:defRPr/>
              </a:pPr>
              <a:t>4</a:t>
            </a:fld>
            <a:fld id="{89FC91C5-E04E-4899-B263-1A5D3630CFD2}" type="slidenum">
              <a:rPr lang="en-US" smtClean="0"/>
              <a:pPr algn="ctr">
                <a:defRPr/>
              </a:pPr>
              <a:t>4</a:t>
            </a:fld>
            <a:fld id="{E4AEE617-95C6-43B3-BAA5-1910B74B9DD6}" type="slidenum">
              <a:rPr lang="en-US" smtClean="0"/>
              <a:pPr algn="ctr">
                <a:defRPr/>
              </a:pPr>
              <a:t>4</a:t>
            </a:fld>
            <a:fld id="{210C81B4-D59C-477C-9313-74A3DCFE94DE}" type="slidenum">
              <a:rPr lang="en-US" smtClean="0"/>
              <a:pPr algn="ctr">
                <a:defRPr/>
              </a:pPr>
              <a:t>4</a:t>
            </a:fld>
            <a:endParaRPr lang="en-US" dirty="0" smtClean="0"/>
          </a:p>
        </p:txBody>
      </p:sp>
      <p:pic>
        <p:nvPicPr>
          <p:cNvPr id="5125" name="Content Placeholder 9" descr="078114-black-white-pearl-icon-business-phone-solid.png"/>
          <p:cNvPicPr>
            <a:picLocks noGrp="1" noChangeAspect="1"/>
          </p:cNvPicPr>
          <p:nvPr>
            <p:ph idx="1"/>
          </p:nvPr>
        </p:nvPicPr>
        <p:blipFill>
          <a:blip r:embed="rId3" cstate="print"/>
          <a:srcRect/>
          <a:stretch>
            <a:fillRect/>
          </a:stretch>
        </p:blipFill>
        <p:spPr>
          <a:xfrm>
            <a:off x="-152400" y="2743200"/>
            <a:ext cx="1143000" cy="1143000"/>
          </a:xfrm>
        </p:spPr>
      </p:pic>
      <p:sp>
        <p:nvSpPr>
          <p:cNvPr id="5126" name="TextBox 11"/>
          <p:cNvSpPr txBox="1">
            <a:spLocks noChangeArrowheads="1"/>
          </p:cNvSpPr>
          <p:nvPr/>
        </p:nvSpPr>
        <p:spPr bwMode="auto">
          <a:xfrm>
            <a:off x="0" y="2819400"/>
            <a:ext cx="700088" cy="246063"/>
          </a:xfrm>
          <a:prstGeom prst="rect">
            <a:avLst/>
          </a:prstGeom>
          <a:noFill/>
          <a:ln w="9525">
            <a:solidFill>
              <a:schemeClr val="bg1"/>
            </a:solidFill>
            <a:miter lim="800000"/>
            <a:headEnd/>
            <a:tailEnd/>
          </a:ln>
        </p:spPr>
        <p:txBody>
          <a:bodyPr wrap="none">
            <a:spAutoFit/>
          </a:bodyPr>
          <a:lstStyle/>
          <a:p>
            <a:r>
              <a:rPr lang="en-US" sz="1000" b="1"/>
              <a:t>End User</a:t>
            </a:r>
          </a:p>
        </p:txBody>
      </p:sp>
      <p:sp>
        <p:nvSpPr>
          <p:cNvPr id="5127" name="TextBox 14"/>
          <p:cNvSpPr txBox="1">
            <a:spLocks noChangeArrowheads="1"/>
          </p:cNvSpPr>
          <p:nvPr/>
        </p:nvSpPr>
        <p:spPr bwMode="auto">
          <a:xfrm>
            <a:off x="1524000" y="3095625"/>
            <a:ext cx="609600" cy="400050"/>
          </a:xfrm>
          <a:prstGeom prst="rect">
            <a:avLst/>
          </a:prstGeom>
          <a:noFill/>
          <a:ln w="9525">
            <a:solidFill>
              <a:srgbClr val="FF0000"/>
            </a:solidFill>
            <a:miter lim="800000"/>
            <a:headEnd/>
            <a:tailEnd/>
          </a:ln>
        </p:spPr>
        <p:txBody>
          <a:bodyPr>
            <a:spAutoFit/>
          </a:bodyPr>
          <a:lstStyle/>
          <a:p>
            <a:pPr algn="ctr"/>
            <a:r>
              <a:rPr lang="en-US" sz="1000" b="1"/>
              <a:t>Local </a:t>
            </a:r>
          </a:p>
          <a:p>
            <a:pPr algn="ctr"/>
            <a:r>
              <a:rPr lang="en-US" sz="1000" b="1"/>
              <a:t>Switch</a:t>
            </a:r>
          </a:p>
        </p:txBody>
      </p:sp>
      <p:sp>
        <p:nvSpPr>
          <p:cNvPr id="5128" name="TextBox 16"/>
          <p:cNvSpPr txBox="1">
            <a:spLocks noChangeArrowheads="1"/>
          </p:cNvSpPr>
          <p:nvPr/>
        </p:nvSpPr>
        <p:spPr bwMode="auto">
          <a:xfrm>
            <a:off x="1905000" y="2409825"/>
            <a:ext cx="1219200" cy="276225"/>
          </a:xfrm>
          <a:prstGeom prst="rect">
            <a:avLst/>
          </a:prstGeom>
          <a:noFill/>
          <a:ln w="9525">
            <a:noFill/>
            <a:miter lim="800000"/>
            <a:headEnd/>
            <a:tailEnd/>
          </a:ln>
        </p:spPr>
        <p:txBody>
          <a:bodyPr>
            <a:spAutoFit/>
          </a:bodyPr>
          <a:lstStyle/>
          <a:p>
            <a:pPr algn="ctr"/>
            <a:r>
              <a:rPr lang="en-US" sz="1200" b="1"/>
              <a:t>Transport</a:t>
            </a:r>
          </a:p>
        </p:txBody>
      </p:sp>
      <p:sp>
        <p:nvSpPr>
          <p:cNvPr id="5129" name="Rectangle 18"/>
          <p:cNvSpPr>
            <a:spLocks noChangeArrowheads="1"/>
          </p:cNvSpPr>
          <p:nvPr/>
        </p:nvSpPr>
        <p:spPr bwMode="auto">
          <a:xfrm>
            <a:off x="2971800" y="3095625"/>
            <a:ext cx="685800" cy="381000"/>
          </a:xfrm>
          <a:prstGeom prst="rect">
            <a:avLst/>
          </a:prstGeom>
          <a:solidFill>
            <a:schemeClr val="bg1"/>
          </a:solidFill>
          <a:ln w="9525" algn="ctr">
            <a:solidFill>
              <a:schemeClr val="tx1"/>
            </a:solidFill>
            <a:round/>
            <a:headEnd/>
            <a:tailEnd/>
          </a:ln>
        </p:spPr>
        <p:txBody>
          <a:bodyPr/>
          <a:lstStyle/>
          <a:p>
            <a:pPr algn="ctr"/>
            <a:r>
              <a:rPr lang="en-US" sz="1000" b="1"/>
              <a:t>LD  Switch</a:t>
            </a:r>
          </a:p>
        </p:txBody>
      </p:sp>
      <p:sp>
        <p:nvSpPr>
          <p:cNvPr id="5130" name="Rectangle 20"/>
          <p:cNvSpPr>
            <a:spLocks noChangeArrowheads="1"/>
          </p:cNvSpPr>
          <p:nvPr/>
        </p:nvSpPr>
        <p:spPr bwMode="auto">
          <a:xfrm>
            <a:off x="1600200" y="4953000"/>
            <a:ext cx="1447800" cy="228600"/>
          </a:xfrm>
          <a:prstGeom prst="rect">
            <a:avLst/>
          </a:prstGeom>
          <a:solidFill>
            <a:schemeClr val="accent4">
              <a:lumMod val="40000"/>
              <a:lumOff val="60000"/>
            </a:schemeClr>
          </a:solidFill>
          <a:ln w="9525" algn="ctr">
            <a:solidFill>
              <a:srgbClr val="FF0000"/>
            </a:solidFill>
            <a:round/>
            <a:headEnd/>
            <a:tailEnd/>
          </a:ln>
        </p:spPr>
        <p:txBody>
          <a:bodyPr/>
          <a:lstStyle/>
          <a:p>
            <a:pPr algn="ctr">
              <a:defRPr/>
            </a:pPr>
            <a:r>
              <a:rPr lang="en-US" sz="1200" b="1" dirty="0" err="1"/>
              <a:t>Sw</a:t>
            </a:r>
            <a:r>
              <a:rPr lang="en-US" sz="1200" b="1" dirty="0"/>
              <a:t> &amp;Transport</a:t>
            </a:r>
          </a:p>
        </p:txBody>
      </p:sp>
      <p:sp>
        <p:nvSpPr>
          <p:cNvPr id="5131" name="Rectangle 21"/>
          <p:cNvSpPr>
            <a:spLocks noChangeArrowheads="1"/>
          </p:cNvSpPr>
          <p:nvPr/>
        </p:nvSpPr>
        <p:spPr bwMode="auto">
          <a:xfrm>
            <a:off x="762000" y="5257800"/>
            <a:ext cx="762000" cy="228600"/>
          </a:xfrm>
          <a:prstGeom prst="rect">
            <a:avLst/>
          </a:prstGeom>
          <a:solidFill>
            <a:srgbClr val="FF0000"/>
          </a:solidFill>
          <a:ln w="9525" algn="ctr">
            <a:solidFill>
              <a:srgbClr val="FF0000"/>
            </a:solidFill>
            <a:round/>
            <a:headEnd/>
            <a:tailEnd/>
          </a:ln>
        </p:spPr>
        <p:txBody>
          <a:bodyPr/>
          <a:lstStyle/>
          <a:p>
            <a:pPr algn="ctr"/>
            <a:r>
              <a:rPr lang="en-US" sz="1200" b="1"/>
              <a:t>“USF”</a:t>
            </a:r>
          </a:p>
        </p:txBody>
      </p:sp>
      <p:sp>
        <p:nvSpPr>
          <p:cNvPr id="5132" name="Rectangle 22"/>
          <p:cNvSpPr>
            <a:spLocks noChangeArrowheads="1"/>
          </p:cNvSpPr>
          <p:nvPr/>
        </p:nvSpPr>
        <p:spPr bwMode="auto">
          <a:xfrm>
            <a:off x="762000" y="4953000"/>
            <a:ext cx="762000" cy="228600"/>
          </a:xfrm>
          <a:prstGeom prst="rect">
            <a:avLst/>
          </a:prstGeom>
          <a:solidFill>
            <a:srgbClr val="FFFF00"/>
          </a:solidFill>
          <a:ln w="9525" algn="ctr">
            <a:solidFill>
              <a:srgbClr val="FF0000"/>
            </a:solidFill>
            <a:round/>
            <a:headEnd/>
            <a:tailEnd/>
          </a:ln>
        </p:spPr>
        <p:txBody>
          <a:bodyPr/>
          <a:lstStyle/>
          <a:p>
            <a:pPr algn="ctr"/>
            <a:r>
              <a:rPr lang="en-US" sz="1200" b="1"/>
              <a:t>CCLC</a:t>
            </a:r>
          </a:p>
        </p:txBody>
      </p:sp>
      <p:sp>
        <p:nvSpPr>
          <p:cNvPr id="5133" name="TextBox 23"/>
          <p:cNvSpPr txBox="1">
            <a:spLocks noChangeArrowheads="1"/>
          </p:cNvSpPr>
          <p:nvPr/>
        </p:nvSpPr>
        <p:spPr bwMode="auto">
          <a:xfrm>
            <a:off x="914400" y="2409825"/>
            <a:ext cx="525463" cy="276225"/>
          </a:xfrm>
          <a:prstGeom prst="rect">
            <a:avLst/>
          </a:prstGeom>
          <a:noFill/>
          <a:ln w="9525">
            <a:noFill/>
            <a:miter lim="800000"/>
            <a:headEnd/>
            <a:tailEnd/>
          </a:ln>
        </p:spPr>
        <p:txBody>
          <a:bodyPr wrap="none">
            <a:spAutoFit/>
          </a:bodyPr>
          <a:lstStyle/>
          <a:p>
            <a:r>
              <a:rPr lang="en-US" sz="1200" b="1"/>
              <a:t>Loop</a:t>
            </a:r>
          </a:p>
        </p:txBody>
      </p:sp>
      <p:sp>
        <p:nvSpPr>
          <p:cNvPr id="5134" name="TextBox 29"/>
          <p:cNvSpPr txBox="1">
            <a:spLocks noChangeArrowheads="1"/>
          </p:cNvSpPr>
          <p:nvPr/>
        </p:nvSpPr>
        <p:spPr bwMode="auto">
          <a:xfrm>
            <a:off x="5638800" y="2438400"/>
            <a:ext cx="1219200" cy="276225"/>
          </a:xfrm>
          <a:prstGeom prst="rect">
            <a:avLst/>
          </a:prstGeom>
          <a:noFill/>
          <a:ln w="9525">
            <a:noFill/>
            <a:miter lim="800000"/>
            <a:headEnd/>
            <a:tailEnd/>
          </a:ln>
        </p:spPr>
        <p:txBody>
          <a:bodyPr>
            <a:spAutoFit/>
          </a:bodyPr>
          <a:lstStyle/>
          <a:p>
            <a:pPr algn="ctr"/>
            <a:r>
              <a:rPr lang="en-US" sz="1200" b="1"/>
              <a:t>Transport</a:t>
            </a:r>
          </a:p>
        </p:txBody>
      </p:sp>
      <p:sp>
        <p:nvSpPr>
          <p:cNvPr id="5135" name="TextBox 31"/>
          <p:cNvSpPr txBox="1">
            <a:spLocks noChangeArrowheads="1"/>
          </p:cNvSpPr>
          <p:nvPr/>
        </p:nvSpPr>
        <p:spPr bwMode="auto">
          <a:xfrm>
            <a:off x="7391400" y="2362200"/>
            <a:ext cx="525463" cy="276225"/>
          </a:xfrm>
          <a:prstGeom prst="rect">
            <a:avLst/>
          </a:prstGeom>
          <a:noFill/>
          <a:ln w="9525">
            <a:noFill/>
            <a:miter lim="800000"/>
            <a:headEnd/>
            <a:tailEnd/>
          </a:ln>
        </p:spPr>
        <p:txBody>
          <a:bodyPr wrap="none">
            <a:spAutoFit/>
          </a:bodyPr>
          <a:lstStyle/>
          <a:p>
            <a:r>
              <a:rPr lang="en-US" sz="1200" b="1"/>
              <a:t>Loop</a:t>
            </a:r>
          </a:p>
        </p:txBody>
      </p:sp>
      <p:sp>
        <p:nvSpPr>
          <p:cNvPr id="5136" name="Rectangle 32"/>
          <p:cNvSpPr>
            <a:spLocks noChangeArrowheads="1"/>
          </p:cNvSpPr>
          <p:nvPr/>
        </p:nvSpPr>
        <p:spPr bwMode="auto">
          <a:xfrm>
            <a:off x="5181600" y="3095625"/>
            <a:ext cx="685800" cy="381000"/>
          </a:xfrm>
          <a:prstGeom prst="rect">
            <a:avLst/>
          </a:prstGeom>
          <a:solidFill>
            <a:schemeClr val="bg1"/>
          </a:solidFill>
          <a:ln w="9525" algn="ctr">
            <a:solidFill>
              <a:schemeClr val="tx1"/>
            </a:solidFill>
            <a:round/>
            <a:headEnd/>
            <a:tailEnd/>
          </a:ln>
        </p:spPr>
        <p:txBody>
          <a:bodyPr/>
          <a:lstStyle/>
          <a:p>
            <a:pPr algn="ctr"/>
            <a:r>
              <a:rPr lang="en-US" sz="1000" b="1"/>
              <a:t>LD</a:t>
            </a:r>
          </a:p>
          <a:p>
            <a:pPr algn="ctr"/>
            <a:r>
              <a:rPr lang="en-US" sz="1000" b="1"/>
              <a:t>Switch</a:t>
            </a:r>
          </a:p>
        </p:txBody>
      </p:sp>
      <p:sp>
        <p:nvSpPr>
          <p:cNvPr id="5137" name="TextBox 33"/>
          <p:cNvSpPr txBox="1">
            <a:spLocks noChangeArrowheads="1"/>
          </p:cNvSpPr>
          <p:nvPr/>
        </p:nvSpPr>
        <p:spPr bwMode="auto">
          <a:xfrm>
            <a:off x="6705600" y="3095625"/>
            <a:ext cx="555625" cy="400050"/>
          </a:xfrm>
          <a:prstGeom prst="rect">
            <a:avLst/>
          </a:prstGeom>
          <a:noFill/>
          <a:ln w="9525">
            <a:solidFill>
              <a:srgbClr val="FF0000"/>
            </a:solidFill>
            <a:miter lim="800000"/>
            <a:headEnd/>
            <a:tailEnd/>
          </a:ln>
        </p:spPr>
        <p:txBody>
          <a:bodyPr wrap="none">
            <a:spAutoFit/>
          </a:bodyPr>
          <a:lstStyle/>
          <a:p>
            <a:pPr algn="ctr"/>
            <a:r>
              <a:rPr lang="en-US" sz="1000" b="1"/>
              <a:t>Local </a:t>
            </a:r>
          </a:p>
          <a:p>
            <a:pPr algn="ctr"/>
            <a:r>
              <a:rPr lang="en-US" sz="1000" b="1"/>
              <a:t>Switch</a:t>
            </a:r>
          </a:p>
        </p:txBody>
      </p:sp>
      <p:sp>
        <p:nvSpPr>
          <p:cNvPr id="5138" name="Rectangle 35"/>
          <p:cNvSpPr>
            <a:spLocks noChangeArrowheads="1"/>
          </p:cNvSpPr>
          <p:nvPr/>
        </p:nvSpPr>
        <p:spPr bwMode="auto">
          <a:xfrm>
            <a:off x="5867400" y="4953000"/>
            <a:ext cx="1447800" cy="228600"/>
          </a:xfrm>
          <a:prstGeom prst="rect">
            <a:avLst/>
          </a:prstGeom>
          <a:solidFill>
            <a:schemeClr val="accent4">
              <a:lumMod val="40000"/>
              <a:lumOff val="60000"/>
            </a:schemeClr>
          </a:solidFill>
          <a:ln w="9525" algn="ctr">
            <a:solidFill>
              <a:srgbClr val="FF0000"/>
            </a:solidFill>
            <a:round/>
            <a:headEnd/>
            <a:tailEnd/>
          </a:ln>
        </p:spPr>
        <p:txBody>
          <a:bodyPr/>
          <a:lstStyle/>
          <a:p>
            <a:pPr algn="ctr">
              <a:defRPr/>
            </a:pPr>
            <a:r>
              <a:rPr lang="en-US" sz="1200" b="1" dirty="0" err="1"/>
              <a:t>Sw</a:t>
            </a:r>
            <a:r>
              <a:rPr lang="en-US" sz="1200" b="1" dirty="0"/>
              <a:t> &amp; Transport</a:t>
            </a:r>
          </a:p>
        </p:txBody>
      </p:sp>
      <p:sp>
        <p:nvSpPr>
          <p:cNvPr id="5139" name="Rectangle 36"/>
          <p:cNvSpPr>
            <a:spLocks noChangeArrowheads="1"/>
          </p:cNvSpPr>
          <p:nvPr/>
        </p:nvSpPr>
        <p:spPr bwMode="auto">
          <a:xfrm>
            <a:off x="7391400" y="5257800"/>
            <a:ext cx="914400" cy="228600"/>
          </a:xfrm>
          <a:prstGeom prst="rect">
            <a:avLst/>
          </a:prstGeom>
          <a:solidFill>
            <a:srgbClr val="FF0000"/>
          </a:solidFill>
          <a:ln w="9525" algn="ctr">
            <a:solidFill>
              <a:srgbClr val="FF0000"/>
            </a:solidFill>
            <a:round/>
            <a:headEnd/>
            <a:tailEnd/>
          </a:ln>
        </p:spPr>
        <p:txBody>
          <a:bodyPr/>
          <a:lstStyle/>
          <a:p>
            <a:pPr algn="ctr"/>
            <a:r>
              <a:rPr lang="en-US" sz="1200" b="1"/>
              <a:t>“USF”</a:t>
            </a:r>
          </a:p>
        </p:txBody>
      </p:sp>
      <p:sp>
        <p:nvSpPr>
          <p:cNvPr id="5140" name="Rectangle 37"/>
          <p:cNvSpPr>
            <a:spLocks noChangeArrowheads="1"/>
          </p:cNvSpPr>
          <p:nvPr/>
        </p:nvSpPr>
        <p:spPr bwMode="auto">
          <a:xfrm>
            <a:off x="5867400" y="5562600"/>
            <a:ext cx="1447800" cy="304800"/>
          </a:xfrm>
          <a:prstGeom prst="rect">
            <a:avLst/>
          </a:prstGeom>
          <a:solidFill>
            <a:srgbClr val="92D050"/>
          </a:solidFill>
          <a:ln w="9525" algn="ctr">
            <a:solidFill>
              <a:srgbClr val="FF0000"/>
            </a:solidFill>
            <a:round/>
            <a:headEnd/>
            <a:tailEnd/>
          </a:ln>
        </p:spPr>
        <p:txBody>
          <a:bodyPr/>
          <a:lstStyle/>
          <a:p>
            <a:pPr algn="ctr"/>
            <a:r>
              <a:rPr lang="en-US" sz="1200" b="1"/>
              <a:t>TS  ITAC     </a:t>
            </a:r>
          </a:p>
        </p:txBody>
      </p:sp>
      <p:sp>
        <p:nvSpPr>
          <p:cNvPr id="5141" name="TextBox 38"/>
          <p:cNvSpPr txBox="1">
            <a:spLocks noChangeArrowheads="1"/>
          </p:cNvSpPr>
          <p:nvPr/>
        </p:nvSpPr>
        <p:spPr bwMode="auto">
          <a:xfrm>
            <a:off x="8077200" y="2895600"/>
            <a:ext cx="701675" cy="400050"/>
          </a:xfrm>
          <a:prstGeom prst="rect">
            <a:avLst/>
          </a:prstGeom>
          <a:noFill/>
          <a:ln w="9525">
            <a:solidFill>
              <a:schemeClr val="bg1"/>
            </a:solidFill>
            <a:miter lim="800000"/>
            <a:headEnd/>
            <a:tailEnd/>
          </a:ln>
        </p:spPr>
        <p:txBody>
          <a:bodyPr wrap="none">
            <a:spAutoFit/>
          </a:bodyPr>
          <a:lstStyle/>
          <a:p>
            <a:r>
              <a:rPr lang="en-US" sz="1000" b="1"/>
              <a:t>End User</a:t>
            </a:r>
          </a:p>
          <a:p>
            <a:endParaRPr lang="en-US" sz="1000" b="1"/>
          </a:p>
        </p:txBody>
      </p:sp>
      <p:sp>
        <p:nvSpPr>
          <p:cNvPr id="9" name="Cloud 8"/>
          <p:cNvSpPr/>
          <p:nvPr/>
        </p:nvSpPr>
        <p:spPr bwMode="auto">
          <a:xfrm>
            <a:off x="3657600" y="2819400"/>
            <a:ext cx="1524000" cy="885825"/>
          </a:xfrm>
          <a:prstGeom prst="cloud">
            <a:avLst/>
          </a:prstGeom>
          <a:solidFill>
            <a:schemeClr val="bg1"/>
          </a:solidFill>
          <a:ln w="9525" cap="flat" cmpd="sng" algn="ctr">
            <a:solidFill>
              <a:schemeClr val="tx1"/>
            </a:solidFill>
            <a:prstDash val="solid"/>
            <a:round/>
            <a:headEnd type="none" w="med" len="med"/>
            <a:tailEnd type="none" w="med" len="med"/>
          </a:ln>
          <a:effectLst>
            <a:innerShdw blurRad="63500" dist="50800" dir="2700000">
              <a:prstClr val="black">
                <a:alpha val="50000"/>
              </a:prstClr>
            </a:innerShdw>
          </a:effectLst>
        </p:spPr>
        <p:txBody>
          <a:bodyPr/>
          <a:lstStyle/>
          <a:p>
            <a:pPr algn="ctr">
              <a:defRPr/>
            </a:pPr>
            <a:endParaRPr lang="en-US" sz="1000" dirty="0"/>
          </a:p>
          <a:p>
            <a:pPr algn="ctr">
              <a:defRPr/>
            </a:pPr>
            <a:r>
              <a:rPr lang="en-US" sz="1000" b="1" dirty="0"/>
              <a:t>LD Network</a:t>
            </a:r>
          </a:p>
        </p:txBody>
      </p:sp>
      <p:sp>
        <p:nvSpPr>
          <p:cNvPr id="5145" name="Left Brace 27"/>
          <p:cNvSpPr>
            <a:spLocks/>
          </p:cNvSpPr>
          <p:nvPr/>
        </p:nvSpPr>
        <p:spPr bwMode="auto">
          <a:xfrm rot="5400000">
            <a:off x="1014412" y="2386013"/>
            <a:ext cx="257175" cy="762000"/>
          </a:xfrm>
          <a:prstGeom prst="leftBrace">
            <a:avLst>
              <a:gd name="adj1" fmla="val 8340"/>
              <a:gd name="adj2" fmla="val 50000"/>
            </a:avLst>
          </a:prstGeom>
          <a:solidFill>
            <a:schemeClr val="bg1"/>
          </a:solidFill>
          <a:ln w="9525" algn="ctr">
            <a:solidFill>
              <a:schemeClr val="tx1"/>
            </a:solidFill>
            <a:round/>
            <a:headEnd/>
            <a:tailEnd/>
          </a:ln>
        </p:spPr>
        <p:txBody>
          <a:bodyPr/>
          <a:lstStyle/>
          <a:p>
            <a:endParaRPr lang="en-US"/>
          </a:p>
        </p:txBody>
      </p:sp>
      <p:sp>
        <p:nvSpPr>
          <p:cNvPr id="5146" name="Left Brace 28"/>
          <p:cNvSpPr>
            <a:spLocks/>
          </p:cNvSpPr>
          <p:nvPr/>
        </p:nvSpPr>
        <p:spPr bwMode="auto">
          <a:xfrm rot="5400000">
            <a:off x="6134100" y="2447925"/>
            <a:ext cx="304800" cy="838200"/>
          </a:xfrm>
          <a:prstGeom prst="leftBrace">
            <a:avLst>
              <a:gd name="adj1" fmla="val 8339"/>
              <a:gd name="adj2" fmla="val 50000"/>
            </a:avLst>
          </a:prstGeom>
          <a:solidFill>
            <a:schemeClr val="bg1"/>
          </a:solidFill>
          <a:ln w="9525" algn="ctr">
            <a:solidFill>
              <a:schemeClr val="tx1"/>
            </a:solidFill>
            <a:round/>
            <a:headEnd/>
            <a:tailEnd/>
          </a:ln>
        </p:spPr>
        <p:txBody>
          <a:bodyPr/>
          <a:lstStyle/>
          <a:p>
            <a:endParaRPr lang="en-US"/>
          </a:p>
        </p:txBody>
      </p:sp>
      <p:sp>
        <p:nvSpPr>
          <p:cNvPr id="5147" name="Left Brace 29"/>
          <p:cNvSpPr>
            <a:spLocks/>
          </p:cNvSpPr>
          <p:nvPr/>
        </p:nvSpPr>
        <p:spPr bwMode="auto">
          <a:xfrm rot="5400000">
            <a:off x="7529512" y="2424113"/>
            <a:ext cx="333375" cy="762000"/>
          </a:xfrm>
          <a:prstGeom prst="leftBrace">
            <a:avLst>
              <a:gd name="adj1" fmla="val 8339"/>
              <a:gd name="adj2" fmla="val 50000"/>
            </a:avLst>
          </a:prstGeom>
          <a:solidFill>
            <a:schemeClr val="bg1"/>
          </a:solidFill>
          <a:ln w="9525" algn="ctr">
            <a:solidFill>
              <a:schemeClr val="tx1"/>
            </a:solidFill>
            <a:round/>
            <a:headEnd/>
            <a:tailEnd/>
          </a:ln>
        </p:spPr>
        <p:txBody>
          <a:bodyPr/>
          <a:lstStyle/>
          <a:p>
            <a:endParaRPr lang="en-US"/>
          </a:p>
        </p:txBody>
      </p:sp>
      <p:sp>
        <p:nvSpPr>
          <p:cNvPr id="5148" name="Left Brace 30"/>
          <p:cNvSpPr>
            <a:spLocks/>
          </p:cNvSpPr>
          <p:nvPr/>
        </p:nvSpPr>
        <p:spPr bwMode="auto">
          <a:xfrm rot="5400000">
            <a:off x="2362200" y="2333625"/>
            <a:ext cx="304800" cy="914400"/>
          </a:xfrm>
          <a:prstGeom prst="leftBrace">
            <a:avLst>
              <a:gd name="adj1" fmla="val 8333"/>
              <a:gd name="adj2" fmla="val 50000"/>
            </a:avLst>
          </a:prstGeom>
          <a:solidFill>
            <a:schemeClr val="bg1"/>
          </a:solidFill>
          <a:ln w="9525" algn="ctr">
            <a:solidFill>
              <a:schemeClr val="tx1"/>
            </a:solidFill>
            <a:round/>
            <a:headEnd/>
            <a:tailEnd/>
          </a:ln>
        </p:spPr>
        <p:txBody>
          <a:bodyPr/>
          <a:lstStyle/>
          <a:p>
            <a:endParaRPr lang="en-US"/>
          </a:p>
        </p:txBody>
      </p:sp>
      <p:cxnSp>
        <p:nvCxnSpPr>
          <p:cNvPr id="5149" name="Straight Connector 34"/>
          <p:cNvCxnSpPr>
            <a:cxnSpLocks noChangeShapeType="1"/>
            <a:stCxn id="5127" idx="3"/>
            <a:endCxn id="5129" idx="1"/>
          </p:cNvCxnSpPr>
          <p:nvPr/>
        </p:nvCxnSpPr>
        <p:spPr bwMode="auto">
          <a:xfrm flipV="1">
            <a:off x="2133600" y="3286125"/>
            <a:ext cx="838200" cy="9525"/>
          </a:xfrm>
          <a:prstGeom prst="line">
            <a:avLst/>
          </a:prstGeom>
          <a:noFill/>
          <a:ln w="9525" algn="ctr">
            <a:solidFill>
              <a:srgbClr val="FF0000"/>
            </a:solidFill>
            <a:round/>
            <a:headEnd/>
            <a:tailEnd/>
          </a:ln>
        </p:spPr>
      </p:cxnSp>
      <p:cxnSp>
        <p:nvCxnSpPr>
          <p:cNvPr id="5150" name="Straight Connector 44"/>
          <p:cNvCxnSpPr>
            <a:cxnSpLocks noChangeShapeType="1"/>
            <a:stCxn id="5136" idx="3"/>
            <a:endCxn id="5137" idx="1"/>
          </p:cNvCxnSpPr>
          <p:nvPr/>
        </p:nvCxnSpPr>
        <p:spPr bwMode="auto">
          <a:xfrm>
            <a:off x="5867400" y="3286125"/>
            <a:ext cx="838200" cy="9525"/>
          </a:xfrm>
          <a:prstGeom prst="line">
            <a:avLst/>
          </a:prstGeom>
          <a:noFill/>
          <a:ln w="9525" algn="ctr">
            <a:solidFill>
              <a:srgbClr val="FF0000"/>
            </a:solidFill>
            <a:round/>
            <a:headEnd/>
            <a:tailEnd/>
          </a:ln>
        </p:spPr>
      </p:cxnSp>
      <p:cxnSp>
        <p:nvCxnSpPr>
          <p:cNvPr id="5151" name="Straight Connector 49"/>
          <p:cNvCxnSpPr>
            <a:cxnSpLocks noChangeShapeType="1"/>
          </p:cNvCxnSpPr>
          <p:nvPr/>
        </p:nvCxnSpPr>
        <p:spPr bwMode="auto">
          <a:xfrm flipV="1">
            <a:off x="7315200" y="3324225"/>
            <a:ext cx="762000" cy="0"/>
          </a:xfrm>
          <a:prstGeom prst="line">
            <a:avLst/>
          </a:prstGeom>
          <a:noFill/>
          <a:ln w="9525" algn="ctr">
            <a:solidFill>
              <a:srgbClr val="FF0000"/>
            </a:solidFill>
            <a:round/>
            <a:headEnd/>
            <a:tailEnd/>
          </a:ln>
        </p:spPr>
      </p:cxnSp>
      <p:cxnSp>
        <p:nvCxnSpPr>
          <p:cNvPr id="5152" name="Straight Connector 66"/>
          <p:cNvCxnSpPr>
            <a:cxnSpLocks noChangeShapeType="1"/>
          </p:cNvCxnSpPr>
          <p:nvPr/>
        </p:nvCxnSpPr>
        <p:spPr bwMode="auto">
          <a:xfrm>
            <a:off x="838200" y="3324225"/>
            <a:ext cx="609600" cy="1588"/>
          </a:xfrm>
          <a:prstGeom prst="line">
            <a:avLst/>
          </a:prstGeom>
          <a:noFill/>
          <a:ln w="9525" algn="ctr">
            <a:solidFill>
              <a:srgbClr val="FF0000"/>
            </a:solidFill>
            <a:round/>
            <a:headEnd/>
            <a:tailEnd/>
          </a:ln>
        </p:spPr>
      </p:cxnSp>
      <p:sp>
        <p:nvSpPr>
          <p:cNvPr id="31" name="Left Brace 30"/>
          <p:cNvSpPr/>
          <p:nvPr/>
        </p:nvSpPr>
        <p:spPr>
          <a:xfrm rot="5400000">
            <a:off x="4305300" y="952500"/>
            <a:ext cx="304800" cy="73914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5154" name="TextBox 32"/>
          <p:cNvSpPr txBox="1">
            <a:spLocks noChangeArrowheads="1"/>
          </p:cNvSpPr>
          <p:nvPr/>
        </p:nvSpPr>
        <p:spPr bwMode="auto">
          <a:xfrm>
            <a:off x="762000" y="4114800"/>
            <a:ext cx="7391400" cy="276225"/>
          </a:xfrm>
          <a:prstGeom prst="rect">
            <a:avLst/>
          </a:prstGeom>
          <a:noFill/>
          <a:ln w="9525">
            <a:solidFill>
              <a:schemeClr val="tx1"/>
            </a:solidFill>
            <a:miter lim="800000"/>
            <a:headEnd/>
            <a:tailEnd/>
          </a:ln>
        </p:spPr>
        <p:txBody>
          <a:bodyPr>
            <a:spAutoFit/>
          </a:bodyPr>
          <a:lstStyle/>
          <a:p>
            <a:r>
              <a:rPr lang="en-US" sz="1200" b="1"/>
              <a:t>                                            Access and Universal  Service Rate Elements</a:t>
            </a:r>
          </a:p>
        </p:txBody>
      </p:sp>
      <p:cxnSp>
        <p:nvCxnSpPr>
          <p:cNvPr id="34" name="Straight Arrow Connector 33"/>
          <p:cNvCxnSpPr/>
          <p:nvPr/>
        </p:nvCxnSpPr>
        <p:spPr>
          <a:xfrm>
            <a:off x="457200" y="2209800"/>
            <a:ext cx="2514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791200" y="2209800"/>
            <a:ext cx="2514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57" name="TextBox 44"/>
          <p:cNvSpPr txBox="1">
            <a:spLocks noChangeArrowheads="1"/>
          </p:cNvSpPr>
          <p:nvPr/>
        </p:nvSpPr>
        <p:spPr bwMode="auto">
          <a:xfrm>
            <a:off x="457200" y="1752600"/>
            <a:ext cx="2438400" cy="369888"/>
          </a:xfrm>
          <a:prstGeom prst="rect">
            <a:avLst/>
          </a:prstGeom>
          <a:noFill/>
          <a:ln w="9525">
            <a:solidFill>
              <a:schemeClr val="tx1"/>
            </a:solidFill>
            <a:miter lim="800000"/>
            <a:headEnd/>
            <a:tailEnd/>
          </a:ln>
        </p:spPr>
        <p:txBody>
          <a:bodyPr>
            <a:spAutoFit/>
          </a:bodyPr>
          <a:lstStyle/>
          <a:p>
            <a:r>
              <a:rPr lang="en-US" b="1"/>
              <a:t>           </a:t>
            </a:r>
            <a:r>
              <a:rPr lang="en-US" sz="1400" b="1"/>
              <a:t>Originating</a:t>
            </a:r>
            <a:r>
              <a:rPr lang="en-US" b="1"/>
              <a:t> </a:t>
            </a:r>
            <a:endParaRPr lang="en-US" sz="1400" b="1"/>
          </a:p>
        </p:txBody>
      </p:sp>
      <p:sp>
        <p:nvSpPr>
          <p:cNvPr id="5158" name="TextBox 45"/>
          <p:cNvSpPr txBox="1">
            <a:spLocks noChangeArrowheads="1"/>
          </p:cNvSpPr>
          <p:nvPr/>
        </p:nvSpPr>
        <p:spPr bwMode="auto">
          <a:xfrm>
            <a:off x="5791200" y="1752600"/>
            <a:ext cx="2438400" cy="369888"/>
          </a:xfrm>
          <a:prstGeom prst="rect">
            <a:avLst/>
          </a:prstGeom>
          <a:noFill/>
          <a:ln w="9525">
            <a:solidFill>
              <a:schemeClr val="tx1"/>
            </a:solidFill>
            <a:miter lim="800000"/>
            <a:headEnd/>
            <a:tailEnd/>
          </a:ln>
        </p:spPr>
        <p:txBody>
          <a:bodyPr>
            <a:spAutoFit/>
          </a:bodyPr>
          <a:lstStyle/>
          <a:p>
            <a:r>
              <a:rPr lang="en-US"/>
              <a:t>           </a:t>
            </a:r>
            <a:r>
              <a:rPr lang="en-US" sz="1400" b="1"/>
              <a:t>Terminating</a:t>
            </a:r>
          </a:p>
        </p:txBody>
      </p:sp>
      <p:pic>
        <p:nvPicPr>
          <p:cNvPr id="5159" name="Picture 70" descr="UTC 2006 Logo Only"/>
          <p:cNvPicPr>
            <a:picLocks noChangeAspect="1" noChangeArrowheads="1"/>
          </p:cNvPicPr>
          <p:nvPr/>
        </p:nvPicPr>
        <p:blipFill>
          <a:blip r:embed="rId4" cstate="print"/>
          <a:srcRect/>
          <a:stretch>
            <a:fillRect/>
          </a:stretch>
        </p:blipFill>
        <p:spPr bwMode="auto">
          <a:xfrm>
            <a:off x="428625" y="228600"/>
            <a:ext cx="1400175" cy="485775"/>
          </a:xfrm>
          <a:prstGeom prst="rect">
            <a:avLst/>
          </a:prstGeom>
          <a:noFill/>
          <a:ln w="9525">
            <a:noFill/>
            <a:miter lim="800000"/>
            <a:headEnd/>
            <a:tailEnd/>
          </a:ln>
        </p:spPr>
      </p:pic>
      <p:sp>
        <p:nvSpPr>
          <p:cNvPr id="5160"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5161" name="TextBox 49"/>
          <p:cNvSpPr txBox="1">
            <a:spLocks noChangeArrowheads="1"/>
          </p:cNvSpPr>
          <p:nvPr/>
        </p:nvSpPr>
        <p:spPr bwMode="auto">
          <a:xfrm>
            <a:off x="7391400" y="5562600"/>
            <a:ext cx="914400" cy="276225"/>
          </a:xfrm>
          <a:prstGeom prst="rect">
            <a:avLst/>
          </a:prstGeom>
          <a:solidFill>
            <a:srgbClr val="00B0F0"/>
          </a:solidFill>
          <a:ln w="9525">
            <a:solidFill>
              <a:srgbClr val="FF0000"/>
            </a:solidFill>
            <a:miter lim="800000"/>
            <a:headEnd/>
            <a:tailEnd/>
          </a:ln>
        </p:spPr>
        <p:txBody>
          <a:bodyPr>
            <a:spAutoFit/>
          </a:bodyPr>
          <a:lstStyle/>
          <a:p>
            <a:pPr algn="ctr"/>
            <a:r>
              <a:rPr lang="en-US" sz="1200" b="1"/>
              <a:t>NTS ITAC</a:t>
            </a:r>
          </a:p>
        </p:txBody>
      </p:sp>
      <p:sp>
        <p:nvSpPr>
          <p:cNvPr id="41" name="TextBox 40"/>
          <p:cNvSpPr txBox="1"/>
          <p:nvPr/>
        </p:nvSpPr>
        <p:spPr>
          <a:xfrm>
            <a:off x="7467600" y="6477000"/>
            <a:ext cx="1371600" cy="307975"/>
          </a:xfrm>
          <a:prstGeom prst="rect">
            <a:avLst/>
          </a:prstGeom>
          <a:noFill/>
        </p:spPr>
        <p:txBody>
          <a:bodyPr>
            <a:spAutoFit/>
          </a:bodyPr>
          <a:lstStyle/>
          <a:p>
            <a:pPr algn="r">
              <a:defRPr/>
            </a:pPr>
            <a:r>
              <a:rPr lang="en-US" sz="1400" dirty="0">
                <a:latin typeface="+mn-lt"/>
              </a:rPr>
              <a:t>4</a:t>
            </a:r>
          </a:p>
        </p:txBody>
      </p:sp>
    </p:spTree>
  </p:cSld>
  <p:clrMapOvr>
    <a:masterClrMapping/>
  </p:clrMapOvr>
  <p:transition advClick="0" advTm="5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828800" y="274638"/>
            <a:ext cx="6858000" cy="868362"/>
          </a:xfrm>
        </p:spPr>
        <p:txBody>
          <a:bodyPr/>
          <a:lstStyle/>
          <a:p>
            <a:r>
              <a:rPr lang="en-US" sz="2800" b="1" smtClean="0">
                <a:latin typeface="Verdana" pitchFamily="34" charset="0"/>
              </a:rPr>
              <a:t>Access and Universal Service Rate Table</a:t>
            </a:r>
          </a:p>
        </p:txBody>
      </p:sp>
      <p:graphicFrame>
        <p:nvGraphicFramePr>
          <p:cNvPr id="11" name="Content Placeholder 10"/>
          <p:cNvGraphicFramePr>
            <a:graphicFrameLocks noGrp="1"/>
          </p:cNvGraphicFramePr>
          <p:nvPr>
            <p:ph idx="1"/>
          </p:nvPr>
        </p:nvGraphicFramePr>
        <p:xfrm>
          <a:off x="304800" y="1295400"/>
          <a:ext cx="8610600" cy="4364038"/>
        </p:xfrm>
        <a:graphic>
          <a:graphicData uri="http://schemas.openxmlformats.org/drawingml/2006/table">
            <a:tbl>
              <a:tblPr firstRow="1" bandRow="1">
                <a:tableStyleId>{5C22544A-7EE6-4342-B048-85BDC9FD1C3A}</a:tableStyleId>
              </a:tblPr>
              <a:tblGrid>
                <a:gridCol w="1435100"/>
                <a:gridCol w="1308100"/>
                <a:gridCol w="1295400"/>
                <a:gridCol w="1828800"/>
                <a:gridCol w="1447800"/>
                <a:gridCol w="1295400"/>
              </a:tblGrid>
              <a:tr h="663243">
                <a:tc>
                  <a:txBody>
                    <a:bodyPr/>
                    <a:lstStyle/>
                    <a:p>
                      <a:pPr algn="ctr"/>
                      <a:r>
                        <a:rPr lang="en-US" dirty="0" smtClean="0"/>
                        <a:t>Rate Element</a:t>
                      </a:r>
                      <a:endParaRPr lang="en-US" dirty="0"/>
                    </a:p>
                  </a:txBody>
                  <a:tcPr/>
                </a:tc>
                <a:tc>
                  <a:txBody>
                    <a:bodyPr/>
                    <a:lstStyle/>
                    <a:p>
                      <a:pPr algn="ctr"/>
                      <a:r>
                        <a:rPr lang="en-US" dirty="0" smtClean="0"/>
                        <a:t> Traffic Type</a:t>
                      </a:r>
                      <a:endParaRPr lang="en-US" dirty="0"/>
                    </a:p>
                  </a:txBody>
                  <a:tcPr/>
                </a:tc>
                <a:tc>
                  <a:txBody>
                    <a:bodyPr/>
                    <a:lstStyle/>
                    <a:p>
                      <a:pPr algn="ctr"/>
                      <a:r>
                        <a:rPr lang="en-US" dirty="0" smtClean="0"/>
                        <a:t>Cost*</a:t>
                      </a:r>
                      <a:r>
                        <a:rPr lang="en-US" baseline="0" dirty="0" smtClean="0"/>
                        <a:t> ($/Minute)</a:t>
                      </a:r>
                      <a:endParaRPr lang="en-US" dirty="0"/>
                    </a:p>
                  </a:txBody>
                  <a:tcPr/>
                </a:tc>
                <a:tc>
                  <a:txBody>
                    <a:bodyPr/>
                    <a:lstStyle/>
                    <a:p>
                      <a:pPr algn="ctr"/>
                      <a:r>
                        <a:rPr lang="en-US" dirty="0" smtClean="0"/>
                        <a:t>Billed to</a:t>
                      </a:r>
                      <a:r>
                        <a:rPr lang="en-US" baseline="0" dirty="0" smtClean="0"/>
                        <a:t> LD Carriers B</a:t>
                      </a:r>
                      <a:r>
                        <a:rPr lang="en-US" dirty="0" smtClean="0"/>
                        <a:t>y…</a:t>
                      </a:r>
                      <a:endParaRPr lang="en-US" dirty="0"/>
                    </a:p>
                  </a:txBody>
                  <a:tcPr/>
                </a:tc>
                <a:tc>
                  <a:txBody>
                    <a:bodyPr/>
                    <a:lstStyle/>
                    <a:p>
                      <a:pPr algn="ctr"/>
                      <a:r>
                        <a:rPr lang="en-US" dirty="0" smtClean="0"/>
                        <a:t>Distribution Mechanism</a:t>
                      </a:r>
                      <a:endParaRPr lang="en-US" dirty="0"/>
                    </a:p>
                  </a:txBody>
                  <a:tcPr/>
                </a:tc>
                <a:tc>
                  <a:txBody>
                    <a:bodyPr/>
                    <a:lstStyle/>
                    <a:p>
                      <a:pPr algn="ctr"/>
                      <a:r>
                        <a:rPr lang="en-US" dirty="0" smtClean="0"/>
                        <a:t>Revenue Generated</a:t>
                      </a:r>
                      <a:endParaRPr lang="en-US" dirty="0"/>
                    </a:p>
                  </a:txBody>
                  <a:tcPr/>
                </a:tc>
              </a:tr>
              <a:tr h="663243">
                <a:tc>
                  <a:txBody>
                    <a:bodyPr/>
                    <a:lstStyle/>
                    <a:p>
                      <a:pPr algn="ctr"/>
                      <a:r>
                        <a:rPr lang="en-US" sz="1800" b="1" i="1" dirty="0" smtClean="0">
                          <a:solidFill>
                            <a:schemeClr val="tx1"/>
                          </a:solidFill>
                        </a:rPr>
                        <a:t>“Traditional”USF</a:t>
                      </a:r>
                      <a:endParaRPr lang="en-US" sz="1800" b="1" i="1" dirty="0">
                        <a:solidFill>
                          <a:schemeClr val="tx1"/>
                        </a:solidFill>
                      </a:endParaRPr>
                    </a:p>
                  </a:txBody>
                  <a:tcPr/>
                </a:tc>
                <a:tc>
                  <a:txBody>
                    <a:bodyPr/>
                    <a:lstStyle/>
                    <a:p>
                      <a:pPr algn="ctr"/>
                      <a:r>
                        <a:rPr lang="en-US" sz="1800" b="1" i="1" dirty="0" smtClean="0">
                          <a:solidFill>
                            <a:schemeClr val="tx1"/>
                          </a:solidFill>
                        </a:rPr>
                        <a:t>Orig. and  Term.</a:t>
                      </a:r>
                      <a:r>
                        <a:rPr lang="en-US" sz="1800" b="1" i="1" baseline="0" dirty="0" smtClean="0">
                          <a:solidFill>
                            <a:schemeClr val="tx1"/>
                          </a:solidFill>
                        </a:rPr>
                        <a:t> </a:t>
                      </a:r>
                      <a:endParaRPr lang="en-US" sz="1800" b="1" i="1" dirty="0">
                        <a:solidFill>
                          <a:schemeClr val="tx1"/>
                        </a:solidFill>
                      </a:endParaRPr>
                    </a:p>
                  </a:txBody>
                  <a:tcPr/>
                </a:tc>
                <a:tc>
                  <a:txBody>
                    <a:bodyPr/>
                    <a:lstStyle/>
                    <a:p>
                      <a:pPr algn="ctr"/>
                      <a:r>
                        <a:rPr lang="en-US" sz="1800" b="1" i="1" dirty="0" smtClean="0">
                          <a:solidFill>
                            <a:schemeClr val="tx1"/>
                          </a:solidFill>
                        </a:rPr>
                        <a:t>$.00152</a:t>
                      </a:r>
                      <a:endParaRPr lang="en-US" sz="1800" b="1" i="1" dirty="0">
                        <a:solidFill>
                          <a:schemeClr val="tx1"/>
                        </a:solidFill>
                      </a:endParaRPr>
                    </a:p>
                  </a:txBody>
                  <a:tcPr/>
                </a:tc>
                <a:tc>
                  <a:txBody>
                    <a:bodyPr/>
                    <a:lstStyle/>
                    <a:p>
                      <a:pPr algn="ctr"/>
                      <a:r>
                        <a:rPr lang="en-US" sz="1800" b="1" i="1" dirty="0" smtClean="0">
                          <a:solidFill>
                            <a:schemeClr val="tx1"/>
                          </a:solidFill>
                        </a:rPr>
                        <a:t>All LECs</a:t>
                      </a:r>
                      <a:endParaRPr lang="en-US" sz="1800" b="1" i="1" dirty="0">
                        <a:solidFill>
                          <a:schemeClr val="tx1"/>
                        </a:solidFill>
                      </a:endParaRPr>
                    </a:p>
                  </a:txBody>
                  <a:tcPr/>
                </a:tc>
                <a:tc>
                  <a:txBody>
                    <a:bodyPr/>
                    <a:lstStyle/>
                    <a:p>
                      <a:pPr algn="ctr"/>
                      <a:r>
                        <a:rPr lang="en-US" sz="1800" b="1" i="1" dirty="0" smtClean="0">
                          <a:solidFill>
                            <a:schemeClr val="tx1"/>
                          </a:solidFill>
                        </a:rPr>
                        <a:t>WCAP</a:t>
                      </a:r>
                      <a:r>
                        <a:rPr lang="en-US" sz="1800" b="1" i="1" baseline="0" dirty="0" smtClean="0">
                          <a:solidFill>
                            <a:schemeClr val="tx1"/>
                          </a:solidFill>
                        </a:rPr>
                        <a:t> Pool (WECA)</a:t>
                      </a:r>
                      <a:endParaRPr lang="en-US" sz="1800" b="1" i="1" dirty="0">
                        <a:solidFill>
                          <a:schemeClr val="tx1"/>
                        </a:solidFill>
                      </a:endParaRPr>
                    </a:p>
                  </a:txBody>
                  <a:tcPr/>
                </a:tc>
                <a:tc>
                  <a:txBody>
                    <a:bodyPr/>
                    <a:lstStyle/>
                    <a:p>
                      <a:pPr algn="ctr"/>
                      <a:r>
                        <a:rPr lang="en-US" sz="1800" b="1" i="1" dirty="0" smtClean="0">
                          <a:solidFill>
                            <a:schemeClr val="tx1"/>
                          </a:solidFill>
                        </a:rPr>
                        <a:t>$5M</a:t>
                      </a:r>
                      <a:endParaRPr lang="en-US" sz="1800" b="1" i="1" dirty="0">
                        <a:solidFill>
                          <a:schemeClr val="tx1"/>
                        </a:solidFill>
                      </a:endParaRPr>
                    </a:p>
                  </a:txBody>
                  <a:tcPr/>
                </a:tc>
              </a:tr>
              <a:tr h="663243">
                <a:tc>
                  <a:txBody>
                    <a:bodyPr/>
                    <a:lstStyle/>
                    <a:p>
                      <a:pPr algn="ctr"/>
                      <a:r>
                        <a:rPr lang="en-US" sz="1800" b="1" i="1" dirty="0" smtClean="0">
                          <a:solidFill>
                            <a:schemeClr val="tx1"/>
                          </a:solidFill>
                        </a:rPr>
                        <a:t>NTS ITAC</a:t>
                      </a:r>
                      <a:endParaRPr lang="en-US" sz="1800" b="1" i="1" dirty="0">
                        <a:solidFill>
                          <a:schemeClr val="tx1"/>
                        </a:solidFill>
                      </a:endParaRPr>
                    </a:p>
                  </a:txBody>
                  <a:tcPr/>
                </a:tc>
                <a:tc>
                  <a:txBody>
                    <a:bodyPr/>
                    <a:lstStyle/>
                    <a:p>
                      <a:pPr algn="ctr"/>
                      <a:r>
                        <a:rPr lang="en-US" sz="1800" b="1" i="1" dirty="0" smtClean="0">
                          <a:solidFill>
                            <a:schemeClr val="tx1"/>
                          </a:solidFill>
                        </a:rPr>
                        <a:t>Term.</a:t>
                      </a:r>
                      <a:endParaRPr lang="en-US" sz="1800" b="1" i="1" dirty="0">
                        <a:solidFill>
                          <a:schemeClr val="tx1"/>
                        </a:solidFill>
                      </a:endParaRPr>
                    </a:p>
                  </a:txBody>
                  <a:tcPr/>
                </a:tc>
                <a:tc>
                  <a:txBody>
                    <a:bodyPr/>
                    <a:lstStyle/>
                    <a:p>
                      <a:pPr algn="ctr"/>
                      <a:r>
                        <a:rPr lang="en-US" sz="1800" b="1" i="1" dirty="0" smtClean="0">
                          <a:solidFill>
                            <a:schemeClr val="tx1"/>
                          </a:solidFill>
                        </a:rPr>
                        <a:t>$.05791</a:t>
                      </a:r>
                      <a:endParaRPr lang="en-US" sz="1800" b="1" i="1" dirty="0">
                        <a:solidFill>
                          <a:schemeClr val="tx1"/>
                        </a:solidFill>
                      </a:endParaRPr>
                    </a:p>
                  </a:txBody>
                  <a:tcPr/>
                </a:tc>
                <a:tc>
                  <a:txBody>
                    <a:bodyPr/>
                    <a:lstStyle/>
                    <a:p>
                      <a:pPr algn="ctr"/>
                      <a:r>
                        <a:rPr lang="en-US" sz="1800" b="1" i="1" dirty="0" smtClean="0">
                          <a:solidFill>
                            <a:schemeClr val="tx1"/>
                          </a:solidFill>
                        </a:rPr>
                        <a:t>WECA LECs</a:t>
                      </a:r>
                      <a:endParaRPr lang="en-US" sz="1800" b="1" i="1" dirty="0">
                        <a:solidFill>
                          <a:schemeClr val="tx1"/>
                        </a:solidFill>
                      </a:endParaRPr>
                    </a:p>
                  </a:txBody>
                  <a:tcPr/>
                </a:tc>
                <a:tc>
                  <a:txBody>
                    <a:bodyPr/>
                    <a:lstStyle/>
                    <a:p>
                      <a:pPr algn="ctr"/>
                      <a:r>
                        <a:rPr lang="en-US" sz="1800" b="1" i="1" dirty="0" smtClean="0">
                          <a:solidFill>
                            <a:schemeClr val="tx1"/>
                          </a:solidFill>
                        </a:rPr>
                        <a:t>WCAP Pool (WECA)</a:t>
                      </a:r>
                      <a:endParaRPr lang="en-US" sz="1800" b="1" i="1" dirty="0">
                        <a:solidFill>
                          <a:schemeClr val="tx1"/>
                        </a:solidFill>
                      </a:endParaRPr>
                    </a:p>
                  </a:txBody>
                  <a:tcPr/>
                </a:tc>
                <a:tc>
                  <a:txBody>
                    <a:bodyPr/>
                    <a:lstStyle/>
                    <a:p>
                      <a:pPr algn="ctr"/>
                      <a:r>
                        <a:rPr lang="en-US" sz="1800" b="1" i="1" dirty="0" smtClean="0">
                          <a:solidFill>
                            <a:schemeClr val="tx1"/>
                          </a:solidFill>
                        </a:rPr>
                        <a:t>$12M</a:t>
                      </a:r>
                      <a:endParaRPr lang="en-US" sz="1800" b="1" i="1" dirty="0">
                        <a:solidFill>
                          <a:schemeClr val="tx1"/>
                        </a:solidFill>
                      </a:endParaRPr>
                    </a:p>
                  </a:txBody>
                  <a:tcPr/>
                </a:tc>
              </a:tr>
              <a:tr h="663243">
                <a:tc>
                  <a:txBody>
                    <a:bodyPr/>
                    <a:lstStyle/>
                    <a:p>
                      <a:pPr algn="ctr"/>
                      <a:r>
                        <a:rPr lang="en-US" sz="1800" b="1" i="1" dirty="0" smtClean="0">
                          <a:solidFill>
                            <a:schemeClr val="tx1"/>
                          </a:solidFill>
                        </a:rPr>
                        <a:t>TS    ITAC</a:t>
                      </a:r>
                      <a:endParaRPr lang="en-US" sz="1800" b="1" i="1" dirty="0">
                        <a:solidFill>
                          <a:schemeClr val="tx1"/>
                        </a:solidFill>
                      </a:endParaRPr>
                    </a:p>
                  </a:txBody>
                  <a:tcPr/>
                </a:tc>
                <a:tc>
                  <a:txBody>
                    <a:bodyPr/>
                    <a:lstStyle/>
                    <a:p>
                      <a:pPr algn="ctr"/>
                      <a:r>
                        <a:rPr lang="en-US" sz="1800" b="1" i="1" dirty="0" smtClean="0">
                          <a:solidFill>
                            <a:schemeClr val="tx1"/>
                          </a:solidFill>
                        </a:rPr>
                        <a:t>Term.</a:t>
                      </a:r>
                      <a:endParaRPr lang="en-US" sz="1800" b="1" i="1" dirty="0">
                        <a:solidFill>
                          <a:schemeClr val="tx1"/>
                        </a:solidFill>
                      </a:endParaRPr>
                    </a:p>
                  </a:txBody>
                  <a:tcPr/>
                </a:tc>
                <a:tc>
                  <a:txBody>
                    <a:bodyPr/>
                    <a:lstStyle/>
                    <a:p>
                      <a:pPr algn="ctr"/>
                      <a:r>
                        <a:rPr lang="en-US" sz="1800" b="1" i="1" dirty="0" smtClean="0">
                          <a:solidFill>
                            <a:schemeClr val="tx1"/>
                          </a:solidFill>
                        </a:rPr>
                        <a:t>Varies By LEC</a:t>
                      </a:r>
                      <a:endParaRPr lang="en-US" sz="1800" b="1" i="1" dirty="0">
                        <a:solidFill>
                          <a:schemeClr val="tx1"/>
                        </a:solidFill>
                      </a:endParaRPr>
                    </a:p>
                  </a:txBody>
                  <a:tcPr/>
                </a:tc>
                <a:tc>
                  <a:txBody>
                    <a:bodyPr/>
                    <a:lstStyle/>
                    <a:p>
                      <a:pPr algn="ctr"/>
                      <a:r>
                        <a:rPr lang="en-US" sz="1800" b="1" i="1" dirty="0" smtClean="0">
                          <a:solidFill>
                            <a:schemeClr val="tx1"/>
                          </a:solidFill>
                        </a:rPr>
                        <a:t>All LECs except Verizon</a:t>
                      </a:r>
                      <a:endParaRPr lang="en-US" sz="1800" b="1" i="1" dirty="0">
                        <a:solidFill>
                          <a:schemeClr val="tx1"/>
                        </a:solidFill>
                      </a:endParaRPr>
                    </a:p>
                  </a:txBody>
                  <a:tcPr/>
                </a:tc>
                <a:tc>
                  <a:txBody>
                    <a:bodyPr/>
                    <a:lstStyle/>
                    <a:p>
                      <a:pPr algn="ctr"/>
                      <a:r>
                        <a:rPr lang="en-US" sz="1800" b="1" i="1" dirty="0" smtClean="0">
                          <a:solidFill>
                            <a:schemeClr val="tx1"/>
                          </a:solidFill>
                        </a:rPr>
                        <a:t>Bill and Keep</a:t>
                      </a:r>
                      <a:endParaRPr lang="en-US" sz="1800" b="1" i="1" dirty="0">
                        <a:solidFill>
                          <a:schemeClr val="tx1"/>
                        </a:solidFill>
                      </a:endParaRPr>
                    </a:p>
                  </a:txBody>
                  <a:tcPr/>
                </a:tc>
                <a:tc>
                  <a:txBody>
                    <a:bodyPr/>
                    <a:lstStyle/>
                    <a:p>
                      <a:pPr algn="ctr"/>
                      <a:r>
                        <a:rPr lang="en-US" sz="1800" b="1" i="1" dirty="0" smtClean="0">
                          <a:solidFill>
                            <a:schemeClr val="tx1"/>
                          </a:solidFill>
                        </a:rPr>
                        <a:t>$22M</a:t>
                      </a:r>
                      <a:endParaRPr lang="en-US" sz="1800" b="1" i="1" dirty="0">
                        <a:solidFill>
                          <a:schemeClr val="tx1"/>
                        </a:solidFill>
                      </a:endParaRPr>
                    </a:p>
                  </a:txBody>
                  <a:tcPr/>
                </a:tc>
              </a:tr>
              <a:tr h="663243">
                <a:tc>
                  <a:txBody>
                    <a:bodyPr/>
                    <a:lstStyle/>
                    <a:p>
                      <a:pPr algn="ctr"/>
                      <a:r>
                        <a:rPr lang="en-US" sz="1800" b="1" dirty="0" smtClean="0"/>
                        <a:t>CCLC</a:t>
                      </a:r>
                      <a:endParaRPr lang="en-US" sz="1800" b="1" dirty="0"/>
                    </a:p>
                  </a:txBody>
                  <a:tcPr/>
                </a:tc>
                <a:tc>
                  <a:txBody>
                    <a:bodyPr/>
                    <a:lstStyle/>
                    <a:p>
                      <a:pPr algn="ctr"/>
                      <a:r>
                        <a:rPr lang="en-US" sz="1800" b="1" dirty="0" smtClean="0"/>
                        <a:t>Orig.</a:t>
                      </a:r>
                      <a:endParaRPr lang="en-US" sz="1800" b="1" dirty="0"/>
                    </a:p>
                  </a:txBody>
                  <a:tcPr/>
                </a:tc>
                <a:tc>
                  <a:txBody>
                    <a:bodyPr/>
                    <a:lstStyle/>
                    <a:p>
                      <a:pPr algn="ctr"/>
                      <a:r>
                        <a:rPr lang="en-US" sz="1800" b="1" dirty="0" smtClean="0"/>
                        <a:t>$.01173</a:t>
                      </a:r>
                      <a:endParaRPr lang="en-US" sz="1800" b="1" dirty="0"/>
                    </a:p>
                  </a:txBody>
                  <a:tcPr/>
                </a:tc>
                <a:tc>
                  <a:txBody>
                    <a:bodyPr/>
                    <a:lstStyle/>
                    <a:p>
                      <a:pPr algn="ctr"/>
                      <a:r>
                        <a:rPr lang="en-US" sz="1800" b="1" dirty="0" smtClean="0"/>
                        <a:t>WECA LECs</a:t>
                      </a:r>
                      <a:endParaRPr lang="en-US" sz="1800" b="1" dirty="0"/>
                    </a:p>
                  </a:txBody>
                  <a:tcPr/>
                </a:tc>
                <a:tc>
                  <a:txBody>
                    <a:bodyPr/>
                    <a:lstStyle/>
                    <a:p>
                      <a:pPr algn="ctr"/>
                      <a:r>
                        <a:rPr lang="en-US" sz="1800" b="1" dirty="0" smtClean="0"/>
                        <a:t>WCAP Pool</a:t>
                      </a:r>
                    </a:p>
                    <a:p>
                      <a:pPr algn="ctr"/>
                      <a:r>
                        <a:rPr lang="en-US" sz="1800" b="1" dirty="0" smtClean="0"/>
                        <a:t>(WECA)</a:t>
                      </a:r>
                      <a:endParaRPr lang="en-US" sz="1800" b="1" dirty="0"/>
                    </a:p>
                  </a:txBody>
                  <a:tcPr/>
                </a:tc>
                <a:tc>
                  <a:txBody>
                    <a:bodyPr/>
                    <a:lstStyle/>
                    <a:p>
                      <a:pPr algn="ctr"/>
                      <a:r>
                        <a:rPr lang="en-US" sz="1800" b="1" dirty="0" smtClean="0"/>
                        <a:t>   $2M</a:t>
                      </a:r>
                      <a:endParaRPr lang="en-US" sz="1800" b="1" dirty="0"/>
                    </a:p>
                  </a:txBody>
                  <a:tcPr/>
                </a:tc>
              </a:tr>
              <a:tr h="663243">
                <a:tc>
                  <a:txBody>
                    <a:bodyPr/>
                    <a:lstStyle/>
                    <a:p>
                      <a:pPr algn="ctr"/>
                      <a:r>
                        <a:rPr lang="en-US" sz="1800" b="1" dirty="0" smtClean="0"/>
                        <a:t>EO Switching</a:t>
                      </a:r>
                      <a:endParaRPr lang="en-US" sz="1800" b="1" dirty="0"/>
                    </a:p>
                  </a:txBody>
                  <a:tcPr/>
                </a:tc>
                <a:tc>
                  <a:txBody>
                    <a:bodyPr/>
                    <a:lstStyle/>
                    <a:p>
                      <a:pPr algn="ctr"/>
                      <a:r>
                        <a:rPr lang="en-US" sz="1800" b="1" dirty="0" smtClean="0"/>
                        <a:t>O</a:t>
                      </a:r>
                      <a:r>
                        <a:rPr lang="en-US" sz="1800" b="1" baseline="0" dirty="0" smtClean="0"/>
                        <a:t>rig. and Term</a:t>
                      </a:r>
                      <a:endParaRPr lang="en-US" sz="1800" b="1" dirty="0"/>
                    </a:p>
                  </a:txBody>
                  <a:tcPr/>
                </a:tc>
                <a:tc>
                  <a:txBody>
                    <a:bodyPr/>
                    <a:lstStyle/>
                    <a:p>
                      <a:pPr algn="ctr"/>
                      <a:r>
                        <a:rPr lang="en-US" sz="1800" b="1" dirty="0" smtClean="0"/>
                        <a:t>Varies By LEC</a:t>
                      </a:r>
                      <a:endParaRPr lang="en-US" sz="1800" b="1" dirty="0"/>
                    </a:p>
                  </a:txBody>
                  <a:tcPr/>
                </a:tc>
                <a:tc>
                  <a:txBody>
                    <a:bodyPr/>
                    <a:lstStyle/>
                    <a:p>
                      <a:pPr algn="ctr"/>
                      <a:r>
                        <a:rPr lang="en-US" sz="1800" b="1" dirty="0" smtClean="0"/>
                        <a:t>All</a:t>
                      </a:r>
                      <a:r>
                        <a:rPr lang="en-US" sz="1800" b="1" baseline="0" dirty="0" smtClean="0"/>
                        <a:t> LECS</a:t>
                      </a:r>
                      <a:endParaRPr lang="en-US" sz="1800" b="1" dirty="0"/>
                    </a:p>
                  </a:txBody>
                  <a:tcPr/>
                </a:tc>
                <a:tc>
                  <a:txBody>
                    <a:bodyPr/>
                    <a:lstStyle/>
                    <a:p>
                      <a:pPr algn="ctr"/>
                      <a:r>
                        <a:rPr lang="en-US" sz="1800" b="1" dirty="0" smtClean="0"/>
                        <a:t>Bill and Keep</a:t>
                      </a:r>
                      <a:endParaRPr lang="en-US" sz="1800" b="1" dirty="0"/>
                    </a:p>
                  </a:txBody>
                  <a:tcPr/>
                </a:tc>
                <a:tc>
                  <a:txBody>
                    <a:bodyPr/>
                    <a:lstStyle/>
                    <a:p>
                      <a:pPr algn="ctr"/>
                      <a:r>
                        <a:rPr lang="en-US" sz="1800" b="1" dirty="0" smtClean="0"/>
                        <a:t>$33M</a:t>
                      </a:r>
                      <a:endParaRPr lang="en-US" sz="1800" b="1" dirty="0"/>
                    </a:p>
                  </a:txBody>
                  <a:tcPr/>
                </a:tc>
              </a:tr>
              <a:tr h="384260">
                <a:tc>
                  <a:txBody>
                    <a:bodyPr/>
                    <a:lstStyle/>
                    <a:p>
                      <a:pPr algn="ctr"/>
                      <a:r>
                        <a:rPr lang="en-US" sz="1800" b="1" dirty="0" smtClean="0"/>
                        <a:t>Total</a:t>
                      </a:r>
                      <a:endParaRPr lang="en-US" sz="1800" b="1" dirty="0"/>
                    </a:p>
                  </a:txBody>
                  <a:tcPr>
                    <a:solidFill>
                      <a:srgbClr val="FF0000"/>
                    </a:solidFill>
                  </a:tcPr>
                </a:tc>
                <a:tc>
                  <a:txBody>
                    <a:bodyPr/>
                    <a:lstStyle/>
                    <a:p>
                      <a:pPr algn="ctr"/>
                      <a:endParaRPr lang="en-US" sz="1800" b="1" dirty="0"/>
                    </a:p>
                  </a:txBody>
                  <a:tcPr>
                    <a:solidFill>
                      <a:srgbClr val="FF0000"/>
                    </a:solidFill>
                  </a:tcPr>
                </a:tc>
                <a:tc>
                  <a:txBody>
                    <a:bodyPr/>
                    <a:lstStyle/>
                    <a:p>
                      <a:pPr algn="ctr"/>
                      <a:endParaRPr lang="en-US" sz="1800" b="1" dirty="0"/>
                    </a:p>
                  </a:txBody>
                  <a:tcPr>
                    <a:solidFill>
                      <a:srgbClr val="FF0000"/>
                    </a:solidFill>
                  </a:tcPr>
                </a:tc>
                <a:tc>
                  <a:txBody>
                    <a:bodyPr/>
                    <a:lstStyle/>
                    <a:p>
                      <a:pPr algn="ctr"/>
                      <a:endParaRPr lang="en-US" sz="1800" b="1" dirty="0"/>
                    </a:p>
                  </a:txBody>
                  <a:tcPr>
                    <a:solidFill>
                      <a:srgbClr val="FF0000"/>
                    </a:solidFill>
                  </a:tcPr>
                </a:tc>
                <a:tc>
                  <a:txBody>
                    <a:bodyPr/>
                    <a:lstStyle/>
                    <a:p>
                      <a:pPr algn="ctr"/>
                      <a:endParaRPr lang="en-US" sz="1800" b="1" dirty="0"/>
                    </a:p>
                  </a:txBody>
                  <a:tcPr>
                    <a:solidFill>
                      <a:srgbClr val="FF0000"/>
                    </a:solidFill>
                  </a:tcPr>
                </a:tc>
                <a:tc>
                  <a:txBody>
                    <a:bodyPr/>
                    <a:lstStyle/>
                    <a:p>
                      <a:pPr algn="ctr"/>
                      <a:r>
                        <a:rPr lang="en-US" sz="1800" b="1" dirty="0" smtClean="0"/>
                        <a:t>$74M</a:t>
                      </a:r>
                      <a:endParaRPr lang="en-US" sz="1800" b="1" dirty="0"/>
                    </a:p>
                  </a:txBody>
                  <a:tcPr>
                    <a:solidFill>
                      <a:srgbClr val="FF0000"/>
                    </a:solidFill>
                  </a:tcPr>
                </a:tc>
              </a:tr>
            </a:tbl>
          </a:graphicData>
        </a:graphic>
      </p:graphicFrame>
      <p:pic>
        <p:nvPicPr>
          <p:cNvPr id="6205" name="Picture 70" descr="UTC 2006 Logo Only"/>
          <p:cNvPicPr>
            <a:picLocks noChangeAspect="1" noChangeArrowheads="1"/>
          </p:cNvPicPr>
          <p:nvPr/>
        </p:nvPicPr>
        <p:blipFill>
          <a:blip r:embed="rId2" cstate="print"/>
          <a:srcRect/>
          <a:stretch>
            <a:fillRect/>
          </a:stretch>
        </p:blipFill>
        <p:spPr bwMode="auto">
          <a:xfrm>
            <a:off x="228600" y="228600"/>
            <a:ext cx="1400175" cy="485775"/>
          </a:xfrm>
          <a:prstGeom prst="rect">
            <a:avLst/>
          </a:prstGeom>
          <a:noFill/>
          <a:ln w="9525">
            <a:noFill/>
            <a:miter lim="800000"/>
            <a:headEnd/>
            <a:tailEnd/>
          </a:ln>
        </p:spPr>
      </p:pic>
      <p:cxnSp>
        <p:nvCxnSpPr>
          <p:cNvPr id="8" name="Straight Connector 7"/>
          <p:cNvCxnSpPr/>
          <p:nvPr/>
        </p:nvCxnSpPr>
        <p:spPr>
          <a:xfrm>
            <a:off x="304800" y="1219200"/>
            <a:ext cx="861060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6207" name="TextBox 14"/>
          <p:cNvSpPr txBox="1">
            <a:spLocks noChangeArrowheads="1"/>
          </p:cNvSpPr>
          <p:nvPr/>
        </p:nvSpPr>
        <p:spPr bwMode="auto">
          <a:xfrm>
            <a:off x="304800" y="5943600"/>
            <a:ext cx="6248400" cy="369888"/>
          </a:xfrm>
          <a:prstGeom prst="rect">
            <a:avLst/>
          </a:prstGeom>
          <a:noFill/>
          <a:ln w="9525">
            <a:noFill/>
            <a:miter lim="800000"/>
            <a:headEnd/>
            <a:tailEnd/>
          </a:ln>
        </p:spPr>
        <p:txBody>
          <a:bodyPr>
            <a:spAutoFit/>
          </a:bodyPr>
          <a:lstStyle/>
          <a:p>
            <a:r>
              <a:rPr lang="en-US" b="1"/>
              <a:t>* Rates are on file at the UTC.</a:t>
            </a:r>
          </a:p>
        </p:txBody>
      </p:sp>
      <p:sp>
        <p:nvSpPr>
          <p:cNvPr id="9" name="Slide Number Placeholder 8"/>
          <p:cNvSpPr>
            <a:spLocks noGrp="1"/>
          </p:cNvSpPr>
          <p:nvPr>
            <p:ph type="sldNum" sz="quarter" idx="12"/>
          </p:nvPr>
        </p:nvSpPr>
        <p:spPr/>
        <p:txBody>
          <a:bodyPr/>
          <a:lstStyle/>
          <a:p>
            <a:pPr>
              <a:defRPr/>
            </a:pPr>
            <a:fld id="{DB06BC3B-C3E1-4639-A324-5FEA273F159C}" type="slidenum">
              <a:rPr lang="en-US" sz="1400" smtClean="0">
                <a:solidFill>
                  <a:schemeClr val="tx1"/>
                </a:solidFill>
              </a:rPr>
              <a:pPr>
                <a:defRPr/>
              </a:pPr>
              <a:t>5</a:t>
            </a:fld>
            <a:endParaRPr lang="en-US" sz="14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524000" y="274638"/>
            <a:ext cx="7162800" cy="715962"/>
          </a:xfrm>
        </p:spPr>
        <p:txBody>
          <a:bodyPr/>
          <a:lstStyle/>
          <a:p>
            <a:r>
              <a:rPr lang="en-US" sz="2800" b="1" smtClean="0">
                <a:latin typeface="Verdana" pitchFamily="34" charset="0"/>
              </a:rPr>
              <a:t>Washington</a:t>
            </a:r>
            <a:br>
              <a:rPr lang="en-US" sz="2800" b="1" smtClean="0">
                <a:latin typeface="Verdana" pitchFamily="34" charset="0"/>
              </a:rPr>
            </a:br>
            <a:r>
              <a:rPr lang="en-US" sz="2800" b="1" smtClean="0">
                <a:latin typeface="Verdana" pitchFamily="34" charset="0"/>
              </a:rPr>
              <a:t>Switched Access Rates</a:t>
            </a:r>
          </a:p>
        </p:txBody>
      </p:sp>
      <p:sp>
        <p:nvSpPr>
          <p:cNvPr id="7171"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pic>
        <p:nvPicPr>
          <p:cNvPr id="7172" name="Picture 70" descr="UTC 2006 Logo Only"/>
          <p:cNvPicPr>
            <a:picLocks noChangeAspect="1" noChangeArrowheads="1"/>
          </p:cNvPicPr>
          <p:nvPr/>
        </p:nvPicPr>
        <p:blipFill>
          <a:blip r:embed="rId2" cstate="print"/>
          <a:srcRect/>
          <a:stretch>
            <a:fillRect/>
          </a:stretch>
        </p:blipFill>
        <p:spPr bwMode="auto">
          <a:xfrm>
            <a:off x="0" y="152400"/>
            <a:ext cx="1400175" cy="485775"/>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0A59C872-F1C9-4EF3-9DA1-7F9BAD001696}" type="slidenum">
              <a:rPr lang="en-US" sz="1400" smtClean="0">
                <a:solidFill>
                  <a:schemeClr val="tx1"/>
                </a:solidFill>
              </a:rPr>
              <a:pPr>
                <a:defRPr/>
              </a:pPr>
              <a:t>6</a:t>
            </a:fld>
            <a:endParaRPr lang="en-US" sz="1400" dirty="0">
              <a:solidFill>
                <a:schemeClr val="tx1"/>
              </a:solidFill>
            </a:endParaRPr>
          </a:p>
        </p:txBody>
      </p:sp>
      <p:graphicFrame>
        <p:nvGraphicFramePr>
          <p:cNvPr id="7" name="Chart 6"/>
          <p:cNvGraphicFramePr/>
          <p:nvPr/>
        </p:nvGraphicFramePr>
        <p:xfrm>
          <a:off x="152400" y="1295400"/>
          <a:ext cx="88392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371600" y="274638"/>
            <a:ext cx="7315200" cy="868362"/>
          </a:xfrm>
        </p:spPr>
        <p:txBody>
          <a:bodyPr/>
          <a:lstStyle/>
          <a:p>
            <a:r>
              <a:rPr lang="en-US" sz="2800" b="1" smtClean="0">
                <a:latin typeface="Verdana" pitchFamily="34" charset="0"/>
              </a:rPr>
              <a:t>Access and Universal Service</a:t>
            </a:r>
            <a:br>
              <a:rPr lang="en-US" sz="2800" b="1" smtClean="0">
                <a:latin typeface="Verdana" pitchFamily="34" charset="0"/>
              </a:rPr>
            </a:br>
            <a:r>
              <a:rPr lang="en-US" sz="2800" b="1" smtClean="0">
                <a:latin typeface="Verdana" pitchFamily="34" charset="0"/>
              </a:rPr>
              <a:t>Revenue Flows (CY 2008)</a:t>
            </a:r>
          </a:p>
        </p:txBody>
      </p:sp>
      <p:sp>
        <p:nvSpPr>
          <p:cNvPr id="8195" name="TextBox 2"/>
          <p:cNvSpPr txBox="1">
            <a:spLocks noChangeArrowheads="1"/>
          </p:cNvSpPr>
          <p:nvPr/>
        </p:nvSpPr>
        <p:spPr bwMode="auto">
          <a:xfrm>
            <a:off x="457200" y="1524000"/>
            <a:ext cx="5943600" cy="369888"/>
          </a:xfrm>
          <a:prstGeom prst="rect">
            <a:avLst/>
          </a:prstGeom>
          <a:noFill/>
          <a:ln w="9525">
            <a:solidFill>
              <a:schemeClr val="tx1"/>
            </a:solidFill>
            <a:miter lim="800000"/>
            <a:headEnd/>
            <a:tailEnd/>
          </a:ln>
        </p:spPr>
        <p:txBody>
          <a:bodyPr>
            <a:spAutoFit/>
          </a:bodyPr>
          <a:lstStyle/>
          <a:p>
            <a:pPr algn="ctr"/>
            <a:r>
              <a:rPr lang="en-US" b="1"/>
              <a:t>Access and Support Rev. from Intrastate LD Usage</a:t>
            </a:r>
          </a:p>
        </p:txBody>
      </p:sp>
      <p:sp>
        <p:nvSpPr>
          <p:cNvPr id="8196" name="TextBox 50"/>
          <p:cNvSpPr txBox="1">
            <a:spLocks noChangeArrowheads="1"/>
          </p:cNvSpPr>
          <p:nvPr/>
        </p:nvSpPr>
        <p:spPr bwMode="auto">
          <a:xfrm>
            <a:off x="381000" y="3810000"/>
            <a:ext cx="1295400" cy="523875"/>
          </a:xfrm>
          <a:prstGeom prst="rect">
            <a:avLst/>
          </a:prstGeom>
          <a:solidFill>
            <a:schemeClr val="accent4">
              <a:lumMod val="40000"/>
              <a:lumOff val="60000"/>
            </a:schemeClr>
          </a:solidFill>
          <a:ln w="9525">
            <a:solidFill>
              <a:schemeClr val="tx1"/>
            </a:solidFill>
            <a:miter lim="800000"/>
            <a:headEnd/>
            <a:tailEnd/>
          </a:ln>
        </p:spPr>
        <p:txBody>
          <a:bodyPr>
            <a:spAutoFit/>
          </a:bodyPr>
          <a:lstStyle/>
          <a:p>
            <a:pPr algn="ctr">
              <a:defRPr/>
            </a:pPr>
            <a:r>
              <a:rPr lang="en-US" sz="1400" b="1"/>
              <a:t>Switching</a:t>
            </a:r>
          </a:p>
          <a:p>
            <a:pPr algn="ctr">
              <a:defRPr/>
            </a:pPr>
            <a:r>
              <a:rPr lang="en-US" sz="1400" b="1"/>
              <a:t>All LECs</a:t>
            </a:r>
          </a:p>
        </p:txBody>
      </p:sp>
      <p:cxnSp>
        <p:nvCxnSpPr>
          <p:cNvPr id="62" name="Straight Connector 61"/>
          <p:cNvCxnSpPr/>
          <p:nvPr/>
        </p:nvCxnSpPr>
        <p:spPr>
          <a:xfrm rot="5400000">
            <a:off x="954088" y="2857500"/>
            <a:ext cx="22701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8" name="TextBox 63"/>
          <p:cNvSpPr txBox="1">
            <a:spLocks noChangeArrowheads="1"/>
          </p:cNvSpPr>
          <p:nvPr/>
        </p:nvSpPr>
        <p:spPr bwMode="auto">
          <a:xfrm>
            <a:off x="533400" y="3048000"/>
            <a:ext cx="838200" cy="369888"/>
          </a:xfrm>
          <a:prstGeom prst="rect">
            <a:avLst/>
          </a:prstGeom>
          <a:noFill/>
          <a:ln w="9525">
            <a:noFill/>
            <a:miter lim="800000"/>
            <a:headEnd/>
            <a:tailEnd/>
          </a:ln>
        </p:spPr>
        <p:txBody>
          <a:bodyPr>
            <a:spAutoFit/>
          </a:bodyPr>
          <a:lstStyle/>
          <a:p>
            <a:r>
              <a:rPr lang="en-US" b="1"/>
              <a:t>$33M</a:t>
            </a:r>
          </a:p>
        </p:txBody>
      </p:sp>
      <p:cxnSp>
        <p:nvCxnSpPr>
          <p:cNvPr id="69" name="Straight Connector 68"/>
          <p:cNvCxnSpPr/>
          <p:nvPr/>
        </p:nvCxnSpPr>
        <p:spPr>
          <a:xfrm rot="5400000">
            <a:off x="3386138" y="2927350"/>
            <a:ext cx="8731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00" name="TextBox 69"/>
          <p:cNvSpPr txBox="1">
            <a:spLocks noChangeArrowheads="1"/>
          </p:cNvSpPr>
          <p:nvPr/>
        </p:nvSpPr>
        <p:spPr bwMode="auto">
          <a:xfrm>
            <a:off x="2895600" y="2971800"/>
            <a:ext cx="1066800" cy="381000"/>
          </a:xfrm>
          <a:prstGeom prst="rect">
            <a:avLst/>
          </a:prstGeom>
          <a:noFill/>
          <a:ln w="9525">
            <a:noFill/>
            <a:miter lim="800000"/>
            <a:headEnd/>
            <a:tailEnd/>
          </a:ln>
        </p:spPr>
        <p:txBody>
          <a:bodyPr>
            <a:spAutoFit/>
          </a:bodyPr>
          <a:lstStyle/>
          <a:p>
            <a:pPr algn="ctr"/>
            <a:r>
              <a:rPr lang="en-US" b="1"/>
              <a:t>$22M</a:t>
            </a:r>
          </a:p>
        </p:txBody>
      </p:sp>
      <p:sp>
        <p:nvSpPr>
          <p:cNvPr id="8201" name="TextBox 73"/>
          <p:cNvSpPr txBox="1">
            <a:spLocks noChangeArrowheads="1"/>
          </p:cNvSpPr>
          <p:nvPr/>
        </p:nvSpPr>
        <p:spPr bwMode="auto">
          <a:xfrm>
            <a:off x="2438400" y="3810000"/>
            <a:ext cx="1905000" cy="523875"/>
          </a:xfrm>
          <a:prstGeom prst="rect">
            <a:avLst/>
          </a:prstGeom>
          <a:solidFill>
            <a:srgbClr val="92D050"/>
          </a:solidFill>
          <a:ln w="9525">
            <a:solidFill>
              <a:schemeClr val="tx1"/>
            </a:solidFill>
            <a:miter lim="800000"/>
            <a:headEnd/>
            <a:tailEnd/>
          </a:ln>
        </p:spPr>
        <p:txBody>
          <a:bodyPr>
            <a:spAutoFit/>
          </a:bodyPr>
          <a:lstStyle/>
          <a:p>
            <a:pPr algn="ctr"/>
            <a:r>
              <a:rPr lang="en-US" sz="1400" b="1"/>
              <a:t>TS-ITAC</a:t>
            </a:r>
          </a:p>
          <a:p>
            <a:pPr algn="ctr"/>
            <a:r>
              <a:rPr lang="en-US" sz="1400" b="1"/>
              <a:t>All LECs except Vz</a:t>
            </a:r>
          </a:p>
        </p:txBody>
      </p:sp>
      <p:sp>
        <p:nvSpPr>
          <p:cNvPr id="8202" name="TextBox 80"/>
          <p:cNvSpPr txBox="1">
            <a:spLocks noChangeArrowheads="1"/>
          </p:cNvSpPr>
          <p:nvPr/>
        </p:nvSpPr>
        <p:spPr bwMode="auto">
          <a:xfrm>
            <a:off x="3048000" y="2209800"/>
            <a:ext cx="762000" cy="381000"/>
          </a:xfrm>
          <a:prstGeom prst="rect">
            <a:avLst/>
          </a:prstGeom>
          <a:noFill/>
          <a:ln w="9525">
            <a:solidFill>
              <a:schemeClr val="bg1"/>
            </a:solidFill>
            <a:miter lim="800000"/>
            <a:headEnd/>
            <a:tailEnd/>
          </a:ln>
        </p:spPr>
        <p:txBody>
          <a:bodyPr>
            <a:spAutoFit/>
          </a:bodyPr>
          <a:lstStyle/>
          <a:p>
            <a:pPr algn="ctr"/>
            <a:r>
              <a:rPr lang="en-US" b="1"/>
              <a:t>$74M</a:t>
            </a:r>
          </a:p>
        </p:txBody>
      </p:sp>
      <p:cxnSp>
        <p:nvCxnSpPr>
          <p:cNvPr id="83" name="Straight Connector 82"/>
          <p:cNvCxnSpPr>
            <a:stCxn id="8202" idx="2"/>
          </p:cNvCxnSpPr>
          <p:nvPr/>
        </p:nvCxnSpPr>
        <p:spPr>
          <a:xfrm rot="5400000">
            <a:off x="3276601" y="2743200"/>
            <a:ext cx="304800" cy="3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0800000" flipV="1">
            <a:off x="1066800" y="2590800"/>
            <a:ext cx="19050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5400000">
            <a:off x="915988" y="3581400"/>
            <a:ext cx="30321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8200" idx="2"/>
          </p:cNvCxnSpPr>
          <p:nvPr/>
        </p:nvCxnSpPr>
        <p:spPr>
          <a:xfrm rot="5400000">
            <a:off x="3238501" y="3543300"/>
            <a:ext cx="381000" cy="31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3810000" y="2590800"/>
            <a:ext cx="29718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5400000">
            <a:off x="6630988" y="2895600"/>
            <a:ext cx="30321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09" name="TextBox 109"/>
          <p:cNvSpPr txBox="1">
            <a:spLocks noChangeArrowheads="1"/>
          </p:cNvSpPr>
          <p:nvPr/>
        </p:nvSpPr>
        <p:spPr bwMode="auto">
          <a:xfrm>
            <a:off x="6400800" y="3124200"/>
            <a:ext cx="762000" cy="369888"/>
          </a:xfrm>
          <a:prstGeom prst="rect">
            <a:avLst/>
          </a:prstGeom>
          <a:noFill/>
          <a:ln w="9525">
            <a:noFill/>
            <a:miter lim="800000"/>
            <a:headEnd/>
            <a:tailEnd/>
          </a:ln>
        </p:spPr>
        <p:txBody>
          <a:bodyPr>
            <a:spAutoFit/>
          </a:bodyPr>
          <a:lstStyle/>
          <a:p>
            <a:r>
              <a:rPr lang="en-US" b="1"/>
              <a:t>$19M</a:t>
            </a:r>
          </a:p>
        </p:txBody>
      </p:sp>
      <p:cxnSp>
        <p:nvCxnSpPr>
          <p:cNvPr id="114" name="Straight Connector 113"/>
          <p:cNvCxnSpPr/>
          <p:nvPr/>
        </p:nvCxnSpPr>
        <p:spPr>
          <a:xfrm rot="10800000">
            <a:off x="5257800" y="3886200"/>
            <a:ext cx="1524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6781800" y="3886200"/>
            <a:ext cx="1676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rot="5400000">
            <a:off x="5106988" y="4038600"/>
            <a:ext cx="30321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5400000">
            <a:off x="6629401" y="4038600"/>
            <a:ext cx="304800" cy="3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5400000">
            <a:off x="8305801" y="4038600"/>
            <a:ext cx="304800" cy="3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15" name="TextBox 129"/>
          <p:cNvSpPr txBox="1">
            <a:spLocks noChangeArrowheads="1"/>
          </p:cNvSpPr>
          <p:nvPr/>
        </p:nvSpPr>
        <p:spPr bwMode="auto">
          <a:xfrm>
            <a:off x="4800600" y="4191000"/>
            <a:ext cx="990600" cy="381000"/>
          </a:xfrm>
          <a:prstGeom prst="rect">
            <a:avLst/>
          </a:prstGeom>
          <a:noFill/>
          <a:ln w="9525">
            <a:noFill/>
            <a:miter lim="800000"/>
            <a:headEnd/>
            <a:tailEnd/>
          </a:ln>
        </p:spPr>
        <p:txBody>
          <a:bodyPr>
            <a:spAutoFit/>
          </a:bodyPr>
          <a:lstStyle/>
          <a:p>
            <a:pPr algn="ctr"/>
            <a:r>
              <a:rPr lang="en-US" b="1"/>
              <a:t>$12M</a:t>
            </a:r>
          </a:p>
        </p:txBody>
      </p:sp>
      <p:sp>
        <p:nvSpPr>
          <p:cNvPr id="8216" name="TextBox 130"/>
          <p:cNvSpPr txBox="1">
            <a:spLocks noChangeArrowheads="1"/>
          </p:cNvSpPr>
          <p:nvPr/>
        </p:nvSpPr>
        <p:spPr bwMode="auto">
          <a:xfrm>
            <a:off x="6400800" y="4191000"/>
            <a:ext cx="762000" cy="369888"/>
          </a:xfrm>
          <a:prstGeom prst="rect">
            <a:avLst/>
          </a:prstGeom>
          <a:noFill/>
          <a:ln w="9525">
            <a:noFill/>
            <a:miter lim="800000"/>
            <a:headEnd/>
            <a:tailEnd/>
          </a:ln>
        </p:spPr>
        <p:txBody>
          <a:bodyPr>
            <a:spAutoFit/>
          </a:bodyPr>
          <a:lstStyle/>
          <a:p>
            <a:pPr algn="ctr"/>
            <a:r>
              <a:rPr lang="en-US" b="1"/>
              <a:t>$5M</a:t>
            </a:r>
          </a:p>
        </p:txBody>
      </p:sp>
      <p:sp>
        <p:nvSpPr>
          <p:cNvPr id="8217" name="TextBox 131"/>
          <p:cNvSpPr txBox="1">
            <a:spLocks noChangeArrowheads="1"/>
          </p:cNvSpPr>
          <p:nvPr/>
        </p:nvSpPr>
        <p:spPr bwMode="auto">
          <a:xfrm>
            <a:off x="8077200" y="4191000"/>
            <a:ext cx="838200" cy="369888"/>
          </a:xfrm>
          <a:prstGeom prst="rect">
            <a:avLst/>
          </a:prstGeom>
          <a:noFill/>
          <a:ln w="9525">
            <a:noFill/>
            <a:miter lim="800000"/>
            <a:headEnd/>
            <a:tailEnd/>
          </a:ln>
        </p:spPr>
        <p:txBody>
          <a:bodyPr>
            <a:spAutoFit/>
          </a:bodyPr>
          <a:lstStyle/>
          <a:p>
            <a:pPr algn="ctr"/>
            <a:r>
              <a:rPr lang="en-US" b="1"/>
              <a:t>$2M</a:t>
            </a:r>
          </a:p>
        </p:txBody>
      </p:sp>
      <p:cxnSp>
        <p:nvCxnSpPr>
          <p:cNvPr id="144" name="Straight Arrow Connector 143"/>
          <p:cNvCxnSpPr>
            <a:stCxn id="8215" idx="2"/>
          </p:cNvCxnSpPr>
          <p:nvPr/>
        </p:nvCxnSpPr>
        <p:spPr>
          <a:xfrm rot="16200000" flipH="1">
            <a:off x="5162550" y="4705350"/>
            <a:ext cx="304800" cy="38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p:nvPr/>
        </p:nvCxnSpPr>
        <p:spPr>
          <a:xfrm rot="5400000">
            <a:off x="6669088" y="4762500"/>
            <a:ext cx="22701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a:stCxn id="8217" idx="2"/>
          </p:cNvCxnSpPr>
          <p:nvPr/>
        </p:nvCxnSpPr>
        <p:spPr>
          <a:xfrm rot="5400000">
            <a:off x="8319294" y="4699794"/>
            <a:ext cx="315912" cy="38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21" name="TextBox 149"/>
          <p:cNvSpPr txBox="1">
            <a:spLocks noChangeArrowheads="1"/>
          </p:cNvSpPr>
          <p:nvPr/>
        </p:nvSpPr>
        <p:spPr bwMode="auto">
          <a:xfrm>
            <a:off x="4648200" y="4876800"/>
            <a:ext cx="1295400" cy="523875"/>
          </a:xfrm>
          <a:prstGeom prst="rect">
            <a:avLst/>
          </a:prstGeom>
          <a:solidFill>
            <a:srgbClr val="00B0F0"/>
          </a:solidFill>
          <a:ln w="9525">
            <a:solidFill>
              <a:schemeClr val="tx1"/>
            </a:solidFill>
            <a:miter lim="800000"/>
            <a:headEnd/>
            <a:tailEnd/>
          </a:ln>
        </p:spPr>
        <p:txBody>
          <a:bodyPr>
            <a:spAutoFit/>
          </a:bodyPr>
          <a:lstStyle/>
          <a:p>
            <a:pPr algn="ctr"/>
            <a:r>
              <a:rPr lang="en-US" sz="1400" b="1"/>
              <a:t>NTS– ITAC</a:t>
            </a:r>
          </a:p>
          <a:p>
            <a:pPr algn="ctr"/>
            <a:r>
              <a:rPr lang="en-US" sz="1400" b="1"/>
              <a:t>WECA LECs</a:t>
            </a:r>
          </a:p>
        </p:txBody>
      </p:sp>
      <p:sp>
        <p:nvSpPr>
          <p:cNvPr id="8222" name="TextBox 150"/>
          <p:cNvSpPr txBox="1">
            <a:spLocks noChangeArrowheads="1"/>
          </p:cNvSpPr>
          <p:nvPr/>
        </p:nvSpPr>
        <p:spPr bwMode="auto">
          <a:xfrm>
            <a:off x="6096000" y="4876800"/>
            <a:ext cx="1371600" cy="523875"/>
          </a:xfrm>
          <a:prstGeom prst="rect">
            <a:avLst/>
          </a:prstGeom>
          <a:solidFill>
            <a:srgbClr val="FF0000"/>
          </a:solidFill>
          <a:ln w="9525">
            <a:solidFill>
              <a:schemeClr val="tx1"/>
            </a:solidFill>
            <a:miter lim="800000"/>
            <a:headEnd/>
            <a:tailEnd/>
          </a:ln>
        </p:spPr>
        <p:txBody>
          <a:bodyPr>
            <a:spAutoFit/>
          </a:bodyPr>
          <a:lstStyle/>
          <a:p>
            <a:pPr algn="ctr"/>
            <a:r>
              <a:rPr lang="en-US" sz="1400" b="1"/>
              <a:t>“Trad.USF”</a:t>
            </a:r>
          </a:p>
          <a:p>
            <a:pPr algn="ctr"/>
            <a:r>
              <a:rPr lang="en-US" sz="1400" b="1"/>
              <a:t>All LECs</a:t>
            </a:r>
          </a:p>
        </p:txBody>
      </p:sp>
      <p:sp>
        <p:nvSpPr>
          <p:cNvPr id="8223" name="TextBox 151"/>
          <p:cNvSpPr txBox="1">
            <a:spLocks noChangeArrowheads="1"/>
          </p:cNvSpPr>
          <p:nvPr/>
        </p:nvSpPr>
        <p:spPr bwMode="auto">
          <a:xfrm>
            <a:off x="7620000" y="4876800"/>
            <a:ext cx="1371600" cy="523875"/>
          </a:xfrm>
          <a:prstGeom prst="rect">
            <a:avLst/>
          </a:prstGeom>
          <a:solidFill>
            <a:srgbClr val="FFFF00"/>
          </a:solidFill>
          <a:ln w="9525">
            <a:solidFill>
              <a:schemeClr val="tx1"/>
            </a:solidFill>
            <a:miter lim="800000"/>
            <a:headEnd/>
            <a:tailEnd/>
          </a:ln>
        </p:spPr>
        <p:txBody>
          <a:bodyPr>
            <a:spAutoFit/>
          </a:bodyPr>
          <a:lstStyle/>
          <a:p>
            <a:pPr algn="ctr"/>
            <a:r>
              <a:rPr lang="en-US" sz="1400" b="1"/>
              <a:t>CCLC</a:t>
            </a:r>
          </a:p>
          <a:p>
            <a:pPr algn="ctr"/>
            <a:r>
              <a:rPr lang="en-US" sz="1400" b="1"/>
              <a:t>WECA LECs</a:t>
            </a:r>
          </a:p>
        </p:txBody>
      </p:sp>
      <p:cxnSp>
        <p:nvCxnSpPr>
          <p:cNvPr id="165" name="Straight Arrow Connector 164"/>
          <p:cNvCxnSpPr>
            <a:stCxn id="8209" idx="2"/>
          </p:cNvCxnSpPr>
          <p:nvPr/>
        </p:nvCxnSpPr>
        <p:spPr>
          <a:xfrm rot="5400000">
            <a:off x="6660357" y="3613944"/>
            <a:ext cx="2413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6" name="Right Brace 165"/>
          <p:cNvSpPr/>
          <p:nvPr/>
        </p:nvSpPr>
        <p:spPr>
          <a:xfrm rot="5400000">
            <a:off x="6728618" y="3405982"/>
            <a:ext cx="182563" cy="43434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8226" name="TextBox 174"/>
          <p:cNvSpPr txBox="1">
            <a:spLocks noChangeArrowheads="1"/>
          </p:cNvSpPr>
          <p:nvPr/>
        </p:nvSpPr>
        <p:spPr bwMode="auto">
          <a:xfrm>
            <a:off x="4648200" y="5715000"/>
            <a:ext cx="4343400" cy="369888"/>
          </a:xfrm>
          <a:prstGeom prst="rect">
            <a:avLst/>
          </a:prstGeom>
          <a:solidFill>
            <a:schemeClr val="bg1"/>
          </a:solidFill>
          <a:ln w="9525">
            <a:solidFill>
              <a:srgbClr val="FF0000"/>
            </a:solidFill>
            <a:miter lim="800000"/>
            <a:headEnd/>
            <a:tailEnd/>
          </a:ln>
        </p:spPr>
        <p:txBody>
          <a:bodyPr>
            <a:spAutoFit/>
          </a:bodyPr>
          <a:lstStyle/>
          <a:p>
            <a:pPr algn="ctr"/>
            <a:r>
              <a:rPr lang="en-US" b="1"/>
              <a:t>WCAP </a:t>
            </a:r>
          </a:p>
        </p:txBody>
      </p:sp>
      <p:cxnSp>
        <p:nvCxnSpPr>
          <p:cNvPr id="176" name="Straight Connector 175"/>
          <p:cNvCxnSpPr/>
          <p:nvPr/>
        </p:nvCxnSpPr>
        <p:spPr>
          <a:xfrm>
            <a:off x="152400" y="1219200"/>
            <a:ext cx="8839200" cy="15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pic>
        <p:nvPicPr>
          <p:cNvPr id="8228" name="Picture 70" descr="UTC 2006 Logo Only"/>
          <p:cNvPicPr>
            <a:picLocks noChangeAspect="1" noChangeArrowheads="1"/>
          </p:cNvPicPr>
          <p:nvPr/>
        </p:nvPicPr>
        <p:blipFill>
          <a:blip r:embed="rId2" cstate="print"/>
          <a:srcRect/>
          <a:stretch>
            <a:fillRect/>
          </a:stretch>
        </p:blipFill>
        <p:spPr bwMode="auto">
          <a:xfrm>
            <a:off x="428625" y="228600"/>
            <a:ext cx="1400175" cy="485775"/>
          </a:xfrm>
          <a:prstGeom prst="rect">
            <a:avLst/>
          </a:prstGeom>
          <a:noFill/>
          <a:ln w="9525">
            <a:noFill/>
            <a:miter lim="800000"/>
            <a:headEnd/>
            <a:tailEnd/>
          </a:ln>
        </p:spPr>
      </p:pic>
      <p:cxnSp>
        <p:nvCxnSpPr>
          <p:cNvPr id="199" name="Straight Arrow Connector 198"/>
          <p:cNvCxnSpPr>
            <a:endCxn id="8202" idx="0"/>
          </p:cNvCxnSpPr>
          <p:nvPr/>
        </p:nvCxnSpPr>
        <p:spPr>
          <a:xfrm rot="5400000">
            <a:off x="3276601" y="2057400"/>
            <a:ext cx="304800" cy="31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Slide Number Placeholder 38"/>
          <p:cNvSpPr>
            <a:spLocks noGrp="1"/>
          </p:cNvSpPr>
          <p:nvPr>
            <p:ph type="sldNum" sz="quarter" idx="12"/>
          </p:nvPr>
        </p:nvSpPr>
        <p:spPr/>
        <p:txBody>
          <a:bodyPr/>
          <a:lstStyle/>
          <a:p>
            <a:pPr>
              <a:defRPr/>
            </a:pPr>
            <a:fld id="{D590FC38-AEFC-4F3E-99DA-E4055EAE9D19}" type="slidenum">
              <a:rPr lang="en-US" sz="1400" smtClean="0">
                <a:solidFill>
                  <a:schemeClr val="tx1"/>
                </a:solidFill>
              </a:rPr>
              <a:pPr>
                <a:defRPr/>
              </a:pPr>
              <a:t>7</a:t>
            </a:fld>
            <a:endParaRPr lang="en-US" sz="14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143000" y="76200"/>
            <a:ext cx="8229600" cy="1143000"/>
          </a:xfrm>
        </p:spPr>
        <p:txBody>
          <a:bodyPr/>
          <a:lstStyle/>
          <a:p>
            <a:r>
              <a:rPr lang="en-US" sz="2800" b="1" smtClean="0">
                <a:solidFill>
                  <a:srgbClr val="000000"/>
                </a:solidFill>
                <a:latin typeface="Verdana" pitchFamily="34" charset="0"/>
                <a:ea typeface="Verdana" pitchFamily="34" charset="0"/>
                <a:cs typeface="Verdana" pitchFamily="34" charset="0"/>
              </a:rPr>
              <a:t>Intrastate Access Minutes of Use  </a:t>
            </a:r>
            <a:br>
              <a:rPr lang="en-US" sz="2800" b="1" smtClean="0">
                <a:solidFill>
                  <a:srgbClr val="000000"/>
                </a:solidFill>
                <a:latin typeface="Verdana" pitchFamily="34" charset="0"/>
                <a:ea typeface="Verdana" pitchFamily="34" charset="0"/>
                <a:cs typeface="Verdana" pitchFamily="34" charset="0"/>
              </a:rPr>
            </a:br>
            <a:r>
              <a:rPr lang="en-US" sz="2800" b="1" smtClean="0">
                <a:solidFill>
                  <a:srgbClr val="000000"/>
                </a:solidFill>
                <a:latin typeface="Verdana" pitchFamily="34" charset="0"/>
                <a:ea typeface="Verdana" pitchFamily="34" charset="0"/>
                <a:cs typeface="Verdana" pitchFamily="34" charset="0"/>
              </a:rPr>
              <a:t>(All LECs)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220" name="TextBox 4"/>
          <p:cNvSpPr txBox="1">
            <a:spLocks noChangeArrowheads="1"/>
          </p:cNvSpPr>
          <p:nvPr/>
        </p:nvSpPr>
        <p:spPr bwMode="auto">
          <a:xfrm>
            <a:off x="2667000" y="6172200"/>
            <a:ext cx="4953000" cy="307975"/>
          </a:xfrm>
          <a:prstGeom prst="rect">
            <a:avLst/>
          </a:prstGeom>
          <a:noFill/>
          <a:ln w="9525">
            <a:noFill/>
            <a:miter lim="800000"/>
            <a:headEnd/>
            <a:tailEnd/>
          </a:ln>
        </p:spPr>
        <p:txBody>
          <a:bodyPr>
            <a:spAutoFit/>
          </a:bodyPr>
          <a:lstStyle/>
          <a:p>
            <a:r>
              <a:rPr lang="en-US" sz="1400"/>
              <a:t>Source: WECA Access Report, 2005 – 2009 (Redacted)  </a:t>
            </a:r>
          </a:p>
        </p:txBody>
      </p:sp>
      <p:pic>
        <p:nvPicPr>
          <p:cNvPr id="9221" name="Picture 70" descr="UTC 2006 Logo Only"/>
          <p:cNvPicPr>
            <a:picLocks noChangeAspect="1" noChangeArrowheads="1"/>
          </p:cNvPicPr>
          <p:nvPr/>
        </p:nvPicPr>
        <p:blipFill>
          <a:blip r:embed="rId3" cstate="print"/>
          <a:srcRect/>
          <a:stretch>
            <a:fillRect/>
          </a:stretch>
        </p:blipFill>
        <p:spPr bwMode="auto">
          <a:xfrm>
            <a:off x="428625" y="228600"/>
            <a:ext cx="1400175" cy="485775"/>
          </a:xfrm>
          <a:prstGeom prst="rect">
            <a:avLst/>
          </a:prstGeom>
          <a:noFill/>
          <a:ln w="9525">
            <a:noFill/>
            <a:miter lim="800000"/>
            <a:headEnd/>
            <a:tailEnd/>
          </a:ln>
        </p:spPr>
      </p:pic>
      <p:sp>
        <p:nvSpPr>
          <p:cNvPr id="9222"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8" name="Slide Number Placeholder 7"/>
          <p:cNvSpPr>
            <a:spLocks noGrp="1"/>
          </p:cNvSpPr>
          <p:nvPr>
            <p:ph type="sldNum" sz="quarter" idx="12"/>
          </p:nvPr>
        </p:nvSpPr>
        <p:spPr/>
        <p:txBody>
          <a:bodyPr/>
          <a:lstStyle/>
          <a:p>
            <a:pPr>
              <a:defRPr/>
            </a:pPr>
            <a:fld id="{FA3E1F37-55C6-46E5-85CD-737C11D8FE48}" type="slidenum">
              <a:rPr lang="en-US" sz="1400" smtClean="0">
                <a:solidFill>
                  <a:schemeClr val="tx1"/>
                </a:solidFill>
              </a:rPr>
              <a:pPr>
                <a:defRPr/>
              </a:pPr>
              <a:t>8</a:t>
            </a:fld>
            <a:endParaRPr lang="en-US" sz="14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90600" y="228600"/>
            <a:ext cx="8229600" cy="1143000"/>
          </a:xfrm>
        </p:spPr>
        <p:txBody>
          <a:bodyPr/>
          <a:lstStyle/>
          <a:p>
            <a:pPr eaLnBrk="1" hangingPunct="1"/>
            <a:r>
              <a:rPr lang="en-US" sz="2800" b="1" smtClean="0">
                <a:latin typeface="Verdana" pitchFamily="34" charset="0"/>
                <a:ea typeface="Verdana" pitchFamily="34" charset="0"/>
                <a:cs typeface="Verdana" pitchFamily="34" charset="0"/>
              </a:rPr>
              <a:t>Total Federal USF Support</a:t>
            </a:r>
          </a:p>
        </p:txBody>
      </p:sp>
      <p:graphicFrame>
        <p:nvGraphicFramePr>
          <p:cNvPr id="4" name="Content Placeholder 3"/>
          <p:cNvGraphicFramePr>
            <a:graphicFrameLocks noGrp="1"/>
          </p:cNvGraphicFramePr>
          <p:nvPr>
            <p:ph idx="1"/>
          </p:nvPr>
        </p:nvGraphicFramePr>
        <p:xfrm>
          <a:off x="457200" y="1600200"/>
          <a:ext cx="8305800" cy="4953000"/>
        </p:xfrm>
        <a:graphic>
          <a:graphicData uri="http://schemas.openxmlformats.org/drawingml/2006/chart">
            <c:chart xmlns:c="http://schemas.openxmlformats.org/drawingml/2006/chart" xmlns:r="http://schemas.openxmlformats.org/officeDocument/2006/relationships" r:id="rId2"/>
          </a:graphicData>
        </a:graphic>
      </p:graphicFrame>
      <p:pic>
        <p:nvPicPr>
          <p:cNvPr id="10244" name="Picture 70" descr="UTC 2006 Logo Only"/>
          <p:cNvPicPr>
            <a:picLocks noChangeAspect="1" noChangeArrowheads="1"/>
          </p:cNvPicPr>
          <p:nvPr/>
        </p:nvPicPr>
        <p:blipFill>
          <a:blip r:embed="rId3" cstate="print"/>
          <a:srcRect/>
          <a:stretch>
            <a:fillRect/>
          </a:stretch>
        </p:blipFill>
        <p:spPr bwMode="auto">
          <a:xfrm>
            <a:off x="428625" y="228600"/>
            <a:ext cx="1400175" cy="485775"/>
          </a:xfrm>
          <a:prstGeom prst="rect">
            <a:avLst/>
          </a:prstGeom>
          <a:noFill/>
          <a:ln w="9525">
            <a:noFill/>
            <a:miter lim="800000"/>
            <a:headEnd/>
            <a:tailEnd/>
          </a:ln>
        </p:spPr>
      </p:pic>
      <p:sp>
        <p:nvSpPr>
          <p:cNvPr id="10245" name="Line 71"/>
          <p:cNvSpPr>
            <a:spLocks noChangeShapeType="1"/>
          </p:cNvSpPr>
          <p:nvPr/>
        </p:nvSpPr>
        <p:spPr bwMode="auto">
          <a:xfrm>
            <a:off x="304800" y="1143000"/>
            <a:ext cx="8305800" cy="0"/>
          </a:xfrm>
          <a:prstGeom prst="line">
            <a:avLst/>
          </a:prstGeom>
          <a:noFill/>
          <a:ln w="38100">
            <a:solidFill>
              <a:srgbClr val="000066"/>
            </a:solidFill>
            <a:round/>
            <a:headEnd/>
            <a:tailEnd/>
          </a:ln>
        </p:spPr>
        <p:txBody>
          <a:bodyPr wrap="none" anchor="ctr"/>
          <a:lstStyle/>
          <a:p>
            <a:endParaRPr lang="en-US"/>
          </a:p>
        </p:txBody>
      </p:sp>
      <p:sp>
        <p:nvSpPr>
          <p:cNvPr id="7" name="Slide Number Placeholder 6"/>
          <p:cNvSpPr>
            <a:spLocks noGrp="1"/>
          </p:cNvSpPr>
          <p:nvPr>
            <p:ph type="sldNum" sz="quarter" idx="12"/>
          </p:nvPr>
        </p:nvSpPr>
        <p:spPr/>
        <p:txBody>
          <a:bodyPr/>
          <a:lstStyle/>
          <a:p>
            <a:pPr>
              <a:defRPr/>
            </a:pPr>
            <a:fld id="{A3897ECD-B67B-468B-8CDB-4293C52A6C91}" type="slidenum">
              <a:rPr lang="en-US" sz="1400" smtClean="0">
                <a:solidFill>
                  <a:schemeClr val="tx1"/>
                </a:solidFill>
              </a:rPr>
              <a:pPr>
                <a:defRPr/>
              </a:pPr>
              <a:t>9</a:t>
            </a:fld>
            <a:endParaRPr lang="en-US" sz="14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2010-04-07T07:00:00+00:00</OpenedDate>
    <Date1 xmlns="dc463f71-b30c-4ab2-9473-d307f9d35888">2010-05-05T07:00:00+00:00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100562</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ACFB75134C8974E85C00FB4D29BB1AC" ma:contentTypeVersion="131" ma:contentTypeDescription="" ma:contentTypeScope="" ma:versionID="b7b9907a3537b18e4795b786a84ba1e1">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015f1b76-b32e-440f-80a7-f0ca4d8a872c" ContentTypeId="0x0101006E56B4D1795A2E4DB2F0B01679ED314A" PreviousValue="true"/>
</file>

<file path=customXml/itemProps1.xml><?xml version="1.0" encoding="utf-8"?>
<ds:datastoreItem xmlns:ds="http://schemas.openxmlformats.org/officeDocument/2006/customXml" ds:itemID="{40530A0C-45D1-4900-B6DC-67CA52F3FCAE}"/>
</file>

<file path=customXml/itemProps2.xml><?xml version="1.0" encoding="utf-8"?>
<ds:datastoreItem xmlns:ds="http://schemas.openxmlformats.org/officeDocument/2006/customXml" ds:itemID="{C50858AF-2086-4A5E-A1F8-719D456BAE24}"/>
</file>

<file path=customXml/itemProps3.xml><?xml version="1.0" encoding="utf-8"?>
<ds:datastoreItem xmlns:ds="http://schemas.openxmlformats.org/officeDocument/2006/customXml" ds:itemID="{EE89E0EB-ACAF-4839-B8C8-A9E32966DD49}"/>
</file>

<file path=customXml/itemProps4.xml><?xml version="1.0" encoding="utf-8"?>
<ds:datastoreItem xmlns:ds="http://schemas.openxmlformats.org/officeDocument/2006/customXml" ds:itemID="{B4BEC775-982D-4F5B-AE5C-A30BA8EDB6EE}"/>
</file>

<file path=docProps/app.xml><?xml version="1.0" encoding="utf-8"?>
<Properties xmlns="http://schemas.openxmlformats.org/officeDocument/2006/extended-properties" xmlns:vt="http://schemas.openxmlformats.org/officeDocument/2006/docPropsVTypes">
  <TotalTime>2920</TotalTime>
  <Words>2055</Words>
  <Application>Microsoft Office PowerPoint</Application>
  <PresentationFormat>On-screen Show (4:3)</PresentationFormat>
  <Paragraphs>253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Verdana</vt:lpstr>
      <vt:lpstr>Wingdings</vt:lpstr>
      <vt:lpstr>Office Theme</vt:lpstr>
      <vt:lpstr>Background on Washington Universal Service Funding  Mark Vasconi, Manager-Telecom</vt:lpstr>
      <vt:lpstr>Brief History of Telecom</vt:lpstr>
      <vt:lpstr>Foundations of Universal Service  and Access Charges</vt:lpstr>
      <vt:lpstr>Local Exchange Network and Switched Access Rate Elements </vt:lpstr>
      <vt:lpstr>Access and Universal Service Rate Table</vt:lpstr>
      <vt:lpstr>Washington Switched Access Rates</vt:lpstr>
      <vt:lpstr>Access and Universal Service Revenue Flows (CY 2008)</vt:lpstr>
      <vt:lpstr>Intrastate Access Minutes of Use   (All LECs)</vt:lpstr>
      <vt:lpstr>Total Federal USF Support</vt:lpstr>
      <vt:lpstr>Summary of Washington Universal Support </vt:lpstr>
      <vt:lpstr>UTC Staff Contact Information</vt:lpstr>
      <vt:lpstr>DEFINITIONS and ACRONYMS</vt:lpstr>
      <vt:lpstr>DEFINITIONS and ACRONYMS ‘cont.</vt:lpstr>
      <vt:lpstr>DEFINITIONS and ACRONYMS ‘cont.</vt:lpstr>
      <vt:lpstr>DEFINITIONS and ACRONYMS ‘cont.</vt:lpstr>
      <vt:lpstr>DEFINITIONS and ACRONYMS ‘cont.</vt:lpstr>
      <vt:lpstr>DEFINITIONS and ACRONYMS ‘cont.</vt:lpstr>
    </vt:vector>
  </TitlesOfParts>
  <Company>Washington Utilities and Transportation Commission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Washington State Telecommunications by: Mark Vasconi, Deputy A.D.</dc:title>
  <dc:creator>Tim Zawislak</dc:creator>
  <cp:lastModifiedBy>NMoen</cp:lastModifiedBy>
  <cp:revision>210</cp:revision>
  <dcterms:created xsi:type="dcterms:W3CDTF">2010-04-27T16:56:08Z</dcterms:created>
  <dcterms:modified xsi:type="dcterms:W3CDTF">2010-05-05T21:29:16Z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0x0101006E56B4D1795A2E4DB2F0B01679ED314A00BACFB75134C8974E85C00FB4D29BB1AC</vt:lpwstr>
  </property>
  <property fmtid="{D5CDD505-2E9C-101B-9397-08002B2CF9AE}" pid="3" name="_docset_NoMedatataSyncRequired">
    <vt:lpwstr>False</vt:lpwstr>
  </property>
</Properties>
</file>