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rawings/drawing1.xml" ContentType="application/vnd.openxmlformats-officedocument.drawingml.chartshapes+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charts/colors3.xml" ContentType="application/vnd.ms-office.chartcolorstyle+xml"/>
  <Override PartName="/ppt/charts/chart5.xml" ContentType="application/vnd.openxmlformats-officedocument.drawingml.chart+xml"/>
  <Override PartName="/ppt/charts/style5.xml" ContentType="application/vnd.ms-office.chartstyle+xml"/>
  <Override PartName="/ppt/charts/style3.xml" ContentType="application/vnd.ms-office.chartstyle+xml"/>
  <Override PartName="/ppt/charts/chart3.xml" ContentType="application/vnd.openxmlformats-officedocument.drawingml.chart+xml"/>
  <Override PartName="/ppt/charts/style4.xml" ContentType="application/vnd.ms-office.chartstyl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4.xml" ContentType="application/vnd.ms-office.chartcolorstyle+xml"/>
  <Override PartName="/ppt/charts/chart4.xml" ContentType="application/vnd.openxmlformats-officedocument.drawingml.chart+xml"/>
  <Override PartName="/ppt/charts/style1.xml" ContentType="application/vnd.ms-office.chartstyl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olors5.xml" ContentType="application/vnd.ms-office.chartcolorstyle+xml"/>
  <Override PartName="/ppt/charts/colors1.xml" ContentType="application/vnd.ms-office.chartcolorstyle+xml"/>
  <Override PartName="/ppt/ink/ink2.xml" ContentType="application/inkml+xml"/>
  <Override PartName="/ppt/charts/style6.xml" ContentType="application/vnd.ms-office.chartstyle+xml"/>
  <Override PartName="/ppt/charts/colors6.xml" ContentType="application/vnd.ms-office.chartcolor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6.xml" ContentType="application/vnd.openxmlformats-officedocument.drawingml.chart+xml"/>
  <Override PartName="/ppt/theme/theme1.xml" ContentType="application/vnd.openxmlformats-officedocument.theme+xml"/>
  <Override PartName="/ppt/ink/ink4.xml" ContentType="application/inkml+xml"/>
  <Override PartName="/ppt/ink/ink1.xml" ContentType="application/inkml+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ink/ink3.xml" ContentType="application/inkml+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6" r:id="rId2"/>
    <p:sldId id="394" r:id="rId3"/>
    <p:sldId id="397" r:id="rId4"/>
    <p:sldId id="406" r:id="rId5"/>
    <p:sldId id="403" r:id="rId6"/>
    <p:sldId id="404" r:id="rId7"/>
    <p:sldId id="423" r:id="rId8"/>
    <p:sldId id="398" r:id="rId9"/>
    <p:sldId id="412" r:id="rId10"/>
    <p:sldId id="421" r:id="rId11"/>
    <p:sldId id="401" r:id="rId12"/>
    <p:sldId id="422" r:id="rId13"/>
    <p:sldId id="410" r:id="rId14"/>
    <p:sldId id="399" r:id="rId15"/>
    <p:sldId id="400" r:id="rId16"/>
    <p:sldId id="407" r:id="rId17"/>
    <p:sldId id="419" r:id="rId18"/>
    <p:sldId id="408" r:id="rId19"/>
    <p:sldId id="409" r:id="rId2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a:srgbClr val="FF5757"/>
    <a:srgbClr val="008C3A"/>
    <a:srgbClr val="FF9900"/>
    <a:srgbClr val="2451AC"/>
    <a:srgbClr val="538034"/>
    <a:srgbClr val="48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3" autoAdjust="0"/>
    <p:restoredTop sz="96370" autoAdjust="0"/>
  </p:normalViewPr>
  <p:slideViewPr>
    <p:cSldViewPr>
      <p:cViewPr varScale="1">
        <p:scale>
          <a:sx n="114" d="100"/>
          <a:sy n="114" d="100"/>
        </p:scale>
        <p:origin x="1530" y="10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CNGC%20Hedging%20Plan%20Document\Charts%20for%20Hedging%20Pla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Mark%20to%20Market\Going%20Back%20Hedg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Mark%20to%20Market\Going%20Back%20Hedg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Mark%20to%20Market\Going%20Back%20Hedg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Mark%20to%20Market\Going%20Back%20Hedg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CNGC%20Hedging%20Plan%20Document\Charts%20for%20Hedging%20Pla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solidFill>
                  <a:schemeClr val="tx1">
                    <a:lumMod val="75000"/>
                    <a:lumOff val="25000"/>
                  </a:schemeClr>
                </a:solidFill>
              </a:rPr>
              <a:t>CNGC Plan WA Volumes - Mcf</a:t>
            </a:r>
          </a:p>
        </c:rich>
      </c:tx>
      <c:layout>
        <c:manualLayout>
          <c:xMode val="edge"/>
          <c:yMode val="edge"/>
          <c:x val="4.9652230971128598E-3"/>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Sheet1!$N$33</c:f>
              <c:strCache>
                <c:ptCount val="1"/>
                <c:pt idx="0">
                  <c:v>WA</c:v>
                </c:pt>
              </c:strCache>
            </c:strRef>
          </c:tx>
          <c:spPr>
            <a:solidFill>
              <a:schemeClr val="accent1">
                <a:lumMod val="75000"/>
              </a:schemeClr>
            </a:solidFill>
            <a:ln>
              <a:solidFill>
                <a:schemeClr val="accent3"/>
              </a:solidFill>
            </a:ln>
            <a:effectLst/>
          </c:spPr>
          <c:invertIfNegative val="0"/>
          <c:dPt>
            <c:idx val="3"/>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1-4F3A-482C-A7C8-97056133895A}"/>
              </c:ext>
            </c:extLst>
          </c:dPt>
          <c:dPt>
            <c:idx val="4"/>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3-4F3A-482C-A7C8-97056133895A}"/>
              </c:ext>
            </c:extLst>
          </c:dPt>
          <c:dPt>
            <c:idx val="5"/>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5-4F3A-482C-A7C8-97056133895A}"/>
              </c:ext>
            </c:extLst>
          </c:dPt>
          <c:dPt>
            <c:idx val="6"/>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7-4F3A-482C-A7C8-97056133895A}"/>
              </c:ext>
            </c:extLst>
          </c:dPt>
          <c:dPt>
            <c:idx val="7"/>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9-4F3A-482C-A7C8-97056133895A}"/>
              </c:ext>
            </c:extLst>
          </c:dPt>
          <c:dPt>
            <c:idx val="8"/>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B-4F3A-482C-A7C8-97056133895A}"/>
              </c:ext>
            </c:extLst>
          </c:dPt>
          <c:dPt>
            <c:idx val="9"/>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D-4F3A-482C-A7C8-97056133895A}"/>
              </c:ext>
            </c:extLst>
          </c:dPt>
          <c:cat>
            <c:numRef>
              <c:f>Sheet1!$M$34:$M$45</c:f>
              <c:numCache>
                <c:formatCode>m/d/yyyy</c:formatCode>
                <c:ptCount val="1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numCache>
            </c:numRef>
          </c:cat>
          <c:val>
            <c:numRef>
              <c:f>Sheet1!$N$34:$N$45</c:f>
              <c:numCache>
                <c:formatCode>#,##0</c:formatCode>
                <c:ptCount val="12"/>
                <c:pt idx="0">
                  <c:v>5653903</c:v>
                </c:pt>
                <c:pt idx="1">
                  <c:v>4204138</c:v>
                </c:pt>
                <c:pt idx="2">
                  <c:v>3159455</c:v>
                </c:pt>
                <c:pt idx="3">
                  <c:v>2197270</c:v>
                </c:pt>
                <c:pt idx="4">
                  <c:v>1602044</c:v>
                </c:pt>
                <c:pt idx="5">
                  <c:v>1018211</c:v>
                </c:pt>
                <c:pt idx="6">
                  <c:v>731570</c:v>
                </c:pt>
                <c:pt idx="7">
                  <c:v>718294</c:v>
                </c:pt>
                <c:pt idx="8">
                  <c:v>887119</c:v>
                </c:pt>
                <c:pt idx="9">
                  <c:v>2157404</c:v>
                </c:pt>
                <c:pt idx="10">
                  <c:v>3246875</c:v>
                </c:pt>
                <c:pt idx="11">
                  <c:v>4758897</c:v>
                </c:pt>
              </c:numCache>
            </c:numRef>
          </c:val>
          <c:extLst>
            <c:ext xmlns:c16="http://schemas.microsoft.com/office/drawing/2014/chart" uri="{C3380CC4-5D6E-409C-BE32-E72D297353CC}">
              <c16:uniqueId val="{00000000-E2B0-42D3-A10E-CDE4561008A9}"/>
            </c:ext>
          </c:extLst>
        </c:ser>
        <c:dLbls>
          <c:showLegendKey val="0"/>
          <c:showVal val="0"/>
          <c:showCatName val="0"/>
          <c:showSerName val="0"/>
          <c:showPercent val="0"/>
          <c:showBubbleSize val="0"/>
        </c:dLbls>
        <c:gapWidth val="100"/>
        <c:overlap val="-100"/>
        <c:axId val="346324560"/>
        <c:axId val="346014144"/>
      </c:barChart>
      <c:dateAx>
        <c:axId val="346324560"/>
        <c:scaling>
          <c:orientation val="minMax"/>
        </c:scaling>
        <c:delete val="0"/>
        <c:axPos val="b"/>
        <c:numFmt formatCode="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346014144"/>
        <c:crosses val="autoZero"/>
        <c:auto val="1"/>
        <c:lblOffset val="100"/>
        <c:baseTimeUnit val="months"/>
      </c:dateAx>
      <c:valAx>
        <c:axId val="34601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4632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354566457636"/>
          <c:y val="0.1011111111111111"/>
          <c:w val="0.82394342024612188"/>
          <c:h val="0.78304024496937885"/>
        </c:manualLayout>
      </c:layout>
      <c:lineChart>
        <c:grouping val="standard"/>
        <c:varyColors val="0"/>
        <c:ser>
          <c:idx val="2"/>
          <c:order val="0"/>
          <c:tx>
            <c:v>Strict Programmatic Hedging</c:v>
          </c:tx>
          <c:spPr>
            <a:ln w="38100" cap="rnd">
              <a:solidFill>
                <a:schemeClr val="accent5"/>
              </a:solidFill>
              <a:round/>
            </a:ln>
            <a:effectLst/>
          </c:spPr>
          <c:marker>
            <c:symbol val="none"/>
          </c:marker>
          <c:cat>
            <c:numRef>
              <c:f>F!$A$11:$A$33</c:f>
              <c:numCache>
                <c:formatCode>m/d/yyyy</c:formatCode>
                <c:ptCount val="23"/>
                <c:pt idx="0">
                  <c:v>35796</c:v>
                </c:pt>
                <c:pt idx="1">
                  <c:v>36161</c:v>
                </c:pt>
                <c:pt idx="2">
                  <c:v>36526</c:v>
                </c:pt>
                <c:pt idx="3">
                  <c:v>36892</c:v>
                </c:pt>
                <c:pt idx="4">
                  <c:v>37257</c:v>
                </c:pt>
                <c:pt idx="5">
                  <c:v>37622</c:v>
                </c:pt>
                <c:pt idx="6">
                  <c:v>37987</c:v>
                </c:pt>
                <c:pt idx="7">
                  <c:v>38353</c:v>
                </c:pt>
                <c:pt idx="8">
                  <c:v>38718</c:v>
                </c:pt>
                <c:pt idx="9">
                  <c:v>39083</c:v>
                </c:pt>
                <c:pt idx="10">
                  <c:v>39448</c:v>
                </c:pt>
                <c:pt idx="11">
                  <c:v>39814</c:v>
                </c:pt>
                <c:pt idx="12">
                  <c:v>40179</c:v>
                </c:pt>
                <c:pt idx="13">
                  <c:v>40544</c:v>
                </c:pt>
                <c:pt idx="14">
                  <c:v>40909</c:v>
                </c:pt>
                <c:pt idx="15">
                  <c:v>41275</c:v>
                </c:pt>
                <c:pt idx="16">
                  <c:v>41640</c:v>
                </c:pt>
                <c:pt idx="17">
                  <c:v>42005</c:v>
                </c:pt>
                <c:pt idx="18">
                  <c:v>42370</c:v>
                </c:pt>
                <c:pt idx="19">
                  <c:v>42736</c:v>
                </c:pt>
                <c:pt idx="20">
                  <c:v>43101</c:v>
                </c:pt>
                <c:pt idx="21">
                  <c:v>43466</c:v>
                </c:pt>
                <c:pt idx="22">
                  <c:v>43831</c:v>
                </c:pt>
              </c:numCache>
            </c:numRef>
          </c:cat>
          <c:val>
            <c:numRef>
              <c:f>F!$D$11:$D$33</c:f>
              <c:numCache>
                <c:formatCode>#,##0.000</c:formatCode>
                <c:ptCount val="23"/>
                <c:pt idx="0">
                  <c:v>1.9528661182053209</c:v>
                </c:pt>
                <c:pt idx="1">
                  <c:v>2.1218349717530653</c:v>
                </c:pt>
                <c:pt idx="2">
                  <c:v>2.2678411067866349</c:v>
                </c:pt>
                <c:pt idx="3">
                  <c:v>2.3456775274019481</c:v>
                </c:pt>
                <c:pt idx="4">
                  <c:v>2.6979340827882576</c:v>
                </c:pt>
                <c:pt idx="5">
                  <c:v>3.6934952581796487</c:v>
                </c:pt>
                <c:pt idx="6">
                  <c:v>3.6576339555558732</c:v>
                </c:pt>
                <c:pt idx="7">
                  <c:v>4.0591699604743079</c:v>
                </c:pt>
                <c:pt idx="8">
                  <c:v>4.9210866271409737</c:v>
                </c:pt>
                <c:pt idx="9">
                  <c:v>6.2627332015810282</c:v>
                </c:pt>
                <c:pt idx="10">
                  <c:v>8.3958369565217392</c:v>
                </c:pt>
                <c:pt idx="11">
                  <c:v>8.3127437417654804</c:v>
                </c:pt>
                <c:pt idx="12">
                  <c:v>8.6668148880105402</c:v>
                </c:pt>
                <c:pt idx="13">
                  <c:v>7.9124054677206841</c:v>
                </c:pt>
                <c:pt idx="14">
                  <c:v>6.458681818181816</c:v>
                </c:pt>
                <c:pt idx="15">
                  <c:v>5.4532526350461152</c:v>
                </c:pt>
                <c:pt idx="16">
                  <c:v>4.6252500000000003</c:v>
                </c:pt>
                <c:pt idx="17">
                  <c:v>4.2285457839262177</c:v>
                </c:pt>
                <c:pt idx="18">
                  <c:v>4.1979555335968373</c:v>
                </c:pt>
                <c:pt idx="19">
                  <c:v>3.8239064558629781</c:v>
                </c:pt>
                <c:pt idx="20">
                  <c:v>3.1543066064370415</c:v>
                </c:pt>
                <c:pt idx="21">
                  <c:v>0</c:v>
                </c:pt>
                <c:pt idx="22">
                  <c:v>0</c:v>
                </c:pt>
              </c:numCache>
            </c:numRef>
          </c:val>
          <c:smooth val="0"/>
          <c:extLst>
            <c:ext xmlns:c16="http://schemas.microsoft.com/office/drawing/2014/chart" uri="{C3380CC4-5D6E-409C-BE32-E72D297353CC}">
              <c16:uniqueId val="{00000002-676E-4704-8EB6-10F754330787}"/>
            </c:ext>
          </c:extLst>
        </c:ser>
        <c:dLbls>
          <c:showLegendKey val="0"/>
          <c:showVal val="0"/>
          <c:showCatName val="0"/>
          <c:showSerName val="0"/>
          <c:showPercent val="0"/>
          <c:showBubbleSize val="0"/>
        </c:dLbls>
        <c:smooth val="0"/>
        <c:axId val="345295776"/>
        <c:axId val="345132544"/>
      </c:lineChart>
      <c:dateAx>
        <c:axId val="345295776"/>
        <c:scaling>
          <c:orientation val="minMax"/>
          <c:max val="43101"/>
        </c:scaling>
        <c:delete val="1"/>
        <c:axPos val="b"/>
        <c:numFmt formatCode="yyyy" sourceLinked="0"/>
        <c:majorTickMark val="out"/>
        <c:minorTickMark val="none"/>
        <c:tickLblPos val="nextTo"/>
        <c:crossAx val="345132544"/>
        <c:crosses val="autoZero"/>
        <c:auto val="1"/>
        <c:lblOffset val="100"/>
        <c:baseTimeUnit val="years"/>
        <c:majorUnit val="2"/>
        <c:majorTimeUnit val="years"/>
      </c:dateAx>
      <c:valAx>
        <c:axId val="345132544"/>
        <c:scaling>
          <c:orientation val="minMax"/>
        </c:scaling>
        <c:delete val="1"/>
        <c:axPos val="l"/>
        <c:numFmt formatCode="&quot;$&quot;#,##0.00" sourceLinked="0"/>
        <c:majorTickMark val="none"/>
        <c:minorTickMark val="none"/>
        <c:tickLblPos val="nextTo"/>
        <c:crossAx val="345295776"/>
        <c:crosses val="autoZero"/>
        <c:crossBetween val="midCat"/>
      </c:valAx>
      <c:spPr>
        <a:noFill/>
        <a:ln w="25400">
          <a:noFill/>
        </a:ln>
        <a:effectLst/>
      </c:spPr>
    </c:plotArea>
    <c:legend>
      <c:legendPos val="b"/>
      <c:legendEntry>
        <c:idx val="0"/>
        <c:txPr>
          <a:bodyPr rot="0" spcFirstLastPara="1" vertOverflow="ellipsis" vert="horz" wrap="square" anchor="ctr" anchorCtr="1"/>
          <a:lstStyle/>
          <a:p>
            <a:pPr>
              <a:defRPr sz="1300" b="1" i="0" u="none" strike="noStrike" kern="1200" baseline="0">
                <a:solidFill>
                  <a:schemeClr val="accent5">
                    <a:lumMod val="75000"/>
                  </a:schemeClr>
                </a:solidFill>
                <a:latin typeface="+mn-lt"/>
                <a:ea typeface="+mn-ea"/>
                <a:cs typeface="+mn-cs"/>
              </a:defRPr>
            </a:pPr>
            <a:endParaRPr lang="en-US"/>
          </a:p>
        </c:txPr>
      </c:legendEntry>
      <c:layout>
        <c:manualLayout>
          <c:xMode val="edge"/>
          <c:yMode val="edge"/>
          <c:x val="0.38688878561696022"/>
          <c:y val="0.65475203271179727"/>
          <c:w val="0.39251959073978021"/>
          <c:h val="0.19502378608923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mn-lt"/>
                <a:ea typeface="+mn-ea"/>
                <a:cs typeface="+mn-cs"/>
              </a:defRPr>
            </a:pPr>
            <a:r>
              <a:rPr lang="en-US" sz="1600" baseline="0" dirty="0">
                <a:solidFill>
                  <a:schemeClr val="tx1">
                    <a:lumMod val="85000"/>
                    <a:lumOff val="15000"/>
                  </a:schemeClr>
                </a:solidFill>
              </a:rPr>
              <a:t>Natural Gas Prices - NYMEX Henry Hub</a:t>
            </a:r>
          </a:p>
        </c:rich>
      </c:tx>
      <c:layout>
        <c:manualLayout>
          <c:xMode val="edge"/>
          <c:yMode val="edge"/>
          <c:x val="1.814965344900752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manualLayout>
          <c:layoutTarget val="inner"/>
          <c:xMode val="edge"/>
          <c:yMode val="edge"/>
          <c:x val="0.1280354566457636"/>
          <c:y val="0.1011111111111111"/>
          <c:w val="0.82394342024612188"/>
          <c:h val="0.78304024496937885"/>
        </c:manualLayout>
      </c:layout>
      <c:lineChart>
        <c:grouping val="standard"/>
        <c:varyColors val="0"/>
        <c:ser>
          <c:idx val="0"/>
          <c:order val="0"/>
          <c:tx>
            <c:v>No Hedging</c:v>
          </c:tx>
          <c:spPr>
            <a:ln w="38100" cap="rnd">
              <a:solidFill>
                <a:schemeClr val="tx1">
                  <a:lumMod val="95000"/>
                  <a:lumOff val="5000"/>
                </a:schemeClr>
              </a:solidFill>
              <a:round/>
            </a:ln>
            <a:effectLst/>
          </c:spPr>
          <c:marker>
            <c:symbol val="none"/>
          </c:marker>
          <c:cat>
            <c:numRef>
              <c:f>F!$A$11:$A$33</c:f>
              <c:numCache>
                <c:formatCode>m/d/yyyy</c:formatCode>
                <c:ptCount val="23"/>
                <c:pt idx="0">
                  <c:v>35796</c:v>
                </c:pt>
                <c:pt idx="1">
                  <c:v>36161</c:v>
                </c:pt>
                <c:pt idx="2">
                  <c:v>36526</c:v>
                </c:pt>
                <c:pt idx="3">
                  <c:v>36892</c:v>
                </c:pt>
                <c:pt idx="4">
                  <c:v>37257</c:v>
                </c:pt>
                <c:pt idx="5">
                  <c:v>37622</c:v>
                </c:pt>
                <c:pt idx="6">
                  <c:v>37987</c:v>
                </c:pt>
                <c:pt idx="7">
                  <c:v>38353</c:v>
                </c:pt>
                <c:pt idx="8">
                  <c:v>38718</c:v>
                </c:pt>
                <c:pt idx="9">
                  <c:v>39083</c:v>
                </c:pt>
                <c:pt idx="10">
                  <c:v>39448</c:v>
                </c:pt>
                <c:pt idx="11">
                  <c:v>39814</c:v>
                </c:pt>
                <c:pt idx="12">
                  <c:v>40179</c:v>
                </c:pt>
                <c:pt idx="13">
                  <c:v>40544</c:v>
                </c:pt>
                <c:pt idx="14">
                  <c:v>40909</c:v>
                </c:pt>
                <c:pt idx="15">
                  <c:v>41275</c:v>
                </c:pt>
                <c:pt idx="16">
                  <c:v>41640</c:v>
                </c:pt>
                <c:pt idx="17">
                  <c:v>42005</c:v>
                </c:pt>
                <c:pt idx="18">
                  <c:v>42370</c:v>
                </c:pt>
                <c:pt idx="19">
                  <c:v>42736</c:v>
                </c:pt>
                <c:pt idx="20">
                  <c:v>43101</c:v>
                </c:pt>
                <c:pt idx="21">
                  <c:v>43466</c:v>
                </c:pt>
                <c:pt idx="22">
                  <c:v>43831</c:v>
                </c:pt>
              </c:numCache>
            </c:numRef>
          </c:cat>
          <c:val>
            <c:numRef>
              <c:f>F!$B$11:$B$33</c:f>
              <c:numCache>
                <c:formatCode>#,##0.000</c:formatCode>
                <c:ptCount val="23"/>
                <c:pt idx="0">
                  <c:v>2.1083333333333329</c:v>
                </c:pt>
                <c:pt idx="1">
                  <c:v>2.2683333333333331</c:v>
                </c:pt>
                <c:pt idx="2">
                  <c:v>3.8858333333333328</c:v>
                </c:pt>
                <c:pt idx="3">
                  <c:v>4.2837500000000004</c:v>
                </c:pt>
                <c:pt idx="4">
                  <c:v>3.2211666666666665</c:v>
                </c:pt>
                <c:pt idx="5">
                  <c:v>5.3879166666666665</c:v>
                </c:pt>
                <c:pt idx="6">
                  <c:v>6.1375833333333345</c:v>
                </c:pt>
                <c:pt idx="7">
                  <c:v>8.6156666666666677</c:v>
                </c:pt>
                <c:pt idx="8">
                  <c:v>7.2263333333333328</c:v>
                </c:pt>
                <c:pt idx="9">
                  <c:v>6.8602500000000006</c:v>
                </c:pt>
                <c:pt idx="10">
                  <c:v>9.0347500000000007</c:v>
                </c:pt>
                <c:pt idx="11">
                  <c:v>3.9861666666666657</c:v>
                </c:pt>
                <c:pt idx="12">
                  <c:v>4.392500000000001</c:v>
                </c:pt>
                <c:pt idx="13">
                  <c:v>4.0415833333333326</c:v>
                </c:pt>
                <c:pt idx="14">
                  <c:v>2.7893333333333334</c:v>
                </c:pt>
                <c:pt idx="15">
                  <c:v>3.6524166666666669</c:v>
                </c:pt>
                <c:pt idx="16">
                  <c:v>4.4146666666666663</c:v>
                </c:pt>
                <c:pt idx="17">
                  <c:v>2.6641666666666666</c:v>
                </c:pt>
                <c:pt idx="18">
                  <c:v>2.4602499999999998</c:v>
                </c:pt>
                <c:pt idx="19">
                  <c:v>3.108166666666667</c:v>
                </c:pt>
                <c:pt idx="20">
                  <c:v>2.9129999999999994</c:v>
                </c:pt>
                <c:pt idx="21">
                  <c:v>0</c:v>
                </c:pt>
                <c:pt idx="22">
                  <c:v>0</c:v>
                </c:pt>
              </c:numCache>
            </c:numRef>
          </c:val>
          <c:smooth val="0"/>
          <c:extLst>
            <c:ext xmlns:c16="http://schemas.microsoft.com/office/drawing/2014/chart" uri="{C3380CC4-5D6E-409C-BE32-E72D297353CC}">
              <c16:uniqueId val="{00000000-676E-4704-8EB6-10F754330787}"/>
            </c:ext>
          </c:extLst>
        </c:ser>
        <c:dLbls>
          <c:showLegendKey val="0"/>
          <c:showVal val="0"/>
          <c:showCatName val="0"/>
          <c:showSerName val="0"/>
          <c:showPercent val="0"/>
          <c:showBubbleSize val="0"/>
        </c:dLbls>
        <c:smooth val="0"/>
        <c:axId val="345851296"/>
        <c:axId val="345805352"/>
      </c:lineChart>
      <c:dateAx>
        <c:axId val="345851296"/>
        <c:scaling>
          <c:orientation val="minMax"/>
          <c:max val="43101"/>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45805352"/>
        <c:crosses val="autoZero"/>
        <c:auto val="1"/>
        <c:lblOffset val="100"/>
        <c:baseTimeUnit val="years"/>
        <c:majorUnit val="2"/>
        <c:majorTimeUnit val="years"/>
      </c:dateAx>
      <c:valAx>
        <c:axId val="345805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4585129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300" b="1" i="0" u="none" strike="noStrike" kern="1200" baseline="0">
                <a:solidFill>
                  <a:schemeClr val="tx1">
                    <a:lumMod val="85000"/>
                    <a:lumOff val="15000"/>
                  </a:schemeClr>
                </a:solidFill>
                <a:latin typeface="+mn-lt"/>
                <a:ea typeface="+mn-ea"/>
                <a:cs typeface="+mn-cs"/>
              </a:defRPr>
            </a:pPr>
            <a:endParaRPr lang="en-US"/>
          </a:p>
        </c:txPr>
      </c:legendEntry>
      <c:layout>
        <c:manualLayout>
          <c:xMode val="edge"/>
          <c:yMode val="edge"/>
          <c:x val="0.33956829647791031"/>
          <c:y val="0.74131889763779535"/>
          <c:w val="0.39251959073978021"/>
          <c:h val="0.19502378608923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354566457636"/>
          <c:y val="0.1011111111111111"/>
          <c:w val="0.82394342024612188"/>
          <c:h val="0.78304024496937885"/>
        </c:manualLayout>
      </c:layout>
      <c:lineChart>
        <c:grouping val="standard"/>
        <c:varyColors val="0"/>
        <c:dLbls>
          <c:showLegendKey val="0"/>
          <c:showVal val="0"/>
          <c:showCatName val="0"/>
          <c:showSerName val="0"/>
          <c:showPercent val="0"/>
          <c:showBubbleSize val="0"/>
        </c:dLbls>
        <c:marker val="1"/>
        <c:smooth val="0"/>
        <c:axId val="345779912"/>
        <c:axId val="345937504"/>
      </c:lineChart>
      <c:catAx>
        <c:axId val="345779912"/>
        <c:scaling>
          <c:orientation val="minMax"/>
          <c:max val="21"/>
        </c:scaling>
        <c:delete val="1"/>
        <c:axPos val="b"/>
        <c:numFmt formatCode="yyyy" sourceLinked="0"/>
        <c:majorTickMark val="out"/>
        <c:minorTickMark val="none"/>
        <c:tickLblPos val="nextTo"/>
        <c:crossAx val="345937504"/>
        <c:crosses val="autoZero"/>
        <c:auto val="1"/>
        <c:lblAlgn val="ctr"/>
        <c:lblOffset val="100"/>
        <c:tickLblSkip val="2"/>
        <c:noMultiLvlLbl val="0"/>
      </c:catAx>
      <c:valAx>
        <c:axId val="345937504"/>
        <c:scaling>
          <c:orientation val="minMax"/>
        </c:scaling>
        <c:delete val="1"/>
        <c:axPos val="l"/>
        <c:numFmt formatCode="&quot;$&quot;#,##0.00" sourceLinked="0"/>
        <c:majorTickMark val="none"/>
        <c:minorTickMark val="none"/>
        <c:tickLblPos val="nextTo"/>
        <c:crossAx val="345779912"/>
        <c:crosses val="autoZero"/>
        <c:crossBetween val="midCat"/>
      </c:valAx>
      <c:spPr>
        <a:noFill/>
        <a:ln w="25400">
          <a:noFill/>
        </a:ln>
        <a:effectLst/>
      </c:spPr>
    </c:plotArea>
    <c:legend>
      <c:legendPos val="b"/>
      <c:layout>
        <c:manualLayout>
          <c:xMode val="edge"/>
          <c:yMode val="edge"/>
          <c:x val="0.41861021264557502"/>
          <c:y val="0.71006889763779535"/>
          <c:w val="0.39251959073978021"/>
          <c:h val="0.19502378608923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354566457636"/>
          <c:y val="0.1011111111111111"/>
          <c:w val="0.82394342024612188"/>
          <c:h val="0.78304024496937885"/>
        </c:manualLayout>
      </c:layout>
      <c:lineChart>
        <c:grouping val="standard"/>
        <c:varyColors val="0"/>
        <c:dLbls>
          <c:showLegendKey val="0"/>
          <c:showVal val="0"/>
          <c:showCatName val="0"/>
          <c:showSerName val="0"/>
          <c:showPercent val="0"/>
          <c:showBubbleSize val="0"/>
        </c:dLbls>
        <c:marker val="1"/>
        <c:smooth val="0"/>
        <c:axId val="345938288"/>
        <c:axId val="345938680"/>
      </c:lineChart>
      <c:catAx>
        <c:axId val="345938288"/>
        <c:scaling>
          <c:orientation val="minMax"/>
          <c:max val="21"/>
        </c:scaling>
        <c:delete val="1"/>
        <c:axPos val="b"/>
        <c:numFmt formatCode="yyyy" sourceLinked="0"/>
        <c:majorTickMark val="out"/>
        <c:minorTickMark val="none"/>
        <c:tickLblPos val="nextTo"/>
        <c:crossAx val="345938680"/>
        <c:crosses val="autoZero"/>
        <c:auto val="1"/>
        <c:lblAlgn val="ctr"/>
        <c:lblOffset val="100"/>
        <c:tickLblSkip val="2"/>
        <c:noMultiLvlLbl val="1"/>
      </c:catAx>
      <c:valAx>
        <c:axId val="345938680"/>
        <c:scaling>
          <c:orientation val="minMax"/>
        </c:scaling>
        <c:delete val="1"/>
        <c:axPos val="l"/>
        <c:numFmt formatCode="&quot;$&quot;#,##0.00" sourceLinked="0"/>
        <c:majorTickMark val="none"/>
        <c:minorTickMark val="none"/>
        <c:tickLblPos val="nextTo"/>
        <c:crossAx val="345938288"/>
        <c:crosses val="autoZero"/>
        <c:crossBetween val="midCat"/>
      </c:valAx>
      <c:spPr>
        <a:noFill/>
        <a:ln w="25400">
          <a:noFill/>
        </a:ln>
        <a:effectLst/>
      </c:spPr>
    </c:plotArea>
    <c:legend>
      <c:legendPos val="b"/>
      <c:layout>
        <c:manualLayout>
          <c:xMode val="edge"/>
          <c:yMode val="edge"/>
          <c:x val="0.41142458390306003"/>
          <c:y val="0.65798556430446198"/>
          <c:w val="0.39251959073978021"/>
          <c:h val="0.19502378608923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solidFill>
                  <a:schemeClr val="tx1">
                    <a:lumMod val="95000"/>
                    <a:lumOff val="5000"/>
                  </a:schemeClr>
                </a:solidFill>
                <a:latin typeface="Calibri" panose="020F0502020204030204" pitchFamily="34" charset="0"/>
              </a:rPr>
              <a:t>Program Ladder- % Hedged</a:t>
            </a:r>
          </a:p>
        </c:rich>
      </c:tx>
      <c:layout>
        <c:manualLayout>
          <c:xMode val="edge"/>
          <c:yMode val="edge"/>
          <c:x val="1.5711739736236662E-3"/>
          <c:y val="1.85185185185185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90711022713857"/>
          <c:y val="0.13814822991362841"/>
          <c:w val="0.88309288977286138"/>
          <c:h val="0.76889777407107585"/>
        </c:manualLayout>
      </c:layout>
      <c:barChart>
        <c:barDir val="col"/>
        <c:grouping val="stacked"/>
        <c:varyColors val="0"/>
        <c:ser>
          <c:idx val="1"/>
          <c:order val="2"/>
          <c:tx>
            <c:strRef>
              <c:f>Sheet1!$O$3</c:f>
              <c:strCache>
                <c:ptCount val="1"/>
                <c:pt idx="0">
                  <c:v>End of Year Min</c:v>
                </c:pt>
              </c:strCache>
            </c:strRef>
          </c:tx>
          <c:spPr>
            <a:solidFill>
              <a:schemeClr val="accent1"/>
            </a:solidFill>
            <a:ln>
              <a:noFill/>
            </a:ln>
            <a:effectLst/>
          </c:spPr>
          <c:invertIfNegative val="0"/>
          <c:dLbls>
            <c:dLbl>
              <c:idx val="0"/>
              <c:layout>
                <c:manualLayout>
                  <c:x val="-2.6253394411860377E-17"/>
                  <c:y val="-6.4475462851258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11-4D7F-B8CD-43837DB56F8A}"/>
                </c:ext>
              </c:extLst>
            </c:dLbl>
            <c:dLbl>
              <c:idx val="1"/>
              <c:layout>
                <c:manualLayout>
                  <c:x val="0"/>
                  <c:y val="-8.8229580743827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11-4D7F-B8CD-43837DB56F8A}"/>
                </c:ext>
              </c:extLst>
            </c:dLbl>
            <c:dLbl>
              <c:idx val="2"/>
              <c:layout>
                <c:manualLayout>
                  <c:x val="-2.8640397483614085E-3"/>
                  <c:y val="-0.118770589462844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11-4D7F-B8CD-43837DB56F8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Year 3</c:v>
                </c:pt>
                <c:pt idx="1">
                  <c:v>Year 2</c:v>
                </c:pt>
                <c:pt idx="2">
                  <c:v>Year 1</c:v>
                </c:pt>
              </c:strCache>
            </c:strRef>
          </c:cat>
          <c:val>
            <c:numRef>
              <c:f>Sheet1!$O$4:$O$6</c:f>
              <c:numCache>
                <c:formatCode>General</c:formatCode>
                <c:ptCount val="3"/>
                <c:pt idx="0">
                  <c:v>0.05</c:v>
                </c:pt>
                <c:pt idx="1">
                  <c:v>0.1</c:v>
                </c:pt>
                <c:pt idx="2">
                  <c:v>0.15000000000000002</c:v>
                </c:pt>
              </c:numCache>
            </c:numRef>
          </c:val>
          <c:extLst>
            <c:ext xmlns:c16="http://schemas.microsoft.com/office/drawing/2014/chart" uri="{C3380CC4-5D6E-409C-BE32-E72D297353CC}">
              <c16:uniqueId val="{00000000-D4AB-482E-ACF0-5F82470E5E32}"/>
            </c:ext>
          </c:extLst>
        </c:ser>
        <c:ser>
          <c:idx val="3"/>
          <c:order val="3"/>
          <c:tx>
            <c:strRef>
              <c:f>Sheet1!$P$3</c:f>
              <c:strCache>
                <c:ptCount val="1"/>
                <c:pt idx="0">
                  <c:v>End of Year Max</c:v>
                </c:pt>
              </c:strCache>
            </c:strRef>
          </c:tx>
          <c:spPr>
            <a:solidFill>
              <a:schemeClr val="accent2">
                <a:lumMod val="60000"/>
                <a:lumOff val="40000"/>
              </a:schemeClr>
            </a:solidFill>
            <a:ln>
              <a:noFill/>
            </a:ln>
            <a:effectLst/>
          </c:spPr>
          <c:invertIfNegative val="0"/>
          <c:dLbls>
            <c:dLbl>
              <c:idx val="0"/>
              <c:layout>
                <c:manualLayout>
                  <c:x val="-2.8640397483614085E-3"/>
                  <c:y val="-0.12895092570251668"/>
                </c:manualLayout>
              </c:layout>
              <c:tx>
                <c:rich>
                  <a:bodyPr/>
                  <a:lstStyle/>
                  <a:p>
                    <a:r>
                      <a:rPr lang="en-US" b="1"/>
                      <a:t>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11-4D7F-B8CD-43837DB56F8A}"/>
                </c:ext>
              </c:extLst>
            </c:dLbl>
            <c:dLbl>
              <c:idx val="1"/>
              <c:layout>
                <c:manualLayout>
                  <c:x val="2.8640397483614085E-3"/>
                  <c:y val="-0.20021327938022332"/>
                </c:manualLayout>
              </c:layout>
              <c:tx>
                <c:rich>
                  <a:bodyPr/>
                  <a:lstStyle/>
                  <a:p>
                    <a:r>
                      <a:rPr lang="en-US" b="1"/>
                      <a:t>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11-4D7F-B8CD-43837DB56F8A}"/>
                </c:ext>
              </c:extLst>
            </c:dLbl>
            <c:dLbl>
              <c:idx val="2"/>
              <c:layout>
                <c:manualLayout>
                  <c:x val="0"/>
                  <c:y val="-0.28165596929760223"/>
                </c:manualLayout>
              </c:layout>
              <c:tx>
                <c:rich>
                  <a:bodyPr/>
                  <a:lstStyle/>
                  <a:p>
                    <a:fld id="{D755A682-C2AF-4474-9005-7D5B1E42C066}" type="CELLREF">
                      <a:rPr lang="en-US" b="1"/>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{D755A682-C2AF-4474-9005-7D5B1E42C066}</c15:txfldGUID>
                      <c15:f>Sheet1!$P$6</c15:f>
                      <c15:dlblFieldTableCache>
                        <c:ptCount val="1"/>
                        <c:pt idx="0">
                          <c:v>60%</c:v>
                        </c:pt>
                      </c15:dlblFieldTableCache>
                    </c15:dlblFTEntry>
                  </c15:dlblFieldTable>
                  <c15:showDataLabelsRange val="0"/>
                </c:ext>
                <c:ext xmlns:c16="http://schemas.microsoft.com/office/drawing/2014/chart" uri="{C3380CC4-5D6E-409C-BE32-E72D297353CC}">
                  <c16:uniqueId val="{00000005-C411-4D7F-B8CD-43837DB56F8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lumMod val="50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Sheet1!$R$4:$R$6</c:f>
              <c:numCache>
                <c:formatCode>General</c:formatCode>
                <c:ptCount val="3"/>
                <c:pt idx="0">
                  <c:v>0.15000000000000002</c:v>
                </c:pt>
                <c:pt idx="1">
                  <c:v>0.30000000000000004</c:v>
                </c:pt>
                <c:pt idx="2">
                  <c:v>0.44999999999999996</c:v>
                </c:pt>
              </c:numCache>
            </c:numRef>
          </c:val>
          <c:extLst>
            <c:ext xmlns:c16="http://schemas.microsoft.com/office/drawing/2014/chart" uri="{C3380CC4-5D6E-409C-BE32-E72D297353CC}">
              <c16:uniqueId val="{00000000-A4A6-407C-854F-14B0EB62F7AD}"/>
            </c:ext>
          </c:extLst>
        </c:ser>
        <c:dLbls>
          <c:showLegendKey val="0"/>
          <c:showVal val="0"/>
          <c:showCatName val="0"/>
          <c:showSerName val="0"/>
          <c:showPercent val="0"/>
          <c:showBubbleSize val="0"/>
        </c:dLbls>
        <c:gapWidth val="150"/>
        <c:overlap val="100"/>
        <c:axId val="345941816"/>
        <c:axId val="345942208"/>
        <c:extLst>
          <c:ext xmlns:c15="http://schemas.microsoft.com/office/drawing/2012/chart" uri="{02D57815-91ED-43cb-92C2-25804820EDAC}">
            <c15:filteredBarSeries>
              <c15:ser>
                <c:idx val="2"/>
                <c:order val="0"/>
                <c:tx>
                  <c:strRef>
                    <c:extLst>
                      <c:ext uri="{02D57815-91ED-43cb-92C2-25804820EDAC}">
                        <c15:formulaRef>
                          <c15:sqref>Sheet1!$K$3</c15:sqref>
                        </c15:formulaRef>
                      </c:ext>
                    </c:extLst>
                    <c:strCache>
                      <c:ptCount val="1"/>
                      <c:pt idx="0">
                        <c:v>Min Added</c:v>
                      </c:pt>
                    </c:strCache>
                  </c:strRef>
                </c:tx>
                <c:spPr>
                  <a:solidFill>
                    <a:schemeClr val="accent5">
                      <a:lumMod val="40000"/>
                      <a:lumOff val="60000"/>
                    </a:schemeClr>
                  </a:solidFill>
                  <a:ln>
                    <a:noFill/>
                  </a:ln>
                  <a:effectLst/>
                </c:spPr>
                <c:invertIfNegative val="0"/>
                <c:val>
                  <c:numRef>
                    <c:extLst>
                      <c:ext uri="{02D57815-91ED-43cb-92C2-25804820EDAC}">
                        <c15:formulaRef>
                          <c15:sqref>Sheet1!$K$4:$K$6</c15:sqref>
                        </c15:formulaRef>
                      </c:ext>
                    </c:extLst>
                    <c:numCache>
                      <c:formatCode>General</c:formatCode>
                      <c:ptCount val="3"/>
                      <c:pt idx="0">
                        <c:v>0.05</c:v>
                      </c:pt>
                      <c:pt idx="1">
                        <c:v>0.05</c:v>
                      </c:pt>
                      <c:pt idx="2">
                        <c:v>0.05</c:v>
                      </c:pt>
                    </c:numCache>
                  </c:numRef>
                </c:val>
                <c:extLst>
                  <c:ext xmlns:c16="http://schemas.microsoft.com/office/drawing/2014/chart" uri="{C3380CC4-5D6E-409C-BE32-E72D297353CC}">
                    <c16:uniqueId val="{00000001-D4AB-482E-ACF0-5F82470E5E32}"/>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Sheet1!$Q$3</c15:sqref>
                        </c15:formulaRef>
                      </c:ext>
                    </c:extLst>
                    <c:strCache>
                      <c:ptCount val="1"/>
                      <c:pt idx="0">
                        <c:v>Range</c:v>
                      </c:pt>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Sheet1!$B$4:$B$6</c15:sqref>
                        </c15:formulaRef>
                      </c:ext>
                    </c:extLst>
                    <c:strCache>
                      <c:ptCount val="3"/>
                      <c:pt idx="0">
                        <c:v>Year 3</c:v>
                      </c:pt>
                      <c:pt idx="1">
                        <c:v>Year 2</c:v>
                      </c:pt>
                      <c:pt idx="2">
                        <c:v>Year 1</c:v>
                      </c:pt>
                    </c:strCache>
                  </c:strRef>
                </c:cat>
                <c:val>
                  <c:numRef>
                    <c:extLst xmlns:c15="http://schemas.microsoft.com/office/drawing/2012/chart">
                      <c:ext xmlns:c15="http://schemas.microsoft.com/office/drawing/2012/chart" uri="{02D57815-91ED-43cb-92C2-25804820EDAC}">
                        <c15:formulaRef>
                          <c15:sqref>Sheet1!$Q$4:$Q$6</c15:sqref>
                        </c15:formulaRef>
                      </c:ext>
                    </c:extLst>
                    <c:numCache>
                      <c:formatCode>General</c:formatCode>
                      <c:ptCount val="3"/>
                      <c:pt idx="0">
                        <c:v>0.2</c:v>
                      </c:pt>
                      <c:pt idx="1">
                        <c:v>0.35</c:v>
                      </c:pt>
                      <c:pt idx="2">
                        <c:v>0.5</c:v>
                      </c:pt>
                    </c:numCache>
                  </c:numRef>
                </c:val>
                <c:extLst xmlns:c15="http://schemas.microsoft.com/office/drawing/2012/chart">
                  <c:ext xmlns:c16="http://schemas.microsoft.com/office/drawing/2014/chart" uri="{C3380CC4-5D6E-409C-BE32-E72D297353CC}">
                    <c16:uniqueId val="{00000002-D4AB-482E-ACF0-5F82470E5E32}"/>
                  </c:ext>
                </c:extLst>
              </c15:ser>
            </c15:filteredBarSeries>
          </c:ext>
        </c:extLst>
      </c:barChart>
      <c:catAx>
        <c:axId val="34594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85000"/>
                    <a:lumOff val="15000"/>
                  </a:schemeClr>
                </a:solidFill>
                <a:latin typeface="+mn-lt"/>
                <a:ea typeface="+mn-ea"/>
                <a:cs typeface="+mn-cs"/>
              </a:defRPr>
            </a:pPr>
            <a:endParaRPr lang="en-US"/>
          </a:p>
        </c:txPr>
        <c:crossAx val="345942208"/>
        <c:crosses val="autoZero"/>
        <c:auto val="1"/>
        <c:lblAlgn val="ctr"/>
        <c:lblOffset val="100"/>
        <c:noMultiLvlLbl val="0"/>
      </c:catAx>
      <c:valAx>
        <c:axId val="345942208"/>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45941816"/>
        <c:crosses val="autoZero"/>
        <c:crossBetween val="between"/>
      </c:valAx>
      <c:spPr>
        <a:noFill/>
        <a:ln>
          <a:noFill/>
        </a:ln>
        <a:effectLst/>
      </c:spPr>
    </c:plotArea>
    <c:legend>
      <c:legendPos val="b"/>
      <c:layout>
        <c:manualLayout>
          <c:xMode val="edge"/>
          <c:yMode val="edge"/>
          <c:x val="0.17082611954299648"/>
          <c:y val="0.17757418687443943"/>
          <c:w val="0.33275496268178761"/>
          <c:h val="0.15539735508986083"/>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4D260432-C81D-47C8-8F84-6A3F93BA2C6C}"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940E590-C25A-4063-BDA9-1A4C90CBE92A}">
      <dgm:prSet/>
      <dgm:spPr/>
      <dgm:t>
        <a:bodyPr/>
        <a:lstStyle/>
        <a:p>
          <a:pPr>
            <a:lnSpc>
              <a:spcPct val="100000"/>
            </a:lnSpc>
          </a:pPr>
          <a:r>
            <a:rPr lang="en-US" dirty="0"/>
            <a:t>Allows the utility to use their institutional knowledge of the natural gas market</a:t>
          </a:r>
        </a:p>
      </dgm:t>
    </dgm:pt>
    <dgm:pt modelId="{A6288EA3-9EBD-45F3-8520-DEE1750E0E36}" type="parTrans" cxnId="{1AEDC554-A210-4442-AAA1-1CBD825EFCDD}">
      <dgm:prSet/>
      <dgm:spPr/>
      <dgm:t>
        <a:bodyPr/>
        <a:lstStyle/>
        <a:p>
          <a:endParaRPr lang="en-US"/>
        </a:p>
      </dgm:t>
    </dgm:pt>
    <dgm:pt modelId="{BE4F8D7E-6771-4D94-B035-F60C3386A2A0}" type="sibTrans" cxnId="{1AEDC554-A210-4442-AAA1-1CBD825EFCDD}">
      <dgm:prSet/>
      <dgm:spPr/>
      <dgm:t>
        <a:bodyPr/>
        <a:lstStyle/>
        <a:p>
          <a:endParaRPr lang="en-US"/>
        </a:p>
      </dgm:t>
    </dgm:pt>
    <dgm:pt modelId="{51D33C83-ACC2-4504-B758-D89883C9AB60}">
      <dgm:prSet/>
      <dgm:spPr/>
      <dgm:t>
        <a:bodyPr/>
        <a:lstStyle/>
        <a:p>
          <a:pPr>
            <a:lnSpc>
              <a:spcPct val="100000"/>
            </a:lnSpc>
          </a:pPr>
          <a:r>
            <a:rPr lang="en-US" dirty="0"/>
            <a:t>Allows professionals closest to the market to advise with key decisions</a:t>
          </a:r>
        </a:p>
      </dgm:t>
    </dgm:pt>
    <dgm:pt modelId="{A2CBC95D-3404-4E3D-8A58-F37D21CCA09A}" type="parTrans" cxnId="{A953B6C8-F40B-4974-8740-EFED851B4440}">
      <dgm:prSet/>
      <dgm:spPr/>
      <dgm:t>
        <a:bodyPr/>
        <a:lstStyle/>
        <a:p>
          <a:endParaRPr lang="en-US"/>
        </a:p>
      </dgm:t>
    </dgm:pt>
    <dgm:pt modelId="{C262B0A1-2B5E-4D17-B93F-C0908C078132}" type="sibTrans" cxnId="{A953B6C8-F40B-4974-8740-EFED851B4440}">
      <dgm:prSet/>
      <dgm:spPr/>
      <dgm:t>
        <a:bodyPr/>
        <a:lstStyle/>
        <a:p>
          <a:endParaRPr lang="en-US"/>
        </a:p>
      </dgm:t>
    </dgm:pt>
    <dgm:pt modelId="{DE51F0E7-9A28-47B2-B795-B0A86FB82D5D}">
      <dgm:prSet/>
      <dgm:spPr/>
      <dgm:t>
        <a:bodyPr/>
        <a:lstStyle/>
        <a:p>
          <a:pPr>
            <a:lnSpc>
              <a:spcPct val="100000"/>
            </a:lnSpc>
          </a:pPr>
          <a:r>
            <a:rPr lang="en-US" dirty="0"/>
            <a:t>Creates a structured framework to drive expectation and constrain activities</a:t>
          </a:r>
        </a:p>
      </dgm:t>
    </dgm:pt>
    <dgm:pt modelId="{018729BB-6DA1-4ACB-8549-8183B1701C8E}" type="parTrans" cxnId="{49CB4069-C1D3-47EC-AE04-F36F9FFE0308}">
      <dgm:prSet/>
      <dgm:spPr/>
      <dgm:t>
        <a:bodyPr/>
        <a:lstStyle/>
        <a:p>
          <a:endParaRPr lang="en-US"/>
        </a:p>
      </dgm:t>
    </dgm:pt>
    <dgm:pt modelId="{0F7FDDC6-96BF-4F59-BC64-15982B48CC2C}" type="sibTrans" cxnId="{49CB4069-C1D3-47EC-AE04-F36F9FFE0308}">
      <dgm:prSet/>
      <dgm:spPr/>
      <dgm:t>
        <a:bodyPr/>
        <a:lstStyle/>
        <a:p>
          <a:endParaRPr lang="en-US"/>
        </a:p>
      </dgm:t>
    </dgm:pt>
    <dgm:pt modelId="{200E61DF-5BC1-4A79-ABD3-B117B3629B24}">
      <dgm:prSet/>
      <dgm:spPr/>
      <dgm:t>
        <a:bodyPr/>
        <a:lstStyle/>
        <a:p>
          <a:pPr>
            <a:lnSpc>
              <a:spcPct val="100000"/>
            </a:lnSpc>
          </a:pPr>
          <a:r>
            <a:rPr lang="en-US" dirty="0"/>
            <a:t>Senior management has to authorize annual hedge percentage &amp; strategy</a:t>
          </a:r>
        </a:p>
      </dgm:t>
    </dgm:pt>
    <dgm:pt modelId="{9DE88718-DB3F-47CF-8512-2AB01DC313B2}" type="parTrans" cxnId="{650FBA64-2AEA-4C23-B35F-9677B3BBB851}">
      <dgm:prSet/>
      <dgm:spPr/>
      <dgm:t>
        <a:bodyPr/>
        <a:lstStyle/>
        <a:p>
          <a:endParaRPr lang="en-US"/>
        </a:p>
      </dgm:t>
    </dgm:pt>
    <dgm:pt modelId="{CBE9E5D8-20BE-462D-9656-98D1B0BD72BC}" type="sibTrans" cxnId="{650FBA64-2AEA-4C23-B35F-9677B3BBB851}">
      <dgm:prSet/>
      <dgm:spPr/>
      <dgm:t>
        <a:bodyPr/>
        <a:lstStyle/>
        <a:p>
          <a:endParaRPr lang="en-US"/>
        </a:p>
      </dgm:t>
    </dgm:pt>
    <dgm:pt modelId="{A219F7A3-448B-4534-9BAB-9C851B760BB1}">
      <dgm:prSet/>
      <dgm:spPr/>
      <dgm:t>
        <a:bodyPr/>
        <a:lstStyle/>
        <a:p>
          <a:pPr>
            <a:lnSpc>
              <a:spcPct val="100000"/>
            </a:lnSpc>
          </a:pPr>
          <a:r>
            <a:rPr lang="en-US" dirty="0"/>
            <a:t>Flexible hedge volumes to balance upward and downward price risk</a:t>
          </a:r>
        </a:p>
      </dgm:t>
    </dgm:pt>
    <dgm:pt modelId="{2B9D019D-7BA6-4965-AF6A-0332568C67AC}" type="parTrans" cxnId="{3893FF86-FA1B-4D3F-86F8-B03B1E5A5538}">
      <dgm:prSet/>
      <dgm:spPr/>
      <dgm:t>
        <a:bodyPr/>
        <a:lstStyle/>
        <a:p>
          <a:endParaRPr lang="en-US"/>
        </a:p>
      </dgm:t>
    </dgm:pt>
    <dgm:pt modelId="{CBA77892-5130-4413-B2D7-90F0DBC378D4}" type="sibTrans" cxnId="{3893FF86-FA1B-4D3F-86F8-B03B1E5A5538}">
      <dgm:prSet/>
      <dgm:spPr/>
      <dgm:t>
        <a:bodyPr/>
        <a:lstStyle/>
        <a:p>
          <a:endParaRPr lang="en-US"/>
        </a:p>
      </dgm:t>
    </dgm:pt>
    <dgm:pt modelId="{91436EEB-935A-412D-AAB6-6FFC7BC8F58B}">
      <dgm:prSet/>
      <dgm:spPr/>
      <dgm:t>
        <a:bodyPr/>
        <a:lstStyle/>
        <a:p>
          <a:pPr>
            <a:lnSpc>
              <a:spcPct val="100000"/>
            </a:lnSpc>
          </a:pPr>
          <a:r>
            <a:rPr lang="en-US" dirty="0"/>
            <a:t>Tactics are handled by the front-line personnel and the structure of the hedging program</a:t>
          </a:r>
        </a:p>
      </dgm:t>
    </dgm:pt>
    <dgm:pt modelId="{79072E74-BF0E-4A2E-89FB-6E12E00F3AFC}" type="parTrans" cxnId="{E7D4F3D9-D52A-4174-9FBF-64CAD3ABD400}">
      <dgm:prSet/>
      <dgm:spPr/>
      <dgm:t>
        <a:bodyPr/>
        <a:lstStyle/>
        <a:p>
          <a:endParaRPr lang="en-US"/>
        </a:p>
      </dgm:t>
    </dgm:pt>
    <dgm:pt modelId="{0AD9E9CE-2520-48EC-A00D-1C0CE79A4583}" type="sibTrans" cxnId="{E7D4F3D9-D52A-4174-9FBF-64CAD3ABD400}">
      <dgm:prSet/>
      <dgm:spPr/>
      <dgm:t>
        <a:bodyPr/>
        <a:lstStyle/>
        <a:p>
          <a:endParaRPr lang="en-US"/>
        </a:p>
      </dgm:t>
    </dgm:pt>
    <dgm:pt modelId="{FEC1A73A-625B-4D96-A265-B2621E1583CF}">
      <dgm:prSet/>
      <dgm:spPr/>
      <dgm:t>
        <a:bodyPr/>
        <a:lstStyle/>
        <a:p>
          <a:pPr>
            <a:lnSpc>
              <a:spcPct val="100000"/>
            </a:lnSpc>
          </a:pPr>
          <a:r>
            <a:rPr lang="en-US" dirty="0"/>
            <a:t>Proven effective over 20 years of developing use</a:t>
          </a:r>
        </a:p>
      </dgm:t>
    </dgm:pt>
    <dgm:pt modelId="{2D147B70-9BF1-4DBD-9E08-BB96E1650EC7}" type="parTrans" cxnId="{9136B71A-FC12-4725-B398-2FF5D4888C1E}">
      <dgm:prSet/>
      <dgm:spPr/>
      <dgm:t>
        <a:bodyPr/>
        <a:lstStyle/>
        <a:p>
          <a:endParaRPr lang="en-US"/>
        </a:p>
      </dgm:t>
    </dgm:pt>
    <dgm:pt modelId="{B8A3E804-A72F-43B2-A8EF-C5CDF0CE9898}" type="sibTrans" cxnId="{9136B71A-FC12-4725-B398-2FF5D4888C1E}">
      <dgm:prSet/>
      <dgm:spPr/>
      <dgm:t>
        <a:bodyPr/>
        <a:lstStyle/>
        <a:p>
          <a:endParaRPr lang="en-US"/>
        </a:p>
      </dgm:t>
    </dgm:pt>
    <dgm:pt modelId="{932C13C9-0732-42E9-88EA-BD6C2CA3AB97}" type="pres">
      <dgm:prSet presAssocID="{4D260432-C81D-47C8-8F84-6A3F93BA2C6C}" presName="root" presStyleCnt="0">
        <dgm:presLayoutVars>
          <dgm:dir/>
          <dgm:resizeHandles val="exact"/>
        </dgm:presLayoutVars>
      </dgm:prSet>
      <dgm:spPr/>
    </dgm:pt>
    <dgm:pt modelId="{C7B15BBB-981E-4C35-B307-A77871487C22}" type="pres">
      <dgm:prSet presAssocID="{3940E590-C25A-4063-BDA9-1A4C90CBE92A}" presName="compNode" presStyleCnt="0"/>
      <dgm:spPr/>
    </dgm:pt>
    <dgm:pt modelId="{89448E5D-34FA-4200-BCEB-4F51D17B3D1D}" type="pres">
      <dgm:prSet presAssocID="{3940E590-C25A-4063-BDA9-1A4C90CBE92A}" presName="bgRect" presStyleLbl="bgShp" presStyleIdx="0" presStyleCnt="7"/>
      <dgm:spPr>
        <a:solidFill>
          <a:srgbClr val="008C3A"/>
        </a:solidFill>
      </dgm:spPr>
    </dgm:pt>
    <dgm:pt modelId="{62F7BC6A-3C70-42B0-880C-4F21E43464E1}" type="pres">
      <dgm:prSet presAssocID="{3940E590-C25A-4063-BDA9-1A4C90CBE92A}"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A6DA5EC9-B9F5-4F50-A2B7-18DBA1CEE572}" type="pres">
      <dgm:prSet presAssocID="{3940E590-C25A-4063-BDA9-1A4C90CBE92A}" presName="spaceRect" presStyleCnt="0"/>
      <dgm:spPr/>
    </dgm:pt>
    <dgm:pt modelId="{EDBFA9D6-1EC7-4D03-BA67-969EC72B0E59}" type="pres">
      <dgm:prSet presAssocID="{3940E590-C25A-4063-BDA9-1A4C90CBE92A}" presName="parTx" presStyleLbl="revTx" presStyleIdx="0" presStyleCnt="7">
        <dgm:presLayoutVars>
          <dgm:chMax val="0"/>
          <dgm:chPref val="0"/>
        </dgm:presLayoutVars>
      </dgm:prSet>
      <dgm:spPr/>
    </dgm:pt>
    <dgm:pt modelId="{91651B6F-20CB-49F6-85B0-0CCE31491BFD}" type="pres">
      <dgm:prSet presAssocID="{BE4F8D7E-6771-4D94-B035-F60C3386A2A0}" presName="sibTrans" presStyleCnt="0"/>
      <dgm:spPr/>
    </dgm:pt>
    <dgm:pt modelId="{FA74776D-8FD1-45AC-BA7B-768F2E588150}" type="pres">
      <dgm:prSet presAssocID="{51D33C83-ACC2-4504-B758-D89883C9AB60}" presName="compNode" presStyleCnt="0"/>
      <dgm:spPr/>
    </dgm:pt>
    <dgm:pt modelId="{75887959-D9DE-4FC9-B601-C2911D07E0C7}" type="pres">
      <dgm:prSet presAssocID="{51D33C83-ACC2-4504-B758-D89883C9AB60}" presName="bgRect" presStyleLbl="bgShp" presStyleIdx="1" presStyleCnt="7"/>
      <dgm:spPr>
        <a:solidFill>
          <a:schemeClr val="accent1">
            <a:lumMod val="75000"/>
          </a:schemeClr>
        </a:solidFill>
      </dgm:spPr>
    </dgm:pt>
    <dgm:pt modelId="{66D93B01-F940-44DA-9501-E5F8649D747B}" type="pres">
      <dgm:prSet presAssocID="{51D33C83-ACC2-4504-B758-D89883C9AB60}"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9303594-6D62-48CB-81D1-4427B6AE1E40}" type="pres">
      <dgm:prSet presAssocID="{51D33C83-ACC2-4504-B758-D89883C9AB60}" presName="spaceRect" presStyleCnt="0"/>
      <dgm:spPr/>
    </dgm:pt>
    <dgm:pt modelId="{558E9837-D07C-481E-995F-2E5E6667A3AC}" type="pres">
      <dgm:prSet presAssocID="{51D33C83-ACC2-4504-B758-D89883C9AB60}" presName="parTx" presStyleLbl="revTx" presStyleIdx="1" presStyleCnt="7">
        <dgm:presLayoutVars>
          <dgm:chMax val="0"/>
          <dgm:chPref val="0"/>
        </dgm:presLayoutVars>
      </dgm:prSet>
      <dgm:spPr/>
    </dgm:pt>
    <dgm:pt modelId="{2BF10EC1-2FD3-46CB-BE62-4B8E30A7CAD2}" type="pres">
      <dgm:prSet presAssocID="{C262B0A1-2B5E-4D17-B93F-C0908C078132}" presName="sibTrans" presStyleCnt="0"/>
      <dgm:spPr/>
    </dgm:pt>
    <dgm:pt modelId="{CD765E49-0706-4BE6-AB63-EDFE8145AE8A}" type="pres">
      <dgm:prSet presAssocID="{91436EEB-935A-412D-AAB6-6FFC7BC8F58B}" presName="compNode" presStyleCnt="0"/>
      <dgm:spPr/>
    </dgm:pt>
    <dgm:pt modelId="{A8EEC919-F903-4B8A-928E-10FBA89D43A4}" type="pres">
      <dgm:prSet presAssocID="{91436EEB-935A-412D-AAB6-6FFC7BC8F58B}" presName="bgRect" presStyleLbl="bgShp" presStyleIdx="2" presStyleCnt="7"/>
      <dgm:spPr>
        <a:solidFill>
          <a:srgbClr val="D09E00"/>
        </a:solidFill>
      </dgm:spPr>
    </dgm:pt>
    <dgm:pt modelId="{079E4B67-3CB9-4094-BEDA-57B4420651D7}" type="pres">
      <dgm:prSet presAssocID="{91436EEB-935A-412D-AAB6-6FFC7BC8F58B}"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ools"/>
        </a:ext>
      </dgm:extLst>
    </dgm:pt>
    <dgm:pt modelId="{54F7C5F6-8CF6-4A00-B567-2F0DBF29954F}" type="pres">
      <dgm:prSet presAssocID="{91436EEB-935A-412D-AAB6-6FFC7BC8F58B}" presName="spaceRect" presStyleCnt="0"/>
      <dgm:spPr/>
    </dgm:pt>
    <dgm:pt modelId="{2769FBCA-97E5-433D-9696-33D3CA214324}" type="pres">
      <dgm:prSet presAssocID="{91436EEB-935A-412D-AAB6-6FFC7BC8F58B}" presName="parTx" presStyleLbl="revTx" presStyleIdx="2" presStyleCnt="7">
        <dgm:presLayoutVars>
          <dgm:chMax val="0"/>
          <dgm:chPref val="0"/>
        </dgm:presLayoutVars>
      </dgm:prSet>
      <dgm:spPr/>
    </dgm:pt>
    <dgm:pt modelId="{45D4D7E0-5D71-428F-8877-385214A1830D}" type="pres">
      <dgm:prSet presAssocID="{0AD9E9CE-2520-48EC-A00D-1C0CE79A4583}" presName="sibTrans" presStyleCnt="0"/>
      <dgm:spPr/>
    </dgm:pt>
    <dgm:pt modelId="{ADD4903E-8D0C-4A4A-A05A-131B7387614A}" type="pres">
      <dgm:prSet presAssocID="{200E61DF-5BC1-4A79-ABD3-B117B3629B24}" presName="compNode" presStyleCnt="0"/>
      <dgm:spPr/>
    </dgm:pt>
    <dgm:pt modelId="{B8C4D0AF-5AE7-4EE7-824B-1FE1FB8B0247}" type="pres">
      <dgm:prSet presAssocID="{200E61DF-5BC1-4A79-ABD3-B117B3629B24}" presName="bgRect" presStyleLbl="bgShp" presStyleIdx="3" presStyleCnt="7"/>
      <dgm:spPr/>
    </dgm:pt>
    <dgm:pt modelId="{44F1E55D-4158-4174-80AE-6A90845D6EEB}" type="pres">
      <dgm:prSet presAssocID="{200E61DF-5BC1-4A79-ABD3-B117B3629B24}"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eting"/>
        </a:ext>
      </dgm:extLst>
    </dgm:pt>
    <dgm:pt modelId="{5A102115-1BFF-4E8E-87D1-F6AEFD0AAC84}" type="pres">
      <dgm:prSet presAssocID="{200E61DF-5BC1-4A79-ABD3-B117B3629B24}" presName="spaceRect" presStyleCnt="0"/>
      <dgm:spPr/>
    </dgm:pt>
    <dgm:pt modelId="{6A000072-663A-4FCA-8F4C-18B34B50CCBE}" type="pres">
      <dgm:prSet presAssocID="{200E61DF-5BC1-4A79-ABD3-B117B3629B24}" presName="parTx" presStyleLbl="revTx" presStyleIdx="3" presStyleCnt="7">
        <dgm:presLayoutVars>
          <dgm:chMax val="0"/>
          <dgm:chPref val="0"/>
        </dgm:presLayoutVars>
      </dgm:prSet>
      <dgm:spPr/>
    </dgm:pt>
    <dgm:pt modelId="{1E20DC25-87DA-4240-AE9C-8DBEA10D614E}" type="pres">
      <dgm:prSet presAssocID="{CBE9E5D8-20BE-462D-9656-98D1B0BD72BC}" presName="sibTrans" presStyleCnt="0"/>
      <dgm:spPr/>
    </dgm:pt>
    <dgm:pt modelId="{6E715EB1-F4E8-4D24-916D-9CE6E93DBBBC}" type="pres">
      <dgm:prSet presAssocID="{DE51F0E7-9A28-47B2-B795-B0A86FB82D5D}" presName="compNode" presStyleCnt="0"/>
      <dgm:spPr/>
    </dgm:pt>
    <dgm:pt modelId="{431FFE23-6F09-413B-9596-8B8354EFD31E}" type="pres">
      <dgm:prSet presAssocID="{DE51F0E7-9A28-47B2-B795-B0A86FB82D5D}" presName="bgRect" presStyleLbl="bgShp" presStyleIdx="4" presStyleCnt="7"/>
      <dgm:spPr>
        <a:solidFill>
          <a:schemeClr val="accent2"/>
        </a:solidFill>
      </dgm:spPr>
    </dgm:pt>
    <dgm:pt modelId="{C6FCA388-B121-4B8C-9AB9-E51C9BEC240E}" type="pres">
      <dgm:prSet presAssocID="{DE51F0E7-9A28-47B2-B795-B0A86FB82D5D}"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wnward trend"/>
        </a:ext>
      </dgm:extLst>
    </dgm:pt>
    <dgm:pt modelId="{73AD6774-DFB2-4289-829F-FFB93AEF4EAB}" type="pres">
      <dgm:prSet presAssocID="{DE51F0E7-9A28-47B2-B795-B0A86FB82D5D}" presName="spaceRect" presStyleCnt="0"/>
      <dgm:spPr/>
    </dgm:pt>
    <dgm:pt modelId="{265722DB-6290-493A-B530-C651EF118B6E}" type="pres">
      <dgm:prSet presAssocID="{DE51F0E7-9A28-47B2-B795-B0A86FB82D5D}" presName="parTx" presStyleLbl="revTx" presStyleIdx="4" presStyleCnt="7">
        <dgm:presLayoutVars>
          <dgm:chMax val="0"/>
          <dgm:chPref val="0"/>
        </dgm:presLayoutVars>
      </dgm:prSet>
      <dgm:spPr/>
    </dgm:pt>
    <dgm:pt modelId="{AB3698A5-5950-4141-92B5-3114ED5B927E}" type="pres">
      <dgm:prSet presAssocID="{0F7FDDC6-96BF-4F59-BC64-15982B48CC2C}" presName="sibTrans" presStyleCnt="0"/>
      <dgm:spPr/>
    </dgm:pt>
    <dgm:pt modelId="{58CFA840-5C3C-48E0-9042-7416333BC558}" type="pres">
      <dgm:prSet presAssocID="{A219F7A3-448B-4534-9BAB-9C851B760BB1}" presName="compNode" presStyleCnt="0"/>
      <dgm:spPr/>
    </dgm:pt>
    <dgm:pt modelId="{55F25FCD-DEC7-4502-AE42-F1E6B057C532}" type="pres">
      <dgm:prSet presAssocID="{A219F7A3-448B-4534-9BAB-9C851B760BB1}" presName="bgRect" presStyleLbl="bgShp" presStyleIdx="5" presStyleCnt="7"/>
      <dgm:spPr>
        <a:solidFill>
          <a:srgbClr val="FF5757"/>
        </a:solidFill>
      </dgm:spPr>
    </dgm:pt>
    <dgm:pt modelId="{B95E368E-E581-4BC0-B956-6DC108032AF3}" type="pres">
      <dgm:prSet presAssocID="{A219F7A3-448B-4534-9BAB-9C851B760BB1}"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nake"/>
        </a:ext>
      </dgm:extLst>
    </dgm:pt>
    <dgm:pt modelId="{C25D8843-D760-40F1-B23D-F0049BB32009}" type="pres">
      <dgm:prSet presAssocID="{A219F7A3-448B-4534-9BAB-9C851B760BB1}" presName="spaceRect" presStyleCnt="0"/>
      <dgm:spPr/>
    </dgm:pt>
    <dgm:pt modelId="{BBA16F58-3963-4413-AD29-C85FF5426B03}" type="pres">
      <dgm:prSet presAssocID="{A219F7A3-448B-4534-9BAB-9C851B760BB1}" presName="parTx" presStyleLbl="revTx" presStyleIdx="5" presStyleCnt="7">
        <dgm:presLayoutVars>
          <dgm:chMax val="0"/>
          <dgm:chPref val="0"/>
        </dgm:presLayoutVars>
      </dgm:prSet>
      <dgm:spPr/>
    </dgm:pt>
    <dgm:pt modelId="{2F128339-1286-4831-90E4-030705D28A41}" type="pres">
      <dgm:prSet presAssocID="{CBA77892-5130-4413-B2D7-90F0DBC378D4}" presName="sibTrans" presStyleCnt="0"/>
      <dgm:spPr/>
    </dgm:pt>
    <dgm:pt modelId="{46FA5D5E-17FB-4F5D-BE6B-D1608B25E161}" type="pres">
      <dgm:prSet presAssocID="{FEC1A73A-625B-4D96-A265-B2621E1583CF}" presName="compNode" presStyleCnt="0"/>
      <dgm:spPr/>
    </dgm:pt>
    <dgm:pt modelId="{1C1F65AB-71FE-4443-B9B3-E548798A5B57}" type="pres">
      <dgm:prSet presAssocID="{FEC1A73A-625B-4D96-A265-B2621E1583CF}" presName="bgRect" presStyleLbl="bgShp" presStyleIdx="6" presStyleCnt="7"/>
      <dgm:spPr/>
    </dgm:pt>
    <dgm:pt modelId="{040FD292-AF70-4F05-AEC2-86D5BE4D6E58}" type="pres">
      <dgm:prSet presAssocID="{FEC1A73A-625B-4D96-A265-B2621E1583CF}"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ullseye"/>
        </a:ext>
      </dgm:extLst>
    </dgm:pt>
    <dgm:pt modelId="{88705AAB-586F-4367-8138-638BDC4C0283}" type="pres">
      <dgm:prSet presAssocID="{FEC1A73A-625B-4D96-A265-B2621E1583CF}" presName="spaceRect" presStyleCnt="0"/>
      <dgm:spPr/>
    </dgm:pt>
    <dgm:pt modelId="{7133941C-30CB-42CA-A3FB-0BF106C2C238}" type="pres">
      <dgm:prSet presAssocID="{FEC1A73A-625B-4D96-A265-B2621E1583CF}" presName="parTx" presStyleLbl="revTx" presStyleIdx="6" presStyleCnt="7">
        <dgm:presLayoutVars>
          <dgm:chMax val="0"/>
          <dgm:chPref val="0"/>
        </dgm:presLayoutVars>
      </dgm:prSet>
      <dgm:spPr/>
    </dgm:pt>
  </dgm:ptLst>
  <dgm:cxnLst>
    <dgm:cxn modelId="{DD20F905-79DB-4876-8335-0AF89FDB7085}" type="presOf" srcId="{3940E590-C25A-4063-BDA9-1A4C90CBE92A}" destId="{EDBFA9D6-1EC7-4D03-BA67-969EC72B0E59}" srcOrd="0" destOrd="0" presId="urn:microsoft.com/office/officeart/2018/2/layout/IconVerticalSolidList"/>
    <dgm:cxn modelId="{D3C8FC07-7E54-4760-9376-A62AA38F0C07}" type="presOf" srcId="{DE51F0E7-9A28-47B2-B795-B0A86FB82D5D}" destId="{265722DB-6290-493A-B530-C651EF118B6E}" srcOrd="0" destOrd="0" presId="urn:microsoft.com/office/officeart/2018/2/layout/IconVerticalSolidList"/>
    <dgm:cxn modelId="{0FDA8D13-7492-4842-A251-47369E42EE60}" type="presOf" srcId="{4D260432-C81D-47C8-8F84-6A3F93BA2C6C}" destId="{932C13C9-0732-42E9-88EA-BD6C2CA3AB97}" srcOrd="0" destOrd="0" presId="urn:microsoft.com/office/officeart/2018/2/layout/IconVerticalSolidList"/>
    <dgm:cxn modelId="{9136B71A-FC12-4725-B398-2FF5D4888C1E}" srcId="{4D260432-C81D-47C8-8F84-6A3F93BA2C6C}" destId="{FEC1A73A-625B-4D96-A265-B2621E1583CF}" srcOrd="6" destOrd="0" parTransId="{2D147B70-9BF1-4DBD-9E08-BB96E1650EC7}" sibTransId="{B8A3E804-A72F-43B2-A8EF-C5CDF0CE9898}"/>
    <dgm:cxn modelId="{889DC93D-C8F6-4068-AD8F-7BE7C70FF3A2}" type="presOf" srcId="{91436EEB-935A-412D-AAB6-6FFC7BC8F58B}" destId="{2769FBCA-97E5-433D-9696-33D3CA214324}" srcOrd="0" destOrd="0" presId="urn:microsoft.com/office/officeart/2018/2/layout/IconVerticalSolidList"/>
    <dgm:cxn modelId="{650FBA64-2AEA-4C23-B35F-9677B3BBB851}" srcId="{4D260432-C81D-47C8-8F84-6A3F93BA2C6C}" destId="{200E61DF-5BC1-4A79-ABD3-B117B3629B24}" srcOrd="3" destOrd="0" parTransId="{9DE88718-DB3F-47CF-8512-2AB01DC313B2}" sibTransId="{CBE9E5D8-20BE-462D-9656-98D1B0BD72BC}"/>
    <dgm:cxn modelId="{49CB4069-C1D3-47EC-AE04-F36F9FFE0308}" srcId="{4D260432-C81D-47C8-8F84-6A3F93BA2C6C}" destId="{DE51F0E7-9A28-47B2-B795-B0A86FB82D5D}" srcOrd="4" destOrd="0" parTransId="{018729BB-6DA1-4ACB-8549-8183B1701C8E}" sibTransId="{0F7FDDC6-96BF-4F59-BC64-15982B48CC2C}"/>
    <dgm:cxn modelId="{FCD6BF4A-1E66-416B-A6D4-AEF679557B09}" type="presOf" srcId="{51D33C83-ACC2-4504-B758-D89883C9AB60}" destId="{558E9837-D07C-481E-995F-2E5E6667A3AC}" srcOrd="0" destOrd="0" presId="urn:microsoft.com/office/officeart/2018/2/layout/IconVerticalSolidList"/>
    <dgm:cxn modelId="{1AEDC554-A210-4442-AAA1-1CBD825EFCDD}" srcId="{4D260432-C81D-47C8-8F84-6A3F93BA2C6C}" destId="{3940E590-C25A-4063-BDA9-1A4C90CBE92A}" srcOrd="0" destOrd="0" parTransId="{A6288EA3-9EBD-45F3-8520-DEE1750E0E36}" sibTransId="{BE4F8D7E-6771-4D94-B035-F60C3386A2A0}"/>
    <dgm:cxn modelId="{3A718F5A-EF99-48B8-8287-FFD03114856D}" type="presOf" srcId="{FEC1A73A-625B-4D96-A265-B2621E1583CF}" destId="{7133941C-30CB-42CA-A3FB-0BF106C2C238}" srcOrd="0" destOrd="0" presId="urn:microsoft.com/office/officeart/2018/2/layout/IconVerticalSolidList"/>
    <dgm:cxn modelId="{3893FF86-FA1B-4D3F-86F8-B03B1E5A5538}" srcId="{4D260432-C81D-47C8-8F84-6A3F93BA2C6C}" destId="{A219F7A3-448B-4534-9BAB-9C851B760BB1}" srcOrd="5" destOrd="0" parTransId="{2B9D019D-7BA6-4965-AF6A-0332568C67AC}" sibTransId="{CBA77892-5130-4413-B2D7-90F0DBC378D4}"/>
    <dgm:cxn modelId="{8648CB9F-3D97-49E0-8F27-9232C83A6464}" type="presOf" srcId="{200E61DF-5BC1-4A79-ABD3-B117B3629B24}" destId="{6A000072-663A-4FCA-8F4C-18B34B50CCBE}" srcOrd="0" destOrd="0" presId="urn:microsoft.com/office/officeart/2018/2/layout/IconVerticalSolidList"/>
    <dgm:cxn modelId="{A953B6C8-F40B-4974-8740-EFED851B4440}" srcId="{4D260432-C81D-47C8-8F84-6A3F93BA2C6C}" destId="{51D33C83-ACC2-4504-B758-D89883C9AB60}" srcOrd="1" destOrd="0" parTransId="{A2CBC95D-3404-4E3D-8A58-F37D21CCA09A}" sibTransId="{C262B0A1-2B5E-4D17-B93F-C0908C078132}"/>
    <dgm:cxn modelId="{E7D4F3D9-D52A-4174-9FBF-64CAD3ABD400}" srcId="{4D260432-C81D-47C8-8F84-6A3F93BA2C6C}" destId="{91436EEB-935A-412D-AAB6-6FFC7BC8F58B}" srcOrd="2" destOrd="0" parTransId="{79072E74-BF0E-4A2E-89FB-6E12E00F3AFC}" sibTransId="{0AD9E9CE-2520-48EC-A00D-1C0CE79A4583}"/>
    <dgm:cxn modelId="{04C921E8-D06D-49AF-BD37-C20466B32E87}" type="presOf" srcId="{A219F7A3-448B-4534-9BAB-9C851B760BB1}" destId="{BBA16F58-3963-4413-AD29-C85FF5426B03}" srcOrd="0" destOrd="0" presId="urn:microsoft.com/office/officeart/2018/2/layout/IconVerticalSolidList"/>
    <dgm:cxn modelId="{F52B5A22-1BC8-427C-BEB8-1C262EA6FC80}" type="presParOf" srcId="{932C13C9-0732-42E9-88EA-BD6C2CA3AB97}" destId="{C7B15BBB-981E-4C35-B307-A77871487C22}" srcOrd="0" destOrd="0" presId="urn:microsoft.com/office/officeart/2018/2/layout/IconVerticalSolidList"/>
    <dgm:cxn modelId="{203394D6-34D1-4CB2-9934-3A3B3F35A359}" type="presParOf" srcId="{C7B15BBB-981E-4C35-B307-A77871487C22}" destId="{89448E5D-34FA-4200-BCEB-4F51D17B3D1D}" srcOrd="0" destOrd="0" presId="urn:microsoft.com/office/officeart/2018/2/layout/IconVerticalSolidList"/>
    <dgm:cxn modelId="{29F7DAD8-6CD5-4D28-A2CD-1062DB81334A}" type="presParOf" srcId="{C7B15BBB-981E-4C35-B307-A77871487C22}" destId="{62F7BC6A-3C70-42B0-880C-4F21E43464E1}" srcOrd="1" destOrd="0" presId="urn:microsoft.com/office/officeart/2018/2/layout/IconVerticalSolidList"/>
    <dgm:cxn modelId="{C8F75EE0-8974-47A1-974A-9ADC51FCDBDE}" type="presParOf" srcId="{C7B15BBB-981E-4C35-B307-A77871487C22}" destId="{A6DA5EC9-B9F5-4F50-A2B7-18DBA1CEE572}" srcOrd="2" destOrd="0" presId="urn:microsoft.com/office/officeart/2018/2/layout/IconVerticalSolidList"/>
    <dgm:cxn modelId="{4AAC422C-05AD-4CAD-8979-9EA9A7327BC0}" type="presParOf" srcId="{C7B15BBB-981E-4C35-B307-A77871487C22}" destId="{EDBFA9D6-1EC7-4D03-BA67-969EC72B0E59}" srcOrd="3" destOrd="0" presId="urn:microsoft.com/office/officeart/2018/2/layout/IconVerticalSolidList"/>
    <dgm:cxn modelId="{9748E918-A9AB-40C6-A83D-EB413704F6EF}" type="presParOf" srcId="{932C13C9-0732-42E9-88EA-BD6C2CA3AB97}" destId="{91651B6F-20CB-49F6-85B0-0CCE31491BFD}" srcOrd="1" destOrd="0" presId="urn:microsoft.com/office/officeart/2018/2/layout/IconVerticalSolidList"/>
    <dgm:cxn modelId="{C47C5DD6-36A5-46B1-9471-31EC14D82F58}" type="presParOf" srcId="{932C13C9-0732-42E9-88EA-BD6C2CA3AB97}" destId="{FA74776D-8FD1-45AC-BA7B-768F2E588150}" srcOrd="2" destOrd="0" presId="urn:microsoft.com/office/officeart/2018/2/layout/IconVerticalSolidList"/>
    <dgm:cxn modelId="{0680A02A-4C4D-413F-8DE5-7D349DF4F662}" type="presParOf" srcId="{FA74776D-8FD1-45AC-BA7B-768F2E588150}" destId="{75887959-D9DE-4FC9-B601-C2911D07E0C7}" srcOrd="0" destOrd="0" presId="urn:microsoft.com/office/officeart/2018/2/layout/IconVerticalSolidList"/>
    <dgm:cxn modelId="{E395D871-C6FA-4EA3-90F8-965892C8E86B}" type="presParOf" srcId="{FA74776D-8FD1-45AC-BA7B-768F2E588150}" destId="{66D93B01-F940-44DA-9501-E5F8649D747B}" srcOrd="1" destOrd="0" presId="urn:microsoft.com/office/officeart/2018/2/layout/IconVerticalSolidList"/>
    <dgm:cxn modelId="{48217ED2-A08C-43C1-A20D-542E271B1491}" type="presParOf" srcId="{FA74776D-8FD1-45AC-BA7B-768F2E588150}" destId="{99303594-6D62-48CB-81D1-4427B6AE1E40}" srcOrd="2" destOrd="0" presId="urn:microsoft.com/office/officeart/2018/2/layout/IconVerticalSolidList"/>
    <dgm:cxn modelId="{25E52F71-35AC-4F03-9CA0-FB6211AF4DD6}" type="presParOf" srcId="{FA74776D-8FD1-45AC-BA7B-768F2E588150}" destId="{558E9837-D07C-481E-995F-2E5E6667A3AC}" srcOrd="3" destOrd="0" presId="urn:microsoft.com/office/officeart/2018/2/layout/IconVerticalSolidList"/>
    <dgm:cxn modelId="{F0A77B84-8519-4B88-B53B-5F9FC93840B6}" type="presParOf" srcId="{932C13C9-0732-42E9-88EA-BD6C2CA3AB97}" destId="{2BF10EC1-2FD3-46CB-BE62-4B8E30A7CAD2}" srcOrd="3" destOrd="0" presId="urn:microsoft.com/office/officeart/2018/2/layout/IconVerticalSolidList"/>
    <dgm:cxn modelId="{118D26D1-FABF-4F9E-BF96-0021018392C2}" type="presParOf" srcId="{932C13C9-0732-42E9-88EA-BD6C2CA3AB97}" destId="{CD765E49-0706-4BE6-AB63-EDFE8145AE8A}" srcOrd="4" destOrd="0" presId="urn:microsoft.com/office/officeart/2018/2/layout/IconVerticalSolidList"/>
    <dgm:cxn modelId="{F0C61627-17BF-4A68-AC35-B23B71D450ED}" type="presParOf" srcId="{CD765E49-0706-4BE6-AB63-EDFE8145AE8A}" destId="{A8EEC919-F903-4B8A-928E-10FBA89D43A4}" srcOrd="0" destOrd="0" presId="urn:microsoft.com/office/officeart/2018/2/layout/IconVerticalSolidList"/>
    <dgm:cxn modelId="{AAF1003A-09EA-434B-BF21-DE794CEBDC54}" type="presParOf" srcId="{CD765E49-0706-4BE6-AB63-EDFE8145AE8A}" destId="{079E4B67-3CB9-4094-BEDA-57B4420651D7}" srcOrd="1" destOrd="0" presId="urn:microsoft.com/office/officeart/2018/2/layout/IconVerticalSolidList"/>
    <dgm:cxn modelId="{9350EC9B-FE4A-4C9F-BE5F-91F37D6B9AA5}" type="presParOf" srcId="{CD765E49-0706-4BE6-AB63-EDFE8145AE8A}" destId="{54F7C5F6-8CF6-4A00-B567-2F0DBF29954F}" srcOrd="2" destOrd="0" presId="urn:microsoft.com/office/officeart/2018/2/layout/IconVerticalSolidList"/>
    <dgm:cxn modelId="{7A476CCA-83F9-4E1C-A9EC-F96D76D526EC}" type="presParOf" srcId="{CD765E49-0706-4BE6-AB63-EDFE8145AE8A}" destId="{2769FBCA-97E5-433D-9696-33D3CA214324}" srcOrd="3" destOrd="0" presId="urn:microsoft.com/office/officeart/2018/2/layout/IconVerticalSolidList"/>
    <dgm:cxn modelId="{50F73E3C-FFA3-455F-B718-54A7561AC2D6}" type="presParOf" srcId="{932C13C9-0732-42E9-88EA-BD6C2CA3AB97}" destId="{45D4D7E0-5D71-428F-8877-385214A1830D}" srcOrd="5" destOrd="0" presId="urn:microsoft.com/office/officeart/2018/2/layout/IconVerticalSolidList"/>
    <dgm:cxn modelId="{6426E644-EFB8-4AD7-983C-4433D618B283}" type="presParOf" srcId="{932C13C9-0732-42E9-88EA-BD6C2CA3AB97}" destId="{ADD4903E-8D0C-4A4A-A05A-131B7387614A}" srcOrd="6" destOrd="0" presId="urn:microsoft.com/office/officeart/2018/2/layout/IconVerticalSolidList"/>
    <dgm:cxn modelId="{A6D1ACCB-A8AF-4C24-B376-40CEB07D45AC}" type="presParOf" srcId="{ADD4903E-8D0C-4A4A-A05A-131B7387614A}" destId="{B8C4D0AF-5AE7-4EE7-824B-1FE1FB8B0247}" srcOrd="0" destOrd="0" presId="urn:microsoft.com/office/officeart/2018/2/layout/IconVerticalSolidList"/>
    <dgm:cxn modelId="{29EA1E72-FFB5-4301-A4C1-346E3F548C2A}" type="presParOf" srcId="{ADD4903E-8D0C-4A4A-A05A-131B7387614A}" destId="{44F1E55D-4158-4174-80AE-6A90845D6EEB}" srcOrd="1" destOrd="0" presId="urn:microsoft.com/office/officeart/2018/2/layout/IconVerticalSolidList"/>
    <dgm:cxn modelId="{9E273ABC-92CE-422D-8AA7-B5C7A953AF5E}" type="presParOf" srcId="{ADD4903E-8D0C-4A4A-A05A-131B7387614A}" destId="{5A102115-1BFF-4E8E-87D1-F6AEFD0AAC84}" srcOrd="2" destOrd="0" presId="urn:microsoft.com/office/officeart/2018/2/layout/IconVerticalSolidList"/>
    <dgm:cxn modelId="{C885706F-4C5E-4481-9D17-511AE23D9A24}" type="presParOf" srcId="{ADD4903E-8D0C-4A4A-A05A-131B7387614A}" destId="{6A000072-663A-4FCA-8F4C-18B34B50CCBE}" srcOrd="3" destOrd="0" presId="urn:microsoft.com/office/officeart/2018/2/layout/IconVerticalSolidList"/>
    <dgm:cxn modelId="{07E524B3-D823-4250-BA6E-3F6746591E2D}" type="presParOf" srcId="{932C13C9-0732-42E9-88EA-BD6C2CA3AB97}" destId="{1E20DC25-87DA-4240-AE9C-8DBEA10D614E}" srcOrd="7" destOrd="0" presId="urn:microsoft.com/office/officeart/2018/2/layout/IconVerticalSolidList"/>
    <dgm:cxn modelId="{82219708-A7E1-42AD-8D1E-4F7B0D0E2D6E}" type="presParOf" srcId="{932C13C9-0732-42E9-88EA-BD6C2CA3AB97}" destId="{6E715EB1-F4E8-4D24-916D-9CE6E93DBBBC}" srcOrd="8" destOrd="0" presId="urn:microsoft.com/office/officeart/2018/2/layout/IconVerticalSolidList"/>
    <dgm:cxn modelId="{C3F121A4-2E01-4FB1-A4CC-099F32C55B36}" type="presParOf" srcId="{6E715EB1-F4E8-4D24-916D-9CE6E93DBBBC}" destId="{431FFE23-6F09-413B-9596-8B8354EFD31E}" srcOrd="0" destOrd="0" presId="urn:microsoft.com/office/officeart/2018/2/layout/IconVerticalSolidList"/>
    <dgm:cxn modelId="{4E6F7A58-4395-4A4D-A9D4-9B07B2106C64}" type="presParOf" srcId="{6E715EB1-F4E8-4D24-916D-9CE6E93DBBBC}" destId="{C6FCA388-B121-4B8C-9AB9-E51C9BEC240E}" srcOrd="1" destOrd="0" presId="urn:microsoft.com/office/officeart/2018/2/layout/IconVerticalSolidList"/>
    <dgm:cxn modelId="{87E00F4E-D4DF-4D3E-9CCF-28D6C7E4057A}" type="presParOf" srcId="{6E715EB1-F4E8-4D24-916D-9CE6E93DBBBC}" destId="{73AD6774-DFB2-4289-829F-FFB93AEF4EAB}" srcOrd="2" destOrd="0" presId="urn:microsoft.com/office/officeart/2018/2/layout/IconVerticalSolidList"/>
    <dgm:cxn modelId="{F4A67B73-30AC-4BE4-B0EF-CDC8B1376F76}" type="presParOf" srcId="{6E715EB1-F4E8-4D24-916D-9CE6E93DBBBC}" destId="{265722DB-6290-493A-B530-C651EF118B6E}" srcOrd="3" destOrd="0" presId="urn:microsoft.com/office/officeart/2018/2/layout/IconVerticalSolidList"/>
    <dgm:cxn modelId="{AE27AA66-3AE5-4112-B0C8-85C797BBB910}" type="presParOf" srcId="{932C13C9-0732-42E9-88EA-BD6C2CA3AB97}" destId="{AB3698A5-5950-4141-92B5-3114ED5B927E}" srcOrd="9" destOrd="0" presId="urn:microsoft.com/office/officeart/2018/2/layout/IconVerticalSolidList"/>
    <dgm:cxn modelId="{95E76B7C-ECA0-4879-86CA-AC1A8721369A}" type="presParOf" srcId="{932C13C9-0732-42E9-88EA-BD6C2CA3AB97}" destId="{58CFA840-5C3C-48E0-9042-7416333BC558}" srcOrd="10" destOrd="0" presId="urn:microsoft.com/office/officeart/2018/2/layout/IconVerticalSolidList"/>
    <dgm:cxn modelId="{EEE673EE-69F8-4B46-9E79-3B0403A0DBA1}" type="presParOf" srcId="{58CFA840-5C3C-48E0-9042-7416333BC558}" destId="{55F25FCD-DEC7-4502-AE42-F1E6B057C532}" srcOrd="0" destOrd="0" presId="urn:microsoft.com/office/officeart/2018/2/layout/IconVerticalSolidList"/>
    <dgm:cxn modelId="{D9E5ACAE-0239-4298-A47C-3D98568304B7}" type="presParOf" srcId="{58CFA840-5C3C-48E0-9042-7416333BC558}" destId="{B95E368E-E581-4BC0-B956-6DC108032AF3}" srcOrd="1" destOrd="0" presId="urn:microsoft.com/office/officeart/2018/2/layout/IconVerticalSolidList"/>
    <dgm:cxn modelId="{5F70B04C-9F25-4D5D-90E9-7E76C1BC4C96}" type="presParOf" srcId="{58CFA840-5C3C-48E0-9042-7416333BC558}" destId="{C25D8843-D760-40F1-B23D-F0049BB32009}" srcOrd="2" destOrd="0" presId="urn:microsoft.com/office/officeart/2018/2/layout/IconVerticalSolidList"/>
    <dgm:cxn modelId="{50FE8929-032E-4110-A6B1-8C8FB8F6208C}" type="presParOf" srcId="{58CFA840-5C3C-48E0-9042-7416333BC558}" destId="{BBA16F58-3963-4413-AD29-C85FF5426B03}" srcOrd="3" destOrd="0" presId="urn:microsoft.com/office/officeart/2018/2/layout/IconVerticalSolidList"/>
    <dgm:cxn modelId="{018F2D6E-09D3-46A1-BA12-15EF7B7BD899}" type="presParOf" srcId="{932C13C9-0732-42E9-88EA-BD6C2CA3AB97}" destId="{2F128339-1286-4831-90E4-030705D28A41}" srcOrd="11" destOrd="0" presId="urn:microsoft.com/office/officeart/2018/2/layout/IconVerticalSolidList"/>
    <dgm:cxn modelId="{E0FB66D5-4EF4-4215-B027-D8AEB65D8F34}" type="presParOf" srcId="{932C13C9-0732-42E9-88EA-BD6C2CA3AB97}" destId="{46FA5D5E-17FB-4F5D-BE6B-D1608B25E161}" srcOrd="12" destOrd="0" presId="urn:microsoft.com/office/officeart/2018/2/layout/IconVerticalSolidList"/>
    <dgm:cxn modelId="{72EC0FAC-C27F-4497-AA67-C45852423259}" type="presParOf" srcId="{46FA5D5E-17FB-4F5D-BE6B-D1608B25E161}" destId="{1C1F65AB-71FE-4443-B9B3-E548798A5B57}" srcOrd="0" destOrd="0" presId="urn:microsoft.com/office/officeart/2018/2/layout/IconVerticalSolidList"/>
    <dgm:cxn modelId="{AA99EB9C-4279-40FE-8DE1-0D5BD792A700}" type="presParOf" srcId="{46FA5D5E-17FB-4F5D-BE6B-D1608B25E161}" destId="{040FD292-AF70-4F05-AEC2-86D5BE4D6E58}" srcOrd="1" destOrd="0" presId="urn:microsoft.com/office/officeart/2018/2/layout/IconVerticalSolidList"/>
    <dgm:cxn modelId="{4B897716-9B4C-4F3E-86C1-3BE6694B3EFB}" type="presParOf" srcId="{46FA5D5E-17FB-4F5D-BE6B-D1608B25E161}" destId="{88705AAB-586F-4367-8138-638BDC4C0283}" srcOrd="2" destOrd="0" presId="urn:microsoft.com/office/officeart/2018/2/layout/IconVerticalSolidList"/>
    <dgm:cxn modelId="{85B1D0B3-974D-4F33-ACDF-F115E0EC2DB1}" type="presParOf" srcId="{46FA5D5E-17FB-4F5D-BE6B-D1608B25E161}" destId="{7133941C-30CB-42CA-A3FB-0BF106C2C2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F02DD-D608-4915-B906-C89CC07C9C08}"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196460C1-BAA2-4BB3-948B-AF571EB87894}">
      <dgm:prSet/>
      <dgm:spPr/>
      <dgm:t>
        <a:bodyPr/>
        <a:lstStyle/>
        <a:p>
          <a:pPr>
            <a:defRPr b="1"/>
          </a:pPr>
          <a:r>
            <a:rPr lang="en-US" dirty="0"/>
            <a:t>Retrospective reporting is performed yearly at the end of the winter period</a:t>
          </a:r>
        </a:p>
      </dgm:t>
    </dgm:pt>
    <dgm:pt modelId="{B22317EB-CAB4-4E97-A337-31A61901BD1D}" type="parTrans" cxnId="{83953026-05F1-4C7C-9E02-5FA96A0030F8}">
      <dgm:prSet/>
      <dgm:spPr/>
      <dgm:t>
        <a:bodyPr/>
        <a:lstStyle/>
        <a:p>
          <a:endParaRPr lang="en-US"/>
        </a:p>
      </dgm:t>
    </dgm:pt>
    <dgm:pt modelId="{B08AE9FE-04BC-4030-8511-45C1D34FC9D6}" type="sibTrans" cxnId="{83953026-05F1-4C7C-9E02-5FA96A0030F8}">
      <dgm:prSet/>
      <dgm:spPr/>
      <dgm:t>
        <a:bodyPr/>
        <a:lstStyle/>
        <a:p>
          <a:endParaRPr lang="en-US"/>
        </a:p>
      </dgm:t>
    </dgm:pt>
    <dgm:pt modelId="{292646BD-B04B-4171-B207-13A73C6B1468}">
      <dgm:prSet custT="1"/>
      <dgm:spPr/>
      <dgm:t>
        <a:bodyPr/>
        <a:lstStyle/>
        <a:p>
          <a:r>
            <a:rPr lang="en-US" sz="1400" dirty="0"/>
            <a:t>Meeting with GSOC oversight committee to review the hedging program</a:t>
          </a:r>
        </a:p>
      </dgm:t>
    </dgm:pt>
    <dgm:pt modelId="{6AFE27EB-A3E4-4E80-B210-93B8E0E30F41}" type="parTrans" cxnId="{B854AE90-C475-44A9-A189-8F7340A586EA}">
      <dgm:prSet/>
      <dgm:spPr/>
      <dgm:t>
        <a:bodyPr/>
        <a:lstStyle/>
        <a:p>
          <a:endParaRPr lang="en-US"/>
        </a:p>
      </dgm:t>
    </dgm:pt>
    <dgm:pt modelId="{A58ECBC8-04B3-4AB4-97C5-A522374F56FD}" type="sibTrans" cxnId="{B854AE90-C475-44A9-A189-8F7340A586EA}">
      <dgm:prSet/>
      <dgm:spPr/>
      <dgm:t>
        <a:bodyPr/>
        <a:lstStyle/>
        <a:p>
          <a:endParaRPr lang="en-US"/>
        </a:p>
      </dgm:t>
    </dgm:pt>
    <dgm:pt modelId="{9733C7EB-9BBB-4498-AC72-2D4FFC81BF8F}">
      <dgm:prSet custT="1"/>
      <dgm:spPr/>
      <dgm:t>
        <a:bodyPr/>
        <a:lstStyle/>
        <a:p>
          <a:r>
            <a:rPr lang="en-US" sz="1400" dirty="0"/>
            <a:t>Benchmarks for measurement include current hedge valuation</a:t>
          </a:r>
        </a:p>
      </dgm:t>
    </dgm:pt>
    <dgm:pt modelId="{D4BDB89B-15C1-4C48-8169-C0B6E87364C5}" type="parTrans" cxnId="{2AAEBBDB-8017-482A-B98D-5CAE945B16BF}">
      <dgm:prSet/>
      <dgm:spPr/>
      <dgm:t>
        <a:bodyPr/>
        <a:lstStyle/>
        <a:p>
          <a:endParaRPr lang="en-US"/>
        </a:p>
      </dgm:t>
    </dgm:pt>
    <dgm:pt modelId="{A1F2B8DB-795C-4EE6-89FA-98B13434AE65}" type="sibTrans" cxnId="{2AAEBBDB-8017-482A-B98D-5CAE945B16BF}">
      <dgm:prSet/>
      <dgm:spPr/>
      <dgm:t>
        <a:bodyPr/>
        <a:lstStyle/>
        <a:p>
          <a:endParaRPr lang="en-US"/>
        </a:p>
      </dgm:t>
    </dgm:pt>
    <dgm:pt modelId="{F63B8416-75F9-48FB-903C-61E94CFFAE2F}">
      <dgm:prSet custT="1"/>
      <dgm:spPr/>
      <dgm:t>
        <a:bodyPr/>
        <a:lstStyle/>
        <a:p>
          <a:r>
            <a:rPr lang="en-US" sz="1400" dirty="0"/>
            <a:t>Narrative addressing the execution of the prior year hedging plan</a:t>
          </a:r>
        </a:p>
      </dgm:t>
    </dgm:pt>
    <dgm:pt modelId="{333C6778-811F-4710-B029-0465E9692AFB}" type="parTrans" cxnId="{41329584-2794-4749-A71E-7C8A610D1961}">
      <dgm:prSet/>
      <dgm:spPr/>
      <dgm:t>
        <a:bodyPr/>
        <a:lstStyle/>
        <a:p>
          <a:endParaRPr lang="en-US"/>
        </a:p>
      </dgm:t>
    </dgm:pt>
    <dgm:pt modelId="{C03F2F0F-5714-4D6F-9762-E274BC90726B}" type="sibTrans" cxnId="{41329584-2794-4749-A71E-7C8A610D1961}">
      <dgm:prSet/>
      <dgm:spPr/>
      <dgm:t>
        <a:bodyPr/>
        <a:lstStyle/>
        <a:p>
          <a:endParaRPr lang="en-US"/>
        </a:p>
      </dgm:t>
    </dgm:pt>
    <dgm:pt modelId="{1ACB0118-21CB-4E7D-8FCA-BAD9598AD9F2}">
      <dgm:prSet custT="1"/>
      <dgm:spPr/>
      <dgm:t>
        <a:bodyPr/>
        <a:lstStyle/>
        <a:p>
          <a:r>
            <a:rPr lang="en-US" sz="1400" dirty="0"/>
            <a:t>Hedging plan appropriateness discussion</a:t>
          </a:r>
        </a:p>
      </dgm:t>
    </dgm:pt>
    <dgm:pt modelId="{82E7D3D2-6B89-4C97-AAA7-EB0027E36A30}" type="parTrans" cxnId="{EE8744CF-CB73-4B4B-B210-7588CD06BD6E}">
      <dgm:prSet/>
      <dgm:spPr/>
      <dgm:t>
        <a:bodyPr/>
        <a:lstStyle/>
        <a:p>
          <a:endParaRPr lang="en-US"/>
        </a:p>
      </dgm:t>
    </dgm:pt>
    <dgm:pt modelId="{35C305F7-3BF8-49A4-8CFA-F712C4BA6A65}" type="sibTrans" cxnId="{EE8744CF-CB73-4B4B-B210-7588CD06BD6E}">
      <dgm:prSet/>
      <dgm:spPr/>
      <dgm:t>
        <a:bodyPr/>
        <a:lstStyle/>
        <a:p>
          <a:endParaRPr lang="en-US"/>
        </a:p>
      </dgm:t>
    </dgm:pt>
    <dgm:pt modelId="{23B05575-BE67-4391-B156-21E6817A50BC}">
      <dgm:prSet/>
      <dgm:spPr/>
      <dgm:t>
        <a:bodyPr/>
        <a:lstStyle/>
        <a:p>
          <a:pPr>
            <a:defRPr b="1"/>
          </a:pPr>
          <a:r>
            <a:rPr lang="en-US" dirty="0"/>
            <a:t>Prospective reporting is performed yearly before the beginning of the upcoming hedging period</a:t>
          </a:r>
        </a:p>
      </dgm:t>
    </dgm:pt>
    <dgm:pt modelId="{9E5EC792-0874-4247-846D-9539CB1ACAC0}" type="parTrans" cxnId="{70C85A06-0CC0-49B6-AEED-AA666A300E15}">
      <dgm:prSet/>
      <dgm:spPr/>
      <dgm:t>
        <a:bodyPr/>
        <a:lstStyle/>
        <a:p>
          <a:endParaRPr lang="en-US"/>
        </a:p>
      </dgm:t>
    </dgm:pt>
    <dgm:pt modelId="{947AFDD3-3C2E-403A-8ECC-477B51AC1073}" type="sibTrans" cxnId="{70C85A06-0CC0-49B6-AEED-AA666A300E15}">
      <dgm:prSet/>
      <dgm:spPr/>
      <dgm:t>
        <a:bodyPr/>
        <a:lstStyle/>
        <a:p>
          <a:endParaRPr lang="en-US"/>
        </a:p>
      </dgm:t>
    </dgm:pt>
    <dgm:pt modelId="{6A75647C-F914-42F6-8269-F8C630125819}">
      <dgm:prSet custT="1"/>
      <dgm:spPr/>
      <dgm:t>
        <a:bodyPr/>
        <a:lstStyle/>
        <a:p>
          <a:r>
            <a:rPr lang="en-US" sz="1400" dirty="0"/>
            <a:t>Identification of changes in market conditions</a:t>
          </a:r>
        </a:p>
      </dgm:t>
    </dgm:pt>
    <dgm:pt modelId="{30C59821-F7ED-406B-851A-CDFFCB56DF26}" type="parTrans" cxnId="{44D8726A-4651-4CF5-BDCB-96965AA11D74}">
      <dgm:prSet/>
      <dgm:spPr/>
      <dgm:t>
        <a:bodyPr/>
        <a:lstStyle/>
        <a:p>
          <a:endParaRPr lang="en-US"/>
        </a:p>
      </dgm:t>
    </dgm:pt>
    <dgm:pt modelId="{7F80BAA2-9071-497F-8067-EDBA97917316}" type="sibTrans" cxnId="{44D8726A-4651-4CF5-BDCB-96965AA11D74}">
      <dgm:prSet/>
      <dgm:spPr/>
      <dgm:t>
        <a:bodyPr/>
        <a:lstStyle/>
        <a:p>
          <a:endParaRPr lang="en-US"/>
        </a:p>
      </dgm:t>
    </dgm:pt>
    <dgm:pt modelId="{A2C901B5-D157-4606-8E0F-1E308A1BACF2}">
      <dgm:prSet custT="1"/>
      <dgm:spPr/>
      <dgm:t>
        <a:bodyPr/>
        <a:lstStyle/>
        <a:p>
          <a:r>
            <a:rPr lang="en-US" sz="1400" dirty="0"/>
            <a:t>Targets established for hedge percentages years 1, 2, and 3</a:t>
          </a:r>
        </a:p>
      </dgm:t>
    </dgm:pt>
    <dgm:pt modelId="{88BB0D0F-EEBB-4C5B-99FB-DD72FF22B718}" type="parTrans" cxnId="{3907FECE-BC97-4EED-BC66-1471805DF623}">
      <dgm:prSet/>
      <dgm:spPr/>
      <dgm:t>
        <a:bodyPr/>
        <a:lstStyle/>
        <a:p>
          <a:endParaRPr lang="en-US"/>
        </a:p>
      </dgm:t>
    </dgm:pt>
    <dgm:pt modelId="{B15107AD-7690-4D70-9F64-6248CD557856}" type="sibTrans" cxnId="{3907FECE-BC97-4EED-BC66-1471805DF623}">
      <dgm:prSet/>
      <dgm:spPr/>
      <dgm:t>
        <a:bodyPr/>
        <a:lstStyle/>
        <a:p>
          <a:endParaRPr lang="en-US"/>
        </a:p>
      </dgm:t>
    </dgm:pt>
    <dgm:pt modelId="{61951C08-F6D7-41F8-B7E8-883F7675DA3D}">
      <dgm:prSet custT="1"/>
      <dgm:spPr/>
      <dgm:t>
        <a:bodyPr/>
        <a:lstStyle/>
        <a:p>
          <a:r>
            <a:rPr lang="en-US" sz="1400" dirty="0"/>
            <a:t>Changes to the hedging program, if necessary</a:t>
          </a:r>
        </a:p>
      </dgm:t>
    </dgm:pt>
    <dgm:pt modelId="{626DE6D4-7932-4A30-92D9-3CF8C245FC25}" type="parTrans" cxnId="{DEEEE819-F876-4626-9ED0-E7D361711C45}">
      <dgm:prSet/>
      <dgm:spPr/>
      <dgm:t>
        <a:bodyPr/>
        <a:lstStyle/>
        <a:p>
          <a:endParaRPr lang="en-US"/>
        </a:p>
      </dgm:t>
    </dgm:pt>
    <dgm:pt modelId="{13639210-AE2B-4917-861A-D3A51AB16CCB}" type="sibTrans" cxnId="{DEEEE819-F876-4626-9ED0-E7D361711C45}">
      <dgm:prSet/>
      <dgm:spPr/>
      <dgm:t>
        <a:bodyPr/>
        <a:lstStyle/>
        <a:p>
          <a:endParaRPr lang="en-US"/>
        </a:p>
      </dgm:t>
    </dgm:pt>
    <dgm:pt modelId="{2B727A1D-D45D-463F-B468-807CA5E46135}" type="pres">
      <dgm:prSet presAssocID="{24FF02DD-D608-4915-B906-C89CC07C9C08}" presName="root" presStyleCnt="0">
        <dgm:presLayoutVars>
          <dgm:dir/>
          <dgm:resizeHandles val="exact"/>
        </dgm:presLayoutVars>
      </dgm:prSet>
      <dgm:spPr/>
    </dgm:pt>
    <dgm:pt modelId="{A7B2C49A-0BD4-4B2D-B9F2-3068E1413FA1}" type="pres">
      <dgm:prSet presAssocID="{196460C1-BAA2-4BB3-948B-AF571EB87894}" presName="compNode" presStyleCnt="0"/>
      <dgm:spPr/>
    </dgm:pt>
    <dgm:pt modelId="{EFF374AD-33AA-44F3-81D5-A64D732750BD}" type="pres">
      <dgm:prSet presAssocID="{196460C1-BAA2-4BB3-948B-AF571EB878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69E9125-CBEB-4321-B1DE-0A4132C7AC86}" type="pres">
      <dgm:prSet presAssocID="{196460C1-BAA2-4BB3-948B-AF571EB87894}" presName="iconSpace" presStyleCnt="0"/>
      <dgm:spPr/>
    </dgm:pt>
    <dgm:pt modelId="{6041654F-D6E0-4F66-9F47-0D72BCEE59C5}" type="pres">
      <dgm:prSet presAssocID="{196460C1-BAA2-4BB3-948B-AF571EB87894}" presName="parTx" presStyleLbl="revTx" presStyleIdx="0" presStyleCnt="4">
        <dgm:presLayoutVars>
          <dgm:chMax val="0"/>
          <dgm:chPref val="0"/>
        </dgm:presLayoutVars>
      </dgm:prSet>
      <dgm:spPr/>
    </dgm:pt>
    <dgm:pt modelId="{153F2996-0E33-4505-BCB8-7AD4F9ED0B2C}" type="pres">
      <dgm:prSet presAssocID="{196460C1-BAA2-4BB3-948B-AF571EB87894}" presName="txSpace" presStyleCnt="0"/>
      <dgm:spPr/>
    </dgm:pt>
    <dgm:pt modelId="{E602A91F-D3CE-4FAF-975A-133CB3DC0D9B}" type="pres">
      <dgm:prSet presAssocID="{196460C1-BAA2-4BB3-948B-AF571EB87894}" presName="desTx" presStyleLbl="revTx" presStyleIdx="1" presStyleCnt="4">
        <dgm:presLayoutVars/>
      </dgm:prSet>
      <dgm:spPr/>
    </dgm:pt>
    <dgm:pt modelId="{C1B4061B-7FEB-40CE-95D8-3300C020C8F6}" type="pres">
      <dgm:prSet presAssocID="{B08AE9FE-04BC-4030-8511-45C1D34FC9D6}" presName="sibTrans" presStyleCnt="0"/>
      <dgm:spPr/>
    </dgm:pt>
    <dgm:pt modelId="{09CD8537-9E85-4460-94ED-E388A66DD0A6}" type="pres">
      <dgm:prSet presAssocID="{23B05575-BE67-4391-B156-21E6817A50BC}" presName="compNode" presStyleCnt="0"/>
      <dgm:spPr/>
    </dgm:pt>
    <dgm:pt modelId="{2A33DC15-3A8A-41F3-ABA3-825753731A06}" type="pres">
      <dgm:prSet presAssocID="{23B05575-BE67-4391-B156-21E6817A50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DDFDE0C9-4188-49C4-9145-4A3CBF988498}" type="pres">
      <dgm:prSet presAssocID="{23B05575-BE67-4391-B156-21E6817A50BC}" presName="iconSpace" presStyleCnt="0"/>
      <dgm:spPr/>
    </dgm:pt>
    <dgm:pt modelId="{7FEF6BF6-B78B-4076-BFE4-877539F1A969}" type="pres">
      <dgm:prSet presAssocID="{23B05575-BE67-4391-B156-21E6817A50BC}" presName="parTx" presStyleLbl="revTx" presStyleIdx="2" presStyleCnt="4">
        <dgm:presLayoutVars>
          <dgm:chMax val="0"/>
          <dgm:chPref val="0"/>
        </dgm:presLayoutVars>
      </dgm:prSet>
      <dgm:spPr/>
    </dgm:pt>
    <dgm:pt modelId="{53BE584F-EA3D-4905-98D6-89E2C9766ABE}" type="pres">
      <dgm:prSet presAssocID="{23B05575-BE67-4391-B156-21E6817A50BC}" presName="txSpace" presStyleCnt="0"/>
      <dgm:spPr/>
    </dgm:pt>
    <dgm:pt modelId="{939A5355-68E1-4E3E-A9E7-8B8118946021}" type="pres">
      <dgm:prSet presAssocID="{23B05575-BE67-4391-B156-21E6817A50BC}" presName="desTx" presStyleLbl="revTx" presStyleIdx="3" presStyleCnt="4">
        <dgm:presLayoutVars/>
      </dgm:prSet>
      <dgm:spPr/>
    </dgm:pt>
  </dgm:ptLst>
  <dgm:cxnLst>
    <dgm:cxn modelId="{70C85A06-0CC0-49B6-AEED-AA666A300E15}" srcId="{24FF02DD-D608-4915-B906-C89CC07C9C08}" destId="{23B05575-BE67-4391-B156-21E6817A50BC}" srcOrd="1" destOrd="0" parTransId="{9E5EC792-0874-4247-846D-9539CB1ACAC0}" sibTransId="{947AFDD3-3C2E-403A-8ECC-477B51AC1073}"/>
    <dgm:cxn modelId="{DEEEE819-F876-4626-9ED0-E7D361711C45}" srcId="{23B05575-BE67-4391-B156-21E6817A50BC}" destId="{61951C08-F6D7-41F8-B7E8-883F7675DA3D}" srcOrd="2" destOrd="0" parTransId="{626DE6D4-7932-4A30-92D9-3CF8C245FC25}" sibTransId="{13639210-AE2B-4917-861A-D3A51AB16CCB}"/>
    <dgm:cxn modelId="{19058523-D19E-4A3D-B92D-58C70BC141B7}" type="presOf" srcId="{292646BD-B04B-4171-B207-13A73C6B1468}" destId="{E602A91F-D3CE-4FAF-975A-133CB3DC0D9B}" srcOrd="0" destOrd="0" presId="urn:microsoft.com/office/officeart/2018/2/layout/IconLabelDescriptionList"/>
    <dgm:cxn modelId="{D2BCF024-80CE-442E-984C-6BF96D139135}" type="presOf" srcId="{6A75647C-F914-42F6-8269-F8C630125819}" destId="{939A5355-68E1-4E3E-A9E7-8B8118946021}" srcOrd="0" destOrd="0" presId="urn:microsoft.com/office/officeart/2018/2/layout/IconLabelDescriptionList"/>
    <dgm:cxn modelId="{83953026-05F1-4C7C-9E02-5FA96A0030F8}" srcId="{24FF02DD-D608-4915-B906-C89CC07C9C08}" destId="{196460C1-BAA2-4BB3-948B-AF571EB87894}" srcOrd="0" destOrd="0" parTransId="{B22317EB-CAB4-4E97-A337-31A61901BD1D}" sibTransId="{B08AE9FE-04BC-4030-8511-45C1D34FC9D6}"/>
    <dgm:cxn modelId="{0C227A3D-4DFD-43C3-B783-96F93139592F}" type="presOf" srcId="{61951C08-F6D7-41F8-B7E8-883F7675DA3D}" destId="{939A5355-68E1-4E3E-A9E7-8B8118946021}" srcOrd="0" destOrd="2" presId="urn:microsoft.com/office/officeart/2018/2/layout/IconLabelDescriptionList"/>
    <dgm:cxn modelId="{44D8726A-4651-4CF5-BDCB-96965AA11D74}" srcId="{23B05575-BE67-4391-B156-21E6817A50BC}" destId="{6A75647C-F914-42F6-8269-F8C630125819}" srcOrd="0" destOrd="0" parTransId="{30C59821-F7ED-406B-851A-CDFFCB56DF26}" sibTransId="{7F80BAA2-9071-497F-8067-EDBA97917316}"/>
    <dgm:cxn modelId="{41329584-2794-4749-A71E-7C8A610D1961}" srcId="{196460C1-BAA2-4BB3-948B-AF571EB87894}" destId="{F63B8416-75F9-48FB-903C-61E94CFFAE2F}" srcOrd="2" destOrd="0" parTransId="{333C6778-811F-4710-B029-0465E9692AFB}" sibTransId="{C03F2F0F-5714-4D6F-9762-E274BC90726B}"/>
    <dgm:cxn modelId="{B854AE90-C475-44A9-A189-8F7340A586EA}" srcId="{196460C1-BAA2-4BB3-948B-AF571EB87894}" destId="{292646BD-B04B-4171-B207-13A73C6B1468}" srcOrd="0" destOrd="0" parTransId="{6AFE27EB-A3E4-4E80-B210-93B8E0E30F41}" sibTransId="{A58ECBC8-04B3-4AB4-97C5-A522374F56FD}"/>
    <dgm:cxn modelId="{AADA8E9B-2EDB-4652-9D07-63358B8E3260}" type="presOf" srcId="{9733C7EB-9BBB-4498-AC72-2D4FFC81BF8F}" destId="{E602A91F-D3CE-4FAF-975A-133CB3DC0D9B}" srcOrd="0" destOrd="1" presId="urn:microsoft.com/office/officeart/2018/2/layout/IconLabelDescriptionList"/>
    <dgm:cxn modelId="{E78ED3A8-C2F6-4D1F-8D04-863BF2103819}" type="presOf" srcId="{1ACB0118-21CB-4E7D-8FCA-BAD9598AD9F2}" destId="{E602A91F-D3CE-4FAF-975A-133CB3DC0D9B}" srcOrd="0" destOrd="3" presId="urn:microsoft.com/office/officeart/2018/2/layout/IconLabelDescriptionList"/>
    <dgm:cxn modelId="{9873C1AA-16F5-4265-BCA4-59B36B088C2F}" type="presOf" srcId="{A2C901B5-D157-4606-8E0F-1E308A1BACF2}" destId="{939A5355-68E1-4E3E-A9E7-8B8118946021}" srcOrd="0" destOrd="1" presId="urn:microsoft.com/office/officeart/2018/2/layout/IconLabelDescriptionList"/>
    <dgm:cxn modelId="{15F51EC6-743E-4187-84D3-83FC64C290AB}" type="presOf" srcId="{F63B8416-75F9-48FB-903C-61E94CFFAE2F}" destId="{E602A91F-D3CE-4FAF-975A-133CB3DC0D9B}" srcOrd="0" destOrd="2" presId="urn:microsoft.com/office/officeart/2018/2/layout/IconLabelDescriptionList"/>
    <dgm:cxn modelId="{3907FECE-BC97-4EED-BC66-1471805DF623}" srcId="{23B05575-BE67-4391-B156-21E6817A50BC}" destId="{A2C901B5-D157-4606-8E0F-1E308A1BACF2}" srcOrd="1" destOrd="0" parTransId="{88BB0D0F-EEBB-4C5B-99FB-DD72FF22B718}" sibTransId="{B15107AD-7690-4D70-9F64-6248CD557856}"/>
    <dgm:cxn modelId="{EE8744CF-CB73-4B4B-B210-7588CD06BD6E}" srcId="{196460C1-BAA2-4BB3-948B-AF571EB87894}" destId="{1ACB0118-21CB-4E7D-8FCA-BAD9598AD9F2}" srcOrd="3" destOrd="0" parTransId="{82E7D3D2-6B89-4C97-AAA7-EB0027E36A30}" sibTransId="{35C305F7-3BF8-49A4-8CFA-F712C4BA6A65}"/>
    <dgm:cxn modelId="{3D9EEFD9-7694-44A0-893F-A625FB79243E}" type="presOf" srcId="{24FF02DD-D608-4915-B906-C89CC07C9C08}" destId="{2B727A1D-D45D-463F-B468-807CA5E46135}" srcOrd="0" destOrd="0" presId="urn:microsoft.com/office/officeart/2018/2/layout/IconLabelDescriptionList"/>
    <dgm:cxn modelId="{2AAEBBDB-8017-482A-B98D-5CAE945B16BF}" srcId="{196460C1-BAA2-4BB3-948B-AF571EB87894}" destId="{9733C7EB-9BBB-4498-AC72-2D4FFC81BF8F}" srcOrd="1" destOrd="0" parTransId="{D4BDB89B-15C1-4C48-8169-C0B6E87364C5}" sibTransId="{A1F2B8DB-795C-4EE6-89FA-98B13434AE65}"/>
    <dgm:cxn modelId="{D48D28DE-D786-46E4-A70A-98BF1295B2F6}" type="presOf" srcId="{196460C1-BAA2-4BB3-948B-AF571EB87894}" destId="{6041654F-D6E0-4F66-9F47-0D72BCEE59C5}" srcOrd="0" destOrd="0" presId="urn:microsoft.com/office/officeart/2018/2/layout/IconLabelDescriptionList"/>
    <dgm:cxn modelId="{DB2F25E9-1E9F-404D-B27D-957EF2527E2A}" type="presOf" srcId="{23B05575-BE67-4391-B156-21E6817A50BC}" destId="{7FEF6BF6-B78B-4076-BFE4-877539F1A969}" srcOrd="0" destOrd="0" presId="urn:microsoft.com/office/officeart/2018/2/layout/IconLabelDescriptionList"/>
    <dgm:cxn modelId="{4309A225-E761-4FDA-BFF3-700E83E7CCB3}" type="presParOf" srcId="{2B727A1D-D45D-463F-B468-807CA5E46135}" destId="{A7B2C49A-0BD4-4B2D-B9F2-3068E1413FA1}" srcOrd="0" destOrd="0" presId="urn:microsoft.com/office/officeart/2018/2/layout/IconLabelDescriptionList"/>
    <dgm:cxn modelId="{6B5AE311-6C78-4EE8-89FD-7BD535B8690E}" type="presParOf" srcId="{A7B2C49A-0BD4-4B2D-B9F2-3068E1413FA1}" destId="{EFF374AD-33AA-44F3-81D5-A64D732750BD}" srcOrd="0" destOrd="0" presId="urn:microsoft.com/office/officeart/2018/2/layout/IconLabelDescriptionList"/>
    <dgm:cxn modelId="{6277927B-47B1-4999-A909-1B0EC3BF8B7E}" type="presParOf" srcId="{A7B2C49A-0BD4-4B2D-B9F2-3068E1413FA1}" destId="{C69E9125-CBEB-4321-B1DE-0A4132C7AC86}" srcOrd="1" destOrd="0" presId="urn:microsoft.com/office/officeart/2018/2/layout/IconLabelDescriptionList"/>
    <dgm:cxn modelId="{C6D6E19C-5A53-4F7D-B5E4-EFF07743E0F0}" type="presParOf" srcId="{A7B2C49A-0BD4-4B2D-B9F2-3068E1413FA1}" destId="{6041654F-D6E0-4F66-9F47-0D72BCEE59C5}" srcOrd="2" destOrd="0" presId="urn:microsoft.com/office/officeart/2018/2/layout/IconLabelDescriptionList"/>
    <dgm:cxn modelId="{99EECC54-31B2-4019-85AF-6103B1C0EDB9}" type="presParOf" srcId="{A7B2C49A-0BD4-4B2D-B9F2-3068E1413FA1}" destId="{153F2996-0E33-4505-BCB8-7AD4F9ED0B2C}" srcOrd="3" destOrd="0" presId="urn:microsoft.com/office/officeart/2018/2/layout/IconLabelDescriptionList"/>
    <dgm:cxn modelId="{CE04BE5C-0F27-419E-9A99-88CED73B5157}" type="presParOf" srcId="{A7B2C49A-0BD4-4B2D-B9F2-3068E1413FA1}" destId="{E602A91F-D3CE-4FAF-975A-133CB3DC0D9B}" srcOrd="4" destOrd="0" presId="urn:microsoft.com/office/officeart/2018/2/layout/IconLabelDescriptionList"/>
    <dgm:cxn modelId="{EBCBE758-92C5-4F03-AA7F-DB1BC52F1207}" type="presParOf" srcId="{2B727A1D-D45D-463F-B468-807CA5E46135}" destId="{C1B4061B-7FEB-40CE-95D8-3300C020C8F6}" srcOrd="1" destOrd="0" presId="urn:microsoft.com/office/officeart/2018/2/layout/IconLabelDescriptionList"/>
    <dgm:cxn modelId="{0A021591-82D5-4476-9CBD-F31005842E61}" type="presParOf" srcId="{2B727A1D-D45D-463F-B468-807CA5E46135}" destId="{09CD8537-9E85-4460-94ED-E388A66DD0A6}" srcOrd="2" destOrd="0" presId="urn:microsoft.com/office/officeart/2018/2/layout/IconLabelDescriptionList"/>
    <dgm:cxn modelId="{DAC97001-E4DB-49D8-A15A-A876D2D54557}" type="presParOf" srcId="{09CD8537-9E85-4460-94ED-E388A66DD0A6}" destId="{2A33DC15-3A8A-41F3-ABA3-825753731A06}" srcOrd="0" destOrd="0" presId="urn:microsoft.com/office/officeart/2018/2/layout/IconLabelDescriptionList"/>
    <dgm:cxn modelId="{28FBC4DA-C114-4392-93CE-3D774B939148}" type="presParOf" srcId="{09CD8537-9E85-4460-94ED-E388A66DD0A6}" destId="{DDFDE0C9-4188-49C4-9145-4A3CBF988498}" srcOrd="1" destOrd="0" presId="urn:microsoft.com/office/officeart/2018/2/layout/IconLabelDescriptionList"/>
    <dgm:cxn modelId="{52EC9AC3-DF54-4B8B-BA4B-4589DA0E0B93}" type="presParOf" srcId="{09CD8537-9E85-4460-94ED-E388A66DD0A6}" destId="{7FEF6BF6-B78B-4076-BFE4-877539F1A969}" srcOrd="2" destOrd="0" presId="urn:microsoft.com/office/officeart/2018/2/layout/IconLabelDescriptionList"/>
    <dgm:cxn modelId="{C39842E1-2785-43A3-BCBD-4B1733FC9C1B}" type="presParOf" srcId="{09CD8537-9E85-4460-94ED-E388A66DD0A6}" destId="{53BE584F-EA3D-4905-98D6-89E2C9766ABE}" srcOrd="3" destOrd="0" presId="urn:microsoft.com/office/officeart/2018/2/layout/IconLabelDescriptionList"/>
    <dgm:cxn modelId="{AD639A5E-E0C8-490A-8175-14D9593A71CF}" type="presParOf" srcId="{09CD8537-9E85-4460-94ED-E388A66DD0A6}" destId="{939A5355-68E1-4E3E-A9E7-8B811894602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6BDF2-F84F-462E-848B-6B494BC048BB}" type="doc">
      <dgm:prSet loTypeId="urn:microsoft.com/office/officeart/2018/5/layout/IconCircleLabelList" loCatId="icon" qsTypeId="urn:microsoft.com/office/officeart/2005/8/quickstyle/simple4" qsCatId="simple" csTypeId="urn:microsoft.com/office/officeart/2018/5/colors/Iconchunking_coloredtext_accent0_3" csCatId="mainScheme" phldr="1"/>
      <dgm:spPr/>
      <dgm:t>
        <a:bodyPr/>
        <a:lstStyle/>
        <a:p>
          <a:endParaRPr lang="en-US"/>
        </a:p>
      </dgm:t>
    </dgm:pt>
    <dgm:pt modelId="{62CAD6C5-C514-4CB7-A07D-7DD7E80466BE}">
      <dgm:prSet custT="1"/>
      <dgm:spPr/>
      <dgm:t>
        <a:bodyPr/>
        <a:lstStyle/>
        <a:p>
          <a:pPr>
            <a:defRPr cap="all"/>
          </a:pPr>
          <a:r>
            <a:rPr lang="en-US" sz="1400" dirty="0"/>
            <a:t>All risk responsive hedging will occur within the structure of the designed hedging program</a:t>
          </a:r>
        </a:p>
      </dgm:t>
    </dgm:pt>
    <dgm:pt modelId="{56FE8FEF-761E-4B3B-89D9-9C147292E8E0}" type="parTrans" cxnId="{B0B61EFB-C300-47CE-A08E-5818BAD3F2D1}">
      <dgm:prSet/>
      <dgm:spPr/>
      <dgm:t>
        <a:bodyPr/>
        <a:lstStyle/>
        <a:p>
          <a:endParaRPr lang="en-US"/>
        </a:p>
      </dgm:t>
    </dgm:pt>
    <dgm:pt modelId="{97F4A5E9-EF43-47FE-B8B9-0EFE0EDDC55C}" type="sibTrans" cxnId="{B0B61EFB-C300-47CE-A08E-5818BAD3F2D1}">
      <dgm:prSet/>
      <dgm:spPr/>
      <dgm:t>
        <a:bodyPr/>
        <a:lstStyle/>
        <a:p>
          <a:endParaRPr lang="en-US"/>
        </a:p>
      </dgm:t>
    </dgm:pt>
    <dgm:pt modelId="{AAFAEB5C-69B3-4D17-B2F4-7916B4CA65F6}">
      <dgm:prSet custT="1"/>
      <dgm:spPr/>
      <dgm:t>
        <a:bodyPr/>
        <a:lstStyle/>
        <a:p>
          <a:pPr>
            <a:defRPr cap="all"/>
          </a:pPr>
          <a:r>
            <a:rPr lang="en-US" sz="1400" dirty="0"/>
            <a:t>Risk responsive activities will be communicated to oversight and management on a monthly basis in advance of hedging activity</a:t>
          </a:r>
        </a:p>
      </dgm:t>
    </dgm:pt>
    <dgm:pt modelId="{8B21BF0F-DAA5-4FAC-AA99-D21F317FC662}" type="parTrans" cxnId="{451E21A0-FFFF-4152-8783-9427915BE9A0}">
      <dgm:prSet/>
      <dgm:spPr/>
      <dgm:t>
        <a:bodyPr/>
        <a:lstStyle/>
        <a:p>
          <a:endParaRPr lang="en-US"/>
        </a:p>
      </dgm:t>
    </dgm:pt>
    <dgm:pt modelId="{996373CE-285B-429C-96A4-2855F9B28C35}" type="sibTrans" cxnId="{451E21A0-FFFF-4152-8783-9427915BE9A0}">
      <dgm:prSet/>
      <dgm:spPr/>
      <dgm:t>
        <a:bodyPr/>
        <a:lstStyle/>
        <a:p>
          <a:endParaRPr lang="en-US"/>
        </a:p>
      </dgm:t>
    </dgm:pt>
    <dgm:pt modelId="{3E9E3A73-9D0D-46FA-BF0E-E82C9A1A224C}">
      <dgm:prSet custT="1"/>
      <dgm:spPr/>
      <dgm:t>
        <a:bodyPr/>
        <a:lstStyle/>
        <a:p>
          <a:pPr>
            <a:defRPr cap="all"/>
          </a:pPr>
          <a:r>
            <a:rPr lang="en-US" sz="1400" dirty="0"/>
            <a:t>Any exception to the Monthly Guidance will be memorialized in an Exception Document to management and file</a:t>
          </a:r>
        </a:p>
      </dgm:t>
    </dgm:pt>
    <dgm:pt modelId="{FB8FF362-3E1A-48C9-BBAC-84CEE0446AC9}" type="parTrans" cxnId="{CD297A63-7F96-481F-8E08-7C7220FC7E2B}">
      <dgm:prSet/>
      <dgm:spPr/>
      <dgm:t>
        <a:bodyPr/>
        <a:lstStyle/>
        <a:p>
          <a:endParaRPr lang="en-US"/>
        </a:p>
      </dgm:t>
    </dgm:pt>
    <dgm:pt modelId="{8BDAA65C-AF07-4955-98A5-E96FB81950AA}" type="sibTrans" cxnId="{CD297A63-7F96-481F-8E08-7C7220FC7E2B}">
      <dgm:prSet/>
      <dgm:spPr/>
      <dgm:t>
        <a:bodyPr/>
        <a:lstStyle/>
        <a:p>
          <a:endParaRPr lang="en-US"/>
        </a:p>
      </dgm:t>
    </dgm:pt>
    <dgm:pt modelId="{E788486E-0ECC-4DAF-A7FD-E272B9152FC0}" type="pres">
      <dgm:prSet presAssocID="{2DC6BDF2-F84F-462E-848B-6B494BC048BB}" presName="root" presStyleCnt="0">
        <dgm:presLayoutVars>
          <dgm:dir/>
          <dgm:resizeHandles val="exact"/>
        </dgm:presLayoutVars>
      </dgm:prSet>
      <dgm:spPr/>
    </dgm:pt>
    <dgm:pt modelId="{AD851123-1F20-483C-8CC5-2B4BA3FB65EF}" type="pres">
      <dgm:prSet presAssocID="{62CAD6C5-C514-4CB7-A07D-7DD7E80466BE}" presName="compNode" presStyleCnt="0"/>
      <dgm:spPr/>
    </dgm:pt>
    <dgm:pt modelId="{E5AEFDF0-6AB2-406A-ABB0-782765924599}" type="pres">
      <dgm:prSet presAssocID="{62CAD6C5-C514-4CB7-A07D-7DD7E80466BE}" presName="iconBgRect" presStyleLbl="bgShp" presStyleIdx="0" presStyleCnt="3"/>
      <dgm:spPr/>
    </dgm:pt>
    <dgm:pt modelId="{0F93268E-E81A-4C20-827A-955E283CE9B5}" type="pres">
      <dgm:prSet presAssocID="{62CAD6C5-C514-4CB7-A07D-7DD7E80466B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2FE4507-60D6-4013-9E00-8125564C4ADB}" type="pres">
      <dgm:prSet presAssocID="{62CAD6C5-C514-4CB7-A07D-7DD7E80466BE}" presName="spaceRect" presStyleCnt="0"/>
      <dgm:spPr/>
    </dgm:pt>
    <dgm:pt modelId="{C0F3CB58-CCD8-4D43-82C2-6BA5732D6B20}" type="pres">
      <dgm:prSet presAssocID="{62CAD6C5-C514-4CB7-A07D-7DD7E80466BE}" presName="textRect" presStyleLbl="revTx" presStyleIdx="0" presStyleCnt="3">
        <dgm:presLayoutVars>
          <dgm:chMax val="1"/>
          <dgm:chPref val="1"/>
        </dgm:presLayoutVars>
      </dgm:prSet>
      <dgm:spPr/>
    </dgm:pt>
    <dgm:pt modelId="{41A17869-BF30-4680-B851-D94C3E8F82BA}" type="pres">
      <dgm:prSet presAssocID="{97F4A5E9-EF43-47FE-B8B9-0EFE0EDDC55C}" presName="sibTrans" presStyleCnt="0"/>
      <dgm:spPr/>
    </dgm:pt>
    <dgm:pt modelId="{6AF4BA0B-CEA9-4760-98AA-6A2A73F87506}" type="pres">
      <dgm:prSet presAssocID="{AAFAEB5C-69B3-4D17-B2F4-7916B4CA65F6}" presName="compNode" presStyleCnt="0"/>
      <dgm:spPr/>
    </dgm:pt>
    <dgm:pt modelId="{E6D941BA-DC11-4A6A-8658-4B322CEF4816}" type="pres">
      <dgm:prSet presAssocID="{AAFAEB5C-69B3-4D17-B2F4-7916B4CA65F6}" presName="iconBgRect" presStyleLbl="bgShp" presStyleIdx="1" presStyleCnt="3"/>
      <dgm:spPr/>
    </dgm:pt>
    <dgm:pt modelId="{20E022FE-E0DD-409F-962F-21FE9BE7C268}" type="pres">
      <dgm:prSet presAssocID="{AAFAEB5C-69B3-4D17-B2F4-7916B4CA65F6}"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4ED3465-1CA3-49A1-A119-501733434990}" type="pres">
      <dgm:prSet presAssocID="{AAFAEB5C-69B3-4D17-B2F4-7916B4CA65F6}" presName="spaceRect" presStyleCnt="0"/>
      <dgm:spPr/>
    </dgm:pt>
    <dgm:pt modelId="{772199A9-AA04-4250-AD30-7D35169F722C}" type="pres">
      <dgm:prSet presAssocID="{AAFAEB5C-69B3-4D17-B2F4-7916B4CA65F6}" presName="textRect" presStyleLbl="revTx" presStyleIdx="1" presStyleCnt="3">
        <dgm:presLayoutVars>
          <dgm:chMax val="1"/>
          <dgm:chPref val="1"/>
        </dgm:presLayoutVars>
      </dgm:prSet>
      <dgm:spPr/>
    </dgm:pt>
    <dgm:pt modelId="{C4E25770-A0C5-401F-92A0-45A6350D1174}" type="pres">
      <dgm:prSet presAssocID="{996373CE-285B-429C-96A4-2855F9B28C35}" presName="sibTrans" presStyleCnt="0"/>
      <dgm:spPr/>
    </dgm:pt>
    <dgm:pt modelId="{81EF5B17-11D0-430F-A13E-66563D65E5C8}" type="pres">
      <dgm:prSet presAssocID="{3E9E3A73-9D0D-46FA-BF0E-E82C9A1A224C}" presName="compNode" presStyleCnt="0"/>
      <dgm:spPr/>
    </dgm:pt>
    <dgm:pt modelId="{952D61FA-3723-4C1E-80DE-911D5B57F9AE}" type="pres">
      <dgm:prSet presAssocID="{3E9E3A73-9D0D-46FA-BF0E-E82C9A1A224C}" presName="iconBgRect" presStyleLbl="bgShp" presStyleIdx="2" presStyleCnt="3"/>
      <dgm:spPr/>
    </dgm:pt>
    <dgm:pt modelId="{A751E284-AE5B-434B-8724-F1438470D946}" type="pres">
      <dgm:prSet presAssocID="{3E9E3A73-9D0D-46FA-BF0E-E82C9A1A224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7CBD0F86-F8ED-4277-AA34-376263198891}" type="pres">
      <dgm:prSet presAssocID="{3E9E3A73-9D0D-46FA-BF0E-E82C9A1A224C}" presName="spaceRect" presStyleCnt="0"/>
      <dgm:spPr/>
    </dgm:pt>
    <dgm:pt modelId="{BCC6A3A4-E5E8-4C88-A5EB-323BDDD35429}" type="pres">
      <dgm:prSet presAssocID="{3E9E3A73-9D0D-46FA-BF0E-E82C9A1A224C}" presName="textRect" presStyleLbl="revTx" presStyleIdx="2" presStyleCnt="3">
        <dgm:presLayoutVars>
          <dgm:chMax val="1"/>
          <dgm:chPref val="1"/>
        </dgm:presLayoutVars>
      </dgm:prSet>
      <dgm:spPr/>
    </dgm:pt>
  </dgm:ptLst>
  <dgm:cxnLst>
    <dgm:cxn modelId="{F1F4D426-F490-4A11-8E94-D99965AEC943}" type="presOf" srcId="{2DC6BDF2-F84F-462E-848B-6B494BC048BB}" destId="{E788486E-0ECC-4DAF-A7FD-E272B9152FC0}" srcOrd="0" destOrd="0" presId="urn:microsoft.com/office/officeart/2018/5/layout/IconCircleLabelList"/>
    <dgm:cxn modelId="{CD297A63-7F96-481F-8E08-7C7220FC7E2B}" srcId="{2DC6BDF2-F84F-462E-848B-6B494BC048BB}" destId="{3E9E3A73-9D0D-46FA-BF0E-E82C9A1A224C}" srcOrd="2" destOrd="0" parTransId="{FB8FF362-3E1A-48C9-BBAC-84CEE0446AC9}" sibTransId="{8BDAA65C-AF07-4955-98A5-E96FB81950AA}"/>
    <dgm:cxn modelId="{161F1484-3C64-488D-8E68-3514B003185B}" type="presOf" srcId="{62CAD6C5-C514-4CB7-A07D-7DD7E80466BE}" destId="{C0F3CB58-CCD8-4D43-82C2-6BA5732D6B20}" srcOrd="0" destOrd="0" presId="urn:microsoft.com/office/officeart/2018/5/layout/IconCircleLabelList"/>
    <dgm:cxn modelId="{C4469F9E-1901-4A78-823B-1F8A9B37D405}" type="presOf" srcId="{3E9E3A73-9D0D-46FA-BF0E-E82C9A1A224C}" destId="{BCC6A3A4-E5E8-4C88-A5EB-323BDDD35429}" srcOrd="0" destOrd="0" presId="urn:microsoft.com/office/officeart/2018/5/layout/IconCircleLabelList"/>
    <dgm:cxn modelId="{451E21A0-FFFF-4152-8783-9427915BE9A0}" srcId="{2DC6BDF2-F84F-462E-848B-6B494BC048BB}" destId="{AAFAEB5C-69B3-4D17-B2F4-7916B4CA65F6}" srcOrd="1" destOrd="0" parTransId="{8B21BF0F-DAA5-4FAC-AA99-D21F317FC662}" sibTransId="{996373CE-285B-429C-96A4-2855F9B28C35}"/>
    <dgm:cxn modelId="{EBD04EEF-1162-4D95-AEDD-2765EFC8E741}" type="presOf" srcId="{AAFAEB5C-69B3-4D17-B2F4-7916B4CA65F6}" destId="{772199A9-AA04-4250-AD30-7D35169F722C}" srcOrd="0" destOrd="0" presId="urn:microsoft.com/office/officeart/2018/5/layout/IconCircleLabelList"/>
    <dgm:cxn modelId="{B0B61EFB-C300-47CE-A08E-5818BAD3F2D1}" srcId="{2DC6BDF2-F84F-462E-848B-6B494BC048BB}" destId="{62CAD6C5-C514-4CB7-A07D-7DD7E80466BE}" srcOrd="0" destOrd="0" parTransId="{56FE8FEF-761E-4B3B-89D9-9C147292E8E0}" sibTransId="{97F4A5E9-EF43-47FE-B8B9-0EFE0EDDC55C}"/>
    <dgm:cxn modelId="{1D6890AC-9022-4AD5-A4B8-A2BE2BDAADF3}" type="presParOf" srcId="{E788486E-0ECC-4DAF-A7FD-E272B9152FC0}" destId="{AD851123-1F20-483C-8CC5-2B4BA3FB65EF}" srcOrd="0" destOrd="0" presId="urn:microsoft.com/office/officeart/2018/5/layout/IconCircleLabelList"/>
    <dgm:cxn modelId="{851AE30D-41B8-4FD2-B160-28C739D7889F}" type="presParOf" srcId="{AD851123-1F20-483C-8CC5-2B4BA3FB65EF}" destId="{E5AEFDF0-6AB2-406A-ABB0-782765924599}" srcOrd="0" destOrd="0" presId="urn:microsoft.com/office/officeart/2018/5/layout/IconCircleLabelList"/>
    <dgm:cxn modelId="{D56B3B71-9AA1-431D-8BB8-23ED6C7F6F38}" type="presParOf" srcId="{AD851123-1F20-483C-8CC5-2B4BA3FB65EF}" destId="{0F93268E-E81A-4C20-827A-955E283CE9B5}" srcOrd="1" destOrd="0" presId="urn:microsoft.com/office/officeart/2018/5/layout/IconCircleLabelList"/>
    <dgm:cxn modelId="{350918F0-F718-4610-BB81-DCC708FB7A66}" type="presParOf" srcId="{AD851123-1F20-483C-8CC5-2B4BA3FB65EF}" destId="{12FE4507-60D6-4013-9E00-8125564C4ADB}" srcOrd="2" destOrd="0" presId="urn:microsoft.com/office/officeart/2018/5/layout/IconCircleLabelList"/>
    <dgm:cxn modelId="{05615237-C790-4166-BCBD-2BBF410E900F}" type="presParOf" srcId="{AD851123-1F20-483C-8CC5-2B4BA3FB65EF}" destId="{C0F3CB58-CCD8-4D43-82C2-6BA5732D6B20}" srcOrd="3" destOrd="0" presId="urn:microsoft.com/office/officeart/2018/5/layout/IconCircleLabelList"/>
    <dgm:cxn modelId="{D2626B09-A66F-498C-85E7-2C3720F13500}" type="presParOf" srcId="{E788486E-0ECC-4DAF-A7FD-E272B9152FC0}" destId="{41A17869-BF30-4680-B851-D94C3E8F82BA}" srcOrd="1" destOrd="0" presId="urn:microsoft.com/office/officeart/2018/5/layout/IconCircleLabelList"/>
    <dgm:cxn modelId="{B78B877D-EC06-430E-90E5-51F7CE79BA2E}" type="presParOf" srcId="{E788486E-0ECC-4DAF-A7FD-E272B9152FC0}" destId="{6AF4BA0B-CEA9-4760-98AA-6A2A73F87506}" srcOrd="2" destOrd="0" presId="urn:microsoft.com/office/officeart/2018/5/layout/IconCircleLabelList"/>
    <dgm:cxn modelId="{3B3BC47B-15FD-48CB-AE4D-D5D807AD03FF}" type="presParOf" srcId="{6AF4BA0B-CEA9-4760-98AA-6A2A73F87506}" destId="{E6D941BA-DC11-4A6A-8658-4B322CEF4816}" srcOrd="0" destOrd="0" presId="urn:microsoft.com/office/officeart/2018/5/layout/IconCircleLabelList"/>
    <dgm:cxn modelId="{71C95BB0-3933-42EC-823B-78164156A8A7}" type="presParOf" srcId="{6AF4BA0B-CEA9-4760-98AA-6A2A73F87506}" destId="{20E022FE-E0DD-409F-962F-21FE9BE7C268}" srcOrd="1" destOrd="0" presId="urn:microsoft.com/office/officeart/2018/5/layout/IconCircleLabelList"/>
    <dgm:cxn modelId="{60527D8C-9CC0-4060-A3C4-2D0A1819B448}" type="presParOf" srcId="{6AF4BA0B-CEA9-4760-98AA-6A2A73F87506}" destId="{24ED3465-1CA3-49A1-A119-501733434990}" srcOrd="2" destOrd="0" presId="urn:microsoft.com/office/officeart/2018/5/layout/IconCircleLabelList"/>
    <dgm:cxn modelId="{4BD802A2-9FC4-4E7C-A54C-3569BFDAEBC7}" type="presParOf" srcId="{6AF4BA0B-CEA9-4760-98AA-6A2A73F87506}" destId="{772199A9-AA04-4250-AD30-7D35169F722C}" srcOrd="3" destOrd="0" presId="urn:microsoft.com/office/officeart/2018/5/layout/IconCircleLabelList"/>
    <dgm:cxn modelId="{2984DF27-06D7-43A8-8822-326CCAAA4453}" type="presParOf" srcId="{E788486E-0ECC-4DAF-A7FD-E272B9152FC0}" destId="{C4E25770-A0C5-401F-92A0-45A6350D1174}" srcOrd="3" destOrd="0" presId="urn:microsoft.com/office/officeart/2018/5/layout/IconCircleLabelList"/>
    <dgm:cxn modelId="{EF3B3FFB-B726-449A-8058-C6E7271F69BB}" type="presParOf" srcId="{E788486E-0ECC-4DAF-A7FD-E272B9152FC0}" destId="{81EF5B17-11D0-430F-A13E-66563D65E5C8}" srcOrd="4" destOrd="0" presId="urn:microsoft.com/office/officeart/2018/5/layout/IconCircleLabelList"/>
    <dgm:cxn modelId="{0D74477C-00B0-42DA-A345-15EB1A24CF5B}" type="presParOf" srcId="{81EF5B17-11D0-430F-A13E-66563D65E5C8}" destId="{952D61FA-3723-4C1E-80DE-911D5B57F9AE}" srcOrd="0" destOrd="0" presId="urn:microsoft.com/office/officeart/2018/5/layout/IconCircleLabelList"/>
    <dgm:cxn modelId="{B1807779-1145-489A-B2BD-C783B5DAE569}" type="presParOf" srcId="{81EF5B17-11D0-430F-A13E-66563D65E5C8}" destId="{A751E284-AE5B-434B-8724-F1438470D946}" srcOrd="1" destOrd="0" presId="urn:microsoft.com/office/officeart/2018/5/layout/IconCircleLabelList"/>
    <dgm:cxn modelId="{259E8E01-48C3-4F7E-98DA-A39624F91E65}" type="presParOf" srcId="{81EF5B17-11D0-430F-A13E-66563D65E5C8}" destId="{7CBD0F86-F8ED-4277-AA34-376263198891}" srcOrd="2" destOrd="0" presId="urn:microsoft.com/office/officeart/2018/5/layout/IconCircleLabelList"/>
    <dgm:cxn modelId="{EF395D58-E7D9-43B4-8198-8496D2CC2D79}" type="presParOf" srcId="{81EF5B17-11D0-430F-A13E-66563D65E5C8}" destId="{BCC6A3A4-E5E8-4C88-A5EB-323BDDD3542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48E5D-34FA-4200-BCEB-4F51D17B3D1D}">
      <dsp:nvSpPr>
        <dsp:cNvPr id="0" name=""/>
        <dsp:cNvSpPr/>
      </dsp:nvSpPr>
      <dsp:spPr>
        <a:xfrm>
          <a:off x="0" y="371"/>
          <a:ext cx="7886700" cy="511834"/>
        </a:xfrm>
        <a:prstGeom prst="roundRect">
          <a:avLst>
            <a:gd name="adj" fmla="val 10000"/>
          </a:avLst>
        </a:prstGeom>
        <a:solidFill>
          <a:srgbClr val="008C3A"/>
        </a:solidFill>
        <a:ln>
          <a:noFill/>
        </a:ln>
        <a:effectLst/>
      </dsp:spPr>
      <dsp:style>
        <a:lnRef idx="0">
          <a:scrgbClr r="0" g="0" b="0"/>
        </a:lnRef>
        <a:fillRef idx="1">
          <a:scrgbClr r="0" g="0" b="0"/>
        </a:fillRef>
        <a:effectRef idx="2">
          <a:scrgbClr r="0" g="0" b="0"/>
        </a:effectRef>
        <a:fontRef idx="minor"/>
      </dsp:style>
    </dsp:sp>
    <dsp:sp modelId="{62F7BC6A-3C70-42B0-880C-4F21E43464E1}">
      <dsp:nvSpPr>
        <dsp:cNvPr id="0" name=""/>
        <dsp:cNvSpPr/>
      </dsp:nvSpPr>
      <dsp:spPr>
        <a:xfrm>
          <a:off x="154829" y="115534"/>
          <a:ext cx="281509" cy="28150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DBFA9D6-1EC7-4D03-BA67-969EC72B0E59}">
      <dsp:nvSpPr>
        <dsp:cNvPr id="0" name=""/>
        <dsp:cNvSpPr/>
      </dsp:nvSpPr>
      <dsp:spPr>
        <a:xfrm>
          <a:off x="591168" y="37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kern="1200" dirty="0"/>
            <a:t>Allows the utility to use their institutional knowledge of the natural gas market</a:t>
          </a:r>
        </a:p>
      </dsp:txBody>
      <dsp:txXfrm>
        <a:off x="591168" y="371"/>
        <a:ext cx="7295531" cy="511834"/>
      </dsp:txXfrm>
    </dsp:sp>
    <dsp:sp modelId="{75887959-D9DE-4FC9-B601-C2911D07E0C7}">
      <dsp:nvSpPr>
        <dsp:cNvPr id="0" name=""/>
        <dsp:cNvSpPr/>
      </dsp:nvSpPr>
      <dsp:spPr>
        <a:xfrm>
          <a:off x="0" y="640165"/>
          <a:ext cx="7886700" cy="511834"/>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2">
          <a:scrgbClr r="0" g="0" b="0"/>
        </a:effectRef>
        <a:fontRef idx="minor"/>
      </dsp:style>
    </dsp:sp>
    <dsp:sp modelId="{66D93B01-F940-44DA-9501-E5F8649D747B}">
      <dsp:nvSpPr>
        <dsp:cNvPr id="0" name=""/>
        <dsp:cNvSpPr/>
      </dsp:nvSpPr>
      <dsp:spPr>
        <a:xfrm>
          <a:off x="154829" y="755327"/>
          <a:ext cx="281509" cy="28150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58E9837-D07C-481E-995F-2E5E6667A3AC}">
      <dsp:nvSpPr>
        <dsp:cNvPr id="0" name=""/>
        <dsp:cNvSpPr/>
      </dsp:nvSpPr>
      <dsp:spPr>
        <a:xfrm>
          <a:off x="591168" y="640165"/>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kern="1200" dirty="0"/>
            <a:t>Allows professionals closest to the market to advise with key decisions</a:t>
          </a:r>
        </a:p>
      </dsp:txBody>
      <dsp:txXfrm>
        <a:off x="591168" y="640165"/>
        <a:ext cx="7295531" cy="511834"/>
      </dsp:txXfrm>
    </dsp:sp>
    <dsp:sp modelId="{A8EEC919-F903-4B8A-928E-10FBA89D43A4}">
      <dsp:nvSpPr>
        <dsp:cNvPr id="0" name=""/>
        <dsp:cNvSpPr/>
      </dsp:nvSpPr>
      <dsp:spPr>
        <a:xfrm>
          <a:off x="0" y="1279958"/>
          <a:ext cx="7886700" cy="511834"/>
        </a:xfrm>
        <a:prstGeom prst="roundRect">
          <a:avLst>
            <a:gd name="adj" fmla="val 10000"/>
          </a:avLst>
        </a:prstGeom>
        <a:solidFill>
          <a:srgbClr val="D09E00"/>
        </a:solidFill>
        <a:ln>
          <a:noFill/>
        </a:ln>
        <a:effectLst/>
      </dsp:spPr>
      <dsp:style>
        <a:lnRef idx="0">
          <a:scrgbClr r="0" g="0" b="0"/>
        </a:lnRef>
        <a:fillRef idx="1">
          <a:scrgbClr r="0" g="0" b="0"/>
        </a:fillRef>
        <a:effectRef idx="2">
          <a:scrgbClr r="0" g="0" b="0"/>
        </a:effectRef>
        <a:fontRef idx="minor"/>
      </dsp:style>
    </dsp:sp>
    <dsp:sp modelId="{079E4B67-3CB9-4094-BEDA-57B4420651D7}">
      <dsp:nvSpPr>
        <dsp:cNvPr id="0" name=""/>
        <dsp:cNvSpPr/>
      </dsp:nvSpPr>
      <dsp:spPr>
        <a:xfrm>
          <a:off x="154829" y="1395121"/>
          <a:ext cx="281509" cy="28150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769FBCA-97E5-433D-9696-33D3CA214324}">
      <dsp:nvSpPr>
        <dsp:cNvPr id="0" name=""/>
        <dsp:cNvSpPr/>
      </dsp:nvSpPr>
      <dsp:spPr>
        <a:xfrm>
          <a:off x="591168" y="1279958"/>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kern="1200" dirty="0"/>
            <a:t>Tactics are handled by the front-line personnel and the structure of the hedging program</a:t>
          </a:r>
        </a:p>
      </dsp:txBody>
      <dsp:txXfrm>
        <a:off x="591168" y="1279958"/>
        <a:ext cx="7295531" cy="511834"/>
      </dsp:txXfrm>
    </dsp:sp>
    <dsp:sp modelId="{B8C4D0AF-5AE7-4EE7-824B-1FE1FB8B0247}">
      <dsp:nvSpPr>
        <dsp:cNvPr id="0" name=""/>
        <dsp:cNvSpPr/>
      </dsp:nvSpPr>
      <dsp:spPr>
        <a:xfrm>
          <a:off x="0" y="1919751"/>
          <a:ext cx="7886700" cy="5118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F1E55D-4158-4174-80AE-6A90845D6EEB}">
      <dsp:nvSpPr>
        <dsp:cNvPr id="0" name=""/>
        <dsp:cNvSpPr/>
      </dsp:nvSpPr>
      <dsp:spPr>
        <a:xfrm>
          <a:off x="154829" y="2034914"/>
          <a:ext cx="281509" cy="28150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A000072-663A-4FCA-8F4C-18B34B50CCBE}">
      <dsp:nvSpPr>
        <dsp:cNvPr id="0" name=""/>
        <dsp:cNvSpPr/>
      </dsp:nvSpPr>
      <dsp:spPr>
        <a:xfrm>
          <a:off x="591168" y="191975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kern="1200" dirty="0"/>
            <a:t>Senior management has to authorize annual hedge percentage &amp; strategy</a:t>
          </a:r>
        </a:p>
      </dsp:txBody>
      <dsp:txXfrm>
        <a:off x="591168" y="1919751"/>
        <a:ext cx="7295531" cy="511834"/>
      </dsp:txXfrm>
    </dsp:sp>
    <dsp:sp modelId="{431FFE23-6F09-413B-9596-8B8354EFD31E}">
      <dsp:nvSpPr>
        <dsp:cNvPr id="0" name=""/>
        <dsp:cNvSpPr/>
      </dsp:nvSpPr>
      <dsp:spPr>
        <a:xfrm>
          <a:off x="0" y="2559544"/>
          <a:ext cx="7886700" cy="511834"/>
        </a:xfrm>
        <a:prstGeom prst="roundRect">
          <a:avLst>
            <a:gd name="adj" fmla="val 10000"/>
          </a:avLst>
        </a:prstGeom>
        <a:solidFill>
          <a:schemeClr val="accent2"/>
        </a:solidFill>
        <a:ln>
          <a:noFill/>
        </a:ln>
        <a:effectLst/>
      </dsp:spPr>
      <dsp:style>
        <a:lnRef idx="0">
          <a:scrgbClr r="0" g="0" b="0"/>
        </a:lnRef>
        <a:fillRef idx="1">
          <a:scrgbClr r="0" g="0" b="0"/>
        </a:fillRef>
        <a:effectRef idx="2">
          <a:scrgbClr r="0" g="0" b="0"/>
        </a:effectRef>
        <a:fontRef idx="minor"/>
      </dsp:style>
    </dsp:sp>
    <dsp:sp modelId="{C6FCA388-B121-4B8C-9AB9-E51C9BEC240E}">
      <dsp:nvSpPr>
        <dsp:cNvPr id="0" name=""/>
        <dsp:cNvSpPr/>
      </dsp:nvSpPr>
      <dsp:spPr>
        <a:xfrm>
          <a:off x="154829" y="2674707"/>
          <a:ext cx="281509" cy="28150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65722DB-6290-493A-B530-C651EF118B6E}">
      <dsp:nvSpPr>
        <dsp:cNvPr id="0" name=""/>
        <dsp:cNvSpPr/>
      </dsp:nvSpPr>
      <dsp:spPr>
        <a:xfrm>
          <a:off x="591168" y="2559544"/>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kern="1200" dirty="0"/>
            <a:t>Creates a structured framework to drive expectation and constrain activities</a:t>
          </a:r>
        </a:p>
      </dsp:txBody>
      <dsp:txXfrm>
        <a:off x="591168" y="2559544"/>
        <a:ext cx="7295531" cy="511834"/>
      </dsp:txXfrm>
    </dsp:sp>
    <dsp:sp modelId="{55F25FCD-DEC7-4502-AE42-F1E6B057C532}">
      <dsp:nvSpPr>
        <dsp:cNvPr id="0" name=""/>
        <dsp:cNvSpPr/>
      </dsp:nvSpPr>
      <dsp:spPr>
        <a:xfrm>
          <a:off x="0" y="3199338"/>
          <a:ext cx="7886700" cy="511834"/>
        </a:xfrm>
        <a:prstGeom prst="roundRect">
          <a:avLst>
            <a:gd name="adj" fmla="val 10000"/>
          </a:avLst>
        </a:prstGeom>
        <a:solidFill>
          <a:srgbClr val="FF5757"/>
        </a:solidFill>
        <a:ln>
          <a:noFill/>
        </a:ln>
        <a:effectLst/>
      </dsp:spPr>
      <dsp:style>
        <a:lnRef idx="0">
          <a:scrgbClr r="0" g="0" b="0"/>
        </a:lnRef>
        <a:fillRef idx="1">
          <a:scrgbClr r="0" g="0" b="0"/>
        </a:fillRef>
        <a:effectRef idx="2">
          <a:scrgbClr r="0" g="0" b="0"/>
        </a:effectRef>
        <a:fontRef idx="minor"/>
      </dsp:style>
    </dsp:sp>
    <dsp:sp modelId="{B95E368E-E581-4BC0-B956-6DC108032AF3}">
      <dsp:nvSpPr>
        <dsp:cNvPr id="0" name=""/>
        <dsp:cNvSpPr/>
      </dsp:nvSpPr>
      <dsp:spPr>
        <a:xfrm>
          <a:off x="154829" y="3314501"/>
          <a:ext cx="281509" cy="281509"/>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BA16F58-3963-4413-AD29-C85FF5426B03}">
      <dsp:nvSpPr>
        <dsp:cNvPr id="0" name=""/>
        <dsp:cNvSpPr/>
      </dsp:nvSpPr>
      <dsp:spPr>
        <a:xfrm>
          <a:off x="591168" y="3199338"/>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kern="1200" dirty="0"/>
            <a:t>Flexible hedge volumes to balance upward and downward price risk</a:t>
          </a:r>
        </a:p>
      </dsp:txBody>
      <dsp:txXfrm>
        <a:off x="591168" y="3199338"/>
        <a:ext cx="7295531" cy="511834"/>
      </dsp:txXfrm>
    </dsp:sp>
    <dsp:sp modelId="{1C1F65AB-71FE-4443-B9B3-E548798A5B57}">
      <dsp:nvSpPr>
        <dsp:cNvPr id="0" name=""/>
        <dsp:cNvSpPr/>
      </dsp:nvSpPr>
      <dsp:spPr>
        <a:xfrm>
          <a:off x="0" y="3839131"/>
          <a:ext cx="7886700" cy="5118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0FD292-AF70-4F05-AEC2-86D5BE4D6E58}">
      <dsp:nvSpPr>
        <dsp:cNvPr id="0" name=""/>
        <dsp:cNvSpPr/>
      </dsp:nvSpPr>
      <dsp:spPr>
        <a:xfrm>
          <a:off x="154829" y="3954294"/>
          <a:ext cx="281509" cy="281509"/>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133941C-30CB-42CA-A3FB-0BF106C2C238}">
      <dsp:nvSpPr>
        <dsp:cNvPr id="0" name=""/>
        <dsp:cNvSpPr/>
      </dsp:nvSpPr>
      <dsp:spPr>
        <a:xfrm>
          <a:off x="591168" y="383913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kern="1200" dirty="0"/>
            <a:t>Proven effective over 20 years of developing use</a:t>
          </a:r>
        </a:p>
      </dsp:txBody>
      <dsp:txXfrm>
        <a:off x="591168" y="3839131"/>
        <a:ext cx="7295531" cy="51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374AD-33AA-44F3-81D5-A64D732750BD}">
      <dsp:nvSpPr>
        <dsp:cNvPr id="0" name=""/>
        <dsp:cNvSpPr/>
      </dsp:nvSpPr>
      <dsp:spPr>
        <a:xfrm>
          <a:off x="2351" y="357158"/>
          <a:ext cx="1268367" cy="1268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041654F-D6E0-4F66-9F47-0D72BCEE59C5}">
      <dsp:nvSpPr>
        <dsp:cNvPr id="0" name=""/>
        <dsp:cNvSpPr/>
      </dsp:nvSpPr>
      <dsp:spPr>
        <a:xfrm>
          <a:off x="2351" y="1781917"/>
          <a:ext cx="3623906" cy="54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Retrospective reporting is performed yearly at the end of the winter period</a:t>
          </a:r>
        </a:p>
      </dsp:txBody>
      <dsp:txXfrm>
        <a:off x="2351" y="1781917"/>
        <a:ext cx="3623906" cy="543585"/>
      </dsp:txXfrm>
    </dsp:sp>
    <dsp:sp modelId="{E602A91F-D3CE-4FAF-975A-133CB3DC0D9B}">
      <dsp:nvSpPr>
        <dsp:cNvPr id="0" name=""/>
        <dsp:cNvSpPr/>
      </dsp:nvSpPr>
      <dsp:spPr>
        <a:xfrm>
          <a:off x="2351" y="2398243"/>
          <a:ext cx="3623906" cy="159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Meeting with GSOC oversight committee to review the hedging program</a:t>
          </a:r>
        </a:p>
        <a:p>
          <a:pPr marL="0" lvl="0" indent="0" algn="l" defTabSz="622300">
            <a:lnSpc>
              <a:spcPct val="90000"/>
            </a:lnSpc>
            <a:spcBef>
              <a:spcPct val="0"/>
            </a:spcBef>
            <a:spcAft>
              <a:spcPct val="35000"/>
            </a:spcAft>
            <a:buNone/>
          </a:pPr>
          <a:r>
            <a:rPr lang="en-US" sz="1400" kern="1200" dirty="0"/>
            <a:t>Benchmarks for measurement include current hedge valuation</a:t>
          </a:r>
        </a:p>
        <a:p>
          <a:pPr marL="0" lvl="0" indent="0" algn="l" defTabSz="622300">
            <a:lnSpc>
              <a:spcPct val="90000"/>
            </a:lnSpc>
            <a:spcBef>
              <a:spcPct val="0"/>
            </a:spcBef>
            <a:spcAft>
              <a:spcPct val="35000"/>
            </a:spcAft>
            <a:buNone/>
          </a:pPr>
          <a:r>
            <a:rPr lang="en-US" sz="1400" kern="1200" dirty="0"/>
            <a:t>Narrative addressing the execution of the prior year hedging plan</a:t>
          </a:r>
        </a:p>
        <a:p>
          <a:pPr marL="0" lvl="0" indent="0" algn="l" defTabSz="622300">
            <a:lnSpc>
              <a:spcPct val="90000"/>
            </a:lnSpc>
            <a:spcBef>
              <a:spcPct val="0"/>
            </a:spcBef>
            <a:spcAft>
              <a:spcPct val="35000"/>
            </a:spcAft>
            <a:buNone/>
          </a:pPr>
          <a:r>
            <a:rPr lang="en-US" sz="1400" kern="1200" dirty="0"/>
            <a:t>Hedging plan appropriateness discussion</a:t>
          </a:r>
        </a:p>
      </dsp:txBody>
      <dsp:txXfrm>
        <a:off x="2351" y="2398243"/>
        <a:ext cx="3623906" cy="1595936"/>
      </dsp:txXfrm>
    </dsp:sp>
    <dsp:sp modelId="{2A33DC15-3A8A-41F3-ABA3-825753731A06}">
      <dsp:nvSpPr>
        <dsp:cNvPr id="0" name=""/>
        <dsp:cNvSpPr/>
      </dsp:nvSpPr>
      <dsp:spPr>
        <a:xfrm>
          <a:off x="4260441" y="357158"/>
          <a:ext cx="1268367" cy="1268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FEF6BF6-B78B-4076-BFE4-877539F1A969}">
      <dsp:nvSpPr>
        <dsp:cNvPr id="0" name=""/>
        <dsp:cNvSpPr/>
      </dsp:nvSpPr>
      <dsp:spPr>
        <a:xfrm>
          <a:off x="4260441" y="1781917"/>
          <a:ext cx="3623906" cy="54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Prospective reporting is performed yearly before the beginning of the upcoming hedging period</a:t>
          </a:r>
        </a:p>
      </dsp:txBody>
      <dsp:txXfrm>
        <a:off x="4260441" y="1781917"/>
        <a:ext cx="3623906" cy="543585"/>
      </dsp:txXfrm>
    </dsp:sp>
    <dsp:sp modelId="{939A5355-68E1-4E3E-A9E7-8B8118946021}">
      <dsp:nvSpPr>
        <dsp:cNvPr id="0" name=""/>
        <dsp:cNvSpPr/>
      </dsp:nvSpPr>
      <dsp:spPr>
        <a:xfrm>
          <a:off x="4260441" y="2398243"/>
          <a:ext cx="3623906" cy="159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Identification of changes in market conditions</a:t>
          </a:r>
        </a:p>
        <a:p>
          <a:pPr marL="0" lvl="0" indent="0" algn="l" defTabSz="622300">
            <a:lnSpc>
              <a:spcPct val="90000"/>
            </a:lnSpc>
            <a:spcBef>
              <a:spcPct val="0"/>
            </a:spcBef>
            <a:spcAft>
              <a:spcPct val="35000"/>
            </a:spcAft>
            <a:buNone/>
          </a:pPr>
          <a:r>
            <a:rPr lang="en-US" sz="1400" kern="1200" dirty="0"/>
            <a:t>Targets established for hedge percentages years 1, 2, and 3</a:t>
          </a:r>
        </a:p>
        <a:p>
          <a:pPr marL="0" lvl="0" indent="0" algn="l" defTabSz="622300">
            <a:lnSpc>
              <a:spcPct val="90000"/>
            </a:lnSpc>
            <a:spcBef>
              <a:spcPct val="0"/>
            </a:spcBef>
            <a:spcAft>
              <a:spcPct val="35000"/>
            </a:spcAft>
            <a:buNone/>
          </a:pPr>
          <a:r>
            <a:rPr lang="en-US" sz="1400" kern="1200" dirty="0"/>
            <a:t>Changes to the hedging program, if necessary</a:t>
          </a:r>
        </a:p>
      </dsp:txBody>
      <dsp:txXfrm>
        <a:off x="4260441" y="2398243"/>
        <a:ext cx="3623906" cy="1595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EFDF0-6AB2-406A-ABB0-782765924599}">
      <dsp:nvSpPr>
        <dsp:cNvPr id="0" name=""/>
        <dsp:cNvSpPr/>
      </dsp:nvSpPr>
      <dsp:spPr>
        <a:xfrm>
          <a:off x="530099" y="662544"/>
          <a:ext cx="1406812" cy="1406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F93268E-E81A-4C20-827A-955E283CE9B5}">
      <dsp:nvSpPr>
        <dsp:cNvPr id="0" name=""/>
        <dsp:cNvSpPr/>
      </dsp:nvSpPr>
      <dsp:spPr>
        <a:xfrm>
          <a:off x="829912" y="962356"/>
          <a:ext cx="807187" cy="8071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0F3CB58-CCD8-4D43-82C2-6BA5732D6B20}">
      <dsp:nvSpPr>
        <dsp:cNvPr id="0" name=""/>
        <dsp:cNvSpPr/>
      </dsp:nvSpPr>
      <dsp:spPr>
        <a:xfrm>
          <a:off x="80381" y="2507544"/>
          <a:ext cx="23062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All risk responsive hedging will occur within the structure of the designed hedging program</a:t>
          </a:r>
        </a:p>
      </dsp:txBody>
      <dsp:txXfrm>
        <a:off x="80381" y="2507544"/>
        <a:ext cx="2306250" cy="1181250"/>
      </dsp:txXfrm>
    </dsp:sp>
    <dsp:sp modelId="{E6D941BA-DC11-4A6A-8658-4B322CEF4816}">
      <dsp:nvSpPr>
        <dsp:cNvPr id="0" name=""/>
        <dsp:cNvSpPr/>
      </dsp:nvSpPr>
      <dsp:spPr>
        <a:xfrm>
          <a:off x="3239943" y="662544"/>
          <a:ext cx="1406812" cy="1406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0E022FE-E0DD-409F-962F-21FE9BE7C268}">
      <dsp:nvSpPr>
        <dsp:cNvPr id="0" name=""/>
        <dsp:cNvSpPr/>
      </dsp:nvSpPr>
      <dsp:spPr>
        <a:xfrm>
          <a:off x="3539756" y="962356"/>
          <a:ext cx="807187" cy="8071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2199A9-AA04-4250-AD30-7D35169F722C}">
      <dsp:nvSpPr>
        <dsp:cNvPr id="0" name=""/>
        <dsp:cNvSpPr/>
      </dsp:nvSpPr>
      <dsp:spPr>
        <a:xfrm>
          <a:off x="2790224" y="2507544"/>
          <a:ext cx="23062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Risk responsive activities will be communicated to oversight and management on a monthly basis in advance of hedging activity</a:t>
          </a:r>
        </a:p>
      </dsp:txBody>
      <dsp:txXfrm>
        <a:off x="2790224" y="2507544"/>
        <a:ext cx="2306250" cy="1181250"/>
      </dsp:txXfrm>
    </dsp:sp>
    <dsp:sp modelId="{952D61FA-3723-4C1E-80DE-911D5B57F9AE}">
      <dsp:nvSpPr>
        <dsp:cNvPr id="0" name=""/>
        <dsp:cNvSpPr/>
      </dsp:nvSpPr>
      <dsp:spPr>
        <a:xfrm>
          <a:off x="5949787" y="662544"/>
          <a:ext cx="1406812" cy="1406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751E284-AE5B-434B-8724-F1438470D946}">
      <dsp:nvSpPr>
        <dsp:cNvPr id="0" name=""/>
        <dsp:cNvSpPr/>
      </dsp:nvSpPr>
      <dsp:spPr>
        <a:xfrm>
          <a:off x="6249600" y="962356"/>
          <a:ext cx="807187" cy="8071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CC6A3A4-E5E8-4C88-A5EB-323BDDD35429}">
      <dsp:nvSpPr>
        <dsp:cNvPr id="0" name=""/>
        <dsp:cNvSpPr/>
      </dsp:nvSpPr>
      <dsp:spPr>
        <a:xfrm>
          <a:off x="5500068" y="2507544"/>
          <a:ext cx="23062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Any exception to the Monthly Guidance will be memorialized in an Exception Document to management and file</a:t>
          </a:r>
        </a:p>
      </dsp:txBody>
      <dsp:txXfrm>
        <a:off x="5500068" y="2507544"/>
        <a:ext cx="2306250" cy="1181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0.22744</cdr:x>
      <cdr:y>0.12023</cdr:y>
    </cdr:from>
    <cdr:to>
      <cdr:x>1</cdr:x>
      <cdr:y>0.24743</cdr:y>
    </cdr:to>
    <cdr:sp macro="" textlink="">
      <cdr:nvSpPr>
        <cdr:cNvPr id="2" name="TextBox 1">
          <a:extLst xmlns:a="http://schemas.openxmlformats.org/drawingml/2006/main">
            <a:ext uri="{FF2B5EF4-FFF2-40B4-BE49-F238E27FC236}">
              <a16:creationId xmlns:a16="http://schemas.microsoft.com/office/drawing/2014/main" id="{833FC87C-A60B-4173-9FB4-18F9E0D14C85}"/>
            </a:ext>
          </a:extLst>
        </cdr:cNvPr>
        <cdr:cNvSpPr txBox="1"/>
      </cdr:nvSpPr>
      <cdr:spPr>
        <a:xfrm xmlns:a="http://schemas.openxmlformats.org/drawingml/2006/main">
          <a:off x="1480581" y="504198"/>
          <a:ext cx="5029185" cy="5334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accent1">
                  <a:lumMod val="50000"/>
                </a:schemeClr>
              </a:solidFill>
              <a:latin typeface="Calibri" panose="020F0502020204030204" pitchFamily="34" charset="0"/>
            </a:rPr>
            <a:t>70%</a:t>
          </a:r>
          <a:r>
            <a:rPr lang="en-US" sz="1600" dirty="0"/>
            <a:t> of the gas procured is for the winter period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783A05-8938-4CC7-906B-93D8781B2416}"/>
              </a:ext>
            </a:extLst>
          </p:cNvPr>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1AD4E3-2176-4B22-BC0A-40423830BF9E}"/>
              </a:ext>
            </a:extLst>
          </p:cNvPr>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48A0FE47-5467-4570-87F8-E738BC259FC3}" type="datetimeFigureOut">
              <a:rPr lang="en-US" smtClean="0"/>
              <a:t>12/18/2018</a:t>
            </a:fld>
            <a:endParaRPr lang="en-US"/>
          </a:p>
        </p:txBody>
      </p:sp>
      <p:sp>
        <p:nvSpPr>
          <p:cNvPr id="4" name="Footer Placeholder 3">
            <a:extLst>
              <a:ext uri="{FF2B5EF4-FFF2-40B4-BE49-F238E27FC236}">
                <a16:creationId xmlns:a16="http://schemas.microsoft.com/office/drawing/2014/main" id="{AD59AB72-7CD5-4BDA-818E-11ED4350DCD9}"/>
              </a:ext>
            </a:extLst>
          </p:cNvPr>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01BDBB-7428-4686-B145-9C1911C3BB1B}"/>
              </a:ext>
            </a:extLst>
          </p:cNvPr>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5776C8FE-36E4-44A4-A489-6FC4C833261A}" type="slidenum">
              <a:rPr lang="en-US" smtClean="0"/>
              <a:t>‹#›</a:t>
            </a:fld>
            <a:endParaRPr lang="en-US"/>
          </a:p>
        </p:txBody>
      </p:sp>
    </p:spTree>
    <p:extLst>
      <p:ext uri="{BB962C8B-B14F-4D97-AF65-F5344CB8AC3E}">
        <p14:creationId xmlns:p14="http://schemas.microsoft.com/office/powerpoint/2010/main" val="36134775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5T06:46:31.299"/>
    </inkml:context>
    <inkml:brush xml:id="br0">
      <inkml:brushProperty name="width" value="0.3" units="cm"/>
      <inkml:brushProperty name="height" value="0.6" units="cm"/>
      <inkml:brushProperty name="color" value="#00B44B"/>
      <inkml:brushProperty name="transparency" value="127"/>
      <inkml:brushProperty name="tip" value="rectangle"/>
      <inkml:brushProperty name="rasterOp" value="maskPen"/>
      <inkml:brushProperty name="ignorePressure" value="1"/>
    </inkml:brush>
  </inkml:definitions>
  <inkml:trace contextRef="#ctx0" brushRef="#br0">1 3416,'59'-22,"-35"17,0 0,-1-2,1-1,-1-1,-1-1,0 0,4-4,45-19,-58 29,-1-1,1 0,-1-1,0-1,-1 0,0-1,7-5,-7 3,-5 4,-1 0,2 0,-1 1,0 0,1 0,0 1,0-1,0 2,1-1,0 1,-1 0,1 0,0 1,0 0,6 0,70-2,-69 5,0 0,0-2,0 0,0-1,0 0,0-1,-1-1,0 0,0-1,0-1,3-1,12-12,-1-1,-1-1,0-2,-2 0,-1-2,18-22,-31 35,-8 8,1 0,-1 0,1 0,-1 0,0 0,0-1,-1 1,2-4,-4 6,1 1,-1-1,0 0,0 1,0-1,0 1,0-1,0 0,-1 1,1-1,-1 1,1-1,-1 0,1 1,-1-1,0 1,1 0,-1-1,0 1,0 0,0-1,0 1,-1 0,1 0,0 0,0 0,-1 0,1 0,-1 0,1 1,-1-1,-74-46,45 30,1-2,1-1,-5-6,9 7,-2 0,-9-4,20 14,-1-1,2-1,0 0,0-1,1 0,0-2,1 1,-7-12,9 7,0 0,1-1,1 0,1-1,1 0,-2-9,6 16,0-1,0 0,1 0,1 1,0-1,1 0,1 0,0 0,0 0,3-4,-3 13,1 1,0-1,1 0,-1 1,1-1,0 1,0 0,0 0,1 0,-1 0,1 0,0 1,0 0,0-1,1 2,2-3,15-7,-1 2,2 0,3-1,8-2,-15 5,0 2,0 1,14-2,-21 5,-1 0,1-1,-1 0,1-1,-1 0,0-1,0 0,-1-1,0 0,0 0,7-7,65-54,-54 46,0-2,-2 0,18-22,-33 31,-1-1,0 0,-2 0,0-1,0 0,-2 0,2-6,33-126,-30 101,0 6,-1 0,-3-1,-1 0,-1-32,-4 44,2 1,0-1,2 1,2 0,0 0,2 0,1-1,14-23,19-28,3-8,-21 37,16-52,-34 82,-1 0,-1 0,-1 0,-1 0,-1-1,-1-11,-1 20,-1-39,2 0,3 1,7-29,-3 11,7-28,-14 91,1-1,1 1,-1 0,2 0,-1 0,0 0,1 1,1-1,-1 1,1 0,2-2,-7 7,1 1,0-1,-1 0,1 1,0-1,0 1,-1-1,1 1,0-1,0 1,0-1,0 1,0 0,0-1,-1 1,1 0,0 0,0 0,0 0,0 0,0 0,0 0,0 0,0 0,0 0,0 1,0-1,0 0,1 1,0 0,0 1,-1-1,1 1,0-1,0 1,-1-1,1 1,-1 0,0 0,1 0,-1 0,27 61,-26-57,52 130,-31-84,-2 2,-3 0,-2 1,0 15,-7-21,1 1,2-1,6 7,-13-42,0 0,1 0,1-1,0 0,1 0,1-1,0 0,0 0,1-1,1 0,0-1,11 8,-6-5,0-2,1 1,1-2,0-1,0 0,1-1,0-1,0 0,1-2,-1 0,5-1,23 0,0-3,37-3,-32 0,0 2,2 3,-45-2,0 0,0 1,0 0,0 0,0 1,-1 0,1 1,-1 0,0 0,0 1,0 0,-1 0,0 1,0 0,0 0,0 1,1 3,-7-9,-1 0,1 0,-1 0,1 0,-1 0,0 0,0 0,1 0,-1 0,0 1,0-1,0 0,0 0,0 0,0 0,-1 0,1 1,0-1,0 0,-1 0,1 0,-1 0,1 0,-1 0,-22 28,-35 13,41-33,1 2,1-1,0 2,1 0,0 1,0 0,2 1,0 0,-4 7,-99 125,95-116,2 0,0 0,3 2,-7 17,2 6,1 1,3 1,1 12,0-6,-2-1,-13 29,3-17,16-42,-1-1,-1 0,-2-1,0 0,-9 9,-95 152,96-152,11-19,0 0,-1 0,-1-1,-1-1,-1-1,-1 0,0 0,-1-2,0 0,-1-2,-1 0,-6 2,11-5,1 0,0 0,0 2,1 0,0 0,-2 5,1-2,-1 0,0-1,-1-1,-4 2,6-4,0 1,0 0,2 1,0 0,0 1,-6 12,4-8,1-1,-2 0,0-1,-6 3,-36 27,-29 15,-37 1,-26 27,122-75,-1-2,-1 0,-25 6,45-15,0-1,-1 0,1 0,-1-1,1 0,-1 0,0-1,0-1,1 1,-1-2,1 1,-1-1,1-1,-2 0,8 2,1-1,-1 1,0-1,1 0,-1 1,1-1,0 0,0-1,0 1,0 0,0 0,0-1,0 1,1-1,-1 0,1 0,0 1,0-1,0-1,-1-2,1 0,0 0,0 0,1 0,0 0,0-1,0 1,1 0,0-3,3-8,0 1,1 0,1 0,0 0,1 1,7-10,48-71,5 3,18-15,-54 69,-8 14,1 0,1 2,19-14,-40 34,119-90,-43 34,-63 50,-2-2,1 0,-2-1,1 0,-2-1,0 0,9-12,68-88,-53 70,-2-2,3-9,-3 0,2 1,35-36,-40 50,-23 26,1 1,1 0,0 1,7-6,2 1,-1-1,-1-1,-1-1,-1 0,4-6,-13 14,1 0,-1-1,-1 1,0-1,-1-1,0 1,-1-1,0 0,-1 0,1-11,1-8,1 0,1 1,3-3,-3 12,-1 0,0-1,-2 0,-1 0,-1 0,-1-19,-1 40,0 0,0 0,0 0,0 1,0-1,-1 0,1 0,-1 0,1 0,-1 0,0 1,0-1,0 0,0 1,0-1,0 0,0 1,0 0,-1-1,1 1,-1 0,1-1,-1 1,1 0,-1 0,0 0,-1 0,0 1,0-1,-1 1,1-1,0 1,0 0,-1 0,1 1,0-1,0 1,0-1,-1 1,1 0,-1 1,-13 5,1 0,-1 1,2 1,-1 1,-1 2,-40 31,1 3,3 3,-33 38,84-85,0 0,1 0,-2 0,1 0,0 0,0-1,-1 1,1 0,-1-1,1 0,-1 0,1 0,-3 1,4-2,1 0,-1 0,1 0,-1 0,0 0,1 0,-1-1,1 1,-1 0,1 0,-1 0,1-1,-1 1,1 0,-1 0,1-1,-1 1,1-1,-1 1,1 0,-1-1,1 1,0-1,-1 1,-6-25,7 17,0-1,0 1,0-1,1 1,1-1,-1 1,2-1,-1 1,3-6,38-70,-34 69,-1 0,0 0,-1 0,-1-1,0 0,-1 0,3-16,-2-63,-4 58,1-1,3-9,1-7,-3-2,-2 1,-3-29,0 26,1 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5T06:46:14.703"/>
    </inkml:context>
    <inkml:brush xml:id="br0">
      <inkml:brushProperty name="width" value="0.3" units="cm"/>
      <inkml:brushProperty name="height" value="0.6" units="cm"/>
      <inkml:brushProperty name="color" value="#00B44B"/>
      <inkml:brushProperty name="transparency" value="127"/>
      <inkml:brushProperty name="tip" value="rectangle"/>
      <inkml:brushProperty name="rasterOp" value="maskPen"/>
      <inkml:brushProperty name="ignorePressure" value="1"/>
    </inkml:brush>
  </inkml:definitions>
  <inkml:trace contextRef="#ctx0" brushRef="#br0">360 112,'9'-7,"0"1,1 0,0 0,1 1,-1 1,1-1,-1 2,1 0,1 0,-1 0,21-3,-2-1,1-1,20-10,-45 15,0 1,0 0,0 0,1 0,-1 1,0 0,1 0,-1 1,2 0,-6 0,-1 0,1 0,-1 1,1-1,-1 1,1-1,-1 1,0-1,1 1,-1 0,0 0,1 0,-1 0,0 0,0 0,0 0,0 0,0 0,0 0,0 1,0-1,-1 0,1 1,0-1,-1 1,1-1,-1 0,1 1,-1 0,0-1,0 1,0-1,1 1,-1-1,-1 1,1-1,0 1,0-1,-1 2,-2 11,-1 1,0-2,-1 1,-1 0,0-1,0 0,-2-1,0 1,0-1,-4 4,-21 35,21-29,-1-1,-1 0,-1-1,-1-1,0 0,-1-1,-2 1,-3-10,22-9,0 0,-1 0,1 0,0 0,-1 0,1 0,0 0,-1-1,1 1,0 0,-1 0,1 0,0 0,-1-1,1 1,0 0,0 0,-1-1,1 1,0 0,0-1,0 1,-1 0,1-1,0 1,0 0,0-1,0 1,0 0,0-1,-1 1,1 0,0-1,0 1,1-2,-1-1,0 1,0 0,1-1,-1 1,1 0,0-1,0 1,0 0,0 0,0 0,0 0,0 0,1 0,-1 0,2-1,4-3,1 0,-1 0,1 1,0 0,0 0,1 1,-1 0,6-2,75-23,-73 25,-14 5,-5 5,-17 15,-32 20,-31 12,62-37,-1-2,0 0,-1-2,-1 0,-11 2,-52 19,-34 20,116-51,-11 7,0 1,1 1,0 0,0 0,1 2,1-1,-10 13,22-24,0 0,1-1,-1 1,0-1,0 1,1-1,-1 1,0 0,1 0,-1-1,1 1,-1 0,1 0,-1-1,1 1,-1 0,1 0,0 0,0 0,-1 0,1 0,0-1,0 1,0 0,0 0,0 0,0 0,0 0,0 0,0 0,1 0,0 0,0 0,0-1,0 1,1 0,-1-1,0 1,1-1,-1 0,0 1,1-1,-1 0,1 0,-1 0,1 0,-1 0,0 0,1 0,62-10,-8-3,0 2,0 2,1 4,41 0,-34 3,59-10,-58 5,56 0,-80 6,0-2,0-3,0-1,0-1,27-11,-50 13,68-25,-79 28,0 0,0-1,0 0,0 0,-1-1,0 0,0 0,0 0,0-1,-1 0,-2 3,-1 0,0 0,0 0,-1-1,1 1,-1-1,1 1,-1-1,0 1,-1-1,1 1,0-1,-1 0,0 1,0-1,0 0,0 1,-1-1,0 0,1 1,-1-1,0 1,-1-1,1 0,-6-10,-1 1,0 0,0 0,-1 1,-6-6,6 6,0 1,0-1,2 0,-3-6,-19-65,24 62,-2 0,-1 1,-10-20,4 5,13 29,-1 1,0-1,-1 1,1-1,-1 1,0 0,0 0,-4-4,13 40,-1-14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5T06:47:15.819"/>
    </inkml:context>
    <inkml:brush xml:id="br0">
      <inkml:brushProperty name="width" value="0.3" units="cm"/>
      <inkml:brushProperty name="height" value="0.6" units="cm"/>
      <inkml:brushProperty name="color" value="#FF2500"/>
      <inkml:brushProperty name="transparency" value="127"/>
      <inkml:brushProperty name="tip" value="rectangle"/>
      <inkml:brushProperty name="rasterOp" value="maskPen"/>
      <inkml:brushProperty name="ignorePressure" value="1"/>
    </inkml:brush>
  </inkml:definitions>
  <inkml:trace contextRef="#ctx0" brushRef="#br0">109 283,'4'44,"1"0,2-1,2 0,2-1,2 0,12 26,-5-11,-3 1,-1 0,-3 5,3 19,26 73,-15-61,-1 19,-17-69,-2-12,-2 0,-1 0,0 28,0 38,6 18,-1-22,-4 42,-5-95,2 0,1 0,8 30,-3-3,-2 1,-3 0,-7 68,2-6,4-64,4 0,3 0,3-1,10 29,-22-92,1-1,-1 0,1 0,-1 0,1 0,0 0,0 0,0 0,0 0,0 0,0 0,0-1,1 1,-1 0,1-1,-1 1,1-1,0 0,-1 1,1-1,0 0,1 1,-1-2,0 0,0 0,0 0,-1-1,1 1,0 0,0-1,0 1,-1-1,1 0,0 1,-1-1,1 0,0 0,-1 0,0 0,1 0,-1-1,1 1,-1 0,0-1,0 1,0-1,0 1,0-1,1-1,20-28,-12 14,1 1,1 1,0 0,1 0,1 1,0 1,1 0,0 1,16-9,148-85,-177 105,-1 0,1 1,-1-1,1 0,-1 1,1-1,-1 1,1-1,-1 1,1 0,0 0,-1 0,1 0,-1 0,1 0,0 0,-1 0,1 1,-1-1,1 1,-1-1,1 1,1 0,-1 1,1 0,-1 0,0 0,0 0,0 0,0 1,0-1,0 1,0-1,-1 1,0 0,1 1,5 12,-2 1,0-1,-1 1,0 10,-1-13,5 38,-7-36,1 0,1-1,1 1,0-1,1 0,4 9,-9-24,0 0,0-1,0 1,0 0,0 0,0-1,0 1,0 0,1 0,-1-1,0 1,0 0,0 0,0-1,0 1,1 0,-1 0,0 0,0-1,0 1,1 0,-1 0,0 0,0 0,0-1,1 1,-1 0,0 0,0 0,1 0,-1 0,0 0,1 0,-1 0,0 0,0 0,1 0,-1 0,0 0,0 0,1 0,-1 0,0 0,0 0,1 0,-1 0,0 1,0-1,1 0,-1 0,0 0,0 0,0 1,1-1,-1 0,0 0,0 0,0 1,0-1,1 0,-1 0,0 1,0-1,4-24,-5 1,0 0,-2 0,0 1,-1-1,-2 1,0 0,-1 0,-6-9,-12-45,4 16,-2 1,-3 1,-30-49,41 74,1-1,2 0,-7-32,-15-44,16 52,3 0,3-2,2 0,3 0,2-5,3 40,-7-140,11-109,1 83,-1 50,1 22,-9-56,-7 89,7 56,2-1,0-17,-9-34,9 65,0 0,2 0,0 0,1-1,0-7,2 21,-1-1,1 1,-1 0,1-1,1 1,-1 0,1 0,-1-1,1 1,1 1,-1-1,0 0,1 0,0 1,0-1,0 1,0 0,0 0,1 0,-1 1,1-1,2-1,34-19,64-35,-93 53,0 0,0 1,0 0,0 1,1 1,-1 0,1 0,9 1,-19 1,1 0,0 1,-1-1,1 1,-1 0,1-1,-1 1,1 0,-1 1,0-1,1 0,-1 1,0-1,0 1,0 0,0 0,-1-1,1 1,0 0,-1 1,1-1,-1 0,0 0,1 1,-1-1,0 1,-1-1,1 1,0-1,-1 1,1-1,-1 1,0 2,2 14,-1 0,0 1,-2-1,-1 11,0-4,1 58,1-42,-1-1,-2 1,-2 0,-9 38,13-75,-27 100,-5-1,-34 73,65-173,0 1,0-1,0 1,0 0,1 0,-1 0,1 0,1 0,-1 0,1 0,0 0,0 0,0 0,1 0,-1 1,1-5,-1-1,0 0,0 0,0 1,0-1,0 0,0 0,1 0,-1 0,0 1,0-1,0 0,0 0,1 0,-1 0,0 1,0-1,1 0,-1 0,0 0,0 0,0 0,1 0,-1 0,0 0,0 0,1 0,-1 0,0 0,0 0,1 0,-1 0,0 0,0 0,1 0,-1 0,0 0,0 0,1 0,-1-1,0 1,0 0,0 0,13-12,8-19,-20 30,99-144,-47 71,9-23,-61 94,0 1,1-1,-1 0,1 1,0 0,0-1,0 1,0 0,0 0,0 0,0 0,1 0,-1 1,1-1,-1 1,1-1,0 1,1-1,-2 3,0-1,-1 0,1 1,0-1,0 1,-1 0,1-1,-1 1,1 0,0 0,-1 0,0 0,1 0,-1 1,1-1,-1 0,0 1,0-1,0 1,0-1,0 1,0-1,0 1,-1 0,1-1,-1 1,1 0,-1-1,1 3,5 15,0 0,-1 1,-1 0,-1 0,-1 1,-1 3,-2 127,-2-64,2-16,-1-9,6 47,-3-96,2 0,0 0,0 0,2-1,-1 1,1-1,1 0,0-1,1 1,0-1,1 0,0-1,4 4,-5-10,-1 0,0-1,1 1,0-1,0-1,0 1,0-2,0 1,1 0,-1-1,0-1,1 1,-1-1,0 0,1-1,-1 0,5-1,0 1,0 0,0 1,0 0,1 1,8 2,-17-2,0 0,1 1,-1-1,0 1,0 0,-1 0,1 1,0-1,-1 1,1-1,-1 1,0 0,0 1,0-1,0 0,-1 1,1 0,0 1,13 28,-2 1,-1 1,-2 0,-1 0,-2 1,2 26,3 6,0 23,-3 1,-5 0,-4 0,-6 33,1 47,5-152,0-9,-1 0,0 0,-1 0,0 0,-1 0,-1 5,2-14,1 0,-1-1,0 1,0 0,0 0,1-1,-2 1,1-1,0 1,0-1,0 1,-1-1,1 0,-1 0,1 1,-1-1,1 0,-1 0,0-1,1 1,-1 0,0 0,0-1,0 1,1-1,-1 0,0 1,0-1,0 0,0 0,0 0,0-1,0 1,1 0,-1-1,0 1,0-1,-1 0,-11-4,0 0,1 0,0-2,1 1,-1-2,1 0,0 0,1-1,0 0,-2-4,-4-4,2 1,0-2,1 0,0-1,2-1,-1-2,3 2,1-1,1-1,1 1,1-2,1 1,1 0,-1-11,0-23,3-1,3-19,0 603,4-475,1-1,3 0,2 0,3-1,1 0,3-2,1 0,3-1,2 0,2-3,23 32,-35-58,1 0,1-1,0-1,1 0,-9-9,0 0,1-1,-1 0,1 0,1 0,-1-2,1 1,0-1,7 2,-15-5,0-1,0 1,0-1,1 1,-1-1,0 0,0 0,1 0,-1 0,0 0,1-1,-1 1,0-1,0 1,0-1,0 0,1 0,-1 0,0 0,-1 0,1 0,0-1,1 0,1-2,-2-1,1 1,0 0,-1-1,0 1,0-1,0 0,1-4,-2 4,1 0,-1 0,2 0,-1 0,0 1,1-1,0 1,0 0,0-1,1 1,-2 2,0 1,1-1,-1 1,0 0,1 0,-1 0,1 1,-1-1,1 0,-1 1,1 0,0-1,-1 1,1 0,-1 1,1-1,0 0,-1 1,1-1,-1 1,1 0,-1 0,1 0,-1 0,0 0,0 0,1 1,-1-1,0 1,0 0,7 5,0-1,-1 1,0 0,0 1,-1 0,5 7,83 117,-41-54,12 28,-40-64,71 115,-69-116,-4-4,1-1,2-2,9 8,-24-28,0 2,-1 0,0 0,-2 1,6 14,9 14,-23-44,0 1,0-1,0 0,0 0,0 0,0 1,1-1,-1 0,0-1,0 1,1 0,-1 0,1-1,-1 1,0 0,1-1,-1 0,1 1,0-1,-1 0,1 0,-1 1,1-1,-1-1,1 1,-1 0,1 0,-1 0,1-1,0 1,-1-1,0 1,1-1,-1 0,1 0,-1 1,0-1,0 0,1 0,0-1,8-6,1 0,-1 0,0-1,4-6,-7 8,68-80,-61 69,-2 0,0-1,-1 0,1-5,-3 6,1 0,1 1,0 0,1 1,5-4,-10 11,0 0,-1 0,0-1,0 0,-1 0,0 1,0 0,0 0,1 0,0 1,0 0,2 0,-1 0,0-1,0 0,0-1,-1 1,-1-1,1 0,-2-1,4-8,-6 12,1 1,-1-1,0 0,-1 0,0 0,0 0,0-1,-1 1,0 0,-1 0,1 0,-1 0,-1 0,0-3,-1 5,0 0,-1 0,1 1,-1 0,0 0,0 0,-1 0,1 1,-1-1,1 1,-1 0,0 1,0-1,-1 1,1 0,0 0,-1 1,1-1,-38-16,23 7,-1 1,0 1,-1 0,0 2,0 1,-1 0,1 2,-1 1,-17-1,16 1,1-2,0 0,0-2,0 0,1-2,0 0,-5-4,-28-16,1-3,-6-7,39 23,1-1,1 0,1-2,0 0,1-1,-5-10,-30-34,45 56,1 0,0-1,0 1,1-1,0 0,1-1,-1-2,4 10,0 1,1 0,-1-1,1 1,-1-1,1 1,-1-1,1 1,0-1,0 0,0 1,0-1,0 1,0-1,0 0,0 1,1-1,-1 1,0-1,1 1,0-1,-1 1,1-1,0 1,0 0,0-1,0 1,0 0,0 0,0 0,0 0,0 0,0 0,1 0,-1 0,0 0,1 0,-1 1,1-1,-1 0,1 1,-1 0,1-1,-1 1,1 0,0 0,-1-1,2 2,8-2,0 1,0 1,-1 0,1 1,0 0,-1 0,1 1,-1 0,10 5,18 10,34 20,-51-27,69 44,28 25,29 18,-126-87,-1-1,2-1,-1-1,1-1,0-1,0-1,20 2,2 2,22 6,-33-7,0-1,0-1,0-2,22-1,0-3,72 1,-112 0,0 1,0 0,-1 1,1 1,-1 1,0 0,2 1,-15-6,-1 0,1 0,-1 0,0 1,1-1,-1 0,1 0,-1 0,0 0,1 1,-1-1,0 0,1 0,-1 1,0-1,1 0,-1 0,0 1,1-1,-1 0,0 1,0-1,0 1,1-1,-1 0,0 1,0-1,0 1,0-1,0 0,0 1,0-1,0 1,0-1,0 1,0-1,0 1,-15 9,-39 4,43-12,-68 16,-1-3,-24-2,74-7,0 0,0 2,1 1,-15 7,-7 2,-131 39,-63 6,182-48,-22 4,-28 1,111-19,-1-1,1 1,0-1,-1 0,1 1,-1-1,1-1,-1 1,1 0,-1 0,1-1,0 0,-1 1,1-1,0 0,-1 0,1 0,0 0,0-1,0 1,0-1,0 1,0-1,0 0,1 1,-2-2,2 0,0 0,1 1,-1-1,1 0,-1 0,1 1,0-1,0 0,0 0,1 0,-1 1,1-1,-1 0,1 1,0-1,0 0,0 1,0-1,1 1,-1-1,0 1,1 0,1-1,16-27,0-1,8-21,-22 39,0 1,-1-1,0 0,-1 0,0 0,-1-1,-1 1,0-11,-4-451,2 461,0 0,-1 1,-1-1,0 0,-1 1,-1 0,0 0,0 0,-2 1,-1-4,-19-42,19 33,1 0,1-1,1 0,1 0,1-8,0 3,-1 1,-2 0,-7-24,-35-76,-8-6,52 128,-4-7,2 0,0-1,0 1,1-1,1 0,1 0,0 0,2-1,-1-1,5-428,-2 430,3 13,8 26,9 43,-17-52,14 54,3 0,12 21,-13-38,-12-29,1 0,1-1,1 0,0-1,3 2,11 15,-2 2,-2 1,-1 1,-2 0,-2 2,-2 0,5 29,-16-57,-1 1,-1 0,0 1,-1 6,-1-10,1 1,1-1,0 0,1 1,0-1,2 5,-2-13,1 0,-1-1,0 1,1-1,0 1,0-1,0 0,1 0,-1 0,1-1,0 1,2 0,58 36,1 0,-22-4,2-2,1-2,50 25,25 19,-48-31,-59-35,1 0,0-1,1-1,0 0,0-2,1 1,0-2,-8-2,0 0,0 0,0 1,0 0,-1 0,0 1,0 0,0 1,0 0,-32-27,0-1,2-1,0-1,2-1,-13-20,10 14,0 2,-2 1,-13-11,8 8,1-1,-9-15,32 40,0 1,0-1,-1 1,0 1,0-1,-4-1,-31-27,-15-21,36 37,2-1,0-1,1-1,-3-5,-82-106,51 67,13 14,12 15,-1 1,-15-12,13 11,-9-9,28 33,0 1,0-2,2 0,0 0,0-1,1 0,1 0,-1-4,-3-4,-1 0,-15-19,-16-28,33 51,-1 1,0 0,-1 0,-6-5,10 12,1-1,0-1,1 1,0-1,1 0,1 0,-1-1,2 1,0-1,-1-10,-12-39,-34-67,20 54,24 56,-1-1,-1 1,0 0,-2 1,0 0,-1 0,-1 1,-12-13,-11-15,-6-7,9 20,2-1,1-1,2-1,2-2,1 0,-10-23,-48-69,44 50,-4 2,-11-10,24 44,9 15,2 0,1-1,1-1,-5-15,18 37,0 0,-1 0,0 0,0 0,0 1,-1 0,0 0,-1 0,0 1,-4-5,5 8,0-1,0 1,-1 0,0 0,1 0,-1 1,0 0,0 0,0 0,-1 1,1 0,0 0,0 1,-6 0,-7-1,0 2,0 0,1 1,-1 1,0 0,1 2,0 0,0 1,0 1,1 1,0 0,-12 8,2-3,0-1,-1-1,0-2,0-1,-1-1,-24 3,15-3,29-4,1 0,-1 1,1-1,0 2,0-1,1 1,-1 0,1 1,0-1,-5 7,6-6,-1 0,1-1,-1 1,0-1,0-1,0 1,-1-1,0-1,0 1,0-1,0-1,0 1,-1-1,-18-1,0 0,-1-2,-3-1,8 0,0 1,0 1,1 1,-13 3,35-4,-1 1,0-1,1 1,-1-1,1 1,0-1,-1 1,1-1,-1 1,1 0,0-1,-1 1,1 0,0-1,0 1,0 0,0-1,-1 1,1 0,0 0,0-1,0 1,0 0,1-1,-1 1,0 0,0 0,0-1,0 1,1 0,-1-1,0 1,1 0,-1-1,0 1,1-1,-1 1,1-1,-1 1,1-1,0 1,19 30,-19-30,35 45,30 27,-29-33,-1 2,3 7,19 36,-3 2,-4 2,7 25,-53-104,1 0,0 0,0-1,1 1,0-1,1-1,0 1,0-1,10 7,-18-15,0 0,1 0,-1 0,1 0,-1 0,1 0,-1 0,1 0,-1 0,1 0,-1 0,1-1,-1 1,0 0,1 0,-1 0,1-1,-1 1,0 0,1 0,-1-1,1 1,-1 0,0-1,0 1,1 0,-1-1,0 1,1-1,-1 1,0 0,0-1,0 1,0-1,1 1,-1-1,0 1,0 0,0-1,0 1,0-1,0 1,0-1,0 1,0-1,3-29,-3 24,0 5,0 0,0 1,0-1,0 0,0 0,0 0,0 0,0 0,1 0,-1 0,0 0,1 1,-1-1,0 0,1 0,-1 0,1 1,0-1,-1 0,1 0,-1 1,1-1,0 1,0-1,-1 0,1 1,0 0,0-1,-1 1,1-1,0 1,1 0,0 0,-1 0,1 1,0-1,0 1,0 0,0-1,-1 1,1 0,0 0,-1 0,1 1,-1-1,1 0,-1 0,0 1,9 8,-1 0,0 1,0 0,-1 2,60 104,-5 4,34 94,-54-132,-29-60,-2 1,0 0,3 14,63 224,-74-240,-1-1,0 0,-2 1,0 0,-1 1,-1-5,1 0,1 0,1 0,0 0,2 0,0 0,4 11,1-9,1 0,1 0,1-1,0-1,1 0,2 0,-1-1,2-1,0-1,11 8,33 23,2-3,31 15,-89-55,81 47,-21-14,55 44,-115-77,0 0,0 0,1 0,-1-1,1 1,-1-1,1 0,0-1,0 1,0-1,0 0,1 0,-4-1,0 0,0 0,0-1,0 1,0 0,0-1,0 0,0 0,0 1,0-1,0 0,0-1,0 1,0 0,-1 0,1-1,-1 1,1-1,-1 1,1-1,-1 0,0 0,0 1,0-1,0 0,0 0,0 0,-1 0,1 0,0-2,4-18,-1-1,0 1,-2-1,-1 0,0 0,-2 0,-3-20,0-31,4 27,1 10,-1-1,-3 1,-1 0,-7-29,4 15,6 43,0-1,0 0,0 0,-1 0,-1 1,1-1,-4-5,4 11,1 1,-1 0,0-1,0 1,0 0,0 0,0 0,0 0,-1 1,1-1,0 1,-1-1,0 1,1 0,-1 0,0 0,0 0,1 0,-1 1,0-1,0 1,0 0,0 0,0 0,0 0,-1 0,-18 2,-1 1,0 1,-9 3,8-1,0-1,0-2,-3 0,3-2,10 1,1-2,-1 1,0-2,1 0,-9-2,20 3,-1-1,0 0,0 0,1 0,-1 0,0 0,1 0,-1-1,1 1,0-1,-1 0,1 1,0-1,0 0,0 0,0-1,0 1,1 0,-1-1,1 1,0-1,-1 1,1-1,0 0,0 1,1-1,-1 0,0 0,-1-17,0 0,2 0,0-12,1 12,-1 0,-1 0,-4-19,-2-11,2-1,2-1,4-30,-4-63,-11 57,9 63,1 0,1-1,1 0,3-121,-1 196,-2 1,-2-1,-2-1,-3 1,-1-1,-6 11,5-14,2 0,2 1,1 0,2 30,1-25,-9 46,6-63,2 0,0 21,4 10,2-27,-2 0,-2 0,-1 0,-2-1,-2 1,-1-1,-6 15,-6 10,16-47,0-1,0 0,-1 1,-1-2,-1 1,0-1,-1 0,0 0,-1-1,-3 4,-20 22,23-27,0 0,0-1,-1 0,0 0,-4 2,-26 18,9-6,-1-2,-27 15,48-30,0 1,1 0,0 0,1 1,0 1,0-1,1 2,-1 0,-26 30,1-7,13-13,1 1,0 0,1 2,15-15,-1 1,2-1,-1 1,1 0,1 0,0 0,0 0,1 1,0-1,1 0,0 1,0-1,2 5,-1 1,-1-1,0 1,-2 0,1 0,-3 6,2-16,0 0,0 1,1-1,0 1,0 0,1-1,0 4,0-10,0 1,0-1,0 1,0-1,0 1,1-1,-1 0,0 1,0-1,0 1,1-1,-1 0,0 1,0-1,1 0,-1 1,0-1,1 0,-1 0,0 1,1-1,-1 0,1 0,-1 0,0 1,1-1,-1 0,1 0,-1 0,1 0,-1 0,0 0,1 0,-1 0,1 0,-1 0,31-14,38-34,-19 13,1 1,43-19,-27 13,-53 30,1 1,0 1,0 0,1 0,3 1,20-7,1 2,0 1,0 3,1 1,0 2,1 2,0 1,-123-34,-43-8,72 28,1-3,1-2,1-2,-30-19,57 26,1 0,1-2,1 0,0-1,1-1,-12-19,-22-35,-12-28,53 86,1 0,1-1,0 0,2-1,0 0,1 0,0 0,2-1,0 0,1 0,0-15,1 5,-2-1,-6-27,0 5,1 13,-2 2,-2-1,-1 2,-1 0,-2 0,-16-21,2 8,25 40,-1 0,2 0,-1 0,1-1,0 0,1 0,1 0,-1 0,1-1,-1-9,0-64,4 55,-2 1,-3-17,5 44,0 0,-1-1,1 1,0-1,0 1,0-1,0 1,0-1,0 1,1-1,-1 1,0 0,1-1,-1 1,1-1,0 1,-1 1,0-1,1 1,-1-1,1 1,-1-1,1 1,-1 0,1-1,-1 1,1 0,-1 0,1-1,-1 1,1 0,0 0,-1 0,1 0,-1 0,1-1,0 1,-1 0,1 0,-1 1,1-1,0 0,1 0,1 1,-1 0,1 0,-1 0,0 0,0 1,0-1,1 0,-1 1,0 0,-1-1,1 1,0 0,0 0,-1 0,1 1,59 85,3-4,30 27,-28-41,26 17,-22-21,19 25,-23-21,51 39,-3-3,-42-43,1-3,4-4,62 34,48 36,-134-92,1-2,2-2,1-3,50 16,-94-38,0 1,0 0,-1 1,0 1,3 2,5 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5T06:47:26.027"/>
    </inkml:context>
    <inkml:brush xml:id="br0">
      <inkml:brushProperty name="width" value="0.3" units="cm"/>
      <inkml:brushProperty name="height" value="0.6" units="cm"/>
      <inkml:brushProperty name="color" value="#FF2500"/>
      <inkml:brushProperty name="transparency" value="127"/>
      <inkml:brushProperty name="tip" value="rectangle"/>
      <inkml:brushProperty name="rasterOp" value="maskPen"/>
      <inkml:brushProperty name="ignorePressure" value="1"/>
    </inkml:brush>
  </inkml:definitions>
  <inkml:trace contextRef="#ctx0" brushRef="#br0">0 0,'1'18,"0"0,2 0,0-1,1 1,0-1,1 0,1 0,1 0,1-1,0 0,1-1,0 0,3 2,0-5,0 0,1-1,1-1,-1 0,2-1,3 2,20 14,-22-14,-1 0,0 2,0 0,-2 0,0 1,0 1,3 6,3 5,-1 1,-2 1,-1 0,11 28,-22-47,0-1,1 0,0 0,0-1,6 6,10 15,-20-27,-1-1,0 1,1 0,-1-1,1 1,-1-1,0 1,1 0,-1 0,0-1,0 1,0 0,0-1,1 1,-1 0,0 0,0-1,0 1,0 0,-1-1,1 1,0 0,0 0,0-1,-1 1,1 0,0-1,0 1,-1 0,1-1,-22 11,-35-7,52-4,-32 0,0-2,0-1,0-2,25 3,0-1,0 0,0 0,0-1,1-1,0 0,0 0,0-1,0 0,-8-8,14 9,-1-1,2 0,-1 0,0-1,1 1,1-1,-1 0,1 0,0 0,0 0,1-1,0 1,0-1,1 1,1 4,-1 1,1-1,0 1,0-1,0 1,0-1,1 1,-1-1,1 1,-1 0,1-1,0 1,0 0,0-1,0 1,0 0,0 0,2-2,-1 3,0-1,0 1,0 0,1-1,-1 1,0 0,1 0,-1 0,0 1,1-1,-1 0,1 1,-1 0,1 0,0 0,-1 0,1 0,-1 0,1 0,-1 1,1-1,-1 1,5 1,-1 0,1 0,-1 0,0 1,0 0,0 0,0 1,-1-1,1 1,-1 1,3 1,54 61,-26-27,-14-15,-13-15,0 1,1-2,0 1,1-1,3 1,-11-8,-1 0,1-1,0 1,0-1,0 0,0 1,0-2,0 1,0 0,0 0,1-1,-1 0,0 0,0 0,0 0,1 0,-1-1,0 1,0-1,0 0,0 0,0 0,0 0,1-1,36-19,-23 11,1 1,0 1,0 0,0 1,6 0,-14 4,-1 0,1-1,-1 0,0 0,0-1,0-1,-1 1,1-1,3-5,66-67,-35 32,-40 43,0 0,-1 0,1 0,-1-1,0 1,0-1,0 1,0-1,0 0,-1 1,0-1,0 0,0 0,0 0,0 0,-1 0,0 0,0 0,0-1,-1-2,0-1,-1 1,0-1,0 1,0 0,-1 0,0 0,-1 0,1 1,-3-2,-5-8,0 0,-2 1,0 1,-1 0,0 0,-1 2,-15-11,18 17,-1-1,1 1,-1 1,-1 0,1 1,-1 1,0 0,1 1,-1 0,-6 1,-59-12,67 9,-1-1,1 0,0 0,0-2,-10-6,-45-22,60 33,2 0,-1 1,1-1,0-1,0 1,0-1,1 1,-3-3,7 5,0-1,0 1,0 0,0-1,0 1,0 0,0-1,0 1,0 0,0 0,0-1,0 1,0 0,0-1,0 1,0 0,1 0,-1-1,0 1,0 0,0 0,1 0,-1-1,0 1,0 0,0 0,1 0,-1-1,0 1,0 0,1 0,-1 0,0 0,1 0,-1 0,0 0,0 0,1-1,-1 1,0 0,1 0,-1 0,0 0,0 1,1-1,-1 0,0 0,1 0,-1 0,0 0,0 0,1 0,19-2,-1 2,1 0,-1 2,1 0,-1 1,0 1,0 1,10 4,23 11,-1 2,-1 2,-43-20,81 32,-57-24,0 1,-1 2,4 3,112 73,-132-83,0-1,0 0,1-1,-1-1,9 2,-8-3,0 1,-1 0,0 2,-1-1,11 7,-22-12,0 1,0-1,0 0,0 1,0-1,0 1,0 0,0-1,0 1,-1 0,1 0,-1 0,0 0,1 0,-1 1,0-1,0 0,0 1,-1-1,1 0,-1 1,1-1,-1 1,0-1,0 1,0-1,0 1,0-1,0 1,-1-1,0 3,-1 0,-1 0,0 0,-1 0,1 0,-1 0,0-1,0 0,0 0,-1 0,1 0,-1 0,-4 1,-15 10,-1-2,0-1,-23 8,24-11,0 1,1 1,1 1,-20 15,-104 90,126-103,0-1,-2-1,-6 2,23-11,-1-1,1 1,0-1,-1-1,0 1,1-1,-1 0,0 0,0 0,1-1,-1 0,0 0,0-1,0 1,0-1,-1-1,2 0,1-1,0 0,0 0,0 0,0-1,1 0,-1 1,1-1,0 0,0 0,0-1,1 1,0-1,-1 1,2-1,-2-1,0-2,0 1,-1 0,-1 0,1 0,-5-5,7 11,1 0,-1 0,1 0,0-1,0 1,0-1,0 1,0-1,0 1,0-1,0 1,1-1,-1 0,0 1,1-1,-1 0,1 0,0 0,0 1,0-1,0 0,0 0,0 0,0 1,0-1,1 0,-1 0,1 1,-1-1,1 0,0 1,0-1,0 0,0 1,0-1,0 1,0 0,1-2,12-11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36660B6-8CE4-44BB-BFD0-2BC014298394}" type="datetimeFigureOut">
              <a:rPr lang="en-US" smtClean="0"/>
              <a:t>12/18/2018</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524FDA5-94B6-4B63-A6D6-3ED52B91B0C4}" type="slidenum">
              <a:rPr lang="en-US" smtClean="0"/>
              <a:t>‹#›</a:t>
            </a:fld>
            <a:endParaRPr lang="en-US" dirty="0"/>
          </a:p>
        </p:txBody>
      </p:sp>
    </p:spTree>
    <p:extLst>
      <p:ext uri="{BB962C8B-B14F-4D97-AF65-F5344CB8AC3E}">
        <p14:creationId xmlns:p14="http://schemas.microsoft.com/office/powerpoint/2010/main" val="423019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524FDA5-94B6-4B63-A6D6-3ED52B91B0C4}" type="slidenum">
              <a:rPr lang="en-US" smtClean="0"/>
              <a:t>1</a:t>
            </a:fld>
            <a:endParaRPr lang="en-US" dirty="0"/>
          </a:p>
        </p:txBody>
      </p:sp>
    </p:spTree>
    <p:extLst>
      <p:ext uri="{BB962C8B-B14F-4D97-AF65-F5344CB8AC3E}">
        <p14:creationId xmlns:p14="http://schemas.microsoft.com/office/powerpoint/2010/main" val="111466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10</a:t>
            </a:fld>
            <a:endParaRPr lang="en-US" dirty="0"/>
          </a:p>
        </p:txBody>
      </p:sp>
    </p:spTree>
    <p:extLst>
      <p:ext uri="{BB962C8B-B14F-4D97-AF65-F5344CB8AC3E}">
        <p14:creationId xmlns:p14="http://schemas.microsoft.com/office/powerpoint/2010/main" val="253126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524FDA5-94B6-4B63-A6D6-3ED52B91B0C4}" type="slidenum">
              <a:rPr lang="en-US" smtClean="0"/>
              <a:t>11</a:t>
            </a:fld>
            <a:endParaRPr lang="en-US" dirty="0"/>
          </a:p>
        </p:txBody>
      </p:sp>
    </p:spTree>
    <p:extLst>
      <p:ext uri="{BB962C8B-B14F-4D97-AF65-F5344CB8AC3E}">
        <p14:creationId xmlns:p14="http://schemas.microsoft.com/office/powerpoint/2010/main" val="172311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4FDA5-94B6-4B63-A6D6-3ED52B91B0C4}" type="slidenum">
              <a:rPr lang="en-US" smtClean="0"/>
              <a:t>12</a:t>
            </a:fld>
            <a:endParaRPr lang="en-US" dirty="0"/>
          </a:p>
        </p:txBody>
      </p:sp>
    </p:spTree>
    <p:extLst>
      <p:ext uri="{BB962C8B-B14F-4D97-AF65-F5344CB8AC3E}">
        <p14:creationId xmlns:p14="http://schemas.microsoft.com/office/powerpoint/2010/main" val="81832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13</a:t>
            </a:fld>
            <a:endParaRPr lang="en-US" dirty="0"/>
          </a:p>
        </p:txBody>
      </p:sp>
    </p:spTree>
    <p:extLst>
      <p:ext uri="{BB962C8B-B14F-4D97-AF65-F5344CB8AC3E}">
        <p14:creationId xmlns:p14="http://schemas.microsoft.com/office/powerpoint/2010/main" val="1169872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14</a:t>
            </a:fld>
            <a:endParaRPr lang="en-US" dirty="0"/>
          </a:p>
        </p:txBody>
      </p:sp>
    </p:spTree>
    <p:extLst>
      <p:ext uri="{BB962C8B-B14F-4D97-AF65-F5344CB8AC3E}">
        <p14:creationId xmlns:p14="http://schemas.microsoft.com/office/powerpoint/2010/main" val="2962435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15</a:t>
            </a:fld>
            <a:endParaRPr lang="en-US" dirty="0"/>
          </a:p>
        </p:txBody>
      </p:sp>
    </p:spTree>
    <p:extLst>
      <p:ext uri="{BB962C8B-B14F-4D97-AF65-F5344CB8AC3E}">
        <p14:creationId xmlns:p14="http://schemas.microsoft.com/office/powerpoint/2010/main" val="279424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16</a:t>
            </a:fld>
            <a:endParaRPr lang="en-US" dirty="0"/>
          </a:p>
        </p:txBody>
      </p:sp>
    </p:spTree>
    <p:extLst>
      <p:ext uri="{BB962C8B-B14F-4D97-AF65-F5344CB8AC3E}">
        <p14:creationId xmlns:p14="http://schemas.microsoft.com/office/powerpoint/2010/main" val="428380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17</a:t>
            </a:fld>
            <a:endParaRPr lang="en-US" dirty="0"/>
          </a:p>
        </p:txBody>
      </p:sp>
    </p:spTree>
    <p:extLst>
      <p:ext uri="{BB962C8B-B14F-4D97-AF65-F5344CB8AC3E}">
        <p14:creationId xmlns:p14="http://schemas.microsoft.com/office/powerpoint/2010/main" val="391190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18</a:t>
            </a:fld>
            <a:endParaRPr lang="en-US" dirty="0"/>
          </a:p>
        </p:txBody>
      </p:sp>
    </p:spTree>
    <p:extLst>
      <p:ext uri="{BB962C8B-B14F-4D97-AF65-F5344CB8AC3E}">
        <p14:creationId xmlns:p14="http://schemas.microsoft.com/office/powerpoint/2010/main" val="1203684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19</a:t>
            </a:fld>
            <a:endParaRPr lang="en-US" dirty="0"/>
          </a:p>
        </p:txBody>
      </p:sp>
    </p:spTree>
    <p:extLst>
      <p:ext uri="{BB962C8B-B14F-4D97-AF65-F5344CB8AC3E}">
        <p14:creationId xmlns:p14="http://schemas.microsoft.com/office/powerpoint/2010/main" val="145167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Cascade Hedging Project team is led by Chris Robbins (Manager of Gas Control and Supply Western Region) with additional key leadership from Mark Sellers-Vaughn, Eric Wood and their respective staff members. I have been helped by Kent Bayazitoglu, who is here today (Kent shows himself) and another of my staff members named Daniel Myers. Daniel is not present today but is dialed in.</a:t>
            </a:r>
          </a:p>
        </p:txBody>
      </p:sp>
      <p:sp>
        <p:nvSpPr>
          <p:cNvPr id="4" name="Slide Number Placeholder 3"/>
          <p:cNvSpPr>
            <a:spLocks noGrp="1"/>
          </p:cNvSpPr>
          <p:nvPr>
            <p:ph type="sldNum" sz="quarter" idx="5"/>
          </p:nvPr>
        </p:nvSpPr>
        <p:spPr/>
        <p:txBody>
          <a:bodyPr/>
          <a:lstStyle/>
          <a:p>
            <a:fld id="{9524FDA5-94B6-4B63-A6D6-3ED52B91B0C4}" type="slidenum">
              <a:rPr lang="en-US" smtClean="0"/>
              <a:t>2</a:t>
            </a:fld>
            <a:endParaRPr lang="en-US" dirty="0"/>
          </a:p>
        </p:txBody>
      </p:sp>
    </p:spTree>
    <p:extLst>
      <p:ext uri="{BB962C8B-B14F-4D97-AF65-F5344CB8AC3E}">
        <p14:creationId xmlns:p14="http://schemas.microsoft.com/office/powerpoint/2010/main" val="41503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3</a:t>
            </a:fld>
            <a:endParaRPr lang="en-US" dirty="0"/>
          </a:p>
        </p:txBody>
      </p:sp>
    </p:spTree>
    <p:extLst>
      <p:ext uri="{BB962C8B-B14F-4D97-AF65-F5344CB8AC3E}">
        <p14:creationId xmlns:p14="http://schemas.microsoft.com/office/powerpoint/2010/main" val="414311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Transitioning now away from program features to talk for a short bit on the topic of utility hedging. Most utility hedging performance occurs in the winter months because usage is so much higher. If you can manage the winter right, that’s 80% of the ball game. </a:t>
            </a:r>
          </a:p>
        </p:txBody>
      </p:sp>
      <p:sp>
        <p:nvSpPr>
          <p:cNvPr id="4" name="Slide Number Placeholder 3"/>
          <p:cNvSpPr>
            <a:spLocks noGrp="1"/>
          </p:cNvSpPr>
          <p:nvPr>
            <p:ph type="sldNum" sz="quarter" idx="5"/>
          </p:nvPr>
        </p:nvSpPr>
        <p:spPr/>
        <p:txBody>
          <a:bodyPr/>
          <a:lstStyle/>
          <a:p>
            <a:fld id="{9524FDA5-94B6-4B63-A6D6-3ED52B91B0C4}" type="slidenum">
              <a:rPr lang="en-US" smtClean="0"/>
              <a:t>4</a:t>
            </a:fld>
            <a:endParaRPr lang="en-US" dirty="0"/>
          </a:p>
        </p:txBody>
      </p:sp>
    </p:spTree>
    <p:extLst>
      <p:ext uri="{BB962C8B-B14F-4D97-AF65-F5344CB8AC3E}">
        <p14:creationId xmlns:p14="http://schemas.microsoft.com/office/powerpoint/2010/main" val="49942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5</a:t>
            </a:fld>
            <a:endParaRPr lang="en-US" dirty="0"/>
          </a:p>
        </p:txBody>
      </p:sp>
    </p:spTree>
    <p:extLst>
      <p:ext uri="{BB962C8B-B14F-4D97-AF65-F5344CB8AC3E}">
        <p14:creationId xmlns:p14="http://schemas.microsoft.com/office/powerpoint/2010/main" val="9055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6</a:t>
            </a:fld>
            <a:endParaRPr lang="en-US" dirty="0"/>
          </a:p>
        </p:txBody>
      </p:sp>
    </p:spTree>
    <p:extLst>
      <p:ext uri="{BB962C8B-B14F-4D97-AF65-F5344CB8AC3E}">
        <p14:creationId xmlns:p14="http://schemas.microsoft.com/office/powerpoint/2010/main" val="219742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7</a:t>
            </a:fld>
            <a:endParaRPr lang="en-US" dirty="0"/>
          </a:p>
        </p:txBody>
      </p:sp>
    </p:spTree>
    <p:extLst>
      <p:ext uri="{BB962C8B-B14F-4D97-AF65-F5344CB8AC3E}">
        <p14:creationId xmlns:p14="http://schemas.microsoft.com/office/powerpoint/2010/main" val="273952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8</a:t>
            </a:fld>
            <a:endParaRPr lang="en-US" dirty="0"/>
          </a:p>
        </p:txBody>
      </p:sp>
    </p:spTree>
    <p:extLst>
      <p:ext uri="{BB962C8B-B14F-4D97-AF65-F5344CB8AC3E}">
        <p14:creationId xmlns:p14="http://schemas.microsoft.com/office/powerpoint/2010/main" val="90151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9</a:t>
            </a:fld>
            <a:endParaRPr lang="en-US" dirty="0"/>
          </a:p>
        </p:txBody>
      </p:sp>
    </p:spTree>
    <p:extLst>
      <p:ext uri="{BB962C8B-B14F-4D97-AF65-F5344CB8AC3E}">
        <p14:creationId xmlns:p14="http://schemas.microsoft.com/office/powerpoint/2010/main" val="97549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E43C-E42E-4930-8D39-1EA9314B1D6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2333A20-B792-43D8-9607-D71EB2332CC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4995E2-54AB-4A6A-86B9-F1D5E22C363E}"/>
              </a:ext>
            </a:extLst>
          </p:cNvPr>
          <p:cNvSpPr>
            <a:spLocks noGrp="1"/>
          </p:cNvSpPr>
          <p:nvPr>
            <p:ph type="dt" sz="half" idx="10"/>
          </p:nvPr>
        </p:nvSpPr>
        <p:spPr/>
        <p:txBody>
          <a:bodyPr/>
          <a:lstStyle/>
          <a:p>
            <a:fld id="{A2CE14A8-0ECE-4158-BF76-F823C839148E}" type="datetime1">
              <a:rPr lang="en-US" smtClean="0"/>
              <a:t>12/18/2018</a:t>
            </a:fld>
            <a:endParaRPr lang="en-US" dirty="0"/>
          </a:p>
        </p:txBody>
      </p:sp>
      <p:sp>
        <p:nvSpPr>
          <p:cNvPr id="5" name="Footer Placeholder 4">
            <a:extLst>
              <a:ext uri="{FF2B5EF4-FFF2-40B4-BE49-F238E27FC236}">
                <a16:creationId xmlns:a16="http://schemas.microsoft.com/office/drawing/2014/main" id="{7E422B3B-C4BF-4D6F-B0F5-D646C7A3B6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363408-8074-4594-92BD-A6D1620BDD15}"/>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00340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3AC6-EA19-4451-8866-C90E3CB76C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83D9AF-4B62-4A63-9374-474788B0D5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5D67D-5E7F-4D2A-8276-B25BA85DF37A}"/>
              </a:ext>
            </a:extLst>
          </p:cNvPr>
          <p:cNvSpPr>
            <a:spLocks noGrp="1"/>
          </p:cNvSpPr>
          <p:nvPr>
            <p:ph type="dt" sz="half" idx="10"/>
          </p:nvPr>
        </p:nvSpPr>
        <p:spPr/>
        <p:txBody>
          <a:bodyPr/>
          <a:lstStyle/>
          <a:p>
            <a:fld id="{EBC4B131-8143-4995-9417-4ECD7C5CE4C1}" type="datetime1">
              <a:rPr lang="en-US" smtClean="0"/>
              <a:t>12/18/2018</a:t>
            </a:fld>
            <a:endParaRPr lang="en-US" dirty="0"/>
          </a:p>
        </p:txBody>
      </p:sp>
      <p:sp>
        <p:nvSpPr>
          <p:cNvPr id="5" name="Footer Placeholder 4">
            <a:extLst>
              <a:ext uri="{FF2B5EF4-FFF2-40B4-BE49-F238E27FC236}">
                <a16:creationId xmlns:a16="http://schemas.microsoft.com/office/drawing/2014/main" id="{AE435FA5-299F-490B-9563-043992122B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DC71AF-E1A1-4607-A219-F6E59BCA1E36}"/>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90228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DCECF-AFCA-45AF-9D25-DE366847B79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3C4F75-299A-4A18-B226-BE2CCB9A66F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87AE1-E28E-415D-9F78-FB876A304477}"/>
              </a:ext>
            </a:extLst>
          </p:cNvPr>
          <p:cNvSpPr>
            <a:spLocks noGrp="1"/>
          </p:cNvSpPr>
          <p:nvPr>
            <p:ph type="dt" sz="half" idx="10"/>
          </p:nvPr>
        </p:nvSpPr>
        <p:spPr/>
        <p:txBody>
          <a:bodyPr/>
          <a:lstStyle/>
          <a:p>
            <a:fld id="{D67A135B-17AF-424A-94B8-3DF19E8DA267}" type="datetime1">
              <a:rPr lang="en-US" smtClean="0"/>
              <a:t>12/18/2018</a:t>
            </a:fld>
            <a:endParaRPr lang="en-US" dirty="0"/>
          </a:p>
        </p:txBody>
      </p:sp>
      <p:sp>
        <p:nvSpPr>
          <p:cNvPr id="5" name="Footer Placeholder 4">
            <a:extLst>
              <a:ext uri="{FF2B5EF4-FFF2-40B4-BE49-F238E27FC236}">
                <a16:creationId xmlns:a16="http://schemas.microsoft.com/office/drawing/2014/main" id="{15CA35AD-430C-40A0-86E5-7FE0076F97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EE8297-938D-417F-97D0-FBECA33128A2}"/>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07161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8925-961B-47B4-A1B1-6EB5A5B0D0BA}"/>
              </a:ext>
            </a:extLst>
          </p:cNvPr>
          <p:cNvSpPr>
            <a:spLocks noGrp="1"/>
          </p:cNvSpPr>
          <p:nvPr>
            <p:ph type="title"/>
          </p:nvPr>
        </p:nvSpPr>
        <p:spPr>
          <a:xfrm>
            <a:off x="632661" y="609600"/>
            <a:ext cx="5162550" cy="625474"/>
          </a:xfrm>
          <a:solidFill>
            <a:schemeClr val="accent1">
              <a:lumMod val="75000"/>
            </a:schemeClr>
          </a:solidFill>
        </p:spPr>
        <p:txBody>
          <a:bodyPr/>
          <a:lstStyle>
            <a:lvl1pPr>
              <a:defRPr b="0">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CC661B0-3DAF-4F4A-8032-6A7BC8DB46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
            <a:extLst>
              <a:ext uri="{FF2B5EF4-FFF2-40B4-BE49-F238E27FC236}">
                <a16:creationId xmlns:a16="http://schemas.microsoft.com/office/drawing/2014/main" id="{F5D5F52B-0648-4DB2-85E1-8826D7C135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981200" y="6204977"/>
            <a:ext cx="1752600" cy="3517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A black sign with white text&#10;&#10;Description automatically generated">
            <a:extLst>
              <a:ext uri="{FF2B5EF4-FFF2-40B4-BE49-F238E27FC236}">
                <a16:creationId xmlns:a16="http://schemas.microsoft.com/office/drawing/2014/main" id="{08F6DA19-3FB7-435A-A94D-4C74D45001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210" y="6178567"/>
            <a:ext cx="1207589" cy="409945"/>
          </a:xfrm>
          <a:prstGeom prst="rect">
            <a:avLst/>
          </a:prstGeom>
        </p:spPr>
      </p:pic>
      <p:sp>
        <p:nvSpPr>
          <p:cNvPr id="13" name="Text Placeholder 12">
            <a:extLst>
              <a:ext uri="{FF2B5EF4-FFF2-40B4-BE49-F238E27FC236}">
                <a16:creationId xmlns:a16="http://schemas.microsoft.com/office/drawing/2014/main" id="{3B8A63E6-B253-4C77-B579-8EE63F13E8BE}"/>
              </a:ext>
            </a:extLst>
          </p:cNvPr>
          <p:cNvSpPr>
            <a:spLocks noGrp="1"/>
          </p:cNvSpPr>
          <p:nvPr>
            <p:ph type="body" sz="quarter" idx="10" hasCustomPrompt="1"/>
          </p:nvPr>
        </p:nvSpPr>
        <p:spPr>
          <a:xfrm>
            <a:off x="-914400" y="6058543"/>
            <a:ext cx="439737" cy="296779"/>
          </a:xfrm>
        </p:spPr>
        <p:txBody>
          <a:bodyPr>
            <a:noAutofit/>
          </a:bodyPr>
          <a:lstStyle>
            <a:lvl1pPr marL="0" indent="0">
              <a:buNone/>
              <a:defRPr sz="900" i="1"/>
            </a:lvl1pPr>
            <a:lvl2pPr>
              <a:defRPr sz="900"/>
            </a:lvl2pPr>
            <a:lvl3pPr>
              <a:defRPr sz="900"/>
            </a:lvl3pPr>
            <a:lvl4pPr>
              <a:defRPr sz="900"/>
            </a:lvl4pPr>
            <a:lvl5pPr>
              <a:defRPr sz="900"/>
            </a:lvl5pPr>
          </a:lstStyle>
          <a:p>
            <a:pPr lvl="0"/>
            <a:r>
              <a:rPr lang="en-US" dirty="0"/>
              <a:t>with</a:t>
            </a:r>
          </a:p>
        </p:txBody>
      </p:sp>
      <p:sp>
        <p:nvSpPr>
          <p:cNvPr id="17" name="TextBox 16">
            <a:extLst>
              <a:ext uri="{FF2B5EF4-FFF2-40B4-BE49-F238E27FC236}">
                <a16:creationId xmlns:a16="http://schemas.microsoft.com/office/drawing/2014/main" id="{C1E683DF-645C-4105-B421-39DF7B74278D}"/>
              </a:ext>
            </a:extLst>
          </p:cNvPr>
          <p:cNvSpPr txBox="1"/>
          <p:nvPr userDrawn="1"/>
        </p:nvSpPr>
        <p:spPr>
          <a:xfrm>
            <a:off x="-762000" y="5334000"/>
            <a:ext cx="398683" cy="230832"/>
          </a:xfrm>
          <a:prstGeom prst="rect">
            <a:avLst/>
          </a:prstGeom>
          <a:noFill/>
        </p:spPr>
        <p:txBody>
          <a:bodyPr wrap="square" rtlCol="0">
            <a:spAutoFit/>
          </a:bodyPr>
          <a:lstStyle/>
          <a:p>
            <a:r>
              <a:rPr lang="en-US" sz="900" i="1" dirty="0"/>
              <a:t>with</a:t>
            </a:r>
          </a:p>
        </p:txBody>
      </p:sp>
    </p:spTree>
    <p:extLst>
      <p:ext uri="{BB962C8B-B14F-4D97-AF65-F5344CB8AC3E}">
        <p14:creationId xmlns:p14="http://schemas.microsoft.com/office/powerpoint/2010/main" val="156242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A044-5C2B-498C-93D9-608E2EB1CD7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5F5AE80-B0B4-4530-9A3B-B7DD521B74E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5A11BC-D60D-43BE-ADAF-74ECB0025413}"/>
              </a:ext>
            </a:extLst>
          </p:cNvPr>
          <p:cNvSpPr>
            <a:spLocks noGrp="1"/>
          </p:cNvSpPr>
          <p:nvPr>
            <p:ph type="dt" sz="half" idx="10"/>
          </p:nvPr>
        </p:nvSpPr>
        <p:spPr/>
        <p:txBody>
          <a:bodyPr/>
          <a:lstStyle/>
          <a:p>
            <a:fld id="{3A130409-6782-4C9F-A5C6-F05B7F9C036C}" type="datetime1">
              <a:rPr lang="en-US" smtClean="0"/>
              <a:t>12/18/2018</a:t>
            </a:fld>
            <a:endParaRPr lang="en-US" dirty="0"/>
          </a:p>
        </p:txBody>
      </p:sp>
      <p:sp>
        <p:nvSpPr>
          <p:cNvPr id="5" name="Footer Placeholder 4">
            <a:extLst>
              <a:ext uri="{FF2B5EF4-FFF2-40B4-BE49-F238E27FC236}">
                <a16:creationId xmlns:a16="http://schemas.microsoft.com/office/drawing/2014/main" id="{4BEF055F-84AD-42DE-8F0F-0A6FA7BB16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83F463-8A00-43F5-8E47-FCB2F2C5408A}"/>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84273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B173-A7AB-417E-9A6D-A357B851E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74499-A250-47FE-81F5-4A557F6DD13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3E79C0-2C5D-4A6A-B68B-35F97D3F042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C17207-0244-41CE-91F0-8AA470762C9D}"/>
              </a:ext>
            </a:extLst>
          </p:cNvPr>
          <p:cNvSpPr>
            <a:spLocks noGrp="1"/>
          </p:cNvSpPr>
          <p:nvPr>
            <p:ph type="dt" sz="half" idx="10"/>
          </p:nvPr>
        </p:nvSpPr>
        <p:spPr/>
        <p:txBody>
          <a:bodyPr/>
          <a:lstStyle/>
          <a:p>
            <a:fld id="{1805C7EB-A88F-4D6C-9C4C-D05DCF0D8538}" type="datetime1">
              <a:rPr lang="en-US" smtClean="0"/>
              <a:t>12/18/2018</a:t>
            </a:fld>
            <a:endParaRPr lang="en-US" dirty="0"/>
          </a:p>
        </p:txBody>
      </p:sp>
      <p:sp>
        <p:nvSpPr>
          <p:cNvPr id="6" name="Footer Placeholder 5">
            <a:extLst>
              <a:ext uri="{FF2B5EF4-FFF2-40B4-BE49-F238E27FC236}">
                <a16:creationId xmlns:a16="http://schemas.microsoft.com/office/drawing/2014/main" id="{1AA2BBB9-DD0B-45CC-9DF5-EB4EAA0F5E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26604-6144-4B38-9F96-6D0A417584DC}"/>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65517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A6B3-E2F9-4D83-A708-F2D692EA667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F32591-5494-40B1-B8DC-8B82A5A0BF3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E95021C-673A-4870-A646-9F8AABBA3D2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03216-105D-4478-972A-711A350AB4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F7C8CD1-35EF-48D6-A5AB-855FB648A0E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DC9C37-AC3B-40A8-9896-9EDFFAF6586D}"/>
              </a:ext>
            </a:extLst>
          </p:cNvPr>
          <p:cNvSpPr>
            <a:spLocks noGrp="1"/>
          </p:cNvSpPr>
          <p:nvPr>
            <p:ph type="dt" sz="half" idx="10"/>
          </p:nvPr>
        </p:nvSpPr>
        <p:spPr/>
        <p:txBody>
          <a:bodyPr/>
          <a:lstStyle/>
          <a:p>
            <a:fld id="{C25F8DB0-B770-4E3E-9AD6-557DD3482855}" type="datetime1">
              <a:rPr lang="en-US" smtClean="0"/>
              <a:t>12/18/2018</a:t>
            </a:fld>
            <a:endParaRPr lang="en-US" dirty="0"/>
          </a:p>
        </p:txBody>
      </p:sp>
      <p:sp>
        <p:nvSpPr>
          <p:cNvPr id="8" name="Footer Placeholder 7">
            <a:extLst>
              <a:ext uri="{FF2B5EF4-FFF2-40B4-BE49-F238E27FC236}">
                <a16:creationId xmlns:a16="http://schemas.microsoft.com/office/drawing/2014/main" id="{65F01D6A-4ABE-4E86-AE4F-D3963B6BC2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8AEB633-5F08-4F95-9C1A-0B0F4BC1D994}"/>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8216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C2B8-3D9B-4DE1-917B-8DF57438B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C884D-A3E2-43CE-AA92-8160C6F68BF0}"/>
              </a:ext>
            </a:extLst>
          </p:cNvPr>
          <p:cNvSpPr>
            <a:spLocks noGrp="1"/>
          </p:cNvSpPr>
          <p:nvPr>
            <p:ph type="dt" sz="half" idx="10"/>
          </p:nvPr>
        </p:nvSpPr>
        <p:spPr/>
        <p:txBody>
          <a:bodyPr/>
          <a:lstStyle/>
          <a:p>
            <a:fld id="{63047926-4EC3-4B39-9C60-9AAC8A96E88E}" type="datetime1">
              <a:rPr lang="en-US" smtClean="0"/>
              <a:t>12/18/2018</a:t>
            </a:fld>
            <a:endParaRPr lang="en-US" dirty="0"/>
          </a:p>
        </p:txBody>
      </p:sp>
      <p:sp>
        <p:nvSpPr>
          <p:cNvPr id="4" name="Footer Placeholder 3">
            <a:extLst>
              <a:ext uri="{FF2B5EF4-FFF2-40B4-BE49-F238E27FC236}">
                <a16:creationId xmlns:a16="http://schemas.microsoft.com/office/drawing/2014/main" id="{855C5604-0330-4998-97E3-BCB6F187AF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52EE66-F889-4EBA-9FBE-D6DC3ED1A071}"/>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44653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DFAB5-A1F7-4937-8871-9F53A1FAE104}"/>
              </a:ext>
            </a:extLst>
          </p:cNvPr>
          <p:cNvSpPr>
            <a:spLocks noGrp="1"/>
          </p:cNvSpPr>
          <p:nvPr>
            <p:ph type="dt" sz="half" idx="10"/>
          </p:nvPr>
        </p:nvSpPr>
        <p:spPr/>
        <p:txBody>
          <a:bodyPr/>
          <a:lstStyle/>
          <a:p>
            <a:fld id="{4463DFB3-D62E-40D4-A2E3-72DBD36730DC}" type="datetime1">
              <a:rPr lang="en-US" smtClean="0"/>
              <a:t>12/18/2018</a:t>
            </a:fld>
            <a:endParaRPr lang="en-US" dirty="0"/>
          </a:p>
        </p:txBody>
      </p:sp>
      <p:sp>
        <p:nvSpPr>
          <p:cNvPr id="3" name="Footer Placeholder 2">
            <a:extLst>
              <a:ext uri="{FF2B5EF4-FFF2-40B4-BE49-F238E27FC236}">
                <a16:creationId xmlns:a16="http://schemas.microsoft.com/office/drawing/2014/main" id="{2368EE4C-E815-48D5-B4C6-5BF06E2636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AE5613-7061-4E30-AB7D-17ED0882ADB8}"/>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54025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A672-42BE-4857-8AEF-9E7F745B79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637BE40-231B-41A9-985F-C5E77BA0574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252EFB-E77B-4573-89EB-4D851CBBF3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0C4127B-1BE3-4F67-8933-6D5DE99DFF03}"/>
              </a:ext>
            </a:extLst>
          </p:cNvPr>
          <p:cNvSpPr>
            <a:spLocks noGrp="1"/>
          </p:cNvSpPr>
          <p:nvPr>
            <p:ph type="dt" sz="half" idx="10"/>
          </p:nvPr>
        </p:nvSpPr>
        <p:spPr/>
        <p:txBody>
          <a:bodyPr/>
          <a:lstStyle/>
          <a:p>
            <a:fld id="{29548600-E66A-496E-AB67-82BA03F8DF9A}" type="datetime1">
              <a:rPr lang="en-US" smtClean="0"/>
              <a:t>12/18/2018</a:t>
            </a:fld>
            <a:endParaRPr lang="en-US" dirty="0"/>
          </a:p>
        </p:txBody>
      </p:sp>
      <p:sp>
        <p:nvSpPr>
          <p:cNvPr id="6" name="Footer Placeholder 5">
            <a:extLst>
              <a:ext uri="{FF2B5EF4-FFF2-40B4-BE49-F238E27FC236}">
                <a16:creationId xmlns:a16="http://schemas.microsoft.com/office/drawing/2014/main" id="{2DAC9198-78BE-415E-ABEC-A1AACDA709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EB1509-EE6E-44D0-B460-3DB636B04560}"/>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408418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2EAF-543A-4D31-A4CA-1AC5D1F70A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CEE4C35-3693-46FF-B9F2-CD550B9605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D4B0C8A1-FC60-4EC2-9DF0-9579D523898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EF99AAE-9434-43ED-AEA8-8A5820745D60}"/>
              </a:ext>
            </a:extLst>
          </p:cNvPr>
          <p:cNvSpPr>
            <a:spLocks noGrp="1"/>
          </p:cNvSpPr>
          <p:nvPr>
            <p:ph type="dt" sz="half" idx="10"/>
          </p:nvPr>
        </p:nvSpPr>
        <p:spPr/>
        <p:txBody>
          <a:bodyPr/>
          <a:lstStyle/>
          <a:p>
            <a:fld id="{23527B59-8CBF-4672-9A3C-F6217A10BF83}" type="datetime1">
              <a:rPr lang="en-US" smtClean="0"/>
              <a:t>12/18/2018</a:t>
            </a:fld>
            <a:endParaRPr lang="en-US" dirty="0"/>
          </a:p>
        </p:txBody>
      </p:sp>
      <p:sp>
        <p:nvSpPr>
          <p:cNvPr id="6" name="Footer Placeholder 5">
            <a:extLst>
              <a:ext uri="{FF2B5EF4-FFF2-40B4-BE49-F238E27FC236}">
                <a16:creationId xmlns:a16="http://schemas.microsoft.com/office/drawing/2014/main" id="{AC137FAE-CA86-4F0D-B1B5-8EB5A34BA3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3483FF-464D-4426-BC7A-0E9A65B53FA6}"/>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03398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C1553-0472-44F4-A3E2-CBB94ABEB4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A91D88-3BA0-4156-B307-0398BABD38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F5F67-905F-40A4-BCB6-B2113784331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2410B1-FA3C-4FDE-A367-2168C1587168}" type="datetime1">
              <a:rPr lang="en-US" smtClean="0"/>
              <a:t>12/18/2018</a:t>
            </a:fld>
            <a:endParaRPr lang="en-US" dirty="0"/>
          </a:p>
        </p:txBody>
      </p:sp>
      <p:sp>
        <p:nvSpPr>
          <p:cNvPr id="5" name="Footer Placeholder 4">
            <a:extLst>
              <a:ext uri="{FF2B5EF4-FFF2-40B4-BE49-F238E27FC236}">
                <a16:creationId xmlns:a16="http://schemas.microsoft.com/office/drawing/2014/main" id="{5666C340-C4E6-4816-9AA3-DFF459A8FFE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F666AB-90BF-405F-9E8B-6BA7887F47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accent1">
                    <a:lumMod val="75000"/>
                  </a:schemeClr>
                </a:solidFill>
              </a:defRPr>
            </a:lvl1p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3178775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dollarsandsense.sg/what-moves-stock-markets-and-how-it-should-impact-your-investment-strategie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dollarsandsense.sg/what-moves-stock-markets-and-how-it-should-impact-your-investment-strategies/"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customXml" Target="../ink/ink4.xml"/><Relationship Id="rId3" Type="http://schemas.openxmlformats.org/officeDocument/2006/relationships/chart" Target="../charts/chart2.xml"/><Relationship Id="rId7" Type="http://schemas.openxmlformats.org/officeDocument/2006/relationships/customXml" Target="../ink/ink1.xml"/><Relationship Id="rId12"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ustomXml" Target="../ink/ink3.xml"/><Relationship Id="rId5" Type="http://schemas.openxmlformats.org/officeDocument/2006/relationships/chart" Target="../charts/chart4.xml"/><Relationship Id="rId10" Type="http://schemas.openxmlformats.org/officeDocument/2006/relationships/image" Target="../media/image12.emf"/><Relationship Id="rId4" Type="http://schemas.openxmlformats.org/officeDocument/2006/relationships/chart" Target="../charts/chart3.xml"/><Relationship Id="rId9" Type="http://schemas.openxmlformats.org/officeDocument/2006/relationships/customXml" Target="../ink/ink2.xml"/><Relationship Id="rId1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462960" cy="2746375"/>
          </a:xfrm>
        </p:spPr>
        <p:txBody>
          <a:bodyPr>
            <a:normAutofit fontScale="90000"/>
          </a:bodyPr>
          <a:lstStyle/>
          <a:p>
            <a:r>
              <a:rPr lang="en-US" dirty="0">
                <a:latin typeface="Georgia" panose="02040502050405020303" pitchFamily="18" charset="0"/>
              </a:rPr>
              <a:t>Cascade Natural Gas Corporation</a:t>
            </a:r>
            <a:br>
              <a:rPr lang="en-US" sz="4800" dirty="0">
                <a:latin typeface="Georgia" panose="02040502050405020303" pitchFamily="18" charset="0"/>
              </a:rPr>
            </a:br>
            <a:r>
              <a:rPr lang="en-US" sz="4000" dirty="0">
                <a:latin typeface="Georgia" panose="02040502050405020303" pitchFamily="18" charset="0"/>
              </a:rPr>
              <a:t>Revised Hedging Program</a:t>
            </a:r>
            <a:br>
              <a:rPr lang="en-US" sz="4000" dirty="0">
                <a:latin typeface="Georgia" panose="02040502050405020303" pitchFamily="18" charset="0"/>
              </a:rPr>
            </a:br>
            <a:r>
              <a:rPr lang="en-US" sz="4000" dirty="0">
                <a:latin typeface="Georgia" panose="02040502050405020303" pitchFamily="18" charset="0"/>
              </a:rPr>
              <a:t>UG-180825</a:t>
            </a:r>
            <a:br>
              <a:rPr lang="en-US" sz="4000" dirty="0">
                <a:latin typeface="Georgia" panose="02040502050405020303" pitchFamily="18" charset="0"/>
              </a:rPr>
            </a:br>
            <a:r>
              <a:rPr lang="en-US" sz="4000" dirty="0">
                <a:latin typeface="Georgia" panose="02040502050405020303" pitchFamily="18" charset="0"/>
              </a:rPr>
              <a:t>Gelber &amp; Associates Corp.</a:t>
            </a:r>
            <a:br>
              <a:rPr lang="en-US" sz="4800" dirty="0">
                <a:latin typeface="Georgia" panose="02040502050405020303" pitchFamily="18" charset="0"/>
              </a:rPr>
            </a:br>
            <a:br>
              <a:rPr lang="en-US" sz="4800" dirty="0">
                <a:latin typeface="Georgia" panose="02040502050405020303" pitchFamily="18" charset="0"/>
              </a:rPr>
            </a:br>
            <a:r>
              <a:rPr lang="en-US" sz="2800" dirty="0">
                <a:latin typeface="Georgia" panose="02040502050405020303" pitchFamily="18" charset="0"/>
              </a:rPr>
              <a:t>December 14, 2018</a:t>
            </a:r>
          </a:p>
        </p:txBody>
      </p:sp>
      <p:pic>
        <p:nvPicPr>
          <p:cNvPr id="4" name="Picture 3">
            <a:extLst>
              <a:ext uri="{FF2B5EF4-FFF2-40B4-BE49-F238E27FC236}">
                <a16:creationId xmlns:a16="http://schemas.microsoft.com/office/drawing/2014/main" id="{82718957-24C5-4C63-AADC-5E7568418E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500"/>
          <a:stretch/>
        </p:blipFill>
        <p:spPr>
          <a:xfrm>
            <a:off x="8072433" y="381000"/>
            <a:ext cx="771527" cy="685802"/>
          </a:xfrm>
          <a:prstGeom prst="rect">
            <a:avLst/>
          </a:prstGeom>
        </p:spPr>
      </p:pic>
    </p:spTree>
    <p:extLst>
      <p:ext uri="{BB962C8B-B14F-4D97-AF65-F5344CB8AC3E}">
        <p14:creationId xmlns:p14="http://schemas.microsoft.com/office/powerpoint/2010/main" val="2399652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AD708869-D1B2-4623-BFCC-857960D292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10000" y="3178176"/>
            <a:ext cx="3886200" cy="2914650"/>
          </a:xfrm>
          <a:prstGeom prst="rect">
            <a:avLst/>
          </a:prstGeom>
        </p:spPr>
      </p:pic>
      <p:sp>
        <p:nvSpPr>
          <p:cNvPr id="7" name="TextBox 6">
            <a:extLst>
              <a:ext uri="{FF2B5EF4-FFF2-40B4-BE49-F238E27FC236}">
                <a16:creationId xmlns:a16="http://schemas.microsoft.com/office/drawing/2014/main" id="{4D31A5A4-30F3-4DF2-AD21-F8A461E217CD}"/>
              </a:ext>
            </a:extLst>
          </p:cNvPr>
          <p:cNvSpPr txBox="1"/>
          <p:nvPr/>
        </p:nvSpPr>
        <p:spPr>
          <a:xfrm>
            <a:off x="0" y="6858000"/>
            <a:ext cx="9144000" cy="230832"/>
          </a:xfrm>
          <a:prstGeom prst="rect">
            <a:avLst/>
          </a:prstGeom>
          <a:noFill/>
        </p:spPr>
        <p:txBody>
          <a:bodyPr wrap="square" rtlCol="0">
            <a:spAutoFit/>
          </a:bodyPr>
          <a:lstStyle/>
          <a:p>
            <a:r>
              <a:rPr lang="en-US" sz="900" dirty="0">
                <a:hlinkClick r:id="rId4" tooltip="http://dollarsandsense.sg/what-moves-stock-markets-and-how-it-should-impact-your-investment-strategies/"/>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2" name="Title 1">
            <a:extLst>
              <a:ext uri="{FF2B5EF4-FFF2-40B4-BE49-F238E27FC236}">
                <a16:creationId xmlns:a16="http://schemas.microsoft.com/office/drawing/2014/main" id="{963B1EDB-1BD0-466D-B868-4EF9F822EADC}"/>
              </a:ext>
            </a:extLst>
          </p:cNvPr>
          <p:cNvSpPr>
            <a:spLocks noGrp="1"/>
          </p:cNvSpPr>
          <p:nvPr>
            <p:ph type="title"/>
          </p:nvPr>
        </p:nvSpPr>
        <p:spPr>
          <a:xfrm>
            <a:off x="632661" y="609600"/>
            <a:ext cx="4167939" cy="992188"/>
          </a:xfrm>
        </p:spPr>
        <p:txBody>
          <a:bodyPr>
            <a:normAutofit fontScale="90000"/>
          </a:bodyPr>
          <a:lstStyle/>
          <a:p>
            <a:r>
              <a:rPr lang="en-US" dirty="0"/>
              <a:t>Balancing Upward and Downward Price Risk</a:t>
            </a:r>
          </a:p>
        </p:txBody>
      </p:sp>
      <p:sp>
        <p:nvSpPr>
          <p:cNvPr id="8" name="Content Placeholder 7"/>
          <p:cNvSpPr>
            <a:spLocks noGrp="1"/>
          </p:cNvSpPr>
          <p:nvPr>
            <p:ph idx="1"/>
          </p:nvPr>
        </p:nvSpPr>
        <p:spPr/>
        <p:txBody>
          <a:bodyPr/>
          <a:lstStyle/>
          <a:p>
            <a:r>
              <a:rPr lang="en-US" dirty="0"/>
              <a:t>Price Goes Up – Unhedged gas costs imperil customers</a:t>
            </a:r>
          </a:p>
          <a:p>
            <a:r>
              <a:rPr lang="en-US" dirty="0"/>
              <a:t>Prices Goes Down – Hedged gas purchases are higher than market</a:t>
            </a:r>
          </a:p>
          <a:p>
            <a:r>
              <a:rPr lang="en-US" dirty="0"/>
              <a:t>VaR (Value at Risk) is a statistical way to measure price risk exposure – gives a dollar figure for what could be lost for a given probability</a:t>
            </a:r>
          </a:p>
          <a:p>
            <a:r>
              <a:rPr lang="en-US" dirty="0" err="1"/>
              <a:t>VaR</a:t>
            </a:r>
            <a:r>
              <a:rPr lang="en-US" baseline="-25000" dirty="0" err="1"/>
              <a:t>up</a:t>
            </a:r>
            <a:r>
              <a:rPr lang="en-US" baseline="-25000" dirty="0"/>
              <a:t>  </a:t>
            </a:r>
            <a:r>
              <a:rPr lang="en-US" dirty="0"/>
              <a:t>and a </a:t>
            </a:r>
            <a:r>
              <a:rPr lang="en-US" dirty="0" err="1"/>
              <a:t>VaR</a:t>
            </a:r>
            <a:r>
              <a:rPr lang="en-US" baseline="-25000" dirty="0" err="1"/>
              <a:t>down</a:t>
            </a:r>
            <a:r>
              <a:rPr lang="en-US" baseline="-25000" dirty="0"/>
              <a:t>  </a:t>
            </a:r>
            <a:r>
              <a:rPr lang="en-US" dirty="0"/>
              <a:t>can be measured and managed</a:t>
            </a:r>
          </a:p>
        </p:txBody>
      </p:sp>
      <p:sp>
        <p:nvSpPr>
          <p:cNvPr id="4" name="Slide Number Placeholder 3">
            <a:extLst>
              <a:ext uri="{FF2B5EF4-FFF2-40B4-BE49-F238E27FC236}">
                <a16:creationId xmlns:a16="http://schemas.microsoft.com/office/drawing/2014/main" id="{81527274-6273-4AB5-A267-A0FC9CA2C1FB}"/>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10</a:t>
            </a:fld>
            <a:endParaRPr lang="en-US" dirty="0"/>
          </a:p>
        </p:txBody>
      </p:sp>
    </p:spTree>
    <p:extLst>
      <p:ext uri="{BB962C8B-B14F-4D97-AF65-F5344CB8AC3E}">
        <p14:creationId xmlns:p14="http://schemas.microsoft.com/office/powerpoint/2010/main" val="102175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8583-D361-463E-B0C0-CDC2903DB96B}"/>
              </a:ext>
            </a:extLst>
          </p:cNvPr>
          <p:cNvSpPr>
            <a:spLocks noGrp="1"/>
          </p:cNvSpPr>
          <p:nvPr>
            <p:ph type="title"/>
          </p:nvPr>
        </p:nvSpPr>
        <p:spPr>
          <a:xfrm>
            <a:off x="628649" y="602602"/>
            <a:ext cx="5310187" cy="609601"/>
          </a:xfrm>
        </p:spPr>
        <p:txBody>
          <a:bodyPr/>
          <a:lstStyle/>
          <a:p>
            <a:r>
              <a:rPr lang="en-US" dirty="0"/>
              <a:t>Plan Uses a Three Year Ladder</a:t>
            </a:r>
          </a:p>
        </p:txBody>
      </p:sp>
      <p:sp>
        <p:nvSpPr>
          <p:cNvPr id="3" name="Content Placeholder 2">
            <a:extLst>
              <a:ext uri="{FF2B5EF4-FFF2-40B4-BE49-F238E27FC236}">
                <a16:creationId xmlns:a16="http://schemas.microsoft.com/office/drawing/2014/main" id="{9F05D667-721C-4861-8426-7BC58DF95023}"/>
              </a:ext>
            </a:extLst>
          </p:cNvPr>
          <p:cNvSpPr>
            <a:spLocks noGrp="1"/>
          </p:cNvSpPr>
          <p:nvPr>
            <p:ph idx="1"/>
          </p:nvPr>
        </p:nvSpPr>
        <p:spPr>
          <a:xfrm>
            <a:off x="595788" y="1608222"/>
            <a:ext cx="2637474" cy="3578203"/>
          </a:xfrm>
        </p:spPr>
        <p:txBody>
          <a:bodyPr/>
          <a:lstStyle/>
          <a:p>
            <a:r>
              <a:rPr lang="en-US" sz="2000" dirty="0"/>
              <a:t>Hedging is designed for three year forward ladder</a:t>
            </a:r>
          </a:p>
          <a:p>
            <a:r>
              <a:rPr lang="en-US" sz="2000" dirty="0"/>
              <a:t>Hedge volume NOT rigid, flexibility is an element of risk responsiveness</a:t>
            </a:r>
          </a:p>
          <a:p>
            <a:r>
              <a:rPr lang="en-US" sz="2000" dirty="0"/>
              <a:t> Annual Hedge Execution Plan (HEP) meeting with GSOC to set volume guidelines</a:t>
            </a:r>
          </a:p>
          <a:p>
            <a:endParaRPr lang="en-US" dirty="0"/>
          </a:p>
        </p:txBody>
      </p:sp>
      <p:sp>
        <p:nvSpPr>
          <p:cNvPr id="4" name="Slide Number Placeholder 3">
            <a:extLst>
              <a:ext uri="{FF2B5EF4-FFF2-40B4-BE49-F238E27FC236}">
                <a16:creationId xmlns:a16="http://schemas.microsoft.com/office/drawing/2014/main" id="{F71AF82E-1F73-4EF5-8C92-A0823B5147A4}"/>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11</a:t>
            </a:fld>
            <a:endParaRPr lang="en-US" dirty="0"/>
          </a:p>
        </p:txBody>
      </p:sp>
      <p:cxnSp>
        <p:nvCxnSpPr>
          <p:cNvPr id="36" name="Straight Arrow Connector 35">
            <a:extLst>
              <a:ext uri="{FF2B5EF4-FFF2-40B4-BE49-F238E27FC236}">
                <a16:creationId xmlns:a16="http://schemas.microsoft.com/office/drawing/2014/main" id="{00000000-0008-0000-0000-000008000000}"/>
              </a:ext>
            </a:extLst>
          </p:cNvPr>
          <p:cNvCxnSpPr/>
          <p:nvPr/>
        </p:nvCxnSpPr>
        <p:spPr>
          <a:xfrm>
            <a:off x="15373350" y="7839075"/>
            <a:ext cx="0" cy="71673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00000000-0008-0000-0000-000003000000}"/>
              </a:ext>
            </a:extLst>
          </p:cNvPr>
          <p:cNvGraphicFramePr>
            <a:graphicFrameLocks noChangeAspect="1"/>
          </p:cNvGraphicFramePr>
          <p:nvPr>
            <p:extLst>
              <p:ext uri="{D42A27DB-BD31-4B8C-83A1-F6EECF244321}">
                <p14:modId xmlns:p14="http://schemas.microsoft.com/office/powerpoint/2010/main" val="831422657"/>
              </p:ext>
            </p:extLst>
          </p:nvPr>
        </p:nvGraphicFramePr>
        <p:xfrm>
          <a:off x="3721688" y="1608222"/>
          <a:ext cx="4434296" cy="37425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7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685800"/>
            <a:ext cx="3703637" cy="3703637"/>
          </a:xfrm>
          <a:prstGeom prst="rect">
            <a:avLst/>
          </a:prstGeom>
        </p:spPr>
      </p:pic>
      <p:sp>
        <p:nvSpPr>
          <p:cNvPr id="7" name="TextBox 6">
            <a:extLst>
              <a:ext uri="{FF2B5EF4-FFF2-40B4-BE49-F238E27FC236}">
                <a16:creationId xmlns:a16="http://schemas.microsoft.com/office/drawing/2014/main" id="{4D31A5A4-30F3-4DF2-AD21-F8A461E217CD}"/>
              </a:ext>
            </a:extLst>
          </p:cNvPr>
          <p:cNvSpPr txBox="1"/>
          <p:nvPr/>
        </p:nvSpPr>
        <p:spPr>
          <a:xfrm>
            <a:off x="0" y="6858000"/>
            <a:ext cx="9144000" cy="230832"/>
          </a:xfrm>
          <a:prstGeom prst="rect">
            <a:avLst/>
          </a:prstGeom>
          <a:noFill/>
        </p:spPr>
        <p:txBody>
          <a:bodyPr wrap="square" rtlCol="0">
            <a:spAutoFit/>
          </a:bodyPr>
          <a:lstStyle/>
          <a:p>
            <a:r>
              <a:rPr lang="en-US" sz="900" dirty="0">
                <a:hlinkClick r:id="rId4" tooltip="http://dollarsandsense.sg/what-moves-stock-markets-and-how-it-should-impact-your-investment-strategies/"/>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2" name="Title 1">
            <a:extLst>
              <a:ext uri="{FF2B5EF4-FFF2-40B4-BE49-F238E27FC236}">
                <a16:creationId xmlns:a16="http://schemas.microsoft.com/office/drawing/2014/main" id="{963B1EDB-1BD0-466D-B868-4EF9F822EADC}"/>
              </a:ext>
            </a:extLst>
          </p:cNvPr>
          <p:cNvSpPr>
            <a:spLocks noGrp="1"/>
          </p:cNvSpPr>
          <p:nvPr>
            <p:ph type="title"/>
          </p:nvPr>
        </p:nvSpPr>
        <p:spPr/>
        <p:txBody>
          <a:bodyPr/>
          <a:lstStyle/>
          <a:p>
            <a:r>
              <a:rPr lang="en-US" dirty="0"/>
              <a:t>Risk Responsive Tools</a:t>
            </a:r>
          </a:p>
        </p:txBody>
      </p:sp>
      <p:sp>
        <p:nvSpPr>
          <p:cNvPr id="8" name="Content Placeholder 7"/>
          <p:cNvSpPr>
            <a:spLocks noGrp="1"/>
          </p:cNvSpPr>
          <p:nvPr>
            <p:ph idx="1"/>
          </p:nvPr>
        </p:nvSpPr>
        <p:spPr/>
        <p:txBody>
          <a:bodyPr/>
          <a:lstStyle/>
          <a:p>
            <a:pPr marL="0" indent="0">
              <a:buNone/>
            </a:pPr>
            <a:r>
              <a:rPr lang="en-US" dirty="0"/>
              <a:t>Structural</a:t>
            </a:r>
          </a:p>
          <a:p>
            <a:pPr>
              <a:lnSpc>
                <a:spcPct val="80000"/>
              </a:lnSpc>
            </a:pPr>
            <a:r>
              <a:rPr lang="en-US" dirty="0"/>
              <a:t>Annual Hedging Execution Plan (HEP)</a:t>
            </a:r>
          </a:p>
          <a:p>
            <a:pPr>
              <a:lnSpc>
                <a:spcPct val="80000"/>
              </a:lnSpc>
            </a:pPr>
            <a:r>
              <a:rPr lang="en-US" dirty="0"/>
              <a:t>Monthly Guidance</a:t>
            </a:r>
          </a:p>
          <a:p>
            <a:pPr>
              <a:lnSpc>
                <a:spcPct val="80000"/>
              </a:lnSpc>
            </a:pPr>
            <a:r>
              <a:rPr lang="en-US" dirty="0"/>
              <a:t>Approved exceptions</a:t>
            </a:r>
          </a:p>
          <a:p>
            <a:pPr>
              <a:lnSpc>
                <a:spcPct val="80000"/>
              </a:lnSpc>
            </a:pPr>
            <a:r>
              <a:rPr lang="en-US" dirty="0"/>
              <a:t>Flexible hedge volumes with boundaries</a:t>
            </a:r>
          </a:p>
          <a:p>
            <a:pPr marL="0" indent="0">
              <a:spcBef>
                <a:spcPts val="1200"/>
              </a:spcBef>
              <a:buNone/>
            </a:pPr>
            <a:r>
              <a:rPr lang="en-US" dirty="0"/>
              <a:t>Analytical </a:t>
            </a:r>
          </a:p>
          <a:p>
            <a:pPr>
              <a:lnSpc>
                <a:spcPct val="80000"/>
              </a:lnSpc>
            </a:pPr>
            <a:r>
              <a:rPr lang="en-US" dirty="0"/>
              <a:t>CNGC Book Models – calculates hedged and unhedged volumes, mark to market, </a:t>
            </a:r>
            <a:r>
              <a:rPr lang="en-US" dirty="0" err="1"/>
              <a:t>VaR</a:t>
            </a:r>
            <a:r>
              <a:rPr lang="en-US" baseline="-25000" dirty="0" err="1"/>
              <a:t>up</a:t>
            </a:r>
            <a:r>
              <a:rPr lang="en-US" baseline="-25000" dirty="0"/>
              <a:t>  </a:t>
            </a:r>
            <a:r>
              <a:rPr lang="en-US" dirty="0"/>
              <a:t>and </a:t>
            </a:r>
            <a:r>
              <a:rPr lang="en-US" dirty="0" err="1"/>
              <a:t>VaR</a:t>
            </a:r>
            <a:r>
              <a:rPr lang="en-US" baseline="-25000" dirty="0" err="1"/>
              <a:t>down</a:t>
            </a:r>
            <a:r>
              <a:rPr lang="en-US" baseline="-25000" dirty="0"/>
              <a:t>  </a:t>
            </a:r>
            <a:r>
              <a:rPr lang="en-US" dirty="0" err="1"/>
              <a:t>Gelber</a:t>
            </a:r>
            <a:r>
              <a:rPr lang="en-US" dirty="0"/>
              <a:t> Storage Model – residuals show over/under supplied market</a:t>
            </a:r>
          </a:p>
          <a:p>
            <a:pPr>
              <a:lnSpc>
                <a:spcPct val="80000"/>
              </a:lnSpc>
            </a:pPr>
            <a:r>
              <a:rPr lang="en-US" dirty="0"/>
              <a:t>Production models</a:t>
            </a:r>
          </a:p>
          <a:p>
            <a:pPr>
              <a:lnSpc>
                <a:spcPct val="80000"/>
              </a:lnSpc>
            </a:pPr>
            <a:r>
              <a:rPr lang="en-US" dirty="0"/>
              <a:t>Stochastic tools</a:t>
            </a:r>
          </a:p>
          <a:p>
            <a:endParaRPr lang="en-US" dirty="0"/>
          </a:p>
        </p:txBody>
      </p:sp>
      <p:sp>
        <p:nvSpPr>
          <p:cNvPr id="4" name="Slide Number Placeholder 3">
            <a:extLst>
              <a:ext uri="{FF2B5EF4-FFF2-40B4-BE49-F238E27FC236}">
                <a16:creationId xmlns:a16="http://schemas.microsoft.com/office/drawing/2014/main" id="{81527274-6273-4AB5-A267-A0FC9CA2C1FB}"/>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12</a:t>
            </a:fld>
            <a:endParaRPr lang="en-US" dirty="0"/>
          </a:p>
        </p:txBody>
      </p:sp>
    </p:spTree>
    <p:extLst>
      <p:ext uri="{BB962C8B-B14F-4D97-AF65-F5344CB8AC3E}">
        <p14:creationId xmlns:p14="http://schemas.microsoft.com/office/powerpoint/2010/main" val="134301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0C2D-8EB0-4F47-8281-90A66DF74A75}"/>
              </a:ext>
            </a:extLst>
          </p:cNvPr>
          <p:cNvSpPr>
            <a:spLocks noGrp="1"/>
          </p:cNvSpPr>
          <p:nvPr>
            <p:ph type="title"/>
          </p:nvPr>
        </p:nvSpPr>
        <p:spPr>
          <a:xfrm>
            <a:off x="628650" y="365125"/>
            <a:ext cx="7886700" cy="1325563"/>
          </a:xfrm>
          <a:noFill/>
        </p:spPr>
        <p:txBody>
          <a:bodyPr>
            <a:normAutofit/>
          </a:bodyPr>
          <a:lstStyle/>
          <a:p>
            <a:r>
              <a:rPr lang="en-US" dirty="0">
                <a:solidFill>
                  <a:schemeClr val="accent1">
                    <a:lumMod val="75000"/>
                  </a:schemeClr>
                </a:solidFill>
              </a:rPr>
              <a:t>Why Effective</a:t>
            </a:r>
          </a:p>
        </p:txBody>
      </p:sp>
      <p:sp>
        <p:nvSpPr>
          <p:cNvPr id="4" name="Slide Number Placeholder 3">
            <a:extLst>
              <a:ext uri="{FF2B5EF4-FFF2-40B4-BE49-F238E27FC236}">
                <a16:creationId xmlns:a16="http://schemas.microsoft.com/office/drawing/2014/main" id="{8F3810E2-F6D8-40B7-B4F7-E38D852B9879}"/>
              </a:ext>
            </a:extLst>
          </p:cNvPr>
          <p:cNvSpPr>
            <a:spLocks noGrp="1"/>
          </p:cNvSpPr>
          <p:nvPr>
            <p:ph type="sldNum" sz="quarter" idx="4294967295"/>
          </p:nvPr>
        </p:nvSpPr>
        <p:spPr>
          <a:xfrm>
            <a:off x="6457950" y="6310312"/>
            <a:ext cx="2057400" cy="365125"/>
          </a:xfrm>
        </p:spPr>
        <p:txBody>
          <a:bodyPr>
            <a:normAutofit/>
          </a:bodyPr>
          <a:lstStyle/>
          <a:p>
            <a:pPr>
              <a:spcAft>
                <a:spcPts val="600"/>
              </a:spcAft>
            </a:pPr>
            <a:fld id="{4B8306F7-D611-4CBA-A45D-8196A2ED474F}" type="slidenum">
              <a:rPr lang="en-US" smtClean="0"/>
              <a:pPr>
                <a:spcAft>
                  <a:spcPts val="600"/>
                </a:spcAft>
              </a:pPr>
              <a:t>13</a:t>
            </a:fld>
            <a:endParaRPr lang="en-US" dirty="0"/>
          </a:p>
        </p:txBody>
      </p:sp>
      <p:graphicFrame>
        <p:nvGraphicFramePr>
          <p:cNvPr id="32" name="Content Placeholder 2">
            <a:extLst>
              <a:ext uri="{FF2B5EF4-FFF2-40B4-BE49-F238E27FC236}">
                <a16:creationId xmlns:a16="http://schemas.microsoft.com/office/drawing/2014/main" id="{91E9B346-9B3F-4C05-A4A5-5F52B70EA7F1}"/>
              </a:ext>
            </a:extLst>
          </p:cNvPr>
          <p:cNvGraphicFramePr>
            <a:graphicFrameLocks noGrp="1"/>
          </p:cNvGraphicFramePr>
          <p:nvPr>
            <p:ph idx="1"/>
            <p:extLst>
              <p:ext uri="{D42A27DB-BD31-4B8C-83A1-F6EECF244321}">
                <p14:modId xmlns:p14="http://schemas.microsoft.com/office/powerpoint/2010/main" val="3750848517"/>
              </p:ext>
            </p:extLst>
          </p:nvPr>
        </p:nvGraphicFramePr>
        <p:xfrm>
          <a:off x="628650" y="15240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30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F194-9249-42F4-B036-5D6983B05A8B}"/>
              </a:ext>
            </a:extLst>
          </p:cNvPr>
          <p:cNvSpPr>
            <a:spLocks noGrp="1"/>
          </p:cNvSpPr>
          <p:nvPr>
            <p:ph type="title"/>
          </p:nvPr>
        </p:nvSpPr>
        <p:spPr>
          <a:xfrm>
            <a:off x="632661" y="609600"/>
            <a:ext cx="2262939" cy="625474"/>
          </a:xfrm>
        </p:spPr>
        <p:txBody>
          <a:bodyPr>
            <a:normAutofit/>
          </a:bodyPr>
          <a:lstStyle/>
          <a:p>
            <a:r>
              <a:rPr lang="en-US" dirty="0"/>
              <a:t>Reporting</a:t>
            </a:r>
          </a:p>
        </p:txBody>
      </p:sp>
      <p:graphicFrame>
        <p:nvGraphicFramePr>
          <p:cNvPr id="6" name="Content Placeholder 2">
            <a:extLst>
              <a:ext uri="{FF2B5EF4-FFF2-40B4-BE49-F238E27FC236}">
                <a16:creationId xmlns:a16="http://schemas.microsoft.com/office/drawing/2014/main" id="{D5692E7E-FAFF-4549-BC61-9E1F2D77A187}"/>
              </a:ext>
            </a:extLst>
          </p:cNvPr>
          <p:cNvGraphicFramePr>
            <a:graphicFrameLocks noGrp="1"/>
          </p:cNvGraphicFramePr>
          <p:nvPr>
            <p:ph idx="1"/>
            <p:extLst>
              <p:ext uri="{D42A27DB-BD31-4B8C-83A1-F6EECF244321}">
                <p14:modId xmlns:p14="http://schemas.microsoft.com/office/powerpoint/2010/main" val="18098783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CA2CADF-2C9E-4A4E-A036-6E34B2A37668}"/>
              </a:ext>
            </a:extLst>
          </p:cNvPr>
          <p:cNvSpPr>
            <a:spLocks noGrp="1"/>
          </p:cNvSpPr>
          <p:nvPr>
            <p:ph type="sldNum" sz="quarter" idx="4294967295"/>
          </p:nvPr>
        </p:nvSpPr>
        <p:spPr>
          <a:xfrm>
            <a:off x="6457950" y="6356351"/>
            <a:ext cx="2057400" cy="365125"/>
          </a:xfrm>
        </p:spPr>
        <p:txBody>
          <a:bodyPr>
            <a:normAutofit/>
          </a:bodyPr>
          <a:lstStyle/>
          <a:p>
            <a:pPr>
              <a:spcAft>
                <a:spcPts val="600"/>
              </a:spcAft>
            </a:pPr>
            <a:fld id="{4B8306F7-D611-4CBA-A45D-8196A2ED474F}" type="slidenum">
              <a:rPr lang="en-US" smtClean="0"/>
              <a:pPr>
                <a:spcAft>
                  <a:spcPts val="600"/>
                </a:spcAft>
              </a:pPr>
              <a:t>14</a:t>
            </a:fld>
            <a:endParaRPr lang="en-US" dirty="0"/>
          </a:p>
        </p:txBody>
      </p:sp>
    </p:spTree>
    <p:extLst>
      <p:ext uri="{BB962C8B-B14F-4D97-AF65-F5344CB8AC3E}">
        <p14:creationId xmlns:p14="http://schemas.microsoft.com/office/powerpoint/2010/main" val="166536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201A-2BCC-4B79-8D94-910571E642F2}"/>
              </a:ext>
            </a:extLst>
          </p:cNvPr>
          <p:cNvSpPr>
            <a:spLocks noGrp="1"/>
          </p:cNvSpPr>
          <p:nvPr>
            <p:ph type="title"/>
          </p:nvPr>
        </p:nvSpPr>
        <p:spPr/>
        <p:txBody>
          <a:bodyPr>
            <a:normAutofit/>
          </a:bodyPr>
          <a:lstStyle/>
          <a:p>
            <a:r>
              <a:rPr lang="en-US" dirty="0"/>
              <a:t>Prudence and Paper Trail</a:t>
            </a:r>
          </a:p>
        </p:txBody>
      </p:sp>
      <p:graphicFrame>
        <p:nvGraphicFramePr>
          <p:cNvPr id="6" name="Content Placeholder 2">
            <a:extLst>
              <a:ext uri="{FF2B5EF4-FFF2-40B4-BE49-F238E27FC236}">
                <a16:creationId xmlns:a16="http://schemas.microsoft.com/office/drawing/2014/main" id="{D71B6040-729D-4303-8B46-1D719168E6F9}"/>
              </a:ext>
            </a:extLst>
          </p:cNvPr>
          <p:cNvGraphicFramePr>
            <a:graphicFrameLocks noGrp="1"/>
          </p:cNvGraphicFramePr>
          <p:nvPr>
            <p:ph idx="1"/>
            <p:extLst>
              <p:ext uri="{D42A27DB-BD31-4B8C-83A1-F6EECF244321}">
                <p14:modId xmlns:p14="http://schemas.microsoft.com/office/powerpoint/2010/main" val="3198046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2A53C2D-1FFD-450F-9E34-24F6615F3B45}"/>
              </a:ext>
            </a:extLst>
          </p:cNvPr>
          <p:cNvSpPr>
            <a:spLocks noGrp="1"/>
          </p:cNvSpPr>
          <p:nvPr>
            <p:ph type="sldNum" sz="quarter" idx="4294967295"/>
          </p:nvPr>
        </p:nvSpPr>
        <p:spPr>
          <a:xfrm>
            <a:off x="6457950" y="6356351"/>
            <a:ext cx="2057400" cy="365125"/>
          </a:xfrm>
        </p:spPr>
        <p:txBody>
          <a:bodyPr>
            <a:normAutofit/>
          </a:bodyPr>
          <a:lstStyle/>
          <a:p>
            <a:pPr>
              <a:spcAft>
                <a:spcPts val="600"/>
              </a:spcAft>
            </a:pPr>
            <a:fld id="{4B8306F7-D611-4CBA-A45D-8196A2ED474F}" type="slidenum">
              <a:rPr lang="en-US" smtClean="0"/>
              <a:pPr>
                <a:spcAft>
                  <a:spcPts val="600"/>
                </a:spcAft>
              </a:pPr>
              <a:t>15</a:t>
            </a:fld>
            <a:endParaRPr lang="en-US" dirty="0"/>
          </a:p>
        </p:txBody>
      </p:sp>
    </p:spTree>
    <p:extLst>
      <p:ext uri="{BB962C8B-B14F-4D97-AF65-F5344CB8AC3E}">
        <p14:creationId xmlns:p14="http://schemas.microsoft.com/office/powerpoint/2010/main" val="116439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6BD5-2939-4722-A53D-819A7BCDF837}"/>
              </a:ext>
            </a:extLst>
          </p:cNvPr>
          <p:cNvSpPr>
            <a:spLocks noGrp="1"/>
          </p:cNvSpPr>
          <p:nvPr>
            <p:ph type="title"/>
          </p:nvPr>
        </p:nvSpPr>
        <p:spPr>
          <a:xfrm>
            <a:off x="632660" y="609600"/>
            <a:ext cx="6606339" cy="625474"/>
          </a:xfrm>
        </p:spPr>
        <p:txBody>
          <a:bodyPr/>
          <a:lstStyle/>
          <a:p>
            <a:r>
              <a:rPr lang="en-US" dirty="0"/>
              <a:t>Operations, Oversight and Guidance</a:t>
            </a:r>
          </a:p>
        </p:txBody>
      </p:sp>
      <p:sp>
        <p:nvSpPr>
          <p:cNvPr id="3" name="Content Placeholder 2">
            <a:extLst>
              <a:ext uri="{FF2B5EF4-FFF2-40B4-BE49-F238E27FC236}">
                <a16:creationId xmlns:a16="http://schemas.microsoft.com/office/drawing/2014/main" id="{AC744B7B-FBD0-486F-8175-1E7A307CBDFD}"/>
              </a:ext>
            </a:extLst>
          </p:cNvPr>
          <p:cNvSpPr>
            <a:spLocks noGrp="1"/>
          </p:cNvSpPr>
          <p:nvPr>
            <p:ph idx="1"/>
          </p:nvPr>
        </p:nvSpPr>
        <p:spPr/>
        <p:txBody>
          <a:bodyPr/>
          <a:lstStyle/>
          <a:p>
            <a:r>
              <a:rPr lang="en-US" dirty="0"/>
              <a:t>GSOC serves as oversight committee and authority</a:t>
            </a:r>
          </a:p>
          <a:p>
            <a:r>
              <a:rPr lang="en-US" dirty="0"/>
              <a:t>Gas Supply team operates as front and mid-office for transactions</a:t>
            </a:r>
          </a:p>
          <a:p>
            <a:r>
              <a:rPr lang="en-US" dirty="0"/>
              <a:t>Accounting operates as the back office for settlement</a:t>
            </a:r>
          </a:p>
          <a:p>
            <a:r>
              <a:rPr lang="en-US" dirty="0"/>
              <a:t>Resource Planning operates as research, surveillance, and compliance</a:t>
            </a:r>
          </a:p>
          <a:p>
            <a:endParaRPr lang="en-US" dirty="0"/>
          </a:p>
        </p:txBody>
      </p:sp>
      <p:sp>
        <p:nvSpPr>
          <p:cNvPr id="4" name="Slide Number Placeholder 3">
            <a:extLst>
              <a:ext uri="{FF2B5EF4-FFF2-40B4-BE49-F238E27FC236}">
                <a16:creationId xmlns:a16="http://schemas.microsoft.com/office/drawing/2014/main" id="{22133413-3A90-469B-BB8F-359D8030D61B}"/>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16</a:t>
            </a:fld>
            <a:endParaRPr lang="en-US" dirty="0"/>
          </a:p>
        </p:txBody>
      </p:sp>
    </p:spTree>
    <p:extLst>
      <p:ext uri="{BB962C8B-B14F-4D97-AF65-F5344CB8AC3E}">
        <p14:creationId xmlns:p14="http://schemas.microsoft.com/office/powerpoint/2010/main" val="273627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260" y="280202"/>
            <a:ext cx="3513380" cy="625474"/>
          </a:xfrm>
        </p:spPr>
        <p:txBody>
          <a:bodyPr/>
          <a:lstStyle/>
          <a:p>
            <a:pPr algn="r"/>
            <a:r>
              <a:rPr lang="en-US" dirty="0">
                <a:latin typeface="+mn-lt"/>
              </a:rPr>
              <a:t>Project Milestones</a:t>
            </a:r>
          </a:p>
        </p:txBody>
      </p:sp>
      <p:sp>
        <p:nvSpPr>
          <p:cNvPr id="17" name="Freeform 16"/>
          <p:cNvSpPr/>
          <p:nvPr/>
        </p:nvSpPr>
        <p:spPr>
          <a:xfrm>
            <a:off x="76200" y="2303948"/>
            <a:ext cx="8920180" cy="4560200"/>
          </a:xfrm>
          <a:custGeom>
            <a:avLst/>
            <a:gdLst>
              <a:gd name="connsiteX0" fmla="*/ 9448800 w 10533204"/>
              <a:gd name="connsiteY0" fmla="*/ 2245294 h 2421734"/>
              <a:gd name="connsiteX1" fmla="*/ 0 w 10533204"/>
              <a:gd name="connsiteY1" fmla="*/ 858 h 2421734"/>
              <a:gd name="connsiteX2" fmla="*/ 9795164 w 10533204"/>
              <a:gd name="connsiteY2" fmla="*/ 1982058 h 2421734"/>
              <a:gd name="connsiteX3" fmla="*/ 9795164 w 10533204"/>
              <a:gd name="connsiteY3" fmla="*/ 2245294 h 2421734"/>
              <a:gd name="connsiteX4" fmla="*/ 9448800 w 10533204"/>
              <a:gd name="connsiteY4" fmla="*/ 2245294 h 2421734"/>
              <a:gd name="connsiteX0" fmla="*/ 9448800 w 10533204"/>
              <a:gd name="connsiteY0" fmla="*/ 2244436 h 2420876"/>
              <a:gd name="connsiteX1" fmla="*/ 0 w 10533204"/>
              <a:gd name="connsiteY1" fmla="*/ 0 h 2420876"/>
              <a:gd name="connsiteX2" fmla="*/ 9795164 w 10533204"/>
              <a:gd name="connsiteY2" fmla="*/ 1981200 h 2420876"/>
              <a:gd name="connsiteX3" fmla="*/ 9795164 w 10533204"/>
              <a:gd name="connsiteY3" fmla="*/ 2244436 h 2420876"/>
              <a:gd name="connsiteX4" fmla="*/ 9448800 w 10533204"/>
              <a:gd name="connsiteY4" fmla="*/ 2244436 h 2420876"/>
              <a:gd name="connsiteX0" fmla="*/ 9448800 w 10261355"/>
              <a:gd name="connsiteY0" fmla="*/ 2244436 h 2420876"/>
              <a:gd name="connsiteX1" fmla="*/ 0 w 10261355"/>
              <a:gd name="connsiteY1" fmla="*/ 0 h 2420876"/>
              <a:gd name="connsiteX2" fmla="*/ 9795164 w 10261355"/>
              <a:gd name="connsiteY2" fmla="*/ 1981200 h 2420876"/>
              <a:gd name="connsiteX3" fmla="*/ 9795164 w 10261355"/>
              <a:gd name="connsiteY3" fmla="*/ 2244436 h 2420876"/>
              <a:gd name="connsiteX4" fmla="*/ 9448800 w 10261355"/>
              <a:gd name="connsiteY4" fmla="*/ 2244436 h 2420876"/>
              <a:gd name="connsiteX0" fmla="*/ 9448800 w 9795164"/>
              <a:gd name="connsiteY0" fmla="*/ 2244436 h 2244436"/>
              <a:gd name="connsiteX1" fmla="*/ 0 w 9795164"/>
              <a:gd name="connsiteY1" fmla="*/ 0 h 2244436"/>
              <a:gd name="connsiteX2" fmla="*/ 9795164 w 9795164"/>
              <a:gd name="connsiteY2" fmla="*/ 1981200 h 2244436"/>
              <a:gd name="connsiteX3" fmla="*/ 9795164 w 9795164"/>
              <a:gd name="connsiteY3" fmla="*/ 2244436 h 2244436"/>
              <a:gd name="connsiteX4" fmla="*/ 9448800 w 9795164"/>
              <a:gd name="connsiteY4" fmla="*/ 2244436 h 2244436"/>
              <a:gd name="connsiteX0" fmla="*/ 9448800 w 9795164"/>
              <a:gd name="connsiteY0" fmla="*/ 2244436 h 2244436"/>
              <a:gd name="connsiteX1" fmla="*/ 0 w 9795164"/>
              <a:gd name="connsiteY1" fmla="*/ 0 h 2244436"/>
              <a:gd name="connsiteX2" fmla="*/ 9795164 w 9795164"/>
              <a:gd name="connsiteY2" fmla="*/ 2244436 h 2244436"/>
              <a:gd name="connsiteX3" fmla="*/ 9448800 w 9795164"/>
              <a:gd name="connsiteY3" fmla="*/ 2244436 h 2244436"/>
              <a:gd name="connsiteX0" fmla="*/ 9452006 w 10561970"/>
              <a:gd name="connsiteY0" fmla="*/ 2244436 h 2410690"/>
              <a:gd name="connsiteX1" fmla="*/ 3206 w 10561970"/>
              <a:gd name="connsiteY1" fmla="*/ 0 h 2410690"/>
              <a:gd name="connsiteX2" fmla="*/ 10561969 w 10561970"/>
              <a:gd name="connsiteY2" fmla="*/ 2244436 h 2410690"/>
              <a:gd name="connsiteX3" fmla="*/ 9452006 w 10561970"/>
              <a:gd name="connsiteY3" fmla="*/ 2244436 h 2410690"/>
              <a:gd name="connsiteX0" fmla="*/ 9452006 w 10561969"/>
              <a:gd name="connsiteY0" fmla="*/ 2244436 h 2244436"/>
              <a:gd name="connsiteX1" fmla="*/ 3206 w 10561969"/>
              <a:gd name="connsiteY1" fmla="*/ 0 h 2244436"/>
              <a:gd name="connsiteX2" fmla="*/ 10561969 w 10561969"/>
              <a:gd name="connsiteY2" fmla="*/ 2244436 h 2244436"/>
              <a:gd name="connsiteX3" fmla="*/ 9452006 w 10561969"/>
              <a:gd name="connsiteY3" fmla="*/ 2244436 h 2244436"/>
              <a:gd name="connsiteX0" fmla="*/ 9452006 w 10561969"/>
              <a:gd name="connsiteY0" fmla="*/ 2244436 h 2244436"/>
              <a:gd name="connsiteX1" fmla="*/ 3206 w 10561969"/>
              <a:gd name="connsiteY1" fmla="*/ 0 h 2244436"/>
              <a:gd name="connsiteX2" fmla="*/ 10561969 w 10561969"/>
              <a:gd name="connsiteY2" fmla="*/ 2244436 h 2244436"/>
              <a:gd name="connsiteX3" fmla="*/ 9452006 w 10561969"/>
              <a:gd name="connsiteY3" fmla="*/ 2244436 h 2244436"/>
              <a:gd name="connsiteX0" fmla="*/ 9448800 w 10558763"/>
              <a:gd name="connsiteY0" fmla="*/ 2244436 h 2271177"/>
              <a:gd name="connsiteX1" fmla="*/ 8531326 w 10558763"/>
              <a:gd name="connsiteY1" fmla="*/ 2042586 h 2271177"/>
              <a:gd name="connsiteX2" fmla="*/ 0 w 10558763"/>
              <a:gd name="connsiteY2" fmla="*/ 0 h 2271177"/>
              <a:gd name="connsiteX3" fmla="*/ 10558763 w 10558763"/>
              <a:gd name="connsiteY3" fmla="*/ 2244436 h 2271177"/>
              <a:gd name="connsiteX4" fmla="*/ 9448800 w 10558763"/>
              <a:gd name="connsiteY4" fmla="*/ 2244436 h 2271177"/>
              <a:gd name="connsiteX0" fmla="*/ 9448800 w 10558763"/>
              <a:gd name="connsiteY0" fmla="*/ 2244436 h 2271177"/>
              <a:gd name="connsiteX1" fmla="*/ 8531326 w 10558763"/>
              <a:gd name="connsiteY1" fmla="*/ 2042586 h 2271177"/>
              <a:gd name="connsiteX2" fmla="*/ 0 w 10558763"/>
              <a:gd name="connsiteY2" fmla="*/ 0 h 2271177"/>
              <a:gd name="connsiteX3" fmla="*/ 9580325 w 10558763"/>
              <a:gd name="connsiteY3" fmla="*/ 2042586 h 2271177"/>
              <a:gd name="connsiteX4" fmla="*/ 10558763 w 10558763"/>
              <a:gd name="connsiteY4" fmla="*/ 2244436 h 2271177"/>
              <a:gd name="connsiteX5" fmla="*/ 9448800 w 10558763"/>
              <a:gd name="connsiteY5" fmla="*/ 2244436 h 2271177"/>
              <a:gd name="connsiteX0" fmla="*/ 10558763 w 10558763"/>
              <a:gd name="connsiteY0" fmla="*/ 2244436 h 2244436"/>
              <a:gd name="connsiteX1" fmla="*/ 8531326 w 10558763"/>
              <a:gd name="connsiteY1" fmla="*/ 2042586 h 2244436"/>
              <a:gd name="connsiteX2" fmla="*/ 0 w 10558763"/>
              <a:gd name="connsiteY2" fmla="*/ 0 h 2244436"/>
              <a:gd name="connsiteX3" fmla="*/ 9580325 w 10558763"/>
              <a:gd name="connsiteY3" fmla="*/ 2042586 h 2244436"/>
              <a:gd name="connsiteX4" fmla="*/ 10558763 w 10558763"/>
              <a:gd name="connsiteY4" fmla="*/ 2244436 h 2244436"/>
              <a:gd name="connsiteX0" fmla="*/ 9580325 w 9580325"/>
              <a:gd name="connsiteY0" fmla="*/ 2042586 h 2042586"/>
              <a:gd name="connsiteX1" fmla="*/ 8531326 w 9580325"/>
              <a:gd name="connsiteY1" fmla="*/ 2042586 h 2042586"/>
              <a:gd name="connsiteX2" fmla="*/ 0 w 9580325"/>
              <a:gd name="connsiteY2" fmla="*/ 0 h 2042586"/>
              <a:gd name="connsiteX3" fmla="*/ 9580325 w 9580325"/>
              <a:gd name="connsiteY3" fmla="*/ 2042586 h 2042586"/>
            </a:gdLst>
            <a:ahLst/>
            <a:cxnLst>
              <a:cxn ang="0">
                <a:pos x="connsiteX0" y="connsiteY0"/>
              </a:cxn>
              <a:cxn ang="0">
                <a:pos x="connsiteX1" y="connsiteY1"/>
              </a:cxn>
              <a:cxn ang="0">
                <a:pos x="connsiteX2" y="connsiteY2"/>
              </a:cxn>
              <a:cxn ang="0">
                <a:pos x="connsiteX3" y="connsiteY3"/>
              </a:cxn>
            </a:cxnLst>
            <a:rect l="l" t="t" r="r" b="b"/>
            <a:pathLst>
              <a:path w="9580325" h="2042586">
                <a:moveTo>
                  <a:pt x="9580325" y="2042586"/>
                </a:moveTo>
                <a:lnTo>
                  <a:pt x="8531326" y="2042586"/>
                </a:lnTo>
                <a:lnTo>
                  <a:pt x="0" y="0"/>
                </a:lnTo>
                <a:lnTo>
                  <a:pt x="9580325" y="204258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Slide Number Placeholder 3"/>
          <p:cNvSpPr>
            <a:spLocks noGrp="1"/>
          </p:cNvSpPr>
          <p:nvPr>
            <p:ph type="sldNum" sz="quarter" idx="4294967295"/>
          </p:nvPr>
        </p:nvSpPr>
        <p:spPr>
          <a:xfrm>
            <a:off x="6457950" y="6356351"/>
            <a:ext cx="2057400" cy="365125"/>
          </a:xfrm>
        </p:spPr>
        <p:txBody>
          <a:bodyPr/>
          <a:lstStyle/>
          <a:p>
            <a:fld id="{4B8306F7-D611-4CBA-A45D-8196A2ED474F}" type="slidenum">
              <a:rPr lang="en-US" smtClean="0"/>
              <a:pPr/>
              <a:t>17</a:t>
            </a:fld>
            <a:endParaRPr lang="en-US" dirty="0"/>
          </a:p>
        </p:txBody>
      </p:sp>
      <p:sp>
        <p:nvSpPr>
          <p:cNvPr id="19" name="Rounded Rectangle 18"/>
          <p:cNvSpPr/>
          <p:nvPr/>
        </p:nvSpPr>
        <p:spPr>
          <a:xfrm rot="20495601">
            <a:off x="484287" y="2344650"/>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0" name="Group 19"/>
          <p:cNvGrpSpPr/>
          <p:nvPr/>
        </p:nvGrpSpPr>
        <p:grpSpPr>
          <a:xfrm>
            <a:off x="321811" y="2458549"/>
            <a:ext cx="363418" cy="147980"/>
            <a:chOff x="8137554" y="5983721"/>
            <a:chExt cx="1013660" cy="412754"/>
          </a:xfrm>
        </p:grpSpPr>
        <p:sp>
          <p:nvSpPr>
            <p:cNvPr id="21" name="Oval 20"/>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23" name="Straight Connector 22"/>
          <p:cNvCxnSpPr/>
          <p:nvPr/>
        </p:nvCxnSpPr>
        <p:spPr>
          <a:xfrm flipV="1">
            <a:off x="503520" y="932430"/>
            <a:ext cx="0" cy="1592114"/>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rot="20495601">
            <a:off x="1501710" y="2833772"/>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5" name="Straight Connector 24"/>
          <p:cNvCxnSpPr/>
          <p:nvPr/>
        </p:nvCxnSpPr>
        <p:spPr>
          <a:xfrm flipV="1">
            <a:off x="1424012" y="1300739"/>
            <a:ext cx="0" cy="17078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242303" y="2960119"/>
            <a:ext cx="363418" cy="147980"/>
            <a:chOff x="8137554" y="5983721"/>
            <a:chExt cx="1013660" cy="412754"/>
          </a:xfrm>
        </p:grpSpPr>
        <p:sp>
          <p:nvSpPr>
            <p:cNvPr id="27" name="Oval 26"/>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Oval 27"/>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9" name="Rounded Rectangle 28"/>
          <p:cNvSpPr/>
          <p:nvPr/>
        </p:nvSpPr>
        <p:spPr>
          <a:xfrm>
            <a:off x="1635198" y="1854915"/>
            <a:ext cx="1259347" cy="733640"/>
          </a:xfrm>
          <a:prstGeom prst="round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b="1" dirty="0">
                <a:solidFill>
                  <a:schemeClr val="accent1">
                    <a:lumMod val="75000"/>
                  </a:schemeClr>
                </a:solidFill>
              </a:rPr>
              <a:t>VaR Risk Model Roll-out</a:t>
            </a:r>
          </a:p>
        </p:txBody>
      </p:sp>
      <p:grpSp>
        <p:nvGrpSpPr>
          <p:cNvPr id="30" name="Group 29"/>
          <p:cNvGrpSpPr/>
          <p:nvPr/>
        </p:nvGrpSpPr>
        <p:grpSpPr>
          <a:xfrm>
            <a:off x="2096111" y="3404735"/>
            <a:ext cx="363418" cy="147980"/>
            <a:chOff x="8137554" y="5983721"/>
            <a:chExt cx="1013660" cy="412754"/>
          </a:xfrm>
        </p:grpSpPr>
        <p:sp>
          <p:nvSpPr>
            <p:cNvPr id="31" name="Oval 30"/>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33" name="Straight Connector 32"/>
          <p:cNvCxnSpPr>
            <a:endCxn id="29" idx="2"/>
          </p:cNvCxnSpPr>
          <p:nvPr/>
        </p:nvCxnSpPr>
        <p:spPr>
          <a:xfrm flipH="1" flipV="1">
            <a:off x="2264872" y="2588555"/>
            <a:ext cx="12948" cy="88217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rot="20495601">
            <a:off x="2331625" y="3279802"/>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ounded Rectangle 35"/>
          <p:cNvSpPr/>
          <p:nvPr/>
        </p:nvSpPr>
        <p:spPr>
          <a:xfrm rot="20495601">
            <a:off x="3186506" y="3732664"/>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7" name="Straight Connector 36"/>
          <p:cNvCxnSpPr/>
          <p:nvPr/>
        </p:nvCxnSpPr>
        <p:spPr>
          <a:xfrm flipV="1">
            <a:off x="3076803" y="3234775"/>
            <a:ext cx="0" cy="701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895094" y="3887893"/>
            <a:ext cx="363418" cy="147980"/>
            <a:chOff x="8137554" y="5983721"/>
            <a:chExt cx="1013660" cy="412754"/>
          </a:xfrm>
        </p:grpSpPr>
        <p:sp>
          <p:nvSpPr>
            <p:cNvPr id="39" name="Oval 38"/>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Oval 39"/>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1" name="Rounded Rectangle 40"/>
          <p:cNvSpPr/>
          <p:nvPr/>
        </p:nvSpPr>
        <p:spPr>
          <a:xfrm>
            <a:off x="3400286" y="3307083"/>
            <a:ext cx="1560221" cy="676027"/>
          </a:xfrm>
          <a:prstGeom prst="round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lnSpc>
                <a:spcPct val="80000"/>
              </a:lnSpc>
            </a:pPr>
            <a:r>
              <a:rPr lang="en-US" sz="1700" b="1" dirty="0">
                <a:solidFill>
                  <a:schemeClr val="accent1">
                    <a:lumMod val="75000"/>
                  </a:schemeClr>
                </a:solidFill>
              </a:rPr>
              <a:t>Draft Process Flow Diagrams</a:t>
            </a:r>
          </a:p>
        </p:txBody>
      </p:sp>
      <p:grpSp>
        <p:nvGrpSpPr>
          <p:cNvPr id="42" name="Group 41"/>
          <p:cNvGrpSpPr/>
          <p:nvPr/>
        </p:nvGrpSpPr>
        <p:grpSpPr>
          <a:xfrm>
            <a:off x="3558909" y="4226752"/>
            <a:ext cx="363418" cy="147980"/>
            <a:chOff x="8137554" y="5983721"/>
            <a:chExt cx="1013660" cy="412754"/>
          </a:xfrm>
        </p:grpSpPr>
        <p:sp>
          <p:nvSpPr>
            <p:cNvPr id="43" name="Oval 42"/>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Oval 43"/>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45" name="Straight Connector 44"/>
          <p:cNvCxnSpPr/>
          <p:nvPr/>
        </p:nvCxnSpPr>
        <p:spPr>
          <a:xfrm flipV="1">
            <a:off x="3740618" y="3979629"/>
            <a:ext cx="0" cy="29154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rot="20495601">
            <a:off x="3775525" y="4034729"/>
            <a:ext cx="1228350"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ounded Rectangle 46"/>
          <p:cNvSpPr/>
          <p:nvPr/>
        </p:nvSpPr>
        <p:spPr>
          <a:xfrm>
            <a:off x="4164795" y="1589975"/>
            <a:ext cx="1905911" cy="913419"/>
          </a:xfrm>
          <a:prstGeom prst="roundRect">
            <a:avLst/>
          </a:prstGeom>
          <a:solidFill>
            <a:srgbClr val="FF9900">
              <a:alpha val="15000"/>
            </a:srgbClr>
          </a:solidFill>
          <a:ln w="25400">
            <a:solidFill>
              <a:srgbClr val="FF9900"/>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80000"/>
              </a:lnSpc>
            </a:pPr>
            <a:r>
              <a:rPr lang="en-US" sz="2000" b="1" dirty="0">
                <a:solidFill>
                  <a:srgbClr val="FF9900"/>
                </a:solidFill>
              </a:rPr>
              <a:t>Final Corporate Hedging Plan Signoff</a:t>
            </a:r>
          </a:p>
        </p:txBody>
      </p:sp>
      <p:grpSp>
        <p:nvGrpSpPr>
          <p:cNvPr id="48" name="Group 47"/>
          <p:cNvGrpSpPr/>
          <p:nvPr/>
        </p:nvGrpSpPr>
        <p:grpSpPr>
          <a:xfrm>
            <a:off x="4762586" y="4877363"/>
            <a:ext cx="486135" cy="197949"/>
            <a:chOff x="8137554" y="5983721"/>
            <a:chExt cx="1013660" cy="412754"/>
          </a:xfrm>
        </p:grpSpPr>
        <p:sp>
          <p:nvSpPr>
            <p:cNvPr id="49" name="Oval 48"/>
            <p:cNvSpPr/>
            <p:nvPr/>
          </p:nvSpPr>
          <p:spPr>
            <a:xfrm>
              <a:off x="8137554" y="5983721"/>
              <a:ext cx="1013660" cy="412754"/>
            </a:xfrm>
            <a:prstGeom prst="ellipse">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0" name="Oval 49"/>
            <p:cNvSpPr/>
            <p:nvPr/>
          </p:nvSpPr>
          <p:spPr>
            <a:xfrm>
              <a:off x="8472519" y="6096000"/>
              <a:ext cx="352650" cy="143596"/>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2" name="Rounded Rectangle 51"/>
          <p:cNvSpPr/>
          <p:nvPr/>
        </p:nvSpPr>
        <p:spPr>
          <a:xfrm rot="20495601">
            <a:off x="5038742" y="4727109"/>
            <a:ext cx="1228350"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54" name="Group 53"/>
          <p:cNvGrpSpPr/>
          <p:nvPr/>
        </p:nvGrpSpPr>
        <p:grpSpPr>
          <a:xfrm>
            <a:off x="5644789" y="5391183"/>
            <a:ext cx="710936" cy="289486"/>
            <a:chOff x="8137554" y="5983721"/>
            <a:chExt cx="1013660" cy="412754"/>
          </a:xfrm>
        </p:grpSpPr>
        <p:sp>
          <p:nvSpPr>
            <p:cNvPr id="55" name="Oval 54"/>
            <p:cNvSpPr/>
            <p:nvPr/>
          </p:nvSpPr>
          <p:spPr>
            <a:xfrm>
              <a:off x="8137554" y="5983721"/>
              <a:ext cx="1013660" cy="412754"/>
            </a:xfrm>
            <a:prstGeom prst="ellipse">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Oval 55"/>
            <p:cNvSpPr/>
            <p:nvPr/>
          </p:nvSpPr>
          <p:spPr>
            <a:xfrm>
              <a:off x="8472519" y="6096000"/>
              <a:ext cx="352650" cy="143596"/>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57" name="Straight Connector 56"/>
          <p:cNvCxnSpPr/>
          <p:nvPr/>
        </p:nvCxnSpPr>
        <p:spPr>
          <a:xfrm flipV="1">
            <a:off x="6005521" y="3648283"/>
            <a:ext cx="0" cy="1839696"/>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rot="20495601">
            <a:off x="6021457" y="5064527"/>
            <a:ext cx="2309574" cy="85962"/>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Oval 60"/>
          <p:cNvSpPr/>
          <p:nvPr/>
        </p:nvSpPr>
        <p:spPr>
          <a:xfrm>
            <a:off x="6396780" y="5800085"/>
            <a:ext cx="870272" cy="354368"/>
          </a:xfrm>
          <a:prstGeom prst="ellipse">
            <a:avLst/>
          </a:prstGeom>
          <a:no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2" name="Oval 61"/>
          <p:cNvSpPr/>
          <p:nvPr/>
        </p:nvSpPr>
        <p:spPr>
          <a:xfrm>
            <a:off x="6684362" y="5896482"/>
            <a:ext cx="302766" cy="12328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5" name="Straight Connector 64"/>
          <p:cNvCxnSpPr/>
          <p:nvPr/>
        </p:nvCxnSpPr>
        <p:spPr>
          <a:xfrm flipV="1">
            <a:off x="6837682" y="4513048"/>
            <a:ext cx="0" cy="1462409"/>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315200" y="6305257"/>
            <a:ext cx="870272" cy="354368"/>
          </a:xfrm>
          <a:prstGeom prst="ellipse">
            <a:avLst/>
          </a:prstGeom>
          <a:no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3" name="Oval 72"/>
          <p:cNvSpPr/>
          <p:nvPr/>
        </p:nvSpPr>
        <p:spPr>
          <a:xfrm>
            <a:off x="7602782" y="6401654"/>
            <a:ext cx="302766" cy="12328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4" name="Straight Connector 73"/>
          <p:cNvCxnSpPr/>
          <p:nvPr/>
        </p:nvCxnSpPr>
        <p:spPr>
          <a:xfrm flipV="1">
            <a:off x="7750336" y="5535926"/>
            <a:ext cx="0" cy="925202"/>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90" name="Isosceles Triangle 89"/>
          <p:cNvSpPr/>
          <p:nvPr/>
        </p:nvSpPr>
        <p:spPr>
          <a:xfrm>
            <a:off x="9300800" y="5006679"/>
            <a:ext cx="400435" cy="1372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p:cNvSpPr txBox="1"/>
          <p:nvPr/>
        </p:nvSpPr>
        <p:spPr>
          <a:xfrm>
            <a:off x="1238051" y="3956204"/>
            <a:ext cx="1311827" cy="830997"/>
          </a:xfrm>
          <a:prstGeom prst="rect">
            <a:avLst/>
          </a:prstGeom>
          <a:noFill/>
        </p:spPr>
        <p:txBody>
          <a:bodyPr wrap="square" rtlCol="0">
            <a:spAutoFit/>
          </a:bodyPr>
          <a:lstStyle/>
          <a:p>
            <a:r>
              <a:rPr lang="en-US" sz="2400" b="1" dirty="0">
                <a:solidFill>
                  <a:schemeClr val="accent1"/>
                </a:solidFill>
              </a:rPr>
              <a:t>Done</a:t>
            </a:r>
          </a:p>
          <a:p>
            <a:r>
              <a:rPr lang="en-US" sz="2400" b="1" dirty="0">
                <a:solidFill>
                  <a:schemeClr val="accent1"/>
                </a:solidFill>
              </a:rPr>
              <a:t>2018</a:t>
            </a:r>
          </a:p>
        </p:txBody>
      </p:sp>
      <p:sp>
        <p:nvSpPr>
          <p:cNvPr id="107" name="Rectangle 106"/>
          <p:cNvSpPr/>
          <p:nvPr/>
        </p:nvSpPr>
        <p:spPr>
          <a:xfrm rot="20009496">
            <a:off x="3746630" y="4080613"/>
            <a:ext cx="1194430" cy="646331"/>
          </a:xfrm>
          <a:prstGeom prst="rect">
            <a:avLst/>
          </a:prstGeom>
          <a:noFill/>
        </p:spPr>
        <p:txBody>
          <a:bodyPr wrap="none" lIns="91440" tIns="45720" rIns="91440" bIns="45720">
            <a:spAutoFit/>
            <a:scene3d>
              <a:camera prst="orthographicFront">
                <a:rot lat="1769920" lon="18743643" rev="19899539"/>
              </a:camera>
              <a:lightRig rig="threePt" dir="t"/>
            </a:scene3d>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NOW</a:t>
            </a:r>
          </a:p>
        </p:txBody>
      </p:sp>
      <p:sp>
        <p:nvSpPr>
          <p:cNvPr id="108" name="TextBox 107"/>
          <p:cNvSpPr txBox="1"/>
          <p:nvPr/>
        </p:nvSpPr>
        <p:spPr>
          <a:xfrm>
            <a:off x="4345588" y="5628590"/>
            <a:ext cx="1699394" cy="830997"/>
          </a:xfrm>
          <a:prstGeom prst="rect">
            <a:avLst/>
          </a:prstGeom>
          <a:noFill/>
        </p:spPr>
        <p:txBody>
          <a:bodyPr wrap="square" rtlCol="0">
            <a:spAutoFit/>
          </a:bodyPr>
          <a:lstStyle/>
          <a:p>
            <a:r>
              <a:rPr lang="en-US" sz="2400" b="1" dirty="0">
                <a:solidFill>
                  <a:srgbClr val="FF9900"/>
                </a:solidFill>
              </a:rPr>
              <a:t>Next Steps</a:t>
            </a:r>
          </a:p>
          <a:p>
            <a:r>
              <a:rPr lang="en-US" sz="2400" b="1" dirty="0">
                <a:solidFill>
                  <a:srgbClr val="FF9900"/>
                </a:solidFill>
              </a:rPr>
              <a:t>2019</a:t>
            </a:r>
          </a:p>
        </p:txBody>
      </p:sp>
      <p:cxnSp>
        <p:nvCxnSpPr>
          <p:cNvPr id="51" name="Straight Connector 50"/>
          <p:cNvCxnSpPr/>
          <p:nvPr/>
        </p:nvCxnSpPr>
        <p:spPr>
          <a:xfrm flipV="1">
            <a:off x="5005654" y="2458549"/>
            <a:ext cx="0" cy="2505283"/>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386267" y="2688307"/>
            <a:ext cx="1401484" cy="546468"/>
          </a:xfrm>
          <a:prstGeom prst="round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lumMod val="75000"/>
                  </a:schemeClr>
                </a:solidFill>
              </a:rPr>
              <a:t>Hedge Plan Written</a:t>
            </a:r>
          </a:p>
        </p:txBody>
      </p:sp>
      <p:sp>
        <p:nvSpPr>
          <p:cNvPr id="116" name="Rounded Rectangle 115"/>
          <p:cNvSpPr/>
          <p:nvPr/>
        </p:nvSpPr>
        <p:spPr>
          <a:xfrm>
            <a:off x="76200" y="80564"/>
            <a:ext cx="1091304" cy="851866"/>
          </a:xfrm>
          <a:prstGeom prst="round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sz="1700" b="1" dirty="0">
                <a:solidFill>
                  <a:schemeClr val="accent1">
                    <a:lumMod val="75000"/>
                  </a:schemeClr>
                </a:solidFill>
              </a:rPr>
              <a:t>Project team meets</a:t>
            </a:r>
          </a:p>
        </p:txBody>
      </p:sp>
      <p:sp>
        <p:nvSpPr>
          <p:cNvPr id="117" name="Rounded Rectangle 116"/>
          <p:cNvSpPr/>
          <p:nvPr/>
        </p:nvSpPr>
        <p:spPr>
          <a:xfrm>
            <a:off x="826466" y="962795"/>
            <a:ext cx="1324722" cy="851866"/>
          </a:xfrm>
          <a:prstGeom prst="round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sz="1700" b="1" dirty="0">
                <a:solidFill>
                  <a:schemeClr val="accent1">
                    <a:lumMod val="75000"/>
                  </a:schemeClr>
                </a:solidFill>
              </a:rPr>
              <a:t>Location Basin Study Completed</a:t>
            </a:r>
          </a:p>
        </p:txBody>
      </p:sp>
      <p:cxnSp>
        <p:nvCxnSpPr>
          <p:cNvPr id="136" name="Straight Connector 135"/>
          <p:cNvCxnSpPr/>
          <p:nvPr/>
        </p:nvCxnSpPr>
        <p:spPr>
          <a:xfrm flipV="1">
            <a:off x="3922327" y="4418368"/>
            <a:ext cx="1000903" cy="436329"/>
          </a:xfrm>
          <a:prstGeom prst="line">
            <a:avLst/>
          </a:prstGeom>
          <a:ln w="285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186366" y="2659628"/>
            <a:ext cx="1948337" cy="988655"/>
          </a:xfrm>
          <a:prstGeom prst="roundRect">
            <a:avLst/>
          </a:prstGeom>
          <a:solidFill>
            <a:srgbClr val="FF9900">
              <a:alpha val="15000"/>
            </a:srgbClr>
          </a:solidFill>
          <a:ln w="25400">
            <a:solidFill>
              <a:srgbClr val="FF99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a:solidFill>
                  <a:srgbClr val="FF9900"/>
                </a:solidFill>
              </a:rPr>
              <a:t>Create 2019 HEP (Hedging Execution Plan)</a:t>
            </a:r>
          </a:p>
        </p:txBody>
      </p:sp>
      <p:sp>
        <p:nvSpPr>
          <p:cNvPr id="66" name="Rounded Rectangle 65"/>
          <p:cNvSpPr/>
          <p:nvPr/>
        </p:nvSpPr>
        <p:spPr>
          <a:xfrm>
            <a:off x="6063476" y="3811571"/>
            <a:ext cx="2013719" cy="699775"/>
          </a:xfrm>
          <a:prstGeom prst="roundRect">
            <a:avLst/>
          </a:prstGeom>
          <a:solidFill>
            <a:srgbClr val="FF9900">
              <a:alpha val="15000"/>
            </a:srgbClr>
          </a:solidFill>
          <a:ln w="25400">
            <a:solidFill>
              <a:srgbClr val="FF99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a:solidFill>
                  <a:srgbClr val="FF9900"/>
                </a:solidFill>
              </a:rPr>
              <a:t>GSOC Approves 2019 HEP</a:t>
            </a:r>
          </a:p>
        </p:txBody>
      </p:sp>
      <p:sp>
        <p:nvSpPr>
          <p:cNvPr id="67" name="Rounded Rectangle 66"/>
          <p:cNvSpPr/>
          <p:nvPr/>
        </p:nvSpPr>
        <p:spPr>
          <a:xfrm>
            <a:off x="7001508" y="4844764"/>
            <a:ext cx="1620851" cy="710677"/>
          </a:xfrm>
          <a:prstGeom prst="roundRect">
            <a:avLst/>
          </a:prstGeom>
          <a:solidFill>
            <a:srgbClr val="FF9900">
              <a:alpha val="15000"/>
            </a:srgbClr>
          </a:solidFill>
          <a:ln w="25400">
            <a:solidFill>
              <a:srgbClr val="FF99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a:solidFill>
                  <a:srgbClr val="FF9900"/>
                </a:solidFill>
              </a:rPr>
              <a:t>Implement 2019 HEP</a:t>
            </a:r>
          </a:p>
        </p:txBody>
      </p:sp>
      <p:sp>
        <p:nvSpPr>
          <p:cNvPr id="68" name="Rounded Rectangle 67"/>
          <p:cNvSpPr/>
          <p:nvPr/>
        </p:nvSpPr>
        <p:spPr>
          <a:xfrm rot="20495601">
            <a:off x="6881591" y="5525962"/>
            <a:ext cx="2309574" cy="85962"/>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9" name="Rounded Rectangle 68"/>
          <p:cNvSpPr/>
          <p:nvPr/>
        </p:nvSpPr>
        <p:spPr>
          <a:xfrm rot="20495601">
            <a:off x="7766017" y="6023718"/>
            <a:ext cx="2309574" cy="89080"/>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9277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8F14-C453-4B6D-97B6-FE42032E5052}"/>
              </a:ext>
            </a:extLst>
          </p:cNvPr>
          <p:cNvSpPr>
            <a:spLocks noGrp="1"/>
          </p:cNvSpPr>
          <p:nvPr>
            <p:ph type="title"/>
          </p:nvPr>
        </p:nvSpPr>
        <p:spPr>
          <a:xfrm>
            <a:off x="632661" y="609600"/>
            <a:ext cx="1958139" cy="625474"/>
          </a:xfrm>
        </p:spPr>
        <p:txBody>
          <a:bodyPr/>
          <a:lstStyle/>
          <a:p>
            <a:r>
              <a:rPr lang="en-US" dirty="0"/>
              <a:t>Summary</a:t>
            </a:r>
          </a:p>
        </p:txBody>
      </p:sp>
      <p:sp>
        <p:nvSpPr>
          <p:cNvPr id="3" name="Content Placeholder 2">
            <a:extLst>
              <a:ext uri="{FF2B5EF4-FFF2-40B4-BE49-F238E27FC236}">
                <a16:creationId xmlns:a16="http://schemas.microsoft.com/office/drawing/2014/main" id="{4C1B33F3-EB26-487E-81F6-BFC52754EF18}"/>
              </a:ext>
            </a:extLst>
          </p:cNvPr>
          <p:cNvSpPr>
            <a:spLocks noGrp="1"/>
          </p:cNvSpPr>
          <p:nvPr>
            <p:ph idx="1"/>
          </p:nvPr>
        </p:nvSpPr>
        <p:spPr/>
        <p:txBody>
          <a:bodyPr/>
          <a:lstStyle/>
          <a:p>
            <a:r>
              <a:rPr lang="en-US" dirty="0"/>
              <a:t>Revised Hedge Program avoids “set it and forget it” to be more risk responsive</a:t>
            </a:r>
          </a:p>
          <a:p>
            <a:r>
              <a:rPr lang="en-US" dirty="0"/>
              <a:t>The Program uses the actual Cascade procurement sheet to drive the initial quantitative metric framework</a:t>
            </a:r>
          </a:p>
          <a:p>
            <a:r>
              <a:rPr lang="en-US" dirty="0"/>
              <a:t>Program features and employed-resources are expected to become more sophisticated over time</a:t>
            </a:r>
          </a:p>
          <a:p>
            <a:r>
              <a:rPr lang="en-US" dirty="0"/>
              <a:t>Hedging Program complies with policy statement UG-132019</a:t>
            </a:r>
          </a:p>
        </p:txBody>
      </p:sp>
      <p:sp>
        <p:nvSpPr>
          <p:cNvPr id="4" name="Slide Number Placeholder 3">
            <a:extLst>
              <a:ext uri="{FF2B5EF4-FFF2-40B4-BE49-F238E27FC236}">
                <a16:creationId xmlns:a16="http://schemas.microsoft.com/office/drawing/2014/main" id="{D86D097F-DC58-406E-858B-4A1317C890B0}"/>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18</a:t>
            </a:fld>
            <a:endParaRPr lang="en-US" dirty="0"/>
          </a:p>
        </p:txBody>
      </p:sp>
    </p:spTree>
    <p:extLst>
      <p:ext uri="{BB962C8B-B14F-4D97-AF65-F5344CB8AC3E}">
        <p14:creationId xmlns:p14="http://schemas.microsoft.com/office/powerpoint/2010/main" val="161448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8DFE6D-3243-430A-A813-1A7F18D526EC}"/>
              </a:ext>
            </a:extLst>
          </p:cNvPr>
          <p:cNvSpPr>
            <a:spLocks noGrp="1"/>
          </p:cNvSpPr>
          <p:nvPr>
            <p:ph type="ctrTitle"/>
          </p:nvPr>
        </p:nvSpPr>
        <p:spPr/>
        <p:txBody>
          <a:bodyPr/>
          <a:lstStyle/>
          <a:p>
            <a:r>
              <a:rPr lang="en-US" dirty="0">
                <a:solidFill>
                  <a:schemeClr val="accent1">
                    <a:lumMod val="75000"/>
                  </a:schemeClr>
                </a:solidFill>
              </a:rPr>
              <a:t>Questions and Discussion</a:t>
            </a:r>
          </a:p>
        </p:txBody>
      </p:sp>
      <p:sp>
        <p:nvSpPr>
          <p:cNvPr id="4" name="Slide Number Placeholder 3">
            <a:extLst>
              <a:ext uri="{FF2B5EF4-FFF2-40B4-BE49-F238E27FC236}">
                <a16:creationId xmlns:a16="http://schemas.microsoft.com/office/drawing/2014/main" id="{8F5A3E0D-5F2A-4CE3-90D4-F4BA5AED0F05}"/>
              </a:ext>
            </a:extLst>
          </p:cNvPr>
          <p:cNvSpPr>
            <a:spLocks noGrp="1"/>
          </p:cNvSpPr>
          <p:nvPr>
            <p:ph type="sldNum" sz="quarter" idx="12"/>
          </p:nvPr>
        </p:nvSpPr>
        <p:spPr/>
        <p:txBody>
          <a:bodyPr/>
          <a:lstStyle/>
          <a:p>
            <a:fld id="{4B8306F7-D611-4CBA-A45D-8196A2ED474F}" type="slidenum">
              <a:rPr lang="en-US" smtClean="0"/>
              <a:pPr/>
              <a:t>19</a:t>
            </a:fld>
            <a:endParaRPr lang="en-US" dirty="0"/>
          </a:p>
        </p:txBody>
      </p:sp>
    </p:spTree>
    <p:extLst>
      <p:ext uri="{BB962C8B-B14F-4D97-AF65-F5344CB8AC3E}">
        <p14:creationId xmlns:p14="http://schemas.microsoft.com/office/powerpoint/2010/main" val="161437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6D8B-66B1-4C68-B92C-EFD88D53F0DF}"/>
              </a:ext>
            </a:extLst>
          </p:cNvPr>
          <p:cNvSpPr>
            <a:spLocks noGrp="1"/>
          </p:cNvSpPr>
          <p:nvPr>
            <p:ph type="title"/>
          </p:nvPr>
        </p:nvSpPr>
        <p:spPr>
          <a:xfrm>
            <a:off x="632661" y="609600"/>
            <a:ext cx="7728424" cy="625474"/>
          </a:xfrm>
        </p:spPr>
        <p:txBody>
          <a:bodyPr/>
          <a:lstStyle/>
          <a:p>
            <a:r>
              <a:rPr lang="en-US" dirty="0"/>
              <a:t>Cascade’s Hedging Project Leadership Team</a:t>
            </a:r>
          </a:p>
        </p:txBody>
      </p:sp>
      <p:sp>
        <p:nvSpPr>
          <p:cNvPr id="4" name="Slide Number Placeholder 3">
            <a:extLst>
              <a:ext uri="{FF2B5EF4-FFF2-40B4-BE49-F238E27FC236}">
                <a16:creationId xmlns:a16="http://schemas.microsoft.com/office/drawing/2014/main" id="{D984AE53-B1F0-47B3-BC2B-D160944872AB}"/>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2</a:t>
            </a:fld>
            <a:endParaRPr lang="en-US" dirty="0"/>
          </a:p>
        </p:txBody>
      </p:sp>
      <p:pic>
        <p:nvPicPr>
          <p:cNvPr id="3076" name="Picture 4" descr="Edit photo">
            <a:extLst>
              <a:ext uri="{FF2B5EF4-FFF2-40B4-BE49-F238E27FC236}">
                <a16:creationId xmlns:a16="http://schemas.microsoft.com/office/drawing/2014/main" id="{BCDC4D17-30EA-4318-AB0E-7AD0E7D7D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454" y="2079892"/>
            <a:ext cx="1201688" cy="120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a suit and tie smiling at the camera&#10;&#10;Description automatically generated">
            <a:extLst>
              <a:ext uri="{FF2B5EF4-FFF2-40B4-BE49-F238E27FC236}">
                <a16:creationId xmlns:a16="http://schemas.microsoft.com/office/drawing/2014/main" id="{81F52F4D-99B3-4DDF-9212-50364F369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609" y="3464732"/>
            <a:ext cx="1223377" cy="1223377"/>
          </a:xfrm>
          <a:prstGeom prst="rect">
            <a:avLst/>
          </a:prstGeom>
        </p:spPr>
      </p:pic>
      <p:sp>
        <p:nvSpPr>
          <p:cNvPr id="8" name="TextBox 7">
            <a:extLst>
              <a:ext uri="{FF2B5EF4-FFF2-40B4-BE49-F238E27FC236}">
                <a16:creationId xmlns:a16="http://schemas.microsoft.com/office/drawing/2014/main" id="{E62429D5-ECAB-4114-844A-033D7C259D96}"/>
              </a:ext>
            </a:extLst>
          </p:cNvPr>
          <p:cNvSpPr txBox="1"/>
          <p:nvPr/>
        </p:nvSpPr>
        <p:spPr>
          <a:xfrm>
            <a:off x="2166044" y="1545806"/>
            <a:ext cx="2188886" cy="1200329"/>
          </a:xfrm>
          <a:prstGeom prst="rect">
            <a:avLst/>
          </a:prstGeom>
          <a:solidFill>
            <a:schemeClr val="bg1">
              <a:lumMod val="85000"/>
            </a:schemeClr>
          </a:solidFill>
        </p:spPr>
        <p:txBody>
          <a:bodyPr wrap="square" rtlCol="0">
            <a:spAutoFit/>
          </a:bodyPr>
          <a:lstStyle/>
          <a:p>
            <a:r>
              <a:rPr lang="en-US" dirty="0"/>
              <a:t>Chris Robbins, </a:t>
            </a:r>
          </a:p>
          <a:p>
            <a:r>
              <a:rPr lang="en-US" dirty="0"/>
              <a:t>Manager of Gas Control &amp; Supply for the Western Region</a:t>
            </a:r>
          </a:p>
        </p:txBody>
      </p:sp>
      <p:sp>
        <p:nvSpPr>
          <p:cNvPr id="12" name="TextBox 11">
            <a:extLst>
              <a:ext uri="{FF2B5EF4-FFF2-40B4-BE49-F238E27FC236}">
                <a16:creationId xmlns:a16="http://schemas.microsoft.com/office/drawing/2014/main" id="{6559173F-4354-4292-9A3D-5C18039221F2}"/>
              </a:ext>
            </a:extLst>
          </p:cNvPr>
          <p:cNvSpPr txBox="1"/>
          <p:nvPr/>
        </p:nvSpPr>
        <p:spPr>
          <a:xfrm>
            <a:off x="2187501" y="4503428"/>
            <a:ext cx="2157904" cy="1200329"/>
          </a:xfrm>
          <a:prstGeom prst="rect">
            <a:avLst/>
          </a:prstGeom>
          <a:solidFill>
            <a:schemeClr val="bg1">
              <a:lumMod val="85000"/>
            </a:schemeClr>
          </a:solidFill>
        </p:spPr>
        <p:txBody>
          <a:bodyPr wrap="square" rtlCol="0">
            <a:spAutoFit/>
          </a:bodyPr>
          <a:lstStyle/>
          <a:p>
            <a:r>
              <a:rPr lang="en-US" dirty="0"/>
              <a:t>Eric Wood, Supervisor of Gas Supply</a:t>
            </a:r>
          </a:p>
          <a:p>
            <a:endParaRPr lang="en-US" dirty="0"/>
          </a:p>
        </p:txBody>
      </p:sp>
      <p:sp>
        <p:nvSpPr>
          <p:cNvPr id="13" name="TextBox 12">
            <a:extLst>
              <a:ext uri="{FF2B5EF4-FFF2-40B4-BE49-F238E27FC236}">
                <a16:creationId xmlns:a16="http://schemas.microsoft.com/office/drawing/2014/main" id="{A18CE04D-B10F-408D-A612-A6165333E473}"/>
              </a:ext>
            </a:extLst>
          </p:cNvPr>
          <p:cNvSpPr txBox="1"/>
          <p:nvPr/>
        </p:nvSpPr>
        <p:spPr>
          <a:xfrm>
            <a:off x="2166044" y="3041581"/>
            <a:ext cx="2188886" cy="1200329"/>
          </a:xfrm>
          <a:prstGeom prst="rect">
            <a:avLst/>
          </a:prstGeom>
          <a:solidFill>
            <a:schemeClr val="bg1">
              <a:lumMod val="85000"/>
            </a:schemeClr>
          </a:solidFill>
        </p:spPr>
        <p:txBody>
          <a:bodyPr wrap="square" rtlCol="0">
            <a:spAutoFit/>
          </a:bodyPr>
          <a:lstStyle/>
          <a:p>
            <a:r>
              <a:rPr lang="en-US" dirty="0"/>
              <a:t>Mark Sellers-Vaughn, Manager of Supply Resource Planning</a:t>
            </a:r>
          </a:p>
          <a:p>
            <a:endParaRPr lang="en-US" dirty="0"/>
          </a:p>
        </p:txBody>
      </p:sp>
      <p:sp>
        <p:nvSpPr>
          <p:cNvPr id="14" name="TextBox 13">
            <a:extLst>
              <a:ext uri="{FF2B5EF4-FFF2-40B4-BE49-F238E27FC236}">
                <a16:creationId xmlns:a16="http://schemas.microsoft.com/office/drawing/2014/main" id="{6D20C6FB-26B6-4AE4-8A38-717634521A7B}"/>
              </a:ext>
            </a:extLst>
          </p:cNvPr>
          <p:cNvSpPr txBox="1"/>
          <p:nvPr/>
        </p:nvSpPr>
        <p:spPr>
          <a:xfrm>
            <a:off x="6172200" y="2092812"/>
            <a:ext cx="2188885" cy="1200329"/>
          </a:xfrm>
          <a:prstGeom prst="rect">
            <a:avLst/>
          </a:prstGeom>
          <a:solidFill>
            <a:schemeClr val="bg1">
              <a:lumMod val="85000"/>
            </a:schemeClr>
          </a:solidFill>
        </p:spPr>
        <p:txBody>
          <a:bodyPr wrap="square" rtlCol="0">
            <a:spAutoFit/>
          </a:bodyPr>
          <a:lstStyle/>
          <a:p>
            <a:r>
              <a:rPr lang="en-US" dirty="0"/>
              <a:t>Arthur Gelber, </a:t>
            </a:r>
          </a:p>
          <a:p>
            <a:r>
              <a:rPr lang="en-US" dirty="0"/>
              <a:t>Consultant</a:t>
            </a:r>
          </a:p>
          <a:p>
            <a:endParaRPr lang="en-US" dirty="0"/>
          </a:p>
          <a:p>
            <a:endParaRPr lang="en-US" dirty="0"/>
          </a:p>
        </p:txBody>
      </p:sp>
      <p:sp>
        <p:nvSpPr>
          <p:cNvPr id="15" name="TextBox 14">
            <a:extLst>
              <a:ext uri="{FF2B5EF4-FFF2-40B4-BE49-F238E27FC236}">
                <a16:creationId xmlns:a16="http://schemas.microsoft.com/office/drawing/2014/main" id="{975C232A-365D-4CDD-9F2B-35CC5628F609}"/>
              </a:ext>
            </a:extLst>
          </p:cNvPr>
          <p:cNvSpPr txBox="1"/>
          <p:nvPr/>
        </p:nvSpPr>
        <p:spPr>
          <a:xfrm>
            <a:off x="6172201" y="3477292"/>
            <a:ext cx="2188886" cy="1200329"/>
          </a:xfrm>
          <a:prstGeom prst="rect">
            <a:avLst/>
          </a:prstGeom>
          <a:solidFill>
            <a:schemeClr val="bg1">
              <a:lumMod val="85000"/>
            </a:schemeClr>
          </a:solidFill>
        </p:spPr>
        <p:txBody>
          <a:bodyPr wrap="square" rtlCol="0">
            <a:spAutoFit/>
          </a:bodyPr>
          <a:lstStyle/>
          <a:p>
            <a:r>
              <a:rPr lang="en-US" dirty="0"/>
              <a:t>Kent Bayazitoglu, Consultant</a:t>
            </a:r>
          </a:p>
          <a:p>
            <a:endParaRPr lang="en-US" dirty="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04" y="3018533"/>
            <a:ext cx="1189449" cy="1189449"/>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7133" r="26474" b="26784"/>
          <a:stretch/>
        </p:blipFill>
        <p:spPr>
          <a:xfrm>
            <a:off x="800586" y="4503428"/>
            <a:ext cx="1198818" cy="12192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4602" b="19317"/>
          <a:stretch/>
        </p:blipFill>
        <p:spPr>
          <a:xfrm>
            <a:off x="796281" y="1532382"/>
            <a:ext cx="1197157" cy="1211891"/>
          </a:xfrm>
          <a:prstGeom prst="rect">
            <a:avLst/>
          </a:prstGeom>
        </p:spPr>
      </p:pic>
    </p:spTree>
    <p:extLst>
      <p:ext uri="{BB962C8B-B14F-4D97-AF65-F5344CB8AC3E}">
        <p14:creationId xmlns:p14="http://schemas.microsoft.com/office/powerpoint/2010/main" val="388204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0DF-C4CD-4DD9-BDFB-4B6E953105D8}"/>
              </a:ext>
            </a:extLst>
          </p:cNvPr>
          <p:cNvSpPr>
            <a:spLocks noGrp="1"/>
          </p:cNvSpPr>
          <p:nvPr>
            <p:ph type="title"/>
          </p:nvPr>
        </p:nvSpPr>
        <p:spPr/>
        <p:txBody>
          <a:bodyPr/>
          <a:lstStyle/>
          <a:p>
            <a:r>
              <a:rPr lang="en-US" dirty="0"/>
              <a:t>Gelber &amp; Associates</a:t>
            </a:r>
          </a:p>
        </p:txBody>
      </p:sp>
      <p:sp>
        <p:nvSpPr>
          <p:cNvPr id="3" name="Content Placeholder 2">
            <a:extLst>
              <a:ext uri="{FF2B5EF4-FFF2-40B4-BE49-F238E27FC236}">
                <a16:creationId xmlns:a16="http://schemas.microsoft.com/office/drawing/2014/main" id="{6E5338C3-151B-4DBB-837C-2592A295527F}"/>
              </a:ext>
            </a:extLst>
          </p:cNvPr>
          <p:cNvSpPr>
            <a:spLocks noGrp="1"/>
          </p:cNvSpPr>
          <p:nvPr>
            <p:ph idx="1"/>
          </p:nvPr>
        </p:nvSpPr>
        <p:spPr>
          <a:xfrm>
            <a:off x="628650" y="1825625"/>
            <a:ext cx="6229350" cy="4351338"/>
          </a:xfrm>
        </p:spPr>
        <p:txBody>
          <a:bodyPr/>
          <a:lstStyle/>
          <a:p>
            <a:r>
              <a:rPr lang="en-US" dirty="0"/>
              <a:t>Based in Houston, TX</a:t>
            </a:r>
          </a:p>
          <a:p>
            <a:r>
              <a:rPr lang="en-US" dirty="0"/>
              <a:t>Natural gas specialist since 1990</a:t>
            </a:r>
          </a:p>
          <a:p>
            <a:r>
              <a:rPr lang="en-US" dirty="0"/>
              <a:t>Working with utilities since 2000</a:t>
            </a:r>
          </a:p>
          <a:p>
            <a:r>
              <a:rPr lang="en-US" dirty="0"/>
              <a:t>We’ve worked in 35 states nationwide</a:t>
            </a:r>
          </a:p>
          <a:p>
            <a:r>
              <a:rPr lang="en-US" dirty="0"/>
              <a:t>Design, implement and manage the natural gas hedging programs for utilities and large gas consumers</a:t>
            </a:r>
          </a:p>
          <a:p>
            <a:r>
              <a:rPr lang="en-US" dirty="0"/>
              <a:t>First worked with Cascade on a portion of their IRP in 2014</a:t>
            </a:r>
          </a:p>
          <a:p>
            <a:r>
              <a:rPr lang="en-US" dirty="0"/>
              <a:t>Recognized as utility hedging “Best in Class” by the Colorado PUC in 2017</a:t>
            </a:r>
          </a:p>
        </p:txBody>
      </p:sp>
      <p:sp>
        <p:nvSpPr>
          <p:cNvPr id="4" name="Slide Number Placeholder 3">
            <a:extLst>
              <a:ext uri="{FF2B5EF4-FFF2-40B4-BE49-F238E27FC236}">
                <a16:creationId xmlns:a16="http://schemas.microsoft.com/office/drawing/2014/main" id="{8F6A8C92-068C-42BB-837D-5E509E4C306D}"/>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3</a:t>
            </a:fld>
            <a:endParaRPr lang="en-US" dirty="0"/>
          </a:p>
        </p:txBody>
      </p:sp>
      <p:pic>
        <p:nvPicPr>
          <p:cNvPr id="6" name="Picture 5">
            <a:extLst>
              <a:ext uri="{FF2B5EF4-FFF2-40B4-BE49-F238E27FC236}">
                <a16:creationId xmlns:a16="http://schemas.microsoft.com/office/drawing/2014/main" id="{86FB4D44-FF28-4E38-BCA7-4450FD36A491}"/>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773" r="1140" b="-11"/>
          <a:stretch/>
        </p:blipFill>
        <p:spPr>
          <a:xfrm>
            <a:off x="6598028" y="2461923"/>
            <a:ext cx="1937263" cy="19341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92235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winter in Washington state">
            <a:extLst>
              <a:ext uri="{FF2B5EF4-FFF2-40B4-BE49-F238E27FC236}">
                <a16:creationId xmlns:a16="http://schemas.microsoft.com/office/drawing/2014/main" id="{E2C628DF-ED49-4333-8B47-550831590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00" r="-1" b="-1"/>
          <a:stretch/>
        </p:blipFill>
        <p:spPr bwMode="auto">
          <a:xfrm>
            <a:off x="-1" y="0"/>
            <a:ext cx="9144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68580" tIns="34290" rIns="68580" bIns="34290" rtlCol="0" anchor="t">
            <a:normAutofit/>
          </a:bodyPr>
          <a:lstStyle/>
          <a:p>
            <a:pPr algn="ctr">
              <a:spcAft>
                <a:spcPts val="750"/>
              </a:spcAft>
              <a:buClr>
                <a:schemeClr val="tx1"/>
              </a:buClr>
              <a:buSzPct val="100000"/>
            </a:pPr>
            <a:endParaRPr lang="en-US" sz="1200" cap="all" dirty="0"/>
          </a:p>
        </p:txBody>
      </p:sp>
      <p:sp>
        <p:nvSpPr>
          <p:cNvPr id="2" name="Title 1">
            <a:extLst>
              <a:ext uri="{FF2B5EF4-FFF2-40B4-BE49-F238E27FC236}">
                <a16:creationId xmlns:a16="http://schemas.microsoft.com/office/drawing/2014/main" id="{F66BBD89-6567-460E-B5D8-282FAFCF5D28}"/>
              </a:ext>
            </a:extLst>
          </p:cNvPr>
          <p:cNvSpPr>
            <a:spLocks noGrp="1"/>
          </p:cNvSpPr>
          <p:nvPr>
            <p:ph type="title"/>
          </p:nvPr>
        </p:nvSpPr>
        <p:spPr>
          <a:xfrm>
            <a:off x="568370" y="3149961"/>
            <a:ext cx="3153103" cy="1007066"/>
          </a:xfrm>
        </p:spPr>
        <p:txBody>
          <a:bodyPr>
            <a:normAutofit/>
          </a:bodyPr>
          <a:lstStyle/>
          <a:p>
            <a:pPr algn="ctr"/>
            <a:r>
              <a:rPr lang="en-US" sz="3150" dirty="0"/>
              <a:t>Importance of the Winter</a:t>
            </a:r>
          </a:p>
        </p:txBody>
      </p:sp>
      <p:sp>
        <p:nvSpPr>
          <p:cNvPr id="4" name="Slide Number Placeholder 3">
            <a:extLst>
              <a:ext uri="{FF2B5EF4-FFF2-40B4-BE49-F238E27FC236}">
                <a16:creationId xmlns:a16="http://schemas.microsoft.com/office/drawing/2014/main" id="{F720B06C-E0B9-498B-87E7-CB298CE6286E}"/>
              </a:ext>
            </a:extLst>
          </p:cNvPr>
          <p:cNvSpPr>
            <a:spLocks noGrp="1"/>
          </p:cNvSpPr>
          <p:nvPr>
            <p:ph type="sldNum" sz="quarter" idx="4294967295"/>
          </p:nvPr>
        </p:nvSpPr>
        <p:spPr>
          <a:xfrm>
            <a:off x="8610600" y="6430406"/>
            <a:ext cx="274320" cy="273844"/>
          </a:xfrm>
          <a:prstGeom prst="ellipse">
            <a:avLst/>
          </a:prstGeom>
          <a:solidFill>
            <a:schemeClr val="bg1">
              <a:alpha val="70000"/>
            </a:schemeClr>
          </a:solidFill>
          <a:ln>
            <a:solidFill>
              <a:schemeClr val="tx1">
                <a:lumMod val="75000"/>
                <a:lumOff val="25000"/>
              </a:schemeClr>
            </a:solidFill>
          </a:ln>
        </p:spPr>
        <p:txBody>
          <a:bodyPr anchor="ctr">
            <a:normAutofit/>
          </a:bodyPr>
          <a:lstStyle/>
          <a:p>
            <a:pPr algn="ctr">
              <a:lnSpc>
                <a:spcPct val="90000"/>
              </a:lnSpc>
              <a:spcAft>
                <a:spcPts val="600"/>
              </a:spcAft>
            </a:pPr>
            <a:fld id="{4B8306F7-D611-4CBA-A45D-8196A2ED474F}" type="slidenum">
              <a:rPr lang="en-US" sz="700">
                <a:solidFill>
                  <a:schemeClr val="tx1"/>
                </a:solidFill>
              </a:rPr>
              <a:pPr algn="ctr">
                <a:lnSpc>
                  <a:spcPct val="90000"/>
                </a:lnSpc>
                <a:spcAft>
                  <a:spcPts val="600"/>
                </a:spcAft>
              </a:pPr>
              <a:t>4</a:t>
            </a:fld>
            <a:endParaRPr lang="en-US" sz="700" dirty="0">
              <a:solidFill>
                <a:schemeClr val="tx1"/>
              </a:solidFill>
            </a:endParaRP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9CF5F3-D70E-452A-9D7B-404F3FB5ACD6}"/>
              </a:ext>
            </a:extLst>
          </p:cNvPr>
          <p:cNvSpPr>
            <a:spLocks noGrp="1"/>
          </p:cNvSpPr>
          <p:nvPr>
            <p:ph idx="1"/>
          </p:nvPr>
        </p:nvSpPr>
        <p:spPr>
          <a:xfrm>
            <a:off x="430421" y="4277679"/>
            <a:ext cx="3444766" cy="1964879"/>
          </a:xfrm>
        </p:spPr>
        <p:txBody>
          <a:bodyPr anchor="ctr">
            <a:noAutofit/>
          </a:bodyPr>
          <a:lstStyle/>
          <a:p>
            <a:r>
              <a:rPr lang="en-US" sz="1500" dirty="0"/>
              <a:t>Like most utilities Cascade, customers’ usage of natural gas is appreciably higher in the winter months</a:t>
            </a:r>
          </a:p>
          <a:p>
            <a:r>
              <a:rPr lang="en-US" sz="1500" dirty="0"/>
              <a:t>Accordingly, a high percentage of market exposure is related to the winter cost of gas</a:t>
            </a:r>
          </a:p>
          <a:p>
            <a:r>
              <a:rPr lang="en-US" sz="1500" dirty="0"/>
              <a:t>The winter costs of gas is often related to how cold the winter is…but other macro forces are also pertinent</a:t>
            </a:r>
          </a:p>
        </p:txBody>
      </p:sp>
    </p:spTree>
    <p:extLst>
      <p:ext uri="{BB962C8B-B14F-4D97-AF65-F5344CB8AC3E}">
        <p14:creationId xmlns:p14="http://schemas.microsoft.com/office/powerpoint/2010/main" val="182015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6ADA-71A7-4317-8841-A6283F637734}"/>
              </a:ext>
            </a:extLst>
          </p:cNvPr>
          <p:cNvSpPr>
            <a:spLocks noGrp="1"/>
          </p:cNvSpPr>
          <p:nvPr>
            <p:ph type="title"/>
          </p:nvPr>
        </p:nvSpPr>
        <p:spPr>
          <a:xfrm>
            <a:off x="632661" y="609600"/>
            <a:ext cx="4701339" cy="625474"/>
          </a:xfrm>
        </p:spPr>
        <p:txBody>
          <a:bodyPr/>
          <a:lstStyle/>
          <a:p>
            <a:r>
              <a:rPr lang="en-US" dirty="0"/>
              <a:t>Winter Drives Load Profile</a:t>
            </a:r>
          </a:p>
        </p:txBody>
      </p:sp>
      <p:sp>
        <p:nvSpPr>
          <p:cNvPr id="4" name="Slide Number Placeholder 3">
            <a:extLst>
              <a:ext uri="{FF2B5EF4-FFF2-40B4-BE49-F238E27FC236}">
                <a16:creationId xmlns:a16="http://schemas.microsoft.com/office/drawing/2014/main" id="{8BEF573E-AA54-4C80-A53F-05F031A14872}"/>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5</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258400958"/>
              </p:ext>
            </p:extLst>
          </p:nvPr>
        </p:nvGraphicFramePr>
        <p:xfrm>
          <a:off x="653034" y="1445250"/>
          <a:ext cx="6509766" cy="4193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706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764F-3666-4AC3-BA1F-C4E741B813DD}"/>
              </a:ext>
            </a:extLst>
          </p:cNvPr>
          <p:cNvSpPr>
            <a:spLocks noGrp="1"/>
          </p:cNvSpPr>
          <p:nvPr>
            <p:ph type="title"/>
          </p:nvPr>
        </p:nvSpPr>
        <p:spPr>
          <a:xfrm>
            <a:off x="632660" y="609600"/>
            <a:ext cx="8054139" cy="838200"/>
          </a:xfrm>
        </p:spPr>
        <p:txBody>
          <a:bodyPr>
            <a:normAutofit fontScale="90000"/>
          </a:bodyPr>
          <a:lstStyle/>
          <a:p>
            <a:r>
              <a:rPr lang="en-US" dirty="0"/>
              <a:t>Location Matters as Northwest prices break from NYMEX (Henry Hub, Louisiana)</a:t>
            </a:r>
          </a:p>
        </p:txBody>
      </p:sp>
      <p:sp>
        <p:nvSpPr>
          <p:cNvPr id="4" name="Slide Number Placeholder 3">
            <a:extLst>
              <a:ext uri="{FF2B5EF4-FFF2-40B4-BE49-F238E27FC236}">
                <a16:creationId xmlns:a16="http://schemas.microsoft.com/office/drawing/2014/main" id="{F1584B53-9729-4409-B3F9-BC7DA9C6CB5D}"/>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6</a:t>
            </a:fld>
            <a:endParaRPr lang="en-US" dirty="0"/>
          </a:p>
        </p:txBody>
      </p:sp>
      <p:pic>
        <p:nvPicPr>
          <p:cNvPr id="3" name="Picture 2"/>
          <p:cNvPicPr>
            <a:picLocks noChangeAspect="1"/>
          </p:cNvPicPr>
          <p:nvPr/>
        </p:nvPicPr>
        <p:blipFill>
          <a:blip r:embed="rId3"/>
          <a:stretch>
            <a:fillRect/>
          </a:stretch>
        </p:blipFill>
        <p:spPr>
          <a:xfrm>
            <a:off x="632660" y="1600200"/>
            <a:ext cx="6090432" cy="3743268"/>
          </a:xfrm>
          <a:prstGeom prst="rect">
            <a:avLst/>
          </a:prstGeom>
        </p:spPr>
      </p:pic>
      <p:sp>
        <p:nvSpPr>
          <p:cNvPr id="6" name="Content Placeholder 2">
            <a:extLst>
              <a:ext uri="{FF2B5EF4-FFF2-40B4-BE49-F238E27FC236}">
                <a16:creationId xmlns:a16="http://schemas.microsoft.com/office/drawing/2014/main" id="{D62335B7-6890-487C-ABF9-C251D847BF37}"/>
              </a:ext>
            </a:extLst>
          </p:cNvPr>
          <p:cNvSpPr txBox="1">
            <a:spLocks/>
          </p:cNvSpPr>
          <p:nvPr/>
        </p:nvSpPr>
        <p:spPr>
          <a:xfrm>
            <a:off x="6553200" y="1795918"/>
            <a:ext cx="2209799" cy="4212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At this time hedging only with Henry Hub NYMEX may not give adequate price protection</a:t>
            </a:r>
          </a:p>
          <a:p>
            <a:r>
              <a:rPr lang="en-US" sz="1600" dirty="0"/>
              <a:t>Correlations have potentially distorted since the AECO supply glut and Enbridge outage</a:t>
            </a:r>
          </a:p>
          <a:p>
            <a:r>
              <a:rPr lang="en-US" sz="1600" dirty="0"/>
              <a:t>NW Rockies has good historical correlation with NYMEX</a:t>
            </a:r>
          </a:p>
          <a:p>
            <a:endParaRPr lang="en-US" sz="1500" dirty="0"/>
          </a:p>
          <a:p>
            <a:pPr marL="0" indent="0">
              <a:buNone/>
            </a:pPr>
            <a:r>
              <a:rPr lang="en-US" sz="1200" dirty="0"/>
              <a:t>*Latest two Sumas prices are above the range of chart.</a:t>
            </a:r>
          </a:p>
        </p:txBody>
      </p:sp>
    </p:spTree>
    <p:extLst>
      <p:ext uri="{BB962C8B-B14F-4D97-AF65-F5344CB8AC3E}">
        <p14:creationId xmlns:p14="http://schemas.microsoft.com/office/powerpoint/2010/main" val="19693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37EC-5032-4718-BE23-CFE018F08C6A}"/>
              </a:ext>
            </a:extLst>
          </p:cNvPr>
          <p:cNvSpPr>
            <a:spLocks noGrp="1"/>
          </p:cNvSpPr>
          <p:nvPr>
            <p:ph type="title"/>
          </p:nvPr>
        </p:nvSpPr>
        <p:spPr/>
        <p:txBody>
          <a:bodyPr>
            <a:normAutofit fontScale="90000"/>
          </a:bodyPr>
          <a:lstStyle/>
          <a:p>
            <a:r>
              <a:rPr lang="en-US"/>
              <a:t>Current Cascade Hedging Plan</a:t>
            </a:r>
            <a:endParaRPr lang="en-US" dirty="0"/>
          </a:p>
        </p:txBody>
      </p:sp>
      <p:sp>
        <p:nvSpPr>
          <p:cNvPr id="3" name="Content Placeholder 2">
            <a:extLst>
              <a:ext uri="{FF2B5EF4-FFF2-40B4-BE49-F238E27FC236}">
                <a16:creationId xmlns:a16="http://schemas.microsoft.com/office/drawing/2014/main" id="{01C46993-9C3B-412B-9F9E-C1D52724BAC6}"/>
              </a:ext>
            </a:extLst>
          </p:cNvPr>
          <p:cNvSpPr>
            <a:spLocks noGrp="1"/>
          </p:cNvSpPr>
          <p:nvPr>
            <p:ph idx="1"/>
          </p:nvPr>
        </p:nvSpPr>
        <p:spPr/>
        <p:txBody>
          <a:bodyPr/>
          <a:lstStyle/>
          <a:p>
            <a:r>
              <a:rPr lang="en-US" dirty="0"/>
              <a:t>Buy forward up to 80%, but hedge price up to 40%</a:t>
            </a:r>
          </a:p>
          <a:p>
            <a:r>
              <a:rPr lang="en-US" dirty="0"/>
              <a:t>Physical supply design based on a three year ladder</a:t>
            </a:r>
          </a:p>
          <a:p>
            <a:pPr lvl="1"/>
            <a:r>
              <a:rPr lang="en-US" dirty="0"/>
              <a:t>Year 3 – 20% maximum</a:t>
            </a:r>
          </a:p>
          <a:p>
            <a:pPr lvl="1"/>
            <a:r>
              <a:rPr lang="en-US" dirty="0"/>
              <a:t>Year 2 – 25% maximum</a:t>
            </a:r>
          </a:p>
          <a:p>
            <a:pPr lvl="1"/>
            <a:r>
              <a:rPr lang="en-US" dirty="0"/>
              <a:t>Year 1 – 40% maximum</a:t>
            </a:r>
          </a:p>
          <a:p>
            <a:r>
              <a:rPr lang="en-US" dirty="0"/>
              <a:t>Fixed priced physicals are primary tool</a:t>
            </a:r>
          </a:p>
          <a:p>
            <a:r>
              <a:rPr lang="en-US" dirty="0"/>
              <a:t>GSOC oversight</a:t>
            </a:r>
          </a:p>
        </p:txBody>
      </p:sp>
      <p:sp>
        <p:nvSpPr>
          <p:cNvPr id="4" name="Slide Number Placeholder 3">
            <a:extLst>
              <a:ext uri="{FF2B5EF4-FFF2-40B4-BE49-F238E27FC236}">
                <a16:creationId xmlns:a16="http://schemas.microsoft.com/office/drawing/2014/main" id="{A3D48A7C-878A-49F0-B328-5ABA00374AB9}"/>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7</a:t>
            </a:fld>
            <a:endParaRPr lang="en-US" dirty="0"/>
          </a:p>
        </p:txBody>
      </p:sp>
      <p:pic>
        <p:nvPicPr>
          <p:cNvPr id="6" name="Picture 5" descr="A black sign with white text&#10;&#10;Description automatically generated">
            <a:extLst>
              <a:ext uri="{FF2B5EF4-FFF2-40B4-BE49-F238E27FC236}">
                <a16:creationId xmlns:a16="http://schemas.microsoft.com/office/drawing/2014/main" id="{D0CCA2D7-DB85-432E-B360-AF87BD380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724400"/>
            <a:ext cx="3619500" cy="1228725"/>
          </a:xfrm>
          <a:prstGeom prst="rect">
            <a:avLst/>
          </a:prstGeom>
        </p:spPr>
      </p:pic>
    </p:spTree>
    <p:extLst>
      <p:ext uri="{BB962C8B-B14F-4D97-AF65-F5344CB8AC3E}">
        <p14:creationId xmlns:p14="http://schemas.microsoft.com/office/powerpoint/2010/main" val="127243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81652"/>
            <a:ext cx="3449028" cy="4104736"/>
          </a:xfrm>
          <a:prstGeom prst="rect">
            <a:avLst/>
          </a:prstGeom>
        </p:spPr>
      </p:pic>
      <p:sp>
        <p:nvSpPr>
          <p:cNvPr id="2" name="Title 1">
            <a:extLst>
              <a:ext uri="{FF2B5EF4-FFF2-40B4-BE49-F238E27FC236}">
                <a16:creationId xmlns:a16="http://schemas.microsoft.com/office/drawing/2014/main" id="{627373C9-C5C4-43A7-8398-87748254F17C}"/>
              </a:ext>
            </a:extLst>
          </p:cNvPr>
          <p:cNvSpPr>
            <a:spLocks noGrp="1"/>
          </p:cNvSpPr>
          <p:nvPr>
            <p:ph type="title"/>
          </p:nvPr>
        </p:nvSpPr>
        <p:spPr>
          <a:xfrm>
            <a:off x="632660" y="609600"/>
            <a:ext cx="6301540" cy="625474"/>
          </a:xfrm>
        </p:spPr>
        <p:txBody>
          <a:bodyPr/>
          <a:lstStyle/>
          <a:p>
            <a:r>
              <a:rPr lang="en-US" dirty="0"/>
              <a:t>The Cascade Utility Hedging Project</a:t>
            </a:r>
          </a:p>
        </p:txBody>
      </p:sp>
      <p:sp>
        <p:nvSpPr>
          <p:cNvPr id="3" name="Content Placeholder 2">
            <a:extLst>
              <a:ext uri="{FF2B5EF4-FFF2-40B4-BE49-F238E27FC236}">
                <a16:creationId xmlns:a16="http://schemas.microsoft.com/office/drawing/2014/main" id="{03DDB663-D6CD-4314-A770-82357FAADC64}"/>
              </a:ext>
            </a:extLst>
          </p:cNvPr>
          <p:cNvSpPr>
            <a:spLocks noGrp="1"/>
          </p:cNvSpPr>
          <p:nvPr>
            <p:ph idx="1"/>
          </p:nvPr>
        </p:nvSpPr>
        <p:spPr>
          <a:xfrm>
            <a:off x="628650" y="1825625"/>
            <a:ext cx="5162550" cy="4351338"/>
          </a:xfrm>
        </p:spPr>
        <p:txBody>
          <a:bodyPr/>
          <a:lstStyle/>
          <a:p>
            <a:r>
              <a:rPr lang="en-US" dirty="0"/>
              <a:t>Driven by UG-132019 Policy Statement</a:t>
            </a:r>
          </a:p>
          <a:p>
            <a:pPr lvl="1"/>
            <a:r>
              <a:rPr lang="en-US" dirty="0"/>
              <a:t>Designed to be risk responsive</a:t>
            </a:r>
          </a:p>
          <a:p>
            <a:pPr lvl="1"/>
            <a:r>
              <a:rPr lang="en-US" dirty="0"/>
              <a:t>Designed with constructed baseline quantitative metrics</a:t>
            </a:r>
          </a:p>
          <a:p>
            <a:r>
              <a:rPr lang="en-US" dirty="0"/>
              <a:t>Risk responsive features</a:t>
            </a:r>
          </a:p>
          <a:p>
            <a:pPr lvl="1"/>
            <a:r>
              <a:rPr lang="en-US" dirty="0"/>
              <a:t>Variable annual hedging volume between 15% minimum and 60% maximum </a:t>
            </a:r>
          </a:p>
          <a:p>
            <a:pPr lvl="1"/>
            <a:r>
              <a:rPr lang="en-US" dirty="0"/>
              <a:t>Flexibility between call options, fixed price swaps, or fixed price physicals</a:t>
            </a:r>
            <a:endParaRPr lang="en-US" sz="1400" dirty="0"/>
          </a:p>
          <a:p>
            <a:pPr lvl="1"/>
            <a:r>
              <a:rPr lang="en-US" dirty="0"/>
              <a:t>Ability to delay or accelerate purchase volumes within the structural design to take advantage of price lows and avoid price highs</a:t>
            </a:r>
          </a:p>
          <a:p>
            <a:pPr lvl="1"/>
            <a:r>
              <a:rPr lang="en-US" dirty="0" err="1"/>
              <a:t>VaR</a:t>
            </a:r>
            <a:r>
              <a:rPr lang="en-US" baseline="-25000" dirty="0" err="1"/>
              <a:t>up</a:t>
            </a:r>
            <a:r>
              <a:rPr lang="en-US" dirty="0"/>
              <a:t> and </a:t>
            </a:r>
            <a:r>
              <a:rPr lang="en-US" dirty="0" err="1"/>
              <a:t>VaR</a:t>
            </a:r>
            <a:r>
              <a:rPr lang="en-US" baseline="-25000" dirty="0" err="1"/>
              <a:t>down</a:t>
            </a:r>
            <a:r>
              <a:rPr lang="en-US" dirty="0"/>
              <a:t> calculations to measure risk exposure</a:t>
            </a:r>
          </a:p>
        </p:txBody>
      </p:sp>
      <p:sp>
        <p:nvSpPr>
          <p:cNvPr id="4" name="Slide Number Placeholder 3">
            <a:extLst>
              <a:ext uri="{FF2B5EF4-FFF2-40B4-BE49-F238E27FC236}">
                <a16:creationId xmlns:a16="http://schemas.microsoft.com/office/drawing/2014/main" id="{4F2B8F32-A22E-4348-8BDC-532E9C47C0FE}"/>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8</a:t>
            </a:fld>
            <a:endParaRPr lang="en-US" dirty="0"/>
          </a:p>
        </p:txBody>
      </p:sp>
    </p:spTree>
    <p:extLst>
      <p:ext uri="{BB962C8B-B14F-4D97-AF65-F5344CB8AC3E}">
        <p14:creationId xmlns:p14="http://schemas.microsoft.com/office/powerpoint/2010/main" val="307865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21A5225A-4B85-47E4-BA1F-0EDB3CE1FC4A}"/>
              </a:ext>
            </a:extLst>
          </p:cNvPr>
          <p:cNvGraphicFramePr>
            <a:graphicFrameLocks/>
          </p:cNvGraphicFramePr>
          <p:nvPr>
            <p:extLst>
              <p:ext uri="{D42A27DB-BD31-4B8C-83A1-F6EECF244321}">
                <p14:modId xmlns:p14="http://schemas.microsoft.com/office/powerpoint/2010/main" val="2677136029"/>
              </p:ext>
            </p:extLst>
          </p:nvPr>
        </p:nvGraphicFramePr>
        <p:xfrm>
          <a:off x="764244" y="1548741"/>
          <a:ext cx="5693706" cy="3927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21A5225A-4B85-47E4-BA1F-0EDB3CE1FC4A}"/>
              </a:ext>
            </a:extLst>
          </p:cNvPr>
          <p:cNvGraphicFramePr>
            <a:graphicFrameLocks/>
          </p:cNvGraphicFramePr>
          <p:nvPr>
            <p:extLst>
              <p:ext uri="{D42A27DB-BD31-4B8C-83A1-F6EECF244321}">
                <p14:modId xmlns:p14="http://schemas.microsoft.com/office/powerpoint/2010/main" val="3372467549"/>
              </p:ext>
            </p:extLst>
          </p:nvPr>
        </p:nvGraphicFramePr>
        <p:xfrm>
          <a:off x="715748" y="1600200"/>
          <a:ext cx="5837452"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21A5225A-4B85-47E4-BA1F-0EDB3CE1FC4A}"/>
              </a:ext>
            </a:extLst>
          </p:cNvPr>
          <p:cNvGraphicFramePr>
            <a:graphicFrameLocks/>
          </p:cNvGraphicFramePr>
          <p:nvPr>
            <p:extLst>
              <p:ext uri="{D42A27DB-BD31-4B8C-83A1-F6EECF244321}">
                <p14:modId xmlns:p14="http://schemas.microsoft.com/office/powerpoint/2010/main" val="2179740261"/>
              </p:ext>
            </p:extLst>
          </p:nvPr>
        </p:nvGraphicFramePr>
        <p:xfrm>
          <a:off x="715748" y="1515658"/>
          <a:ext cx="5822006" cy="40161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21A5225A-4B85-47E4-BA1F-0EDB3CE1FC4A}"/>
              </a:ext>
            </a:extLst>
          </p:cNvPr>
          <p:cNvGraphicFramePr>
            <a:graphicFrameLocks/>
          </p:cNvGraphicFramePr>
          <p:nvPr>
            <p:extLst>
              <p:ext uri="{D42A27DB-BD31-4B8C-83A1-F6EECF244321}">
                <p14:modId xmlns:p14="http://schemas.microsoft.com/office/powerpoint/2010/main" val="1670730745"/>
              </p:ext>
            </p:extLst>
          </p:nvPr>
        </p:nvGraphicFramePr>
        <p:xfrm>
          <a:off x="731869" y="1548742"/>
          <a:ext cx="5774043" cy="3983053"/>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627373C9-C5C4-43A7-8398-87748254F17C}"/>
              </a:ext>
            </a:extLst>
          </p:cNvPr>
          <p:cNvSpPr>
            <a:spLocks noGrp="1"/>
          </p:cNvSpPr>
          <p:nvPr>
            <p:ph type="title"/>
          </p:nvPr>
        </p:nvSpPr>
        <p:spPr/>
        <p:txBody>
          <a:bodyPr/>
          <a:lstStyle/>
          <a:p>
            <a:r>
              <a:rPr lang="en-US" dirty="0"/>
              <a:t>Hedging the last 20 years</a:t>
            </a:r>
          </a:p>
        </p:txBody>
      </p:sp>
      <p:sp>
        <p:nvSpPr>
          <p:cNvPr id="4" name="Slide Number Placeholder 3">
            <a:extLst>
              <a:ext uri="{FF2B5EF4-FFF2-40B4-BE49-F238E27FC236}">
                <a16:creationId xmlns:a16="http://schemas.microsoft.com/office/drawing/2014/main" id="{4F2B8F32-A22E-4348-8BDC-532E9C47C0FE}"/>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7">
            <p14:nvContentPartPr>
              <p14:cNvPr id="2062" name="Ink 2061">
                <a:extLst>
                  <a:ext uri="{FF2B5EF4-FFF2-40B4-BE49-F238E27FC236}">
                    <a16:creationId xmlns:a16="http://schemas.microsoft.com/office/drawing/2014/main" id="{9EDB28A9-86F4-4963-BA10-28D3616B160C}"/>
                  </a:ext>
                </a:extLst>
              </p14:cNvPr>
              <p14:cNvContentPartPr/>
              <p14:nvPr/>
            </p14:nvContentPartPr>
            <p14:xfrm>
              <a:off x="2585022" y="2610516"/>
              <a:ext cx="989280" cy="1240560"/>
            </p14:xfrm>
          </p:contentPart>
        </mc:Choice>
        <mc:Fallback xmlns="">
          <p:pic>
            <p:nvPicPr>
              <p:cNvPr id="2062" name="Ink 2061">
                <a:extLst>
                  <a:ext uri="{FF2B5EF4-FFF2-40B4-BE49-F238E27FC236}">
                    <a16:creationId xmlns="" xmlns:a16="http://schemas.microsoft.com/office/drawing/2014/main" xmlns:p14="http://schemas.microsoft.com/office/powerpoint/2010/main" id="{9EDB28A9-86F4-4963-BA10-28D3616B160C}"/>
                  </a:ext>
                </a:extLst>
              </p:cNvPr>
              <p:cNvPicPr/>
              <p:nvPr/>
            </p:nvPicPr>
            <p:blipFill>
              <a:blip r:embed="rId8"/>
              <a:stretch>
                <a:fillRect/>
              </a:stretch>
            </p:blipFill>
            <p:spPr>
              <a:xfrm>
                <a:off x="2531022" y="2502516"/>
                <a:ext cx="1097280" cy="1456560"/>
              </a:xfrm>
              <a:prstGeom prst="rect">
                <a:avLst/>
              </a:prstGeom>
            </p:spPr>
          </p:pic>
        </mc:Fallback>
      </mc:AlternateContent>
      <p:cxnSp>
        <p:nvCxnSpPr>
          <p:cNvPr id="14" name="Straight Arrow Connector 13">
            <a:extLst>
              <a:ext uri="{FF2B5EF4-FFF2-40B4-BE49-F238E27FC236}">
                <a16:creationId xmlns:a16="http://schemas.microsoft.com/office/drawing/2014/main" id="{BD60511C-42D9-4F79-963C-535FB668A37A}"/>
              </a:ext>
            </a:extLst>
          </p:cNvPr>
          <p:cNvCxnSpPr>
            <a:cxnSpLocks/>
          </p:cNvCxnSpPr>
          <p:nvPr/>
        </p:nvCxnSpPr>
        <p:spPr>
          <a:xfrm flipH="1">
            <a:off x="4724400" y="2625805"/>
            <a:ext cx="685800" cy="80319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CA73AC2-40FD-4A0D-B0A0-B6DC3250C86F}"/>
              </a:ext>
            </a:extLst>
          </p:cNvPr>
          <p:cNvSpPr txBox="1"/>
          <p:nvPr/>
        </p:nvSpPr>
        <p:spPr>
          <a:xfrm>
            <a:off x="5210095" y="1986353"/>
            <a:ext cx="1102523" cy="646331"/>
          </a:xfrm>
          <a:prstGeom prst="rect">
            <a:avLst/>
          </a:prstGeom>
          <a:noFill/>
        </p:spPr>
        <p:txBody>
          <a:bodyPr wrap="square" rtlCol="0">
            <a:spAutoFit/>
          </a:bodyPr>
          <a:lstStyle/>
          <a:p>
            <a:r>
              <a:rPr lang="en-US" dirty="0">
                <a:solidFill>
                  <a:srgbClr val="C00000"/>
                </a:solidFill>
              </a:rPr>
              <a:t>Hedge Losses</a:t>
            </a:r>
          </a:p>
        </p:txBody>
      </p:sp>
      <p:cxnSp>
        <p:nvCxnSpPr>
          <p:cNvPr id="24" name="Straight Arrow Connector 23">
            <a:extLst>
              <a:ext uri="{FF2B5EF4-FFF2-40B4-BE49-F238E27FC236}">
                <a16:creationId xmlns:a16="http://schemas.microsoft.com/office/drawing/2014/main" id="{AD58AAAF-0F10-4F8D-A7A8-9DB52DB54525}"/>
              </a:ext>
            </a:extLst>
          </p:cNvPr>
          <p:cNvCxnSpPr>
            <a:cxnSpLocks/>
          </p:cNvCxnSpPr>
          <p:nvPr/>
        </p:nvCxnSpPr>
        <p:spPr>
          <a:xfrm>
            <a:off x="2195142" y="2532262"/>
            <a:ext cx="914400" cy="994172"/>
          </a:xfrm>
          <a:prstGeom prst="straightConnector1">
            <a:avLst/>
          </a:prstGeom>
          <a:ln w="25400">
            <a:solidFill>
              <a:srgbClr val="008C3A"/>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9C7FEC9-1D67-4685-9710-99BF626F32A6}"/>
              </a:ext>
            </a:extLst>
          </p:cNvPr>
          <p:cNvSpPr txBox="1"/>
          <p:nvPr/>
        </p:nvSpPr>
        <p:spPr>
          <a:xfrm>
            <a:off x="1819183" y="1933546"/>
            <a:ext cx="914400" cy="646331"/>
          </a:xfrm>
          <a:prstGeom prst="rect">
            <a:avLst/>
          </a:prstGeom>
          <a:noFill/>
        </p:spPr>
        <p:txBody>
          <a:bodyPr wrap="square" rtlCol="0">
            <a:spAutoFit/>
          </a:bodyPr>
          <a:lstStyle/>
          <a:p>
            <a:r>
              <a:rPr lang="en-US" dirty="0">
                <a:solidFill>
                  <a:srgbClr val="008C3A"/>
                </a:solidFill>
              </a:rPr>
              <a:t>Hedge Savings</a:t>
            </a:r>
          </a:p>
        </p:txBody>
      </p:sp>
      <mc:AlternateContent xmlns:mc="http://schemas.openxmlformats.org/markup-compatibility/2006" xmlns:p14="http://schemas.microsoft.com/office/powerpoint/2010/main">
        <mc:Choice Requires="p14">
          <p:contentPart p14:bwMode="auto" r:id="rId9">
            <p14:nvContentPartPr>
              <p14:cNvPr id="2061" name="Ink 2060">
                <a:extLst>
                  <a:ext uri="{FF2B5EF4-FFF2-40B4-BE49-F238E27FC236}">
                    <a16:creationId xmlns:a16="http://schemas.microsoft.com/office/drawing/2014/main" id="{4D193635-959A-4B44-A5FE-13BBCB43E56E}"/>
                  </a:ext>
                </a:extLst>
              </p14:cNvPr>
              <p14:cNvContentPartPr/>
              <p14:nvPr/>
            </p14:nvContentPartPr>
            <p14:xfrm>
              <a:off x="1819183" y="4023496"/>
              <a:ext cx="450720" cy="259920"/>
            </p14:xfrm>
          </p:contentPart>
        </mc:Choice>
        <mc:Fallback xmlns="">
          <p:pic>
            <p:nvPicPr>
              <p:cNvPr id="2061" name="Ink 2060">
                <a:extLst>
                  <a:ext uri="{FF2B5EF4-FFF2-40B4-BE49-F238E27FC236}">
                    <a16:creationId xmlns="" xmlns:a16="http://schemas.microsoft.com/office/drawing/2014/main" xmlns:p14="http://schemas.microsoft.com/office/powerpoint/2010/main" id="{4D193635-959A-4B44-A5FE-13BBCB43E56E}"/>
                  </a:ext>
                </a:extLst>
              </p:cNvPr>
              <p:cNvPicPr/>
              <p:nvPr/>
            </p:nvPicPr>
            <p:blipFill>
              <a:blip r:embed="rId10"/>
              <a:stretch>
                <a:fillRect/>
              </a:stretch>
            </p:blipFill>
            <p:spPr>
              <a:xfrm>
                <a:off x="1765183" y="3915346"/>
                <a:ext cx="558720" cy="4762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63" name="Ink 2062">
                <a:extLst>
                  <a:ext uri="{FF2B5EF4-FFF2-40B4-BE49-F238E27FC236}">
                    <a16:creationId xmlns:a16="http://schemas.microsoft.com/office/drawing/2014/main" id="{DECD7077-420D-4EB0-BE4A-5D0C31CAFBEA}"/>
                  </a:ext>
                </a:extLst>
              </p14:cNvPr>
              <p14:cNvContentPartPr/>
              <p14:nvPr/>
            </p14:nvContentPartPr>
            <p14:xfrm>
              <a:off x="3934946" y="2532262"/>
              <a:ext cx="1246680" cy="1533600"/>
            </p14:xfrm>
          </p:contentPart>
        </mc:Choice>
        <mc:Fallback xmlns="">
          <p:pic>
            <p:nvPicPr>
              <p:cNvPr id="2063" name="Ink 2062">
                <a:extLst>
                  <a:ext uri="{FF2B5EF4-FFF2-40B4-BE49-F238E27FC236}">
                    <a16:creationId xmlns="" xmlns:a16="http://schemas.microsoft.com/office/drawing/2014/main" xmlns:p14="http://schemas.microsoft.com/office/powerpoint/2010/main" id="{DECD7077-420D-4EB0-BE4A-5D0C31CAFBEA}"/>
                  </a:ext>
                </a:extLst>
              </p:cNvPr>
              <p:cNvPicPr/>
              <p:nvPr/>
            </p:nvPicPr>
            <p:blipFill>
              <a:blip r:embed="rId12"/>
              <a:stretch>
                <a:fillRect/>
              </a:stretch>
            </p:blipFill>
            <p:spPr>
              <a:xfrm>
                <a:off x="3880946" y="2424287"/>
                <a:ext cx="1354680" cy="17495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64" name="Ink 2063">
                <a:extLst>
                  <a:ext uri="{FF2B5EF4-FFF2-40B4-BE49-F238E27FC236}">
                    <a16:creationId xmlns:a16="http://schemas.microsoft.com/office/drawing/2014/main" id="{F798767C-DAFF-44B3-A1B2-A7ACE4CD82FA}"/>
                  </a:ext>
                </a:extLst>
              </p14:cNvPr>
              <p14:cNvContentPartPr/>
              <p14:nvPr/>
            </p14:nvContentPartPr>
            <p14:xfrm>
              <a:off x="5527312" y="3911062"/>
              <a:ext cx="438480" cy="309600"/>
            </p14:xfrm>
          </p:contentPart>
        </mc:Choice>
        <mc:Fallback xmlns="">
          <p:pic>
            <p:nvPicPr>
              <p:cNvPr id="2064" name="Ink 2063">
                <a:extLst>
                  <a:ext uri="{FF2B5EF4-FFF2-40B4-BE49-F238E27FC236}">
                    <a16:creationId xmlns="" xmlns:a16="http://schemas.microsoft.com/office/drawing/2014/main" xmlns:p14="http://schemas.microsoft.com/office/powerpoint/2010/main" id="{F798767C-DAFF-44B3-A1B2-A7ACE4CD82FA}"/>
                  </a:ext>
                </a:extLst>
              </p:cNvPr>
              <p:cNvPicPr/>
              <p:nvPr/>
            </p:nvPicPr>
            <p:blipFill>
              <a:blip r:embed="rId14"/>
              <a:stretch>
                <a:fillRect/>
              </a:stretch>
            </p:blipFill>
            <p:spPr>
              <a:xfrm>
                <a:off x="5473312" y="3803062"/>
                <a:ext cx="546480" cy="525600"/>
              </a:xfrm>
              <a:prstGeom prst="rect">
                <a:avLst/>
              </a:prstGeom>
            </p:spPr>
          </p:pic>
        </mc:Fallback>
      </mc:AlternateContent>
      <p:sp>
        <p:nvSpPr>
          <p:cNvPr id="9" name="Content Placeholder 8"/>
          <p:cNvSpPr>
            <a:spLocks noGrp="1"/>
          </p:cNvSpPr>
          <p:nvPr>
            <p:ph idx="1"/>
          </p:nvPr>
        </p:nvSpPr>
        <p:spPr>
          <a:xfrm>
            <a:off x="6625796" y="1825625"/>
            <a:ext cx="2041813" cy="4351338"/>
          </a:xfrm>
        </p:spPr>
        <p:txBody>
          <a:bodyPr>
            <a:normAutofit/>
          </a:bodyPr>
          <a:lstStyle/>
          <a:p>
            <a:r>
              <a:rPr lang="en-US" dirty="0"/>
              <a:t>Strictly Programmatic Hedging lowers volatility*</a:t>
            </a:r>
          </a:p>
          <a:p>
            <a:r>
              <a:rPr lang="en-US" dirty="0"/>
              <a:t>Hedging produces savings from 1998 to 2008 </a:t>
            </a:r>
            <a:r>
              <a:rPr lang="en-US" sz="1600" dirty="0"/>
              <a:t>(hedge gains)</a:t>
            </a:r>
          </a:p>
          <a:p>
            <a:r>
              <a:rPr lang="en-US" dirty="0"/>
              <a:t>Hedging creates losses from 2008 to 2018</a:t>
            </a:r>
            <a:endParaRPr lang="en-US" sz="1600" dirty="0"/>
          </a:p>
        </p:txBody>
      </p:sp>
      <p:sp>
        <p:nvSpPr>
          <p:cNvPr id="10" name="TextBox 9"/>
          <p:cNvSpPr txBox="1"/>
          <p:nvPr/>
        </p:nvSpPr>
        <p:spPr>
          <a:xfrm>
            <a:off x="914400" y="5463284"/>
            <a:ext cx="5711396" cy="461665"/>
          </a:xfrm>
          <a:prstGeom prst="rect">
            <a:avLst/>
          </a:prstGeom>
          <a:noFill/>
        </p:spPr>
        <p:txBody>
          <a:bodyPr wrap="square" rtlCol="0">
            <a:spAutoFit/>
          </a:bodyPr>
          <a:lstStyle/>
          <a:p>
            <a:r>
              <a:rPr lang="en-US" sz="1200" dirty="0"/>
              <a:t>*Hedging 100% of purchases, ratably daily from 2 to 3 years away reduces monthly change volatility appreciably when compared to unhedged position</a:t>
            </a:r>
          </a:p>
        </p:txBody>
      </p:sp>
    </p:spTree>
    <p:extLst>
      <p:ext uri="{BB962C8B-B14F-4D97-AF65-F5344CB8AC3E}">
        <p14:creationId xmlns:p14="http://schemas.microsoft.com/office/powerpoint/2010/main" val="12812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061"/>
                                        </p:tgtEl>
                                        <p:attrNameLst>
                                          <p:attrName>style.visibility</p:attrName>
                                        </p:attrNameLst>
                                      </p:cBhvr>
                                      <p:to>
                                        <p:strVal val="visible"/>
                                      </p:to>
                                    </p:set>
                                    <p:animEffect transition="in" filter="fade">
                                      <p:cBhvr>
                                        <p:cTn id="31" dur="1000"/>
                                        <p:tgtEl>
                                          <p:spTgt spid="2061"/>
                                        </p:tgtEl>
                                      </p:cBhvr>
                                    </p:animEffect>
                                  </p:childTnLst>
                                </p:cTn>
                              </p:par>
                              <p:par>
                                <p:cTn id="32" presetID="10" presetClass="entr" presetSubtype="0" fill="hold" nodeType="withEffect">
                                  <p:stCondLst>
                                    <p:cond delay="0"/>
                                  </p:stCondLst>
                                  <p:childTnLst>
                                    <p:set>
                                      <p:cBhvr>
                                        <p:cTn id="33" dur="1" fill="hold">
                                          <p:stCondLst>
                                            <p:cond delay="0"/>
                                          </p:stCondLst>
                                        </p:cTn>
                                        <p:tgtEl>
                                          <p:spTgt spid="2062"/>
                                        </p:tgtEl>
                                        <p:attrNameLst>
                                          <p:attrName>style.visibility</p:attrName>
                                        </p:attrNameLst>
                                      </p:cBhvr>
                                      <p:to>
                                        <p:strVal val="visible"/>
                                      </p:to>
                                    </p:set>
                                    <p:animEffect transition="in" filter="fade">
                                      <p:cBhvr>
                                        <p:cTn id="34" dur="1000"/>
                                        <p:tgtEl>
                                          <p:spTgt spid="206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63"/>
                                        </p:tgtEl>
                                        <p:attrNameLst>
                                          <p:attrName>style.visibility</p:attrName>
                                        </p:attrNameLst>
                                      </p:cBhvr>
                                      <p:to>
                                        <p:strVal val="visible"/>
                                      </p:to>
                                    </p:set>
                                    <p:animEffect transition="in" filter="fade">
                                      <p:cBhvr>
                                        <p:cTn id="49" dur="1000"/>
                                        <p:tgtEl>
                                          <p:spTgt spid="2063"/>
                                        </p:tgtEl>
                                      </p:cBhvr>
                                    </p:animEffect>
                                    <p:anim calcmode="lin" valueType="num">
                                      <p:cBhvr>
                                        <p:cTn id="50" dur="1000" fill="hold"/>
                                        <p:tgtEl>
                                          <p:spTgt spid="2063"/>
                                        </p:tgtEl>
                                        <p:attrNameLst>
                                          <p:attrName>ppt_x</p:attrName>
                                        </p:attrNameLst>
                                      </p:cBhvr>
                                      <p:tavLst>
                                        <p:tav tm="0">
                                          <p:val>
                                            <p:strVal val="#ppt_x"/>
                                          </p:val>
                                        </p:tav>
                                        <p:tav tm="100000">
                                          <p:val>
                                            <p:strVal val="#ppt_x"/>
                                          </p:val>
                                        </p:tav>
                                      </p:tavLst>
                                    </p:anim>
                                    <p:anim calcmode="lin" valueType="num">
                                      <p:cBhvr>
                                        <p:cTn id="51" dur="1000" fill="hold"/>
                                        <p:tgtEl>
                                          <p:spTgt spid="206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64"/>
                                        </p:tgtEl>
                                        <p:attrNameLst>
                                          <p:attrName>style.visibility</p:attrName>
                                        </p:attrNameLst>
                                      </p:cBhvr>
                                      <p:to>
                                        <p:strVal val="visible"/>
                                      </p:to>
                                    </p:set>
                                    <p:animEffect transition="in" filter="fade">
                                      <p:cBhvr>
                                        <p:cTn id="54" dur="1000"/>
                                        <p:tgtEl>
                                          <p:spTgt spid="2064"/>
                                        </p:tgtEl>
                                      </p:cBhvr>
                                    </p:animEffect>
                                    <p:anim calcmode="lin" valueType="num">
                                      <p:cBhvr>
                                        <p:cTn id="55" dur="1000" fill="hold"/>
                                        <p:tgtEl>
                                          <p:spTgt spid="2064"/>
                                        </p:tgtEl>
                                        <p:attrNameLst>
                                          <p:attrName>ppt_x</p:attrName>
                                        </p:attrNameLst>
                                      </p:cBhvr>
                                      <p:tavLst>
                                        <p:tav tm="0">
                                          <p:val>
                                            <p:strVal val="#ppt_x"/>
                                          </p:val>
                                        </p:tav>
                                        <p:tav tm="100000">
                                          <p:val>
                                            <p:strVal val="#ppt_x"/>
                                          </p:val>
                                        </p:tav>
                                      </p:tavLst>
                                    </p:anim>
                                    <p:anim calcmode="lin" valueType="num">
                                      <p:cBhvr>
                                        <p:cTn id="56"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29" grpId="0">
        <p:bldAsOne/>
      </p:bldGraphic>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40713C009EA80C44A28EA235A9718769" ma:contentTypeVersion="76" ma:contentTypeDescription="" ma:contentTypeScope="" ma:versionID="13d490d35126d6c906082bf29e00c8ac">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a924c8152a3ca6d41f5defb10cfa585"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Staff Investigation</CaseType>
    <IndustryCode xmlns="dc463f71-b30c-4ab2-9473-d307f9d35888">150</IndustryCode>
    <CaseStatus xmlns="dc463f71-b30c-4ab2-9473-d307f9d35888">Closed</CaseStatus>
    <OpenedDate xmlns="dc463f71-b30c-4ab2-9473-d307f9d35888">2018-09-28T07:00:00+00:00</OpenedDate>
    <SignificantOrder xmlns="dc463f71-b30c-4ab2-9473-d307f9d35888">false</SignificantOrder>
    <Date1 xmlns="dc463f71-b30c-4ab2-9473-d307f9d35888">2018-12-18T08:00:00+00:00</Date1>
    <IsDocumentOrder xmlns="dc463f71-b30c-4ab2-9473-d307f9d35888">false</IsDocumentOrder>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180825</DocketNumber>
    <DelegatedOrder xmlns="dc463f71-b30c-4ab2-9473-d307f9d35888">false</Delegated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1A518399-4CC8-4C07-9590-4BED5B6578A5}"/>
</file>

<file path=customXml/itemProps2.xml><?xml version="1.0" encoding="utf-8"?>
<ds:datastoreItem xmlns:ds="http://schemas.openxmlformats.org/officeDocument/2006/customXml" ds:itemID="{E6972583-8EE2-48A9-AF14-5254D89BCE40}"/>
</file>

<file path=customXml/itemProps3.xml><?xml version="1.0" encoding="utf-8"?>
<ds:datastoreItem xmlns:ds="http://schemas.openxmlformats.org/officeDocument/2006/customXml" ds:itemID="{727C8C20-6693-4FD9-8D21-2156C7C6EA50}"/>
</file>

<file path=customXml/itemProps4.xml><?xml version="1.0" encoding="utf-8"?>
<ds:datastoreItem xmlns:ds="http://schemas.openxmlformats.org/officeDocument/2006/customXml" ds:itemID="{399B7A58-2737-4523-85A7-0540F573581B}"/>
</file>

<file path=docProps/app.xml><?xml version="1.0" encoding="utf-8"?>
<Properties xmlns="http://schemas.openxmlformats.org/officeDocument/2006/extended-properties" xmlns:vt="http://schemas.openxmlformats.org/officeDocument/2006/docPropsVTypes">
  <Template/>
  <TotalTime>15330</TotalTime>
  <Words>1152</Words>
  <Application>Microsoft Office PowerPoint</Application>
  <PresentationFormat>On-screen Show (4:3)</PresentationFormat>
  <Paragraphs>167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Georgia</vt:lpstr>
      <vt:lpstr>Office Theme</vt:lpstr>
      <vt:lpstr>Cascade Natural Gas Corporation Revised Hedging Program UG-180825 Gelber &amp; Associates Corp.  December 14, 2018</vt:lpstr>
      <vt:lpstr>Cascade’s Hedging Project Leadership Team</vt:lpstr>
      <vt:lpstr>Gelber &amp; Associates</vt:lpstr>
      <vt:lpstr>Importance of the Winter</vt:lpstr>
      <vt:lpstr>Winter Drives Load Profile</vt:lpstr>
      <vt:lpstr>Location Matters as Northwest prices break from NYMEX (Henry Hub, Louisiana)</vt:lpstr>
      <vt:lpstr>Current Cascade Hedging Plan</vt:lpstr>
      <vt:lpstr>The Cascade Utility Hedging Project</vt:lpstr>
      <vt:lpstr>Hedging the last 20 years</vt:lpstr>
      <vt:lpstr>Balancing Upward and Downward Price Risk</vt:lpstr>
      <vt:lpstr>Plan Uses a Three Year Ladder</vt:lpstr>
      <vt:lpstr>Risk Responsive Tools</vt:lpstr>
      <vt:lpstr>Why Effective</vt:lpstr>
      <vt:lpstr>Reporting</vt:lpstr>
      <vt:lpstr>Prudence and Paper Trail</vt:lpstr>
      <vt:lpstr>Operations, Oversight and Guidance</vt:lpstr>
      <vt:lpstr>Project Milestones</vt:lpstr>
      <vt:lpstr>Summary</vt:lpstr>
      <vt:lpstr>Questions and Discussion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Reedy Creek  Gelber Call April 11, 2016</dc:title>
  <dc:creator>Aaron Calder</dc:creator>
  <cp:lastModifiedBy>Robertson, Brian</cp:lastModifiedBy>
  <cp:revision>621</cp:revision>
  <cp:lastPrinted>2018-12-11T17:00:25Z</cp:lastPrinted>
  <dcterms:created xsi:type="dcterms:W3CDTF">2016-04-11T17:33:29Z</dcterms:created>
  <dcterms:modified xsi:type="dcterms:W3CDTF">2018-12-18T21:05:13Z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0x0101006E56B4D1795A2E4DB2F0B01679ED314A0040713C009EA80C44A28EA235A9718769</vt:lpwstr>
  </property>
  <property fmtid="{D5CDD505-2E9C-101B-9397-08002B2CF9AE}" pid="3" name="_docset_NoMedatataSyncRequired">
    <vt:lpwstr>False</vt:lpwstr>
  </property>
  <property fmtid="{D5CDD505-2E9C-101B-9397-08002B2CF9AE}" pid="4" name="IsEFSEC">
    <vt:bool>false</vt:bool>
  </property>
</Properties>
</file>