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64.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73.xml" ContentType="application/vnd.openxmlformats-officedocument.presentationml.slide+xml"/>
  <Override PartName="/ppt/slides/slide6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65.xml" ContentType="application/vnd.openxmlformats-officedocument.presentationml.slide+xml"/>
  <Override PartName="/ppt/slides/slide1.xml" ContentType="application/vnd.openxmlformats-officedocument.presentationml.slide+xml"/>
  <Override PartName="/ppt/slides/slide6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81.xml" ContentType="application/vnd.openxmlformats-officedocument.presentationml.notesSlide+xml"/>
  <Override PartName="/ppt/notesSlides/notesSlide74.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54.xml" ContentType="application/vnd.openxmlformats-officedocument.presentationml.notesSlide+xml"/>
  <Override PartName="/ppt/notesSlides/notesSlide83.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82.xml" ContentType="application/vnd.openxmlformats-officedocument.presentationml.notesSlide+xml"/>
  <Override PartName="/ppt/notesSlides/notesSlide5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6.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Override16.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theme/themeOverride15.xml" ContentType="application/vnd.openxmlformats-officedocument.themeOverride+xml"/>
  <Override PartName="/ppt/theme/themeOverride14.xml" ContentType="application/vnd.openxmlformats-officedocument.themeOverride+xml"/>
  <Override PartName="/ppt/theme/themeOverride13.xml" ContentType="application/vnd.openxmlformats-officedocument.themeOverride+xml"/>
  <Override PartName="/ppt/charts/colors4.xml" ContentType="application/vnd.ms-office.chartcolorstyle+xml"/>
  <Override PartName="/ppt/theme/themeOverride17.xml" ContentType="application/vnd.openxmlformats-officedocument.themeOverride+xml"/>
  <Override PartName="/ppt/charts/chart5.xml" ContentType="application/vnd.openxmlformats-officedocument.drawingml.chart+xml"/>
  <Override PartName="/ppt/theme/themeOverride19.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theme/themeOverride18.xml" ContentType="application/vnd.openxmlformats-officedocument.themeOverride+xml"/>
  <Override PartName="/ppt/charts/colors5.xml" ContentType="application/vnd.ms-office.chartcolorstyle+xml"/>
  <Override PartName="/ppt/charts/style5.xml" ContentType="application/vnd.ms-office.chartstyle+xml"/>
  <Override PartName="/ppt/theme/themeOverride12.xml" ContentType="application/vnd.openxmlformats-officedocument.themeOverride+xml"/>
  <Override PartName="/ppt/theme/themeOverride11.xml" ContentType="application/vnd.openxmlformats-officedocument.themeOverride+xml"/>
  <Override PartName="/ppt/theme/themeOverride10.xml" ContentType="application/vnd.openxmlformats-officedocument.themeOverr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Override5.xml" ContentType="application/vnd.openxmlformats-officedocument.themeOverride+xml"/>
  <Override PartName="/ppt/charts/chart1.xml" ContentType="application/vnd.openxmlformats-officedocument.drawingml.chart+xml"/>
  <Override PartName="/ppt/theme/themeOverride9.xml" ContentType="application/vnd.openxmlformats-officedocument.themeOverride+xml"/>
  <Override PartName="/ppt/theme/themeOverride8.xml" ContentType="application/vnd.openxmlformats-officedocument.themeOverride+xml"/>
  <Override PartName="/ppt/theme/themeOverride7.xml" ContentType="application/vnd.openxmlformats-officedocument.themeOverrid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Override6.xml" ContentType="application/vnd.openxmlformats-officedocument.themeOverride+xml"/>
  <Override PartName="/ppt/charts/colors1.xml" ContentType="application/vnd.ms-office.chartcolorstyle+xml"/>
  <Override PartName="/ppt/charts/style1.xml" ContentType="application/vnd.ms-office.chartstyle+xml"/>
  <Override PartName="/ppt/charts/chart8.xml" ContentType="application/vnd.openxmlformats-officedocument.drawingml.chart+xml"/>
  <Override PartName="/ppt/theme/themeOverride20.xml" ContentType="application/vnd.openxmlformats-officedocument.themeOverride+xml"/>
  <Override PartName="/ppt/theme/themeOverride25.xml" ContentType="application/vnd.openxmlformats-officedocument.themeOverride+xml"/>
  <Override PartName="/ppt/charts/style8.xml" ContentType="application/vnd.ms-office.chartstyle+xml"/>
  <Override PartName="/ppt/theme/themeOverride26.xml" ContentType="application/vnd.openxmlformats-officedocument.themeOverride+xml"/>
  <Override PartName="/ppt/theme/themeOverride24.xml" ContentType="application/vnd.openxmlformats-officedocument.themeOverride+xml"/>
  <Override PartName="/ppt/theme/themeOverride23.xml" ContentType="application/vnd.openxmlformats-officedocument.themeOverride+xml"/>
  <Override PartName="/ppt/theme/themeOverride22.xml" ContentType="application/vnd.openxmlformats-officedocument.themeOverride+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theme/themeOverride21.xml" ContentType="application/vnd.openxmlformats-officedocument.themeOverride+xml"/>
  <Override PartName="/ppt/charts/colors8.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9"/>
  </p:notesMasterIdLst>
  <p:sldIdLst>
    <p:sldId id="377" r:id="rId4"/>
    <p:sldId id="378"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62" r:id="rId49"/>
    <p:sldId id="263" r:id="rId50"/>
    <p:sldId id="264" r:id="rId51"/>
    <p:sldId id="265" r:id="rId52"/>
    <p:sldId id="266" r:id="rId53"/>
    <p:sldId id="365" r:id="rId54"/>
    <p:sldId id="366" r:id="rId55"/>
    <p:sldId id="367" r:id="rId56"/>
    <p:sldId id="267" r:id="rId57"/>
    <p:sldId id="355" r:id="rId58"/>
    <p:sldId id="356" r:id="rId59"/>
    <p:sldId id="357" r:id="rId60"/>
    <p:sldId id="358" r:id="rId61"/>
    <p:sldId id="359" r:id="rId62"/>
    <p:sldId id="360" r:id="rId63"/>
    <p:sldId id="361" r:id="rId64"/>
    <p:sldId id="362" r:id="rId65"/>
    <p:sldId id="363" r:id="rId66"/>
    <p:sldId id="364" r:id="rId67"/>
    <p:sldId id="271" r:id="rId68"/>
    <p:sldId id="272" r:id="rId69"/>
    <p:sldId id="273" r:id="rId70"/>
    <p:sldId id="350" r:id="rId71"/>
    <p:sldId id="351" r:id="rId72"/>
    <p:sldId id="368" r:id="rId73"/>
    <p:sldId id="353" r:id="rId74"/>
    <p:sldId id="257" r:id="rId75"/>
    <p:sldId id="369" r:id="rId76"/>
    <p:sldId id="374" r:id="rId77"/>
    <p:sldId id="259" r:id="rId78"/>
    <p:sldId id="260" r:id="rId79"/>
    <p:sldId id="372" r:id="rId80"/>
    <p:sldId id="371" r:id="rId81"/>
    <p:sldId id="373" r:id="rId82"/>
    <p:sldId id="268" r:id="rId83"/>
    <p:sldId id="269" r:id="rId84"/>
    <p:sldId id="270" r:id="rId85"/>
    <p:sldId id="319" r:id="rId86"/>
    <p:sldId id="375" r:id="rId87"/>
    <p:sldId id="331"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D0A3"/>
    <a:srgbClr val="0BE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4" autoAdjust="0"/>
    <p:restoredTop sz="94660"/>
  </p:normalViewPr>
  <p:slideViewPr>
    <p:cSldViewPr snapToGrid="0">
      <p:cViewPr varScale="1">
        <p:scale>
          <a:sx n="101" d="100"/>
          <a:sy n="101" d="100"/>
        </p:scale>
        <p:origin x="114" y="450"/>
      </p:cViewPr>
      <p:guideLst/>
    </p:cSldViewPr>
  </p:slideViewPr>
  <p:notesTextViewPr>
    <p:cViewPr>
      <p:scale>
        <a:sx n="1" d="1"/>
        <a:sy n="1" d="1"/>
      </p:scale>
      <p:origin x="0" y="0"/>
    </p:cViewPr>
  </p:notesTextViewPr>
  <p:notesViewPr>
    <p:cSldViewPr snapToGrid="0">
      <p:cViewPr varScale="1">
        <p:scale>
          <a:sx n="70" d="100"/>
          <a:sy n="70" d="100"/>
        </p:scale>
        <p:origin x="252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customXml" Target="../customXml/item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manda.sargent\Desktop\DSM%20Forecast%20TAG%203%20201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v>Climate Zone 1</c:v>
          </c:tx>
          <c:spPr>
            <a:pattFill prst="solidDmnd">
              <a:fgClr>
                <a:schemeClr val="accent4"/>
              </a:fgClr>
              <a:bgClr>
                <a:schemeClr val="bg1"/>
              </a:bgClr>
            </a:pattFill>
            <a:ln>
              <a:noFill/>
            </a:ln>
            <a:effectLst/>
          </c:spPr>
          <c:cat>
            <c:numRef>
              <c:f>Total!$W$6:$W$25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Total!$AA$6:$AA$25</c:f>
              <c:numCache>
                <c:formatCode>_(* #,##0_);_(* \(#,##0\);_(* "-"??_);_(@_)</c:formatCode>
                <c:ptCount val="20"/>
                <c:pt idx="0">
                  <c:v>224834.58714810677</c:v>
                </c:pt>
                <c:pt idx="1">
                  <c:v>242981.01363693841</c:v>
                </c:pt>
                <c:pt idx="2">
                  <c:v>265795.77921696735</c:v>
                </c:pt>
                <c:pt idx="3">
                  <c:v>295106.48856937094</c:v>
                </c:pt>
                <c:pt idx="4">
                  <c:v>327269.7158545648</c:v>
                </c:pt>
                <c:pt idx="5">
                  <c:v>365830.30220206187</c:v>
                </c:pt>
                <c:pt idx="6">
                  <c:v>408931.7309337192</c:v>
                </c:pt>
                <c:pt idx="7">
                  <c:v>455779.83410674339</c:v>
                </c:pt>
                <c:pt idx="8">
                  <c:v>498764.27804339305</c:v>
                </c:pt>
                <c:pt idx="9">
                  <c:v>542241.84892118489</c:v>
                </c:pt>
                <c:pt idx="10">
                  <c:v>581560.45771725674</c:v>
                </c:pt>
                <c:pt idx="11">
                  <c:v>620574.3693366251</c:v>
                </c:pt>
                <c:pt idx="12">
                  <c:v>649726.66177377175</c:v>
                </c:pt>
                <c:pt idx="13">
                  <c:v>676631.7516544495</c:v>
                </c:pt>
                <c:pt idx="14">
                  <c:v>698932.06563767313</c:v>
                </c:pt>
                <c:pt idx="15">
                  <c:v>720959.29407481081</c:v>
                </c:pt>
                <c:pt idx="16">
                  <c:v>735183.16927847476</c:v>
                </c:pt>
                <c:pt idx="17">
                  <c:v>750854.45084187924</c:v>
                </c:pt>
                <c:pt idx="18">
                  <c:v>765747.37182117905</c:v>
                </c:pt>
                <c:pt idx="19">
                  <c:v>780942.4375047636</c:v>
                </c:pt>
              </c:numCache>
            </c:numRef>
          </c:val>
        </c:ser>
        <c:ser>
          <c:idx val="1"/>
          <c:order val="1"/>
          <c:tx>
            <c:v>Climate Zone 2</c:v>
          </c:tx>
          <c:spPr>
            <a:pattFill prst="wdDnDiag">
              <a:fgClr>
                <a:schemeClr val="accent3"/>
              </a:fgClr>
              <a:bgClr>
                <a:schemeClr val="bg1"/>
              </a:bgClr>
            </a:pattFill>
            <a:ln>
              <a:noFill/>
            </a:ln>
            <a:effectLst/>
          </c:spPr>
          <c:cat>
            <c:numRef>
              <c:f>Total!$W$6:$W$25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Total!$AB$6:$AB$25</c:f>
              <c:numCache>
                <c:formatCode>_(* #,##0_);_(* \(#,##0\);_(* "-"??_);_(@_)</c:formatCode>
                <c:ptCount val="20"/>
                <c:pt idx="0">
                  <c:v>133466.91644191329</c:v>
                </c:pt>
                <c:pt idx="1">
                  <c:v>142948.66733834293</c:v>
                </c:pt>
                <c:pt idx="2">
                  <c:v>155077.49804705323</c:v>
                </c:pt>
                <c:pt idx="3">
                  <c:v>170241.63021645258</c:v>
                </c:pt>
                <c:pt idx="4">
                  <c:v>186949.53606687259</c:v>
                </c:pt>
                <c:pt idx="5">
                  <c:v>206914.54096131265</c:v>
                </c:pt>
                <c:pt idx="6">
                  <c:v>228522.12771357852</c:v>
                </c:pt>
                <c:pt idx="7">
                  <c:v>252162.27603086186</c:v>
                </c:pt>
                <c:pt idx="8">
                  <c:v>273967.28382690332</c:v>
                </c:pt>
                <c:pt idx="9">
                  <c:v>295530.47634061286</c:v>
                </c:pt>
                <c:pt idx="10">
                  <c:v>315364.73687576473</c:v>
                </c:pt>
                <c:pt idx="11">
                  <c:v>334388.16250218003</c:v>
                </c:pt>
                <c:pt idx="12">
                  <c:v>350123.93132729142</c:v>
                </c:pt>
                <c:pt idx="13">
                  <c:v>362490.45868279831</c:v>
                </c:pt>
                <c:pt idx="14">
                  <c:v>373247.6923948364</c:v>
                </c:pt>
                <c:pt idx="15">
                  <c:v>383464.45735209913</c:v>
                </c:pt>
                <c:pt idx="16">
                  <c:v>388540.15451330872</c:v>
                </c:pt>
                <c:pt idx="17">
                  <c:v>395129.76408612705</c:v>
                </c:pt>
                <c:pt idx="18">
                  <c:v>401797.99811752798</c:v>
                </c:pt>
                <c:pt idx="19">
                  <c:v>408583.20615201187</c:v>
                </c:pt>
              </c:numCache>
            </c:numRef>
          </c:val>
        </c:ser>
        <c:ser>
          <c:idx val="2"/>
          <c:order val="2"/>
          <c:tx>
            <c:v>Climate Zone 3</c:v>
          </c:tx>
          <c:spPr>
            <a:pattFill prst="diagBrick">
              <a:fgClr>
                <a:schemeClr val="accent1"/>
              </a:fgClr>
              <a:bgClr>
                <a:schemeClr val="bg1"/>
              </a:bgClr>
            </a:pattFill>
            <a:ln>
              <a:noFill/>
            </a:ln>
            <a:effectLst/>
          </c:spPr>
          <c:cat>
            <c:numRef>
              <c:f>Total!$W$6:$W$25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Total!$AC$6:$AC$25</c:f>
              <c:numCache>
                <c:formatCode>_(* #,##0_);_(* \(#,##0\);_(* "-"??_);_(@_)</c:formatCode>
                <c:ptCount val="20"/>
                <c:pt idx="0">
                  <c:v>250960.37368331716</c:v>
                </c:pt>
                <c:pt idx="1">
                  <c:v>265348.97221910296</c:v>
                </c:pt>
                <c:pt idx="2">
                  <c:v>283038.40274842072</c:v>
                </c:pt>
                <c:pt idx="3">
                  <c:v>307335.08451457531</c:v>
                </c:pt>
                <c:pt idx="4">
                  <c:v>333192.37979360193</c:v>
                </c:pt>
                <c:pt idx="5">
                  <c:v>364147.65387715603</c:v>
                </c:pt>
                <c:pt idx="6">
                  <c:v>399179.58339786774</c:v>
                </c:pt>
                <c:pt idx="7">
                  <c:v>438185.87003606529</c:v>
                </c:pt>
                <c:pt idx="8">
                  <c:v>475035.9091391979</c:v>
                </c:pt>
                <c:pt idx="9">
                  <c:v>512106.79558892059</c:v>
                </c:pt>
                <c:pt idx="10">
                  <c:v>545837.57889400283</c:v>
                </c:pt>
                <c:pt idx="11">
                  <c:v>578909.48645565321</c:v>
                </c:pt>
                <c:pt idx="12">
                  <c:v>604562.22964144894</c:v>
                </c:pt>
                <c:pt idx="13">
                  <c:v>626703.35606893944</c:v>
                </c:pt>
                <c:pt idx="14">
                  <c:v>645157.24768726109</c:v>
                </c:pt>
                <c:pt idx="15">
                  <c:v>663711.41077509546</c:v>
                </c:pt>
                <c:pt idx="16">
                  <c:v>677318.4972589853</c:v>
                </c:pt>
                <c:pt idx="17">
                  <c:v>690938.0439223065</c:v>
                </c:pt>
                <c:pt idx="18">
                  <c:v>703616.06854462076</c:v>
                </c:pt>
                <c:pt idx="19">
                  <c:v>716225.02672458603</c:v>
                </c:pt>
              </c:numCache>
            </c:numRef>
          </c:val>
        </c:ser>
        <c:dLbls>
          <c:showLegendKey val="0"/>
          <c:showVal val="0"/>
          <c:showCatName val="0"/>
          <c:showSerName val="0"/>
          <c:showPercent val="0"/>
          <c:showBubbleSize val="0"/>
        </c:dLbls>
        <c:axId val="438612552"/>
        <c:axId val="438613728"/>
      </c:areaChart>
      <c:catAx>
        <c:axId val="438612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7641747318410077"/>
              <c:y val="0.943231953775790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613728"/>
        <c:crosses val="autoZero"/>
        <c:auto val="1"/>
        <c:lblAlgn val="ctr"/>
        <c:lblOffset val="100"/>
        <c:noMultiLvlLbl val="0"/>
      </c:catAx>
      <c:valAx>
        <c:axId val="438613728"/>
        <c:scaling>
          <c:orientation val="minMax"/>
          <c:max val="20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manualLayout>
              <c:xMode val="edge"/>
              <c:yMode val="edge"/>
              <c:x val="8.7288597926895792E-3"/>
              <c:y val="0.3944295220059569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612552"/>
        <c:crosses val="autoZero"/>
        <c:crossBetween val="midCat"/>
      </c:valAx>
      <c:spPr>
        <a:noFill/>
        <a:ln>
          <a:noFill/>
        </a:ln>
        <a:effectLst/>
      </c:spPr>
    </c:plotArea>
    <c:legend>
      <c:legendPos val="r"/>
      <c:layout>
        <c:manualLayout>
          <c:xMode val="edge"/>
          <c:yMode val="edge"/>
          <c:x val="0.89799201859178401"/>
          <c:y val="0.19720986021734169"/>
          <c:w val="7.5821402030147214E-2"/>
          <c:h val="0.535999089739604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01746970812011E-2"/>
          <c:y val="9.3812383850235048E-2"/>
          <c:w val="0.82592507178198682"/>
          <c:h val="0.79849420043717567"/>
        </c:manualLayout>
      </c:layout>
      <c:areaChart>
        <c:grouping val="stacked"/>
        <c:varyColors val="0"/>
        <c:ser>
          <c:idx val="1"/>
          <c:order val="1"/>
          <c:tx>
            <c:v>Residential</c:v>
          </c:tx>
          <c:spPr>
            <a:pattFill prst="smCheck">
              <a:fgClr>
                <a:srgbClr val="C30199"/>
              </a:fgClr>
              <a:bgClr>
                <a:schemeClr val="bg1"/>
              </a:bgClr>
            </a:pattFill>
            <a:ln>
              <a:noFill/>
            </a:ln>
            <a:effectLst/>
          </c:spPr>
          <c:cat>
            <c:numRef>
              <c:f>Total!$F$31:$F$50</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Total!$G$31:$G$50</c:f>
              <c:numCache>
                <c:formatCode>General</c:formatCode>
                <c:ptCount val="20"/>
                <c:pt idx="0">
                  <c:v>166506.5754832782</c:v>
                </c:pt>
                <c:pt idx="1">
                  <c:v>183669.63741159637</c:v>
                </c:pt>
                <c:pt idx="2">
                  <c:v>205380.8626146015</c:v>
                </c:pt>
                <c:pt idx="3">
                  <c:v>233441.45052403861</c:v>
                </c:pt>
                <c:pt idx="4">
                  <c:v>264956.04500498099</c:v>
                </c:pt>
                <c:pt idx="5">
                  <c:v>302641.028822953</c:v>
                </c:pt>
                <c:pt idx="6">
                  <c:v>344189.08052043593</c:v>
                </c:pt>
                <c:pt idx="7">
                  <c:v>389435.13378112577</c:v>
                </c:pt>
                <c:pt idx="8">
                  <c:v>430786.7972505762</c:v>
                </c:pt>
                <c:pt idx="9">
                  <c:v>471769.26603614585</c:v>
                </c:pt>
                <c:pt idx="10">
                  <c:v>508614.71199453366</c:v>
                </c:pt>
                <c:pt idx="11">
                  <c:v>543623.46248059685</c:v>
                </c:pt>
                <c:pt idx="12">
                  <c:v>568895.16823242651</c:v>
                </c:pt>
                <c:pt idx="13">
                  <c:v>591783.81766489253</c:v>
                </c:pt>
                <c:pt idx="14">
                  <c:v>610273.37400429498</c:v>
                </c:pt>
                <c:pt idx="15">
                  <c:v>628147.18503202591</c:v>
                </c:pt>
                <c:pt idx="16">
                  <c:v>638496.70669570181</c:v>
                </c:pt>
                <c:pt idx="17">
                  <c:v>649099.95510418084</c:v>
                </c:pt>
                <c:pt idx="18">
                  <c:v>660053.44060221035</c:v>
                </c:pt>
                <c:pt idx="19">
                  <c:v>670874.20231135166</c:v>
                </c:pt>
              </c:numCache>
            </c:numRef>
          </c:val>
        </c:ser>
        <c:ser>
          <c:idx val="2"/>
          <c:order val="2"/>
          <c:tx>
            <c:v>Commercial</c:v>
          </c:tx>
          <c:spPr>
            <a:pattFill prst="narHorz">
              <a:fgClr>
                <a:schemeClr val="accent6"/>
              </a:fgClr>
              <a:bgClr>
                <a:schemeClr val="bg1"/>
              </a:bgClr>
            </a:pattFill>
            <a:ln w="25400">
              <a:noFill/>
            </a:ln>
            <a:effectLst/>
          </c:spPr>
          <c:cat>
            <c:numRef>
              <c:f>Total!$F$31:$F$50</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Total!$H$31:$H$50</c:f>
              <c:numCache>
                <c:formatCode>_(* #,##0_);_(* \(#,##0\);_(* "-"??_);_(@_)</c:formatCode>
                <c:ptCount val="20"/>
                <c:pt idx="0">
                  <c:v>395689.64465886704</c:v>
                </c:pt>
                <c:pt idx="1">
                  <c:v>419245.75047153089</c:v>
                </c:pt>
                <c:pt idx="2">
                  <c:v>449444.60392650979</c:v>
                </c:pt>
                <c:pt idx="3">
                  <c:v>487443.27816006553</c:v>
                </c:pt>
                <c:pt idx="4">
                  <c:v>528861.02810268104</c:v>
                </c:pt>
                <c:pt idx="5">
                  <c:v>579066.30000484199</c:v>
                </c:pt>
                <c:pt idx="6">
                  <c:v>635149.91722811293</c:v>
                </c:pt>
                <c:pt idx="7">
                  <c:v>697215.00850261434</c:v>
                </c:pt>
                <c:pt idx="8">
                  <c:v>755396.76518158114</c:v>
                </c:pt>
                <c:pt idx="9">
                  <c:v>814504.23083586013</c:v>
                </c:pt>
                <c:pt idx="10">
                  <c:v>869021.33559101261</c:v>
                </c:pt>
                <c:pt idx="11">
                  <c:v>923187.1301549552</c:v>
                </c:pt>
                <c:pt idx="12">
                  <c:v>966734.38646182301</c:v>
                </c:pt>
                <c:pt idx="13">
                  <c:v>1004164.0065913218</c:v>
                </c:pt>
                <c:pt idx="14">
                  <c:v>1036215.8982446988</c:v>
                </c:pt>
                <c:pt idx="15">
                  <c:v>1068110.998285545</c:v>
                </c:pt>
                <c:pt idx="16">
                  <c:v>1089343.3530832855</c:v>
                </c:pt>
                <c:pt idx="17">
                  <c:v>1113617.829486968</c:v>
                </c:pt>
                <c:pt idx="18">
                  <c:v>1135988.5744258813</c:v>
                </c:pt>
                <c:pt idx="19">
                  <c:v>1158820.5929646147</c:v>
                </c:pt>
              </c:numCache>
            </c:numRef>
          </c:val>
        </c:ser>
        <c:ser>
          <c:idx val="3"/>
          <c:order val="3"/>
          <c:tx>
            <c:v>Industrial</c:v>
          </c:tx>
          <c:spPr>
            <a:pattFill prst="pct80">
              <a:fgClr>
                <a:srgbClr val="FDEE31"/>
              </a:fgClr>
              <a:bgClr>
                <a:schemeClr val="bg1"/>
              </a:bgClr>
            </a:pattFill>
            <a:ln w="25400">
              <a:noFill/>
            </a:ln>
            <a:effectLst/>
          </c:spPr>
          <c:cat>
            <c:numRef>
              <c:f>Total!$F$31:$F$50</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Total!$I$31:$I$50</c:f>
              <c:numCache>
                <c:formatCode>_(* #,##0_);_(* \(#,##0\);_(* "-"??_);_(@_)</c:formatCode>
                <c:ptCount val="20"/>
                <c:pt idx="0">
                  <c:v>47065.657131191976</c:v>
                </c:pt>
                <c:pt idx="1">
                  <c:v>48363.265311257099</c:v>
                </c:pt>
                <c:pt idx="2">
                  <c:v>49086.213471330004</c:v>
                </c:pt>
                <c:pt idx="3">
                  <c:v>51798.474616294654</c:v>
                </c:pt>
                <c:pt idx="4">
                  <c:v>53594.558607377403</c:v>
                </c:pt>
                <c:pt idx="5">
                  <c:v>55185.168212735647</c:v>
                </c:pt>
                <c:pt idx="6">
                  <c:v>57294.44429661669</c:v>
                </c:pt>
                <c:pt idx="7">
                  <c:v>59477.837889930408</c:v>
                </c:pt>
                <c:pt idx="8">
                  <c:v>61583.908577336893</c:v>
                </c:pt>
                <c:pt idx="9">
                  <c:v>63605.62397871245</c:v>
                </c:pt>
                <c:pt idx="10">
                  <c:v>65126.725901477992</c:v>
                </c:pt>
                <c:pt idx="11">
                  <c:v>67061.425658906213</c:v>
                </c:pt>
                <c:pt idx="12">
                  <c:v>68783.268048262718</c:v>
                </c:pt>
                <c:pt idx="13">
                  <c:v>69877.742149972881</c:v>
                </c:pt>
                <c:pt idx="14">
                  <c:v>70847.733470776933</c:v>
                </c:pt>
                <c:pt idx="15">
                  <c:v>71876.978884434313</c:v>
                </c:pt>
                <c:pt idx="16">
                  <c:v>73201.76127178155</c:v>
                </c:pt>
                <c:pt idx="17">
                  <c:v>74204.474259163835</c:v>
                </c:pt>
                <c:pt idx="18">
                  <c:v>75119.423455236276</c:v>
                </c:pt>
                <c:pt idx="19">
                  <c:v>76055.875105395258</c:v>
                </c:pt>
              </c:numCache>
            </c:numRef>
          </c:val>
        </c:ser>
        <c:dLbls>
          <c:showLegendKey val="0"/>
          <c:showVal val="0"/>
          <c:showCatName val="0"/>
          <c:showSerName val="0"/>
          <c:showPercent val="0"/>
          <c:showBubbleSize val="0"/>
        </c:dLbls>
        <c:axId val="438612944"/>
        <c:axId val="438614120"/>
        <c:extLst>
          <c:ext xmlns:c15="http://schemas.microsoft.com/office/drawing/2012/chart" uri="{02D57815-91ED-43cb-92C2-25804820EDAC}">
            <c15:filteredAreaSeries>
              <c15:ser>
                <c:idx val="0"/>
                <c:order val="0"/>
                <c:tx>
                  <c:strRef>
                    <c:extLst>
                      <c:ext uri="{02D57815-91ED-43cb-92C2-25804820EDAC}">
                        <c15:formulaRef>
                          <c15:sqref>Total!$F$30</c15:sqref>
                        </c15:formulaRef>
                      </c:ext>
                    </c:extLst>
                    <c:strCache>
                      <c:ptCount val="1"/>
                      <c:pt idx="0">
                        <c:v>Year</c:v>
                      </c:pt>
                    </c:strCache>
                  </c:strRef>
                </c:tx>
                <c:spPr>
                  <a:solidFill>
                    <a:schemeClr val="accent1"/>
                  </a:solidFill>
                  <a:ln>
                    <a:noFill/>
                  </a:ln>
                  <a:effectLst/>
                </c:spPr>
                <c:cat>
                  <c:numRef>
                    <c:extLst>
                      <c:ext uri="{02D57815-91ED-43cb-92C2-25804820EDAC}">
                        <c15:formulaRef>
                          <c15:sqref>Total!$F$31:$F$50</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c:ext uri="{02D57815-91ED-43cb-92C2-25804820EDAC}">
                        <c15:formulaRef>
                          <c15:sqref>Total!$F$31:$F$50</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val>
              </c15:ser>
            </c15:filteredAreaSeries>
          </c:ext>
        </c:extLst>
      </c:areaChart>
      <c:catAx>
        <c:axId val="438612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7860674251601404"/>
              <c:y val="0.946171141177414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614120"/>
        <c:crosses val="autoZero"/>
        <c:auto val="1"/>
        <c:lblAlgn val="ctr"/>
        <c:lblOffset val="100"/>
        <c:noMultiLvlLbl val="0"/>
      </c:catAx>
      <c:valAx>
        <c:axId val="438614120"/>
        <c:scaling>
          <c:orientation val="minMax"/>
          <c:max val="20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Therms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612944"/>
        <c:crosses val="autoZero"/>
        <c:crossBetween val="midCat"/>
      </c:valAx>
      <c:spPr>
        <a:noFill/>
        <a:ln>
          <a:noFill/>
        </a:ln>
        <a:effectLst/>
      </c:spPr>
    </c:plotArea>
    <c:legend>
      <c:legendPos val="r"/>
      <c:layout>
        <c:manualLayout>
          <c:xMode val="edge"/>
          <c:yMode val="edge"/>
          <c:x val="0.92347246167596442"/>
          <c:y val="2.9497141410267696E-2"/>
          <c:w val="6.3148659447749028E-2"/>
          <c:h val="0.748169150376203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v>Climate Zone 1</c:v>
          </c:tx>
          <c:spPr>
            <a:pattFill prst="pct50">
              <a:fgClr>
                <a:srgbClr val="FEB0D3"/>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Total!$U$53:$U$72</c:f>
              <c:numCache>
                <c:formatCode>_(* #,##0_);_(* \(#,##0\);_(* "-"??_);_(@_)</c:formatCode>
                <c:ptCount val="20"/>
                <c:pt idx="0">
                  <c:v>77529.129168061161</c:v>
                </c:pt>
                <c:pt idx="1">
                  <c:v>85904.925648368677</c:v>
                </c:pt>
                <c:pt idx="2">
                  <c:v>96556.597170215697</c:v>
                </c:pt>
                <c:pt idx="3">
                  <c:v>110289.8181117221</c:v>
                </c:pt>
                <c:pt idx="4">
                  <c:v>125765.85065871605</c:v>
                </c:pt>
                <c:pt idx="5">
                  <c:v>144332.7246934881</c:v>
                </c:pt>
                <c:pt idx="6">
                  <c:v>164830.91548775317</c:v>
                </c:pt>
                <c:pt idx="7">
                  <c:v>187241.63199859508</c:v>
                </c:pt>
                <c:pt idx="8">
                  <c:v>207814.06061462694</c:v>
                </c:pt>
                <c:pt idx="9">
                  <c:v>228255.73897949109</c:v>
                </c:pt>
                <c:pt idx="10">
                  <c:v>246760.70179597169</c:v>
                </c:pt>
                <c:pt idx="11">
                  <c:v>264421.01615277003</c:v>
                </c:pt>
                <c:pt idx="12">
                  <c:v>277227.08206889615</c:v>
                </c:pt>
                <c:pt idx="13">
                  <c:v>289267.6323875066</c:v>
                </c:pt>
                <c:pt idx="14">
                  <c:v>298937.38572286675</c:v>
                </c:pt>
                <c:pt idx="15">
                  <c:v>308241.14714607585</c:v>
                </c:pt>
                <c:pt idx="16">
                  <c:v>313937.54001407989</c:v>
                </c:pt>
                <c:pt idx="17">
                  <c:v>319576.49381041591</c:v>
                </c:pt>
                <c:pt idx="18">
                  <c:v>325484.98773175094</c:v>
                </c:pt>
                <c:pt idx="19">
                  <c:v>331505.17884971737</c:v>
                </c:pt>
              </c:numCache>
            </c:numRef>
          </c:val>
        </c:ser>
        <c:ser>
          <c:idx val="2"/>
          <c:order val="2"/>
          <c:tx>
            <c:v>Climate Zone 2</c:v>
          </c:tx>
          <c:spPr>
            <a:pattFill prst="pct80">
              <a:fgClr>
                <a:srgbClr val="C30199"/>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Total!$V$53:$V$72</c:f>
              <c:numCache>
                <c:formatCode>_(* #,##0_);_(* \(#,##0\);_(* "-"??_);_(@_)</c:formatCode>
                <c:ptCount val="20"/>
                <c:pt idx="0">
                  <c:v>33879.497376451131</c:v>
                </c:pt>
                <c:pt idx="1">
                  <c:v>37443.139430089279</c:v>
                </c:pt>
                <c:pt idx="2">
                  <c:v>41946.322318129707</c:v>
                </c:pt>
                <c:pt idx="3">
                  <c:v>47777.401399554627</c:v>
                </c:pt>
                <c:pt idx="4">
                  <c:v>54319.810257921199</c:v>
                </c:pt>
                <c:pt idx="5">
                  <c:v>62123.114844039635</c:v>
                </c:pt>
                <c:pt idx="6">
                  <c:v>70744.883505838923</c:v>
                </c:pt>
                <c:pt idx="7">
                  <c:v>80032.560687127436</c:v>
                </c:pt>
                <c:pt idx="8">
                  <c:v>88573.972324404589</c:v>
                </c:pt>
                <c:pt idx="9">
                  <c:v>96968.124097112712</c:v>
                </c:pt>
                <c:pt idx="10">
                  <c:v>104504.61025795763</c:v>
                </c:pt>
                <c:pt idx="11">
                  <c:v>111593.06111346727</c:v>
                </c:pt>
                <c:pt idx="12">
                  <c:v>116715.15571174497</c:v>
                </c:pt>
                <c:pt idx="13">
                  <c:v>121197.45673191683</c:v>
                </c:pt>
                <c:pt idx="14">
                  <c:v>124801.33647210053</c:v>
                </c:pt>
                <c:pt idx="15">
                  <c:v>128358.73362594776</c:v>
                </c:pt>
                <c:pt idx="16">
                  <c:v>130305.2880855062</c:v>
                </c:pt>
                <c:pt idx="17">
                  <c:v>132372.39190522544</c:v>
                </c:pt>
                <c:pt idx="18">
                  <c:v>134776.28951845347</c:v>
                </c:pt>
                <c:pt idx="19">
                  <c:v>137225.31812622509</c:v>
                </c:pt>
              </c:numCache>
            </c:numRef>
          </c:val>
        </c:ser>
        <c:ser>
          <c:idx val="3"/>
          <c:order val="3"/>
          <c:tx>
            <c:v>Climate Zone 3</c:v>
          </c:tx>
          <c:spPr>
            <a:pattFill prst="narVert">
              <a:fgClr>
                <a:srgbClr val="6C006C"/>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Total!$W$53:$W$72</c:f>
              <c:numCache>
                <c:formatCode>_(* #,##0_);_(* \(#,##0\);_(* "-"??_);_(@_)</c:formatCode>
                <c:ptCount val="20"/>
                <c:pt idx="0">
                  <c:v>55097.94893876592</c:v>
                </c:pt>
                <c:pt idx="1">
                  <c:v>60321.572333138392</c:v>
                </c:pt>
                <c:pt idx="2">
                  <c:v>66877.943126256112</c:v>
                </c:pt>
                <c:pt idx="3">
                  <c:v>75374.231012761884</c:v>
                </c:pt>
                <c:pt idx="4">
                  <c:v>84870.384088343708</c:v>
                </c:pt>
                <c:pt idx="5">
                  <c:v>96185.189285425236</c:v>
                </c:pt>
                <c:pt idx="6">
                  <c:v>108613.28152684381</c:v>
                </c:pt>
                <c:pt idx="7">
                  <c:v>122160.94109540326</c:v>
                </c:pt>
                <c:pt idx="8">
                  <c:v>134398.76431154463</c:v>
                </c:pt>
                <c:pt idx="9">
                  <c:v>146545.40295954206</c:v>
                </c:pt>
                <c:pt idx="10">
                  <c:v>157349.39994060437</c:v>
                </c:pt>
                <c:pt idx="11">
                  <c:v>167609.38521435956</c:v>
                </c:pt>
                <c:pt idx="12">
                  <c:v>174952.93045178533</c:v>
                </c:pt>
                <c:pt idx="13">
                  <c:v>181318.72854546912</c:v>
                </c:pt>
                <c:pt idx="14">
                  <c:v>186534.65180932771</c:v>
                </c:pt>
                <c:pt idx="15">
                  <c:v>191547.30426000227</c:v>
                </c:pt>
                <c:pt idx="16">
                  <c:v>194253.87859611571</c:v>
                </c:pt>
                <c:pt idx="17">
                  <c:v>197151.06938853956</c:v>
                </c:pt>
                <c:pt idx="18">
                  <c:v>199792.16335200588</c:v>
                </c:pt>
                <c:pt idx="19">
                  <c:v>202143.70533540918</c:v>
                </c:pt>
              </c:numCache>
            </c:numRef>
          </c:val>
        </c:ser>
        <c:dLbls>
          <c:showLegendKey val="0"/>
          <c:showVal val="0"/>
          <c:showCatName val="0"/>
          <c:showSerName val="0"/>
          <c:showPercent val="0"/>
          <c:showBubbleSize val="0"/>
        </c:dLbls>
        <c:gapWidth val="75"/>
        <c:overlap val="100"/>
        <c:axId val="438614904"/>
        <c:axId val="438615296"/>
        <c:extLst>
          <c:ext xmlns:c15="http://schemas.microsoft.com/office/drawing/2012/chart" uri="{02D57815-91ED-43cb-92C2-25804820EDAC}">
            <c15:filteredBarSeries>
              <c15:ser>
                <c:idx val="0"/>
                <c:order val="0"/>
                <c:tx>
                  <c:strRef>
                    <c:extLst>
                      <c:ext uri="{02D57815-91ED-43cb-92C2-25804820EDAC}">
                        <c15:formulaRef>
                          <c15:sqref>Total!$T$52</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Total!$T$53:$T$72</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c:ext uri="{02D57815-91ED-43cb-92C2-25804820EDAC}">
                        <c15:formulaRef>
                          <c15:sqref>Total!$T$53:$T$72</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val>
              </c15:ser>
            </c15:filteredBarSeries>
          </c:ext>
        </c:extLst>
      </c:barChart>
      <c:catAx>
        <c:axId val="438614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7695643387748848"/>
              <c:y val="0.9524562698278062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615296"/>
        <c:crosses val="autoZero"/>
        <c:auto val="1"/>
        <c:lblAlgn val="ctr"/>
        <c:lblOffset val="100"/>
        <c:noMultiLvlLbl val="0"/>
      </c:catAx>
      <c:valAx>
        <c:axId val="438615296"/>
        <c:scaling>
          <c:orientation val="minMax"/>
          <c:max val="7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manualLayout>
              <c:xMode val="edge"/>
              <c:yMode val="edge"/>
              <c:x val="5.5840699762232937E-3"/>
              <c:y val="0.4252276680042426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614904"/>
        <c:crosses val="autoZero"/>
        <c:crossBetween val="between"/>
      </c:valAx>
      <c:spPr>
        <a:noFill/>
        <a:ln>
          <a:noFill/>
        </a:ln>
        <a:effectLst/>
      </c:spPr>
    </c:plotArea>
    <c:legend>
      <c:legendPos val="r"/>
      <c:layout>
        <c:manualLayout>
          <c:xMode val="edge"/>
          <c:yMode val="edge"/>
          <c:x val="0.91569135974654126"/>
          <c:y val="0.12359411836516618"/>
          <c:w val="7.7607756281990792E-2"/>
          <c:h val="0.551461728469439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v>Climate Zone 1</c:v>
          </c:tx>
          <c:spPr>
            <a:pattFill prst="pct50">
              <a:fgClr>
                <a:schemeClr val="accent4">
                  <a:lumMod val="75000"/>
                </a:schemeClr>
              </a:fgClr>
              <a:bgClr>
                <a:schemeClr val="bg1"/>
              </a:bgClr>
            </a:pattFill>
            <a:ln>
              <a:noFill/>
            </a:ln>
            <a:effectLst/>
          </c:spPr>
          <c:invertIfNegative val="0"/>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Total!$C$6:$C$25</c:f>
              <c:numCache>
                <c:formatCode>_(* #,##0_);_(* \(#,##0\);_(* "-"??_);_(@_)</c:formatCode>
                <c:ptCount val="20"/>
                <c:pt idx="0">
                  <c:v>139432.41678508354</c:v>
                </c:pt>
                <c:pt idx="1">
                  <c:v>148930.94461528616</c:v>
                </c:pt>
                <c:pt idx="2">
                  <c:v>161080.63643873844</c:v>
                </c:pt>
                <c:pt idx="3">
                  <c:v>176226.75536733132</c:v>
                </c:pt>
                <c:pt idx="4">
                  <c:v>192762.58135793457</c:v>
                </c:pt>
                <c:pt idx="5">
                  <c:v>212461.84824834944</c:v>
                </c:pt>
                <c:pt idx="6">
                  <c:v>234732.94945299823</c:v>
                </c:pt>
                <c:pt idx="7">
                  <c:v>258753.5386107302</c:v>
                </c:pt>
                <c:pt idx="8">
                  <c:v>280873.85885243752</c:v>
                </c:pt>
                <c:pt idx="9">
                  <c:v>303519.59902848821</c:v>
                </c:pt>
                <c:pt idx="10">
                  <c:v>324130.11398746661</c:v>
                </c:pt>
                <c:pt idx="11">
                  <c:v>344965.4374168003</c:v>
                </c:pt>
                <c:pt idx="12">
                  <c:v>361155.84091907623</c:v>
                </c:pt>
                <c:pt idx="13">
                  <c:v>375808.33167764969</c:v>
                </c:pt>
                <c:pt idx="14">
                  <c:v>388293.12933865958</c:v>
                </c:pt>
                <c:pt idx="15">
                  <c:v>400888.27619199286</c:v>
                </c:pt>
                <c:pt idx="16">
                  <c:v>409358.28633363178</c:v>
                </c:pt>
                <c:pt idx="17">
                  <c:v>419242.09535835683</c:v>
                </c:pt>
                <c:pt idx="18">
                  <c:v>428104.3729468814</c:v>
                </c:pt>
                <c:pt idx="19">
                  <c:v>437155.33088992536</c:v>
                </c:pt>
              </c:numCache>
            </c:numRef>
          </c:val>
        </c:ser>
        <c:ser>
          <c:idx val="2"/>
          <c:order val="2"/>
          <c:tx>
            <c:v>Climate Zone 2</c:v>
          </c:tx>
          <c:spPr>
            <a:pattFill prst="pct90">
              <a:fgClr>
                <a:schemeClr val="accent6"/>
              </a:fgClr>
              <a:bgClr>
                <a:schemeClr val="bg1"/>
              </a:bgClr>
            </a:pattFill>
            <a:ln>
              <a:noFill/>
            </a:ln>
            <a:effectLst/>
          </c:spPr>
          <c:invertIfNegative val="0"/>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Total!$D$6:$D$25</c:f>
              <c:numCache>
                <c:formatCode>_(* #,##0_);_(* \(#,##0\);_(* "-"??_);_(@_)</c:formatCode>
                <c:ptCount val="20"/>
                <c:pt idx="0">
                  <c:v>90800.381342452645</c:v>
                </c:pt>
                <c:pt idx="1">
                  <c:v>96479.164152818747</c:v>
                </c:pt>
                <c:pt idx="2">
                  <c:v>103891.31809540627</c:v>
                </c:pt>
                <c:pt idx="3">
                  <c:v>113109.72390933035</c:v>
                </c:pt>
                <c:pt idx="4">
                  <c:v>122863.21049066575</c:v>
                </c:pt>
                <c:pt idx="5">
                  <c:v>134667.38426633901</c:v>
                </c:pt>
                <c:pt idx="6">
                  <c:v>147214.93533167834</c:v>
                </c:pt>
                <c:pt idx="7">
                  <c:v>161157.72207204084</c:v>
                </c:pt>
                <c:pt idx="8">
                  <c:v>174014.55773656801</c:v>
                </c:pt>
                <c:pt idx="9">
                  <c:v>186770.84868887684</c:v>
                </c:pt>
                <c:pt idx="10">
                  <c:v>198784.30169529957</c:v>
                </c:pt>
                <c:pt idx="11">
                  <c:v>210487.19256463362</c:v>
                </c:pt>
                <c:pt idx="12">
                  <c:v>220492.88748790571</c:v>
                </c:pt>
                <c:pt idx="13">
                  <c:v>228156.23541037779</c:v>
                </c:pt>
                <c:pt idx="14">
                  <c:v>235068.85598982259</c:v>
                </c:pt>
                <c:pt idx="15">
                  <c:v>241093.77435093664</c:v>
                </c:pt>
                <c:pt idx="16">
                  <c:v>244775.01325277996</c:v>
                </c:pt>
                <c:pt idx="17">
                  <c:v>248971.78008259405</c:v>
                </c:pt>
                <c:pt idx="18">
                  <c:v>252979.84715420305</c:v>
                </c:pt>
                <c:pt idx="19">
                  <c:v>257052.45800386256</c:v>
                </c:pt>
              </c:numCache>
            </c:numRef>
          </c:val>
        </c:ser>
        <c:ser>
          <c:idx val="3"/>
          <c:order val="3"/>
          <c:tx>
            <c:v>Climate Zone 3</c:v>
          </c:tx>
          <c:spPr>
            <a:pattFill prst="narVert">
              <a:fgClr>
                <a:schemeClr val="accent6">
                  <a:lumMod val="20000"/>
                  <a:lumOff val="80000"/>
                </a:schemeClr>
              </a:fgClr>
              <a:bgClr>
                <a:schemeClr val="bg1"/>
              </a:bgClr>
            </a:pattFill>
            <a:ln>
              <a:noFill/>
            </a:ln>
            <a:effectLst/>
          </c:spPr>
          <c:invertIfNegative val="0"/>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Total!$E$6:$E$25</c:f>
              <c:numCache>
                <c:formatCode>_(* #,##0_);_(* \(#,##0\);_(* "-"??_);_(@_)</c:formatCode>
                <c:ptCount val="20"/>
                <c:pt idx="0">
                  <c:v>165456.84653133084</c:v>
                </c:pt>
                <c:pt idx="1">
                  <c:v>173835.64170342596</c:v>
                </c:pt>
                <c:pt idx="2">
                  <c:v>184472.64939236507</c:v>
                </c:pt>
                <c:pt idx="3">
                  <c:v>198106.79888340388</c:v>
                </c:pt>
                <c:pt idx="4">
                  <c:v>213235.23625408066</c:v>
                </c:pt>
                <c:pt idx="5">
                  <c:v>231937.06749015348</c:v>
                </c:pt>
                <c:pt idx="6">
                  <c:v>253202.03244343633</c:v>
                </c:pt>
                <c:pt idx="7">
                  <c:v>277303.74781984329</c:v>
                </c:pt>
                <c:pt idx="8">
                  <c:v>300508.34859257564</c:v>
                </c:pt>
                <c:pt idx="9">
                  <c:v>324213.78311849502</c:v>
                </c:pt>
                <c:pt idx="10">
                  <c:v>346106.91990824649</c:v>
                </c:pt>
                <c:pt idx="11">
                  <c:v>367734.50017352129</c:v>
                </c:pt>
                <c:pt idx="12">
                  <c:v>385085.6580548411</c:v>
                </c:pt>
                <c:pt idx="13">
                  <c:v>400199.4395032943</c:v>
                </c:pt>
                <c:pt idx="14">
                  <c:v>412853.91291621653</c:v>
                </c:pt>
                <c:pt idx="15">
                  <c:v>426128.94774261565</c:v>
                </c:pt>
                <c:pt idx="16">
                  <c:v>435210.0534968737</c:v>
                </c:pt>
                <c:pt idx="17">
                  <c:v>445403.95404601726</c:v>
                </c:pt>
                <c:pt idx="18">
                  <c:v>454904.35432479688</c:v>
                </c:pt>
                <c:pt idx="19">
                  <c:v>464612.80407082674</c:v>
                </c:pt>
              </c:numCache>
            </c:numRef>
          </c:val>
        </c:ser>
        <c:dLbls>
          <c:showLegendKey val="0"/>
          <c:showVal val="0"/>
          <c:showCatName val="0"/>
          <c:showSerName val="0"/>
          <c:showPercent val="0"/>
          <c:showBubbleSize val="0"/>
        </c:dLbls>
        <c:gapWidth val="75"/>
        <c:overlap val="100"/>
        <c:axId val="436976832"/>
        <c:axId val="436976440"/>
        <c:extLst>
          <c:ext xmlns:c15="http://schemas.microsoft.com/office/drawing/2012/chart" uri="{02D57815-91ED-43cb-92C2-25804820EDAC}">
            <c15:filteredBarSeries>
              <c15:ser>
                <c:idx val="0"/>
                <c:order val="0"/>
                <c:spPr>
                  <a:solidFill>
                    <a:schemeClr val="accent1"/>
                  </a:solidFill>
                  <a:ln>
                    <a:noFill/>
                  </a:ln>
                  <a:effectLst/>
                </c:spPr>
                <c:invertIfNegative val="0"/>
                <c:cat>
                  <c:numRef>
                    <c:extLst>
                      <c:ext uri="{02D57815-91ED-43cb-92C2-25804820EDAC}">
                        <c15:formulaRef>
                          <c15:sqref>Total!$B$6:$B$25</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c:ext uri="{02D57815-91ED-43cb-92C2-25804820EDAC}">
                        <c15:formulaRef>
                          <c15:sqref>Total!$B$6:$B$25</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val>
              </c15:ser>
            </c15:filteredBarSeries>
          </c:ext>
        </c:extLst>
      </c:barChart>
      <c:catAx>
        <c:axId val="436976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8109853085645427"/>
              <c:y val="0.943655403408770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76440"/>
        <c:crosses val="autoZero"/>
        <c:auto val="1"/>
        <c:lblAlgn val="ctr"/>
        <c:lblOffset val="100"/>
        <c:noMultiLvlLbl val="0"/>
      </c:catAx>
      <c:valAx>
        <c:axId val="436976440"/>
        <c:scaling>
          <c:orientation val="minMax"/>
          <c:max val="12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76832"/>
        <c:crosses val="autoZero"/>
        <c:crossBetween val="between"/>
      </c:valAx>
      <c:spPr>
        <a:noFill/>
        <a:ln>
          <a:noFill/>
        </a:ln>
        <a:effectLst/>
      </c:spPr>
    </c:plotArea>
    <c:legend>
      <c:legendPos val="r"/>
      <c:layout>
        <c:manualLayout>
          <c:xMode val="edge"/>
          <c:yMode val="edge"/>
          <c:x val="0.91686444082613627"/>
          <c:y val="0.27463965181847183"/>
          <c:w val="7.6527912149164948E-2"/>
          <c:h val="0.404388710286101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Climate Zone 1</c:v>
          </c:tx>
          <c:spPr>
            <a:pattFill prst="pct50">
              <a:fgClr>
                <a:srgbClr val="FFC000"/>
              </a:fgClr>
              <a:bgClr>
                <a:schemeClr val="bg1"/>
              </a:bgClr>
            </a:pattFill>
            <a:ln>
              <a:noFill/>
            </a:ln>
            <a:effectLst/>
          </c:spPr>
          <c:invertIfNegative val="0"/>
          <c:cat>
            <c:numRef>
              <c:f>Total!$K$6:$K$25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Total!$G$5:$G$25</c:f>
              <c:numCache>
                <c:formatCode>_(* #,##0_);_(* \(#,##0\);_(* "-"??_);_(@_)</c:formatCode>
                <c:ptCount val="21"/>
                <c:pt idx="0" formatCode="General">
                  <c:v>1</c:v>
                </c:pt>
                <c:pt idx="1">
                  <c:v>7873.0411949620693</c:v>
                </c:pt>
                <c:pt idx="2">
                  <c:v>8145.1433732835803</c:v>
                </c:pt>
                <c:pt idx="3">
                  <c:v>8158.5456080132153</c:v>
                </c:pt>
                <c:pt idx="4">
                  <c:v>8589.915090317545</c:v>
                </c:pt>
                <c:pt idx="5">
                  <c:v>8741.2838379142086</c:v>
                </c:pt>
                <c:pt idx="6">
                  <c:v>9035.7292602243124</c:v>
                </c:pt>
                <c:pt idx="7">
                  <c:v>9367.8659929677979</c:v>
                </c:pt>
                <c:pt idx="8">
                  <c:v>9784.6634974181325</c:v>
                </c:pt>
                <c:pt idx="9">
                  <c:v>10076.35857632857</c:v>
                </c:pt>
                <c:pt idx="10">
                  <c:v>10466.510913205582</c:v>
                </c:pt>
                <c:pt idx="11">
                  <c:v>10669.641933818439</c:v>
                </c:pt>
                <c:pt idx="12">
                  <c:v>11187.915767054707</c:v>
                </c:pt>
                <c:pt idx="13">
                  <c:v>11343.738785799427</c:v>
                </c:pt>
                <c:pt idx="14">
                  <c:v>11555.787589293195</c:v>
                </c:pt>
                <c:pt idx="15">
                  <c:v>11701.550576146808</c:v>
                </c:pt>
                <c:pt idx="16">
                  <c:v>11829.870736742065</c:v>
                </c:pt>
                <c:pt idx="17">
                  <c:v>11887.342930763116</c:v>
                </c:pt>
                <c:pt idx="18">
                  <c:v>12035.861673106585</c:v>
                </c:pt>
                <c:pt idx="19">
                  <c:v>12158.011142546784</c:v>
                </c:pt>
                <c:pt idx="20">
                  <c:v>12281.927765120863</c:v>
                </c:pt>
              </c:numCache>
            </c:numRef>
          </c:val>
        </c:ser>
        <c:ser>
          <c:idx val="1"/>
          <c:order val="1"/>
          <c:tx>
            <c:v>Climate Zone 2</c:v>
          </c:tx>
          <c:spPr>
            <a:pattFill prst="pct80">
              <a:fgClr>
                <a:srgbClr val="FDEE31"/>
              </a:fgClr>
              <a:bgClr>
                <a:schemeClr val="bg1"/>
              </a:bgClr>
            </a:pattFill>
            <a:ln>
              <a:noFill/>
            </a:ln>
            <a:effectLst/>
          </c:spPr>
          <c:invertIfNegative val="0"/>
          <c:cat>
            <c:numRef>
              <c:f>Total!$K$6:$K$25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Total!$H$5:$H$25</c:f>
              <c:numCache>
                <c:formatCode>_(* #,##0_);_(* \(#,##0\);_(* "-"??_);_(@_)</c:formatCode>
                <c:ptCount val="21"/>
                <c:pt idx="0" formatCode="General">
                  <c:v>2</c:v>
                </c:pt>
                <c:pt idx="1">
                  <c:v>8787.0377230095</c:v>
                </c:pt>
                <c:pt idx="2">
                  <c:v>9026.3637554348952</c:v>
                </c:pt>
                <c:pt idx="3">
                  <c:v>9239.8576335172747</c:v>
                </c:pt>
                <c:pt idx="4">
                  <c:v>9354.5049075675979</c:v>
                </c:pt>
                <c:pt idx="5">
                  <c:v>9766.515318285652</c:v>
                </c:pt>
                <c:pt idx="6">
                  <c:v>10124.041850934011</c:v>
                </c:pt>
                <c:pt idx="7">
                  <c:v>10562.308876061263</c:v>
                </c:pt>
                <c:pt idx="8">
                  <c:v>10971.993271693575</c:v>
                </c:pt>
                <c:pt idx="9">
                  <c:v>11378.753765930738</c:v>
                </c:pt>
                <c:pt idx="10">
                  <c:v>11791.503554623345</c:v>
                </c:pt>
                <c:pt idx="11">
                  <c:v>12075.824922507538</c:v>
                </c:pt>
                <c:pt idx="12">
                  <c:v>12307.908824079153</c:v>
                </c:pt>
                <c:pt idx="13">
                  <c:v>12915.888127640723</c:v>
                </c:pt>
                <c:pt idx="14">
                  <c:v>13136.766540503719</c:v>
                </c:pt>
                <c:pt idx="15">
                  <c:v>13377.499932913279</c:v>
                </c:pt>
                <c:pt idx="16">
                  <c:v>14011.949375214735</c:v>
                </c:pt>
                <c:pt idx="17">
                  <c:v>13459.853175022541</c:v>
                </c:pt>
                <c:pt idx="18">
                  <c:v>13785.592098307607</c:v>
                </c:pt>
                <c:pt idx="19">
                  <c:v>14041.86144487148</c:v>
                </c:pt>
                <c:pt idx="20">
                  <c:v>14305.430021924223</c:v>
                </c:pt>
              </c:numCache>
            </c:numRef>
          </c:val>
        </c:ser>
        <c:ser>
          <c:idx val="2"/>
          <c:order val="2"/>
          <c:tx>
            <c:v>Climate Zone 3</c:v>
          </c:tx>
          <c:spPr>
            <a:pattFill prst="narVert">
              <a:fgClr>
                <a:srgbClr val="FFFF4B"/>
              </a:fgClr>
              <a:bgClr>
                <a:schemeClr val="bg1"/>
              </a:bgClr>
            </a:pattFill>
            <a:ln>
              <a:noFill/>
            </a:ln>
            <a:effectLst/>
          </c:spPr>
          <c:invertIfNegative val="0"/>
          <c:cat>
            <c:numRef>
              <c:f>Total!$K$6:$K$25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Total!$I$5:$I$25</c:f>
              <c:numCache>
                <c:formatCode>_(* #,##0_);_(* \(#,##0\);_(* "-"??_);_(@_)</c:formatCode>
                <c:ptCount val="21"/>
                <c:pt idx="0" formatCode="General">
                  <c:v>3</c:v>
                </c:pt>
                <c:pt idx="1">
                  <c:v>30405.578213220408</c:v>
                </c:pt>
                <c:pt idx="2">
                  <c:v>31191.758182538626</c:v>
                </c:pt>
                <c:pt idx="3">
                  <c:v>31687.810229799514</c:v>
                </c:pt>
                <c:pt idx="4">
                  <c:v>33854.054618409515</c:v>
                </c:pt>
                <c:pt idx="5">
                  <c:v>35086.759451177539</c:v>
                </c:pt>
                <c:pt idx="6">
                  <c:v>36025.397101577328</c:v>
                </c:pt>
                <c:pt idx="7">
                  <c:v>37364.269427587627</c:v>
                </c:pt>
                <c:pt idx="8">
                  <c:v>38721.181120818699</c:v>
                </c:pt>
                <c:pt idx="9">
                  <c:v>40128.796235077585</c:v>
                </c:pt>
                <c:pt idx="10">
                  <c:v>41347.609510883522</c:v>
                </c:pt>
                <c:pt idx="11">
                  <c:v>42381.259045152015</c:v>
                </c:pt>
                <c:pt idx="12">
                  <c:v>43565.601067772353</c:v>
                </c:pt>
                <c:pt idx="13">
                  <c:v>44523.641134822574</c:v>
                </c:pt>
                <c:pt idx="14">
                  <c:v>45185.18802017597</c:v>
                </c:pt>
                <c:pt idx="15">
                  <c:v>45768.682961716855</c:v>
                </c:pt>
                <c:pt idx="16">
                  <c:v>46035.158772477516</c:v>
                </c:pt>
                <c:pt idx="17">
                  <c:v>47854.565165995897</c:v>
                </c:pt>
                <c:pt idx="18">
                  <c:v>48383.020487749651</c:v>
                </c:pt>
                <c:pt idx="19">
                  <c:v>48919.550867818012</c:v>
                </c:pt>
                <c:pt idx="20">
                  <c:v>49468.517318350168</c:v>
                </c:pt>
              </c:numCache>
            </c:numRef>
          </c:val>
        </c:ser>
        <c:dLbls>
          <c:showLegendKey val="0"/>
          <c:showVal val="0"/>
          <c:showCatName val="0"/>
          <c:showSerName val="0"/>
          <c:showPercent val="0"/>
          <c:showBubbleSize val="0"/>
        </c:dLbls>
        <c:gapWidth val="75"/>
        <c:overlap val="100"/>
        <c:axId val="436974088"/>
        <c:axId val="436972128"/>
      </c:barChart>
      <c:catAx>
        <c:axId val="4369740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7198208334151986"/>
              <c:y val="0.945536081594001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72128"/>
        <c:crosses val="autoZero"/>
        <c:auto val="1"/>
        <c:lblAlgn val="ctr"/>
        <c:lblOffset val="100"/>
        <c:noMultiLvlLbl val="0"/>
      </c:catAx>
      <c:valAx>
        <c:axId val="4369721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manualLayout>
              <c:xMode val="edge"/>
              <c:yMode val="edge"/>
              <c:x val="5.4720642073917509E-3"/>
              <c:y val="0.4131742039867287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74088"/>
        <c:crosses val="autoZero"/>
        <c:crossBetween val="between"/>
      </c:valAx>
      <c:spPr>
        <a:noFill/>
        <a:ln>
          <a:noFill/>
        </a:ln>
        <a:effectLst/>
      </c:spPr>
    </c:plotArea>
    <c:legend>
      <c:legendPos val="r"/>
      <c:layout>
        <c:manualLayout>
          <c:xMode val="edge"/>
          <c:yMode val="edge"/>
          <c:x val="0.87295342450645863"/>
          <c:y val="0.44487006003465296"/>
          <c:w val="0.1261951581140508"/>
          <c:h val="0.43321910276611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2"/>
          <c:tx>
            <c:strRef>
              <c:f>Total!$H$30</c:f>
              <c:strCache>
                <c:ptCount val="1"/>
                <c:pt idx="0">
                  <c:v>Com</c:v>
                </c:pt>
              </c:strCache>
            </c:strRef>
          </c:tx>
          <c:spPr>
            <a:pattFill prst="narHorz">
              <a:fgClr>
                <a:schemeClr val="accent6"/>
              </a:fgClr>
              <a:bgClr>
                <a:schemeClr val="bg1"/>
              </a:bgClr>
            </a:pattFill>
            <a:ln>
              <a:noFill/>
            </a:ln>
            <a:effectLst/>
          </c:spPr>
          <c:invertIfNegative val="0"/>
          <c:cat>
            <c:numRef>
              <c:f>Total!$F$31:$F$50</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Total!$H$31:$H$50</c:f>
              <c:numCache>
                <c:formatCode>_(* #,##0_);_(* \(#,##0\);_(* "-"??_);_(@_)</c:formatCode>
                <c:ptCount val="20"/>
                <c:pt idx="0">
                  <c:v>395689.64465886704</c:v>
                </c:pt>
                <c:pt idx="1">
                  <c:v>419245.75047153089</c:v>
                </c:pt>
                <c:pt idx="2">
                  <c:v>449444.60392650979</c:v>
                </c:pt>
                <c:pt idx="3">
                  <c:v>487443.27816006553</c:v>
                </c:pt>
                <c:pt idx="4">
                  <c:v>528861.02810268104</c:v>
                </c:pt>
                <c:pt idx="5">
                  <c:v>579066.30000484199</c:v>
                </c:pt>
                <c:pt idx="6">
                  <c:v>635149.91722811293</c:v>
                </c:pt>
                <c:pt idx="7">
                  <c:v>697215.00850261434</c:v>
                </c:pt>
                <c:pt idx="8">
                  <c:v>755396.76518158114</c:v>
                </c:pt>
                <c:pt idx="9">
                  <c:v>814504.23083586013</c:v>
                </c:pt>
                <c:pt idx="10">
                  <c:v>869021.33559101261</c:v>
                </c:pt>
                <c:pt idx="11">
                  <c:v>923187.1301549552</c:v>
                </c:pt>
                <c:pt idx="12">
                  <c:v>966734.38646182301</c:v>
                </c:pt>
                <c:pt idx="13">
                  <c:v>1004164.0065913218</c:v>
                </c:pt>
                <c:pt idx="14">
                  <c:v>1036215.8982446988</c:v>
                </c:pt>
                <c:pt idx="15">
                  <c:v>1068110.998285545</c:v>
                </c:pt>
                <c:pt idx="16">
                  <c:v>1089343.3530832855</c:v>
                </c:pt>
                <c:pt idx="17">
                  <c:v>1113617.829486968</c:v>
                </c:pt>
                <c:pt idx="18">
                  <c:v>1135988.5744258813</c:v>
                </c:pt>
                <c:pt idx="19">
                  <c:v>1158820.5929646147</c:v>
                </c:pt>
              </c:numCache>
            </c:numRef>
          </c:val>
        </c:ser>
        <c:ser>
          <c:idx val="3"/>
          <c:order val="3"/>
          <c:tx>
            <c:strRef>
              <c:f>Total!$I$30</c:f>
              <c:strCache>
                <c:ptCount val="1"/>
                <c:pt idx="0">
                  <c:v>Ind</c:v>
                </c:pt>
              </c:strCache>
            </c:strRef>
          </c:tx>
          <c:spPr>
            <a:pattFill prst="pct80">
              <a:fgClr>
                <a:srgbClr val="FFE12F"/>
              </a:fgClr>
              <a:bgClr>
                <a:schemeClr val="bg1"/>
              </a:bgClr>
            </a:pattFill>
            <a:ln>
              <a:noFill/>
            </a:ln>
            <a:effectLst/>
          </c:spPr>
          <c:invertIfNegative val="0"/>
          <c:cat>
            <c:numRef>
              <c:f>Total!$F$31:$F$50</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Total!$I$31:$I$50</c:f>
              <c:numCache>
                <c:formatCode>_(* #,##0_);_(* \(#,##0\);_(* "-"??_);_(@_)</c:formatCode>
                <c:ptCount val="20"/>
                <c:pt idx="0">
                  <c:v>47065.657131191976</c:v>
                </c:pt>
                <c:pt idx="1">
                  <c:v>48363.265311257099</c:v>
                </c:pt>
                <c:pt idx="2">
                  <c:v>49086.213471330004</c:v>
                </c:pt>
                <c:pt idx="3">
                  <c:v>51798.474616294654</c:v>
                </c:pt>
                <c:pt idx="4">
                  <c:v>53594.558607377403</c:v>
                </c:pt>
                <c:pt idx="5">
                  <c:v>55185.168212735647</c:v>
                </c:pt>
                <c:pt idx="6">
                  <c:v>57294.44429661669</c:v>
                </c:pt>
                <c:pt idx="7">
                  <c:v>59477.837889930408</c:v>
                </c:pt>
                <c:pt idx="8">
                  <c:v>61583.908577336893</c:v>
                </c:pt>
                <c:pt idx="9">
                  <c:v>63605.62397871245</c:v>
                </c:pt>
                <c:pt idx="10">
                  <c:v>65126.725901477992</c:v>
                </c:pt>
                <c:pt idx="11">
                  <c:v>67061.425658906213</c:v>
                </c:pt>
                <c:pt idx="12">
                  <c:v>68783.268048262718</c:v>
                </c:pt>
                <c:pt idx="13">
                  <c:v>69877.742149972881</c:v>
                </c:pt>
                <c:pt idx="14">
                  <c:v>70847.733470776933</c:v>
                </c:pt>
                <c:pt idx="15">
                  <c:v>71876.978884434313</c:v>
                </c:pt>
                <c:pt idx="16">
                  <c:v>73201.76127178155</c:v>
                </c:pt>
                <c:pt idx="17">
                  <c:v>74204.474259163835</c:v>
                </c:pt>
                <c:pt idx="18">
                  <c:v>75119.423455236276</c:v>
                </c:pt>
                <c:pt idx="19">
                  <c:v>76055.875105395258</c:v>
                </c:pt>
              </c:numCache>
            </c:numRef>
          </c:val>
        </c:ser>
        <c:dLbls>
          <c:showLegendKey val="0"/>
          <c:showVal val="0"/>
          <c:showCatName val="0"/>
          <c:showSerName val="0"/>
          <c:showPercent val="0"/>
          <c:showBubbleSize val="0"/>
        </c:dLbls>
        <c:gapWidth val="75"/>
        <c:overlap val="100"/>
        <c:axId val="436968992"/>
        <c:axId val="436964680"/>
        <c:extLst>
          <c:ext xmlns:c15="http://schemas.microsoft.com/office/drawing/2012/chart" uri="{02D57815-91ED-43cb-92C2-25804820EDAC}">
            <c15:filteredBarSeries>
              <c15:ser>
                <c:idx val="0"/>
                <c:order val="0"/>
                <c:tx>
                  <c:strRef>
                    <c:extLst>
                      <c:ext uri="{02D57815-91ED-43cb-92C2-25804820EDAC}">
                        <c15:formulaRef>
                          <c15:sqref>Total!$F$30</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Total!$F$31:$F$50</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c:ext uri="{02D57815-91ED-43cb-92C2-25804820EDAC}">
                        <c15:formulaRef>
                          <c15:sqref>Total!$F$31:$F$50</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Total!$G$30</c15:sqref>
                        </c15:formulaRef>
                      </c:ext>
                    </c:extLst>
                    <c:strCache>
                      <c:ptCount val="1"/>
                      <c:pt idx="0">
                        <c:v>Res</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Total!$F$31:$F$50</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xmlns:c15="http://schemas.microsoft.com/office/drawing/2012/chart">
                      <c:ext xmlns:c15="http://schemas.microsoft.com/office/drawing/2012/chart" uri="{02D57815-91ED-43cb-92C2-25804820EDAC}">
                        <c15:formulaRef>
                          <c15:sqref>Total!$G$31:$G$50</c15:sqref>
                        </c15:formulaRef>
                      </c:ext>
                    </c:extLst>
                    <c:numCache>
                      <c:formatCode>General</c:formatCode>
                      <c:ptCount val="20"/>
                      <c:pt idx="0">
                        <c:v>130610.22697653374</c:v>
                      </c:pt>
                      <c:pt idx="1">
                        <c:v>183669.63741159637</c:v>
                      </c:pt>
                      <c:pt idx="2">
                        <c:v>205380.8626146015</c:v>
                      </c:pt>
                      <c:pt idx="3">
                        <c:v>233441.45052403861</c:v>
                      </c:pt>
                      <c:pt idx="4">
                        <c:v>264956.04500498099</c:v>
                      </c:pt>
                      <c:pt idx="5">
                        <c:v>302641.028822953</c:v>
                      </c:pt>
                      <c:pt idx="6">
                        <c:v>344189.08052043593</c:v>
                      </c:pt>
                      <c:pt idx="7">
                        <c:v>389435.13378112577</c:v>
                      </c:pt>
                      <c:pt idx="8">
                        <c:v>430786.7972505762</c:v>
                      </c:pt>
                      <c:pt idx="9">
                        <c:v>471769.26603614585</c:v>
                      </c:pt>
                      <c:pt idx="10">
                        <c:v>508614.71199453366</c:v>
                      </c:pt>
                      <c:pt idx="11">
                        <c:v>543623.46248059685</c:v>
                      </c:pt>
                      <c:pt idx="12">
                        <c:v>568895.16823242651</c:v>
                      </c:pt>
                      <c:pt idx="13">
                        <c:v>591783.81766489253</c:v>
                      </c:pt>
                      <c:pt idx="14">
                        <c:v>610273.37400429498</c:v>
                      </c:pt>
                      <c:pt idx="15">
                        <c:v>628147.18503202591</c:v>
                      </c:pt>
                      <c:pt idx="16">
                        <c:v>638496.70669570181</c:v>
                      </c:pt>
                      <c:pt idx="17">
                        <c:v>649099.95510418084</c:v>
                      </c:pt>
                      <c:pt idx="18">
                        <c:v>660053.44060221035</c:v>
                      </c:pt>
                      <c:pt idx="19">
                        <c:v>670874.20231135166</c:v>
                      </c:pt>
                    </c:numCache>
                  </c:numRef>
                </c:val>
              </c15:ser>
            </c15:filteredBarSeries>
          </c:ext>
        </c:extLst>
      </c:barChart>
      <c:catAx>
        <c:axId val="436968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51004609773365994"/>
              <c:y val="0.949970306271487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64680"/>
        <c:crosses val="autoZero"/>
        <c:auto val="1"/>
        <c:lblAlgn val="ctr"/>
        <c:lblOffset val="100"/>
        <c:noMultiLvlLbl val="0"/>
      </c:catAx>
      <c:valAx>
        <c:axId val="4369646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manualLayout>
              <c:xMode val="edge"/>
              <c:yMode val="edge"/>
              <c:x val="1.7468035729697965E-2"/>
              <c:y val="0.414851440347143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68992"/>
        <c:crosses val="autoZero"/>
        <c:crossBetween val="between"/>
      </c:valAx>
      <c:spPr>
        <a:noFill/>
        <a:ln>
          <a:noFill/>
        </a:ln>
        <a:effectLst/>
      </c:spPr>
    </c:plotArea>
    <c:legend>
      <c:legendPos val="r"/>
      <c:layout>
        <c:manualLayout>
          <c:xMode val="edge"/>
          <c:yMode val="edge"/>
          <c:x val="0.95659184524695784"/>
          <c:y val="6.0401163289807935E-2"/>
          <c:w val="3.3582384655087102E-2"/>
          <c:h val="0.360923053631516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61516403173578E-2"/>
          <c:y val="0.1102845770219933"/>
          <c:w val="0.84132532711884123"/>
          <c:h val="0.78372227108276205"/>
        </c:manualLayout>
      </c:layout>
      <c:barChart>
        <c:barDir val="col"/>
        <c:grouping val="stacked"/>
        <c:varyColors val="0"/>
        <c:ser>
          <c:idx val="2"/>
          <c:order val="0"/>
          <c:tx>
            <c:v>Residential</c:v>
          </c:tx>
          <c:spPr>
            <a:pattFill prst="smCheck">
              <a:fgClr>
                <a:srgbClr val="C30199"/>
              </a:fgClr>
              <a:bgClr>
                <a:schemeClr val="bg1"/>
              </a:bgClr>
            </a:pattFill>
            <a:ln>
              <a:noFill/>
            </a:ln>
            <a:effectLst/>
          </c:spPr>
          <c:invertIfNegative val="0"/>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Total!$U$53:$U$72</c:f>
              <c:numCache>
                <c:formatCode>_(* #,##0_);_(* \(#,##0\);_(* "-"??_);_(@_)</c:formatCode>
                <c:ptCount val="20"/>
                <c:pt idx="0">
                  <c:v>77529.129168061161</c:v>
                </c:pt>
                <c:pt idx="1">
                  <c:v>85904.925648368677</c:v>
                </c:pt>
                <c:pt idx="2">
                  <c:v>96556.597170215697</c:v>
                </c:pt>
                <c:pt idx="3">
                  <c:v>110289.8181117221</c:v>
                </c:pt>
                <c:pt idx="4">
                  <c:v>125765.85065871605</c:v>
                </c:pt>
                <c:pt idx="5">
                  <c:v>144332.7246934881</c:v>
                </c:pt>
                <c:pt idx="6">
                  <c:v>164830.91548775317</c:v>
                </c:pt>
                <c:pt idx="7">
                  <c:v>187241.63199859508</c:v>
                </c:pt>
                <c:pt idx="8">
                  <c:v>207814.06061462694</c:v>
                </c:pt>
                <c:pt idx="9">
                  <c:v>228255.73897949109</c:v>
                </c:pt>
                <c:pt idx="10">
                  <c:v>246760.70179597169</c:v>
                </c:pt>
                <c:pt idx="11">
                  <c:v>264421.01615277003</c:v>
                </c:pt>
                <c:pt idx="12">
                  <c:v>277227.08206889615</c:v>
                </c:pt>
                <c:pt idx="13">
                  <c:v>289267.6323875066</c:v>
                </c:pt>
                <c:pt idx="14">
                  <c:v>298937.38572286675</c:v>
                </c:pt>
                <c:pt idx="15">
                  <c:v>308241.14714607585</c:v>
                </c:pt>
                <c:pt idx="16">
                  <c:v>313937.54001407989</c:v>
                </c:pt>
                <c:pt idx="17">
                  <c:v>319576.49381041591</c:v>
                </c:pt>
                <c:pt idx="18">
                  <c:v>325484.98773175094</c:v>
                </c:pt>
                <c:pt idx="19">
                  <c:v>331505.17884971737</c:v>
                </c:pt>
              </c:numCache>
            </c:numRef>
          </c:val>
        </c:ser>
        <c:ser>
          <c:idx val="0"/>
          <c:order val="1"/>
          <c:tx>
            <c:v>Commercial</c:v>
          </c:tx>
          <c:spPr>
            <a:pattFill prst="narHorz">
              <a:fgClr>
                <a:schemeClr val="accent6"/>
              </a:fgClr>
              <a:bgClr>
                <a:schemeClr val="bg1"/>
              </a:bgClr>
            </a:pattFill>
            <a:ln>
              <a:noFill/>
            </a:ln>
            <a:effectLst/>
          </c:spPr>
          <c:invertIfNegative val="0"/>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Total!$C$6:$C$25</c:f>
              <c:numCache>
                <c:formatCode>_(* #,##0_);_(* \(#,##0\);_(* "-"??_);_(@_)</c:formatCode>
                <c:ptCount val="20"/>
                <c:pt idx="0">
                  <c:v>139432.41678508354</c:v>
                </c:pt>
                <c:pt idx="1">
                  <c:v>148930.94461528616</c:v>
                </c:pt>
                <c:pt idx="2">
                  <c:v>161080.63643873844</c:v>
                </c:pt>
                <c:pt idx="3">
                  <c:v>176226.75536733132</c:v>
                </c:pt>
                <c:pt idx="4">
                  <c:v>192762.58135793457</c:v>
                </c:pt>
                <c:pt idx="5">
                  <c:v>212461.84824834944</c:v>
                </c:pt>
                <c:pt idx="6">
                  <c:v>234732.94945299823</c:v>
                </c:pt>
                <c:pt idx="7">
                  <c:v>258753.5386107302</c:v>
                </c:pt>
                <c:pt idx="8">
                  <c:v>280873.85885243752</c:v>
                </c:pt>
                <c:pt idx="9">
                  <c:v>303519.59902848821</c:v>
                </c:pt>
                <c:pt idx="10">
                  <c:v>324130.11398746661</c:v>
                </c:pt>
                <c:pt idx="11">
                  <c:v>344965.4374168003</c:v>
                </c:pt>
                <c:pt idx="12">
                  <c:v>361155.84091907623</c:v>
                </c:pt>
                <c:pt idx="13">
                  <c:v>375808.33167764969</c:v>
                </c:pt>
                <c:pt idx="14">
                  <c:v>388293.12933865958</c:v>
                </c:pt>
                <c:pt idx="15">
                  <c:v>400888.27619199286</c:v>
                </c:pt>
                <c:pt idx="16">
                  <c:v>409358.28633363178</c:v>
                </c:pt>
                <c:pt idx="17">
                  <c:v>419242.09535835683</c:v>
                </c:pt>
                <c:pt idx="18">
                  <c:v>428104.3729468814</c:v>
                </c:pt>
                <c:pt idx="19">
                  <c:v>437155.33088992536</c:v>
                </c:pt>
              </c:numCache>
            </c:numRef>
          </c:val>
        </c:ser>
        <c:ser>
          <c:idx val="1"/>
          <c:order val="2"/>
          <c:tx>
            <c:v>Industrial</c:v>
          </c:tx>
          <c:spPr>
            <a:pattFill prst="pct90">
              <a:fgClr>
                <a:srgbClr val="FDEE31"/>
              </a:fgClr>
              <a:bgClr>
                <a:schemeClr val="bg1"/>
              </a:bgClr>
            </a:pattFill>
            <a:ln>
              <a:noFill/>
            </a:ln>
            <a:effectLst/>
          </c:spPr>
          <c:invertIfNegative val="0"/>
          <c:dPt>
            <c:idx val="11"/>
            <c:invertIfNegative val="0"/>
            <c:bubble3D val="0"/>
            <c:spPr>
              <a:pattFill prst="pct80">
                <a:fgClr>
                  <a:srgbClr val="FDEE31"/>
                </a:fgClr>
                <a:bgClr>
                  <a:schemeClr val="bg1"/>
                </a:bgClr>
              </a:pattFill>
              <a:ln>
                <a:noFill/>
              </a:ln>
              <a:effectLst/>
            </c:spPr>
          </c:dPt>
          <c:cat>
            <c:numRef>
              <c:f>Total!$B$6:$B$25</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Total!$G$6:$G$25</c:f>
              <c:numCache>
                <c:formatCode>_(* #,##0_);_(* \(#,##0\);_(* "-"??_);_(@_)</c:formatCode>
                <c:ptCount val="20"/>
                <c:pt idx="0">
                  <c:v>7873.0411949620693</c:v>
                </c:pt>
                <c:pt idx="1">
                  <c:v>8145.1433732835803</c:v>
                </c:pt>
                <c:pt idx="2">
                  <c:v>8158.5456080132153</c:v>
                </c:pt>
                <c:pt idx="3">
                  <c:v>8589.915090317545</c:v>
                </c:pt>
                <c:pt idx="4">
                  <c:v>8741.2838379142086</c:v>
                </c:pt>
                <c:pt idx="5">
                  <c:v>9035.7292602243124</c:v>
                </c:pt>
                <c:pt idx="6">
                  <c:v>9367.8659929677979</c:v>
                </c:pt>
                <c:pt idx="7">
                  <c:v>9784.6634974181325</c:v>
                </c:pt>
                <c:pt idx="8">
                  <c:v>10076.35857632857</c:v>
                </c:pt>
                <c:pt idx="9">
                  <c:v>10466.510913205582</c:v>
                </c:pt>
                <c:pt idx="10">
                  <c:v>10669.641933818439</c:v>
                </c:pt>
                <c:pt idx="11">
                  <c:v>11187.915767054707</c:v>
                </c:pt>
                <c:pt idx="12">
                  <c:v>11343.738785799427</c:v>
                </c:pt>
                <c:pt idx="13">
                  <c:v>11555.787589293195</c:v>
                </c:pt>
                <c:pt idx="14">
                  <c:v>11701.550576146808</c:v>
                </c:pt>
                <c:pt idx="15">
                  <c:v>11829.870736742065</c:v>
                </c:pt>
                <c:pt idx="16">
                  <c:v>11887.342930763116</c:v>
                </c:pt>
                <c:pt idx="17">
                  <c:v>12035.861673106585</c:v>
                </c:pt>
                <c:pt idx="18">
                  <c:v>12158.011142546784</c:v>
                </c:pt>
                <c:pt idx="19">
                  <c:v>12281.927765120863</c:v>
                </c:pt>
              </c:numCache>
            </c:numRef>
          </c:val>
        </c:ser>
        <c:dLbls>
          <c:showLegendKey val="0"/>
          <c:showVal val="0"/>
          <c:showCatName val="0"/>
          <c:showSerName val="0"/>
          <c:showPercent val="0"/>
          <c:showBubbleSize val="0"/>
        </c:dLbls>
        <c:gapWidth val="75"/>
        <c:overlap val="100"/>
        <c:axId val="436971736"/>
        <c:axId val="436967424"/>
      </c:barChart>
      <c:catAx>
        <c:axId val="436971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manualLayout>
              <c:xMode val="edge"/>
              <c:yMode val="edge"/>
              <c:x val="0.48436916238190281"/>
              <c:y val="0.9541164864436404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67424"/>
        <c:crosses val="autoZero"/>
        <c:auto val="1"/>
        <c:lblAlgn val="ctr"/>
        <c:lblOffset val="100"/>
        <c:noMultiLvlLbl val="0"/>
      </c:catAx>
      <c:valAx>
        <c:axId val="436967424"/>
        <c:scaling>
          <c:orientation val="minMax"/>
          <c:max val="8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Therms</a:t>
                </a:r>
                <a:endParaRPr lang="en-US" dirty="0"/>
              </a:p>
            </c:rich>
          </c:tx>
          <c:layout>
            <c:manualLayout>
              <c:xMode val="edge"/>
              <c:yMode val="edge"/>
              <c:x val="7.7008374509136583E-3"/>
              <c:y val="0.4186756763033562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71736"/>
        <c:crosses val="autoZero"/>
        <c:crossBetween val="between"/>
      </c:valAx>
      <c:spPr>
        <a:noFill/>
        <a:ln>
          <a:noFill/>
        </a:ln>
        <a:effectLst/>
      </c:spPr>
    </c:plotArea>
    <c:legend>
      <c:legendPos val="r"/>
      <c:layout>
        <c:manualLayout>
          <c:xMode val="edge"/>
          <c:yMode val="edge"/>
          <c:x val="0.93108815951630775"/>
          <c:y val="1.6407380443420338E-2"/>
          <c:w val="6.2311122668623438E-2"/>
          <c:h val="0.715838993807221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49462946662831E-2"/>
          <c:y val="6.2688470493603571E-2"/>
          <c:w val="0.84257584843873723"/>
          <c:h val="0.82467187274991638"/>
        </c:manualLayout>
      </c:layout>
      <c:barChart>
        <c:barDir val="col"/>
        <c:grouping val="stacked"/>
        <c:varyColors val="0"/>
        <c:ser>
          <c:idx val="1"/>
          <c:order val="1"/>
          <c:tx>
            <c:v>Residential</c:v>
          </c:tx>
          <c:spPr>
            <a:pattFill prst="smCheck">
              <a:fgClr>
                <a:srgbClr val="C30199"/>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Total!$V$53:$V$72</c:f>
              <c:numCache>
                <c:formatCode>_(* #,##0_);_(* \(#,##0\);_(* "-"??_);_(@_)</c:formatCode>
                <c:ptCount val="20"/>
                <c:pt idx="0">
                  <c:v>33879.497376451131</c:v>
                </c:pt>
                <c:pt idx="1">
                  <c:v>37443.139430089279</c:v>
                </c:pt>
                <c:pt idx="2">
                  <c:v>41946.322318129707</c:v>
                </c:pt>
                <c:pt idx="3">
                  <c:v>47777.401399554627</c:v>
                </c:pt>
                <c:pt idx="4">
                  <c:v>54319.810257921199</c:v>
                </c:pt>
                <c:pt idx="5">
                  <c:v>62123.114844039635</c:v>
                </c:pt>
                <c:pt idx="6">
                  <c:v>70744.883505838923</c:v>
                </c:pt>
                <c:pt idx="7">
                  <c:v>80032.560687127436</c:v>
                </c:pt>
                <c:pt idx="8">
                  <c:v>88573.972324404589</c:v>
                </c:pt>
                <c:pt idx="9">
                  <c:v>96968.124097112712</c:v>
                </c:pt>
                <c:pt idx="10">
                  <c:v>104504.61025795763</c:v>
                </c:pt>
                <c:pt idx="11">
                  <c:v>111593.06111346727</c:v>
                </c:pt>
                <c:pt idx="12">
                  <c:v>116715.15571174497</c:v>
                </c:pt>
                <c:pt idx="13">
                  <c:v>121197.45673191683</c:v>
                </c:pt>
                <c:pt idx="14">
                  <c:v>124801.33647210053</c:v>
                </c:pt>
                <c:pt idx="15">
                  <c:v>128358.73362594776</c:v>
                </c:pt>
                <c:pt idx="16">
                  <c:v>130305.2880855062</c:v>
                </c:pt>
                <c:pt idx="17">
                  <c:v>132372.39190522544</c:v>
                </c:pt>
                <c:pt idx="18">
                  <c:v>134776.28951845347</c:v>
                </c:pt>
                <c:pt idx="19">
                  <c:v>137225.31812622509</c:v>
                </c:pt>
              </c:numCache>
            </c:numRef>
          </c:val>
        </c:ser>
        <c:ser>
          <c:idx val="2"/>
          <c:order val="2"/>
          <c:tx>
            <c:v>Commercial</c:v>
          </c:tx>
          <c:spPr>
            <a:pattFill prst="narHorz">
              <a:fgClr>
                <a:schemeClr val="accent6"/>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Total!$D$6:$D$25</c:f>
              <c:numCache>
                <c:formatCode>_(* #,##0_);_(* \(#,##0\);_(* "-"??_);_(@_)</c:formatCode>
                <c:ptCount val="20"/>
                <c:pt idx="0">
                  <c:v>90800.381342452645</c:v>
                </c:pt>
                <c:pt idx="1">
                  <c:v>96479.164152818747</c:v>
                </c:pt>
                <c:pt idx="2">
                  <c:v>103891.31809540627</c:v>
                </c:pt>
                <c:pt idx="3">
                  <c:v>113109.72390933035</c:v>
                </c:pt>
                <c:pt idx="4">
                  <c:v>122863.21049066575</c:v>
                </c:pt>
                <c:pt idx="5">
                  <c:v>134667.38426633901</c:v>
                </c:pt>
                <c:pt idx="6">
                  <c:v>147214.93533167834</c:v>
                </c:pt>
                <c:pt idx="7">
                  <c:v>161157.72207204084</c:v>
                </c:pt>
                <c:pt idx="8">
                  <c:v>174014.55773656801</c:v>
                </c:pt>
                <c:pt idx="9">
                  <c:v>186770.84868887684</c:v>
                </c:pt>
                <c:pt idx="10">
                  <c:v>198784.30169529957</c:v>
                </c:pt>
                <c:pt idx="11">
                  <c:v>210487.19256463362</c:v>
                </c:pt>
                <c:pt idx="12">
                  <c:v>220492.88748790571</c:v>
                </c:pt>
                <c:pt idx="13">
                  <c:v>228156.23541037779</c:v>
                </c:pt>
                <c:pt idx="14">
                  <c:v>235068.85598982259</c:v>
                </c:pt>
                <c:pt idx="15">
                  <c:v>241093.77435093664</c:v>
                </c:pt>
                <c:pt idx="16">
                  <c:v>244775.01325277996</c:v>
                </c:pt>
                <c:pt idx="17">
                  <c:v>248971.78008259405</c:v>
                </c:pt>
                <c:pt idx="18">
                  <c:v>252979.84715420305</c:v>
                </c:pt>
                <c:pt idx="19">
                  <c:v>257052.45800386256</c:v>
                </c:pt>
              </c:numCache>
            </c:numRef>
          </c:val>
        </c:ser>
        <c:ser>
          <c:idx val="3"/>
          <c:order val="3"/>
          <c:tx>
            <c:v>Industrial</c:v>
          </c:tx>
          <c:spPr>
            <a:pattFill prst="pct80">
              <a:fgClr>
                <a:srgbClr val="FDEE31"/>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Total!$H$6:$H$25</c:f>
              <c:numCache>
                <c:formatCode>_(* #,##0_);_(* \(#,##0\);_(* "-"??_);_(@_)</c:formatCode>
                <c:ptCount val="20"/>
                <c:pt idx="0">
                  <c:v>8787.0377230095</c:v>
                </c:pt>
                <c:pt idx="1">
                  <c:v>9026.3637554348952</c:v>
                </c:pt>
                <c:pt idx="2">
                  <c:v>9239.8576335172747</c:v>
                </c:pt>
                <c:pt idx="3">
                  <c:v>9354.5049075675979</c:v>
                </c:pt>
                <c:pt idx="4">
                  <c:v>9766.515318285652</c:v>
                </c:pt>
                <c:pt idx="5">
                  <c:v>10124.041850934011</c:v>
                </c:pt>
                <c:pt idx="6">
                  <c:v>10562.308876061263</c:v>
                </c:pt>
                <c:pt idx="7">
                  <c:v>10971.993271693575</c:v>
                </c:pt>
                <c:pt idx="8">
                  <c:v>11378.753765930738</c:v>
                </c:pt>
                <c:pt idx="9">
                  <c:v>11791.503554623345</c:v>
                </c:pt>
                <c:pt idx="10">
                  <c:v>12075.824922507538</c:v>
                </c:pt>
                <c:pt idx="11">
                  <c:v>12307.908824079153</c:v>
                </c:pt>
                <c:pt idx="12">
                  <c:v>12915.888127640723</c:v>
                </c:pt>
                <c:pt idx="13">
                  <c:v>13136.766540503719</c:v>
                </c:pt>
                <c:pt idx="14">
                  <c:v>13377.499932913279</c:v>
                </c:pt>
                <c:pt idx="15">
                  <c:v>14011.949375214735</c:v>
                </c:pt>
                <c:pt idx="16">
                  <c:v>13459.853175022541</c:v>
                </c:pt>
                <c:pt idx="17">
                  <c:v>13785.592098307607</c:v>
                </c:pt>
                <c:pt idx="18">
                  <c:v>14041.86144487148</c:v>
                </c:pt>
                <c:pt idx="19">
                  <c:v>14305.430021924223</c:v>
                </c:pt>
              </c:numCache>
            </c:numRef>
          </c:val>
        </c:ser>
        <c:dLbls>
          <c:showLegendKey val="0"/>
          <c:showVal val="0"/>
          <c:showCatName val="0"/>
          <c:showSerName val="0"/>
          <c:showPercent val="0"/>
          <c:showBubbleSize val="0"/>
        </c:dLbls>
        <c:gapWidth val="75"/>
        <c:overlap val="100"/>
        <c:axId val="436974872"/>
        <c:axId val="436976048"/>
        <c:extLst>
          <c:ext xmlns:c15="http://schemas.microsoft.com/office/drawing/2012/chart" uri="{02D57815-91ED-43cb-92C2-25804820EDAC}">
            <c15:filteredBarSeries>
              <c15:ser>
                <c:idx val="0"/>
                <c:order val="0"/>
                <c:tx>
                  <c:strRef>
                    <c:extLst>
                      <c:ext uri="{02D57815-91ED-43cb-92C2-25804820EDAC}">
                        <c15:formulaRef>
                          <c15:sqref>Total!$T$52</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Total!$T$53:$T$72</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extLst>
                      <c:ext uri="{02D57815-91ED-43cb-92C2-25804820EDAC}">
                        <c15:formulaRef>
                          <c15:sqref>Total!$T$53:$T$72</c15:sqref>
                        </c15:formulaRef>
                      </c:ext>
                    </c:extLst>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val>
              </c15:ser>
            </c15:filteredBarSeries>
          </c:ext>
        </c:extLst>
      </c:barChart>
      <c:catAx>
        <c:axId val="436974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48449230665572812"/>
              <c:y val="0.955036235871598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76048"/>
        <c:crosses val="autoZero"/>
        <c:auto val="1"/>
        <c:lblAlgn val="ctr"/>
        <c:lblOffset val="100"/>
        <c:noMultiLvlLbl val="0"/>
      </c:catAx>
      <c:valAx>
        <c:axId val="436976048"/>
        <c:scaling>
          <c:orientation val="minMax"/>
          <c:max val="8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Therms</a:t>
                </a:r>
              </a:p>
            </c:rich>
          </c:tx>
          <c:layout>
            <c:manualLayout>
              <c:xMode val="edge"/>
              <c:yMode val="edge"/>
              <c:x val="5.4572477492505524E-3"/>
              <c:y val="0.4326706585184835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74872"/>
        <c:crosses val="autoZero"/>
        <c:crossBetween val="between"/>
      </c:valAx>
      <c:spPr>
        <a:noFill/>
        <a:ln>
          <a:noFill/>
        </a:ln>
        <a:effectLst/>
      </c:spPr>
    </c:plotArea>
    <c:legend>
      <c:legendPos val="r"/>
      <c:layout>
        <c:manualLayout>
          <c:xMode val="edge"/>
          <c:yMode val="edge"/>
          <c:x val="0.92726545823435091"/>
          <c:y val="0.39336551164196049"/>
          <c:w val="6.1820046267148002E-2"/>
          <c:h val="0.495730589106541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v>Residential</c:v>
          </c:tx>
          <c:spPr>
            <a:pattFill prst="smCheck">
              <a:fgClr>
                <a:srgbClr val="C30199"/>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Total!$W$53:$W$72</c:f>
              <c:numCache>
                <c:formatCode>_(* #,##0_);_(* \(#,##0\);_(* "-"??_);_(@_)</c:formatCode>
                <c:ptCount val="20"/>
                <c:pt idx="0">
                  <c:v>55097.94893876592</c:v>
                </c:pt>
                <c:pt idx="1">
                  <c:v>60321.572333138392</c:v>
                </c:pt>
                <c:pt idx="2">
                  <c:v>66877.943126256112</c:v>
                </c:pt>
                <c:pt idx="3">
                  <c:v>75374.231012761884</c:v>
                </c:pt>
                <c:pt idx="4">
                  <c:v>84870.384088343708</c:v>
                </c:pt>
                <c:pt idx="5">
                  <c:v>96185.189285425236</c:v>
                </c:pt>
                <c:pt idx="6">
                  <c:v>108613.28152684381</c:v>
                </c:pt>
                <c:pt idx="7">
                  <c:v>122160.94109540326</c:v>
                </c:pt>
                <c:pt idx="8">
                  <c:v>134398.76431154463</c:v>
                </c:pt>
                <c:pt idx="9">
                  <c:v>146545.40295954206</c:v>
                </c:pt>
                <c:pt idx="10">
                  <c:v>157349.39994060437</c:v>
                </c:pt>
                <c:pt idx="11">
                  <c:v>167609.38521435956</c:v>
                </c:pt>
                <c:pt idx="12">
                  <c:v>174952.93045178533</c:v>
                </c:pt>
                <c:pt idx="13">
                  <c:v>181318.72854546912</c:v>
                </c:pt>
                <c:pt idx="14">
                  <c:v>186534.65180932771</c:v>
                </c:pt>
                <c:pt idx="15">
                  <c:v>191547.30426000227</c:v>
                </c:pt>
                <c:pt idx="16">
                  <c:v>194253.87859611571</c:v>
                </c:pt>
                <c:pt idx="17">
                  <c:v>197151.06938853956</c:v>
                </c:pt>
                <c:pt idx="18">
                  <c:v>199792.16335200588</c:v>
                </c:pt>
                <c:pt idx="19">
                  <c:v>202143.70533540918</c:v>
                </c:pt>
              </c:numCache>
            </c:numRef>
          </c:val>
        </c:ser>
        <c:ser>
          <c:idx val="3"/>
          <c:order val="1"/>
          <c:tx>
            <c:v>Commercial</c:v>
          </c:tx>
          <c:spPr>
            <a:pattFill prst="narHorz">
              <a:fgClr>
                <a:schemeClr val="accent6"/>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Total!$E$6:$E$25</c:f>
              <c:numCache>
                <c:formatCode>_(* #,##0_);_(* \(#,##0\);_(* "-"??_);_(@_)</c:formatCode>
                <c:ptCount val="20"/>
                <c:pt idx="0">
                  <c:v>165456.84653133084</c:v>
                </c:pt>
                <c:pt idx="1">
                  <c:v>173835.64170342596</c:v>
                </c:pt>
                <c:pt idx="2">
                  <c:v>184472.64939236507</c:v>
                </c:pt>
                <c:pt idx="3">
                  <c:v>198106.79888340388</c:v>
                </c:pt>
                <c:pt idx="4">
                  <c:v>213235.23625408066</c:v>
                </c:pt>
                <c:pt idx="5">
                  <c:v>231937.06749015348</c:v>
                </c:pt>
                <c:pt idx="6">
                  <c:v>253202.03244343633</c:v>
                </c:pt>
                <c:pt idx="7">
                  <c:v>277303.74781984329</c:v>
                </c:pt>
                <c:pt idx="8">
                  <c:v>300508.34859257564</c:v>
                </c:pt>
                <c:pt idx="9">
                  <c:v>324213.78311849502</c:v>
                </c:pt>
                <c:pt idx="10">
                  <c:v>346106.91990824649</c:v>
                </c:pt>
                <c:pt idx="11">
                  <c:v>367734.50017352129</c:v>
                </c:pt>
                <c:pt idx="12">
                  <c:v>385085.6580548411</c:v>
                </c:pt>
                <c:pt idx="13">
                  <c:v>400199.4395032943</c:v>
                </c:pt>
                <c:pt idx="14">
                  <c:v>412853.91291621653</c:v>
                </c:pt>
                <c:pt idx="15">
                  <c:v>426128.94774261565</c:v>
                </c:pt>
                <c:pt idx="16">
                  <c:v>435210.0534968737</c:v>
                </c:pt>
                <c:pt idx="17">
                  <c:v>445403.95404601726</c:v>
                </c:pt>
                <c:pt idx="18">
                  <c:v>454904.35432479688</c:v>
                </c:pt>
                <c:pt idx="19">
                  <c:v>464612.80407082674</c:v>
                </c:pt>
              </c:numCache>
            </c:numRef>
          </c:val>
        </c:ser>
        <c:ser>
          <c:idx val="2"/>
          <c:order val="2"/>
          <c:tx>
            <c:v>Industrial</c:v>
          </c:tx>
          <c:spPr>
            <a:pattFill prst="pct80">
              <a:fgClr>
                <a:srgbClr val="FDEE31"/>
              </a:fgClr>
              <a:bgClr>
                <a:schemeClr val="bg1"/>
              </a:bgClr>
            </a:pattFill>
            <a:ln>
              <a:noFill/>
            </a:ln>
            <a:effectLst/>
          </c:spPr>
          <c:invertIfNegative val="0"/>
          <c:cat>
            <c:numRef>
              <c:f>Total!$T$53:$T$72</c:f>
              <c:numCache>
                <c:formatCode>General</c:formatCode>
                <c:ptCount val="20"/>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numCache>
            </c:numRef>
          </c:cat>
          <c:val>
            <c:numRef>
              <c:f>Total!$I$6:$I$25</c:f>
              <c:numCache>
                <c:formatCode>_(* #,##0_);_(* \(#,##0\);_(* "-"??_);_(@_)</c:formatCode>
                <c:ptCount val="20"/>
                <c:pt idx="0">
                  <c:v>30405.578213220408</c:v>
                </c:pt>
                <c:pt idx="1">
                  <c:v>31191.758182538626</c:v>
                </c:pt>
                <c:pt idx="2">
                  <c:v>31687.810229799514</c:v>
                </c:pt>
                <c:pt idx="3">
                  <c:v>33854.054618409515</c:v>
                </c:pt>
                <c:pt idx="4">
                  <c:v>35086.759451177539</c:v>
                </c:pt>
                <c:pt idx="5">
                  <c:v>36025.397101577328</c:v>
                </c:pt>
                <c:pt idx="6">
                  <c:v>37364.269427587627</c:v>
                </c:pt>
                <c:pt idx="7">
                  <c:v>38721.181120818699</c:v>
                </c:pt>
                <c:pt idx="8">
                  <c:v>40128.796235077585</c:v>
                </c:pt>
                <c:pt idx="9">
                  <c:v>41347.609510883522</c:v>
                </c:pt>
                <c:pt idx="10">
                  <c:v>42381.259045152015</c:v>
                </c:pt>
                <c:pt idx="11">
                  <c:v>43565.601067772353</c:v>
                </c:pt>
                <c:pt idx="12">
                  <c:v>44523.641134822574</c:v>
                </c:pt>
                <c:pt idx="13">
                  <c:v>45185.18802017597</c:v>
                </c:pt>
                <c:pt idx="14">
                  <c:v>45768.682961716855</c:v>
                </c:pt>
                <c:pt idx="15">
                  <c:v>46035.158772477516</c:v>
                </c:pt>
                <c:pt idx="16">
                  <c:v>47854.565165995897</c:v>
                </c:pt>
                <c:pt idx="17">
                  <c:v>48383.020487749651</c:v>
                </c:pt>
                <c:pt idx="18">
                  <c:v>48919.550867818012</c:v>
                </c:pt>
                <c:pt idx="19">
                  <c:v>49468.517318350168</c:v>
                </c:pt>
              </c:numCache>
            </c:numRef>
          </c:val>
        </c:ser>
        <c:dLbls>
          <c:showLegendKey val="0"/>
          <c:showVal val="0"/>
          <c:showCatName val="0"/>
          <c:showSerName val="0"/>
          <c:showPercent val="0"/>
          <c:showBubbleSize val="0"/>
        </c:dLbls>
        <c:gapWidth val="75"/>
        <c:overlap val="100"/>
        <c:axId val="436969776"/>
        <c:axId val="436968208"/>
      </c:barChart>
      <c:catAx>
        <c:axId val="4369697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manualLayout>
              <c:xMode val="edge"/>
              <c:yMode val="edge"/>
              <c:x val="0.48449230665572812"/>
              <c:y val="0.953601436702739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68208"/>
        <c:crosses val="autoZero"/>
        <c:auto val="1"/>
        <c:lblAlgn val="ctr"/>
        <c:lblOffset val="100"/>
        <c:noMultiLvlLbl val="0"/>
      </c:catAx>
      <c:valAx>
        <c:axId val="4369682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Therms</a:t>
                </a:r>
                <a:endParaRPr lang="en-US" dirty="0"/>
              </a:p>
            </c:rich>
          </c:tx>
          <c:layout>
            <c:manualLayout>
              <c:xMode val="edge"/>
              <c:yMode val="edge"/>
              <c:x val="8.7315963988008841E-3"/>
              <c:y val="0.417762695720932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69776"/>
        <c:crosses val="autoZero"/>
        <c:crossBetween val="between"/>
      </c:valAx>
      <c:spPr>
        <a:noFill/>
        <a:ln>
          <a:noFill/>
        </a:ln>
        <a:effectLst/>
      </c:spPr>
    </c:plotArea>
    <c:legend>
      <c:legendPos val="r"/>
      <c:layout>
        <c:manualLayout>
          <c:xMode val="edge"/>
          <c:yMode val="edge"/>
          <c:x val="0.91900302263535738"/>
          <c:y val="1.8008299985244173E-2"/>
          <c:w val="7.5343946846200979E-2"/>
          <c:h val="0.812266094190828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6B78E-B661-48B4-8A79-E0E4F508B0CA}" type="datetimeFigureOut">
              <a:rPr lang="en-US" smtClean="0"/>
              <a:t>8/22/2016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FDD11-4B89-42C4-B939-88A9B9DB63E0}" type="slidenum">
              <a:rPr lang="en-US" smtClean="0"/>
              <a:t>‹#›</a:t>
            </a:fld>
            <a:endParaRPr lang="en-US"/>
          </a:p>
        </p:txBody>
      </p:sp>
    </p:spTree>
    <p:extLst>
      <p:ext uri="{BB962C8B-B14F-4D97-AF65-F5344CB8AC3E}">
        <p14:creationId xmlns:p14="http://schemas.microsoft.com/office/powerpoint/2010/main" val="393500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65398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10</a:t>
            </a:fld>
            <a:endParaRPr lang="en-US"/>
          </a:p>
        </p:txBody>
      </p:sp>
    </p:spTree>
    <p:extLst>
      <p:ext uri="{BB962C8B-B14F-4D97-AF65-F5344CB8AC3E}">
        <p14:creationId xmlns:p14="http://schemas.microsoft.com/office/powerpoint/2010/main" val="1719888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11</a:t>
            </a:fld>
            <a:endParaRPr lang="en-US"/>
          </a:p>
        </p:txBody>
      </p:sp>
    </p:spTree>
    <p:extLst>
      <p:ext uri="{BB962C8B-B14F-4D97-AF65-F5344CB8AC3E}">
        <p14:creationId xmlns:p14="http://schemas.microsoft.com/office/powerpoint/2010/main" val="307453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12</a:t>
            </a:fld>
            <a:endParaRPr lang="en-US"/>
          </a:p>
        </p:txBody>
      </p:sp>
    </p:spTree>
    <p:extLst>
      <p:ext uri="{BB962C8B-B14F-4D97-AF65-F5344CB8AC3E}">
        <p14:creationId xmlns:p14="http://schemas.microsoft.com/office/powerpoint/2010/main" val="2501877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13</a:t>
            </a:fld>
            <a:endParaRPr lang="en-US"/>
          </a:p>
        </p:txBody>
      </p:sp>
    </p:spTree>
    <p:extLst>
      <p:ext uri="{BB962C8B-B14F-4D97-AF65-F5344CB8AC3E}">
        <p14:creationId xmlns:p14="http://schemas.microsoft.com/office/powerpoint/2010/main" val="3979892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14</a:t>
            </a:fld>
            <a:endParaRPr lang="en-US"/>
          </a:p>
        </p:txBody>
      </p:sp>
    </p:spTree>
    <p:extLst>
      <p:ext uri="{BB962C8B-B14F-4D97-AF65-F5344CB8AC3E}">
        <p14:creationId xmlns:p14="http://schemas.microsoft.com/office/powerpoint/2010/main" val="2343736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15</a:t>
            </a:fld>
            <a:endParaRPr lang="en-US"/>
          </a:p>
        </p:txBody>
      </p:sp>
    </p:spTree>
    <p:extLst>
      <p:ext uri="{BB962C8B-B14F-4D97-AF65-F5344CB8AC3E}">
        <p14:creationId xmlns:p14="http://schemas.microsoft.com/office/powerpoint/2010/main" val="1551028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16</a:t>
            </a:fld>
            <a:endParaRPr lang="en-US"/>
          </a:p>
        </p:txBody>
      </p:sp>
    </p:spTree>
    <p:extLst>
      <p:ext uri="{BB962C8B-B14F-4D97-AF65-F5344CB8AC3E}">
        <p14:creationId xmlns:p14="http://schemas.microsoft.com/office/powerpoint/2010/main" val="7980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17</a:t>
            </a:fld>
            <a:endParaRPr lang="en-US"/>
          </a:p>
        </p:txBody>
      </p:sp>
    </p:spTree>
    <p:extLst>
      <p:ext uri="{BB962C8B-B14F-4D97-AF65-F5344CB8AC3E}">
        <p14:creationId xmlns:p14="http://schemas.microsoft.com/office/powerpoint/2010/main" val="1278548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18</a:t>
            </a:fld>
            <a:endParaRPr lang="en-US"/>
          </a:p>
        </p:txBody>
      </p:sp>
    </p:spTree>
    <p:extLst>
      <p:ext uri="{BB962C8B-B14F-4D97-AF65-F5344CB8AC3E}">
        <p14:creationId xmlns:p14="http://schemas.microsoft.com/office/powerpoint/2010/main" val="216342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19</a:t>
            </a:fld>
            <a:endParaRPr lang="en-US"/>
          </a:p>
        </p:txBody>
      </p:sp>
    </p:spTree>
    <p:extLst>
      <p:ext uri="{BB962C8B-B14F-4D97-AF65-F5344CB8AC3E}">
        <p14:creationId xmlns:p14="http://schemas.microsoft.com/office/powerpoint/2010/main" val="287097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a:t>
            </a:fld>
            <a:endParaRPr lang="en-US"/>
          </a:p>
        </p:txBody>
      </p:sp>
    </p:spTree>
    <p:extLst>
      <p:ext uri="{BB962C8B-B14F-4D97-AF65-F5344CB8AC3E}">
        <p14:creationId xmlns:p14="http://schemas.microsoft.com/office/powerpoint/2010/main" val="2027087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20</a:t>
            </a:fld>
            <a:endParaRPr lang="en-US"/>
          </a:p>
        </p:txBody>
      </p:sp>
    </p:spTree>
    <p:extLst>
      <p:ext uri="{BB962C8B-B14F-4D97-AF65-F5344CB8AC3E}">
        <p14:creationId xmlns:p14="http://schemas.microsoft.com/office/powerpoint/2010/main" val="338612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21</a:t>
            </a:fld>
            <a:endParaRPr lang="en-US"/>
          </a:p>
        </p:txBody>
      </p:sp>
    </p:spTree>
    <p:extLst>
      <p:ext uri="{BB962C8B-B14F-4D97-AF65-F5344CB8AC3E}">
        <p14:creationId xmlns:p14="http://schemas.microsoft.com/office/powerpoint/2010/main" val="45626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22</a:t>
            </a:fld>
            <a:endParaRPr lang="en-US"/>
          </a:p>
        </p:txBody>
      </p:sp>
    </p:spTree>
    <p:extLst>
      <p:ext uri="{BB962C8B-B14F-4D97-AF65-F5344CB8AC3E}">
        <p14:creationId xmlns:p14="http://schemas.microsoft.com/office/powerpoint/2010/main" val="119130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23</a:t>
            </a:fld>
            <a:endParaRPr lang="en-US"/>
          </a:p>
        </p:txBody>
      </p:sp>
    </p:spTree>
    <p:extLst>
      <p:ext uri="{BB962C8B-B14F-4D97-AF65-F5344CB8AC3E}">
        <p14:creationId xmlns:p14="http://schemas.microsoft.com/office/powerpoint/2010/main" val="3670571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24</a:t>
            </a:fld>
            <a:endParaRPr lang="en-US"/>
          </a:p>
        </p:txBody>
      </p:sp>
    </p:spTree>
    <p:extLst>
      <p:ext uri="{BB962C8B-B14F-4D97-AF65-F5344CB8AC3E}">
        <p14:creationId xmlns:p14="http://schemas.microsoft.com/office/powerpoint/2010/main" val="98915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25</a:t>
            </a:fld>
            <a:endParaRPr lang="en-US"/>
          </a:p>
        </p:txBody>
      </p:sp>
    </p:spTree>
    <p:extLst>
      <p:ext uri="{BB962C8B-B14F-4D97-AF65-F5344CB8AC3E}">
        <p14:creationId xmlns:p14="http://schemas.microsoft.com/office/powerpoint/2010/main" val="2768365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26</a:t>
            </a:fld>
            <a:endParaRPr lang="en-US"/>
          </a:p>
        </p:txBody>
      </p:sp>
    </p:spTree>
    <p:extLst>
      <p:ext uri="{BB962C8B-B14F-4D97-AF65-F5344CB8AC3E}">
        <p14:creationId xmlns:p14="http://schemas.microsoft.com/office/powerpoint/2010/main" val="3714680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27</a:t>
            </a:fld>
            <a:endParaRPr lang="en-US"/>
          </a:p>
        </p:txBody>
      </p:sp>
    </p:spTree>
    <p:extLst>
      <p:ext uri="{BB962C8B-B14F-4D97-AF65-F5344CB8AC3E}">
        <p14:creationId xmlns:p14="http://schemas.microsoft.com/office/powerpoint/2010/main" val="909737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28</a:t>
            </a:fld>
            <a:endParaRPr lang="en-US"/>
          </a:p>
        </p:txBody>
      </p:sp>
    </p:spTree>
    <p:extLst>
      <p:ext uri="{BB962C8B-B14F-4D97-AF65-F5344CB8AC3E}">
        <p14:creationId xmlns:p14="http://schemas.microsoft.com/office/powerpoint/2010/main" val="800048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29</a:t>
            </a:fld>
            <a:endParaRPr lang="en-US"/>
          </a:p>
        </p:txBody>
      </p:sp>
    </p:spTree>
    <p:extLst>
      <p:ext uri="{BB962C8B-B14F-4D97-AF65-F5344CB8AC3E}">
        <p14:creationId xmlns:p14="http://schemas.microsoft.com/office/powerpoint/2010/main" val="174100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a:t>
            </a:fld>
            <a:endParaRPr lang="en-US"/>
          </a:p>
        </p:txBody>
      </p:sp>
    </p:spTree>
    <p:extLst>
      <p:ext uri="{BB962C8B-B14F-4D97-AF65-F5344CB8AC3E}">
        <p14:creationId xmlns:p14="http://schemas.microsoft.com/office/powerpoint/2010/main" val="3875617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30</a:t>
            </a:fld>
            <a:endParaRPr lang="en-US"/>
          </a:p>
        </p:txBody>
      </p:sp>
    </p:spTree>
    <p:extLst>
      <p:ext uri="{BB962C8B-B14F-4D97-AF65-F5344CB8AC3E}">
        <p14:creationId xmlns:p14="http://schemas.microsoft.com/office/powerpoint/2010/main" val="1456293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31</a:t>
            </a:fld>
            <a:endParaRPr lang="en-US"/>
          </a:p>
        </p:txBody>
      </p:sp>
    </p:spTree>
    <p:extLst>
      <p:ext uri="{BB962C8B-B14F-4D97-AF65-F5344CB8AC3E}">
        <p14:creationId xmlns:p14="http://schemas.microsoft.com/office/powerpoint/2010/main" val="4253157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32</a:t>
            </a:fld>
            <a:endParaRPr lang="en-US"/>
          </a:p>
        </p:txBody>
      </p:sp>
    </p:spTree>
    <p:extLst>
      <p:ext uri="{BB962C8B-B14F-4D97-AF65-F5344CB8AC3E}">
        <p14:creationId xmlns:p14="http://schemas.microsoft.com/office/powerpoint/2010/main" val="1829681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33</a:t>
            </a:fld>
            <a:endParaRPr lang="en-US"/>
          </a:p>
        </p:txBody>
      </p:sp>
    </p:spTree>
    <p:extLst>
      <p:ext uri="{BB962C8B-B14F-4D97-AF65-F5344CB8AC3E}">
        <p14:creationId xmlns:p14="http://schemas.microsoft.com/office/powerpoint/2010/main" val="2032958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34</a:t>
            </a:fld>
            <a:endParaRPr lang="en-US"/>
          </a:p>
        </p:txBody>
      </p:sp>
    </p:spTree>
    <p:extLst>
      <p:ext uri="{BB962C8B-B14F-4D97-AF65-F5344CB8AC3E}">
        <p14:creationId xmlns:p14="http://schemas.microsoft.com/office/powerpoint/2010/main" val="1057061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35</a:t>
            </a:fld>
            <a:endParaRPr lang="en-US"/>
          </a:p>
        </p:txBody>
      </p:sp>
    </p:spTree>
    <p:extLst>
      <p:ext uri="{BB962C8B-B14F-4D97-AF65-F5344CB8AC3E}">
        <p14:creationId xmlns:p14="http://schemas.microsoft.com/office/powerpoint/2010/main" val="717620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36</a:t>
            </a:fld>
            <a:endParaRPr lang="en-US"/>
          </a:p>
        </p:txBody>
      </p:sp>
    </p:spTree>
    <p:extLst>
      <p:ext uri="{BB962C8B-B14F-4D97-AF65-F5344CB8AC3E}">
        <p14:creationId xmlns:p14="http://schemas.microsoft.com/office/powerpoint/2010/main" val="1165663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37</a:t>
            </a:fld>
            <a:endParaRPr lang="en-US"/>
          </a:p>
        </p:txBody>
      </p:sp>
    </p:spTree>
    <p:extLst>
      <p:ext uri="{BB962C8B-B14F-4D97-AF65-F5344CB8AC3E}">
        <p14:creationId xmlns:p14="http://schemas.microsoft.com/office/powerpoint/2010/main" val="10098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38</a:t>
            </a:fld>
            <a:endParaRPr lang="en-US"/>
          </a:p>
        </p:txBody>
      </p:sp>
    </p:spTree>
    <p:extLst>
      <p:ext uri="{BB962C8B-B14F-4D97-AF65-F5344CB8AC3E}">
        <p14:creationId xmlns:p14="http://schemas.microsoft.com/office/powerpoint/2010/main" val="3815274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39</a:t>
            </a:fld>
            <a:endParaRPr lang="en-US"/>
          </a:p>
        </p:txBody>
      </p:sp>
    </p:spTree>
    <p:extLst>
      <p:ext uri="{BB962C8B-B14F-4D97-AF65-F5344CB8AC3E}">
        <p14:creationId xmlns:p14="http://schemas.microsoft.com/office/powerpoint/2010/main" val="167726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4</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40735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40</a:t>
            </a:fld>
            <a:endParaRPr lang="en-US"/>
          </a:p>
        </p:txBody>
      </p:sp>
    </p:spTree>
    <p:extLst>
      <p:ext uri="{BB962C8B-B14F-4D97-AF65-F5344CB8AC3E}">
        <p14:creationId xmlns:p14="http://schemas.microsoft.com/office/powerpoint/2010/main" val="2404191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41</a:t>
            </a:fld>
            <a:endParaRPr lang="en-US"/>
          </a:p>
        </p:txBody>
      </p:sp>
    </p:spTree>
    <p:extLst>
      <p:ext uri="{BB962C8B-B14F-4D97-AF65-F5344CB8AC3E}">
        <p14:creationId xmlns:p14="http://schemas.microsoft.com/office/powerpoint/2010/main" val="684604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42</a:t>
            </a:fld>
            <a:endParaRPr lang="en-US"/>
          </a:p>
        </p:txBody>
      </p:sp>
    </p:spTree>
    <p:extLst>
      <p:ext uri="{BB962C8B-B14F-4D97-AF65-F5344CB8AC3E}">
        <p14:creationId xmlns:p14="http://schemas.microsoft.com/office/powerpoint/2010/main" val="1778428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43</a:t>
            </a:fld>
            <a:endParaRPr lang="en-US"/>
          </a:p>
        </p:txBody>
      </p:sp>
    </p:spTree>
    <p:extLst>
      <p:ext uri="{BB962C8B-B14F-4D97-AF65-F5344CB8AC3E}">
        <p14:creationId xmlns:p14="http://schemas.microsoft.com/office/powerpoint/2010/main" val="1099654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44</a:t>
            </a:fld>
            <a:endParaRPr lang="en-US"/>
          </a:p>
        </p:txBody>
      </p:sp>
    </p:spTree>
    <p:extLst>
      <p:ext uri="{BB962C8B-B14F-4D97-AF65-F5344CB8AC3E}">
        <p14:creationId xmlns:p14="http://schemas.microsoft.com/office/powerpoint/2010/main" val="33681956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45</a:t>
            </a:fld>
            <a:endParaRPr lang="en-US"/>
          </a:p>
        </p:txBody>
      </p:sp>
    </p:spTree>
    <p:extLst>
      <p:ext uri="{BB962C8B-B14F-4D97-AF65-F5344CB8AC3E}">
        <p14:creationId xmlns:p14="http://schemas.microsoft.com/office/powerpoint/2010/main" val="2316645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46</a:t>
            </a:fld>
            <a:endParaRPr lang="en-US"/>
          </a:p>
        </p:txBody>
      </p:sp>
    </p:spTree>
    <p:extLst>
      <p:ext uri="{BB962C8B-B14F-4D97-AF65-F5344CB8AC3E}">
        <p14:creationId xmlns:p14="http://schemas.microsoft.com/office/powerpoint/2010/main" val="3303289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47</a:t>
            </a:fld>
            <a:endParaRPr lang="en-US"/>
          </a:p>
        </p:txBody>
      </p:sp>
    </p:spTree>
    <p:extLst>
      <p:ext uri="{BB962C8B-B14F-4D97-AF65-F5344CB8AC3E}">
        <p14:creationId xmlns:p14="http://schemas.microsoft.com/office/powerpoint/2010/main" val="2963427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48</a:t>
            </a:fld>
            <a:endParaRPr lang="en-US"/>
          </a:p>
        </p:txBody>
      </p:sp>
    </p:spTree>
    <p:extLst>
      <p:ext uri="{BB962C8B-B14F-4D97-AF65-F5344CB8AC3E}">
        <p14:creationId xmlns:p14="http://schemas.microsoft.com/office/powerpoint/2010/main" val="2657222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49</a:t>
            </a:fld>
            <a:endParaRPr lang="en-US"/>
          </a:p>
        </p:txBody>
      </p:sp>
    </p:spTree>
    <p:extLst>
      <p:ext uri="{BB962C8B-B14F-4D97-AF65-F5344CB8AC3E}">
        <p14:creationId xmlns:p14="http://schemas.microsoft.com/office/powerpoint/2010/main" val="354017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5</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57671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50</a:t>
            </a:fld>
            <a:endParaRPr lang="en-US"/>
          </a:p>
        </p:txBody>
      </p:sp>
    </p:spTree>
    <p:extLst>
      <p:ext uri="{BB962C8B-B14F-4D97-AF65-F5344CB8AC3E}">
        <p14:creationId xmlns:p14="http://schemas.microsoft.com/office/powerpoint/2010/main" val="1112769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51</a:t>
            </a:fld>
            <a:endParaRPr lang="en-US"/>
          </a:p>
        </p:txBody>
      </p:sp>
    </p:spTree>
    <p:extLst>
      <p:ext uri="{BB962C8B-B14F-4D97-AF65-F5344CB8AC3E}">
        <p14:creationId xmlns:p14="http://schemas.microsoft.com/office/powerpoint/2010/main" val="1716887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52</a:t>
            </a:fld>
            <a:endParaRPr lang="en-US"/>
          </a:p>
        </p:txBody>
      </p:sp>
    </p:spTree>
    <p:extLst>
      <p:ext uri="{BB962C8B-B14F-4D97-AF65-F5344CB8AC3E}">
        <p14:creationId xmlns:p14="http://schemas.microsoft.com/office/powerpoint/2010/main" val="27301990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53</a:t>
            </a:fld>
            <a:endParaRPr lang="en-US"/>
          </a:p>
        </p:txBody>
      </p:sp>
    </p:spTree>
    <p:extLst>
      <p:ext uri="{BB962C8B-B14F-4D97-AF65-F5344CB8AC3E}">
        <p14:creationId xmlns:p14="http://schemas.microsoft.com/office/powerpoint/2010/main" val="3964632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54</a:t>
            </a:fld>
            <a:endParaRPr lang="en-US"/>
          </a:p>
        </p:txBody>
      </p:sp>
    </p:spTree>
    <p:extLst>
      <p:ext uri="{BB962C8B-B14F-4D97-AF65-F5344CB8AC3E}">
        <p14:creationId xmlns:p14="http://schemas.microsoft.com/office/powerpoint/2010/main" val="40515856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55</a:t>
            </a:fld>
            <a:endParaRPr lang="en-US"/>
          </a:p>
        </p:txBody>
      </p:sp>
    </p:spTree>
    <p:extLst>
      <p:ext uri="{BB962C8B-B14F-4D97-AF65-F5344CB8AC3E}">
        <p14:creationId xmlns:p14="http://schemas.microsoft.com/office/powerpoint/2010/main" val="31911300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56</a:t>
            </a:fld>
            <a:endParaRPr lang="en-US"/>
          </a:p>
        </p:txBody>
      </p:sp>
    </p:spTree>
    <p:extLst>
      <p:ext uri="{BB962C8B-B14F-4D97-AF65-F5344CB8AC3E}">
        <p14:creationId xmlns:p14="http://schemas.microsoft.com/office/powerpoint/2010/main" val="16326552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57</a:t>
            </a:fld>
            <a:endParaRPr lang="en-US"/>
          </a:p>
        </p:txBody>
      </p:sp>
    </p:spTree>
    <p:extLst>
      <p:ext uri="{BB962C8B-B14F-4D97-AF65-F5344CB8AC3E}">
        <p14:creationId xmlns:p14="http://schemas.microsoft.com/office/powerpoint/2010/main" val="292898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58</a:t>
            </a:fld>
            <a:endParaRPr lang="en-US"/>
          </a:p>
        </p:txBody>
      </p:sp>
    </p:spTree>
    <p:extLst>
      <p:ext uri="{BB962C8B-B14F-4D97-AF65-F5344CB8AC3E}">
        <p14:creationId xmlns:p14="http://schemas.microsoft.com/office/powerpoint/2010/main" val="3353942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59</a:t>
            </a:fld>
            <a:endParaRPr lang="en-US"/>
          </a:p>
        </p:txBody>
      </p:sp>
    </p:spTree>
    <p:extLst>
      <p:ext uri="{BB962C8B-B14F-4D97-AF65-F5344CB8AC3E}">
        <p14:creationId xmlns:p14="http://schemas.microsoft.com/office/powerpoint/2010/main" val="250028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6</a:t>
            </a:fld>
            <a:endParaRPr lang="en-US"/>
          </a:p>
        </p:txBody>
      </p:sp>
    </p:spTree>
    <p:extLst>
      <p:ext uri="{BB962C8B-B14F-4D97-AF65-F5344CB8AC3E}">
        <p14:creationId xmlns:p14="http://schemas.microsoft.com/office/powerpoint/2010/main" val="2691299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60</a:t>
            </a:fld>
            <a:endParaRPr lang="en-US"/>
          </a:p>
        </p:txBody>
      </p:sp>
    </p:spTree>
    <p:extLst>
      <p:ext uri="{BB962C8B-B14F-4D97-AF65-F5344CB8AC3E}">
        <p14:creationId xmlns:p14="http://schemas.microsoft.com/office/powerpoint/2010/main" val="37773269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61</a:t>
            </a:fld>
            <a:endParaRPr lang="en-US"/>
          </a:p>
        </p:txBody>
      </p:sp>
    </p:spTree>
    <p:extLst>
      <p:ext uri="{BB962C8B-B14F-4D97-AF65-F5344CB8AC3E}">
        <p14:creationId xmlns:p14="http://schemas.microsoft.com/office/powerpoint/2010/main" val="27340960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62</a:t>
            </a:fld>
            <a:endParaRPr lang="en-US"/>
          </a:p>
        </p:txBody>
      </p:sp>
    </p:spTree>
    <p:extLst>
      <p:ext uri="{BB962C8B-B14F-4D97-AF65-F5344CB8AC3E}">
        <p14:creationId xmlns:p14="http://schemas.microsoft.com/office/powerpoint/2010/main" val="6672802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63</a:t>
            </a:fld>
            <a:endParaRPr lang="en-US"/>
          </a:p>
        </p:txBody>
      </p:sp>
    </p:spTree>
    <p:extLst>
      <p:ext uri="{BB962C8B-B14F-4D97-AF65-F5344CB8AC3E}">
        <p14:creationId xmlns:p14="http://schemas.microsoft.com/office/powerpoint/2010/main" val="28256781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64</a:t>
            </a:fld>
            <a:endParaRPr lang="en-US"/>
          </a:p>
        </p:txBody>
      </p:sp>
    </p:spTree>
    <p:extLst>
      <p:ext uri="{BB962C8B-B14F-4D97-AF65-F5344CB8AC3E}">
        <p14:creationId xmlns:p14="http://schemas.microsoft.com/office/powerpoint/2010/main" val="5883883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65</a:t>
            </a:fld>
            <a:endParaRPr lang="en-US"/>
          </a:p>
        </p:txBody>
      </p:sp>
    </p:spTree>
    <p:extLst>
      <p:ext uri="{BB962C8B-B14F-4D97-AF65-F5344CB8AC3E}">
        <p14:creationId xmlns:p14="http://schemas.microsoft.com/office/powerpoint/2010/main" val="32431456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66</a:t>
            </a:fld>
            <a:endParaRPr lang="en-US"/>
          </a:p>
        </p:txBody>
      </p:sp>
    </p:spTree>
    <p:extLst>
      <p:ext uri="{BB962C8B-B14F-4D97-AF65-F5344CB8AC3E}">
        <p14:creationId xmlns:p14="http://schemas.microsoft.com/office/powerpoint/2010/main" val="24269456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67</a:t>
            </a:fld>
            <a:endParaRPr lang="en-US"/>
          </a:p>
        </p:txBody>
      </p:sp>
    </p:spTree>
    <p:extLst>
      <p:ext uri="{BB962C8B-B14F-4D97-AF65-F5344CB8AC3E}">
        <p14:creationId xmlns:p14="http://schemas.microsoft.com/office/powerpoint/2010/main" val="31076008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68</a:t>
            </a:fld>
            <a:endParaRPr lang="en-US"/>
          </a:p>
        </p:txBody>
      </p:sp>
    </p:spTree>
    <p:extLst>
      <p:ext uri="{BB962C8B-B14F-4D97-AF65-F5344CB8AC3E}">
        <p14:creationId xmlns:p14="http://schemas.microsoft.com/office/powerpoint/2010/main" val="6958533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69</a:t>
            </a:fld>
            <a:endParaRPr lang="en-US"/>
          </a:p>
        </p:txBody>
      </p:sp>
    </p:spTree>
    <p:extLst>
      <p:ext uri="{BB962C8B-B14F-4D97-AF65-F5344CB8AC3E}">
        <p14:creationId xmlns:p14="http://schemas.microsoft.com/office/powerpoint/2010/main" val="51752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7</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785510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70</a:t>
            </a:fld>
            <a:endParaRPr lang="en-US"/>
          </a:p>
        </p:txBody>
      </p:sp>
    </p:spTree>
    <p:extLst>
      <p:ext uri="{BB962C8B-B14F-4D97-AF65-F5344CB8AC3E}">
        <p14:creationId xmlns:p14="http://schemas.microsoft.com/office/powerpoint/2010/main" val="21451623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71</a:t>
            </a:fld>
            <a:endParaRPr lang="en-US"/>
          </a:p>
        </p:txBody>
      </p:sp>
    </p:spTree>
    <p:extLst>
      <p:ext uri="{BB962C8B-B14F-4D97-AF65-F5344CB8AC3E}">
        <p14:creationId xmlns:p14="http://schemas.microsoft.com/office/powerpoint/2010/main" val="3179020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72</a:t>
            </a:fld>
            <a:endParaRPr lang="en-US"/>
          </a:p>
        </p:txBody>
      </p:sp>
    </p:spTree>
    <p:extLst>
      <p:ext uri="{BB962C8B-B14F-4D97-AF65-F5344CB8AC3E}">
        <p14:creationId xmlns:p14="http://schemas.microsoft.com/office/powerpoint/2010/main" val="37246695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73</a:t>
            </a:fld>
            <a:endParaRPr lang="en-US"/>
          </a:p>
        </p:txBody>
      </p:sp>
    </p:spTree>
    <p:extLst>
      <p:ext uri="{BB962C8B-B14F-4D97-AF65-F5344CB8AC3E}">
        <p14:creationId xmlns:p14="http://schemas.microsoft.com/office/powerpoint/2010/main" val="39815242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74</a:t>
            </a:fld>
            <a:endParaRPr lang="en-US"/>
          </a:p>
        </p:txBody>
      </p:sp>
    </p:spTree>
    <p:extLst>
      <p:ext uri="{BB962C8B-B14F-4D97-AF65-F5344CB8AC3E}">
        <p14:creationId xmlns:p14="http://schemas.microsoft.com/office/powerpoint/2010/main" val="37161092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75</a:t>
            </a:fld>
            <a:endParaRPr lang="en-US"/>
          </a:p>
        </p:txBody>
      </p:sp>
    </p:spTree>
    <p:extLst>
      <p:ext uri="{BB962C8B-B14F-4D97-AF65-F5344CB8AC3E}">
        <p14:creationId xmlns:p14="http://schemas.microsoft.com/office/powerpoint/2010/main" val="18544356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76</a:t>
            </a:fld>
            <a:endParaRPr lang="en-US"/>
          </a:p>
        </p:txBody>
      </p:sp>
    </p:spTree>
    <p:extLst>
      <p:ext uri="{BB962C8B-B14F-4D97-AF65-F5344CB8AC3E}">
        <p14:creationId xmlns:p14="http://schemas.microsoft.com/office/powerpoint/2010/main" val="17298264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77</a:t>
            </a:fld>
            <a:endParaRPr lang="en-US"/>
          </a:p>
        </p:txBody>
      </p:sp>
    </p:spTree>
    <p:extLst>
      <p:ext uri="{BB962C8B-B14F-4D97-AF65-F5344CB8AC3E}">
        <p14:creationId xmlns:p14="http://schemas.microsoft.com/office/powerpoint/2010/main" val="20164719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78</a:t>
            </a:fld>
            <a:endParaRPr lang="en-US"/>
          </a:p>
        </p:txBody>
      </p:sp>
    </p:spTree>
    <p:extLst>
      <p:ext uri="{BB962C8B-B14F-4D97-AF65-F5344CB8AC3E}">
        <p14:creationId xmlns:p14="http://schemas.microsoft.com/office/powerpoint/2010/main" val="27120583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79</a:t>
            </a:fld>
            <a:endParaRPr lang="en-US"/>
          </a:p>
        </p:txBody>
      </p:sp>
    </p:spTree>
    <p:extLst>
      <p:ext uri="{BB962C8B-B14F-4D97-AF65-F5344CB8AC3E}">
        <p14:creationId xmlns:p14="http://schemas.microsoft.com/office/powerpoint/2010/main" val="312949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8</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63876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80</a:t>
            </a:fld>
            <a:endParaRPr lang="en-US"/>
          </a:p>
        </p:txBody>
      </p:sp>
    </p:spTree>
    <p:extLst>
      <p:ext uri="{BB962C8B-B14F-4D97-AF65-F5344CB8AC3E}">
        <p14:creationId xmlns:p14="http://schemas.microsoft.com/office/powerpoint/2010/main" val="35003567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81</a:t>
            </a:fld>
            <a:endParaRPr lang="en-US"/>
          </a:p>
        </p:txBody>
      </p:sp>
    </p:spTree>
    <p:extLst>
      <p:ext uri="{BB962C8B-B14F-4D97-AF65-F5344CB8AC3E}">
        <p14:creationId xmlns:p14="http://schemas.microsoft.com/office/powerpoint/2010/main" val="31823465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82</a:t>
            </a:fld>
            <a:endParaRPr lang="en-US"/>
          </a:p>
        </p:txBody>
      </p:sp>
    </p:spTree>
    <p:extLst>
      <p:ext uri="{BB962C8B-B14F-4D97-AF65-F5344CB8AC3E}">
        <p14:creationId xmlns:p14="http://schemas.microsoft.com/office/powerpoint/2010/main" val="9659981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83</a:t>
            </a:fld>
            <a:endParaRPr lang="en-US"/>
          </a:p>
        </p:txBody>
      </p:sp>
    </p:spTree>
    <p:extLst>
      <p:ext uri="{BB962C8B-B14F-4D97-AF65-F5344CB8AC3E}">
        <p14:creationId xmlns:p14="http://schemas.microsoft.com/office/powerpoint/2010/main" val="35660910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84</a:t>
            </a:fld>
            <a:endParaRPr lang="en-US"/>
          </a:p>
        </p:txBody>
      </p:sp>
    </p:spTree>
    <p:extLst>
      <p:ext uri="{BB962C8B-B14F-4D97-AF65-F5344CB8AC3E}">
        <p14:creationId xmlns:p14="http://schemas.microsoft.com/office/powerpoint/2010/main" val="5020629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85</a:t>
            </a:fld>
            <a:endParaRPr lang="en-US" dirty="0">
              <a:solidFill>
                <a:srgbClr val="000000"/>
              </a:solidFill>
            </a:endParaRPr>
          </a:p>
        </p:txBody>
      </p:sp>
    </p:spTree>
    <p:extLst>
      <p:ext uri="{BB962C8B-B14F-4D97-AF65-F5344CB8AC3E}">
        <p14:creationId xmlns:p14="http://schemas.microsoft.com/office/powerpoint/2010/main" val="227853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9</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7964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419E73-B6F8-4466-BF3E-01FFAC46EAB5}"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18968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19E73-B6F8-4466-BF3E-01FFAC46EAB5}"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48930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19E73-B6F8-4466-BF3E-01FFAC46EAB5}"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393855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973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44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350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51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804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51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711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34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19E73-B6F8-4466-BF3E-01FFAC46EAB5}"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736151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153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027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972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7BE914C6-A8DF-4463-8AA1-5421625CC194}"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432656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B091E9BD-408E-4278-B65B-961265D75F40}"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316937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8EF0A33-EED7-401C-8EC9-B51211552D20}"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077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3E4B11-561E-40B6-9604-A132BDAC618A}"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683441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6A40B-D11E-4231-AD25-D016B91F16F7}"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403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B4D46B-3DF2-4DAD-ABBE-1F8EB574ADB6}"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347079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49B463-5B00-462A-A287-86C528CBED4F}"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76418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419E73-B6F8-4466-BF3E-01FFAC46EAB5}"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085656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936BF3-DC0B-44A3-A25F-95AA79FB3E6E}"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925433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34A9C-D6A1-4A44-A480-57E2EC7C54FF}"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32620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4EA88-6E52-4093-98BF-358EB10C4449}"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081545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B5D5-FA70-4D71-8C6A-84BB38A1DF4F}"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854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31F703-DCA7-46AD-B4AD-A694E24BB7E5}"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030809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FC0F1-2F6B-4D97-A1F1-8F257E4A8E63}"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033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7BE914C6-A8DF-4463-8AA1-5421625CC194}"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57387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B091E9BD-408E-4278-B65B-961265D75F40}" type="datetime1">
              <a:rPr lang="en-US" smtClean="0">
                <a:solidFill>
                  <a:prstClr val="black">
                    <a:lumMod val="95000"/>
                    <a:lumOff val="5000"/>
                  </a:prstClr>
                </a:solidFill>
              </a:rPr>
              <a:pPr/>
              <a:t>8/22/2016</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658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419E73-B6F8-4466-BF3E-01FFAC46EAB5}"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9396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19E73-B6F8-4466-BF3E-01FFAC46EAB5}" type="datetimeFigureOut">
              <a:rPr lang="en-US" smtClean="0"/>
              <a:t>8/22/2016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55166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419E73-B6F8-4466-BF3E-01FFAC46EAB5}" type="datetimeFigureOut">
              <a:rPr lang="en-US" smtClean="0"/>
              <a:t>8/22/2016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8095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19E73-B6F8-4466-BF3E-01FFAC46EAB5}" type="datetimeFigureOut">
              <a:rPr lang="en-US" smtClean="0"/>
              <a:t>8/22/2016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79390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19E73-B6F8-4466-BF3E-01FFAC46EAB5}"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08477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19E73-B6F8-4466-BF3E-01FFAC46EAB5}"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6883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19E73-B6F8-4466-BF3E-01FFAC46EAB5}" type="datetimeFigureOut">
              <a:rPr lang="en-US" smtClean="0"/>
              <a:t>8/22/2016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7651E-B4BE-4A93-B9C9-586D74789E66}" type="slidenum">
              <a:rPr lang="en-US" smtClean="0"/>
              <a:t>‹#›</a:t>
            </a:fld>
            <a:endParaRPr lang="en-US"/>
          </a:p>
        </p:txBody>
      </p:sp>
    </p:spTree>
    <p:extLst>
      <p:ext uri="{BB962C8B-B14F-4D97-AF65-F5344CB8AC3E}">
        <p14:creationId xmlns:p14="http://schemas.microsoft.com/office/powerpoint/2010/main" val="220974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1F858-D31C-4D60-A7D1-B71E5741708D}"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1280B-FAB2-4C4A-928A-754726CA12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582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F9CC6136-3619-46D9-AD74-55D52644EF6B}" type="datetime1">
              <a:rPr lang="en-US" smtClean="0">
                <a:solidFill>
                  <a:prstClr val="black">
                    <a:lumMod val="95000"/>
                    <a:lumOff val="5000"/>
                  </a:prstClr>
                </a:solidFill>
              </a:rPr>
              <a:pPr defTabSz="457200"/>
              <a:t>8/22/2016</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D57F1E4F-1CFF-5643-939E-217C01CDF565}" type="slidenum">
              <a:rPr lang="en-US" smtClean="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588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hemeOverride" Target="../theme/themeOverride6.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hemeOverride" Target="../theme/themeOverride15.xml"/><Relationship Id="rId5" Type="http://schemas.openxmlformats.org/officeDocument/2006/relationships/image" Target="../media/image4.png"/><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hemeOverride" Target="../theme/themeOverride16.xml"/><Relationship Id="rId5" Type="http://schemas.openxmlformats.org/officeDocument/2006/relationships/image" Target="../media/image4.png"/><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hemeOverride" Target="../theme/themeOverride17.xml"/><Relationship Id="rId5" Type="http://schemas.openxmlformats.org/officeDocument/2006/relationships/image" Target="../media/image4.png"/><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hemeOverride" Target="../theme/themeOverride18.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themeOverride" Target="../theme/themeOverride2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5.xml"/><Relationship Id="rId1" Type="http://schemas.openxmlformats.org/officeDocument/2006/relationships/themeOverride" Target="../theme/themeOverride2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5.xml"/><Relationship Id="rId1" Type="http://schemas.openxmlformats.org/officeDocument/2006/relationships/themeOverride" Target="../theme/themeOverride24.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5.xml"/><Relationship Id="rId1" Type="http://schemas.openxmlformats.org/officeDocument/2006/relationships/themeOverride" Target="../theme/themeOverride25.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5.xml"/><Relationship Id="rId1" Type="http://schemas.openxmlformats.org/officeDocument/2006/relationships/themeOverride" Target="../theme/themeOverride26.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hemeOverride" Target="../theme/themeOverride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hemeOverride" Target="../theme/themeOverride5.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7924800" cy="2734236"/>
          </a:xfrm>
        </p:spPr>
        <p:txBody>
          <a:bodyPr>
            <a:normAutofit fontScale="90000"/>
          </a:bodyPr>
          <a:lstStyle/>
          <a:p>
            <a:r>
              <a:rPr lang="en-US" dirty="0" smtClean="0"/>
              <a:t>Cascade Natural Gas Corporation</a:t>
            </a:r>
            <a:br>
              <a:rPr lang="en-US" dirty="0" smtClean="0"/>
            </a:br>
            <a:r>
              <a:rPr lang="en-US" dirty="0" smtClean="0"/>
              <a:t> </a:t>
            </a:r>
            <a:br>
              <a:rPr lang="en-US" dirty="0" smtClean="0"/>
            </a:br>
            <a:r>
              <a:rPr lang="en-US" sz="3600" dirty="0"/>
              <a:t>Integrated Resource Plan</a:t>
            </a:r>
            <a:br>
              <a:rPr lang="en-US" sz="3600" dirty="0"/>
            </a:br>
            <a:r>
              <a:rPr lang="en-US" sz="3600" dirty="0"/>
              <a:t>Technical Advisory Group Meeting </a:t>
            </a:r>
            <a:r>
              <a:rPr lang="en-US" sz="3600" dirty="0" smtClean="0"/>
              <a:t>#3</a:t>
            </a:r>
            <a:endParaRPr lang="en-US" sz="3600" dirty="0"/>
          </a:p>
        </p:txBody>
      </p:sp>
      <p:sp>
        <p:nvSpPr>
          <p:cNvPr id="3" name="Subtitle 2"/>
          <p:cNvSpPr>
            <a:spLocks noGrp="1"/>
          </p:cNvSpPr>
          <p:nvPr>
            <p:ph type="subTitle" idx="1"/>
          </p:nvPr>
        </p:nvSpPr>
        <p:spPr>
          <a:xfrm>
            <a:off x="5334000" y="4724400"/>
            <a:ext cx="3962400" cy="838200"/>
          </a:xfrm>
        </p:spPr>
        <p:txBody>
          <a:bodyPr>
            <a:normAutofit lnSpcReduction="10000"/>
          </a:bodyPr>
          <a:lstStyle/>
          <a:p>
            <a:r>
              <a:rPr lang="en-US" dirty="0" smtClean="0"/>
              <a:t>Tuesday, August 23, 2016</a:t>
            </a:r>
          </a:p>
          <a:p>
            <a:r>
              <a:rPr lang="en-US" dirty="0" smtClean="0"/>
              <a:t>Cascade HQ – Kennewick, WA</a:t>
            </a:r>
            <a:endParaRPr lang="en-US" dirty="0"/>
          </a:p>
        </p:txBody>
      </p:sp>
    </p:spTree>
    <p:extLst>
      <p:ext uri="{BB962C8B-B14F-4D97-AF65-F5344CB8AC3E}">
        <p14:creationId xmlns:p14="http://schemas.microsoft.com/office/powerpoint/2010/main" val="227228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91995" y="716292"/>
            <a:ext cx="9184159" cy="1207400"/>
          </a:xfrm>
        </p:spPr>
        <p:txBody>
          <a:bodyPr/>
          <a:lstStyle/>
          <a:p>
            <a:r>
              <a:rPr lang="en-US" sz="5000" dirty="0" smtClean="0"/>
              <a:t>Full Portfolio by Customer Class</a:t>
            </a:r>
            <a:endParaRPr lang="en-US" sz="5000" dirty="0"/>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10</a:t>
            </a:fld>
            <a:endParaRPr lang="en-US" dirty="0">
              <a:solidFill>
                <a:prstClr val="black">
                  <a:lumMod val="95000"/>
                  <a:lumOff val="5000"/>
                </a:prstClr>
              </a:solidFill>
            </a:endParaRPr>
          </a:p>
        </p:txBody>
      </p:sp>
      <p:graphicFrame>
        <p:nvGraphicFramePr>
          <p:cNvPr id="5" name="Chart 4"/>
          <p:cNvGraphicFramePr>
            <a:graphicFrameLocks/>
          </p:cNvGraphicFramePr>
          <p:nvPr>
            <p:extLst/>
          </p:nvPr>
        </p:nvGraphicFramePr>
        <p:xfrm>
          <a:off x="155643" y="1517516"/>
          <a:ext cx="11391089" cy="51362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6708679"/>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075"/>
            <a:ext cx="7772400" cy="1251102"/>
          </a:xfrm>
        </p:spPr>
        <p:txBody>
          <a:bodyPr/>
          <a:lstStyle/>
          <a:p>
            <a:r>
              <a:rPr lang="en-US" dirty="0" smtClean="0"/>
              <a:t>Regional Awareness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602" y="5280255"/>
            <a:ext cx="2203731" cy="906207"/>
          </a:xfrm>
          <a:prstGeom prst="rect">
            <a:avLst/>
          </a:prstGeom>
        </p:spPr>
      </p:pic>
    </p:spTree>
    <p:extLst>
      <p:ext uri="{BB962C8B-B14F-4D97-AF65-F5344CB8AC3E}">
        <p14:creationId xmlns:p14="http://schemas.microsoft.com/office/powerpoint/2010/main" val="846305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interest</a:t>
            </a:r>
            <a:endParaRPr lang="en-US" dirty="0"/>
          </a:p>
        </p:txBody>
      </p:sp>
      <p:sp>
        <p:nvSpPr>
          <p:cNvPr id="3" name="Content Placeholder 2"/>
          <p:cNvSpPr>
            <a:spLocks noGrp="1"/>
          </p:cNvSpPr>
          <p:nvPr>
            <p:ph idx="1"/>
          </p:nvPr>
        </p:nvSpPr>
        <p:spPr>
          <a:xfrm>
            <a:off x="1780161" y="2084832"/>
            <a:ext cx="9057171" cy="4213886"/>
          </a:xfrm>
        </p:spPr>
        <p:txBody>
          <a:bodyPr>
            <a:normAutofit fontScale="92500"/>
          </a:bodyPr>
          <a:lstStyle/>
          <a:p>
            <a:pPr marL="631825" indent="-631825">
              <a:spcAft>
                <a:spcPts val="1200"/>
              </a:spcAft>
              <a:buClr>
                <a:schemeClr val="accent6"/>
              </a:buClr>
              <a:buFont typeface="Wingdings" panose="05000000000000000000" pitchFamily="2" charset="2"/>
              <a:buChar char="Ø"/>
            </a:pPr>
            <a:r>
              <a:rPr lang="en-US" sz="4400" dirty="0" smtClean="0"/>
              <a:t>Clean Air Rule</a:t>
            </a:r>
          </a:p>
          <a:p>
            <a:pPr marL="631825" indent="-631825">
              <a:spcAft>
                <a:spcPts val="1200"/>
              </a:spcAft>
              <a:buClr>
                <a:schemeClr val="accent6"/>
              </a:buClr>
              <a:buFont typeface="Wingdings" panose="05000000000000000000" pitchFamily="2" charset="2"/>
              <a:buChar char="Ø"/>
            </a:pPr>
            <a:r>
              <a:rPr lang="en-US" sz="4400" dirty="0" smtClean="0"/>
              <a:t>NEEA Regional Market Transformation Collaboration</a:t>
            </a:r>
          </a:p>
          <a:p>
            <a:pPr marL="1546225" lvl="8" indent="-631825">
              <a:spcAft>
                <a:spcPts val="1200"/>
              </a:spcAft>
              <a:buClr>
                <a:schemeClr val="accent6"/>
              </a:buClr>
              <a:buFont typeface="Courier New" panose="02070309020205020404" pitchFamily="49" charset="0"/>
              <a:buChar char="o"/>
            </a:pPr>
            <a:r>
              <a:rPr lang="en-US" sz="3600" dirty="0" smtClean="0"/>
              <a:t>Building Stock Studies</a:t>
            </a:r>
          </a:p>
          <a:p>
            <a:pPr marL="631825" indent="-631825">
              <a:spcAft>
                <a:spcPts val="1200"/>
              </a:spcAft>
              <a:buClr>
                <a:schemeClr val="accent6"/>
              </a:buClr>
              <a:buFont typeface="Wingdings" panose="05000000000000000000" pitchFamily="2" charset="2"/>
              <a:buChar char="Ø"/>
            </a:pPr>
            <a:r>
              <a:rPr lang="en-US" sz="4400" dirty="0" smtClean="0"/>
              <a:t>GUEP (Georgetown Utility Energy Prize) </a:t>
            </a:r>
            <a:r>
              <a:rPr lang="en-US" sz="4400" dirty="0" smtClean="0"/>
              <a:t>&amp; other community involvement</a:t>
            </a:r>
            <a:endParaRPr lang="en-US" sz="4400"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12</a:t>
            </a:fld>
            <a:endParaRPr lang="en-US" dirty="0">
              <a:solidFill>
                <a:prstClr val="black">
                  <a:lumMod val="95000"/>
                  <a:lumOff val="5000"/>
                </a:prstClr>
              </a:solidFill>
            </a:endParaRPr>
          </a:p>
        </p:txBody>
      </p:sp>
    </p:spTree>
    <p:extLst>
      <p:ext uri="{BB962C8B-B14F-4D97-AF65-F5344CB8AC3E}">
        <p14:creationId xmlns:p14="http://schemas.microsoft.com/office/powerpoint/2010/main" val="3789881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1919"/>
            <a:ext cx="7772400" cy="1126735"/>
          </a:xfrm>
        </p:spPr>
        <p:txBody>
          <a:bodyPr/>
          <a:lstStyle/>
          <a:p>
            <a:r>
              <a:rPr lang="en-US" dirty="0" smtClean="0"/>
              <a:t>DSM in the IRP</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602" y="5265187"/>
            <a:ext cx="2203731" cy="906207"/>
          </a:xfrm>
          <a:prstGeom prst="rect">
            <a:avLst/>
          </a:prstGeom>
        </p:spPr>
      </p:pic>
    </p:spTree>
    <p:extLst>
      <p:ext uri="{BB962C8B-B14F-4D97-AF65-F5344CB8AC3E}">
        <p14:creationId xmlns:p14="http://schemas.microsoft.com/office/powerpoint/2010/main" val="2414046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Noteworthy Changes</a:t>
            </a:r>
            <a:endParaRPr lang="en-US" dirty="0"/>
          </a:p>
        </p:txBody>
      </p:sp>
      <p:sp>
        <p:nvSpPr>
          <p:cNvPr id="5" name="Content Placeholder 4"/>
          <p:cNvSpPr>
            <a:spLocks noGrp="1"/>
          </p:cNvSpPr>
          <p:nvPr>
            <p:ph idx="1"/>
          </p:nvPr>
        </p:nvSpPr>
        <p:spPr>
          <a:xfrm>
            <a:off x="1024128" y="1819071"/>
            <a:ext cx="10551787" cy="4795737"/>
          </a:xfrm>
        </p:spPr>
        <p:txBody>
          <a:bodyPr>
            <a:normAutofit fontScale="70000" lnSpcReduction="20000"/>
          </a:bodyPr>
          <a:lstStyle/>
          <a:p>
            <a:pPr marL="233363" indent="-233363">
              <a:buClr>
                <a:schemeClr val="accent1">
                  <a:lumMod val="75000"/>
                </a:schemeClr>
              </a:buClr>
              <a:buFont typeface="Wingdings" panose="05000000000000000000" pitchFamily="2" charset="2"/>
              <a:buChar char="§"/>
            </a:pPr>
            <a:r>
              <a:rPr lang="en-US" dirty="0" smtClean="0">
                <a:solidFill>
                  <a:schemeClr val="accent2">
                    <a:lumMod val="50000"/>
                  </a:schemeClr>
                </a:solidFill>
              </a:rPr>
              <a:t>The DSM Chapter will be an Executive Summary in accordance with the commitment made to transition towards a separate Conservation Plan provided each December where the majority of the energy-efficiency planning process will take place</a:t>
            </a:r>
          </a:p>
          <a:p>
            <a:pPr marL="233363" indent="-233363">
              <a:buClr>
                <a:schemeClr val="accent1">
                  <a:lumMod val="75000"/>
                </a:schemeClr>
              </a:buClr>
              <a:buFont typeface="Wingdings" panose="05000000000000000000" pitchFamily="2" charset="2"/>
              <a:buChar char="§"/>
            </a:pPr>
            <a:r>
              <a:rPr lang="en-US" dirty="0" smtClean="0">
                <a:solidFill>
                  <a:schemeClr val="accent2">
                    <a:lumMod val="50000"/>
                  </a:schemeClr>
                </a:solidFill>
              </a:rPr>
              <a:t>The majority of the Low Income program elements have been pulled out of the IRP to be addressed in the annual Conservation Plan per the July Conservation Advisory Group meeting</a:t>
            </a:r>
          </a:p>
          <a:p>
            <a:pPr marL="233363" indent="-233363">
              <a:buClr>
                <a:schemeClr val="accent1">
                  <a:lumMod val="75000"/>
                </a:schemeClr>
              </a:buClr>
              <a:buFont typeface="Wingdings" panose="05000000000000000000" pitchFamily="2" charset="2"/>
              <a:buChar char="§"/>
            </a:pPr>
            <a:r>
              <a:rPr lang="en-US" dirty="0" smtClean="0">
                <a:solidFill>
                  <a:schemeClr val="accent2">
                    <a:lumMod val="50000"/>
                  </a:schemeClr>
                </a:solidFill>
              </a:rPr>
              <a:t>Smoother assimilation into the other IRP chapters will be reflected by moving from statewide conservation forecasts to a climate zone </a:t>
            </a:r>
            <a:r>
              <a:rPr lang="en-US" dirty="0">
                <a:solidFill>
                  <a:schemeClr val="accent2">
                    <a:lumMod val="50000"/>
                  </a:schemeClr>
                </a:solidFill>
              </a:rPr>
              <a:t>granularity. </a:t>
            </a:r>
            <a:r>
              <a:rPr lang="en-US" dirty="0" smtClean="0">
                <a:solidFill>
                  <a:schemeClr val="accent2">
                    <a:lumMod val="50000"/>
                  </a:schemeClr>
                </a:solidFill>
              </a:rPr>
              <a:t>Focus will also be placed on </a:t>
            </a:r>
            <a:r>
              <a:rPr lang="en-US" dirty="0">
                <a:solidFill>
                  <a:schemeClr val="accent2">
                    <a:lumMod val="50000"/>
                  </a:schemeClr>
                </a:solidFill>
              </a:rPr>
              <a:t>how the Company incorporates the goals into its resource allocations and how the Company has the pieces in place to make sure its achievement potential is reached, including insights into </a:t>
            </a:r>
            <a:r>
              <a:rPr lang="en-US" dirty="0" smtClean="0">
                <a:solidFill>
                  <a:schemeClr val="accent2">
                    <a:lumMod val="50000"/>
                  </a:schemeClr>
                </a:solidFill>
              </a:rPr>
              <a:t>items needing </a:t>
            </a:r>
            <a:r>
              <a:rPr lang="en-US" dirty="0">
                <a:solidFill>
                  <a:schemeClr val="accent2">
                    <a:lumMod val="50000"/>
                  </a:schemeClr>
                </a:solidFill>
              </a:rPr>
              <a:t>to be accomplished </a:t>
            </a:r>
            <a:r>
              <a:rPr lang="en-US" dirty="0" smtClean="0">
                <a:solidFill>
                  <a:schemeClr val="accent2">
                    <a:lumMod val="50000"/>
                  </a:schemeClr>
                </a:solidFill>
              </a:rPr>
              <a:t>in </a:t>
            </a:r>
            <a:r>
              <a:rPr lang="en-US" dirty="0">
                <a:solidFill>
                  <a:schemeClr val="accent2">
                    <a:lumMod val="50000"/>
                  </a:schemeClr>
                </a:solidFill>
              </a:rPr>
              <a:t>the </a:t>
            </a:r>
            <a:r>
              <a:rPr lang="en-US" dirty="0" smtClean="0">
                <a:solidFill>
                  <a:schemeClr val="accent2">
                    <a:lumMod val="50000"/>
                  </a:schemeClr>
                </a:solidFill>
              </a:rPr>
              <a:t>future10 </a:t>
            </a:r>
            <a:r>
              <a:rPr lang="en-US" dirty="0">
                <a:solidFill>
                  <a:schemeClr val="accent2">
                    <a:lumMod val="50000"/>
                  </a:schemeClr>
                </a:solidFill>
              </a:rPr>
              <a:t>year range to meet its </a:t>
            </a:r>
            <a:r>
              <a:rPr lang="en-US" dirty="0" smtClean="0">
                <a:solidFill>
                  <a:schemeClr val="accent2">
                    <a:lumMod val="50000"/>
                  </a:schemeClr>
                </a:solidFill>
              </a:rPr>
              <a:t>goals</a:t>
            </a:r>
          </a:p>
          <a:p>
            <a:pPr marL="233363" indent="-233363">
              <a:buClr>
                <a:schemeClr val="accent1">
                  <a:lumMod val="75000"/>
                </a:schemeClr>
              </a:buClr>
              <a:buFont typeface="Wingdings" panose="05000000000000000000" pitchFamily="2" charset="2"/>
              <a:buChar char="§"/>
            </a:pPr>
            <a:r>
              <a:rPr lang="en-US" dirty="0" smtClean="0">
                <a:solidFill>
                  <a:schemeClr val="accent2">
                    <a:lumMod val="50000"/>
                  </a:schemeClr>
                </a:solidFill>
              </a:rPr>
              <a:t>The DSM Chapter will discuss the Company’s motivation </a:t>
            </a:r>
            <a:r>
              <a:rPr lang="en-US" dirty="0">
                <a:solidFill>
                  <a:schemeClr val="accent2">
                    <a:lumMod val="50000"/>
                  </a:schemeClr>
                </a:solidFill>
              </a:rPr>
              <a:t>(through policy, commission directive, etc.), what has been accomplished, and how </a:t>
            </a:r>
            <a:r>
              <a:rPr lang="en-US" dirty="0" smtClean="0">
                <a:solidFill>
                  <a:schemeClr val="accent2">
                    <a:lumMod val="50000"/>
                  </a:schemeClr>
                </a:solidFill>
              </a:rPr>
              <a:t>the </a:t>
            </a:r>
            <a:r>
              <a:rPr lang="en-US" dirty="0">
                <a:solidFill>
                  <a:schemeClr val="accent2">
                    <a:lumMod val="50000"/>
                  </a:schemeClr>
                </a:solidFill>
              </a:rPr>
              <a:t>Company is going to move </a:t>
            </a:r>
            <a:r>
              <a:rPr lang="en-US" dirty="0" smtClean="0">
                <a:solidFill>
                  <a:schemeClr val="accent2">
                    <a:lumMod val="50000"/>
                  </a:schemeClr>
                </a:solidFill>
              </a:rPr>
              <a:t>forward including what the </a:t>
            </a:r>
            <a:r>
              <a:rPr lang="en-US" dirty="0">
                <a:solidFill>
                  <a:schemeClr val="accent2">
                    <a:lumMod val="50000"/>
                  </a:schemeClr>
                </a:solidFill>
              </a:rPr>
              <a:t>Company </a:t>
            </a:r>
            <a:r>
              <a:rPr lang="en-US" dirty="0" smtClean="0">
                <a:solidFill>
                  <a:schemeClr val="accent2">
                    <a:lumMod val="50000"/>
                  </a:schemeClr>
                </a:solidFill>
              </a:rPr>
              <a:t>will do </a:t>
            </a:r>
            <a:r>
              <a:rPr lang="en-US" dirty="0">
                <a:solidFill>
                  <a:schemeClr val="accent2">
                    <a:lumMod val="50000"/>
                  </a:schemeClr>
                </a:solidFill>
              </a:rPr>
              <a:t>differently to accomplish </a:t>
            </a:r>
            <a:r>
              <a:rPr lang="en-US" dirty="0" smtClean="0">
                <a:solidFill>
                  <a:schemeClr val="accent2">
                    <a:lumMod val="50000"/>
                  </a:schemeClr>
                </a:solidFill>
              </a:rPr>
              <a:t>our goals </a:t>
            </a:r>
            <a:r>
              <a:rPr lang="en-US" dirty="0">
                <a:solidFill>
                  <a:schemeClr val="accent2">
                    <a:lumMod val="50000"/>
                  </a:schemeClr>
                </a:solidFill>
              </a:rPr>
              <a:t>in the near </a:t>
            </a:r>
            <a:r>
              <a:rPr lang="en-US" dirty="0" smtClean="0">
                <a:solidFill>
                  <a:schemeClr val="accent2">
                    <a:lumMod val="50000"/>
                  </a:schemeClr>
                </a:solidFill>
              </a:rPr>
              <a:t>future</a:t>
            </a:r>
          </a:p>
          <a:p>
            <a:pPr marL="233363" indent="-233363">
              <a:buClr>
                <a:schemeClr val="accent1">
                  <a:lumMod val="75000"/>
                </a:schemeClr>
              </a:buClr>
              <a:buFont typeface="Wingdings" panose="05000000000000000000" pitchFamily="2" charset="2"/>
              <a:buChar char="§"/>
            </a:pPr>
            <a:r>
              <a:rPr lang="en-US" dirty="0" smtClean="0">
                <a:solidFill>
                  <a:schemeClr val="accent2">
                    <a:lumMod val="50000"/>
                  </a:schemeClr>
                </a:solidFill>
              </a:rPr>
              <a:t>Contains </a:t>
            </a:r>
            <a:r>
              <a:rPr lang="en-US" dirty="0">
                <a:solidFill>
                  <a:schemeClr val="accent2">
                    <a:lumMod val="50000"/>
                  </a:schemeClr>
                </a:solidFill>
              </a:rPr>
              <a:t>information pertaining to the Company’s study </a:t>
            </a:r>
            <a:r>
              <a:rPr lang="en-US" dirty="0" smtClean="0">
                <a:solidFill>
                  <a:schemeClr val="accent2">
                    <a:lumMod val="50000"/>
                  </a:schemeClr>
                </a:solidFill>
              </a:rPr>
              <a:t>needs, Company’s </a:t>
            </a:r>
            <a:r>
              <a:rPr lang="en-US" dirty="0">
                <a:solidFill>
                  <a:schemeClr val="accent2">
                    <a:lumMod val="50000"/>
                  </a:schemeClr>
                </a:solidFill>
              </a:rPr>
              <a:t>regional </a:t>
            </a:r>
            <a:r>
              <a:rPr lang="en-US" dirty="0" smtClean="0">
                <a:solidFill>
                  <a:schemeClr val="accent2">
                    <a:lumMod val="50000"/>
                  </a:schemeClr>
                </a:solidFill>
              </a:rPr>
              <a:t>collaborative efforts and </a:t>
            </a:r>
            <a:r>
              <a:rPr lang="en-US" dirty="0">
                <a:solidFill>
                  <a:schemeClr val="accent2">
                    <a:lumMod val="50000"/>
                  </a:schemeClr>
                </a:solidFill>
              </a:rPr>
              <a:t>the long-term benefits to its service territory in relation to those efforts</a:t>
            </a:r>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14</a:t>
            </a:fld>
            <a:endParaRPr lang="en-US" dirty="0">
              <a:solidFill>
                <a:prstClr val="black">
                  <a:lumMod val="95000"/>
                  <a:lumOff val="5000"/>
                </a:prstClr>
              </a:solidFill>
            </a:endParaRPr>
          </a:p>
        </p:txBody>
      </p:sp>
    </p:spTree>
    <p:extLst>
      <p:ext uri="{BB962C8B-B14F-4D97-AF65-F5344CB8AC3E}">
        <p14:creationId xmlns:p14="http://schemas.microsoft.com/office/powerpoint/2010/main" val="951211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Scenarios</a:t>
            </a:r>
            <a:endParaRPr lang="en-US" dirty="0"/>
          </a:p>
        </p:txBody>
      </p:sp>
      <p:sp>
        <p:nvSpPr>
          <p:cNvPr id="5" name="Content Placeholder 4"/>
          <p:cNvSpPr>
            <a:spLocks noGrp="1"/>
          </p:cNvSpPr>
          <p:nvPr>
            <p:ph sz="half" idx="1"/>
          </p:nvPr>
        </p:nvSpPr>
        <p:spPr>
          <a:xfrm>
            <a:off x="1024127" y="2834640"/>
            <a:ext cx="9720073" cy="2727960"/>
          </a:xfrm>
        </p:spPr>
        <p:txBody>
          <a:bodyPr>
            <a:noAutofit/>
          </a:bodyPr>
          <a:lstStyle/>
          <a:p>
            <a:pPr marL="457200" indent="-457200">
              <a:buClr>
                <a:schemeClr val="accent6">
                  <a:lumMod val="75000"/>
                </a:schemeClr>
              </a:buClr>
              <a:buFont typeface="Wingdings" panose="05000000000000000000" pitchFamily="2" charset="2"/>
              <a:buChar char="v"/>
            </a:pPr>
            <a:r>
              <a:rPr lang="en-US" sz="3200" dirty="0" smtClean="0"/>
              <a:t>Uses measures offered under the new proposed tariff</a:t>
            </a:r>
          </a:p>
          <a:p>
            <a:pPr marL="457200" indent="-457200">
              <a:buClr>
                <a:schemeClr val="accent6">
                  <a:lumMod val="75000"/>
                </a:schemeClr>
              </a:buClr>
              <a:buFont typeface="Wingdings" panose="05000000000000000000" pitchFamily="2" charset="2"/>
              <a:buChar char="v"/>
            </a:pPr>
            <a:r>
              <a:rPr lang="en-US" sz="3200" dirty="0" smtClean="0"/>
              <a:t>A mix of 30 and 50 percent of incremental costs for the incentive level, dependent upon the measure’s cost-effectiveness – as per consultation with the CAG.</a:t>
            </a:r>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15</a:t>
            </a:fld>
            <a:endParaRPr lang="en-US" dirty="0">
              <a:solidFill>
                <a:prstClr val="black">
                  <a:lumMod val="95000"/>
                  <a:lumOff val="5000"/>
                </a:prstClr>
              </a:solidFill>
            </a:endParaRPr>
          </a:p>
        </p:txBody>
      </p:sp>
    </p:spTree>
    <p:extLst>
      <p:ext uri="{BB962C8B-B14F-4D97-AF65-F5344CB8AC3E}">
        <p14:creationId xmlns:p14="http://schemas.microsoft.com/office/powerpoint/2010/main" val="3853221348"/>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Measures’ Incentive Levels</a:t>
            </a:r>
            <a:endParaRPr lang="en-US" dirty="0"/>
          </a:p>
        </p:txBody>
      </p:sp>
      <p:sp>
        <p:nvSpPr>
          <p:cNvPr id="3" name="Text Placeholder 2"/>
          <p:cNvSpPr>
            <a:spLocks noGrp="1"/>
          </p:cNvSpPr>
          <p:nvPr>
            <p:ph type="body" idx="1"/>
          </p:nvPr>
        </p:nvSpPr>
        <p:spPr/>
        <p:txBody>
          <a:bodyPr/>
          <a:lstStyle/>
          <a:p>
            <a:r>
              <a:rPr lang="en-US" dirty="0" smtClean="0"/>
              <a:t>30% of Incremental Costs</a:t>
            </a:r>
            <a:endParaRPr lang="en-US" dirty="0"/>
          </a:p>
        </p:txBody>
      </p:sp>
      <p:sp>
        <p:nvSpPr>
          <p:cNvPr id="4" name="Content Placeholder 3"/>
          <p:cNvSpPr>
            <a:spLocks noGrp="1"/>
          </p:cNvSpPr>
          <p:nvPr>
            <p:ph sz="half" idx="2"/>
          </p:nvPr>
        </p:nvSpPr>
        <p:spPr>
          <a:xfrm>
            <a:off x="1024128" y="2967788"/>
            <a:ext cx="4754880" cy="3102272"/>
          </a:xfrm>
          <a:solidFill>
            <a:srgbClr val="C30199"/>
          </a:solidFill>
        </p:spPr>
        <p:style>
          <a:lnRef idx="0">
            <a:schemeClr val="accent6"/>
          </a:lnRef>
          <a:fillRef idx="3">
            <a:schemeClr val="accent6"/>
          </a:fillRef>
          <a:effectRef idx="3">
            <a:schemeClr val="accent6"/>
          </a:effectRef>
          <a:fontRef idx="minor">
            <a:schemeClr val="lt1"/>
          </a:fontRef>
        </p:style>
        <p:txBody>
          <a:bodyPr>
            <a:noAutofit/>
          </a:bodyPr>
          <a:lstStyle/>
          <a:p>
            <a:pPr algn="ctr"/>
            <a:r>
              <a:rPr lang="en-US" sz="2400" dirty="0" smtClean="0"/>
              <a:t>Tankless Hot Water Heater</a:t>
            </a:r>
          </a:p>
          <a:p>
            <a:pPr algn="ctr"/>
            <a:r>
              <a:rPr lang="en-US" sz="2400" dirty="0" smtClean="0"/>
              <a:t>All Non Equipment Measures:</a:t>
            </a:r>
          </a:p>
          <a:p>
            <a:pPr marL="1660525" lvl="1" indent="-136525"/>
            <a:r>
              <a:rPr lang="en-US" sz="2000" dirty="0" smtClean="0"/>
              <a:t>Insulation</a:t>
            </a:r>
          </a:p>
          <a:p>
            <a:pPr marL="1660525" lvl="1" indent="-136525"/>
            <a:r>
              <a:rPr lang="en-US" sz="2000" dirty="0" smtClean="0"/>
              <a:t>Air Sealing</a:t>
            </a:r>
          </a:p>
          <a:p>
            <a:pPr marL="1660525" lvl="1" indent="-136525"/>
            <a:r>
              <a:rPr lang="en-US" sz="2000" dirty="0" smtClean="0"/>
              <a:t>Built Green</a:t>
            </a:r>
            <a:r>
              <a:rPr lang="en-US" sz="2000" baseline="30000" dirty="0" smtClean="0"/>
              <a:t>®</a:t>
            </a:r>
            <a:endParaRPr lang="en-US" sz="2000" dirty="0" smtClean="0"/>
          </a:p>
          <a:p>
            <a:pPr marL="1660525" lvl="1" indent="-136525"/>
            <a:r>
              <a:rPr lang="en-US" sz="2000" dirty="0" smtClean="0"/>
              <a:t>ENERGY STAR</a:t>
            </a:r>
            <a:r>
              <a:rPr lang="en-US" sz="2000" baseline="30000" dirty="0" smtClean="0"/>
              <a:t>®</a:t>
            </a:r>
            <a:endParaRPr lang="en-US" sz="2000" dirty="0" smtClean="0"/>
          </a:p>
          <a:p>
            <a:pPr marL="1660525" lvl="1" indent="-136525"/>
            <a:r>
              <a:rPr lang="en-US" sz="2000" dirty="0" smtClean="0"/>
              <a:t>Entry Door</a:t>
            </a:r>
          </a:p>
          <a:p>
            <a:pPr marL="1660525" lvl="1" indent="-136525"/>
            <a:r>
              <a:rPr lang="en-US" sz="2000" dirty="0" smtClean="0"/>
              <a:t>ESKs</a:t>
            </a:r>
            <a:endParaRPr lang="en-US" sz="2000" dirty="0"/>
          </a:p>
        </p:txBody>
      </p:sp>
      <p:sp>
        <p:nvSpPr>
          <p:cNvPr id="5" name="Text Placeholder 4"/>
          <p:cNvSpPr>
            <a:spLocks noGrp="1"/>
          </p:cNvSpPr>
          <p:nvPr>
            <p:ph type="body" sz="quarter" idx="3"/>
          </p:nvPr>
        </p:nvSpPr>
        <p:spPr/>
        <p:txBody>
          <a:bodyPr/>
          <a:lstStyle/>
          <a:p>
            <a:r>
              <a:rPr lang="en-US" dirty="0" smtClean="0"/>
              <a:t>50% of Incremental Costs</a:t>
            </a:r>
            <a:endParaRPr lang="en-US" dirty="0"/>
          </a:p>
        </p:txBody>
      </p:sp>
      <p:sp>
        <p:nvSpPr>
          <p:cNvPr id="6" name="Content Placeholder 5"/>
          <p:cNvSpPr>
            <a:spLocks noGrp="1"/>
          </p:cNvSpPr>
          <p:nvPr>
            <p:ph sz="quarter" idx="4"/>
          </p:nvPr>
        </p:nvSpPr>
        <p:spPr>
          <a:xfrm>
            <a:off x="5990887" y="2967788"/>
            <a:ext cx="5633665" cy="2003046"/>
          </a:xfrm>
          <a:solidFill>
            <a:srgbClr val="C30199"/>
          </a:solidFill>
        </p:spPr>
        <p:style>
          <a:lnRef idx="0">
            <a:schemeClr val="accent6"/>
          </a:lnRef>
          <a:fillRef idx="3">
            <a:schemeClr val="accent6"/>
          </a:fillRef>
          <a:effectRef idx="3">
            <a:schemeClr val="accent6"/>
          </a:effectRef>
          <a:fontRef idx="minor">
            <a:schemeClr val="lt1"/>
          </a:fontRef>
        </p:style>
        <p:txBody>
          <a:bodyPr>
            <a:normAutofit lnSpcReduction="10000"/>
          </a:bodyPr>
          <a:lstStyle/>
          <a:p>
            <a:pPr algn="ctr"/>
            <a:r>
              <a:rPr lang="en-US" sz="2400" dirty="0" smtClean="0"/>
              <a:t>Water Heater 0.67 EF</a:t>
            </a:r>
          </a:p>
          <a:p>
            <a:pPr algn="ctr"/>
            <a:r>
              <a:rPr lang="en-US" sz="2400" dirty="0" smtClean="0"/>
              <a:t>Combination Hydronic Space &amp; Water Heat</a:t>
            </a:r>
          </a:p>
          <a:p>
            <a:pPr algn="ctr"/>
            <a:r>
              <a:rPr lang="en-US" sz="2400" dirty="0" smtClean="0"/>
              <a:t>Furnace, 95 percent AFUE</a:t>
            </a:r>
          </a:p>
          <a:p>
            <a:pPr algn="ctr"/>
            <a:r>
              <a:rPr lang="en-US" sz="2400" dirty="0" smtClean="0"/>
              <a:t>Hearths</a:t>
            </a:r>
            <a:endParaRPr lang="en-US" sz="2400" dirty="0"/>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16</a:t>
            </a:fld>
            <a:endParaRPr lang="en-US" dirty="0">
              <a:solidFill>
                <a:prstClr val="black">
                  <a:lumMod val="95000"/>
                  <a:lumOff val="5000"/>
                </a:prstClr>
              </a:solidFill>
            </a:endParaRPr>
          </a:p>
        </p:txBody>
      </p:sp>
    </p:spTree>
    <p:extLst>
      <p:ext uri="{BB962C8B-B14F-4D97-AF65-F5344CB8AC3E}">
        <p14:creationId xmlns:p14="http://schemas.microsoft.com/office/powerpoint/2010/main" val="591316103"/>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&amp; Industrial Scenario</a:t>
            </a:r>
            <a:endParaRPr lang="en-US" dirty="0"/>
          </a:p>
        </p:txBody>
      </p:sp>
      <p:sp>
        <p:nvSpPr>
          <p:cNvPr id="6" name="Content Placeholder 5"/>
          <p:cNvSpPr>
            <a:spLocks noGrp="1"/>
          </p:cNvSpPr>
          <p:nvPr>
            <p:ph idx="1"/>
          </p:nvPr>
        </p:nvSpPr>
        <p:spPr/>
        <p:txBody>
          <a:bodyPr>
            <a:normAutofit/>
          </a:bodyPr>
          <a:lstStyle/>
          <a:p>
            <a:pPr marL="568325" indent="-568325">
              <a:buClr>
                <a:schemeClr val="accent5"/>
              </a:buClr>
              <a:buFont typeface="Wingdings" panose="05000000000000000000" pitchFamily="2" charset="2"/>
              <a:buChar char="v"/>
            </a:pPr>
            <a:r>
              <a:rPr lang="en-US" sz="3600" dirty="0" smtClean="0">
                <a:solidFill>
                  <a:schemeClr val="accent6">
                    <a:lumMod val="50000"/>
                  </a:schemeClr>
                </a:solidFill>
              </a:rPr>
              <a:t>Includes ALL measures from the Nexant Potential Study to reflect both Custom and Prescriptive program offerings</a:t>
            </a:r>
          </a:p>
          <a:p>
            <a:pPr marL="568325" indent="-568325">
              <a:buClr>
                <a:schemeClr val="accent5"/>
              </a:buClr>
              <a:buFont typeface="Wingdings" panose="05000000000000000000" pitchFamily="2" charset="2"/>
              <a:buChar char="v"/>
            </a:pPr>
            <a:r>
              <a:rPr lang="en-US" sz="3600" dirty="0" smtClean="0">
                <a:solidFill>
                  <a:schemeClr val="accent6">
                    <a:lumMod val="50000"/>
                  </a:schemeClr>
                </a:solidFill>
              </a:rPr>
              <a:t>A mix of 30 &amp; 50 percent incentive levels based on each measure’s cost-effectiveness</a:t>
            </a:r>
            <a:endParaRPr lang="en-US" sz="3600" dirty="0">
              <a:solidFill>
                <a:srgbClr val="FF0000"/>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17</a:t>
            </a:fld>
            <a:endParaRPr lang="en-US" dirty="0">
              <a:solidFill>
                <a:prstClr val="black">
                  <a:lumMod val="95000"/>
                  <a:lumOff val="5000"/>
                </a:prstClr>
              </a:solidFill>
            </a:endParaRPr>
          </a:p>
        </p:txBody>
      </p:sp>
    </p:spTree>
    <p:extLst>
      <p:ext uri="{BB962C8B-B14F-4D97-AF65-F5344CB8AC3E}">
        <p14:creationId xmlns:p14="http://schemas.microsoft.com/office/powerpoint/2010/main" val="2023203287"/>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Equipment Measures</a:t>
            </a:r>
            <a:endParaRPr lang="en-US" dirty="0"/>
          </a:p>
        </p:txBody>
      </p:sp>
      <p:sp>
        <p:nvSpPr>
          <p:cNvPr id="3" name="Text Placeholder 2"/>
          <p:cNvSpPr>
            <a:spLocks noGrp="1"/>
          </p:cNvSpPr>
          <p:nvPr>
            <p:ph type="body" idx="1"/>
          </p:nvPr>
        </p:nvSpPr>
        <p:spPr>
          <a:xfrm>
            <a:off x="1024128" y="1768156"/>
            <a:ext cx="4754880" cy="822960"/>
          </a:xfrm>
        </p:spPr>
        <p:txBody>
          <a:bodyPr/>
          <a:lstStyle/>
          <a:p>
            <a:r>
              <a:rPr lang="en-US" dirty="0" smtClean="0"/>
              <a:t>30% Incentive Level</a:t>
            </a:r>
            <a:endParaRPr lang="en-US" dirty="0"/>
          </a:p>
        </p:txBody>
      </p:sp>
      <p:sp>
        <p:nvSpPr>
          <p:cNvPr id="4" name="Content Placeholder 3"/>
          <p:cNvSpPr>
            <a:spLocks noGrp="1"/>
          </p:cNvSpPr>
          <p:nvPr>
            <p:ph sz="half" idx="2"/>
          </p:nvPr>
        </p:nvSpPr>
        <p:spPr>
          <a:xfrm>
            <a:off x="1024129" y="2509737"/>
            <a:ext cx="4754880" cy="3579778"/>
          </a:xfrm>
          <a:gradFill>
            <a:gsLst>
              <a:gs pos="0">
                <a:srgbClr val="4AD0A3"/>
              </a:gs>
              <a:gs pos="100000">
                <a:srgbClr val="4AD0A3"/>
              </a:gs>
              <a:gs pos="100000">
                <a:schemeClr val="accent6">
                  <a:lumMod val="99000"/>
                  <a:satMod val="120000"/>
                  <a:shade val="78000"/>
                </a:schemeClr>
              </a:gs>
            </a:gsLst>
          </a:gradFill>
        </p:spPr>
        <p:style>
          <a:lnRef idx="0">
            <a:schemeClr val="accent6"/>
          </a:lnRef>
          <a:fillRef idx="3">
            <a:schemeClr val="accent6"/>
          </a:fillRef>
          <a:effectRef idx="3">
            <a:schemeClr val="accent6"/>
          </a:effectRef>
          <a:fontRef idx="minor">
            <a:schemeClr val="lt1"/>
          </a:fontRef>
        </p:style>
        <p:txBody>
          <a:bodyPr>
            <a:normAutofit fontScale="55000" lnSpcReduction="20000"/>
          </a:bodyPr>
          <a:lstStyle/>
          <a:p>
            <a:pPr marL="168275" indent="-168275">
              <a:lnSpc>
                <a:spcPct val="120000"/>
              </a:lnSpc>
              <a:spcBef>
                <a:spcPts val="0"/>
              </a:spcBef>
              <a:spcAft>
                <a:spcPts val="0"/>
              </a:spcAft>
              <a:buClr>
                <a:schemeClr val="accent3"/>
              </a:buClr>
              <a:buFont typeface="Arial" panose="020B0604020202020204" pitchFamily="34" charset="0"/>
              <a:buChar char="•"/>
            </a:pPr>
            <a:r>
              <a:rPr lang="en-US" dirty="0"/>
              <a:t>Combination Boiler and Hot Water Heater </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Combination Oven</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Conveyor Oven</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Direct Fired Radiant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Condensing </a:t>
            </a:r>
            <a:r>
              <a:rPr lang="en-US" dirty="0" smtClean="0"/>
              <a:t>Boiler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Condensing Unit Heater 92% AFUE</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Non-Condensing Unit </a:t>
            </a:r>
            <a:r>
              <a:rPr lang="en-US" dirty="0" smtClean="0"/>
              <a:t>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Tank Condensing Water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Tankless Water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High Efficiency Water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Solar Hot Water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Heat Pump Water Heater</a:t>
            </a:r>
          </a:p>
          <a:p>
            <a:pPr marL="168275" indent="-168275">
              <a:lnSpc>
                <a:spcPct val="120000"/>
              </a:lnSpc>
              <a:spcBef>
                <a:spcPts val="0"/>
              </a:spcBef>
              <a:spcAft>
                <a:spcPts val="0"/>
              </a:spcAft>
              <a:buClr>
                <a:schemeClr val="accent3"/>
              </a:buClr>
              <a:buFont typeface="Arial" panose="020B0604020202020204" pitchFamily="34" charset="0"/>
              <a:buChar char="•"/>
            </a:pPr>
            <a:r>
              <a:rPr lang="en-US" dirty="0"/>
              <a:t>Natural Gas Heat Pump</a:t>
            </a:r>
          </a:p>
          <a:p>
            <a:endParaRPr lang="en-US" dirty="0" smtClean="0"/>
          </a:p>
          <a:p>
            <a:endParaRPr lang="en-US" dirty="0"/>
          </a:p>
          <a:p>
            <a:endParaRPr lang="en-US" dirty="0"/>
          </a:p>
        </p:txBody>
      </p:sp>
      <p:sp>
        <p:nvSpPr>
          <p:cNvPr id="5" name="Text Placeholder 4"/>
          <p:cNvSpPr>
            <a:spLocks noGrp="1"/>
          </p:cNvSpPr>
          <p:nvPr>
            <p:ph type="body" sz="quarter" idx="3"/>
          </p:nvPr>
        </p:nvSpPr>
        <p:spPr>
          <a:xfrm>
            <a:off x="6379075" y="1768156"/>
            <a:ext cx="4754880" cy="822960"/>
          </a:xfrm>
        </p:spPr>
        <p:txBody>
          <a:bodyPr/>
          <a:lstStyle/>
          <a:p>
            <a:r>
              <a:rPr lang="en-US" dirty="0" smtClean="0"/>
              <a:t>50% Incentive Level</a:t>
            </a:r>
            <a:endParaRPr lang="en-US" dirty="0"/>
          </a:p>
        </p:txBody>
      </p:sp>
      <p:sp>
        <p:nvSpPr>
          <p:cNvPr id="6" name="Content Placeholder 5"/>
          <p:cNvSpPr>
            <a:spLocks noGrp="1"/>
          </p:cNvSpPr>
          <p:nvPr>
            <p:ph sz="quarter" idx="4"/>
          </p:nvPr>
        </p:nvSpPr>
        <p:spPr>
          <a:xfrm>
            <a:off x="6379075" y="2509736"/>
            <a:ext cx="4365125" cy="2489775"/>
          </a:xfrm>
          <a:gradFill>
            <a:gsLst>
              <a:gs pos="0">
                <a:srgbClr val="4AD0A3"/>
              </a:gs>
              <a:gs pos="50000">
                <a:srgbClr val="4AD0A3"/>
              </a:gs>
              <a:gs pos="100000">
                <a:srgbClr val="4AD0A3"/>
              </a:gs>
            </a:gsLst>
          </a:gradFill>
        </p:spPr>
        <p:style>
          <a:lnRef idx="0">
            <a:schemeClr val="accent6"/>
          </a:lnRef>
          <a:fillRef idx="3">
            <a:schemeClr val="accent6"/>
          </a:fillRef>
          <a:effectRef idx="3">
            <a:schemeClr val="accent6"/>
          </a:effectRef>
          <a:fontRef idx="minor">
            <a:schemeClr val="lt1"/>
          </a:fontRef>
        </p:style>
        <p:txBody>
          <a:bodyPr>
            <a:normAutofit/>
          </a:bodyPr>
          <a:lstStyle/>
          <a:p>
            <a:pPr marL="230188" indent="-230188">
              <a:buClr>
                <a:schemeClr val="accent3"/>
              </a:buClr>
              <a:buFont typeface="Arial" panose="020B0604020202020204" pitchFamily="34" charset="0"/>
              <a:buChar char="•"/>
            </a:pPr>
            <a:r>
              <a:rPr lang="en-US" sz="1800" dirty="0"/>
              <a:t>ENERGY </a:t>
            </a:r>
            <a:r>
              <a:rPr lang="en-US" sz="1800" dirty="0" smtClean="0"/>
              <a:t>STAR</a:t>
            </a:r>
            <a:endParaRPr lang="en-US" sz="1800" dirty="0"/>
          </a:p>
          <a:p>
            <a:pPr marL="230188" indent="-230188">
              <a:buClr>
                <a:schemeClr val="accent3"/>
              </a:buClr>
              <a:buFont typeface="Arial" panose="020B0604020202020204" pitchFamily="34" charset="0"/>
              <a:buChar char="•"/>
            </a:pPr>
            <a:r>
              <a:rPr lang="en-US" sz="1800" dirty="0" smtClean="0"/>
              <a:t>Convection </a:t>
            </a:r>
            <a:r>
              <a:rPr lang="en-US" sz="1800" dirty="0"/>
              <a:t>Oven</a:t>
            </a:r>
          </a:p>
          <a:p>
            <a:pPr marL="230188" indent="-230188">
              <a:buClr>
                <a:schemeClr val="accent3"/>
              </a:buClr>
              <a:buFont typeface="Arial" panose="020B0604020202020204" pitchFamily="34" charset="0"/>
              <a:buChar char="•"/>
            </a:pPr>
            <a:r>
              <a:rPr lang="en-US" sz="1800" dirty="0" smtClean="0"/>
              <a:t>ENERGY STAR Fryer</a:t>
            </a:r>
          </a:p>
          <a:p>
            <a:pPr marL="230188" indent="-230188">
              <a:buClr>
                <a:schemeClr val="accent3"/>
              </a:buClr>
              <a:buFont typeface="Arial" panose="020B0604020202020204" pitchFamily="34" charset="0"/>
              <a:buChar char="•"/>
            </a:pPr>
            <a:r>
              <a:rPr lang="en-US" sz="1800" dirty="0" smtClean="0"/>
              <a:t>ENERGY STAR Griddle</a:t>
            </a:r>
          </a:p>
          <a:p>
            <a:pPr marL="230188" indent="-230188">
              <a:buClr>
                <a:schemeClr val="accent3"/>
              </a:buClr>
              <a:buFont typeface="Arial" panose="020B0604020202020204" pitchFamily="34" charset="0"/>
              <a:buChar char="•"/>
            </a:pPr>
            <a:r>
              <a:rPr lang="en-US" sz="1800" dirty="0" smtClean="0"/>
              <a:t>High </a:t>
            </a:r>
            <a:r>
              <a:rPr lang="en-US" sz="1800" dirty="0"/>
              <a:t>Efficiency Condensing Furnace </a:t>
            </a:r>
          </a:p>
          <a:p>
            <a:pPr marL="230188" indent="-230188">
              <a:buClr>
                <a:schemeClr val="accent3"/>
              </a:buClr>
              <a:buFont typeface="Arial" panose="020B0604020202020204" pitchFamily="34" charset="0"/>
              <a:buChar char="•"/>
            </a:pPr>
            <a:r>
              <a:rPr lang="en-US" sz="1800" dirty="0" smtClean="0"/>
              <a:t>High </a:t>
            </a:r>
            <a:r>
              <a:rPr lang="en-US" sz="1800" dirty="0"/>
              <a:t>efficiency steam cooker</a:t>
            </a:r>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18</a:t>
            </a:fld>
            <a:endParaRPr lang="en-US" dirty="0">
              <a:solidFill>
                <a:prstClr val="black">
                  <a:lumMod val="95000"/>
                  <a:lumOff val="5000"/>
                </a:prstClr>
              </a:solidFill>
            </a:endParaRPr>
          </a:p>
        </p:txBody>
      </p:sp>
    </p:spTree>
    <p:extLst>
      <p:ext uri="{BB962C8B-B14F-4D97-AF65-F5344CB8AC3E}">
        <p14:creationId xmlns:p14="http://schemas.microsoft.com/office/powerpoint/2010/main" val="3036163692"/>
      </p:ext>
    </p:extLst>
  </p:cSld>
  <p:clrMapOvr>
    <a:overrideClrMapping bg1="lt1" tx1="dk1" bg2="lt2" tx2="dk2" accent1="accent1" accent2="accent2" accent3="accent3" accent4="accent4" accent5="accent5" accent6="accent6" hlink="hlink" folHlink="folHlink"/>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t>
            </a:r>
            <a:r>
              <a:rPr lang="en-US" dirty="0" smtClean="0">
                <a:solidFill>
                  <a:schemeClr val="accent3"/>
                </a:solidFill>
              </a:rPr>
              <a:t>NON</a:t>
            </a:r>
            <a:r>
              <a:rPr lang="en-US" dirty="0" smtClean="0"/>
              <a:t>-Equipment Measures</a:t>
            </a:r>
            <a:endParaRPr lang="en-US" dirty="0"/>
          </a:p>
        </p:txBody>
      </p:sp>
      <p:sp>
        <p:nvSpPr>
          <p:cNvPr id="3" name="Text Placeholder 2"/>
          <p:cNvSpPr>
            <a:spLocks noGrp="1"/>
          </p:cNvSpPr>
          <p:nvPr>
            <p:ph type="body" idx="1"/>
          </p:nvPr>
        </p:nvSpPr>
        <p:spPr>
          <a:xfrm>
            <a:off x="632298" y="1673352"/>
            <a:ext cx="4754880" cy="822960"/>
          </a:xfrm>
        </p:spPr>
        <p:txBody>
          <a:bodyPr/>
          <a:lstStyle/>
          <a:p>
            <a:r>
              <a:rPr lang="en-US" dirty="0" smtClean="0"/>
              <a:t>30% Incentive Level</a:t>
            </a:r>
            <a:endParaRPr lang="en-US" dirty="0"/>
          </a:p>
        </p:txBody>
      </p:sp>
      <p:sp>
        <p:nvSpPr>
          <p:cNvPr id="4" name="Content Placeholder 3"/>
          <p:cNvSpPr>
            <a:spLocks noGrp="1"/>
          </p:cNvSpPr>
          <p:nvPr>
            <p:ph sz="half" idx="2"/>
          </p:nvPr>
        </p:nvSpPr>
        <p:spPr>
          <a:xfrm>
            <a:off x="587908" y="2394912"/>
            <a:ext cx="6566170" cy="4330461"/>
          </a:xfrm>
          <a:solidFill>
            <a:srgbClr val="0BE5CB"/>
          </a:solidFill>
        </p:spPr>
        <p:style>
          <a:lnRef idx="0">
            <a:schemeClr val="accent3"/>
          </a:lnRef>
          <a:fillRef idx="3">
            <a:schemeClr val="accent3"/>
          </a:fillRef>
          <a:effectRef idx="3">
            <a:schemeClr val="accent3"/>
          </a:effectRef>
          <a:fontRef idx="minor">
            <a:schemeClr val="lt1"/>
          </a:fontRef>
        </p:style>
        <p:txBody>
          <a:bodyPr numCol="2">
            <a:normAutofit fontScale="55000" lnSpcReduction="20000"/>
          </a:bodyPr>
          <a:lstStyle/>
          <a:p>
            <a:pPr marL="174625" indent="-174625">
              <a:lnSpc>
                <a:spcPct val="120000"/>
              </a:lnSpc>
              <a:spcBef>
                <a:spcPts val="0"/>
              </a:spcBef>
              <a:spcAft>
                <a:spcPts val="0"/>
              </a:spcAft>
              <a:buFont typeface="Arial" panose="020B0604020202020204" pitchFamily="34" charset="0"/>
              <a:buChar char="•"/>
            </a:pPr>
            <a:r>
              <a:rPr lang="en-US" sz="2600" dirty="0"/>
              <a:t>Boiler Power Burner</a:t>
            </a:r>
          </a:p>
          <a:p>
            <a:pPr marL="174625" indent="-174625">
              <a:lnSpc>
                <a:spcPct val="120000"/>
              </a:lnSpc>
              <a:spcBef>
                <a:spcPts val="0"/>
              </a:spcBef>
              <a:spcAft>
                <a:spcPts val="0"/>
              </a:spcAft>
              <a:buFont typeface="Arial" panose="020B0604020202020204" pitchFamily="34" charset="0"/>
              <a:buChar char="•"/>
            </a:pPr>
            <a:r>
              <a:rPr lang="en-US" sz="2600" dirty="0"/>
              <a:t>Boiler Repair/Maintenance</a:t>
            </a:r>
          </a:p>
          <a:p>
            <a:pPr marL="174625" indent="-174625">
              <a:lnSpc>
                <a:spcPct val="120000"/>
              </a:lnSpc>
              <a:spcBef>
                <a:spcPts val="0"/>
              </a:spcBef>
              <a:spcAft>
                <a:spcPts val="0"/>
              </a:spcAft>
              <a:buFont typeface="Arial" panose="020B0604020202020204" pitchFamily="34" charset="0"/>
              <a:buChar char="•"/>
            </a:pPr>
            <a:r>
              <a:rPr lang="en-US" sz="2600" dirty="0"/>
              <a:t>Boiler Stack Economizer</a:t>
            </a:r>
          </a:p>
          <a:p>
            <a:pPr marL="174625" indent="-174625">
              <a:lnSpc>
                <a:spcPct val="120000"/>
              </a:lnSpc>
              <a:spcBef>
                <a:spcPts val="0"/>
              </a:spcBef>
              <a:spcAft>
                <a:spcPts val="0"/>
              </a:spcAft>
              <a:buFont typeface="Arial" panose="020B0604020202020204" pitchFamily="34" charset="0"/>
              <a:buChar char="•"/>
            </a:pPr>
            <a:r>
              <a:rPr lang="en-US" sz="2600" dirty="0"/>
              <a:t>Boiler Steam Trap </a:t>
            </a:r>
            <a:endParaRPr lang="en-US" sz="2600" dirty="0" smtClean="0"/>
          </a:p>
          <a:p>
            <a:pPr marL="174625" indent="-174625">
              <a:lnSpc>
                <a:spcPct val="120000"/>
              </a:lnSpc>
              <a:spcBef>
                <a:spcPts val="0"/>
              </a:spcBef>
              <a:spcAft>
                <a:spcPts val="0"/>
              </a:spcAft>
              <a:buFont typeface="Arial" panose="020B0604020202020204" pitchFamily="34" charset="0"/>
              <a:buChar char="•"/>
            </a:pPr>
            <a:r>
              <a:rPr lang="en-US" sz="2600" dirty="0" smtClean="0"/>
              <a:t>Boiler </a:t>
            </a:r>
            <a:r>
              <a:rPr lang="en-US" sz="2600" dirty="0"/>
              <a:t>vent </a:t>
            </a:r>
            <a:r>
              <a:rPr lang="en-US" sz="2600" dirty="0" smtClean="0"/>
              <a:t>damper</a:t>
            </a:r>
            <a:endParaRPr lang="en-US" sz="2600" dirty="0"/>
          </a:p>
          <a:p>
            <a:pPr marL="174625" indent="-174625">
              <a:lnSpc>
                <a:spcPct val="120000"/>
              </a:lnSpc>
              <a:spcBef>
                <a:spcPts val="0"/>
              </a:spcBef>
              <a:spcAft>
                <a:spcPts val="0"/>
              </a:spcAft>
              <a:buFont typeface="Arial" panose="020B0604020202020204" pitchFamily="34" charset="0"/>
              <a:buChar char="•"/>
            </a:pPr>
            <a:r>
              <a:rPr lang="en-US" sz="2600" dirty="0"/>
              <a:t>Boiler Waste Water Heat Exchanger</a:t>
            </a:r>
          </a:p>
          <a:p>
            <a:pPr marL="174625" indent="-174625">
              <a:lnSpc>
                <a:spcPct val="120000"/>
              </a:lnSpc>
              <a:spcBef>
                <a:spcPts val="0"/>
              </a:spcBef>
              <a:spcAft>
                <a:spcPts val="0"/>
              </a:spcAft>
              <a:buFont typeface="Arial" panose="020B0604020202020204" pitchFamily="34" charset="0"/>
              <a:buChar char="•"/>
            </a:pPr>
            <a:r>
              <a:rPr lang="en-US" sz="2600" dirty="0"/>
              <a:t>Duct Sealing and Insulation</a:t>
            </a:r>
          </a:p>
          <a:p>
            <a:pPr marL="174625" indent="-174625">
              <a:lnSpc>
                <a:spcPct val="120000"/>
              </a:lnSpc>
              <a:spcBef>
                <a:spcPts val="0"/>
              </a:spcBef>
              <a:spcAft>
                <a:spcPts val="0"/>
              </a:spcAft>
              <a:buFont typeface="Arial" panose="020B0604020202020204" pitchFamily="34" charset="0"/>
              <a:buChar char="•"/>
            </a:pPr>
            <a:r>
              <a:rPr lang="en-US" sz="2600" dirty="0"/>
              <a:t>Faucet Aerator</a:t>
            </a:r>
          </a:p>
          <a:p>
            <a:pPr marL="174625" indent="-174625">
              <a:lnSpc>
                <a:spcPct val="120000"/>
              </a:lnSpc>
              <a:spcBef>
                <a:spcPts val="0"/>
              </a:spcBef>
              <a:spcAft>
                <a:spcPts val="0"/>
              </a:spcAft>
              <a:buFont typeface="Arial" panose="020B0604020202020204" pitchFamily="34" charset="0"/>
              <a:buChar char="•"/>
            </a:pPr>
            <a:r>
              <a:rPr lang="en-US" sz="2600" dirty="0"/>
              <a:t>Floor Insulation</a:t>
            </a:r>
          </a:p>
          <a:p>
            <a:pPr marL="174625" indent="-174625">
              <a:lnSpc>
                <a:spcPct val="120000"/>
              </a:lnSpc>
              <a:spcBef>
                <a:spcPts val="0"/>
              </a:spcBef>
              <a:spcAft>
                <a:spcPts val="0"/>
              </a:spcAft>
              <a:buFont typeface="Arial" panose="020B0604020202020204" pitchFamily="34" charset="0"/>
              <a:buChar char="•"/>
            </a:pPr>
            <a:r>
              <a:rPr lang="en-US" sz="2600" dirty="0"/>
              <a:t>Heat Recovery</a:t>
            </a:r>
          </a:p>
          <a:p>
            <a:pPr marL="174625" indent="-174625">
              <a:lnSpc>
                <a:spcPct val="120000"/>
              </a:lnSpc>
              <a:spcBef>
                <a:spcPts val="0"/>
              </a:spcBef>
              <a:spcAft>
                <a:spcPts val="0"/>
              </a:spcAft>
              <a:buFont typeface="Arial" panose="020B0604020202020204" pitchFamily="34" charset="0"/>
              <a:buChar char="•"/>
            </a:pPr>
            <a:r>
              <a:rPr lang="en-US" sz="2600" dirty="0"/>
              <a:t>Hot Water Temperature Reset</a:t>
            </a:r>
          </a:p>
          <a:p>
            <a:pPr marL="174625" indent="-174625">
              <a:lnSpc>
                <a:spcPct val="120000"/>
              </a:lnSpc>
              <a:spcBef>
                <a:spcPts val="0"/>
              </a:spcBef>
              <a:spcAft>
                <a:spcPts val="0"/>
              </a:spcAft>
              <a:buFont typeface="Arial" panose="020B0604020202020204" pitchFamily="34" charset="0"/>
              <a:buChar char="•"/>
            </a:pPr>
            <a:r>
              <a:rPr lang="en-US" sz="2600" dirty="0"/>
              <a:t>HVAC Controls</a:t>
            </a:r>
          </a:p>
          <a:p>
            <a:pPr marL="174625" indent="-174625">
              <a:lnSpc>
                <a:spcPct val="120000"/>
              </a:lnSpc>
              <a:spcBef>
                <a:spcPts val="0"/>
              </a:spcBef>
              <a:spcAft>
                <a:spcPts val="0"/>
              </a:spcAft>
              <a:buFont typeface="Arial" panose="020B0604020202020204" pitchFamily="34" charset="0"/>
              <a:buChar char="•"/>
            </a:pPr>
            <a:r>
              <a:rPr lang="en-US" sz="2600" dirty="0"/>
              <a:t>HVAC System Commissioning</a:t>
            </a:r>
          </a:p>
          <a:p>
            <a:pPr marL="174625" indent="-174625">
              <a:lnSpc>
                <a:spcPct val="120000"/>
              </a:lnSpc>
              <a:spcBef>
                <a:spcPts val="0"/>
              </a:spcBef>
              <a:spcAft>
                <a:spcPts val="0"/>
              </a:spcAft>
              <a:buFont typeface="Arial" panose="020B0604020202020204" pitchFamily="34" charset="0"/>
              <a:buChar char="•"/>
            </a:pPr>
            <a:r>
              <a:rPr lang="en-US" sz="2600" dirty="0"/>
              <a:t>Low Flow Showerhead</a:t>
            </a:r>
          </a:p>
          <a:p>
            <a:pPr marL="174625" indent="-174625">
              <a:lnSpc>
                <a:spcPct val="120000"/>
              </a:lnSpc>
              <a:spcBef>
                <a:spcPts val="0"/>
              </a:spcBef>
              <a:spcAft>
                <a:spcPts val="0"/>
              </a:spcAft>
              <a:buFont typeface="Arial" panose="020B0604020202020204" pitchFamily="34" charset="0"/>
              <a:buChar char="•"/>
            </a:pPr>
            <a:r>
              <a:rPr lang="en-US" sz="2600" dirty="0"/>
              <a:t>Low-flow Pre-Rinse Spray Valve</a:t>
            </a:r>
          </a:p>
          <a:p>
            <a:pPr marL="174625" indent="-174625">
              <a:lnSpc>
                <a:spcPct val="120000"/>
              </a:lnSpc>
              <a:spcBef>
                <a:spcPts val="0"/>
              </a:spcBef>
              <a:spcAft>
                <a:spcPts val="0"/>
              </a:spcAft>
              <a:buFont typeface="Arial" panose="020B0604020202020204" pitchFamily="34" charset="0"/>
              <a:buChar char="•"/>
            </a:pPr>
            <a:r>
              <a:rPr lang="en-US" sz="2600" dirty="0"/>
              <a:t>Low-temp Door-Type </a:t>
            </a:r>
            <a:r>
              <a:rPr lang="en-US" sz="2600" dirty="0" smtClean="0"/>
              <a:t>ENERGY STAR </a:t>
            </a:r>
            <a:r>
              <a:rPr lang="en-US" sz="2600" dirty="0"/>
              <a:t>Dishwasher</a:t>
            </a:r>
          </a:p>
          <a:p>
            <a:pPr marL="174625" indent="-174625">
              <a:lnSpc>
                <a:spcPct val="120000"/>
              </a:lnSpc>
              <a:spcBef>
                <a:spcPts val="0"/>
              </a:spcBef>
              <a:spcAft>
                <a:spcPts val="0"/>
              </a:spcAft>
              <a:buFont typeface="Arial" panose="020B0604020202020204" pitchFamily="34" charset="0"/>
              <a:buChar char="•"/>
            </a:pPr>
            <a:r>
              <a:rPr lang="en-US" sz="2600" dirty="0"/>
              <a:t>Ozone injection laundry systems</a:t>
            </a:r>
          </a:p>
          <a:p>
            <a:pPr marL="174625" indent="-174625">
              <a:lnSpc>
                <a:spcPct val="120000"/>
              </a:lnSpc>
              <a:spcBef>
                <a:spcPts val="0"/>
              </a:spcBef>
              <a:spcAft>
                <a:spcPts val="0"/>
              </a:spcAft>
              <a:buFont typeface="Arial" panose="020B0604020202020204" pitchFamily="34" charset="0"/>
              <a:buChar char="•"/>
            </a:pPr>
            <a:r>
              <a:rPr lang="en-US" sz="2600" dirty="0"/>
              <a:t>Pool Cover</a:t>
            </a:r>
          </a:p>
          <a:p>
            <a:pPr marL="174625" indent="-174625">
              <a:lnSpc>
                <a:spcPct val="120000"/>
              </a:lnSpc>
              <a:spcBef>
                <a:spcPts val="0"/>
              </a:spcBef>
              <a:spcAft>
                <a:spcPts val="0"/>
              </a:spcAft>
              <a:buFont typeface="Arial" panose="020B0604020202020204" pitchFamily="34" charset="0"/>
              <a:buChar char="•"/>
            </a:pPr>
            <a:r>
              <a:rPr lang="en-US" sz="2600" dirty="0"/>
              <a:t>Pool Spa Solar Heat</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Refrigeration system superheat recovery DHW</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Roof insulation (retrofit </a:t>
            </a:r>
            <a:r>
              <a:rPr lang="en-US" sz="2600" dirty="0" smtClean="0"/>
              <a:t>only)R-45</a:t>
            </a:r>
            <a:endParaRPr lang="en-US" sz="2600" dirty="0"/>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Solar Wall</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Steam System Efficiency Improvements</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Variable Volume Air System</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Wall insulation - Tier 2: Min R-19</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Windows -  Non-Tinted AL Code to Class 36</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Windows -  Non-Tinted AL Code to Class 45</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Windows - Tinted AL Code to Class 36</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Windows - Tinted AL Code to Class 45</a:t>
            </a:r>
          </a:p>
          <a:p>
            <a:pPr marL="174625" indent="-174625">
              <a:lnSpc>
                <a:spcPct val="120000"/>
              </a:lnSpc>
              <a:spcBef>
                <a:spcPts val="0"/>
              </a:spcBef>
              <a:spcAft>
                <a:spcPts val="0"/>
              </a:spcAft>
              <a:buFont typeface="Arial" panose="020B0604020202020204" pitchFamily="34" charset="0"/>
              <a:buChar char="•"/>
              <a:tabLst>
                <a:tab pos="0" algn="l"/>
              </a:tabLst>
            </a:pPr>
            <a:r>
              <a:rPr lang="en-US" sz="2600" dirty="0"/>
              <a:t>Ventilation Hood / Makeup Air</a:t>
            </a:r>
          </a:p>
          <a:p>
            <a:pPr marL="0" indent="0">
              <a:lnSpc>
                <a:spcPct val="120000"/>
              </a:lnSpc>
              <a:spcBef>
                <a:spcPts val="0"/>
              </a:spcBef>
              <a:spcAft>
                <a:spcPts val="0"/>
              </a:spcAft>
            </a:pPr>
            <a:endParaRPr lang="en-US" dirty="0" smtClean="0"/>
          </a:p>
          <a:p>
            <a:pPr marL="0" indent="0">
              <a:lnSpc>
                <a:spcPct val="120000"/>
              </a:lnSpc>
              <a:spcBef>
                <a:spcPts val="0"/>
              </a:spcBef>
              <a:spcAft>
                <a:spcPts val="0"/>
              </a:spcAft>
            </a:pPr>
            <a:endParaRPr lang="en-US" dirty="0"/>
          </a:p>
          <a:p>
            <a:pPr marL="0" indent="0">
              <a:lnSpc>
                <a:spcPct val="120000"/>
              </a:lnSpc>
              <a:spcBef>
                <a:spcPts val="0"/>
              </a:spcBef>
              <a:spcAft>
                <a:spcPts val="0"/>
              </a:spcAft>
            </a:pPr>
            <a:endParaRPr lang="en-US" dirty="0"/>
          </a:p>
        </p:txBody>
      </p:sp>
      <p:sp>
        <p:nvSpPr>
          <p:cNvPr id="5" name="Text Placeholder 4"/>
          <p:cNvSpPr>
            <a:spLocks noGrp="1"/>
          </p:cNvSpPr>
          <p:nvPr>
            <p:ph type="body" sz="quarter" idx="3"/>
          </p:nvPr>
        </p:nvSpPr>
        <p:spPr>
          <a:xfrm>
            <a:off x="7305316" y="1673352"/>
            <a:ext cx="4754880" cy="822960"/>
          </a:xfrm>
        </p:spPr>
        <p:txBody>
          <a:bodyPr/>
          <a:lstStyle/>
          <a:p>
            <a:r>
              <a:rPr lang="en-US" dirty="0" smtClean="0"/>
              <a:t>50% Incentive Level</a:t>
            </a:r>
            <a:endParaRPr lang="en-US" dirty="0"/>
          </a:p>
        </p:txBody>
      </p:sp>
      <p:sp>
        <p:nvSpPr>
          <p:cNvPr id="6" name="Content Placeholder 5"/>
          <p:cNvSpPr>
            <a:spLocks noGrp="1"/>
          </p:cNvSpPr>
          <p:nvPr>
            <p:ph sz="quarter" idx="4"/>
          </p:nvPr>
        </p:nvSpPr>
        <p:spPr>
          <a:xfrm>
            <a:off x="7305316" y="2391256"/>
            <a:ext cx="4649978" cy="4050487"/>
          </a:xfrm>
          <a:solidFill>
            <a:srgbClr val="0BE5CB"/>
          </a:solidFill>
        </p:spPr>
        <p:style>
          <a:lnRef idx="0">
            <a:schemeClr val="accent3"/>
          </a:lnRef>
          <a:fillRef idx="3">
            <a:schemeClr val="accent3"/>
          </a:fillRef>
          <a:effectRef idx="3">
            <a:schemeClr val="accent3"/>
          </a:effectRef>
          <a:fontRef idx="minor">
            <a:schemeClr val="lt1"/>
          </a:fontRef>
        </p:style>
        <p:txBody>
          <a:bodyPr>
            <a:normAutofit fontScale="55000" lnSpcReduction="20000"/>
          </a:bodyPr>
          <a:lstStyle/>
          <a:p>
            <a:pPr>
              <a:lnSpc>
                <a:spcPct val="120000"/>
              </a:lnSpc>
              <a:spcBef>
                <a:spcPts val="0"/>
              </a:spcBef>
              <a:spcAft>
                <a:spcPts val="0"/>
              </a:spcAft>
              <a:buFont typeface="Arial" panose="020B0604020202020204" pitchFamily="34" charset="0"/>
              <a:buChar char="•"/>
            </a:pPr>
            <a:r>
              <a:rPr lang="en-US" dirty="0"/>
              <a:t>Boiler Pipe Insulation</a:t>
            </a:r>
          </a:p>
          <a:p>
            <a:pPr>
              <a:lnSpc>
                <a:spcPct val="120000"/>
              </a:lnSpc>
              <a:spcBef>
                <a:spcPts val="0"/>
              </a:spcBef>
              <a:spcAft>
                <a:spcPts val="0"/>
              </a:spcAft>
              <a:buFont typeface="Arial" panose="020B0604020202020204" pitchFamily="34" charset="0"/>
              <a:buChar char="•"/>
            </a:pPr>
            <a:r>
              <a:rPr lang="en-US" dirty="0"/>
              <a:t>Demand Controlled Ventilation</a:t>
            </a:r>
          </a:p>
          <a:p>
            <a:pPr>
              <a:lnSpc>
                <a:spcPct val="120000"/>
              </a:lnSpc>
              <a:spcBef>
                <a:spcPts val="0"/>
              </a:spcBef>
              <a:spcAft>
                <a:spcPts val="0"/>
              </a:spcAft>
              <a:buFont typeface="Arial" panose="020B0604020202020204" pitchFamily="34" charset="0"/>
              <a:buChar char="•"/>
            </a:pPr>
            <a:r>
              <a:rPr lang="en-US" dirty="0" err="1"/>
              <a:t>Drainwater</a:t>
            </a:r>
            <a:r>
              <a:rPr lang="en-US" dirty="0"/>
              <a:t> Heat Recovery</a:t>
            </a:r>
          </a:p>
          <a:p>
            <a:pPr>
              <a:lnSpc>
                <a:spcPct val="120000"/>
              </a:lnSpc>
              <a:spcBef>
                <a:spcPts val="0"/>
              </a:spcBef>
              <a:spcAft>
                <a:spcPts val="0"/>
              </a:spcAft>
              <a:buFont typeface="Arial" panose="020B0604020202020204" pitchFamily="34" charset="0"/>
              <a:buChar char="•"/>
            </a:pPr>
            <a:r>
              <a:rPr lang="en-US" dirty="0"/>
              <a:t>High Efficiency Commercial Gas Clothes Washer</a:t>
            </a:r>
          </a:p>
          <a:p>
            <a:pPr>
              <a:lnSpc>
                <a:spcPct val="120000"/>
              </a:lnSpc>
              <a:spcBef>
                <a:spcPts val="0"/>
              </a:spcBef>
              <a:spcAft>
                <a:spcPts val="0"/>
              </a:spcAft>
              <a:buFont typeface="Arial" panose="020B0604020202020204" pitchFamily="34" charset="0"/>
              <a:buChar char="•"/>
            </a:pPr>
            <a:r>
              <a:rPr lang="en-US" dirty="0"/>
              <a:t>Hot Water Pipe Insulation</a:t>
            </a:r>
          </a:p>
          <a:p>
            <a:pPr>
              <a:lnSpc>
                <a:spcPct val="120000"/>
              </a:lnSpc>
              <a:spcBef>
                <a:spcPts val="0"/>
              </a:spcBef>
              <a:spcAft>
                <a:spcPts val="0"/>
              </a:spcAft>
              <a:buFont typeface="Arial" panose="020B0604020202020204" pitchFamily="34" charset="0"/>
              <a:buChar char="•"/>
            </a:pPr>
            <a:r>
              <a:rPr lang="en-US" dirty="0"/>
              <a:t>Hot Water Temperature Setback</a:t>
            </a:r>
          </a:p>
          <a:p>
            <a:pPr>
              <a:lnSpc>
                <a:spcPct val="120000"/>
              </a:lnSpc>
              <a:spcBef>
                <a:spcPts val="0"/>
              </a:spcBef>
              <a:spcAft>
                <a:spcPts val="0"/>
              </a:spcAft>
              <a:buFont typeface="Arial" panose="020B0604020202020204" pitchFamily="34" charset="0"/>
              <a:buChar char="•"/>
            </a:pPr>
            <a:r>
              <a:rPr lang="en-US" dirty="0"/>
              <a:t>Motion Faucet Controls</a:t>
            </a:r>
          </a:p>
          <a:p>
            <a:pPr>
              <a:lnSpc>
                <a:spcPct val="120000"/>
              </a:lnSpc>
              <a:spcBef>
                <a:spcPts val="0"/>
              </a:spcBef>
              <a:spcAft>
                <a:spcPts val="0"/>
              </a:spcAft>
              <a:buFont typeface="Arial" panose="020B0604020202020204" pitchFamily="34" charset="0"/>
              <a:buChar char="•"/>
            </a:pPr>
            <a:r>
              <a:rPr lang="en-US" dirty="0"/>
              <a:t>Multi-tank Conveyor </a:t>
            </a:r>
            <a:r>
              <a:rPr lang="en-US" dirty="0" smtClean="0"/>
              <a:t>ENERGY STAR </a:t>
            </a:r>
            <a:r>
              <a:rPr lang="en-US" dirty="0"/>
              <a:t>Dishwasher</a:t>
            </a:r>
          </a:p>
          <a:p>
            <a:pPr>
              <a:lnSpc>
                <a:spcPct val="120000"/>
              </a:lnSpc>
              <a:spcBef>
                <a:spcPts val="0"/>
              </a:spcBef>
              <a:spcAft>
                <a:spcPts val="0"/>
              </a:spcAft>
              <a:buFont typeface="Arial" panose="020B0604020202020204" pitchFamily="34" charset="0"/>
              <a:buChar char="•"/>
            </a:pPr>
            <a:r>
              <a:rPr lang="en-US" dirty="0"/>
              <a:t>Recirculation Controls</a:t>
            </a:r>
          </a:p>
          <a:p>
            <a:pPr>
              <a:lnSpc>
                <a:spcPct val="120000"/>
              </a:lnSpc>
              <a:spcBef>
                <a:spcPts val="0"/>
              </a:spcBef>
              <a:spcAft>
                <a:spcPts val="0"/>
              </a:spcAft>
              <a:buFont typeface="Arial" panose="020B0604020202020204" pitchFamily="34" charset="0"/>
              <a:buChar char="•"/>
            </a:pPr>
            <a:r>
              <a:rPr lang="en-US" dirty="0"/>
              <a:t>Roof insulation (retrofit only) </a:t>
            </a:r>
            <a:r>
              <a:rPr lang="en-US" dirty="0" smtClean="0"/>
              <a:t>R-30</a:t>
            </a:r>
            <a:endParaRPr lang="en-US" dirty="0"/>
          </a:p>
          <a:p>
            <a:pPr>
              <a:lnSpc>
                <a:spcPct val="120000"/>
              </a:lnSpc>
              <a:spcBef>
                <a:spcPts val="0"/>
              </a:spcBef>
              <a:spcAft>
                <a:spcPts val="0"/>
              </a:spcAft>
              <a:buFont typeface="Arial" panose="020B0604020202020204" pitchFamily="34" charset="0"/>
              <a:buChar char="•"/>
            </a:pPr>
            <a:r>
              <a:rPr lang="en-US" dirty="0"/>
              <a:t>Wall insulation (Retrofit Only) </a:t>
            </a:r>
            <a:r>
              <a:rPr lang="en-US" dirty="0" smtClean="0"/>
              <a:t>R-11</a:t>
            </a:r>
            <a:endParaRPr lang="en-US" dirty="0"/>
          </a:p>
          <a:p>
            <a:pPr>
              <a:lnSpc>
                <a:spcPct val="120000"/>
              </a:lnSpc>
              <a:spcBef>
                <a:spcPts val="0"/>
              </a:spcBef>
              <a:spcAft>
                <a:spcPts val="0"/>
              </a:spcAft>
              <a:buFont typeface="Arial" panose="020B0604020202020204" pitchFamily="34" charset="0"/>
              <a:buChar char="•"/>
            </a:pPr>
            <a:r>
              <a:rPr lang="en-US" dirty="0"/>
              <a:t>Windows -  Add Argon to Vinyl Lowe</a:t>
            </a:r>
          </a:p>
          <a:p>
            <a:pPr>
              <a:lnSpc>
                <a:spcPct val="120000"/>
              </a:lnSpc>
              <a:spcBef>
                <a:spcPts val="0"/>
              </a:spcBef>
              <a:spcAft>
                <a:spcPts val="0"/>
              </a:spcAft>
              <a:buFont typeface="Arial" panose="020B0604020202020204" pitchFamily="34" charset="0"/>
              <a:buChar char="•"/>
            </a:pPr>
            <a:r>
              <a:rPr lang="en-US" dirty="0"/>
              <a:t>Windows -  Add Low E and Argon to Vinyl Tint</a:t>
            </a:r>
          </a:p>
          <a:p>
            <a:pPr>
              <a:lnSpc>
                <a:spcPct val="120000"/>
              </a:lnSpc>
              <a:spcBef>
                <a:spcPts val="0"/>
              </a:spcBef>
              <a:spcAft>
                <a:spcPts val="0"/>
              </a:spcAft>
              <a:buFont typeface="Arial" panose="020B0604020202020204" pitchFamily="34" charset="0"/>
              <a:buChar char="•"/>
            </a:pPr>
            <a:r>
              <a:rPr lang="en-US" dirty="0"/>
              <a:t>Windows -  Add Low E to Vinyl Tint</a:t>
            </a:r>
          </a:p>
          <a:p>
            <a:pPr>
              <a:lnSpc>
                <a:spcPct val="120000"/>
              </a:lnSpc>
              <a:spcBef>
                <a:spcPts val="0"/>
              </a:spcBef>
              <a:spcAft>
                <a:spcPts val="0"/>
              </a:spcAft>
              <a:buFont typeface="Arial" panose="020B0604020202020204" pitchFamily="34" charset="0"/>
              <a:buChar char="•"/>
            </a:pPr>
            <a:r>
              <a:rPr lang="en-US" dirty="0"/>
              <a:t>Windows -  Non-Tinted AL Code to Class </a:t>
            </a:r>
            <a:r>
              <a:rPr lang="en-US" dirty="0" smtClean="0"/>
              <a:t>40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19</a:t>
            </a:fld>
            <a:endParaRPr lang="en-US" dirty="0">
              <a:solidFill>
                <a:prstClr val="black">
                  <a:lumMod val="95000"/>
                  <a:lumOff val="5000"/>
                </a:prstClr>
              </a:solidFill>
            </a:endParaRPr>
          </a:p>
        </p:txBody>
      </p:sp>
    </p:spTree>
    <p:extLst>
      <p:ext uri="{BB962C8B-B14F-4D97-AF65-F5344CB8AC3E}">
        <p14:creationId xmlns:p14="http://schemas.microsoft.com/office/powerpoint/2010/main" val="1308850595"/>
      </p:ext>
    </p:extLst>
  </p:cSld>
  <p:clrMapOvr>
    <a:overrideClrMapping bg1="lt1" tx1="dk1" bg2="lt2" tx2="dk2" accent1="accent1" accent2="accent2" accent3="accent3" accent4="accent4" accent5="accent5" accent6="accent6" hlink="hlink" folHlink="folHlink"/>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5677"/>
            <a:ext cx="3428035" cy="1325563"/>
          </a:xfrm>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Safety and housekeeping items</a:t>
            </a:r>
          </a:p>
          <a:p>
            <a:r>
              <a:rPr lang="en-US" dirty="0" smtClean="0"/>
              <a:t>Introductions</a:t>
            </a:r>
          </a:p>
          <a:p>
            <a:r>
              <a:rPr lang="en-US" dirty="0" smtClean="0"/>
              <a:t>Demand Side Management</a:t>
            </a:r>
          </a:p>
          <a:p>
            <a:r>
              <a:rPr lang="en-US" dirty="0" smtClean="0"/>
              <a:t>IRP Carbon Assumptions</a:t>
            </a:r>
          </a:p>
          <a:p>
            <a:r>
              <a:rPr lang="en-US" dirty="0" smtClean="0"/>
              <a:t>Market Outlook and Long Range Price Forecast</a:t>
            </a:r>
          </a:p>
          <a:p>
            <a:r>
              <a:rPr lang="en-US" dirty="0" smtClean="0"/>
              <a:t>Price Elasticity</a:t>
            </a:r>
          </a:p>
          <a:p>
            <a:r>
              <a:rPr lang="en-US" dirty="0" smtClean="0"/>
              <a:t>Scenarios, Sensitivities Planned</a:t>
            </a:r>
          </a:p>
          <a:p>
            <a:r>
              <a:rPr lang="en-US" dirty="0" smtClean="0"/>
              <a:t>Avoided Costs Methodology</a:t>
            </a:r>
          </a:p>
          <a:p>
            <a:r>
              <a:rPr lang="en-US" dirty="0" smtClean="0"/>
              <a:t>2016 IRP Timeline</a:t>
            </a:r>
          </a:p>
          <a:p>
            <a:r>
              <a:rPr lang="en-US" dirty="0" smtClean="0"/>
              <a:t>Adjournment</a:t>
            </a:r>
          </a:p>
          <a:p>
            <a:endParaRPr lang="en-US" dirty="0" smtClean="0"/>
          </a:p>
          <a:p>
            <a:endParaRPr lang="en-US" dirty="0"/>
          </a:p>
        </p:txBody>
      </p:sp>
      <p:sp>
        <p:nvSpPr>
          <p:cNvPr id="4" name="Slide Number Placeholder 3"/>
          <p:cNvSpPr>
            <a:spLocks noGrp="1"/>
          </p:cNvSpPr>
          <p:nvPr>
            <p:ph type="sldNum" sz="quarter" idx="12"/>
          </p:nvPr>
        </p:nvSpPr>
        <p:spPr>
          <a:xfrm>
            <a:off x="10845114" y="6381348"/>
            <a:ext cx="591064" cy="476652"/>
          </a:xfrm>
        </p:spPr>
        <p:txBody>
          <a:bodyPr vert="horz" lIns="91440" tIns="45720" rIns="91440" bIns="45720" rtlCol="0" anchor="ctr"/>
          <a:lstStyle/>
          <a:p>
            <a:pPr algn="l"/>
            <a:fld id="{CFC7651E-B4BE-4A93-B9C9-586D74789E66}" type="slidenum">
              <a:rPr lang="en-US" sz="1000">
                <a:solidFill>
                  <a:prstClr val="black">
                    <a:lumMod val="95000"/>
                    <a:lumOff val="5000"/>
                  </a:prstClr>
                </a:solidFill>
                <a:latin typeface="Tw Cen MT Condensed" panose="020B0606020104020203" pitchFamily="34" charset="0"/>
              </a:rPr>
              <a:pPr algn="l"/>
              <a:t>2</a:t>
            </a:fld>
            <a:endParaRPr lang="en-US" sz="1000" dirty="0">
              <a:solidFill>
                <a:prstClr val="black">
                  <a:lumMod val="95000"/>
                  <a:lumOff val="5000"/>
                </a:prstClr>
              </a:solidFill>
              <a:latin typeface="Tw Cen MT Condensed" panose="020B0606020104020203" pitchFamily="34" charset="0"/>
            </a:endParaRPr>
          </a:p>
        </p:txBody>
      </p:sp>
    </p:spTree>
    <p:extLst>
      <p:ext uri="{BB962C8B-B14F-4D97-AF65-F5344CB8AC3E}">
        <p14:creationId xmlns:p14="http://schemas.microsoft.com/office/powerpoint/2010/main" val="2315876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Measures</a:t>
            </a:r>
            <a:endParaRPr lang="en-US" dirty="0"/>
          </a:p>
        </p:txBody>
      </p:sp>
      <p:sp>
        <p:nvSpPr>
          <p:cNvPr id="3" name="Text Placeholder 2"/>
          <p:cNvSpPr>
            <a:spLocks noGrp="1"/>
          </p:cNvSpPr>
          <p:nvPr>
            <p:ph type="body" idx="1"/>
          </p:nvPr>
        </p:nvSpPr>
        <p:spPr>
          <a:xfrm>
            <a:off x="5989320" y="280740"/>
            <a:ext cx="4754880" cy="822960"/>
          </a:xfrm>
        </p:spPr>
        <p:txBody>
          <a:bodyPr/>
          <a:lstStyle/>
          <a:p>
            <a:r>
              <a:rPr lang="en-US" dirty="0" smtClean="0"/>
              <a:t>30% Incentive Level</a:t>
            </a:r>
            <a:endParaRPr lang="en-US" dirty="0"/>
          </a:p>
        </p:txBody>
      </p:sp>
      <p:sp>
        <p:nvSpPr>
          <p:cNvPr id="4" name="Content Placeholder 3"/>
          <p:cNvSpPr>
            <a:spLocks noGrp="1"/>
          </p:cNvSpPr>
          <p:nvPr>
            <p:ph sz="half" idx="2"/>
          </p:nvPr>
        </p:nvSpPr>
        <p:spPr>
          <a:xfrm>
            <a:off x="5912528" y="996696"/>
            <a:ext cx="6174697" cy="5624410"/>
          </a:xfrm>
          <a:solidFill>
            <a:srgbClr val="FFC000"/>
          </a:solidFill>
        </p:spPr>
        <p:style>
          <a:lnRef idx="0">
            <a:schemeClr val="accent6"/>
          </a:lnRef>
          <a:fillRef idx="3">
            <a:schemeClr val="accent6"/>
          </a:fillRef>
          <a:effectRef idx="3">
            <a:schemeClr val="accent6"/>
          </a:effectRef>
          <a:fontRef idx="minor">
            <a:schemeClr val="lt1"/>
          </a:fontRef>
        </p:style>
        <p:txBody>
          <a:bodyPr numCol="2">
            <a:normAutofit fontScale="55000" lnSpcReduction="20000"/>
          </a:bodyPr>
          <a:lstStyle/>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Condensing </a:t>
            </a:r>
            <a:r>
              <a:rPr lang="en-US" dirty="0"/>
              <a:t>Boiler </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Condensing </a:t>
            </a:r>
            <a:r>
              <a:rPr lang="en-US" dirty="0"/>
              <a:t>Unit Heater 92% AFUE</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Non-Condensing </a:t>
            </a:r>
            <a:r>
              <a:rPr lang="en-US" dirty="0"/>
              <a:t>Unit Heater</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Process Heating: </a:t>
            </a:r>
            <a:r>
              <a:rPr lang="en-US" dirty="0" smtClean="0"/>
              <a:t>HE Furnace </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HE Condensing Furnace</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Boiler Power Burner</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Boiler Repair/Maintenance</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Boiler Stack Economizer</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Boiler Steam </a:t>
            </a:r>
            <a:r>
              <a:rPr lang="en-US" dirty="0" smtClean="0"/>
              <a:t>Trap</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Boiler </a:t>
            </a:r>
            <a:r>
              <a:rPr lang="en-US" dirty="0"/>
              <a:t>vent </a:t>
            </a:r>
            <a:r>
              <a:rPr lang="en-US" dirty="0" smtClean="0"/>
              <a:t>damper</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smtClean="0"/>
              <a:t>Duct </a:t>
            </a:r>
            <a:r>
              <a:rPr lang="en-US" dirty="0"/>
              <a:t>Sealing and Insulation</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HVAC Controls</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HVAC System Commissioning</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Refrigeration </a:t>
            </a:r>
            <a:r>
              <a:rPr lang="en-US" dirty="0" smtClean="0"/>
              <a:t>system </a:t>
            </a:r>
            <a:r>
              <a:rPr lang="en-US" dirty="0"/>
              <a:t>superheat recovery</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Roof insulation (retrofit </a:t>
            </a:r>
            <a:r>
              <a:rPr lang="en-US" dirty="0" smtClean="0"/>
              <a:t>only) R-30</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a:t>Roof insulation (retrofit only) </a:t>
            </a:r>
            <a:r>
              <a:rPr lang="en-US" dirty="0" smtClean="0"/>
              <a:t>R-45</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a:t>Space Heating O&amp;M</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Steam System </a:t>
            </a:r>
            <a:r>
              <a:rPr lang="en-US" dirty="0" smtClean="0"/>
              <a:t>Eff. Improvements</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a:t>Wall insulation (retrofit </a:t>
            </a:r>
            <a:r>
              <a:rPr lang="en-US" dirty="0" smtClean="0"/>
              <a:t>only)R-11</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a:t>Wall insulation (retrofit </a:t>
            </a:r>
            <a:r>
              <a:rPr lang="en-US" dirty="0" smtClean="0"/>
              <a:t>only)R-19</a:t>
            </a:r>
            <a:endParaRPr lang="en-US" dirty="0"/>
          </a:p>
          <a:p>
            <a:pPr marL="168275" indent="-168275">
              <a:lnSpc>
                <a:spcPct val="120000"/>
              </a:lnSpc>
              <a:spcBef>
                <a:spcPts val="0"/>
              </a:spcBef>
              <a:spcAft>
                <a:spcPts val="600"/>
              </a:spcAft>
              <a:buClr>
                <a:srgbClr val="FFFF66"/>
              </a:buClr>
              <a:buFont typeface="Arial" panose="020B0604020202020204" pitchFamily="34" charset="0"/>
              <a:buChar char="•"/>
            </a:pPr>
            <a:r>
              <a:rPr lang="en-US" dirty="0"/>
              <a:t>Waste Water Heat Exchanger</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Windows </a:t>
            </a:r>
            <a:r>
              <a:rPr lang="en-US" dirty="0" smtClean="0"/>
              <a:t>- </a:t>
            </a:r>
            <a:r>
              <a:rPr lang="en-US" dirty="0"/>
              <a:t>Non-Tinted AL Code to Class 36</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Windows </a:t>
            </a:r>
            <a:r>
              <a:rPr lang="en-US" dirty="0" smtClean="0"/>
              <a:t>- </a:t>
            </a:r>
            <a:r>
              <a:rPr lang="en-US" dirty="0"/>
              <a:t>Non-Tinted AL Code to Class 40</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Windows </a:t>
            </a:r>
            <a:r>
              <a:rPr lang="en-US" dirty="0" smtClean="0"/>
              <a:t>- </a:t>
            </a:r>
            <a:r>
              <a:rPr lang="en-US" dirty="0"/>
              <a:t>Non-Tinted AL Code to Class 45</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Windows </a:t>
            </a:r>
            <a:r>
              <a:rPr lang="en-US" dirty="0" smtClean="0"/>
              <a:t>-Tinted </a:t>
            </a:r>
            <a:r>
              <a:rPr lang="en-US" dirty="0"/>
              <a:t>AL Code to Class 36</a:t>
            </a:r>
          </a:p>
          <a:p>
            <a:pPr marL="168275" indent="-168275">
              <a:lnSpc>
                <a:spcPct val="120000"/>
              </a:lnSpc>
              <a:spcBef>
                <a:spcPts val="0"/>
              </a:spcBef>
              <a:spcAft>
                <a:spcPts val="600"/>
              </a:spcAft>
              <a:buClr>
                <a:srgbClr val="FFFF66"/>
              </a:buClr>
              <a:buFont typeface="Arial" panose="020B0604020202020204" pitchFamily="34" charset="0"/>
              <a:buChar char="•"/>
            </a:pPr>
            <a:r>
              <a:rPr lang="en-US" dirty="0"/>
              <a:t>Windows </a:t>
            </a:r>
            <a:r>
              <a:rPr lang="en-US" dirty="0" smtClean="0"/>
              <a:t>-Tinted </a:t>
            </a:r>
            <a:r>
              <a:rPr lang="en-US" dirty="0"/>
              <a:t>AL Code to Class 45</a:t>
            </a:r>
          </a:p>
          <a:p>
            <a:pPr marL="0" indent="0">
              <a:lnSpc>
                <a:spcPct val="120000"/>
              </a:lnSpc>
              <a:spcBef>
                <a:spcPts val="0"/>
              </a:spcBef>
              <a:spcAft>
                <a:spcPts val="0"/>
              </a:spcAft>
            </a:pPr>
            <a:endParaRPr lang="en-US" dirty="0"/>
          </a:p>
          <a:p>
            <a:pPr marL="0" indent="0">
              <a:lnSpc>
                <a:spcPct val="120000"/>
              </a:lnSpc>
              <a:spcBef>
                <a:spcPts val="0"/>
              </a:spcBef>
              <a:spcAft>
                <a:spcPts val="0"/>
              </a:spcAft>
              <a:buNone/>
            </a:pPr>
            <a:endParaRPr lang="en-US" dirty="0"/>
          </a:p>
        </p:txBody>
      </p:sp>
      <p:sp>
        <p:nvSpPr>
          <p:cNvPr id="5" name="Text Placeholder 4"/>
          <p:cNvSpPr>
            <a:spLocks noGrp="1"/>
          </p:cNvSpPr>
          <p:nvPr>
            <p:ph type="body" sz="quarter" idx="3"/>
          </p:nvPr>
        </p:nvSpPr>
        <p:spPr>
          <a:xfrm>
            <a:off x="586439" y="2456574"/>
            <a:ext cx="4754880" cy="822960"/>
          </a:xfrm>
        </p:spPr>
        <p:txBody>
          <a:bodyPr/>
          <a:lstStyle/>
          <a:p>
            <a:r>
              <a:rPr lang="en-US" dirty="0" smtClean="0"/>
              <a:t>50% Incentive Level</a:t>
            </a:r>
            <a:endParaRPr lang="en-US" dirty="0"/>
          </a:p>
        </p:txBody>
      </p:sp>
      <p:sp>
        <p:nvSpPr>
          <p:cNvPr id="6" name="Content Placeholder 5"/>
          <p:cNvSpPr>
            <a:spLocks noGrp="1"/>
          </p:cNvSpPr>
          <p:nvPr>
            <p:ph sz="quarter" idx="4"/>
          </p:nvPr>
        </p:nvSpPr>
        <p:spPr>
          <a:xfrm>
            <a:off x="586439" y="3279534"/>
            <a:ext cx="5128562" cy="3341572"/>
          </a:xfrm>
          <a:solidFill>
            <a:srgbClr val="FFC000"/>
          </a:solidFill>
        </p:spPr>
        <p:style>
          <a:lnRef idx="0">
            <a:schemeClr val="accent6"/>
          </a:lnRef>
          <a:fillRef idx="3">
            <a:schemeClr val="accent6"/>
          </a:fillRef>
          <a:effectRef idx="3">
            <a:schemeClr val="accent6"/>
          </a:effectRef>
          <a:fontRef idx="minor">
            <a:schemeClr val="lt1"/>
          </a:fontRef>
        </p:style>
        <p:txBody>
          <a:bodyPr>
            <a:normAutofit fontScale="85000" lnSpcReduction="20000"/>
          </a:bodyPr>
          <a:lstStyle/>
          <a:p>
            <a:pPr marL="168275" indent="-168275">
              <a:buClr>
                <a:srgbClr val="FFFF66"/>
              </a:buClr>
              <a:buFont typeface="Arial" panose="020B0604020202020204" pitchFamily="34" charset="0"/>
              <a:buChar char="•"/>
            </a:pPr>
            <a:r>
              <a:rPr lang="en-US" dirty="0"/>
              <a:t>Direct Fired Radiant </a:t>
            </a:r>
            <a:r>
              <a:rPr lang="en-US" dirty="0" smtClean="0"/>
              <a:t>Heater</a:t>
            </a:r>
          </a:p>
          <a:p>
            <a:pPr marL="168275" indent="-168275">
              <a:buClr>
                <a:srgbClr val="FFFF66"/>
              </a:buClr>
              <a:buFont typeface="Arial" panose="020B0604020202020204" pitchFamily="34" charset="0"/>
              <a:buChar char="•"/>
            </a:pPr>
            <a:r>
              <a:rPr lang="en-US" dirty="0"/>
              <a:t>Demand Controlled Ventilation</a:t>
            </a:r>
          </a:p>
          <a:p>
            <a:pPr marL="168275" indent="-168275">
              <a:buClr>
                <a:srgbClr val="FFFF66"/>
              </a:buClr>
              <a:buFont typeface="Arial" panose="020B0604020202020204" pitchFamily="34" charset="0"/>
              <a:buChar char="•"/>
            </a:pPr>
            <a:r>
              <a:rPr lang="en-US" dirty="0"/>
              <a:t>Improved Process Heating Controls</a:t>
            </a:r>
          </a:p>
          <a:p>
            <a:pPr marL="168275" indent="-168275">
              <a:buClr>
                <a:srgbClr val="FFFF66"/>
              </a:buClr>
              <a:buFont typeface="Arial" panose="020B0604020202020204" pitchFamily="34" charset="0"/>
              <a:buChar char="•"/>
            </a:pPr>
            <a:r>
              <a:rPr lang="en-US" dirty="0"/>
              <a:t>Optimized Furnace Operations/Improved O&amp;M</a:t>
            </a:r>
          </a:p>
          <a:p>
            <a:pPr marL="168275" indent="-168275">
              <a:buClr>
                <a:srgbClr val="FFFF66"/>
              </a:buClr>
              <a:buFont typeface="Arial" panose="020B0604020202020204" pitchFamily="34" charset="0"/>
              <a:buChar char="•"/>
            </a:pPr>
            <a:r>
              <a:rPr lang="en-US" dirty="0"/>
              <a:t>Windows -  Add Argon to Vinyl Lowe</a:t>
            </a:r>
          </a:p>
          <a:p>
            <a:pPr marL="168275" indent="-168275">
              <a:buClr>
                <a:srgbClr val="FFFF66"/>
              </a:buClr>
              <a:buFont typeface="Arial" panose="020B0604020202020204" pitchFamily="34" charset="0"/>
              <a:buChar char="•"/>
            </a:pPr>
            <a:r>
              <a:rPr lang="en-US" dirty="0"/>
              <a:t>Windows -  Add Low E and Argon to Vinyl Tint</a:t>
            </a:r>
          </a:p>
          <a:p>
            <a:pPr marL="168275" indent="-168275">
              <a:buClr>
                <a:srgbClr val="FFFF66"/>
              </a:buClr>
              <a:buFont typeface="Arial" panose="020B0604020202020204" pitchFamily="34" charset="0"/>
              <a:buChar char="•"/>
            </a:pPr>
            <a:r>
              <a:rPr lang="en-US" dirty="0"/>
              <a:t>Windows -  Add Low E to Vinyl Tint</a:t>
            </a:r>
          </a:p>
          <a:p>
            <a:endParaRPr lang="en-US" dirty="0"/>
          </a:p>
          <a:p>
            <a:endParaRPr lang="en-US" dirty="0"/>
          </a:p>
        </p:txBody>
      </p:sp>
      <p:sp>
        <p:nvSpPr>
          <p:cNvPr id="7" name="Slide Number Placeholder 6"/>
          <p:cNvSpPr>
            <a:spLocks noGrp="1"/>
          </p:cNvSpPr>
          <p:nvPr>
            <p:ph type="sldNum" sz="quarter" idx="12"/>
          </p:nvPr>
        </p:nvSpPr>
        <p:spPr>
          <a:xfrm>
            <a:off x="11012431" y="6237240"/>
            <a:ext cx="973667" cy="274320"/>
          </a:xfrm>
        </p:spPr>
        <p:txBody>
          <a:bodyPr/>
          <a:lstStyle/>
          <a:p>
            <a:fld id="{D57F1E4F-1CFF-5643-939E-217C01CDF565}" type="slidenum">
              <a:rPr lang="en-US" smtClean="0">
                <a:solidFill>
                  <a:prstClr val="black">
                    <a:lumMod val="95000"/>
                    <a:lumOff val="5000"/>
                  </a:prstClr>
                </a:solidFill>
              </a:rPr>
              <a:pPr/>
              <a:t>20</a:t>
            </a:fld>
            <a:endParaRPr lang="en-US" dirty="0">
              <a:solidFill>
                <a:prstClr val="black">
                  <a:lumMod val="95000"/>
                  <a:lumOff val="5000"/>
                </a:prstClr>
              </a:solidFill>
            </a:endParaRPr>
          </a:p>
        </p:txBody>
      </p:sp>
    </p:spTree>
    <p:extLst>
      <p:ext uri="{BB962C8B-B14F-4D97-AF65-F5344CB8AC3E}">
        <p14:creationId xmlns:p14="http://schemas.microsoft.com/office/powerpoint/2010/main" val="2054045450"/>
      </p:ext>
    </p:extLst>
  </p:cSld>
  <p:clrMapOvr>
    <a:overrideClrMapping bg1="lt1" tx1="dk1" bg2="lt2" tx2="dk2" accent1="accent1" accent2="accent2" accent3="accent3" accent4="accent4" accent5="accent5" accent6="accent6" hlink="hlink" folHlink="folHlink"/>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0001" y="841606"/>
            <a:ext cx="10571998" cy="970450"/>
          </a:xfrm>
        </p:spPr>
        <p:txBody>
          <a:bodyPr>
            <a:normAutofit/>
          </a:bodyPr>
          <a:lstStyle/>
          <a:p>
            <a:r>
              <a:rPr lang="en-US" dirty="0" smtClean="0"/>
              <a:t>Residential Conservation Forecast Potential</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21</a:t>
            </a:fld>
            <a:endParaRPr lang="en-US" dirty="0">
              <a:solidFill>
                <a:prstClr val="black">
                  <a:lumMod val="95000"/>
                  <a:lumOff val="5000"/>
                </a:prstClr>
              </a:solidFill>
            </a:endParaRPr>
          </a:p>
        </p:txBody>
      </p:sp>
      <p:graphicFrame>
        <p:nvGraphicFramePr>
          <p:cNvPr id="5" name="Chart 4"/>
          <p:cNvGraphicFramePr>
            <a:graphicFrameLocks/>
          </p:cNvGraphicFramePr>
          <p:nvPr>
            <p:extLst/>
          </p:nvPr>
        </p:nvGraphicFramePr>
        <p:xfrm>
          <a:off x="204281" y="1785584"/>
          <a:ext cx="11371634" cy="5045944"/>
        </p:xfrm>
        <a:graphic>
          <a:graphicData uri="http://schemas.openxmlformats.org/drawingml/2006/chart">
            <c:chart xmlns:c="http://schemas.openxmlformats.org/drawingml/2006/chart" xmlns:r="http://schemas.openxmlformats.org/officeDocument/2006/relationships" r:id="rId4"/>
          </a:graphicData>
        </a:graphic>
      </p:graphicFrame>
      <p:pic>
        <p:nvPicPr>
          <p:cNvPr id="6" name="chart"/>
          <p:cNvPicPr>
            <a:picLocks noChangeAspect="1"/>
          </p:cNvPicPr>
          <p:nvPr/>
        </p:nvPicPr>
        <p:blipFill>
          <a:blip r:embed="rId5"/>
          <a:stretch>
            <a:fillRect/>
          </a:stretch>
        </p:blipFill>
        <p:spPr>
          <a:xfrm>
            <a:off x="1089346" y="1916742"/>
            <a:ext cx="3390566" cy="1834907"/>
          </a:xfrm>
          <a:prstGeom prst="rect">
            <a:avLst/>
          </a:prstGeom>
        </p:spPr>
      </p:pic>
    </p:spTree>
    <p:extLst>
      <p:ext uri="{BB962C8B-B14F-4D97-AF65-F5344CB8AC3E}">
        <p14:creationId xmlns:p14="http://schemas.microsoft.com/office/powerpoint/2010/main" val="625877761"/>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561414" cy="1499616"/>
          </a:xfrm>
        </p:spPr>
        <p:txBody>
          <a:bodyPr/>
          <a:lstStyle/>
          <a:p>
            <a:r>
              <a:rPr lang="en-US" dirty="0" smtClean="0"/>
              <a:t>Commercial Conservation Forecast Potential</a:t>
            </a:r>
            <a:endParaRPr lang="en-US" dirty="0"/>
          </a:p>
        </p:txBody>
      </p:sp>
      <p:graphicFrame>
        <p:nvGraphicFramePr>
          <p:cNvPr id="6" name="Content Placeholder 5"/>
          <p:cNvGraphicFramePr>
            <a:graphicFrameLocks noGrp="1"/>
          </p:cNvGraphicFramePr>
          <p:nvPr>
            <p:ph idx="1"/>
            <p:extLst/>
          </p:nvPr>
        </p:nvGraphicFramePr>
        <p:xfrm>
          <a:off x="213063" y="1811046"/>
          <a:ext cx="11532093" cy="493397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22</a:t>
            </a:fld>
            <a:endParaRPr lang="en-US" dirty="0">
              <a:solidFill>
                <a:prstClr val="black">
                  <a:lumMod val="95000"/>
                  <a:lumOff val="5000"/>
                </a:prstClr>
              </a:solidFill>
            </a:endParaRPr>
          </a:p>
        </p:txBody>
      </p:sp>
      <p:pic>
        <p:nvPicPr>
          <p:cNvPr id="5" name="chart"/>
          <p:cNvPicPr>
            <a:picLocks noChangeAspect="1"/>
          </p:cNvPicPr>
          <p:nvPr/>
        </p:nvPicPr>
        <p:blipFill>
          <a:blip r:embed="rId5"/>
          <a:stretch>
            <a:fillRect/>
          </a:stretch>
        </p:blipFill>
        <p:spPr>
          <a:xfrm>
            <a:off x="1133734" y="1943375"/>
            <a:ext cx="3390566" cy="1834907"/>
          </a:xfrm>
          <a:prstGeom prst="rect">
            <a:avLst/>
          </a:prstGeom>
        </p:spPr>
      </p:pic>
    </p:spTree>
    <p:extLst>
      <p:ext uri="{BB962C8B-B14F-4D97-AF65-F5344CB8AC3E}">
        <p14:creationId xmlns:p14="http://schemas.microsoft.com/office/powerpoint/2010/main" val="425398730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448293" cy="1499616"/>
          </a:xfrm>
        </p:spPr>
        <p:txBody>
          <a:bodyPr/>
          <a:lstStyle/>
          <a:p>
            <a:r>
              <a:rPr lang="en-US" dirty="0" smtClean="0"/>
              <a:t>Industrial Conservation </a:t>
            </a:r>
            <a:r>
              <a:rPr lang="en-US" dirty="0"/>
              <a:t>Forecast Potential</a:t>
            </a:r>
          </a:p>
        </p:txBody>
      </p:sp>
      <p:graphicFrame>
        <p:nvGraphicFramePr>
          <p:cNvPr id="5" name="Content Placeholder 4"/>
          <p:cNvGraphicFramePr>
            <a:graphicFrameLocks noGrp="1"/>
          </p:cNvGraphicFramePr>
          <p:nvPr>
            <p:ph idx="1"/>
            <p:extLst/>
          </p:nvPr>
        </p:nvGraphicFramePr>
        <p:xfrm>
          <a:off x="320511" y="1904214"/>
          <a:ext cx="11604396" cy="463798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23</a:t>
            </a:fld>
            <a:endParaRPr lang="en-US" dirty="0">
              <a:solidFill>
                <a:prstClr val="black">
                  <a:lumMod val="95000"/>
                  <a:lumOff val="5000"/>
                </a:prstClr>
              </a:solidFill>
            </a:endParaRPr>
          </a:p>
        </p:txBody>
      </p:sp>
      <p:pic>
        <p:nvPicPr>
          <p:cNvPr id="6" name="chart"/>
          <p:cNvPicPr>
            <a:picLocks noChangeAspect="1"/>
          </p:cNvPicPr>
          <p:nvPr/>
        </p:nvPicPr>
        <p:blipFill>
          <a:blip r:embed="rId5"/>
          <a:stretch>
            <a:fillRect/>
          </a:stretch>
        </p:blipFill>
        <p:spPr>
          <a:xfrm>
            <a:off x="1095146" y="2033199"/>
            <a:ext cx="2313877" cy="1252224"/>
          </a:xfrm>
          <a:prstGeom prst="rect">
            <a:avLst/>
          </a:prstGeom>
        </p:spPr>
      </p:pic>
    </p:spTree>
    <p:extLst>
      <p:ext uri="{BB962C8B-B14F-4D97-AF65-F5344CB8AC3E}">
        <p14:creationId xmlns:p14="http://schemas.microsoft.com/office/powerpoint/2010/main" val="199000035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0001" y="697354"/>
            <a:ext cx="10571998" cy="1172062"/>
          </a:xfrm>
        </p:spPr>
        <p:txBody>
          <a:bodyPr>
            <a:normAutofit fontScale="90000"/>
          </a:bodyPr>
          <a:lstStyle/>
          <a:p>
            <a:r>
              <a:rPr lang="en-US" dirty="0" smtClean="0"/>
              <a:t>Commercial/Industrial combined Savings Potential Forecast</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24</a:t>
            </a:fld>
            <a:endParaRPr lang="en-US" dirty="0">
              <a:solidFill>
                <a:prstClr val="black">
                  <a:lumMod val="95000"/>
                  <a:lumOff val="5000"/>
                </a:prstClr>
              </a:solidFill>
            </a:endParaRPr>
          </a:p>
        </p:txBody>
      </p:sp>
      <p:graphicFrame>
        <p:nvGraphicFramePr>
          <p:cNvPr id="6" name="Chart 5"/>
          <p:cNvGraphicFramePr>
            <a:graphicFrameLocks/>
          </p:cNvGraphicFramePr>
          <p:nvPr>
            <p:extLst/>
          </p:nvPr>
        </p:nvGraphicFramePr>
        <p:xfrm>
          <a:off x="1" y="1869417"/>
          <a:ext cx="11632676" cy="47293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6460592"/>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Zone 1: Bellingham &amp; Mt Vernon</a:t>
            </a:r>
            <a:endParaRPr lang="en-US" dirty="0"/>
          </a:p>
        </p:txBody>
      </p:sp>
      <p:graphicFrame>
        <p:nvGraphicFramePr>
          <p:cNvPr id="6" name="Content Placeholder 5"/>
          <p:cNvGraphicFramePr>
            <a:graphicFrameLocks noGrp="1"/>
          </p:cNvGraphicFramePr>
          <p:nvPr>
            <p:ph idx="1"/>
            <p:extLst/>
          </p:nvPr>
        </p:nvGraphicFramePr>
        <p:xfrm>
          <a:off x="190852" y="1352145"/>
          <a:ext cx="11544199" cy="5392879"/>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25</a:t>
            </a:fld>
            <a:endParaRPr lang="en-US" dirty="0">
              <a:solidFill>
                <a:prstClr val="black">
                  <a:lumMod val="95000"/>
                  <a:lumOff val="5000"/>
                </a:prstClr>
              </a:solidFill>
            </a:endParaRPr>
          </a:p>
        </p:txBody>
      </p:sp>
    </p:spTree>
    <p:extLst>
      <p:ext uri="{BB962C8B-B14F-4D97-AF65-F5344CB8AC3E}">
        <p14:creationId xmlns:p14="http://schemas.microsoft.com/office/powerpoint/2010/main" val="24128747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21438" cy="1499616"/>
          </a:xfrm>
        </p:spPr>
        <p:txBody>
          <a:bodyPr/>
          <a:lstStyle/>
          <a:p>
            <a:r>
              <a:rPr lang="en-US" dirty="0" smtClean="0"/>
              <a:t>Climate Zone 2: Bremerton, Aberdeen &amp; Longview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26</a:t>
            </a:fld>
            <a:endParaRPr lang="en-US" dirty="0">
              <a:solidFill>
                <a:prstClr val="black">
                  <a:lumMod val="95000"/>
                  <a:lumOff val="5000"/>
                </a:prstClr>
              </a:solidFill>
            </a:endParaRPr>
          </a:p>
        </p:txBody>
      </p:sp>
      <p:graphicFrame>
        <p:nvGraphicFramePr>
          <p:cNvPr id="6" name="Chart 5"/>
          <p:cNvGraphicFramePr>
            <a:graphicFrameLocks/>
          </p:cNvGraphicFramePr>
          <p:nvPr>
            <p:extLst/>
          </p:nvPr>
        </p:nvGraphicFramePr>
        <p:xfrm>
          <a:off x="175098" y="1634248"/>
          <a:ext cx="11635902" cy="49611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937903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Zone 3: Kennewick, Walla Walla, Wenatchee, &amp; Yakima</a:t>
            </a:r>
            <a:endParaRPr lang="en-US" dirty="0"/>
          </a:p>
        </p:txBody>
      </p:sp>
      <p:graphicFrame>
        <p:nvGraphicFramePr>
          <p:cNvPr id="6" name="Content Placeholder 5"/>
          <p:cNvGraphicFramePr>
            <a:graphicFrameLocks noGrp="1"/>
          </p:cNvGraphicFramePr>
          <p:nvPr>
            <p:ph idx="1"/>
            <p:extLst/>
          </p:nvPr>
        </p:nvGraphicFramePr>
        <p:xfrm>
          <a:off x="175098" y="1848256"/>
          <a:ext cx="11635902" cy="489676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27</a:t>
            </a:fld>
            <a:endParaRPr lang="en-US" dirty="0">
              <a:solidFill>
                <a:prstClr val="black">
                  <a:lumMod val="95000"/>
                  <a:lumOff val="5000"/>
                </a:prstClr>
              </a:solidFill>
            </a:endParaRPr>
          </a:p>
        </p:txBody>
      </p:sp>
    </p:spTree>
    <p:extLst>
      <p:ext uri="{BB962C8B-B14F-4D97-AF65-F5344CB8AC3E}">
        <p14:creationId xmlns:p14="http://schemas.microsoft.com/office/powerpoint/2010/main" val="29293931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4104" y="2118313"/>
            <a:ext cx="4620466" cy="4352391"/>
          </a:xfrm>
        </p:spPr>
        <p:txBody>
          <a:bodyPr>
            <a:normAutofit/>
          </a:bodyPr>
          <a:lstStyle/>
          <a:p>
            <a:r>
              <a:rPr lang="en-US" sz="4400" dirty="0" smtClean="0"/>
              <a:t>Monica Cowlishaw</a:t>
            </a:r>
            <a:r>
              <a:rPr lang="en-US" dirty="0" smtClean="0"/>
              <a:t/>
            </a:r>
            <a:br>
              <a:rPr lang="en-US" dirty="0" smtClean="0"/>
            </a:br>
            <a:r>
              <a:rPr lang="en-US" sz="2800" dirty="0" smtClean="0"/>
              <a:t>MGR, Energy Efficiency &amp; Community Outreach</a:t>
            </a:r>
            <a:br>
              <a:rPr lang="en-US" sz="2800" dirty="0" smtClean="0"/>
            </a:br>
            <a:r>
              <a:rPr lang="en-US" sz="2400" dirty="0" smtClean="0"/>
              <a:t>Monica.Cowlishaw@cngc.com</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4400" dirty="0">
                <a:solidFill>
                  <a:prstClr val="black">
                    <a:lumMod val="95000"/>
                    <a:lumOff val="5000"/>
                  </a:prstClr>
                </a:solidFill>
              </a:rPr>
              <a:t>Amanda Sargent</a:t>
            </a:r>
            <a:r>
              <a:rPr lang="en-US" dirty="0">
                <a:solidFill>
                  <a:prstClr val="black">
                    <a:lumMod val="95000"/>
                    <a:lumOff val="5000"/>
                  </a:prstClr>
                </a:solidFill>
              </a:rPr>
              <a:t/>
            </a:r>
            <a:br>
              <a:rPr lang="en-US" dirty="0">
                <a:solidFill>
                  <a:prstClr val="black">
                    <a:lumMod val="95000"/>
                    <a:lumOff val="5000"/>
                  </a:prstClr>
                </a:solidFill>
              </a:rPr>
            </a:br>
            <a:r>
              <a:rPr lang="en-US" sz="2800" dirty="0">
                <a:solidFill>
                  <a:prstClr val="black">
                    <a:lumMod val="95000"/>
                    <a:lumOff val="5000"/>
                  </a:prstClr>
                </a:solidFill>
              </a:rPr>
              <a:t>Conservation Analyst II</a:t>
            </a:r>
            <a:br>
              <a:rPr lang="en-US" sz="2800" dirty="0">
                <a:solidFill>
                  <a:prstClr val="black">
                    <a:lumMod val="95000"/>
                    <a:lumOff val="5000"/>
                  </a:prstClr>
                </a:solidFill>
              </a:rPr>
            </a:br>
            <a:r>
              <a:rPr lang="en-US" sz="2400" dirty="0">
                <a:solidFill>
                  <a:prstClr val="black">
                    <a:lumMod val="95000"/>
                    <a:lumOff val="5000"/>
                  </a:prstClr>
                </a:solidFill>
              </a:rPr>
              <a:t>Amanda.Sargent@cngc.com</a:t>
            </a:r>
            <a:endParaRPr lang="en-US" sz="3600" dirty="0"/>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28</a:t>
            </a:fld>
            <a:endParaRPr lang="en-US" dirty="0">
              <a:solidFill>
                <a:prstClr val="black">
                  <a:lumMod val="95000"/>
                  <a:lumOff val="5000"/>
                </a:prst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163" y="841420"/>
            <a:ext cx="2203731" cy="906207"/>
          </a:xfrm>
          <a:prstGeom prst="rect">
            <a:avLst/>
          </a:prstGeom>
        </p:spPr>
      </p:pic>
      <p:sp>
        <p:nvSpPr>
          <p:cNvPr id="4" name="TextBox 3"/>
          <p:cNvSpPr txBox="1"/>
          <p:nvPr/>
        </p:nvSpPr>
        <p:spPr>
          <a:xfrm>
            <a:off x="4602804" y="2971069"/>
            <a:ext cx="7208196" cy="2215991"/>
          </a:xfrm>
          <a:prstGeom prst="rect">
            <a:avLst/>
          </a:prstGeom>
          <a:noFill/>
        </p:spPr>
        <p:txBody>
          <a:bodyPr wrap="square" rtlCol="0">
            <a:spAutoFit/>
          </a:bodyPr>
          <a:lstStyle/>
          <a:p>
            <a:pPr algn="r" defTabSz="457200"/>
            <a:r>
              <a:rPr lang="en-US" sz="13800" dirty="0">
                <a:solidFill>
                  <a:prstClr val="black"/>
                </a:solidFill>
                <a:latin typeface="Tw Cen MT Condensed" panose="020B0606020104020203"/>
              </a:rPr>
              <a:t>Questions?</a:t>
            </a:r>
          </a:p>
        </p:txBody>
      </p:sp>
    </p:spTree>
    <p:extLst>
      <p:ext uri="{BB962C8B-B14F-4D97-AF65-F5344CB8AC3E}">
        <p14:creationId xmlns:p14="http://schemas.microsoft.com/office/powerpoint/2010/main" val="316915902"/>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IRP Carbon </a:t>
            </a:r>
            <a:r>
              <a:rPr lang="en-US" b="1" dirty="0" smtClean="0"/>
              <a:t>Assumptions</a:t>
            </a:r>
            <a:br>
              <a:rPr lang="en-US" b="1" dirty="0" smtClean="0"/>
            </a:br>
            <a:r>
              <a:rPr lang="en-US" sz="2400" b="1" dirty="0" smtClean="0"/>
              <a:t>Mark Sellers-Vaughn and Bruce Folsom</a:t>
            </a:r>
            <a:endParaRPr lang="en-US" dirty="0"/>
          </a:p>
        </p:txBody>
      </p:sp>
      <p:sp>
        <p:nvSpPr>
          <p:cNvPr id="3" name="Subtitle 2"/>
          <p:cNvSpPr>
            <a:spLocks noGrp="1"/>
          </p:cNvSpPr>
          <p:nvPr>
            <p:ph type="subTitle" idx="1"/>
          </p:nvPr>
        </p:nvSpPr>
        <p:spPr/>
        <p:txBody>
          <a:bodyPr>
            <a:normAutofit/>
          </a:bodyPr>
          <a:lstStyle/>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3602" y="5265187"/>
            <a:ext cx="2203731" cy="906207"/>
          </a:xfrm>
          <a:prstGeom prst="rect">
            <a:avLst/>
          </a:prstGeom>
        </p:spPr>
      </p:pic>
    </p:spTree>
    <p:extLst>
      <p:ext uri="{BB962C8B-B14F-4D97-AF65-F5344CB8AC3E}">
        <p14:creationId xmlns:p14="http://schemas.microsoft.com/office/powerpoint/2010/main" val="36565908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Demand Side Management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7979" y="5265187"/>
            <a:ext cx="2203731" cy="906207"/>
          </a:xfrm>
          <a:prstGeom prst="rect">
            <a:avLst/>
          </a:prstGeom>
        </p:spPr>
      </p:pic>
    </p:spTree>
    <p:extLst>
      <p:ext uri="{BB962C8B-B14F-4D97-AF65-F5344CB8AC3E}">
        <p14:creationId xmlns:p14="http://schemas.microsoft.com/office/powerpoint/2010/main" val="1295742378"/>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Cover Today</a:t>
            </a:r>
            <a:endParaRPr lang="en-US" dirty="0"/>
          </a:p>
        </p:txBody>
      </p:sp>
      <p:sp>
        <p:nvSpPr>
          <p:cNvPr id="3" name="Content Placeholder 2"/>
          <p:cNvSpPr>
            <a:spLocks noGrp="1"/>
          </p:cNvSpPr>
          <p:nvPr>
            <p:ph idx="1"/>
          </p:nvPr>
        </p:nvSpPr>
        <p:spPr/>
        <p:txBody>
          <a:bodyPr>
            <a:normAutofit fontScale="77500" lnSpcReduction="20000"/>
          </a:bodyPr>
          <a:lstStyle/>
          <a:p>
            <a:r>
              <a:rPr lang="en-US" dirty="0"/>
              <a:t>Purpose</a:t>
            </a:r>
          </a:p>
          <a:p>
            <a:r>
              <a:rPr lang="en-US" dirty="0"/>
              <a:t>Laying the Foundation</a:t>
            </a:r>
          </a:p>
          <a:p>
            <a:r>
              <a:rPr lang="en-US" dirty="0"/>
              <a:t>The National Focus</a:t>
            </a:r>
          </a:p>
          <a:p>
            <a:r>
              <a:rPr lang="en-US" dirty="0"/>
              <a:t>The Regional Focus</a:t>
            </a:r>
          </a:p>
          <a:p>
            <a:r>
              <a:rPr lang="en-US" dirty="0"/>
              <a:t>Washington</a:t>
            </a:r>
          </a:p>
          <a:p>
            <a:r>
              <a:rPr lang="en-US" dirty="0"/>
              <a:t>Oregon</a:t>
            </a:r>
          </a:p>
          <a:p>
            <a:r>
              <a:rPr lang="en-US" dirty="0"/>
              <a:t>Types of CO2 Adder Analyses</a:t>
            </a:r>
          </a:p>
          <a:p>
            <a:r>
              <a:rPr lang="en-US" dirty="0"/>
              <a:t>Fugitive Methane Emissions</a:t>
            </a:r>
          </a:p>
          <a:p>
            <a:r>
              <a:rPr lang="en-US" dirty="0"/>
              <a:t>Washington and Oregon Commission-Jurisdictional Planning Treatment </a:t>
            </a:r>
          </a:p>
          <a:p>
            <a:r>
              <a:rPr lang="en-US" dirty="0"/>
              <a:t>Sensitivities and Impacts on Prices  </a:t>
            </a:r>
          </a:p>
          <a:p>
            <a:r>
              <a:rPr lang="en-US" dirty="0"/>
              <a:t>Proposed </a:t>
            </a:r>
            <a:r>
              <a:rPr lang="en-US" dirty="0" smtClean="0"/>
              <a:t>Direction </a:t>
            </a:r>
            <a:endParaRPr lang="en-US" dirty="0"/>
          </a:p>
          <a:p>
            <a:r>
              <a:rPr lang="en-US" dirty="0"/>
              <a:t>Next </a:t>
            </a:r>
            <a:r>
              <a:rPr lang="en-US" dirty="0" smtClean="0"/>
              <a:t>Steps and Conclusion</a:t>
            </a:r>
            <a:endParaRPr lang="en-US" dirty="0"/>
          </a:p>
          <a:p>
            <a:endParaRPr lang="en-US" dirty="0"/>
          </a:p>
        </p:txBody>
      </p:sp>
      <p:pic>
        <p:nvPicPr>
          <p:cNvPr id="4" name="Picture 3"/>
          <p:cNvPicPr/>
          <p:nvPr/>
        </p:nvPicPr>
        <p:blipFill>
          <a:blip r:embed="rId3"/>
          <a:stretch>
            <a:fillRect/>
          </a:stretch>
        </p:blipFill>
        <p:spPr>
          <a:xfrm>
            <a:off x="7757710" y="1458867"/>
            <a:ext cx="2223417" cy="2340399"/>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1653547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a:t>To support policies that cost-effectively achieve state and federal carbon emission reduction policies and regulations</a:t>
            </a:r>
          </a:p>
          <a:p>
            <a:pPr marL="0" indent="0">
              <a:buNone/>
            </a:pPr>
            <a:endParaRPr lang="en-US" dirty="0"/>
          </a:p>
          <a:p>
            <a:r>
              <a:rPr lang="en-US" dirty="0"/>
              <a:t>To determine carbon methodology and assumptions </a:t>
            </a:r>
            <a:r>
              <a:rPr lang="en-US" dirty="0" smtClean="0"/>
              <a:t>                           for </a:t>
            </a:r>
            <a:r>
              <a:rPr lang="en-US" dirty="0"/>
              <a:t>calculating inputs towards a 20 year avoided cost </a:t>
            </a:r>
            <a:r>
              <a:rPr lang="en-US" dirty="0" smtClean="0"/>
              <a:t>                            of </a:t>
            </a:r>
            <a:r>
              <a:rPr lang="en-US" dirty="0"/>
              <a:t>natural gas, with associated two-year action items</a:t>
            </a:r>
          </a:p>
          <a:p>
            <a:endParaRPr lang="en-US" dirty="0"/>
          </a:p>
        </p:txBody>
      </p:sp>
      <p:pic>
        <p:nvPicPr>
          <p:cNvPr id="4" name="Picture 3"/>
          <p:cNvPicPr/>
          <p:nvPr/>
        </p:nvPicPr>
        <p:blipFill>
          <a:blip r:embed="rId3"/>
          <a:stretch>
            <a:fillRect/>
          </a:stretch>
        </p:blipFill>
        <p:spPr>
          <a:xfrm>
            <a:off x="9453428" y="2715698"/>
            <a:ext cx="1038225" cy="1581150"/>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407173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Laying the Foundation</a:t>
            </a:r>
            <a:endParaRPr lang="en-US" dirty="0"/>
          </a:p>
        </p:txBody>
      </p:sp>
      <p:sp>
        <p:nvSpPr>
          <p:cNvPr id="3" name="Content Placeholder 2"/>
          <p:cNvSpPr>
            <a:spLocks noGrp="1"/>
          </p:cNvSpPr>
          <p:nvPr>
            <p:ph idx="1"/>
          </p:nvPr>
        </p:nvSpPr>
        <p:spPr>
          <a:xfrm>
            <a:off x="838200" y="1490774"/>
            <a:ext cx="10515600" cy="4523660"/>
          </a:xfrm>
        </p:spPr>
        <p:txBody>
          <a:bodyPr>
            <a:normAutofit fontScale="77500" lnSpcReduction="20000"/>
          </a:bodyPr>
          <a:lstStyle/>
          <a:p>
            <a:r>
              <a:rPr lang="en-US" dirty="0"/>
              <a:t>Carbon dioxide is the primary source of greenhouse gas emissions (GHG)</a:t>
            </a:r>
          </a:p>
          <a:p>
            <a:pPr marL="0" indent="0">
              <a:buNone/>
            </a:pPr>
            <a:endParaRPr lang="en-US" dirty="0"/>
          </a:p>
          <a:p>
            <a:r>
              <a:rPr lang="en-US" dirty="0"/>
              <a:t>The US Environmental Protection Agency (EPA) released its </a:t>
            </a:r>
            <a:r>
              <a:rPr lang="en-US" dirty="0" smtClean="0"/>
              <a:t>                                               final </a:t>
            </a:r>
            <a:r>
              <a:rPr lang="en-US" dirty="0"/>
              <a:t>Clean Power Plan (August 2015) rule with required CO2 </a:t>
            </a:r>
            <a:r>
              <a:rPr lang="en-US" dirty="0" smtClean="0"/>
              <a:t>                                 reductions </a:t>
            </a:r>
            <a:r>
              <a:rPr lang="en-US" dirty="0"/>
              <a:t>by state, primarily directed towards electric generation</a:t>
            </a:r>
          </a:p>
          <a:p>
            <a:pPr marL="0" indent="0">
              <a:buNone/>
            </a:pPr>
            <a:endParaRPr lang="en-US" dirty="0"/>
          </a:p>
          <a:p>
            <a:r>
              <a:rPr lang="en-US" dirty="0"/>
              <a:t>Electricity production fueled by natural gas produces significantly less CO2 emissions than coal plants; fugitive methane emissions from natural gas production wells, pipelines, storage, and distribution is a contributor to GHG but involves considerable uncertainty</a:t>
            </a:r>
          </a:p>
          <a:p>
            <a:pPr marL="0" indent="0">
              <a:buNone/>
            </a:pPr>
            <a:endParaRPr lang="en-US" dirty="0"/>
          </a:p>
          <a:p>
            <a:r>
              <a:rPr lang="en-US" dirty="0" smtClean="0"/>
              <a:t>CO2 cost-adders are to be applied to avoided </a:t>
            </a:r>
            <a:r>
              <a:rPr lang="en-US" dirty="0"/>
              <a:t>costs to address </a:t>
            </a:r>
            <a:r>
              <a:rPr lang="en-US" dirty="0" smtClean="0"/>
              <a:t>the above</a:t>
            </a:r>
          </a:p>
          <a:p>
            <a:pPr marL="0" indent="0">
              <a:buNone/>
            </a:pPr>
            <a:endParaRPr lang="en-US" dirty="0" smtClean="0"/>
          </a:p>
          <a:p>
            <a:pPr marL="0" indent="0">
              <a:buNone/>
            </a:pPr>
            <a:r>
              <a:rPr lang="en-US" dirty="0"/>
              <a:t>(</a:t>
            </a:r>
            <a:r>
              <a:rPr lang="en-US" dirty="0" smtClean="0"/>
              <a:t>NOTE: Numbers shown in this presentation are “draft” as this remains a work-in-process)</a:t>
            </a:r>
          </a:p>
          <a:p>
            <a:endParaRPr lang="en-US" dirty="0"/>
          </a:p>
          <a:p>
            <a:endParaRPr lang="en-US" dirty="0"/>
          </a:p>
        </p:txBody>
      </p:sp>
      <p:pic>
        <p:nvPicPr>
          <p:cNvPr id="4" name="Picture 3"/>
          <p:cNvPicPr/>
          <p:nvPr/>
        </p:nvPicPr>
        <p:blipFill>
          <a:blip r:embed="rId3"/>
          <a:stretch>
            <a:fillRect/>
          </a:stretch>
        </p:blipFill>
        <p:spPr>
          <a:xfrm>
            <a:off x="9294857" y="1909461"/>
            <a:ext cx="1381125" cy="1295400"/>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610635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Focus</a:t>
            </a:r>
            <a:endParaRPr lang="en-US" dirty="0"/>
          </a:p>
        </p:txBody>
      </p:sp>
      <p:sp>
        <p:nvSpPr>
          <p:cNvPr id="3" name="Content Placeholder 2"/>
          <p:cNvSpPr>
            <a:spLocks noGrp="1"/>
          </p:cNvSpPr>
          <p:nvPr>
            <p:ph idx="1"/>
          </p:nvPr>
        </p:nvSpPr>
        <p:spPr/>
        <p:txBody>
          <a:bodyPr>
            <a:normAutofit/>
          </a:bodyPr>
          <a:lstStyle/>
          <a:p>
            <a:r>
              <a:rPr lang="en-US" dirty="0"/>
              <a:t>Clean Air Act, Section 111(d) gave the US EPA authority to promulgate state Clean Power Plan rules  </a:t>
            </a:r>
          </a:p>
          <a:p>
            <a:pPr lvl="1"/>
            <a:r>
              <a:rPr lang="en-US" dirty="0"/>
              <a:t>Reduce greenhouse gas emissions from covered </a:t>
            </a:r>
            <a:r>
              <a:rPr lang="en-US" dirty="0" smtClean="0"/>
              <a:t>                                           power </a:t>
            </a:r>
            <a:r>
              <a:rPr lang="en-US" dirty="0"/>
              <a:t>plants by 32% from 2005 levels by 2030</a:t>
            </a:r>
          </a:p>
          <a:p>
            <a:pPr lvl="1"/>
            <a:r>
              <a:rPr lang="en-US" dirty="0"/>
              <a:t>US Supreme Court stayed </a:t>
            </a:r>
            <a:r>
              <a:rPr lang="en-US" dirty="0" smtClean="0"/>
              <a:t>implementation                                                 (February </a:t>
            </a:r>
            <a:r>
              <a:rPr lang="en-US" dirty="0"/>
              <a:t>2015)</a:t>
            </a:r>
          </a:p>
          <a:p>
            <a:pPr lvl="1"/>
            <a:r>
              <a:rPr lang="en-US" dirty="0"/>
              <a:t>Oral arguments heard June 2016 (DC Circuit Court of Appeals</a:t>
            </a:r>
            <a:r>
              <a:rPr lang="en-US" dirty="0" smtClean="0"/>
              <a:t>)</a:t>
            </a:r>
            <a:endParaRPr lang="en-US" dirty="0"/>
          </a:p>
          <a:p>
            <a:r>
              <a:rPr lang="en-US" dirty="0"/>
              <a:t>States may comply in two ways:</a:t>
            </a:r>
          </a:p>
          <a:p>
            <a:pPr lvl="1"/>
            <a:r>
              <a:rPr lang="en-US" dirty="0"/>
              <a:t>Rate-based – </a:t>
            </a:r>
            <a:r>
              <a:rPr lang="en-US" dirty="0" smtClean="0"/>
              <a:t>Reducing </a:t>
            </a:r>
            <a:r>
              <a:rPr lang="en-US" dirty="0"/>
              <a:t>the average CO2 emissions rate (pounds of CO2/kilowatt-hour) from electric generating plants</a:t>
            </a:r>
          </a:p>
          <a:p>
            <a:pPr lvl="1"/>
            <a:r>
              <a:rPr lang="en-US" dirty="0"/>
              <a:t>Mass-based – Limiting the total emissions (tons of CO2 per year)</a:t>
            </a:r>
          </a:p>
          <a:p>
            <a:endParaRPr lang="en-US" dirty="0"/>
          </a:p>
        </p:txBody>
      </p:sp>
      <p:pic>
        <p:nvPicPr>
          <p:cNvPr id="4" name="Picture 3"/>
          <p:cNvPicPr/>
          <p:nvPr/>
        </p:nvPicPr>
        <p:blipFill>
          <a:blip r:embed="rId3"/>
          <a:stretch>
            <a:fillRect/>
          </a:stretch>
        </p:blipFill>
        <p:spPr>
          <a:xfrm>
            <a:off x="8531381" y="2366023"/>
            <a:ext cx="2238375" cy="1533525"/>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1301301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Regional Focus</a:t>
            </a:r>
            <a:endParaRPr lang="en-US" dirty="0"/>
          </a:p>
        </p:txBody>
      </p:sp>
      <p:sp>
        <p:nvSpPr>
          <p:cNvPr id="3" name="Content Placeholder 2"/>
          <p:cNvSpPr>
            <a:spLocks noGrp="1"/>
          </p:cNvSpPr>
          <p:nvPr>
            <p:ph idx="1"/>
          </p:nvPr>
        </p:nvSpPr>
        <p:spPr/>
        <p:txBody>
          <a:bodyPr>
            <a:normAutofit/>
          </a:bodyPr>
          <a:lstStyle/>
          <a:p>
            <a:r>
              <a:rPr lang="en-US" dirty="0"/>
              <a:t>The Northwest Power Planning and Conservation Council (</a:t>
            </a:r>
            <a:r>
              <a:rPr lang="en-US" dirty="0" smtClean="0"/>
              <a:t>NPPC or Council) recently published its 7</a:t>
            </a:r>
            <a:r>
              <a:rPr lang="en-US" baseline="30000" dirty="0" smtClean="0"/>
              <a:t>th</a:t>
            </a:r>
            <a:r>
              <a:rPr lang="en-US" dirty="0" smtClean="0"/>
              <a:t> </a:t>
            </a:r>
            <a:r>
              <a:rPr lang="en-US" dirty="0"/>
              <a:t>Power Plan </a:t>
            </a:r>
            <a:endParaRPr lang="en-US" dirty="0" smtClean="0"/>
          </a:p>
          <a:p>
            <a:pPr lvl="1"/>
            <a:r>
              <a:rPr lang="en-US" dirty="0" smtClean="0"/>
              <a:t>Released May 2016</a:t>
            </a:r>
          </a:p>
          <a:p>
            <a:pPr lvl="1"/>
            <a:r>
              <a:rPr lang="en-US" dirty="0" smtClean="0"/>
              <a:t>Significant discussion, analysis, and scenarios                                            regarding CO2 contained in Chapters 3 and 15</a:t>
            </a:r>
          </a:p>
          <a:p>
            <a:pPr marL="0" indent="0">
              <a:buNone/>
            </a:pPr>
            <a:endParaRPr lang="en-US" dirty="0"/>
          </a:p>
          <a:p>
            <a:r>
              <a:rPr lang="en-US" dirty="0"/>
              <a:t>Considerable prior regional </a:t>
            </a:r>
            <a:r>
              <a:rPr lang="en-US" dirty="0" smtClean="0"/>
              <a:t>collaboration </a:t>
            </a:r>
            <a:r>
              <a:rPr lang="en-US" dirty="0"/>
              <a:t>regarding GHG</a:t>
            </a:r>
          </a:p>
          <a:p>
            <a:pPr lvl="1"/>
            <a:r>
              <a:rPr lang="en-US" dirty="0"/>
              <a:t>Such as the proposed cap and trade program of the Western Climate Initiative</a:t>
            </a:r>
          </a:p>
          <a:p>
            <a:endParaRPr lang="en-US" dirty="0"/>
          </a:p>
        </p:txBody>
      </p:sp>
      <p:pic>
        <p:nvPicPr>
          <p:cNvPr id="4" name="Picture 3"/>
          <p:cNvPicPr/>
          <p:nvPr/>
        </p:nvPicPr>
        <p:blipFill>
          <a:blip r:embed="rId3"/>
          <a:stretch>
            <a:fillRect/>
          </a:stretch>
        </p:blipFill>
        <p:spPr>
          <a:xfrm>
            <a:off x="8157223" y="2485623"/>
            <a:ext cx="3098912" cy="1525274"/>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1808024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Draft Clean Air Rule published by the Department of Ecology (January 2016), with new draft in June</a:t>
            </a:r>
          </a:p>
          <a:p>
            <a:pPr lvl="1"/>
            <a:r>
              <a:rPr lang="en-US" dirty="0"/>
              <a:t>If adopted, would require LDCs to reduce CO2 emissions </a:t>
            </a:r>
            <a:r>
              <a:rPr lang="en-US" dirty="0" smtClean="0"/>
              <a:t>                                               by </a:t>
            </a:r>
            <a:r>
              <a:rPr lang="en-US" dirty="0"/>
              <a:t>5% from a rolling baseline</a:t>
            </a:r>
          </a:p>
          <a:p>
            <a:pPr lvl="1"/>
            <a:r>
              <a:rPr lang="en-US" dirty="0"/>
              <a:t>Reductions to come from efficiency, investment in </a:t>
            </a:r>
            <a:r>
              <a:rPr lang="en-US" dirty="0" smtClean="0"/>
              <a:t>                                          Washington facilities, </a:t>
            </a:r>
            <a:r>
              <a:rPr lang="en-US" dirty="0"/>
              <a:t>and/or purchased allowances and </a:t>
            </a:r>
            <a:r>
              <a:rPr lang="en-US" dirty="0" smtClean="0"/>
              <a:t>offsets</a:t>
            </a:r>
          </a:p>
          <a:p>
            <a:pPr marL="457200" lvl="1" indent="0">
              <a:buNone/>
            </a:pPr>
            <a:r>
              <a:rPr lang="en-US" dirty="0"/>
              <a:t> </a:t>
            </a:r>
          </a:p>
          <a:p>
            <a:r>
              <a:rPr lang="en-US" dirty="0"/>
              <a:t>Initiative 732 (I-732) – Clean Energy Future</a:t>
            </a:r>
          </a:p>
          <a:p>
            <a:pPr lvl="1"/>
            <a:r>
              <a:rPr lang="en-US" dirty="0"/>
              <a:t>Charges a carbon tax of $25 per ton of carbon</a:t>
            </a:r>
          </a:p>
          <a:p>
            <a:pPr lvl="1"/>
            <a:r>
              <a:rPr lang="en-US" dirty="0"/>
              <a:t>Lowers the sales tax by 1%</a:t>
            </a:r>
          </a:p>
          <a:p>
            <a:pPr lvl="1"/>
            <a:r>
              <a:rPr lang="en-US" dirty="0"/>
              <a:t>Grants tax rebate of up to $1,500 annually to 400,000 low income families</a:t>
            </a:r>
          </a:p>
          <a:p>
            <a:pPr lvl="1"/>
            <a:r>
              <a:rPr lang="en-US" dirty="0"/>
              <a:t>Eliminates the business and occupation (B&amp;O) tax on manufacturing</a:t>
            </a:r>
          </a:p>
          <a:p>
            <a:pPr marL="0" indent="0">
              <a:buNone/>
            </a:pPr>
            <a:endParaRPr lang="en-US" dirty="0"/>
          </a:p>
        </p:txBody>
      </p:sp>
      <p:pic>
        <p:nvPicPr>
          <p:cNvPr id="4" name="Picture 3"/>
          <p:cNvPicPr/>
          <p:nvPr/>
        </p:nvPicPr>
        <p:blipFill>
          <a:blip r:embed="rId3"/>
          <a:stretch>
            <a:fillRect/>
          </a:stretch>
        </p:blipFill>
        <p:spPr>
          <a:xfrm>
            <a:off x="9294119" y="2305318"/>
            <a:ext cx="1820349" cy="1941289"/>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1782744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(continued)</a:t>
            </a:r>
            <a:endParaRPr lang="en-US" dirty="0"/>
          </a:p>
        </p:txBody>
      </p:sp>
      <p:sp>
        <p:nvSpPr>
          <p:cNvPr id="3" name="Content Placeholder 2"/>
          <p:cNvSpPr>
            <a:spLocks noGrp="1"/>
          </p:cNvSpPr>
          <p:nvPr>
            <p:ph idx="1"/>
          </p:nvPr>
        </p:nvSpPr>
        <p:spPr/>
        <p:txBody>
          <a:bodyPr/>
          <a:lstStyle/>
          <a:p>
            <a:r>
              <a:rPr lang="en-US" dirty="0" smtClean="0"/>
              <a:t>Potential other initiative in-progress </a:t>
            </a:r>
          </a:p>
          <a:p>
            <a:pPr marL="0" indent="0">
              <a:buNone/>
            </a:pPr>
            <a:endParaRPr lang="en-US" dirty="0" smtClean="0"/>
          </a:p>
          <a:p>
            <a:r>
              <a:rPr lang="en-US" dirty="0" smtClean="0"/>
              <a:t>Significant other state policies with CO2 impacts</a:t>
            </a:r>
          </a:p>
          <a:p>
            <a:pPr lvl="1"/>
            <a:r>
              <a:rPr lang="en-US" dirty="0" smtClean="0"/>
              <a:t>Energy Independence Act (“I-937”)</a:t>
            </a:r>
          </a:p>
          <a:p>
            <a:pPr lvl="1"/>
            <a:r>
              <a:rPr lang="en-US" dirty="0" smtClean="0"/>
              <a:t>Electric Vehicle Action Plan</a:t>
            </a:r>
          </a:p>
          <a:p>
            <a:pPr lvl="1"/>
            <a:r>
              <a:rPr lang="en-US" dirty="0" smtClean="0"/>
              <a:t>And others</a:t>
            </a:r>
          </a:p>
          <a:p>
            <a:endParaRPr lang="en-US" dirty="0"/>
          </a:p>
        </p:txBody>
      </p:sp>
      <p:pic>
        <p:nvPicPr>
          <p:cNvPr id="4" name="Picture 3"/>
          <p:cNvPicPr/>
          <p:nvPr/>
        </p:nvPicPr>
        <p:blipFill>
          <a:blip r:embed="rId3"/>
          <a:stretch>
            <a:fillRect/>
          </a:stretch>
        </p:blipFill>
        <p:spPr>
          <a:xfrm>
            <a:off x="8545583" y="2315024"/>
            <a:ext cx="2478732" cy="2924358"/>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2307739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a:t>“Coal to Clean” law </a:t>
            </a:r>
            <a:r>
              <a:rPr lang="en-US" dirty="0" smtClean="0"/>
              <a:t>adopted in </a:t>
            </a:r>
            <a:r>
              <a:rPr lang="en-US" dirty="0"/>
              <a:t>2016 (SB 1547)</a:t>
            </a:r>
          </a:p>
          <a:p>
            <a:pPr lvl="1"/>
            <a:r>
              <a:rPr lang="en-US" dirty="0"/>
              <a:t>Effectively eliminates coal power by 2030</a:t>
            </a:r>
          </a:p>
          <a:p>
            <a:pPr lvl="1"/>
            <a:r>
              <a:rPr lang="en-US" dirty="0"/>
              <a:t>50% renewable electric generation by </a:t>
            </a:r>
            <a:r>
              <a:rPr lang="en-US" dirty="0" smtClean="0"/>
              <a:t>2040</a:t>
            </a:r>
            <a:endParaRPr lang="en-US" dirty="0"/>
          </a:p>
          <a:p>
            <a:r>
              <a:rPr lang="en-US" dirty="0"/>
              <a:t>Several other legislative proposals considered without adoption in 2016:</a:t>
            </a:r>
          </a:p>
          <a:p>
            <a:pPr lvl="1"/>
            <a:r>
              <a:rPr lang="en-US" dirty="0"/>
              <a:t>Replace GHG emission goal with cap and trade program (SB 1574)</a:t>
            </a:r>
          </a:p>
          <a:p>
            <a:pPr lvl="1"/>
            <a:r>
              <a:rPr lang="en-US" dirty="0"/>
              <a:t>Repeal GHG emission goal; requires Environmental Quality Commission to adopt goals and limits (HB 4068</a:t>
            </a:r>
            <a:r>
              <a:rPr lang="en-US" dirty="0" smtClean="0"/>
              <a:t>)</a:t>
            </a:r>
            <a:endParaRPr lang="en-US" dirty="0"/>
          </a:p>
          <a:p>
            <a:r>
              <a:rPr lang="en-US" dirty="0"/>
              <a:t>Additional proposals expected in the 2017 legislative </a:t>
            </a:r>
            <a:r>
              <a:rPr lang="en-US" dirty="0" smtClean="0"/>
              <a:t>session</a:t>
            </a:r>
          </a:p>
          <a:p>
            <a:r>
              <a:rPr lang="en-US" dirty="0" smtClean="0"/>
              <a:t>Monitoring Northwest Natural Gas’ carbon program </a:t>
            </a:r>
            <a:endParaRPr lang="en-US" dirty="0"/>
          </a:p>
          <a:p>
            <a:endParaRPr lang="en-US" dirty="0"/>
          </a:p>
        </p:txBody>
      </p:sp>
      <p:pic>
        <p:nvPicPr>
          <p:cNvPr id="4" name="Picture 3"/>
          <p:cNvPicPr/>
          <p:nvPr/>
        </p:nvPicPr>
        <p:blipFill>
          <a:blip r:embed="rId3"/>
          <a:stretch>
            <a:fillRect/>
          </a:stretch>
        </p:blipFill>
        <p:spPr>
          <a:xfrm>
            <a:off x="7782864" y="1825625"/>
            <a:ext cx="3305846" cy="1150849"/>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376887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CO2 Adder Analyses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Northwest Power and Planning Council summarizes applicable approaches.  </a:t>
            </a:r>
            <a:r>
              <a:rPr lang="en-US" u="sng" dirty="0"/>
              <a:t>While directed to the electric industry, these are provided as illustrations of the potential scope of methodologies and recently-performed </a:t>
            </a:r>
            <a:r>
              <a:rPr lang="en-US" u="sng" dirty="0" smtClean="0"/>
              <a:t>analyses</a:t>
            </a:r>
          </a:p>
          <a:p>
            <a:endParaRPr lang="en-US" dirty="0"/>
          </a:p>
          <a:p>
            <a:r>
              <a:rPr lang="en-US" dirty="0" smtClean="0"/>
              <a:t>Eight </a:t>
            </a:r>
            <a:r>
              <a:rPr lang="en-US" dirty="0"/>
              <a:t>a</a:t>
            </a:r>
            <a:r>
              <a:rPr lang="en-US" dirty="0" smtClean="0"/>
              <a:t>pproaches were applied by the Council:</a:t>
            </a:r>
          </a:p>
          <a:p>
            <a:pPr lvl="1"/>
            <a:r>
              <a:rPr lang="en-US" dirty="0" smtClean="0"/>
              <a:t>Social </a:t>
            </a:r>
            <a:r>
              <a:rPr lang="en-US" dirty="0"/>
              <a:t>Cost of Carbon (Mid-Range and High</a:t>
            </a:r>
            <a:r>
              <a:rPr lang="en-US" dirty="0" smtClean="0"/>
              <a:t>) – two approaches</a:t>
            </a:r>
            <a:endParaRPr lang="en-US" dirty="0"/>
          </a:p>
          <a:p>
            <a:pPr lvl="1"/>
            <a:r>
              <a:rPr lang="en-US" dirty="0" smtClean="0"/>
              <a:t>Carbon </a:t>
            </a:r>
            <a:r>
              <a:rPr lang="en-US" dirty="0"/>
              <a:t>Cost Risk (e.g., $0 - $110/ton</a:t>
            </a:r>
            <a:r>
              <a:rPr lang="en-US" dirty="0" smtClean="0"/>
              <a:t>) – one approach</a:t>
            </a:r>
            <a:endParaRPr lang="en-US" dirty="0"/>
          </a:p>
          <a:p>
            <a:pPr lvl="1"/>
            <a:r>
              <a:rPr lang="en-US" dirty="0" smtClean="0"/>
              <a:t>Regional </a:t>
            </a:r>
            <a:r>
              <a:rPr lang="en-US" dirty="0"/>
              <a:t>Renewable Portfolio Standards at 35</a:t>
            </a:r>
            <a:r>
              <a:rPr lang="en-US" dirty="0" smtClean="0"/>
              <a:t>% – one approach</a:t>
            </a:r>
          </a:p>
          <a:p>
            <a:pPr lvl="1"/>
            <a:r>
              <a:rPr lang="en-US" dirty="0" smtClean="0"/>
              <a:t>Maximum </a:t>
            </a:r>
            <a:r>
              <a:rPr lang="en-US" dirty="0"/>
              <a:t>Carbon Reduction (Existing Technology, Coal Retirement, Coal Retirement with the Social Cost of Carbon, Coal Retirement with the Social Cost of Carbon and No New Gas</a:t>
            </a:r>
            <a:r>
              <a:rPr lang="en-US" dirty="0" smtClean="0"/>
              <a:t>) – four approaches</a:t>
            </a:r>
            <a:endParaRPr lang="en-US" dirty="0"/>
          </a:p>
          <a:p>
            <a:endParaRPr lang="en-US" dirty="0"/>
          </a:p>
        </p:txBody>
      </p:sp>
      <p:pic>
        <p:nvPicPr>
          <p:cNvPr id="4" name="Picture 3"/>
          <p:cNvPicPr/>
          <p:nvPr/>
        </p:nvPicPr>
        <p:blipFill>
          <a:blip r:embed="rId3"/>
          <a:stretch>
            <a:fillRect/>
          </a:stretch>
        </p:blipFill>
        <p:spPr>
          <a:xfrm>
            <a:off x="9039225" y="3149142"/>
            <a:ext cx="2314575" cy="1524000"/>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29721257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CO2 Adder Analyses (continued)</a:t>
            </a:r>
            <a:endParaRPr lang="en-US" dirty="0"/>
          </a:p>
        </p:txBody>
      </p:sp>
      <p:sp>
        <p:nvSpPr>
          <p:cNvPr id="3" name="Content Placeholder 2"/>
          <p:cNvSpPr>
            <a:spLocks noGrp="1"/>
          </p:cNvSpPr>
          <p:nvPr>
            <p:ph idx="1"/>
          </p:nvPr>
        </p:nvSpPr>
        <p:spPr/>
        <p:txBody>
          <a:bodyPr>
            <a:normAutofit fontScale="92500"/>
          </a:bodyPr>
          <a:lstStyle/>
          <a:p>
            <a:r>
              <a:rPr lang="en-US" dirty="0"/>
              <a:t>Four additional scenarios included:</a:t>
            </a:r>
          </a:p>
          <a:p>
            <a:pPr lvl="1"/>
            <a:r>
              <a:rPr lang="en-US" dirty="0"/>
              <a:t>Planned Loss of a Major Non-GHG Emitting Resource (i.e., 1,000 </a:t>
            </a:r>
            <a:r>
              <a:rPr lang="en-US" dirty="0" err="1"/>
              <a:t>aMW</a:t>
            </a:r>
            <a:r>
              <a:rPr lang="en-US" dirty="0"/>
              <a:t> of hydro)</a:t>
            </a:r>
          </a:p>
          <a:p>
            <a:pPr lvl="1"/>
            <a:r>
              <a:rPr lang="en-US" dirty="0"/>
              <a:t>Unplanned Loss of a Major Non- GHG Emitting Resource</a:t>
            </a:r>
          </a:p>
          <a:p>
            <a:pPr lvl="1"/>
            <a:r>
              <a:rPr lang="en-US" dirty="0"/>
              <a:t>Faster Conservation Deployment</a:t>
            </a:r>
          </a:p>
          <a:p>
            <a:pPr lvl="1"/>
            <a:r>
              <a:rPr lang="en-US" dirty="0"/>
              <a:t>Slower Conservation Deployment</a:t>
            </a:r>
          </a:p>
          <a:p>
            <a:pPr marL="0" indent="0">
              <a:buNone/>
            </a:pPr>
            <a:endParaRPr lang="en-US" dirty="0"/>
          </a:p>
          <a:p>
            <a:r>
              <a:rPr lang="en-US" dirty="0"/>
              <a:t>Four sensitivity analyses were performed:</a:t>
            </a:r>
          </a:p>
          <a:p>
            <a:pPr lvl="1"/>
            <a:r>
              <a:rPr lang="en-US" dirty="0"/>
              <a:t>No Demand Response</a:t>
            </a:r>
          </a:p>
          <a:p>
            <a:pPr lvl="1"/>
            <a:r>
              <a:rPr lang="en-US" dirty="0"/>
              <a:t>Low Natural Gas and Wholesale Electricity Prices</a:t>
            </a:r>
          </a:p>
          <a:p>
            <a:pPr lvl="1"/>
            <a:r>
              <a:rPr lang="en-US" dirty="0"/>
              <a:t>Increased Market Reliance</a:t>
            </a:r>
          </a:p>
          <a:p>
            <a:pPr lvl="1"/>
            <a:r>
              <a:rPr lang="en-US" dirty="0"/>
              <a:t>Lower Conservation</a:t>
            </a:r>
          </a:p>
          <a:p>
            <a:endParaRPr lang="en-US" dirty="0"/>
          </a:p>
        </p:txBody>
      </p:sp>
      <p:pic>
        <p:nvPicPr>
          <p:cNvPr id="4" name="Picture 3"/>
          <p:cNvPicPr/>
          <p:nvPr/>
        </p:nvPicPr>
        <p:blipFill>
          <a:blip r:embed="rId3"/>
          <a:stretch>
            <a:fillRect/>
          </a:stretch>
        </p:blipFill>
        <p:spPr>
          <a:xfrm>
            <a:off x="8680427" y="3358769"/>
            <a:ext cx="1914525" cy="1685925"/>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1680695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882636" y="356991"/>
            <a:ext cx="8718564" cy="2007789"/>
          </a:xfrm>
        </p:spPr>
        <p:txBody>
          <a:bodyPr/>
          <a:lstStyle/>
          <a:p>
            <a:r>
              <a:rPr lang="en-US" sz="8000" dirty="0" smtClean="0"/>
              <a:t>Purpose </a:t>
            </a:r>
            <a:r>
              <a:rPr lang="en-US" dirty="0" smtClean="0"/>
              <a:t>[of re-Running TEA-Pot]</a:t>
            </a:r>
            <a:endParaRPr lang="en-US" sz="8000" dirty="0"/>
          </a:p>
        </p:txBody>
      </p:sp>
      <p:sp>
        <p:nvSpPr>
          <p:cNvPr id="4" name="Text Placeholder 3"/>
          <p:cNvSpPr>
            <a:spLocks noGrp="1"/>
          </p:cNvSpPr>
          <p:nvPr>
            <p:ph type="body" sz="quarter" idx="16"/>
          </p:nvPr>
        </p:nvSpPr>
        <p:spPr>
          <a:xfrm>
            <a:off x="882636" y="2881222"/>
            <a:ext cx="10308939" cy="2890927"/>
          </a:xfrm>
        </p:spPr>
        <p:txBody>
          <a:bodyPr>
            <a:normAutofit fontScale="85000" lnSpcReduction="10000"/>
          </a:bodyPr>
          <a:lstStyle/>
          <a:p>
            <a:r>
              <a:rPr lang="en-US" sz="2400" dirty="0"/>
              <a:t>Cascade Natural Gas uses Nexant Inc.’s in house developed Microsoft Excel-based modeling tool – TEA-POT (Technical/Economic/Achievable Potential) to run multiple scenarios to establish our market potential savings based on variable inputs within our Washington Service territory. </a:t>
            </a:r>
          </a:p>
          <a:p>
            <a:r>
              <a:rPr lang="en-US" sz="2400" dirty="0"/>
              <a:t>TEA-POT was rerun with updated inputs for the Demand Side Management Chapter of Cascade’s 2016 Integrated Resource Plan. For the first time, it was run at the climate zone level of granularity, with separate unique inputs for each of the three geographic service territories.</a:t>
            </a:r>
          </a:p>
          <a:p>
            <a:r>
              <a:rPr lang="en-US" sz="2400" dirty="0"/>
              <a:t>This run represents proposed revisions to the Conservation Incentive Program tariffs discussed with our Conservation Advisory Group which will be submitted to the WUTC in September.</a:t>
            </a:r>
          </a:p>
          <a:p>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4</a:t>
            </a:fld>
            <a:endParaRPr lang="en-US" dirty="0">
              <a:solidFill>
                <a:prstClr val="black">
                  <a:lumMod val="95000"/>
                  <a:lumOff val="5000"/>
                </a:prstClr>
              </a:solidFill>
            </a:endParaRPr>
          </a:p>
        </p:txBody>
      </p:sp>
    </p:spTree>
    <p:extLst>
      <p:ext uri="{BB962C8B-B14F-4D97-AF65-F5344CB8AC3E}">
        <p14:creationId xmlns:p14="http://schemas.microsoft.com/office/powerpoint/2010/main" val="2820370285"/>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Fugitive Methane Emissions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Fugitive </a:t>
            </a:r>
            <a:r>
              <a:rPr lang="en-US" dirty="0"/>
              <a:t>methane (a major component of natural gas) occurs </a:t>
            </a:r>
            <a:r>
              <a:rPr lang="en-US" dirty="0" smtClean="0"/>
              <a:t>                            during </a:t>
            </a:r>
            <a:r>
              <a:rPr lang="en-US" dirty="0"/>
              <a:t>production, transportation and distribution</a:t>
            </a:r>
          </a:p>
          <a:p>
            <a:pPr lvl="1"/>
            <a:r>
              <a:rPr lang="en-US" dirty="0"/>
              <a:t>Ranges of methane emissions vary, with new production facilities now </a:t>
            </a:r>
            <a:r>
              <a:rPr lang="en-US" dirty="0" smtClean="0"/>
              <a:t>                               coming </a:t>
            </a:r>
            <a:r>
              <a:rPr lang="en-US" dirty="0"/>
              <a:t>in around 1%</a:t>
            </a:r>
          </a:p>
          <a:p>
            <a:pPr marL="0" indent="0">
              <a:buNone/>
            </a:pPr>
            <a:endParaRPr lang="en-US" dirty="0"/>
          </a:p>
          <a:p>
            <a:r>
              <a:rPr lang="en-US" dirty="0"/>
              <a:t>Council’s 7</a:t>
            </a:r>
            <a:r>
              <a:rPr lang="en-US" baseline="30000" dirty="0"/>
              <a:t>th</a:t>
            </a:r>
            <a:r>
              <a:rPr lang="en-US" dirty="0"/>
              <a:t> Power Plan </a:t>
            </a:r>
          </a:p>
          <a:p>
            <a:pPr lvl="1"/>
            <a:r>
              <a:rPr lang="en-US" dirty="0"/>
              <a:t>“…there is considerable uncertainty around such issues as whether its impacts compared to carbon dioxide are over or under-stated…and whether accounting for the methane emissions from coal production would also raise that fuel’s full life-cycle climate impacts…”</a:t>
            </a:r>
          </a:p>
          <a:p>
            <a:pPr lvl="1"/>
            <a:r>
              <a:rPr lang="en-US" dirty="0"/>
              <a:t>“…will likely draw on gas production new wells which have lower fugitive emissions…”</a:t>
            </a:r>
          </a:p>
          <a:p>
            <a:pPr lvl="1"/>
            <a:r>
              <a:rPr lang="en-US" dirty="0"/>
              <a:t>“…unless new pipeline capacity is needed, fugitive emissions from pipeline leaks remain relatively constant…”</a:t>
            </a:r>
          </a:p>
          <a:p>
            <a:r>
              <a:rPr lang="en-US" dirty="0" smtClean="0"/>
              <a:t>Summary: Electric generation fueled by natural gas has significantly less CO2 emissions than electric generation from coal.  Including fugitive methane emissions, natural gas remains with lower CO2 emissions</a:t>
            </a:r>
          </a:p>
          <a:p>
            <a:pPr marL="0" indent="0">
              <a:buNone/>
            </a:pPr>
            <a:endParaRPr lang="en-US" dirty="0"/>
          </a:p>
        </p:txBody>
      </p:sp>
      <p:pic>
        <p:nvPicPr>
          <p:cNvPr id="4" name="Picture 3"/>
          <p:cNvPicPr/>
          <p:nvPr/>
        </p:nvPicPr>
        <p:blipFill>
          <a:blip r:embed="rId3"/>
          <a:stretch>
            <a:fillRect/>
          </a:stretch>
        </p:blipFill>
        <p:spPr>
          <a:xfrm>
            <a:off x="9307199" y="1529411"/>
            <a:ext cx="1665601" cy="1883490"/>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512469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Washington and Oregon Commission-Jurisdictional Planning Treatment </a:t>
            </a:r>
            <a:r>
              <a:rPr lang="en-US" b="1" dirty="0" smtClean="0"/>
              <a:t>of CO2 Emissions</a:t>
            </a:r>
            <a:r>
              <a:rPr lang="en-US" dirty="0"/>
              <a:t/>
            </a:r>
            <a:br>
              <a:rPr lang="en-US" dirty="0"/>
            </a:br>
            <a:endParaRPr lang="en-US" dirty="0"/>
          </a:p>
        </p:txBody>
      </p:sp>
      <p:sp>
        <p:nvSpPr>
          <p:cNvPr id="3" name="Content Placeholder 2"/>
          <p:cNvSpPr>
            <a:spLocks noGrp="1"/>
          </p:cNvSpPr>
          <p:nvPr>
            <p:ph idx="1"/>
          </p:nvPr>
        </p:nvSpPr>
        <p:spPr/>
        <p:txBody>
          <a:bodyPr/>
          <a:lstStyle/>
          <a:p>
            <a:pPr>
              <a:lnSpc>
                <a:spcPct val="100000"/>
              </a:lnSpc>
              <a:spcBef>
                <a:spcPts val="0"/>
              </a:spcBef>
            </a:pPr>
            <a:r>
              <a:rPr lang="en-US" dirty="0" smtClean="0"/>
              <a:t>Local Distribution Companies:</a:t>
            </a:r>
          </a:p>
          <a:p>
            <a:pPr marL="0" indent="0">
              <a:lnSpc>
                <a:spcPct val="100000"/>
              </a:lnSpc>
              <a:spcBef>
                <a:spcPts val="0"/>
              </a:spcBef>
              <a:buNone/>
            </a:pPr>
            <a:r>
              <a:rPr lang="en-US" dirty="0"/>
              <a:t> </a:t>
            </a:r>
            <a:r>
              <a:rPr lang="en-US" dirty="0" smtClean="0"/>
              <a:t>  (note all </a:t>
            </a:r>
            <a:r>
              <a:rPr lang="en-US" dirty="0"/>
              <a:t>based on NPPC forecast </a:t>
            </a:r>
            <a:r>
              <a:rPr lang="en-US" dirty="0" smtClean="0"/>
              <a:t>using the carbon cost risk approach)</a:t>
            </a:r>
            <a:endParaRPr lang="en-US" dirty="0"/>
          </a:p>
          <a:p>
            <a:pPr lvl="1"/>
            <a:r>
              <a:rPr lang="en-US" dirty="0"/>
              <a:t>PSE </a:t>
            </a:r>
            <a:r>
              <a:rPr lang="en-US" dirty="0" smtClean="0"/>
              <a:t> </a:t>
            </a:r>
          </a:p>
          <a:p>
            <a:pPr lvl="2"/>
            <a:r>
              <a:rPr lang="en-US" dirty="0" smtClean="0"/>
              <a:t>In </a:t>
            </a:r>
            <a:r>
              <a:rPr lang="en-US" dirty="0"/>
              <a:t>its 2015 IRP, modeled three CO2 prices:  No Federal CO2 price </a:t>
            </a:r>
            <a:r>
              <a:rPr lang="en-US" dirty="0" smtClean="0"/>
              <a:t>                              ($</a:t>
            </a:r>
            <a:r>
              <a:rPr lang="en-US" dirty="0"/>
              <a:t>0/ton); Mid CO2 price ($13/ton in 2016 to $54/ton in 2035); High </a:t>
            </a:r>
            <a:r>
              <a:rPr lang="en-US" dirty="0" smtClean="0"/>
              <a:t>                                 CO2 </a:t>
            </a:r>
            <a:r>
              <a:rPr lang="en-US" dirty="0"/>
              <a:t>price ($35/ton in 2020 to $120/ton in 2035)</a:t>
            </a:r>
          </a:p>
          <a:p>
            <a:pPr lvl="1"/>
            <a:r>
              <a:rPr lang="en-US" dirty="0"/>
              <a:t>Northwest Natural Gas </a:t>
            </a:r>
          </a:p>
          <a:p>
            <a:pPr lvl="2"/>
            <a:r>
              <a:rPr lang="en-US" dirty="0" smtClean="0"/>
              <a:t>In </a:t>
            </a:r>
            <a:r>
              <a:rPr lang="en-US" dirty="0"/>
              <a:t>its “2016 IRP Draft for Public Comment,” for Oregon, begins in 2021 at $7/ton with $28/ton in 2035 and for Washington, starts at $7/ton in 2017 with $32/ton in 2035)</a:t>
            </a:r>
          </a:p>
          <a:p>
            <a:pPr lvl="1"/>
            <a:r>
              <a:rPr lang="en-US" dirty="0" err="1"/>
              <a:t>Avista</a:t>
            </a:r>
            <a:r>
              <a:rPr lang="en-US" dirty="0"/>
              <a:t> </a:t>
            </a:r>
          </a:p>
          <a:p>
            <a:pPr lvl="2"/>
            <a:r>
              <a:rPr lang="en-US" dirty="0" smtClean="0"/>
              <a:t>In </a:t>
            </a:r>
            <a:r>
              <a:rPr lang="en-US" dirty="0"/>
              <a:t>it draft 2016 slides, adder </a:t>
            </a:r>
            <a:r>
              <a:rPr lang="en-US" dirty="0" smtClean="0"/>
              <a:t>begins </a:t>
            </a:r>
            <a:r>
              <a:rPr lang="en-US" dirty="0"/>
              <a:t>in 2018 ($10/ton), escalating to $20/ton (2035</a:t>
            </a:r>
            <a:r>
              <a:rPr lang="en-US" dirty="0" smtClean="0"/>
              <a:t>)</a:t>
            </a:r>
            <a:endParaRPr lang="en-US" dirty="0"/>
          </a:p>
        </p:txBody>
      </p:sp>
      <p:pic>
        <p:nvPicPr>
          <p:cNvPr id="4" name="Picture 3"/>
          <p:cNvPicPr/>
          <p:nvPr/>
        </p:nvPicPr>
        <p:blipFill>
          <a:blip r:embed="rId3"/>
          <a:stretch>
            <a:fillRect/>
          </a:stretch>
        </p:blipFill>
        <p:spPr>
          <a:xfrm>
            <a:off x="9375149" y="2815039"/>
            <a:ext cx="1455983" cy="1525141"/>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449906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Current Efforts by Cascade re </a:t>
            </a:r>
            <a:r>
              <a:rPr lang="en-US" b="1" dirty="0" smtClean="0"/>
              <a:t>GHG Reduction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Cascade is addressing CO2 in the following </a:t>
            </a:r>
            <a:r>
              <a:rPr lang="en-US" dirty="0" smtClean="0"/>
              <a:t>manner</a:t>
            </a:r>
            <a:endParaRPr lang="en-US" dirty="0"/>
          </a:p>
          <a:p>
            <a:pPr lvl="1"/>
            <a:endParaRPr lang="en-US" dirty="0" smtClean="0"/>
          </a:p>
          <a:p>
            <a:pPr lvl="1"/>
            <a:r>
              <a:rPr lang="en-US" dirty="0" smtClean="0"/>
              <a:t>Energy efficiency programs</a:t>
            </a:r>
            <a:endParaRPr lang="en-US" dirty="0"/>
          </a:p>
          <a:p>
            <a:pPr marL="457200" lvl="1" indent="0">
              <a:buNone/>
            </a:pPr>
            <a:endParaRPr lang="en-US" dirty="0"/>
          </a:p>
          <a:p>
            <a:pPr lvl="1"/>
            <a:r>
              <a:rPr lang="en-US" dirty="0" smtClean="0"/>
              <a:t>Encouragement of the direct use of natural gas </a:t>
            </a:r>
            <a:endParaRPr lang="en-US" dirty="0"/>
          </a:p>
          <a:p>
            <a:pPr marL="457200" lvl="1" indent="0">
              <a:buNone/>
            </a:pPr>
            <a:endParaRPr lang="en-US" dirty="0"/>
          </a:p>
          <a:p>
            <a:pPr lvl="1"/>
            <a:r>
              <a:rPr lang="en-US" dirty="0"/>
              <a:t>Methane recapturing and leak prevention</a:t>
            </a:r>
          </a:p>
          <a:p>
            <a:pPr marL="457200" lvl="1" indent="0">
              <a:buNone/>
            </a:pPr>
            <a:endParaRPr lang="en-US" dirty="0"/>
          </a:p>
          <a:p>
            <a:pPr marL="0" indent="0">
              <a:buNone/>
            </a:pPr>
            <a:endParaRPr lang="en-US" dirty="0"/>
          </a:p>
        </p:txBody>
      </p:sp>
      <p:pic>
        <p:nvPicPr>
          <p:cNvPr id="4" name="Picture 3"/>
          <p:cNvPicPr/>
          <p:nvPr/>
        </p:nvPicPr>
        <p:blipFill>
          <a:blip r:embed="rId3"/>
          <a:stretch>
            <a:fillRect/>
          </a:stretch>
        </p:blipFill>
        <p:spPr>
          <a:xfrm>
            <a:off x="8648096" y="2627290"/>
            <a:ext cx="2195915" cy="2112135"/>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130858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Proposed Direction </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Apply CO2 adders from 7</a:t>
            </a:r>
            <a:r>
              <a:rPr lang="en-US" baseline="30000" dirty="0" smtClean="0"/>
              <a:t>th</a:t>
            </a:r>
            <a:r>
              <a:rPr lang="en-US" dirty="0" smtClean="0"/>
              <a:t> Plan</a:t>
            </a:r>
          </a:p>
          <a:p>
            <a:pPr lvl="1"/>
            <a:r>
              <a:rPr lang="en-US" dirty="0" smtClean="0"/>
              <a:t>Apply Carbon Cost Risk approach</a:t>
            </a:r>
          </a:p>
          <a:p>
            <a:pPr lvl="1"/>
            <a:r>
              <a:rPr lang="en-US" dirty="0" smtClean="0"/>
              <a:t>Near time price of $10/ton escalating to $35 per</a:t>
            </a:r>
          </a:p>
          <a:p>
            <a:pPr marL="457200" lvl="1" indent="0">
              <a:buNone/>
            </a:pPr>
            <a:r>
              <a:rPr lang="en-US" dirty="0" smtClean="0"/>
              <a:t>    ton in 2035</a:t>
            </a:r>
          </a:p>
          <a:p>
            <a:pPr marL="0" indent="0">
              <a:buNone/>
            </a:pPr>
            <a:endParaRPr lang="en-US" dirty="0" smtClean="0"/>
          </a:p>
          <a:p>
            <a:r>
              <a:rPr lang="en-US" dirty="0" smtClean="0"/>
              <a:t>Include:</a:t>
            </a:r>
          </a:p>
          <a:p>
            <a:pPr lvl="1"/>
            <a:r>
              <a:rPr lang="en-US" dirty="0" smtClean="0"/>
              <a:t>Ranges </a:t>
            </a:r>
          </a:p>
          <a:p>
            <a:pPr lvl="1"/>
            <a:r>
              <a:rPr lang="en-US" dirty="0"/>
              <a:t>S</a:t>
            </a:r>
            <a:r>
              <a:rPr lang="en-US" dirty="0" smtClean="0"/>
              <a:t>ensitivity analyses</a:t>
            </a:r>
          </a:p>
          <a:p>
            <a:pPr marL="0" indent="0">
              <a:buNone/>
            </a:pPr>
            <a:endParaRPr lang="en-US" b="1" dirty="0" smtClean="0"/>
          </a:p>
          <a:p>
            <a:r>
              <a:rPr lang="en-US" dirty="0" smtClean="0"/>
              <a:t>Determine impact on prices  </a:t>
            </a:r>
          </a:p>
          <a:p>
            <a:endParaRPr lang="en-US" dirty="0" smtClean="0"/>
          </a:p>
          <a:p>
            <a:endParaRPr lang="en-US" dirty="0" smtClean="0"/>
          </a:p>
          <a:p>
            <a:pPr marL="0" indent="0">
              <a:buNone/>
            </a:pPr>
            <a:endParaRPr lang="en-US" dirty="0" smtClean="0"/>
          </a:p>
          <a:p>
            <a:endParaRPr lang="en-US" dirty="0"/>
          </a:p>
        </p:txBody>
      </p:sp>
      <p:pic>
        <p:nvPicPr>
          <p:cNvPr id="4" name="Picture 3"/>
          <p:cNvPicPr/>
          <p:nvPr/>
        </p:nvPicPr>
        <p:blipFill>
          <a:blip r:embed="rId3"/>
          <a:stretch>
            <a:fillRect/>
          </a:stretch>
        </p:blipFill>
        <p:spPr>
          <a:xfrm>
            <a:off x="7539104" y="2192966"/>
            <a:ext cx="2905662" cy="2310606"/>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2254411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and Conclusion</a:t>
            </a:r>
            <a:endParaRPr lang="en-US" dirty="0"/>
          </a:p>
        </p:txBody>
      </p:sp>
      <p:sp>
        <p:nvSpPr>
          <p:cNvPr id="3" name="Content Placeholder 2"/>
          <p:cNvSpPr>
            <a:spLocks noGrp="1"/>
          </p:cNvSpPr>
          <p:nvPr>
            <p:ph idx="1"/>
          </p:nvPr>
        </p:nvSpPr>
        <p:spPr/>
        <p:txBody>
          <a:bodyPr>
            <a:normAutofit/>
          </a:bodyPr>
          <a:lstStyle/>
          <a:p>
            <a:r>
              <a:rPr lang="en-US" dirty="0" smtClean="0"/>
              <a:t>Incorporate carbon planning assumptions into modeling</a:t>
            </a:r>
            <a:endParaRPr lang="en-US" dirty="0"/>
          </a:p>
          <a:p>
            <a:r>
              <a:rPr lang="en-US" dirty="0" smtClean="0"/>
              <a:t>Will provide </a:t>
            </a:r>
            <a:r>
              <a:rPr lang="en-US" dirty="0"/>
              <a:t>a brief update of the modeling impacts </a:t>
            </a:r>
            <a:r>
              <a:rPr lang="en-US" dirty="0" smtClean="0"/>
              <a:t>                              at </a:t>
            </a:r>
            <a:r>
              <a:rPr lang="en-US" dirty="0"/>
              <a:t>TAG </a:t>
            </a:r>
            <a:r>
              <a:rPr lang="en-US" dirty="0" smtClean="0"/>
              <a:t>4</a:t>
            </a:r>
          </a:p>
          <a:p>
            <a:r>
              <a:rPr lang="en-US" dirty="0" smtClean="0"/>
              <a:t>Conclusion…</a:t>
            </a:r>
          </a:p>
          <a:p>
            <a:pPr lvl="1"/>
            <a:r>
              <a:rPr lang="en-US" dirty="0" smtClean="0"/>
              <a:t>Regarding expectations, lesser impact on customers as                           compared to the electric utility industry</a:t>
            </a:r>
          </a:p>
          <a:p>
            <a:pPr lvl="1"/>
            <a:r>
              <a:rPr lang="en-US" dirty="0" smtClean="0"/>
              <a:t>Impact of ranges and sensitivity analyses will be presented                                to the TAG when modeling is performed</a:t>
            </a:r>
            <a:endParaRPr lang="en-US" dirty="0"/>
          </a:p>
        </p:txBody>
      </p:sp>
      <p:pic>
        <p:nvPicPr>
          <p:cNvPr id="4" name="Picture 3"/>
          <p:cNvPicPr/>
          <p:nvPr/>
        </p:nvPicPr>
        <p:blipFill>
          <a:blip r:embed="rId3"/>
          <a:stretch>
            <a:fillRect/>
          </a:stretch>
        </p:blipFill>
        <p:spPr>
          <a:xfrm>
            <a:off x="9053043" y="2398154"/>
            <a:ext cx="2019300" cy="1752600"/>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1907590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r>
              <a:rPr lang="en-US" sz="4000" dirty="0" smtClean="0"/>
              <a:t>                                                         …and thank you</a:t>
            </a:r>
            <a:endParaRPr lang="en-US" sz="4000" dirty="0"/>
          </a:p>
        </p:txBody>
      </p:sp>
      <p:pic>
        <p:nvPicPr>
          <p:cNvPr id="4" name="Picture 3"/>
          <p:cNvPicPr>
            <a:picLocks noChangeAspect="1"/>
          </p:cNvPicPr>
          <p:nvPr/>
        </p:nvPicPr>
        <p:blipFill>
          <a:blip r:embed="rId3"/>
          <a:stretch>
            <a:fillRect/>
          </a:stretch>
        </p:blipFill>
        <p:spPr>
          <a:xfrm>
            <a:off x="3732927" y="1825625"/>
            <a:ext cx="2768556" cy="2555590"/>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4063688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Market Outlook and Long Range Price Forecast</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3602" y="5265187"/>
            <a:ext cx="2203731" cy="906207"/>
          </a:xfrm>
          <a:prstGeom prst="rect">
            <a:avLst/>
          </a:prstGeom>
        </p:spPr>
      </p:pic>
    </p:spTree>
    <p:extLst>
      <p:ext uri="{BB962C8B-B14F-4D97-AF65-F5344CB8AC3E}">
        <p14:creationId xmlns:p14="http://schemas.microsoft.com/office/powerpoint/2010/main" val="2292308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6776"/>
          </a:xfrm>
        </p:spPr>
        <p:txBody>
          <a:bodyPr>
            <a:normAutofit fontScale="90000"/>
          </a:bodyPr>
          <a:lstStyle/>
          <a:p>
            <a:r>
              <a:rPr lang="en-US" dirty="0" smtClean="0"/>
              <a:t>Market Outlook</a:t>
            </a:r>
            <a:endParaRPr lang="en-US" dirty="0"/>
          </a:p>
        </p:txBody>
      </p:sp>
      <p:sp>
        <p:nvSpPr>
          <p:cNvPr id="3" name="Content Placeholder 2"/>
          <p:cNvSpPr>
            <a:spLocks noGrp="1"/>
          </p:cNvSpPr>
          <p:nvPr>
            <p:ph idx="1"/>
          </p:nvPr>
        </p:nvSpPr>
        <p:spPr>
          <a:xfrm>
            <a:off x="1981200" y="843148"/>
            <a:ext cx="8229600" cy="5557652"/>
          </a:xfrm>
        </p:spPr>
        <p:txBody>
          <a:bodyPr>
            <a:noAutofit/>
          </a:bodyPr>
          <a:lstStyle/>
          <a:p>
            <a:pPr marL="342900" marR="0" lvl="0" indent="-342900">
              <a:lnSpc>
                <a:spcPts val="1440"/>
              </a:lnSpc>
              <a:spcAft>
                <a:spcPts val="240"/>
              </a:spcAft>
              <a:buFont typeface="Symbol" panose="05050102010706020507" pitchFamily="18" charset="2"/>
              <a:buChar char=""/>
            </a:pPr>
            <a:r>
              <a:rPr lang="en-US" sz="1600" b="1" dirty="0">
                <a:solidFill>
                  <a:srgbClr val="000000"/>
                </a:solidFill>
                <a:latin typeface="Times New Roman" panose="02020603050405020304" pitchFamily="18" charset="0"/>
                <a:ea typeface="Arial" panose="020B0604020202020204" pitchFamily="34" charset="0"/>
              </a:rPr>
              <a:t>Reductions in projected demand, a slow economic recovery, and the new reality of a vast North American supply of natural gas all combined to change the nature of projects now being considered by the region. Today’s market for regional infrastructure capacity has evolved from valuing diversity to equally valuing reliability</a:t>
            </a:r>
            <a:endParaRPr lang="en-US" sz="1600" b="1" dirty="0">
              <a:solidFill>
                <a:srgbClr val="000000"/>
              </a:solidFill>
              <a:latin typeface="Times New Roman" panose="02020603050405020304" pitchFamily="18" charset="0"/>
              <a:ea typeface="Times New Roman" panose="02020603050405020304" pitchFamily="18" charset="0"/>
            </a:endParaRPr>
          </a:p>
          <a:p>
            <a:pPr marL="342900" marR="0" lvl="0" indent="-342900">
              <a:lnSpc>
                <a:spcPts val="1440"/>
              </a:lnSpc>
              <a:spcAft>
                <a:spcPts val="240"/>
              </a:spcAft>
              <a:buFont typeface="Symbol" panose="05050102010706020507" pitchFamily="18" charset="2"/>
              <a:buChar char=""/>
            </a:pPr>
            <a:r>
              <a:rPr lang="en-US" sz="1600" b="1" dirty="0">
                <a:solidFill>
                  <a:srgbClr val="000000"/>
                </a:solidFill>
                <a:latin typeface="Times New Roman" panose="02020603050405020304" pitchFamily="18" charset="0"/>
                <a:ea typeface="Times New Roman" panose="02020603050405020304" pitchFamily="18" charset="0"/>
              </a:rPr>
              <a:t>Although US Economic growth underperformed many projections, there are reasons to be optimistic about the US economy on a macro level, including fairly low unemployment rates and a possible signaling of an increase to the Fed Funds rate before the end of the year</a:t>
            </a:r>
          </a:p>
          <a:p>
            <a:pPr marL="342900" marR="0" lvl="0" indent="-342900">
              <a:lnSpc>
                <a:spcPts val="1440"/>
              </a:lnSpc>
              <a:spcAft>
                <a:spcPts val="240"/>
              </a:spcAft>
              <a:buFont typeface="Symbol" panose="05050102010706020507" pitchFamily="18" charset="2"/>
              <a:buChar char=""/>
            </a:pPr>
            <a:r>
              <a:rPr lang="en-US" sz="1600" b="1" dirty="0">
                <a:solidFill>
                  <a:srgbClr val="000000"/>
                </a:solidFill>
                <a:latin typeface="Times New Roman" panose="02020603050405020304" pitchFamily="18" charset="0"/>
                <a:ea typeface="Times New Roman" panose="02020603050405020304" pitchFamily="18" charset="0"/>
              </a:rPr>
              <a:t>Currently, the Yakima River Basin reservoir is filled to about 54% capacity, while the 5 major Oregon River Basins are filled to about 44% capacity. According to a recent report by the DoE, the US has the ability to increase the amount of gigawatts generated by dams by 50%, by the year 2050, through a more efficient use of our current dam system.</a:t>
            </a:r>
          </a:p>
          <a:p>
            <a:pPr marL="342900" marR="0" lvl="0" indent="-342900">
              <a:lnSpc>
                <a:spcPts val="1440"/>
              </a:lnSpc>
              <a:spcAft>
                <a:spcPts val="240"/>
              </a:spcAft>
              <a:buFont typeface="Symbol" panose="05050102010706020507" pitchFamily="18" charset="2"/>
              <a:buChar char=""/>
            </a:pPr>
            <a:r>
              <a:rPr lang="en-US" sz="1600" b="1" dirty="0">
                <a:solidFill>
                  <a:srgbClr val="000000"/>
                </a:solidFill>
                <a:latin typeface="Times New Roman" panose="02020603050405020304" pitchFamily="18" charset="0"/>
                <a:ea typeface="Times New Roman" panose="02020603050405020304" pitchFamily="18" charset="0"/>
              </a:rPr>
              <a:t>With CO2 emissions from Natural Gas surpassing that of Coal for the first time since 1972, regulators are looking at cracking down on Methane emissions from the Oil and Gas industries. These regulations are being challenged by industry groups, who look to highlight the positive impact natural gas has had in lowering CO2 emissions. </a:t>
            </a:r>
          </a:p>
          <a:p>
            <a:pPr marL="342900" marR="0" lvl="0" indent="-342900">
              <a:lnSpc>
                <a:spcPts val="1440"/>
              </a:lnSpc>
              <a:spcAft>
                <a:spcPts val="240"/>
              </a:spcAft>
              <a:buFont typeface="Symbol" panose="05050102010706020507" pitchFamily="18" charset="2"/>
              <a:buChar char=""/>
            </a:pPr>
            <a:r>
              <a:rPr lang="en-US" sz="1600" b="1" dirty="0">
                <a:solidFill>
                  <a:srgbClr val="000000"/>
                </a:solidFill>
                <a:latin typeface="Times New Roman" panose="02020603050405020304" pitchFamily="18" charset="0"/>
                <a:ea typeface="Times New Roman" panose="02020603050405020304" pitchFamily="18" charset="0"/>
              </a:rPr>
              <a:t>Natural Gas Storage continues to rise. As of August 12</a:t>
            </a:r>
            <a:r>
              <a:rPr lang="en-US" sz="1600" b="1" baseline="30000" dirty="0">
                <a:solidFill>
                  <a:srgbClr val="000000"/>
                </a:solidFill>
                <a:latin typeface="Times New Roman" panose="02020603050405020304" pitchFamily="18" charset="0"/>
                <a:ea typeface="Times New Roman" panose="02020603050405020304" pitchFamily="18" charset="0"/>
              </a:rPr>
              <a:t>th</a:t>
            </a:r>
            <a:r>
              <a:rPr lang="en-US" sz="1600" b="1" dirty="0">
                <a:solidFill>
                  <a:srgbClr val="000000"/>
                </a:solidFill>
                <a:latin typeface="Times New Roman" panose="02020603050405020304" pitchFamily="18" charset="0"/>
                <a:ea typeface="Times New Roman" panose="02020603050405020304" pitchFamily="18" charset="0"/>
              </a:rPr>
              <a:t> 2016 stocks are 361 Bcf higher than last year YoY, a 12.2% increase. Forward projections indicate that storages will continue to rise in the US over the next few weeks. In addition, the Southern California Gas Company is looking to resume injections at their Aliso Canyon facility, subject to regulatory review and well tests.</a:t>
            </a:r>
          </a:p>
          <a:p>
            <a:pPr marL="342900" marR="0" lvl="0" indent="-342900">
              <a:lnSpc>
                <a:spcPts val="1440"/>
              </a:lnSpc>
              <a:spcAft>
                <a:spcPts val="240"/>
              </a:spcAft>
              <a:buFont typeface="Symbol" panose="05050102010706020507" pitchFamily="18" charset="2"/>
              <a:buChar char=""/>
            </a:pPr>
            <a:r>
              <a:rPr lang="en-US" sz="1600" b="1" dirty="0">
                <a:solidFill>
                  <a:srgbClr val="000000"/>
                </a:solidFill>
                <a:latin typeface="Times New Roman" panose="02020603050405020304" pitchFamily="18" charset="0"/>
                <a:ea typeface="Times New Roman" panose="02020603050405020304" pitchFamily="18" charset="0"/>
              </a:rPr>
              <a:t>US Economic Growth was only 1.2% for Q2 2016, unemployment at 4.9% </a:t>
            </a:r>
          </a:p>
          <a:p>
            <a:pPr marL="342900" marR="0" lvl="0" indent="-342900">
              <a:lnSpc>
                <a:spcPts val="1440"/>
              </a:lnSpc>
              <a:spcAft>
                <a:spcPts val="240"/>
              </a:spcAft>
              <a:buFont typeface="Symbol" panose="05050102010706020507" pitchFamily="18" charset="2"/>
              <a:buChar char=""/>
            </a:pPr>
            <a:r>
              <a:rPr lang="en-US" sz="1600" b="1" dirty="0">
                <a:solidFill>
                  <a:srgbClr val="000000"/>
                </a:solidFill>
                <a:latin typeface="Times New Roman" panose="02020603050405020304" pitchFamily="18" charset="0"/>
                <a:ea typeface="Times New Roman" panose="02020603050405020304" pitchFamily="18" charset="0"/>
              </a:rPr>
              <a:t>Indications from the President of the NY Fed may be signaling at least one more Fed rate increase before the end of 2016</a:t>
            </a:r>
          </a:p>
          <a:p>
            <a:endParaRPr lang="en-US" sz="16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3099218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Range Price Forecast</a:t>
            </a:r>
            <a:endParaRPr lang="en-US" dirty="0"/>
          </a:p>
        </p:txBody>
      </p:sp>
      <p:sp>
        <p:nvSpPr>
          <p:cNvPr id="3" name="Content Placeholder 2"/>
          <p:cNvSpPr>
            <a:spLocks noGrp="1"/>
          </p:cNvSpPr>
          <p:nvPr>
            <p:ph idx="1"/>
          </p:nvPr>
        </p:nvSpPr>
        <p:spPr/>
        <p:txBody>
          <a:bodyPr>
            <a:normAutofit fontScale="92500"/>
          </a:bodyPr>
          <a:lstStyle/>
          <a:p>
            <a:r>
              <a:rPr lang="en-US" dirty="0"/>
              <a:t>Cascade’s long term planning price forecast is based on a blend of current market pricing along with long term fundamental price forecasts. </a:t>
            </a:r>
            <a:endParaRPr lang="en-US" dirty="0" smtClean="0"/>
          </a:p>
          <a:p>
            <a:r>
              <a:rPr lang="en-US" dirty="0"/>
              <a:t>The fundamental forecasts include Wood Mackenzie, the Energy Information Administration (EIA), the Northwest Power Planning </a:t>
            </a:r>
            <a:r>
              <a:rPr lang="en-US" dirty="0" smtClean="0"/>
              <a:t>Council, Bentek and </a:t>
            </a:r>
            <a:r>
              <a:rPr lang="en-US" dirty="0"/>
              <a:t>the Financial Forecast Center’s long term price forecasts. </a:t>
            </a:r>
          </a:p>
          <a:p>
            <a:r>
              <a:rPr lang="en-US" dirty="0" smtClean="0"/>
              <a:t>Market, particularly in near term </a:t>
            </a:r>
            <a:r>
              <a:rPr lang="en-US" dirty="0"/>
              <a:t>is heavily influenced by Henry Hub </a:t>
            </a:r>
            <a:r>
              <a:rPr lang="en-US" dirty="0" smtClean="0"/>
              <a:t>prices</a:t>
            </a:r>
          </a:p>
          <a:p>
            <a:r>
              <a:rPr lang="en-US" dirty="0"/>
              <a:t>While not a guarantee of where the market will ultimately finish, </a:t>
            </a:r>
            <a:r>
              <a:rPr lang="en-US" dirty="0" smtClean="0"/>
              <a:t>Henry Hub NYMEX is </a:t>
            </a:r>
            <a:r>
              <a:rPr lang="en-US" dirty="0"/>
              <a:t>the most current information </a:t>
            </a:r>
            <a:r>
              <a:rPr lang="en-US" dirty="0" smtClean="0"/>
              <a:t>that </a:t>
            </a:r>
            <a:r>
              <a:rPr lang="en-US" dirty="0"/>
              <a:t>provides some direction as to future market prices </a:t>
            </a:r>
            <a:endParaRPr lang="en-US" dirty="0" smtClean="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9730165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Range Price Forecast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Wood Mackenzie's long-term forecast is at a monthly level by basin.  We use this to help shape the forecast’s monthly basis </a:t>
            </a:r>
            <a:r>
              <a:rPr lang="en-US" dirty="0"/>
              <a:t>pricing. </a:t>
            </a:r>
            <a:endParaRPr lang="en-US" dirty="0" smtClean="0"/>
          </a:p>
          <a:p>
            <a:r>
              <a:rPr lang="en-US" dirty="0" smtClean="0"/>
              <a:t>We also rely on EIA’s </a:t>
            </a:r>
            <a:r>
              <a:rPr lang="en-US" dirty="0"/>
              <a:t>forecast; however, it has its limitations since it is not always as current as the most recent market activity. Further, the EIA forecast provides monthly breakdowns in the short term, but longer term forecasts are only by year. </a:t>
            </a:r>
            <a:endParaRPr lang="en-US" dirty="0" smtClean="0"/>
          </a:p>
          <a:p>
            <a:r>
              <a:rPr lang="en-US" dirty="0" smtClean="0"/>
              <a:t>We assign </a:t>
            </a:r>
            <a:r>
              <a:rPr lang="en-US" dirty="0"/>
              <a:t>a weight to each source to develop the monthly Henry Hub price forecast for the 20 year planning horizon. </a:t>
            </a:r>
            <a:endParaRPr lang="en-US" dirty="0" smtClean="0"/>
          </a:p>
          <a:p>
            <a:r>
              <a:rPr lang="en-US" dirty="0"/>
              <a:t>Although it is impossible to accurately estimate the future, for trading purposes the most recent period has been the best indicator of the direction of the market. </a:t>
            </a:r>
            <a:r>
              <a:rPr lang="en-US" dirty="0" smtClean="0"/>
              <a:t>However, Cascade also considers other factors (historical constraints) which can lead to minor adjustments to the final long range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31922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90600" y="750497"/>
            <a:ext cx="5893840" cy="1123961"/>
          </a:xfrm>
        </p:spPr>
        <p:txBody>
          <a:bodyPr>
            <a:normAutofit fontScale="90000"/>
          </a:bodyPr>
          <a:lstStyle/>
          <a:p>
            <a:r>
              <a:rPr lang="en-US" sz="8800" dirty="0" smtClean="0"/>
              <a:t>Key Inputs</a:t>
            </a:r>
            <a:endParaRPr lang="en-US" sz="3200" dirty="0"/>
          </a:p>
        </p:txBody>
      </p:sp>
      <p:sp>
        <p:nvSpPr>
          <p:cNvPr id="3" name="Text Placeholder 2"/>
          <p:cNvSpPr>
            <a:spLocks noGrp="1"/>
          </p:cNvSpPr>
          <p:nvPr>
            <p:ph type="body" idx="1"/>
          </p:nvPr>
        </p:nvSpPr>
        <p:spPr>
          <a:xfrm>
            <a:off x="5956918" y="5818697"/>
            <a:ext cx="3959439" cy="496378"/>
          </a:xfrm>
        </p:spPr>
        <p:txBody>
          <a:bodyPr/>
          <a:lstStyle/>
          <a:p>
            <a:r>
              <a:rPr lang="en-US" sz="1600" dirty="0" smtClean="0"/>
              <a:t>*NOTE – Avoided Costs </a:t>
            </a:r>
            <a:r>
              <a:rPr lang="en-US" sz="1600" dirty="0"/>
              <a:t>d</a:t>
            </a:r>
            <a:r>
              <a:rPr lang="en-US" sz="1600" dirty="0" smtClean="0"/>
              <a:t>iffer from July and may be updated one last time in September.</a:t>
            </a:r>
            <a:endParaRPr lang="en-US" sz="1600" dirty="0"/>
          </a:p>
        </p:txBody>
      </p:sp>
      <p:sp>
        <p:nvSpPr>
          <p:cNvPr id="4" name="Text Placeholder 3"/>
          <p:cNvSpPr>
            <a:spLocks noGrp="1"/>
          </p:cNvSpPr>
          <p:nvPr>
            <p:ph type="body" sz="quarter" idx="16"/>
          </p:nvPr>
        </p:nvSpPr>
        <p:spPr>
          <a:xfrm>
            <a:off x="5067300" y="777105"/>
            <a:ext cx="6972299" cy="4802566"/>
          </a:xfrm>
        </p:spPr>
        <p:txBody>
          <a:bodyPr>
            <a:normAutofit fontScale="77500" lnSpcReduction="20000"/>
          </a:bodyPr>
          <a:lstStyle/>
          <a:p>
            <a:pPr marL="285750" indent="-285750">
              <a:spcAft>
                <a:spcPts val="600"/>
              </a:spcAft>
              <a:buFont typeface="Wingdings" panose="05000000000000000000" pitchFamily="2" charset="2"/>
              <a:buChar char="v"/>
            </a:pPr>
            <a:r>
              <a:rPr lang="en-US" dirty="0"/>
              <a:t>L</a:t>
            </a:r>
            <a:r>
              <a:rPr lang="en-US" dirty="0" smtClean="0"/>
              <a:t>ong term discount rate updated to 3.52% from 4.17%, derived from the average U.S. 30 year mortgage.</a:t>
            </a:r>
          </a:p>
          <a:p>
            <a:pPr marL="285750" indent="-285750">
              <a:spcAft>
                <a:spcPts val="600"/>
              </a:spcAft>
              <a:buFont typeface="Wingdings" panose="05000000000000000000" pitchFamily="2" charset="2"/>
              <a:buChar char="v"/>
            </a:pPr>
            <a:r>
              <a:rPr lang="en-US" dirty="0" smtClean="0"/>
              <a:t>Inflation rate – decreased from 2% to 1%.</a:t>
            </a:r>
          </a:p>
          <a:p>
            <a:pPr marL="285750" indent="-285750">
              <a:spcAft>
                <a:spcPts val="600"/>
              </a:spcAft>
              <a:buFont typeface="Wingdings" panose="05000000000000000000" pitchFamily="2" charset="2"/>
              <a:buChar char="v"/>
            </a:pPr>
            <a:r>
              <a:rPr lang="en-US" dirty="0" smtClean="0"/>
              <a:t>Updated transmission loss rate of 0.1348%.</a:t>
            </a:r>
          </a:p>
          <a:p>
            <a:pPr marL="285750" indent="-285750">
              <a:spcAft>
                <a:spcPts val="600"/>
              </a:spcAft>
              <a:buFont typeface="Wingdings" panose="05000000000000000000" pitchFamily="2" charset="2"/>
              <a:buChar char="v"/>
            </a:pPr>
            <a:r>
              <a:rPr lang="en-US" dirty="0" smtClean="0"/>
              <a:t>Revised Administrative Budget forecast -Residential $550k based on transition to in-house rebate processing. Commercial/Industrial expected total investment increased to $900k for additional outreach efforts.</a:t>
            </a:r>
          </a:p>
          <a:p>
            <a:pPr marL="285750" indent="-285750">
              <a:spcAft>
                <a:spcPts val="600"/>
              </a:spcAft>
              <a:buFont typeface="Wingdings" panose="05000000000000000000" pitchFamily="2" charset="2"/>
              <a:buChar char="v"/>
            </a:pPr>
            <a:r>
              <a:rPr lang="en-US" dirty="0" smtClean="0"/>
              <a:t>New proportional measure category cost distribution.</a:t>
            </a:r>
          </a:p>
          <a:p>
            <a:pPr marL="285750" indent="-285750">
              <a:spcAft>
                <a:spcPts val="600"/>
              </a:spcAft>
              <a:buFont typeface="Wingdings" panose="05000000000000000000" pitchFamily="2" charset="2"/>
              <a:buChar char="v"/>
            </a:pPr>
            <a:r>
              <a:rPr lang="en-US" dirty="0" smtClean="0"/>
              <a:t>Updated Load Profile</a:t>
            </a:r>
          </a:p>
          <a:p>
            <a:pPr marL="285750" indent="-285750">
              <a:spcAft>
                <a:spcPts val="600"/>
              </a:spcAft>
              <a:buFont typeface="Wingdings" panose="05000000000000000000" pitchFamily="2" charset="2"/>
              <a:buChar char="v"/>
            </a:pPr>
            <a:r>
              <a:rPr lang="en-US" dirty="0" smtClean="0"/>
              <a:t>New Demand Forecast </a:t>
            </a:r>
            <a:r>
              <a:rPr lang="en-US" dirty="0"/>
              <a:t>&amp; Avoided </a:t>
            </a:r>
            <a:r>
              <a:rPr lang="en-US" dirty="0" smtClean="0"/>
              <a:t>Costs* </a:t>
            </a:r>
            <a:r>
              <a:rPr lang="en-US" dirty="0"/>
              <a:t>by </a:t>
            </a:r>
            <a:r>
              <a:rPr lang="en-US" dirty="0" smtClean="0"/>
              <a:t>Climate Zone.</a:t>
            </a: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5</a:t>
            </a:fld>
            <a:endParaRPr lang="en-US" dirty="0">
              <a:solidFill>
                <a:prstClr val="black">
                  <a:lumMod val="95000"/>
                  <a:lumOff val="5000"/>
                </a:prstClr>
              </a:solidFill>
            </a:endParaRPr>
          </a:p>
        </p:txBody>
      </p:sp>
      <p:sp>
        <p:nvSpPr>
          <p:cNvPr id="6" name="Flowchart: Manual Operation 5"/>
          <p:cNvSpPr/>
          <p:nvPr/>
        </p:nvSpPr>
        <p:spPr>
          <a:xfrm>
            <a:off x="887767" y="2971014"/>
            <a:ext cx="830674" cy="828629"/>
          </a:xfrm>
          <a:prstGeom prst="flowChartManualOperati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7" name="Explosion 2 6"/>
          <p:cNvSpPr/>
          <p:nvPr/>
        </p:nvSpPr>
        <p:spPr>
          <a:xfrm>
            <a:off x="898098" y="2286513"/>
            <a:ext cx="1216240" cy="532660"/>
          </a:xfrm>
          <a:prstGeom prst="irregularSeal2">
            <a:avLst/>
          </a:prstGeom>
          <a:solidFill>
            <a:srgbClr val="FFE1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dirty="0">
                <a:solidFill>
                  <a:prstClr val="black"/>
                </a:solidFill>
              </a:rPr>
              <a:t>New</a:t>
            </a:r>
          </a:p>
        </p:txBody>
      </p:sp>
      <p:cxnSp>
        <p:nvCxnSpPr>
          <p:cNvPr id="10" name="Elbow Connector 9"/>
          <p:cNvCxnSpPr>
            <a:stCxn id="6" idx="2"/>
          </p:cNvCxnSpPr>
          <p:nvPr/>
        </p:nvCxnSpPr>
        <p:spPr>
          <a:xfrm rot="16200000" flipH="1">
            <a:off x="1694678" y="3408069"/>
            <a:ext cx="701336" cy="1484484"/>
          </a:xfrm>
          <a:prstGeom prst="bentConnector2">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1" name="Flowchart: Manual Operation 10"/>
          <p:cNvSpPr/>
          <p:nvPr/>
        </p:nvSpPr>
        <p:spPr>
          <a:xfrm>
            <a:off x="3137339" y="4772905"/>
            <a:ext cx="964166" cy="1045792"/>
          </a:xfrm>
          <a:prstGeom prst="flowChartManualOper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57200"/>
            <a:endParaRPr lang="en-US">
              <a:solidFill>
                <a:prstClr val="white"/>
              </a:solidFill>
            </a:endParaRPr>
          </a:p>
        </p:txBody>
      </p:sp>
      <p:sp>
        <p:nvSpPr>
          <p:cNvPr id="12" name="Isosceles Triangle 11"/>
          <p:cNvSpPr/>
          <p:nvPr/>
        </p:nvSpPr>
        <p:spPr>
          <a:xfrm>
            <a:off x="1114148" y="4411566"/>
            <a:ext cx="142042" cy="97655"/>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cxnSp>
        <p:nvCxnSpPr>
          <p:cNvPr id="14" name="Curved Connector 13"/>
          <p:cNvCxnSpPr/>
          <p:nvPr/>
        </p:nvCxnSpPr>
        <p:spPr>
          <a:xfrm rot="5400000">
            <a:off x="1188241" y="2805462"/>
            <a:ext cx="182812" cy="469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0187" y="4005511"/>
            <a:ext cx="1068096" cy="338554"/>
          </a:xfrm>
          <a:prstGeom prst="rect">
            <a:avLst/>
          </a:prstGeom>
          <a:noFill/>
        </p:spPr>
        <p:txBody>
          <a:bodyPr wrap="square" rtlCol="0">
            <a:spAutoFit/>
          </a:bodyPr>
          <a:lstStyle/>
          <a:p>
            <a:pPr defTabSz="457200"/>
            <a:r>
              <a:rPr lang="en-US" sz="1600" dirty="0">
                <a:solidFill>
                  <a:prstClr val="black"/>
                </a:solidFill>
              </a:rPr>
              <a:t>Changes</a:t>
            </a:r>
            <a:endParaRPr lang="en-US" sz="1200" dirty="0">
              <a:solidFill>
                <a:prstClr val="black"/>
              </a:solidFill>
            </a:endParaRPr>
          </a:p>
        </p:txBody>
      </p:sp>
      <p:sp>
        <p:nvSpPr>
          <p:cNvPr id="16" name="TextBox 15"/>
          <p:cNvSpPr txBox="1"/>
          <p:nvPr/>
        </p:nvSpPr>
        <p:spPr>
          <a:xfrm>
            <a:off x="832586" y="3180047"/>
            <a:ext cx="941033" cy="461665"/>
          </a:xfrm>
          <a:prstGeom prst="rect">
            <a:avLst/>
          </a:prstGeom>
          <a:noFill/>
        </p:spPr>
        <p:txBody>
          <a:bodyPr wrap="square" rtlCol="0">
            <a:spAutoFit/>
          </a:bodyPr>
          <a:lstStyle/>
          <a:p>
            <a:pPr algn="ctr" defTabSz="457200"/>
            <a:r>
              <a:rPr lang="en-US" sz="1200" b="1" dirty="0">
                <a:solidFill>
                  <a:prstClr val="black"/>
                </a:solidFill>
              </a:rPr>
              <a:t>TAG 3 Review</a:t>
            </a:r>
          </a:p>
        </p:txBody>
      </p:sp>
      <p:sp>
        <p:nvSpPr>
          <p:cNvPr id="17" name="TextBox 16"/>
          <p:cNvSpPr txBox="1"/>
          <p:nvPr/>
        </p:nvSpPr>
        <p:spPr>
          <a:xfrm>
            <a:off x="3267003" y="4772905"/>
            <a:ext cx="941033" cy="338554"/>
          </a:xfrm>
          <a:prstGeom prst="rect">
            <a:avLst/>
          </a:prstGeom>
          <a:noFill/>
        </p:spPr>
        <p:txBody>
          <a:bodyPr wrap="square" rtlCol="0">
            <a:spAutoFit/>
          </a:bodyPr>
          <a:lstStyle/>
          <a:p>
            <a:pPr defTabSz="457200"/>
            <a:r>
              <a:rPr lang="en-US" sz="1600" b="1" dirty="0">
                <a:solidFill>
                  <a:prstClr val="black"/>
                </a:solidFill>
              </a:rPr>
              <a:t>TAG 4</a:t>
            </a:r>
          </a:p>
        </p:txBody>
      </p:sp>
      <p:sp>
        <p:nvSpPr>
          <p:cNvPr id="18" name="Explosion 2 17"/>
          <p:cNvSpPr/>
          <p:nvPr/>
        </p:nvSpPr>
        <p:spPr>
          <a:xfrm>
            <a:off x="2693448" y="3673367"/>
            <a:ext cx="2042790" cy="950610"/>
          </a:xfrm>
          <a:prstGeom prst="irregularSeal2">
            <a:avLst/>
          </a:prstGeom>
          <a:solidFill>
            <a:srgbClr val="FFE1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dirty="0">
                <a:solidFill>
                  <a:prstClr val="black"/>
                </a:solidFill>
              </a:rPr>
              <a:t>Updated</a:t>
            </a:r>
            <a:endParaRPr lang="en-US" sz="1100" dirty="0">
              <a:solidFill>
                <a:prstClr val="black"/>
              </a:solidFill>
            </a:endParaRPr>
          </a:p>
        </p:txBody>
      </p:sp>
      <p:cxnSp>
        <p:nvCxnSpPr>
          <p:cNvPr id="20" name="Straight Arrow Connector 19"/>
          <p:cNvCxnSpPr/>
          <p:nvPr/>
        </p:nvCxnSpPr>
        <p:spPr>
          <a:xfrm>
            <a:off x="3619422" y="4460393"/>
            <a:ext cx="0" cy="312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57129" y="4495906"/>
            <a:ext cx="1592604" cy="369332"/>
          </a:xfrm>
          <a:prstGeom prst="rect">
            <a:avLst/>
          </a:prstGeom>
          <a:noFill/>
        </p:spPr>
        <p:txBody>
          <a:bodyPr wrap="square" rtlCol="0">
            <a:spAutoFit/>
          </a:bodyPr>
          <a:lstStyle/>
          <a:p>
            <a:pPr defTabSz="457200"/>
            <a:r>
              <a:rPr lang="en-US" dirty="0">
                <a:solidFill>
                  <a:prstClr val="black"/>
                </a:solidFill>
              </a:rPr>
              <a:t>Rerun TEA-POT</a:t>
            </a:r>
          </a:p>
        </p:txBody>
      </p:sp>
    </p:spTree>
    <p:extLst>
      <p:ext uri="{BB962C8B-B14F-4D97-AF65-F5344CB8AC3E}">
        <p14:creationId xmlns:p14="http://schemas.microsoft.com/office/powerpoint/2010/main" val="567591637"/>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Range Price Forecast </a:t>
            </a:r>
            <a:endParaRPr lang="en-US" dirty="0"/>
          </a:p>
        </p:txBody>
      </p:sp>
      <p:sp>
        <p:nvSpPr>
          <p:cNvPr id="3" name="Content Placeholder 2"/>
          <p:cNvSpPr>
            <a:spLocks noGrp="1"/>
          </p:cNvSpPr>
          <p:nvPr>
            <p:ph idx="1"/>
          </p:nvPr>
        </p:nvSpPr>
        <p:spPr>
          <a:xfrm>
            <a:off x="1981200" y="1532908"/>
            <a:ext cx="8229600" cy="4525963"/>
          </a:xfrm>
        </p:spPr>
        <p:txBody>
          <a:bodyPr/>
          <a:lstStyle/>
          <a:p>
            <a:r>
              <a:rPr lang="en-US" dirty="0" smtClean="0"/>
              <a:t>Considerations in weight assignments</a:t>
            </a:r>
          </a:p>
          <a:p>
            <a:pPr lvl="1"/>
            <a:r>
              <a:rPr lang="en-US" dirty="0" smtClean="0"/>
              <a:t>Typically, highest weight is given to NYMEX for the near term (approximately 3-5 years) then the others take on increasing weight over the horizon</a:t>
            </a:r>
          </a:p>
          <a:p>
            <a:pPr lvl="2"/>
            <a:r>
              <a:rPr lang="en-US" dirty="0" smtClean="0"/>
              <a:t>Wood Mackenzie (monthly, covers all basins)</a:t>
            </a:r>
          </a:p>
          <a:p>
            <a:pPr lvl="2"/>
            <a:r>
              <a:rPr lang="en-US" dirty="0" smtClean="0"/>
              <a:t>EIA (industry barometer, annual long term</a:t>
            </a:r>
          </a:p>
          <a:p>
            <a:pPr lvl="2"/>
            <a:r>
              <a:rPr lang="en-US" dirty="0" smtClean="0"/>
              <a:t>NPPC (regional perspective, but recognize it is also a blend)</a:t>
            </a:r>
          </a:p>
          <a:p>
            <a:pPr lvl="2"/>
            <a:r>
              <a:rPr lang="en-US" dirty="0" smtClean="0"/>
              <a:t>Bentek (3-5 years out years)</a:t>
            </a:r>
          </a:p>
          <a:p>
            <a:pPr lvl="2"/>
            <a:r>
              <a:rPr lang="en-US" dirty="0" smtClean="0"/>
              <a:t>Financial Forecast Center (typically only a few years)</a:t>
            </a:r>
          </a:p>
          <a:p>
            <a:pPr marL="457200" lvl="1" indent="0">
              <a:buNone/>
            </a:pP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42571981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4278"/>
          </a:xfrm>
        </p:spPr>
        <p:txBody>
          <a:bodyPr/>
          <a:lstStyle/>
          <a:p>
            <a:pPr lvl="0" indent="-228600">
              <a:lnSpc>
                <a:spcPts val="1440"/>
              </a:lnSpc>
              <a:spcBef>
                <a:spcPts val="1000"/>
              </a:spcBef>
              <a:spcAft>
                <a:spcPts val="240"/>
              </a:spcAft>
            </a:pPr>
            <a:r>
              <a:rPr lang="en-US" sz="3300" b="1" dirty="0" smtClean="0">
                <a:solidFill>
                  <a:srgbClr val="000000"/>
                </a:solidFill>
                <a:latin typeface="Times New Roman" panose="02020603050405020304" pitchFamily="18" charset="0"/>
                <a:ea typeface="Times New Roman" panose="02020603050405020304" pitchFamily="18" charset="0"/>
                <a:cs typeface="+mn-cs"/>
              </a:rPr>
              <a:t>Current Pricing</a:t>
            </a:r>
            <a:r>
              <a:rPr lang="en-US" sz="3300" b="1" dirty="0">
                <a:solidFill>
                  <a:srgbClr val="000000"/>
                </a:solidFill>
                <a:latin typeface="Times New Roman" panose="02020603050405020304" pitchFamily="18" charset="0"/>
                <a:ea typeface="Times New Roman" panose="02020603050405020304" pitchFamily="18" charset="0"/>
                <a:cs typeface="+mn-cs"/>
              </a:rPr>
              <a:t/>
            </a:r>
            <a:br>
              <a:rPr lang="en-US" sz="3300" b="1" dirty="0">
                <a:solidFill>
                  <a:srgbClr val="000000"/>
                </a:solidFill>
                <a:latin typeface="Times New Roman" panose="02020603050405020304" pitchFamily="18" charset="0"/>
                <a:ea typeface="Times New Roman" panose="02020603050405020304" pitchFamily="18" charset="0"/>
                <a:cs typeface="+mn-cs"/>
              </a:rPr>
            </a:br>
            <a:endParaRPr lang="en-US" dirty="0"/>
          </a:p>
        </p:txBody>
      </p:sp>
      <p:sp>
        <p:nvSpPr>
          <p:cNvPr id="3" name="Content Placeholder 2"/>
          <p:cNvSpPr>
            <a:spLocks noGrp="1"/>
          </p:cNvSpPr>
          <p:nvPr>
            <p:ph idx="1"/>
          </p:nvPr>
        </p:nvSpPr>
        <p:spPr>
          <a:xfrm>
            <a:off x="838200" y="902525"/>
            <a:ext cx="10515600" cy="5274438"/>
          </a:xfrm>
        </p:spPr>
        <p:txBody>
          <a:bodyPr>
            <a:normAutofit/>
          </a:bodyPr>
          <a:lstStyle/>
          <a:p>
            <a:pPr marL="0" marR="0" algn="just">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Henry Hub natural gas spot price averaged $2.82/MMBtu in July, up 24 cents/MMBtu from the June average</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0" marR="0" algn="just">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Price increases reflected warmer-than-normal temperatures in July, which led to increased demand from the electric power sector. Despite the increase in spot prices, prices still remain low enough to support significant natural gas-fired generation</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0" marR="0" algn="just">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EIA expects natural gas prices to gradually rise throughout the forecast period. Forecast Henry Hub prices average $2.41/MMBtu in 2016 and $2.95/MMBtu in 2017.</a:t>
            </a:r>
          </a:p>
          <a:p>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51</a:t>
            </a:fld>
            <a:endParaRPr lang="en-US"/>
          </a:p>
        </p:txBody>
      </p:sp>
    </p:spTree>
    <p:extLst>
      <p:ext uri="{BB962C8B-B14F-4D97-AF65-F5344CB8AC3E}">
        <p14:creationId xmlns:p14="http://schemas.microsoft.com/office/powerpoint/2010/main" val="3949455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700645" y="3040082"/>
            <a:ext cx="10653156" cy="3716977"/>
          </a:xfrm>
          <a:prstGeom prst="rect">
            <a:avLst/>
          </a:prstGeom>
        </p:spPr>
      </p:pic>
      <p:sp>
        <p:nvSpPr>
          <p:cNvPr id="5" name="Rectangle 4"/>
          <p:cNvSpPr/>
          <p:nvPr/>
        </p:nvSpPr>
        <p:spPr>
          <a:xfrm>
            <a:off x="839190" y="177760"/>
            <a:ext cx="6096000" cy="286232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As of Thursday, August 18</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Natural gas prices are relatively unchanged this morning with the prompt contract up about a cent from </a:t>
            </a:r>
            <a:r>
              <a:rPr lang="en-US" dirty="0" smtClean="0">
                <a:latin typeface="Calibri" panose="020F0502020204030204" pitchFamily="34" charset="0"/>
                <a:ea typeface="Calibri" panose="020F0502020204030204" pitchFamily="34" charset="0"/>
                <a:cs typeface="Times New Roman" panose="02020603050405020304" pitchFamily="18" charset="0"/>
              </a:rPr>
              <a:t>August 17</a:t>
            </a:r>
            <a:r>
              <a:rPr lang="en-US"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dirty="0" smtClean="0">
                <a:latin typeface="Calibri" panose="020F0502020204030204" pitchFamily="34" charset="0"/>
                <a:ea typeface="Calibri" panose="020F0502020204030204" pitchFamily="34" charset="0"/>
                <a:cs typeface="Times New Roman" panose="02020603050405020304" pitchFamily="18" charset="0"/>
              </a:rPr>
              <a:t>’s </a:t>
            </a:r>
            <a:r>
              <a:rPr lang="en-US" dirty="0">
                <a:latin typeface="Calibri" panose="020F0502020204030204" pitchFamily="34" charset="0"/>
                <a:ea typeface="Calibri" panose="020F0502020204030204" pitchFamily="34" charset="0"/>
                <a:cs typeface="Times New Roman" panose="02020603050405020304" pitchFamily="18" charset="0"/>
              </a:rPr>
              <a:t>close. </a:t>
            </a:r>
            <a:r>
              <a:rPr lang="en-US" dirty="0" smtClean="0">
                <a:latin typeface="Calibri" panose="020F0502020204030204" pitchFamily="34" charset="0"/>
                <a:ea typeface="Calibri" panose="020F0502020204030204" pitchFamily="34" charset="0"/>
                <a:cs typeface="Times New Roman" panose="02020603050405020304" pitchFamily="18" charset="0"/>
              </a:rPr>
              <a:t>September </a:t>
            </a:r>
            <a:r>
              <a:rPr lang="en-US" dirty="0">
                <a:latin typeface="Calibri" panose="020F0502020204030204" pitchFamily="34" charset="0"/>
                <a:ea typeface="Calibri" panose="020F0502020204030204" pitchFamily="34" charset="0"/>
                <a:cs typeface="Times New Roman" panose="02020603050405020304" pitchFamily="18" charset="0"/>
              </a:rPr>
              <a:t>futures contract was also unchanged, settling 0.2 cents higher at $2.619/MMBtu, as the market stands pat in anticipation of Thursday’s EIA storage report. The rest of the curve was slightly higher, as the Calendar 2017 and Calendar 2018 swaps increased by 1.7 and 0.9 cents, respectively. Prices in the Northeast cash market were mostly lower due to expectations that temperatures will return to historical norms</a:t>
            </a:r>
            <a:endParaRPr lang="en-US" dirty="0"/>
          </a:p>
        </p:txBody>
      </p:sp>
      <p:sp>
        <p:nvSpPr>
          <p:cNvPr id="2" name="Slide Number Placeholder 1"/>
          <p:cNvSpPr>
            <a:spLocks noGrp="1"/>
          </p:cNvSpPr>
          <p:nvPr>
            <p:ph type="sldNum" sz="quarter" idx="12"/>
          </p:nvPr>
        </p:nvSpPr>
        <p:spPr/>
        <p:txBody>
          <a:bodyPr/>
          <a:lstStyle/>
          <a:p>
            <a:fld id="{CFC7651E-B4BE-4A93-B9C9-586D74789E66}" type="slidenum">
              <a:rPr lang="en-US" smtClean="0"/>
              <a:t>52</a:t>
            </a:fld>
            <a:endParaRPr lang="en-US"/>
          </a:p>
        </p:txBody>
      </p:sp>
    </p:spTree>
    <p:extLst>
      <p:ext uri="{BB962C8B-B14F-4D97-AF65-F5344CB8AC3E}">
        <p14:creationId xmlns:p14="http://schemas.microsoft.com/office/powerpoint/2010/main" val="574894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1722" y="1018571"/>
            <a:ext cx="10108418" cy="5278055"/>
          </a:xfrm>
          <a:prstGeom prst="rect">
            <a:avLst/>
          </a:prstGeom>
        </p:spPr>
      </p:pic>
      <p:sp>
        <p:nvSpPr>
          <p:cNvPr id="5" name="Title 1"/>
          <p:cNvSpPr txBox="1">
            <a:spLocks/>
          </p:cNvSpPr>
          <p:nvPr/>
        </p:nvSpPr>
        <p:spPr>
          <a:xfrm>
            <a:off x="838200" y="365126"/>
            <a:ext cx="10515600" cy="526126"/>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mtClean="0"/>
              <a:t>Long Range Price Forecast </a:t>
            </a:r>
            <a:endParaRPr lang="en-US" dirty="0"/>
          </a:p>
        </p:txBody>
      </p:sp>
      <p:sp>
        <p:nvSpPr>
          <p:cNvPr id="2" name="Slide Number Placeholder 1"/>
          <p:cNvSpPr>
            <a:spLocks noGrp="1"/>
          </p:cNvSpPr>
          <p:nvPr>
            <p:ph type="sldNum" sz="quarter" idx="12"/>
          </p:nvPr>
        </p:nvSpPr>
        <p:spPr/>
        <p:txBody>
          <a:bodyPr/>
          <a:lstStyle/>
          <a:p>
            <a:fld id="{CFC7651E-B4BE-4A93-B9C9-586D74789E66}" type="slidenum">
              <a:rPr lang="en-US" smtClean="0"/>
              <a:t>53</a:t>
            </a:fld>
            <a:endParaRPr lang="en-US"/>
          </a:p>
        </p:txBody>
      </p:sp>
    </p:spTree>
    <p:extLst>
      <p:ext uri="{BB962C8B-B14F-4D97-AF65-F5344CB8AC3E}">
        <p14:creationId xmlns:p14="http://schemas.microsoft.com/office/powerpoint/2010/main" val="3389203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338" y="388877"/>
            <a:ext cx="10515600" cy="679904"/>
          </a:xfrm>
        </p:spPr>
        <p:txBody>
          <a:bodyPr>
            <a:normAutofit fontScale="90000"/>
          </a:bodyPr>
          <a:lstStyle/>
          <a:p>
            <a:r>
              <a:rPr lang="en-US" dirty="0" smtClean="0"/>
              <a:t>Base Weights in Draft 2016 IRP Price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54</a:t>
            </a:fld>
            <a:endParaRPr lang="en-US">
              <a:solidFill>
                <a:prstClr val="black">
                  <a:tint val="75000"/>
                </a:prstClr>
              </a:solidFill>
            </a:endParaRPr>
          </a:p>
        </p:txBody>
      </p:sp>
      <p:pic>
        <p:nvPicPr>
          <p:cNvPr id="7" name="Content Placeholder 6"/>
          <p:cNvPicPr>
            <a:picLocks noGrp="1" noChangeAspect="1"/>
          </p:cNvPicPr>
          <p:nvPr>
            <p:ph idx="1"/>
          </p:nvPr>
        </p:nvPicPr>
        <p:blipFill>
          <a:blip r:embed="rId3"/>
          <a:stretch>
            <a:fillRect/>
          </a:stretch>
        </p:blipFill>
        <p:spPr>
          <a:xfrm>
            <a:off x="1068779" y="1444891"/>
            <a:ext cx="9844643" cy="4732072"/>
          </a:xfrm>
          <a:prstGeom prst="rect">
            <a:avLst/>
          </a:prstGeom>
        </p:spPr>
      </p:pic>
    </p:spTree>
    <p:extLst>
      <p:ext uri="{BB962C8B-B14F-4D97-AF65-F5344CB8AC3E}">
        <p14:creationId xmlns:p14="http://schemas.microsoft.com/office/powerpoint/2010/main" val="14882548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latin typeface="+mn-lt"/>
              </a:rPr>
              <a:t>Price </a:t>
            </a:r>
            <a:r>
              <a:rPr lang="en-US" dirty="0" smtClean="0">
                <a:solidFill>
                  <a:schemeClr val="tx1"/>
                </a:solidFill>
                <a:latin typeface="+mn-lt"/>
              </a:rPr>
              <a:t>Elasticity Overview</a:t>
            </a:r>
            <a:endParaRPr lang="en-US" dirty="0">
              <a:solidFill>
                <a:schemeClr val="tx1"/>
              </a:solidFill>
              <a:latin typeface="+mn-lt"/>
            </a:endParaRPr>
          </a:p>
        </p:txBody>
      </p:sp>
      <p:sp>
        <p:nvSpPr>
          <p:cNvPr id="3" name="Subtitle 2"/>
          <p:cNvSpPr>
            <a:spLocks noGrp="1"/>
          </p:cNvSpPr>
          <p:nvPr>
            <p:ph type="subTitle" idx="1"/>
          </p:nvPr>
        </p:nvSpPr>
        <p:spPr/>
        <p:txBody>
          <a:bodyPr>
            <a:normAutofit/>
          </a:bodyPr>
          <a:lstStyle/>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3602" y="5265187"/>
            <a:ext cx="2203731" cy="906207"/>
          </a:xfrm>
          <a:prstGeom prst="rect">
            <a:avLst/>
          </a:prstGeom>
        </p:spPr>
      </p:pic>
    </p:spTree>
    <p:extLst>
      <p:ext uri="{BB962C8B-B14F-4D97-AF65-F5344CB8AC3E}">
        <p14:creationId xmlns:p14="http://schemas.microsoft.com/office/powerpoint/2010/main" val="25219677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295"/>
            <a:ext cx="10936705" cy="850231"/>
          </a:xfrm>
        </p:spPr>
        <p:txBody>
          <a:bodyPr>
            <a:normAutofit fontScale="90000"/>
          </a:bodyPr>
          <a:lstStyle/>
          <a:p>
            <a:pPr marL="76200" marR="0">
              <a:spcBef>
                <a:spcPts val="0"/>
              </a:spcBef>
              <a:spcAft>
                <a:spcPts val="0"/>
              </a:spcAft>
            </a:pPr>
            <a:r>
              <a:rPr lang="en-US" b="1" kern="0" dirty="0">
                <a:solidFill>
                  <a:prstClr val="black"/>
                </a:solidFill>
                <a:latin typeface="Constantia" panose="02030602050306030303" pitchFamily="18" charset="0"/>
                <a:ea typeface="Constantia" panose="02030602050306030303" pitchFamily="18" charset="0"/>
              </a:rPr>
              <a:t/>
            </a:r>
            <a:br>
              <a:rPr lang="en-US" b="1" kern="0" dirty="0">
                <a:solidFill>
                  <a:prstClr val="black"/>
                </a:solidFill>
                <a:latin typeface="Constantia" panose="02030602050306030303" pitchFamily="18" charset="0"/>
                <a:ea typeface="Constantia" panose="02030602050306030303" pitchFamily="18" charset="0"/>
              </a:rPr>
            </a:br>
            <a:endParaRPr lang="en-US" dirty="0"/>
          </a:p>
        </p:txBody>
      </p:sp>
      <p:sp>
        <p:nvSpPr>
          <p:cNvPr id="3" name="Content Placeholder 2"/>
          <p:cNvSpPr>
            <a:spLocks noGrp="1"/>
          </p:cNvSpPr>
          <p:nvPr>
            <p:ph idx="1"/>
          </p:nvPr>
        </p:nvSpPr>
        <p:spPr>
          <a:xfrm>
            <a:off x="309092" y="1339152"/>
            <a:ext cx="10573555" cy="5344983"/>
          </a:xfrm>
        </p:spPr>
        <p:txBody>
          <a:bodyPr>
            <a:noAutofit/>
          </a:bodyPr>
          <a:lstStyle/>
          <a:p>
            <a:pPr marL="533400" marR="123825" lvl="1" indent="-365760">
              <a:lnSpc>
                <a:spcPct val="100000"/>
              </a:lnSpc>
              <a:spcBef>
                <a:spcPts val="0"/>
              </a:spcBef>
            </a:pPr>
            <a:r>
              <a:rPr lang="en-US" sz="1800" spc="-5" dirty="0" smtClean="0">
                <a:effectLst/>
                <a:ea typeface="Constantia" panose="02030602050306030303" pitchFamily="18" charset="0"/>
                <a:cs typeface="Times New Roman" panose="02020603050405020304" pitchFamily="18" charset="0"/>
              </a:rPr>
              <a:t>Price</a:t>
            </a:r>
            <a:r>
              <a:rPr lang="en-US" sz="1800" spc="-3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elasticity</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is</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an</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economic</a:t>
            </a:r>
            <a:r>
              <a:rPr lang="en-US" sz="1800" spc="-3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concept</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which</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recognizes</a:t>
            </a:r>
            <a:r>
              <a:rPr lang="en-US" sz="1800" spc="-3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that</a:t>
            </a:r>
            <a:r>
              <a:rPr lang="en-US" sz="1800" spc="-3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customer</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consumption</a:t>
            </a:r>
            <a:r>
              <a:rPr lang="en-US" sz="1800" spc="-3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changes</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as</a:t>
            </a:r>
            <a:r>
              <a:rPr lang="en-US" sz="1800" spc="39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prices</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rise</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or</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fall.</a:t>
            </a:r>
            <a:r>
              <a:rPr lang="en-US" sz="1800" spc="21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The</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amount</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of</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this</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change</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(or</a:t>
            </a:r>
            <a:r>
              <a:rPr lang="en-US" sz="1800" spc="-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Constantia" panose="02030602050306030303" pitchFamily="18" charset="0"/>
              </a:rPr>
              <a:t>“</a:t>
            </a:r>
            <a:r>
              <a:rPr lang="en-US" sz="1800" spc="-5" dirty="0" smtClean="0">
                <a:effectLst/>
                <a:ea typeface="Constantia" panose="02030602050306030303" pitchFamily="18" charset="0"/>
                <a:cs typeface="Times New Roman" panose="02020603050405020304" pitchFamily="18" charset="0"/>
              </a:rPr>
              <a:t>elasticity</a:t>
            </a:r>
            <a:r>
              <a:rPr lang="en-US" sz="1800" spc="-5" dirty="0" smtClean="0">
                <a:effectLst/>
                <a:ea typeface="Constantia" panose="02030602050306030303" pitchFamily="18" charset="0"/>
                <a:cs typeface="Constantia" panose="02030602050306030303" pitchFamily="18" charset="0"/>
              </a:rPr>
              <a:t>”</a:t>
            </a:r>
            <a:r>
              <a:rPr lang="en-US" sz="1800" spc="-5" dirty="0" smtClean="0">
                <a:effectLst/>
                <a:ea typeface="Constantia" panose="02030602050306030303" pitchFamily="18" charset="0"/>
                <a:cs typeface="Times New Roman" panose="02020603050405020304" pitchFamily="18" charset="0"/>
              </a:rPr>
              <a:t>)</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is</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function</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of</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other</a:t>
            </a:r>
            <a:r>
              <a:rPr lang="en-US" sz="1800" spc="-1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available</a:t>
            </a:r>
            <a:r>
              <a:rPr lang="en-US" sz="1800" spc="41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products</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(i.e.,</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substitutes)</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or</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the</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ability</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for</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customers</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to</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go</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without</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or</a:t>
            </a:r>
            <a:r>
              <a:rPr lang="en-US" sz="1800" spc="-1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use</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less,</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with</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no</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meaningful </a:t>
            </a:r>
            <a:r>
              <a:rPr lang="en-US" sz="1800" spc="-5" dirty="0" smtClean="0">
                <a:effectLst/>
                <a:ea typeface="Constantia" panose="02030602050306030303" pitchFamily="18" charset="0"/>
                <a:cs typeface="Times New Roman" panose="02020603050405020304" pitchFamily="18" charset="0"/>
              </a:rPr>
              <a:t>impact</a:t>
            </a:r>
            <a:r>
              <a:rPr lang="en-US" sz="1800" spc="-3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on</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their</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personal</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life</a:t>
            </a:r>
            <a:r>
              <a:rPr lang="en-US" sz="1800" spc="-1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or</a:t>
            </a:r>
            <a:r>
              <a:rPr lang="en-US" sz="1800" spc="-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in</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commerce.</a:t>
            </a:r>
            <a:r>
              <a:rPr lang="en-US" sz="1800" dirty="0" smtClean="0">
                <a:effectLst/>
                <a:ea typeface="Constantia" panose="02030602050306030303" pitchFamily="18" charset="0"/>
                <a:cs typeface="Times New Roman" panose="02020603050405020304" pitchFamily="18" charset="0"/>
              </a:rPr>
              <a:t> </a:t>
            </a:r>
            <a:r>
              <a:rPr lang="en-US" sz="1800" spc="13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Constantia" panose="02030602050306030303" pitchFamily="18" charset="0"/>
              </a:rPr>
              <a:t>“</a:t>
            </a:r>
            <a:r>
              <a:rPr lang="en-US" sz="1800" spc="-5" dirty="0" smtClean="0">
                <a:effectLst/>
                <a:ea typeface="Constantia" panose="02030602050306030303" pitchFamily="18" charset="0"/>
                <a:cs typeface="Times New Roman" panose="02020603050405020304" pitchFamily="18" charset="0"/>
              </a:rPr>
              <a:t>Price</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signals</a:t>
            </a:r>
            <a:r>
              <a:rPr lang="en-US" sz="1800" spc="-5" dirty="0" smtClean="0">
                <a:effectLst/>
                <a:ea typeface="Constantia" panose="02030602050306030303" pitchFamily="18" charset="0"/>
                <a:cs typeface="Constantia" panose="02030602050306030303" pitchFamily="18" charset="0"/>
              </a:rPr>
              <a:t>”</a:t>
            </a:r>
            <a:r>
              <a:rPr lang="en-US" sz="1800" spc="-25" dirty="0" smtClean="0">
                <a:effectLst/>
                <a:ea typeface="Constantia" panose="02030602050306030303" pitchFamily="18" charset="0"/>
                <a:cs typeface="Constantia" panose="02030602050306030303" pitchFamily="18" charset="0"/>
              </a:rPr>
              <a:t> </a:t>
            </a:r>
            <a:r>
              <a:rPr lang="en-US" sz="1800" dirty="0" smtClean="0">
                <a:effectLst/>
                <a:ea typeface="Constantia" panose="02030602050306030303" pitchFamily="18" charset="0"/>
                <a:cs typeface="Times New Roman" panose="02020603050405020304" pitchFamily="18" charset="0"/>
              </a:rPr>
              <a:t>is</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a:t>
            </a:r>
            <a:r>
              <a:rPr lang="en-US" sz="1800" spc="-1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term</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used</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to</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describe</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how</a:t>
            </a:r>
            <a:r>
              <a:rPr lang="en-US" sz="1800" spc="43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customers</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see</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or</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expect</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future</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pricing</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to</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affect</a:t>
            </a:r>
            <a:r>
              <a:rPr lang="en-US" sz="1800" spc="-3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them.</a:t>
            </a:r>
          </a:p>
          <a:p>
            <a:pPr marL="76200" marR="172720">
              <a:lnSpc>
                <a:spcPct val="100000"/>
              </a:lnSpc>
              <a:spcBef>
                <a:spcPts val="0"/>
              </a:spcBef>
            </a:pPr>
            <a:endParaRPr lang="en-US" sz="1800" spc="-5" dirty="0" smtClean="0">
              <a:effectLst/>
              <a:ea typeface="Constantia" panose="02030602050306030303" pitchFamily="18" charset="0"/>
              <a:cs typeface="Times New Roman" panose="02020603050405020304" pitchFamily="18" charset="0"/>
            </a:endParaRPr>
          </a:p>
          <a:p>
            <a:pPr marL="533400" marR="172720" lvl="1">
              <a:lnSpc>
                <a:spcPct val="100000"/>
              </a:lnSpc>
              <a:spcBef>
                <a:spcPts val="0"/>
              </a:spcBef>
            </a:pPr>
            <a:r>
              <a:rPr lang="en-US" sz="1800" spc="-5" dirty="0" smtClean="0">
                <a:effectLst/>
                <a:ea typeface="Constantia" panose="02030602050306030303" pitchFamily="18" charset="0"/>
                <a:cs typeface="Times New Roman" panose="02020603050405020304" pitchFamily="18" charset="0"/>
              </a:rPr>
              <a:t>Price</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elasticity</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is</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expressed</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mathematically</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as</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a:t>
            </a:r>
            <a:r>
              <a:rPr lang="en-US" sz="1800" spc="-1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coefficient</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describing</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the</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amount</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of</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change</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in</a:t>
            </a:r>
            <a:r>
              <a:rPr lang="en-US" sz="1800" spc="45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consumption</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per</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change</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in</a:t>
            </a:r>
            <a:r>
              <a:rPr lang="en-US" sz="1800" spc="-1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price.</a:t>
            </a:r>
            <a:r>
              <a:rPr lang="en-US" sz="1800" spc="20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By</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way</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of</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example,</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a:t>
            </a:r>
            <a:r>
              <a:rPr lang="en-US" sz="1800" spc="-1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price</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elasticity</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factor</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of negative</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0.10</a:t>
            </a:r>
            <a:r>
              <a:rPr lang="en-US" sz="1800" spc="27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means</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consumer</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will</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reduce</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usage</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by</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one</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percent</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if</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the</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price</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increases</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by</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10%.</a:t>
            </a:r>
            <a:r>
              <a:rPr lang="en-US" sz="1800" spc="20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Conversely,</a:t>
            </a:r>
            <a:r>
              <a:rPr lang="en-US" sz="1800" spc="1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a:t>
            </a:r>
            <a:r>
              <a:rPr lang="en-US" sz="1800" spc="4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positive</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0.10</a:t>
            </a:r>
            <a:r>
              <a:rPr lang="en-US" sz="1800" spc="-3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coefficient</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factor</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for</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10%</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price</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decrease</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would</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predict</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customers</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would</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increase</a:t>
            </a:r>
            <a:r>
              <a:rPr lang="en-US" sz="1800" spc="3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consumption</a:t>
            </a:r>
            <a:r>
              <a:rPr lang="en-US" sz="1800" spc="-3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by</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1.0%.</a:t>
            </a:r>
            <a:r>
              <a:rPr lang="en-US" sz="1800" spc="19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For</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products</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with</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high</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substitutability,</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the</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coefficient</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factors</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are</a:t>
            </a:r>
            <a:r>
              <a:rPr lang="en-US" sz="1800" spc="-1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high</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(e.g.,</a:t>
            </a:r>
            <a:r>
              <a:rPr lang="en-US" sz="1800" spc="39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greater</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than</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0.50)</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and</a:t>
            </a:r>
            <a:r>
              <a:rPr lang="en-US" sz="1800" spc="-25" dirty="0" smtClean="0">
                <a:effectLst/>
                <a:ea typeface="Constantia" panose="02030602050306030303" pitchFamily="18" charset="0"/>
                <a:cs typeface="Times New Roman" panose="02020603050405020304" pitchFamily="18" charset="0"/>
              </a:rPr>
              <a:t>                                 </a:t>
            </a:r>
            <a:r>
              <a:rPr lang="en-US" sz="1800" i="1" dirty="0" smtClean="0">
                <a:effectLst/>
                <a:ea typeface="Constantia" panose="02030602050306030303" pitchFamily="18" charset="0"/>
                <a:cs typeface="Times New Roman" panose="02020603050405020304" pitchFamily="18" charset="0"/>
              </a:rPr>
              <a:t>vice</a:t>
            </a:r>
            <a:r>
              <a:rPr lang="en-US" sz="1800" i="1" spc="-20" dirty="0" smtClean="0">
                <a:effectLst/>
                <a:ea typeface="Constantia" panose="02030602050306030303" pitchFamily="18" charset="0"/>
                <a:cs typeface="Times New Roman" panose="02020603050405020304" pitchFamily="18" charset="0"/>
              </a:rPr>
              <a:t> </a:t>
            </a:r>
            <a:r>
              <a:rPr lang="en-US" sz="1800" i="1" dirty="0" smtClean="0">
                <a:effectLst/>
                <a:ea typeface="Constantia" panose="02030602050306030303" pitchFamily="18" charset="0"/>
                <a:cs typeface="Times New Roman" panose="02020603050405020304" pitchFamily="18" charset="0"/>
              </a:rPr>
              <a:t>versa</a:t>
            </a:r>
            <a:r>
              <a:rPr lang="en-US" sz="1800" dirty="0" smtClean="0">
                <a:effectLst/>
                <a:ea typeface="Constantia" panose="02030602050306030303" pitchFamily="18" charset="0"/>
                <a:cs typeface="Times New Roman" panose="02020603050405020304" pitchFamily="18" charset="0"/>
              </a:rPr>
              <a:t>.</a:t>
            </a:r>
          </a:p>
          <a:p>
            <a:pPr marL="76200" marR="172720">
              <a:lnSpc>
                <a:spcPct val="100000"/>
              </a:lnSpc>
              <a:spcBef>
                <a:spcPts val="0"/>
              </a:spcBef>
            </a:pPr>
            <a:endParaRPr lang="en-US" sz="1800" dirty="0" smtClean="0">
              <a:effectLst/>
              <a:ea typeface="Calibri" panose="020F0502020204030204" pitchFamily="34" charset="0"/>
              <a:cs typeface="Times New Roman" panose="02020603050405020304" pitchFamily="18" charset="0"/>
            </a:endParaRPr>
          </a:p>
          <a:p>
            <a:pPr marL="533400" marR="172720" lvl="1">
              <a:lnSpc>
                <a:spcPct val="100000"/>
              </a:lnSpc>
              <a:spcBef>
                <a:spcPts val="0"/>
              </a:spcBef>
            </a:pPr>
            <a:r>
              <a:rPr lang="en-US" sz="1800" spc="-5" dirty="0" smtClean="0">
                <a:effectLst/>
                <a:ea typeface="Constantia" panose="02030602050306030303" pitchFamily="18" charset="0"/>
                <a:cs typeface="Times New Roman" panose="02020603050405020304" pitchFamily="18" charset="0"/>
              </a:rPr>
              <a:t>Price</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elasticity</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can</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be</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highly</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temporal.</a:t>
            </a:r>
            <a:r>
              <a:rPr lang="en-US" sz="1800" spc="20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Consumers</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may</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not</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be</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able</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to</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make</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changes</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to</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short-term</a:t>
            </a:r>
            <a:r>
              <a:rPr lang="en-US" sz="1800" spc="44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price</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increases</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or</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decreases.</a:t>
            </a:r>
            <a:r>
              <a:rPr lang="en-US" sz="1800" spc="20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Yet,</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several</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years</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out,</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that</a:t>
            </a:r>
            <a:r>
              <a:rPr lang="en-US" sz="1800" spc="-2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same</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customer</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may</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replace</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equipment</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or</a:t>
            </a:r>
            <a:r>
              <a:rPr lang="en-US" sz="1800" spc="4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make</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behavioral</a:t>
            </a:r>
            <a:r>
              <a:rPr lang="en-US" sz="1800" spc="-1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changes</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to</a:t>
            </a:r>
            <a:r>
              <a:rPr lang="en-US" sz="1800" spc="-2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use</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significantly</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less</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or</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more</a:t>
            </a:r>
            <a:r>
              <a:rPr lang="en-US" sz="1800" spc="-30" dirty="0" smtClean="0">
                <a:effectLst/>
                <a:ea typeface="Constantia" panose="02030602050306030303" pitchFamily="18" charset="0"/>
                <a:cs typeface="Times New Roman" panose="02020603050405020304" pitchFamily="18" charset="0"/>
              </a:rPr>
              <a:t> </a:t>
            </a:r>
            <a:r>
              <a:rPr lang="en-US" sz="1800" spc="10" dirty="0" smtClean="0">
                <a:effectLst/>
                <a:ea typeface="Constantia" panose="02030602050306030303" pitchFamily="18" charset="0"/>
                <a:cs typeface="Times New Roman" panose="02020603050405020304" pitchFamily="18" charset="0"/>
              </a:rPr>
              <a:t>of</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a</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product</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depending</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on</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whether,</a:t>
            </a:r>
            <a:r>
              <a:rPr lang="en-US" sz="1800" spc="-3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over</a:t>
            </a:r>
            <a:r>
              <a:rPr lang="en-US" sz="1800" spc="3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the</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long</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term,</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the</a:t>
            </a:r>
            <a:r>
              <a:rPr lang="en-US" sz="1800" spc="-1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product</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is</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more</a:t>
            </a:r>
            <a:r>
              <a:rPr lang="en-US" sz="1800" spc="-30"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or</a:t>
            </a:r>
            <a:r>
              <a:rPr lang="en-US" sz="1800" spc="-25" dirty="0" smtClean="0">
                <a:effectLst/>
                <a:ea typeface="Constantia" panose="02030602050306030303" pitchFamily="18" charset="0"/>
                <a:cs typeface="Times New Roman" panose="02020603050405020304" pitchFamily="18" charset="0"/>
              </a:rPr>
              <a:t> </a:t>
            </a:r>
            <a:r>
              <a:rPr lang="en-US" sz="1800" dirty="0" smtClean="0">
                <a:effectLst/>
                <a:ea typeface="Constantia" panose="02030602050306030303" pitchFamily="18" charset="0"/>
                <a:cs typeface="Times New Roman" panose="02020603050405020304" pitchFamily="18" charset="0"/>
              </a:rPr>
              <a:t>less</a:t>
            </a:r>
            <a:r>
              <a:rPr lang="en-US" sz="1800" spc="-25"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expensive,</a:t>
            </a:r>
            <a:r>
              <a:rPr lang="en-US" sz="1800" spc="-30" dirty="0" smtClean="0">
                <a:effectLst/>
                <a:ea typeface="Constantia" panose="02030602050306030303" pitchFamily="18" charset="0"/>
                <a:cs typeface="Times New Roman" panose="02020603050405020304" pitchFamily="18" charset="0"/>
              </a:rPr>
              <a:t> </a:t>
            </a:r>
            <a:r>
              <a:rPr lang="en-US" sz="1800" spc="-5" dirty="0" smtClean="0">
                <a:effectLst/>
                <a:ea typeface="Constantia" panose="02030602050306030303" pitchFamily="18" charset="0"/>
                <a:cs typeface="Times New Roman" panose="02020603050405020304" pitchFamily="18" charset="0"/>
              </a:rPr>
              <a:t>respectively. </a:t>
            </a:r>
            <a:endParaRPr lang="en-US" sz="1800" spc="-5" dirty="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985536" y="1828550"/>
            <a:ext cx="2470579" cy="3207090"/>
          </a:xfrm>
          <a:prstGeom prst="rect">
            <a:avLst/>
          </a:prstGeom>
        </p:spPr>
      </p:pic>
      <p:sp>
        <p:nvSpPr>
          <p:cNvPr id="6" name="Rectangle 5"/>
          <p:cNvSpPr/>
          <p:nvPr/>
        </p:nvSpPr>
        <p:spPr>
          <a:xfrm>
            <a:off x="838200" y="488922"/>
            <a:ext cx="9382626" cy="769441"/>
          </a:xfrm>
          <a:prstGeom prst="rect">
            <a:avLst/>
          </a:prstGeom>
        </p:spPr>
        <p:txBody>
          <a:bodyPr wrap="square">
            <a:spAutoFit/>
          </a:bodyPr>
          <a:lstStyle/>
          <a:p>
            <a:r>
              <a:rPr lang="en-US" sz="4400" kern="0" dirty="0">
                <a:solidFill>
                  <a:srgbClr val="009FB8"/>
                </a:solidFill>
                <a:ea typeface="Constantia" panose="02030602050306030303" pitchFamily="18" charset="0"/>
              </a:rPr>
              <a:t>Price</a:t>
            </a:r>
            <a:r>
              <a:rPr lang="en-US" sz="4400" kern="0" spc="-25" dirty="0">
                <a:solidFill>
                  <a:srgbClr val="009FB8"/>
                </a:solidFill>
                <a:ea typeface="Constantia" panose="02030602050306030303" pitchFamily="18" charset="0"/>
              </a:rPr>
              <a:t> </a:t>
            </a:r>
            <a:r>
              <a:rPr lang="en-US" sz="4400" kern="0" spc="-5" dirty="0">
                <a:solidFill>
                  <a:srgbClr val="009FB8"/>
                </a:solidFill>
                <a:ea typeface="Constantia" panose="02030602050306030303" pitchFamily="18" charset="0"/>
              </a:rPr>
              <a:t>Elasticity</a:t>
            </a:r>
            <a:r>
              <a:rPr lang="en-US" sz="4400" kern="0" spc="-5" dirty="0">
                <a:solidFill>
                  <a:srgbClr val="009FB8"/>
                </a:solidFill>
                <a:ea typeface="Constantia" panose="02030602050306030303" pitchFamily="18" charset="0"/>
                <a:cs typeface="Constantia" panose="02030602050306030303" pitchFamily="18" charset="0"/>
              </a:rPr>
              <a:t>—</a:t>
            </a:r>
            <a:r>
              <a:rPr lang="en-US" sz="4400" kern="0" spc="-5" dirty="0">
                <a:solidFill>
                  <a:srgbClr val="009FB8"/>
                </a:solidFill>
                <a:ea typeface="Constantia" panose="02030602050306030303" pitchFamily="18" charset="0"/>
              </a:rPr>
              <a:t>Context</a:t>
            </a:r>
            <a:r>
              <a:rPr lang="en-US" sz="4400" kern="0" spc="-30" dirty="0">
                <a:solidFill>
                  <a:srgbClr val="009FB8"/>
                </a:solidFill>
                <a:ea typeface="Constantia" panose="02030602050306030303" pitchFamily="18" charset="0"/>
              </a:rPr>
              <a:t> </a:t>
            </a:r>
            <a:r>
              <a:rPr lang="en-US" sz="4400" kern="0" dirty="0">
                <a:solidFill>
                  <a:srgbClr val="009FB8"/>
                </a:solidFill>
                <a:ea typeface="Constantia" panose="02030602050306030303" pitchFamily="18" charset="0"/>
              </a:rPr>
              <a:t>and</a:t>
            </a:r>
            <a:r>
              <a:rPr lang="en-US" sz="4400" kern="0" spc="-20" dirty="0">
                <a:solidFill>
                  <a:srgbClr val="009FB8"/>
                </a:solidFill>
                <a:ea typeface="Constantia" panose="02030602050306030303" pitchFamily="18" charset="0"/>
              </a:rPr>
              <a:t> </a:t>
            </a:r>
            <a:r>
              <a:rPr lang="en-US" sz="4400" kern="0" spc="-10" dirty="0" smtClean="0">
                <a:solidFill>
                  <a:srgbClr val="009FB8"/>
                </a:solidFill>
                <a:ea typeface="Constantia" panose="02030602050306030303" pitchFamily="18" charset="0"/>
              </a:rPr>
              <a:t>Import</a:t>
            </a:r>
            <a:endParaRPr lang="en-US" sz="4400" dirty="0">
              <a:solidFill>
                <a:prstClr val="black"/>
              </a:solidFill>
            </a:endParaRPr>
          </a:p>
        </p:txBody>
      </p:sp>
      <p:sp>
        <p:nvSpPr>
          <p:cNvPr id="4" name="Slide Number Placeholder 3"/>
          <p:cNvSpPr>
            <a:spLocks noGrp="1"/>
          </p:cNvSpPr>
          <p:nvPr>
            <p:ph type="sldNum" sz="quarter" idx="12"/>
          </p:nvPr>
        </p:nvSpPr>
        <p:spPr/>
        <p:txBody>
          <a:bodyPr/>
          <a:lstStyle/>
          <a:p>
            <a:fld id="{42A1280B-FAB2-4C4A-928A-754726CA12F4}"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1517478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895" y="1090863"/>
            <a:ext cx="7375358" cy="5309937"/>
          </a:xfrm>
        </p:spPr>
        <p:txBody>
          <a:bodyPr/>
          <a:lstStyle/>
          <a:p>
            <a:pPr marL="533400" marR="172720" lvl="1">
              <a:spcBef>
                <a:spcPts val="0"/>
              </a:spcBef>
            </a:pP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The</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import</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of</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price</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elasticity</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to</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natural</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gas</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integrated</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resource</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planning</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lies</a:t>
            </a:r>
            <a:r>
              <a:rPr lang="en-US" sz="1800" spc="-1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in</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the</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twenty</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year</a:t>
            </a:r>
            <a:r>
              <a:rPr lang="en-US" sz="1800" spc="28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period</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over</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which</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the</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demand</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forecasts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are</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estimated.</a:t>
            </a:r>
            <a:r>
              <a:rPr lang="en-US" sz="1800" spc="21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This</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forecast</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(or</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range</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of</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forecasts</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under</a:t>
            </a:r>
            <a:r>
              <a:rPr lang="en-US" sz="1800" spc="46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scenario</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planning)</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is</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a:t>
            </a:r>
            <a:r>
              <a:rPr lang="en-US" sz="1800" spc="-1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key</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determinant</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of</a:t>
            </a:r>
            <a:r>
              <a:rPr lang="en-US" sz="1800" spc="-1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the</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avoided</a:t>
            </a:r>
            <a:r>
              <a:rPr lang="en-US" sz="1800" spc="-1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cost.</a:t>
            </a:r>
            <a:r>
              <a:rPr lang="en-US" sz="1800" spc="2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Low</a:t>
            </a:r>
            <a:r>
              <a:rPr lang="en-US" sz="1800" spc="-1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price</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elasticity</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in</a:t>
            </a:r>
            <a:r>
              <a:rPr lang="en-US" sz="1800" spc="-1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rising</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natural</a:t>
            </a:r>
            <a:r>
              <a:rPr lang="en-US" sz="1800" spc="54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gas</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price</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environment,</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would</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suggest</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forecasted</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higher</a:t>
            </a:r>
            <a:r>
              <a:rPr lang="en-US" sz="1800" spc="-1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load</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would</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not</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change</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and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more</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natural</a:t>
            </a:r>
            <a:r>
              <a:rPr lang="en-US" sz="1800" spc="31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gas</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would</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need</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to</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be</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acquired,</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with</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corresponding</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delivery</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infrastructure.</a:t>
            </a:r>
            <a:r>
              <a:rPr lang="en-US" sz="1800" spc="19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However,</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if</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usage</a:t>
            </a:r>
            <a:r>
              <a:rPr lang="en-US" sz="1800" spc="35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materially</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decreases</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with</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higher</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prices,</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then</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less</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purchases</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and</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capital</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investment</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by</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local</a:t>
            </a:r>
            <a:r>
              <a:rPr lang="en-US" sz="1800" spc="3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distribution</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company</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(LDC)</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would</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be</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necessary.</a:t>
            </a:r>
            <a:r>
              <a:rPr lang="en-US" sz="1800" spc="2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Thus</a:t>
            </a:r>
            <a:r>
              <a:rPr lang="en-US" sz="1800" spc="-1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price</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elasticity</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effects</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the</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avoided</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cost.</a:t>
            </a:r>
          </a:p>
          <a:p>
            <a:pPr marL="533400" marR="172720" lvl="1">
              <a:spcBef>
                <a:spcPts val="0"/>
              </a:spcBef>
            </a:pPr>
            <a:endPar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endParaRPr>
          </a:p>
          <a:p>
            <a:pPr marL="533400" marR="172720" lvl="1">
              <a:spcBef>
                <a:spcPts val="0"/>
              </a:spcBef>
            </a:pP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Because</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avoided</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costs</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are</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integral</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to</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conservation</a:t>
            </a:r>
            <a:r>
              <a:rPr lang="en-US" sz="1800" spc="-4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planning,</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among</a:t>
            </a:r>
            <a:r>
              <a:rPr lang="en-US" sz="1800" spc="-4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other</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components,</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the</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impact</a:t>
            </a:r>
            <a:r>
              <a:rPr lang="en-US" sz="1800" spc="4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of</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price</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elasticity</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on</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consumer</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consumption</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is</a:t>
            </a:r>
            <a:r>
              <a:rPr lang="en-US" sz="1800" spc="-3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particularly</a:t>
            </a:r>
            <a:r>
              <a:rPr lang="en-US" sz="1800" spc="-4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smtClean="0">
                <a:solidFill>
                  <a:prstClr val="black"/>
                </a:solidFill>
                <a:latin typeface="Calibri" panose="020F0502020204030204" pitchFamily="34" charset="0"/>
                <a:ea typeface="Constantia" panose="02030602050306030303" pitchFamily="18" charset="0"/>
                <a:cs typeface="Times New Roman" panose="02020603050405020304" pitchFamily="18" charset="0"/>
              </a:rPr>
              <a:t>important</a:t>
            </a:r>
            <a:r>
              <a:rPr lang="en-US" sz="1800" dirty="0" smtClean="0">
                <a:solidFill>
                  <a:prstClr val="black"/>
                </a:solidFill>
                <a:latin typeface="Calibri" panose="020F0502020204030204" pitchFamily="34" charset="0"/>
                <a:ea typeface="Constantia" panose="02030602050306030303" pitchFamily="18" charset="0"/>
                <a:cs typeface="Times New Roman" panose="02020603050405020304" pitchFamily="18" charset="0"/>
              </a:rPr>
              <a:t>.</a:t>
            </a:r>
            <a:endPar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endParaRPr>
          </a:p>
          <a:p>
            <a:pPr marL="533400" marR="172720" lvl="1">
              <a:spcBef>
                <a:spcPts val="0"/>
              </a:spcBef>
            </a:pPr>
            <a:endPar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endParaRPr>
          </a:p>
          <a:p>
            <a:pPr marL="533400" marR="396875" lvl="1" algn="just">
              <a:spcBef>
                <a:spcPts val="0"/>
              </a:spcBef>
            </a:pP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The</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previous</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discussion</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is</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relatively</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academic</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explanation.</a:t>
            </a:r>
            <a:r>
              <a:rPr lang="en-US" sz="1800" spc="19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Application</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of</a:t>
            </a:r>
            <a:r>
              <a:rPr lang="en-US" sz="1800" spc="-1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price</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elasticity</a:t>
            </a:r>
            <a:r>
              <a:rPr lang="en-US" sz="1800" spc="-1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to</a:t>
            </a:r>
            <a:r>
              <a:rPr lang="en-US" sz="1800" spc="30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natural</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gas</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resource</a:t>
            </a:r>
            <a:r>
              <a:rPr lang="en-US" sz="1800" spc="-2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planning</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presents</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several</a:t>
            </a:r>
            <a:r>
              <a:rPr lang="en-US" sz="1800" spc="-2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confounding</a:t>
            </a:r>
            <a:r>
              <a:rPr lang="en-US" sz="1800" spc="-3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r>
              <a:rPr lang="en-US" sz="1800" spc="-5" dirty="0">
                <a:solidFill>
                  <a:prstClr val="black"/>
                </a:solidFill>
                <a:latin typeface="Calibri" panose="020F0502020204030204" pitchFamily="34" charset="0"/>
                <a:ea typeface="Constantia" panose="02030602050306030303" pitchFamily="18" charset="0"/>
                <a:cs typeface="Times New Roman" panose="02020603050405020304" pitchFamily="18" charset="0"/>
              </a:rPr>
              <a:t>issues.</a:t>
            </a:r>
            <a:r>
              <a:rPr lang="en-US" sz="1800" spc="200" dirty="0">
                <a:solidFill>
                  <a:prstClr val="black"/>
                </a:solidFill>
                <a:latin typeface="Calibri" panose="020F0502020204030204" pitchFamily="34" charset="0"/>
                <a:ea typeface="Constantia" panose="02030602050306030303" pitchFamily="18" charset="0"/>
                <a:cs typeface="Times New Roman" panose="02020603050405020304" pitchFamily="18" charset="0"/>
              </a:rPr>
              <a:t> </a:t>
            </a:r>
            <a:endParaRPr lang="en-US" sz="1800" dirty="0">
              <a:solidFill>
                <a:prstClr val="black"/>
              </a:solidFill>
              <a:latin typeface="Constantia" panose="02030602050306030303" pitchFamily="18" charset="0"/>
              <a:ea typeface="Constantia" panose="02030602050306030303"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3"/>
          <a:stretch>
            <a:fillRect/>
          </a:stretch>
        </p:blipFill>
        <p:spPr>
          <a:xfrm>
            <a:off x="7558995" y="1635038"/>
            <a:ext cx="4391025" cy="3390900"/>
          </a:xfrm>
          <a:prstGeom prst="rect">
            <a:avLst/>
          </a:prstGeom>
        </p:spPr>
      </p:pic>
      <p:sp>
        <p:nvSpPr>
          <p:cNvPr id="5" name="Rectangle 4"/>
          <p:cNvSpPr/>
          <p:nvPr/>
        </p:nvSpPr>
        <p:spPr>
          <a:xfrm>
            <a:off x="384759" y="400006"/>
            <a:ext cx="10485009" cy="769441"/>
          </a:xfrm>
          <a:prstGeom prst="rect">
            <a:avLst/>
          </a:prstGeom>
        </p:spPr>
        <p:txBody>
          <a:bodyPr wrap="square">
            <a:spAutoFit/>
          </a:bodyPr>
          <a:lstStyle/>
          <a:p>
            <a:r>
              <a:rPr lang="en-US" sz="4400" kern="0" dirty="0">
                <a:solidFill>
                  <a:srgbClr val="009FB8"/>
                </a:solidFill>
                <a:ea typeface="Constantia" panose="02030602050306030303" pitchFamily="18" charset="0"/>
              </a:rPr>
              <a:t>Price</a:t>
            </a:r>
            <a:r>
              <a:rPr lang="en-US" sz="4400" kern="0" spc="-25" dirty="0">
                <a:solidFill>
                  <a:srgbClr val="009FB8"/>
                </a:solidFill>
                <a:ea typeface="Constantia" panose="02030602050306030303" pitchFamily="18" charset="0"/>
              </a:rPr>
              <a:t> </a:t>
            </a:r>
            <a:r>
              <a:rPr lang="en-US" sz="4400" kern="0" spc="-5" dirty="0">
                <a:solidFill>
                  <a:srgbClr val="009FB8"/>
                </a:solidFill>
                <a:ea typeface="Constantia" panose="02030602050306030303" pitchFamily="18" charset="0"/>
              </a:rPr>
              <a:t>Elasticity</a:t>
            </a:r>
            <a:r>
              <a:rPr lang="en-US" sz="4400" kern="0" spc="-5" dirty="0">
                <a:solidFill>
                  <a:srgbClr val="009FB8"/>
                </a:solidFill>
                <a:ea typeface="Constantia" panose="02030602050306030303" pitchFamily="18" charset="0"/>
                <a:cs typeface="Constantia" panose="02030602050306030303" pitchFamily="18" charset="0"/>
              </a:rPr>
              <a:t>—</a:t>
            </a:r>
            <a:r>
              <a:rPr lang="en-US" sz="4400" kern="0" spc="-5" dirty="0">
                <a:solidFill>
                  <a:srgbClr val="009FB8"/>
                </a:solidFill>
                <a:ea typeface="Constantia" panose="02030602050306030303" pitchFamily="18" charset="0"/>
              </a:rPr>
              <a:t>Context</a:t>
            </a:r>
            <a:r>
              <a:rPr lang="en-US" sz="4400" kern="0" spc="-30" dirty="0">
                <a:solidFill>
                  <a:srgbClr val="009FB8"/>
                </a:solidFill>
                <a:ea typeface="Constantia" panose="02030602050306030303" pitchFamily="18" charset="0"/>
              </a:rPr>
              <a:t> </a:t>
            </a:r>
            <a:r>
              <a:rPr lang="en-US" sz="4400" kern="0" dirty="0">
                <a:solidFill>
                  <a:srgbClr val="009FB8"/>
                </a:solidFill>
                <a:ea typeface="Constantia" panose="02030602050306030303" pitchFamily="18" charset="0"/>
              </a:rPr>
              <a:t>and</a:t>
            </a:r>
            <a:r>
              <a:rPr lang="en-US" sz="4400" kern="0" spc="-20" dirty="0">
                <a:solidFill>
                  <a:srgbClr val="009FB8"/>
                </a:solidFill>
                <a:ea typeface="Constantia" panose="02030602050306030303" pitchFamily="18" charset="0"/>
              </a:rPr>
              <a:t> </a:t>
            </a:r>
            <a:r>
              <a:rPr lang="en-US" sz="4400" kern="0" spc="-10" dirty="0" smtClean="0">
                <a:solidFill>
                  <a:srgbClr val="009FB8"/>
                </a:solidFill>
                <a:ea typeface="Constantia" panose="02030602050306030303" pitchFamily="18" charset="0"/>
              </a:rPr>
              <a:t>Import</a:t>
            </a:r>
            <a:r>
              <a:rPr lang="en-US" sz="4400" kern="0" spc="-30" dirty="0" smtClean="0">
                <a:solidFill>
                  <a:srgbClr val="009FB8"/>
                </a:solidFill>
                <a:ea typeface="Constantia" panose="02030602050306030303" pitchFamily="18" charset="0"/>
              </a:rPr>
              <a:t> </a:t>
            </a:r>
            <a:r>
              <a:rPr lang="en-US" sz="4400" kern="0" spc="-5" dirty="0" smtClean="0">
                <a:solidFill>
                  <a:srgbClr val="009FB8"/>
                </a:solidFill>
                <a:ea typeface="Constantia" panose="02030602050306030303" pitchFamily="18" charset="0"/>
              </a:rPr>
              <a:t>(cont’d)</a:t>
            </a:r>
            <a:endParaRPr lang="en-US" sz="4400" dirty="0">
              <a:solidFill>
                <a:prstClr val="black"/>
              </a:solidFill>
            </a:endParaRPr>
          </a:p>
        </p:txBody>
      </p:sp>
      <p:sp>
        <p:nvSpPr>
          <p:cNvPr id="2" name="Slide Number Placeholder 1"/>
          <p:cNvSpPr>
            <a:spLocks noGrp="1"/>
          </p:cNvSpPr>
          <p:nvPr>
            <p:ph type="sldNum" sz="quarter" idx="12"/>
          </p:nvPr>
        </p:nvSpPr>
        <p:spPr/>
        <p:txBody>
          <a:bodyPr/>
          <a:lstStyle/>
          <a:p>
            <a:fld id="{42A1280B-FAB2-4C4A-928A-754726CA12F4}"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2791099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mn-lt"/>
              </a:rPr>
              <a:t>Factors Affecting Price Elasticity</a:t>
            </a:r>
            <a:endParaRPr lang="en-US" dirty="0">
              <a:solidFill>
                <a:srgbClr val="00B0F0"/>
              </a:solidFill>
              <a:latin typeface="+mn-lt"/>
            </a:endParaRPr>
          </a:p>
        </p:txBody>
      </p:sp>
      <p:sp>
        <p:nvSpPr>
          <p:cNvPr id="3" name="Content Placeholder 2"/>
          <p:cNvSpPr>
            <a:spLocks noGrp="1"/>
          </p:cNvSpPr>
          <p:nvPr>
            <p:ph idx="1"/>
          </p:nvPr>
        </p:nvSpPr>
        <p:spPr/>
        <p:txBody>
          <a:bodyPr>
            <a:normAutofit/>
          </a:bodyPr>
          <a:lstStyle/>
          <a:p>
            <a:pPr marL="0" indent="0">
              <a:buNone/>
            </a:pPr>
            <a:r>
              <a:rPr lang="en-US" dirty="0"/>
              <a:t>Several attributes of the regulated utility environment cause price elasticity calculations to be difficult to calculate with precision. These </a:t>
            </a:r>
            <a:r>
              <a:rPr lang="en-US" dirty="0" smtClean="0"/>
              <a:t>include… </a:t>
            </a:r>
          </a:p>
          <a:p>
            <a:r>
              <a:rPr lang="en-US" dirty="0" smtClean="0"/>
              <a:t>Within </a:t>
            </a:r>
            <a:r>
              <a:rPr lang="en-US" dirty="0"/>
              <a:t>customer classes, the type of </a:t>
            </a:r>
            <a:r>
              <a:rPr lang="en-US" dirty="0" smtClean="0"/>
              <a:t>                                             customer </a:t>
            </a:r>
            <a:r>
              <a:rPr lang="en-US" dirty="0"/>
              <a:t>usage varies:</a:t>
            </a:r>
          </a:p>
          <a:p>
            <a:pPr lvl="1"/>
            <a:r>
              <a:rPr lang="en-US" dirty="0"/>
              <a:t>Residential—heating and non-heating</a:t>
            </a:r>
          </a:p>
          <a:p>
            <a:pPr lvl="1"/>
            <a:r>
              <a:rPr lang="en-US" dirty="0"/>
              <a:t>Commercial—heating and </a:t>
            </a:r>
            <a:r>
              <a:rPr lang="en-US" dirty="0" smtClean="0"/>
              <a:t>processing</a:t>
            </a:r>
          </a:p>
          <a:p>
            <a:pPr marL="990600" marR="172720" lvl="2">
              <a:spcBef>
                <a:spcPts val="295"/>
              </a:spcBef>
            </a:pPr>
            <a:r>
              <a:rPr lang="en-US" spc="-5" dirty="0" smtClean="0">
                <a:latin typeface="Calibri" panose="020F0502020204030204" pitchFamily="34" charset="0"/>
                <a:ea typeface="Constantia" panose="02030602050306030303" pitchFamily="18" charset="0"/>
                <a:cs typeface="Times New Roman" panose="02020603050405020304" pitchFamily="18" charset="0"/>
              </a:rPr>
              <a:t>…leading</a:t>
            </a:r>
            <a:r>
              <a:rPr lang="en-US" spc="-35" dirty="0" smtClean="0">
                <a:latin typeface="Calibri" panose="020F0502020204030204" pitchFamily="34" charset="0"/>
                <a:ea typeface="Constantia" panose="02030602050306030303" pitchFamily="18" charset="0"/>
                <a:cs typeface="Times New Roman" panose="02020603050405020304" pitchFamily="18" charset="0"/>
              </a:rPr>
              <a:t> </a:t>
            </a:r>
            <a:r>
              <a:rPr lang="en-US" dirty="0">
                <a:latin typeface="Calibri" panose="020F0502020204030204" pitchFamily="34" charset="0"/>
                <a:ea typeface="Constantia" panose="02030602050306030303" pitchFamily="18" charset="0"/>
                <a:cs typeface="Times New Roman" panose="02020603050405020304" pitchFamily="18" charset="0"/>
              </a:rPr>
              <a:t>to</a:t>
            </a:r>
            <a:r>
              <a:rPr lang="en-US" spc="-25" dirty="0">
                <a:latin typeface="Calibri" panose="020F0502020204030204" pitchFamily="34" charset="0"/>
                <a:ea typeface="Constantia" panose="02030602050306030303" pitchFamily="18" charset="0"/>
                <a:cs typeface="Times New Roman" panose="02020603050405020304" pitchFamily="18" charset="0"/>
              </a:rPr>
              <a:t> </a:t>
            </a:r>
            <a:r>
              <a:rPr lang="en-US" dirty="0">
                <a:latin typeface="Calibri" panose="020F0502020204030204" pitchFamily="34" charset="0"/>
                <a:ea typeface="Constantia" panose="02030602050306030303" pitchFamily="18" charset="0"/>
                <a:cs typeface="Times New Roman" panose="02020603050405020304" pitchFamily="18" charset="0"/>
              </a:rPr>
              <a:t>a</a:t>
            </a:r>
            <a:r>
              <a:rPr lang="en-US" spc="-25" dirty="0">
                <a:latin typeface="Calibri" panose="020F0502020204030204" pitchFamily="34" charset="0"/>
                <a:ea typeface="Constantia" panose="02030602050306030303" pitchFamily="18" charset="0"/>
                <a:cs typeface="Times New Roman" panose="02020603050405020304" pitchFamily="18" charset="0"/>
              </a:rPr>
              <a:t> </a:t>
            </a:r>
            <a:r>
              <a:rPr lang="en-US" dirty="0">
                <a:latin typeface="Calibri" panose="020F0502020204030204" pitchFamily="34" charset="0"/>
                <a:ea typeface="Constantia" panose="02030602050306030303" pitchFamily="18" charset="0"/>
                <a:cs typeface="Times New Roman" panose="02020603050405020304" pitchFamily="18" charset="0"/>
              </a:rPr>
              <a:t>general</a:t>
            </a:r>
            <a:r>
              <a:rPr lang="en-US" spc="-30" dirty="0">
                <a:latin typeface="Calibri" panose="020F0502020204030204" pitchFamily="34" charset="0"/>
                <a:ea typeface="Constantia" panose="02030602050306030303" pitchFamily="18" charset="0"/>
                <a:cs typeface="Times New Roman" panose="02020603050405020304" pitchFamily="18" charset="0"/>
              </a:rPr>
              <a:t> </a:t>
            </a:r>
            <a:r>
              <a:rPr lang="en-US" spc="-5" dirty="0">
                <a:latin typeface="Calibri" panose="020F0502020204030204" pitchFamily="34" charset="0"/>
                <a:ea typeface="Constantia" panose="02030602050306030303" pitchFamily="18" charset="0"/>
                <a:cs typeface="Times New Roman" panose="02020603050405020304" pitchFamily="18" charset="0"/>
              </a:rPr>
              <a:t>inability</a:t>
            </a:r>
            <a:r>
              <a:rPr lang="en-US" spc="-30" dirty="0">
                <a:latin typeface="Calibri" panose="020F0502020204030204" pitchFamily="34" charset="0"/>
                <a:ea typeface="Constantia" panose="02030602050306030303" pitchFamily="18" charset="0"/>
                <a:cs typeface="Times New Roman" panose="02020603050405020304" pitchFamily="18" charset="0"/>
              </a:rPr>
              <a:t> </a:t>
            </a:r>
            <a:r>
              <a:rPr lang="en-US" dirty="0">
                <a:latin typeface="Calibri" panose="020F0502020204030204" pitchFamily="34" charset="0"/>
                <a:ea typeface="Constantia" panose="02030602050306030303" pitchFamily="18" charset="0"/>
                <a:cs typeface="Times New Roman" panose="02020603050405020304" pitchFamily="18" charset="0"/>
              </a:rPr>
              <a:t>to</a:t>
            </a:r>
            <a:r>
              <a:rPr lang="en-US" spc="-35" dirty="0">
                <a:latin typeface="Calibri" panose="020F0502020204030204" pitchFamily="34" charset="0"/>
                <a:ea typeface="Constantia" panose="02030602050306030303" pitchFamily="18" charset="0"/>
                <a:cs typeface="Times New Roman" panose="02020603050405020304" pitchFamily="18" charset="0"/>
              </a:rPr>
              <a:t> </a:t>
            </a:r>
            <a:r>
              <a:rPr lang="en-US" dirty="0">
                <a:latin typeface="Calibri" panose="020F0502020204030204" pitchFamily="34" charset="0"/>
                <a:ea typeface="Constantia" panose="02030602050306030303" pitchFamily="18" charset="0"/>
                <a:cs typeface="Times New Roman" panose="02020603050405020304" pitchFamily="18" charset="0"/>
              </a:rPr>
              <a:t>make</a:t>
            </a:r>
            <a:r>
              <a:rPr lang="en-US" spc="-25" dirty="0">
                <a:latin typeface="Calibri" panose="020F0502020204030204" pitchFamily="34" charset="0"/>
                <a:ea typeface="Constantia" panose="02030602050306030303" pitchFamily="18" charset="0"/>
                <a:cs typeface="Times New Roman" panose="02020603050405020304" pitchFamily="18" charset="0"/>
              </a:rPr>
              <a:t> </a:t>
            </a:r>
            <a:r>
              <a:rPr lang="en-US" spc="-25" dirty="0" smtClean="0">
                <a:latin typeface="Calibri" panose="020F0502020204030204" pitchFamily="34" charset="0"/>
                <a:ea typeface="Constantia" panose="02030602050306030303" pitchFamily="18" charset="0"/>
                <a:cs typeface="Times New Roman" panose="02020603050405020304" pitchFamily="18" charset="0"/>
              </a:rPr>
              <a:t>                                                                                        </a:t>
            </a:r>
            <a:r>
              <a:rPr lang="en-US" dirty="0" smtClean="0">
                <a:latin typeface="Calibri" panose="020F0502020204030204" pitchFamily="34" charset="0"/>
                <a:ea typeface="Constantia" panose="02030602050306030303" pitchFamily="18" charset="0"/>
                <a:cs typeface="Times New Roman" panose="02020603050405020304" pitchFamily="18" charset="0"/>
              </a:rPr>
              <a:t>short-term</a:t>
            </a:r>
            <a:r>
              <a:rPr lang="en-US" spc="-20" dirty="0" smtClean="0">
                <a:latin typeface="Calibri" panose="020F0502020204030204" pitchFamily="34" charset="0"/>
                <a:ea typeface="Constantia" panose="02030602050306030303" pitchFamily="18" charset="0"/>
                <a:cs typeface="Times New Roman" panose="02020603050405020304" pitchFamily="18" charset="0"/>
              </a:rPr>
              <a:t> </a:t>
            </a:r>
            <a:r>
              <a:rPr lang="en-US" dirty="0">
                <a:latin typeface="Calibri" panose="020F0502020204030204" pitchFamily="34" charset="0"/>
                <a:ea typeface="Constantia" panose="02030602050306030303" pitchFamily="18" charset="0"/>
                <a:cs typeface="Times New Roman" panose="02020603050405020304" pitchFamily="18" charset="0"/>
              </a:rPr>
              <a:t>changes</a:t>
            </a:r>
            <a:r>
              <a:rPr lang="en-US" spc="-25" dirty="0">
                <a:latin typeface="Calibri" panose="020F0502020204030204" pitchFamily="34" charset="0"/>
                <a:ea typeface="Constantia" panose="02030602050306030303" pitchFamily="18" charset="0"/>
                <a:cs typeface="Times New Roman" panose="02020603050405020304" pitchFamily="18" charset="0"/>
              </a:rPr>
              <a:t> </a:t>
            </a:r>
            <a:r>
              <a:rPr lang="en-US" dirty="0">
                <a:latin typeface="Calibri" panose="020F0502020204030204" pitchFamily="34" charset="0"/>
                <a:ea typeface="Constantia" panose="02030602050306030303" pitchFamily="18" charset="0"/>
                <a:cs typeface="Times New Roman" panose="02020603050405020304" pitchFamily="18" charset="0"/>
              </a:rPr>
              <a:t>in</a:t>
            </a:r>
            <a:r>
              <a:rPr lang="en-US" spc="-35" dirty="0">
                <a:latin typeface="Calibri" panose="020F0502020204030204" pitchFamily="34" charset="0"/>
                <a:ea typeface="Constantia" panose="02030602050306030303" pitchFamily="18" charset="0"/>
                <a:cs typeface="Times New Roman" panose="02020603050405020304" pitchFamily="18" charset="0"/>
              </a:rPr>
              <a:t> </a:t>
            </a:r>
            <a:r>
              <a:rPr lang="en-US" spc="-5" dirty="0">
                <a:latin typeface="Calibri" panose="020F0502020204030204" pitchFamily="34" charset="0"/>
                <a:ea typeface="Constantia" panose="02030602050306030303" pitchFamily="18" charset="0"/>
                <a:cs typeface="Times New Roman" panose="02020603050405020304" pitchFamily="18" charset="0"/>
              </a:rPr>
              <a:t>usage</a:t>
            </a:r>
            <a:r>
              <a:rPr lang="en-US" spc="-25" dirty="0">
                <a:latin typeface="Calibri" panose="020F0502020204030204" pitchFamily="34" charset="0"/>
                <a:ea typeface="Constantia" panose="02030602050306030303" pitchFamily="18" charset="0"/>
                <a:cs typeface="Times New Roman" panose="02020603050405020304" pitchFamily="18" charset="0"/>
              </a:rPr>
              <a:t> </a:t>
            </a:r>
            <a:r>
              <a:rPr lang="en-US" spc="-5" dirty="0">
                <a:latin typeface="Calibri" panose="020F0502020204030204" pitchFamily="34" charset="0"/>
                <a:ea typeface="Constantia" panose="02030602050306030303" pitchFamily="18" charset="0"/>
                <a:cs typeface="Times New Roman" panose="02020603050405020304" pitchFamily="18" charset="0"/>
              </a:rPr>
              <a:t>other</a:t>
            </a:r>
            <a:r>
              <a:rPr lang="en-US" spc="-25" dirty="0">
                <a:latin typeface="Calibri" panose="020F0502020204030204" pitchFamily="34" charset="0"/>
                <a:ea typeface="Constantia" panose="02030602050306030303" pitchFamily="18" charset="0"/>
                <a:cs typeface="Times New Roman" panose="02020603050405020304" pitchFamily="18" charset="0"/>
              </a:rPr>
              <a:t> </a:t>
            </a:r>
            <a:r>
              <a:rPr lang="en-US" dirty="0">
                <a:latin typeface="Calibri" panose="020F0502020204030204" pitchFamily="34" charset="0"/>
                <a:ea typeface="Constantia" panose="02030602050306030303" pitchFamily="18" charset="0"/>
                <a:cs typeface="Times New Roman" panose="02020603050405020304" pitchFamily="18" charset="0"/>
              </a:rPr>
              <a:t>than</a:t>
            </a:r>
            <a:r>
              <a:rPr lang="en-US" spc="-25" dirty="0">
                <a:latin typeface="Calibri" panose="020F0502020204030204" pitchFamily="34" charset="0"/>
                <a:ea typeface="Constantia" panose="02030602050306030303" pitchFamily="18" charset="0"/>
                <a:cs typeface="Times New Roman" panose="02020603050405020304" pitchFamily="18" charset="0"/>
              </a:rPr>
              <a:t> </a:t>
            </a:r>
            <a:r>
              <a:rPr lang="en-US" dirty="0">
                <a:latin typeface="Calibri" panose="020F0502020204030204" pitchFamily="34" charset="0"/>
                <a:ea typeface="Constantia" panose="02030602050306030303" pitchFamily="18" charset="0"/>
                <a:cs typeface="Times New Roman" panose="02020603050405020304" pitchFamily="18" charset="0"/>
              </a:rPr>
              <a:t>some</a:t>
            </a:r>
            <a:r>
              <a:rPr lang="en-US" spc="-20" dirty="0">
                <a:latin typeface="Calibri" panose="020F0502020204030204" pitchFamily="34" charset="0"/>
                <a:ea typeface="Constantia" panose="02030602050306030303" pitchFamily="18" charset="0"/>
                <a:cs typeface="Times New Roman" panose="02020603050405020304" pitchFamily="18" charset="0"/>
              </a:rPr>
              <a:t> </a:t>
            </a:r>
            <a:r>
              <a:rPr lang="en-US" spc="-20" dirty="0" smtClean="0">
                <a:latin typeface="Calibri" panose="020F0502020204030204" pitchFamily="34" charset="0"/>
                <a:ea typeface="Constantia" panose="02030602050306030303" pitchFamily="18" charset="0"/>
                <a:cs typeface="Times New Roman" panose="02020603050405020304" pitchFamily="18" charset="0"/>
              </a:rPr>
              <a:t>                                                                       </a:t>
            </a:r>
            <a:r>
              <a:rPr lang="en-US" spc="-5" dirty="0" smtClean="0">
                <a:latin typeface="Calibri" panose="020F0502020204030204" pitchFamily="34" charset="0"/>
                <a:ea typeface="Constantia" panose="02030602050306030303" pitchFamily="18" charset="0"/>
                <a:cs typeface="Times New Roman" panose="02020603050405020304" pitchFamily="18" charset="0"/>
              </a:rPr>
              <a:t>behavioral</a:t>
            </a:r>
            <a:r>
              <a:rPr lang="en-US" spc="325" dirty="0" smtClean="0">
                <a:latin typeface="Calibri" panose="020F0502020204030204" pitchFamily="34" charset="0"/>
                <a:ea typeface="Constantia" panose="02030602050306030303" pitchFamily="18" charset="0"/>
                <a:cs typeface="Times New Roman" panose="02020603050405020304" pitchFamily="18" charset="0"/>
              </a:rPr>
              <a:t> </a:t>
            </a:r>
            <a:r>
              <a:rPr lang="en-US" spc="-5" dirty="0">
                <a:latin typeface="Calibri" panose="020F0502020204030204" pitchFamily="34" charset="0"/>
                <a:ea typeface="Constantia" panose="02030602050306030303" pitchFamily="18" charset="0"/>
                <a:cs typeface="Times New Roman" panose="02020603050405020304" pitchFamily="18" charset="0"/>
              </a:rPr>
              <a:t>modifications.</a:t>
            </a:r>
            <a:endParaRPr lang="en-US" dirty="0">
              <a:latin typeface="Calibri" panose="020F0502020204030204" pitchFamily="34" charset="0"/>
              <a:ea typeface="Constantia" panose="02030602050306030303" pitchFamily="18" charset="0"/>
              <a:cs typeface="Times New Roman" panose="02020603050405020304" pitchFamily="18" charset="0"/>
            </a:endParaRPr>
          </a:p>
          <a:p>
            <a:pPr marL="0" marR="0" indent="0">
              <a:spcBef>
                <a:spcPts val="55"/>
              </a:spcBef>
              <a:spcAft>
                <a:spcPts val="0"/>
              </a:spcAft>
              <a:buNone/>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a:p>
            <a:pPr lvl="0"/>
            <a:endParaRPr lang="en-US" dirty="0"/>
          </a:p>
          <a:p>
            <a:endParaRPr lang="en-US" dirty="0"/>
          </a:p>
        </p:txBody>
      </p:sp>
      <p:pic>
        <p:nvPicPr>
          <p:cNvPr id="4" name="Picture 3"/>
          <p:cNvPicPr>
            <a:picLocks noChangeAspect="1"/>
          </p:cNvPicPr>
          <p:nvPr/>
        </p:nvPicPr>
        <p:blipFill>
          <a:blip r:embed="rId3"/>
          <a:stretch>
            <a:fillRect/>
          </a:stretch>
        </p:blipFill>
        <p:spPr>
          <a:xfrm>
            <a:off x="7564594" y="2940789"/>
            <a:ext cx="3189265" cy="2359538"/>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25732776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420291"/>
            <a:ext cx="9685421" cy="5309937"/>
          </a:xfrm>
        </p:spPr>
        <p:txBody>
          <a:bodyPr>
            <a:normAutofit/>
          </a:bodyPr>
          <a:lstStyle/>
          <a:p>
            <a:pPr marL="76200" marR="0">
              <a:spcBef>
                <a:spcPts val="0"/>
              </a:spcBef>
              <a:spcAft>
                <a:spcPts val="0"/>
              </a:spcAft>
            </a:pPr>
            <a:r>
              <a:rPr lang="en-US" spc="-5" dirty="0">
                <a:ea typeface="Constantia" panose="02030602050306030303" pitchFamily="18" charset="0"/>
                <a:cs typeface="Times New Roman" panose="02020603050405020304" pitchFamily="18" charset="0"/>
              </a:rPr>
              <a:t>Regulatory</a:t>
            </a:r>
            <a:r>
              <a:rPr lang="en-US" spc="-30"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protocols</a:t>
            </a:r>
            <a:r>
              <a:rPr lang="en-US" spc="-35"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reduce</a:t>
            </a:r>
            <a:r>
              <a:rPr lang="en-US" spc="-25"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direct</a:t>
            </a:r>
            <a:r>
              <a:rPr lang="en-US" spc="-40"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price</a:t>
            </a:r>
            <a:r>
              <a:rPr lang="en-US" spc="-40"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signals</a:t>
            </a:r>
            <a:r>
              <a:rPr lang="en-US" dirty="0" smtClean="0">
                <a:ea typeface="Constantia" panose="02030602050306030303" pitchFamily="18" charset="0"/>
                <a:cs typeface="Times New Roman" panose="02020603050405020304" pitchFamily="18" charset="0"/>
              </a:rPr>
              <a:t>:</a:t>
            </a:r>
            <a:endParaRPr lang="en-US" sz="3000" dirty="0">
              <a:ea typeface="Constantia" panose="02030602050306030303" pitchFamily="18" charset="0"/>
              <a:cs typeface="Times New Roman" panose="02020603050405020304" pitchFamily="18" charset="0"/>
            </a:endParaRPr>
          </a:p>
          <a:p>
            <a:pPr marL="800100" lvl="1" indent="-342900">
              <a:spcBef>
                <a:spcPts val="10"/>
              </a:spcBef>
              <a:buSzPts val="1000"/>
              <a:buFont typeface="Symbol" panose="05050102010706020507" pitchFamily="18" charset="2"/>
              <a:buChar char=""/>
              <a:tabLst>
                <a:tab pos="534035" algn="l"/>
              </a:tabLst>
            </a:pPr>
            <a:r>
              <a:rPr lang="en-US" spc="-5" dirty="0">
                <a:ea typeface="Symbol" panose="05050102010706020507" pitchFamily="18" charset="2"/>
                <a:cs typeface="Times New Roman" panose="02020603050405020304" pitchFamily="18" charset="0"/>
              </a:rPr>
              <a:t>Annual</a:t>
            </a:r>
            <a:r>
              <a:rPr lang="en-US" spc="-30"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purchased</a:t>
            </a:r>
            <a:r>
              <a:rPr lang="en-US" spc="-30" dirty="0">
                <a:ea typeface="Symbol" panose="05050102010706020507" pitchFamily="18" charset="2"/>
                <a:cs typeface="Times New Roman" panose="02020603050405020304" pitchFamily="18" charset="0"/>
              </a:rPr>
              <a:t> </a:t>
            </a:r>
            <a:r>
              <a:rPr lang="en-US" dirty="0">
                <a:ea typeface="Symbol" panose="05050102010706020507" pitchFamily="18" charset="2"/>
                <a:cs typeface="Times New Roman" panose="02020603050405020304" pitchFamily="18" charset="0"/>
              </a:rPr>
              <a:t>gas</a:t>
            </a:r>
            <a:r>
              <a:rPr lang="en-US" spc="-35"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adjustments</a:t>
            </a:r>
            <a:r>
              <a:rPr lang="en-US" spc="-20"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can</a:t>
            </a:r>
            <a:r>
              <a:rPr lang="en-US" spc="-35"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be</a:t>
            </a:r>
            <a:r>
              <a:rPr lang="en-US" spc="-35" dirty="0">
                <a:ea typeface="Symbol" panose="05050102010706020507" pitchFamily="18" charset="2"/>
                <a:cs typeface="Times New Roman" panose="02020603050405020304" pitchFamily="18" charset="0"/>
              </a:rPr>
              <a:t> </a:t>
            </a:r>
            <a:r>
              <a:rPr lang="en-US" dirty="0">
                <a:ea typeface="Symbol" panose="05050102010706020507" pitchFamily="18" charset="2"/>
                <a:cs typeface="Times New Roman" panose="02020603050405020304" pitchFamily="18" charset="0"/>
              </a:rPr>
              <a:t>increases</a:t>
            </a:r>
            <a:r>
              <a:rPr lang="en-US" spc="-30" dirty="0">
                <a:ea typeface="Symbol" panose="05050102010706020507" pitchFamily="18" charset="2"/>
                <a:cs typeface="Times New Roman" panose="02020603050405020304" pitchFamily="18" charset="0"/>
              </a:rPr>
              <a:t> </a:t>
            </a:r>
            <a:r>
              <a:rPr lang="en-US" dirty="0">
                <a:ea typeface="Symbol" panose="05050102010706020507" pitchFamily="18" charset="2"/>
                <a:cs typeface="Times New Roman" panose="02020603050405020304" pitchFamily="18" charset="0"/>
              </a:rPr>
              <a:t>or</a:t>
            </a:r>
            <a:r>
              <a:rPr lang="en-US" spc="-30"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decreases</a:t>
            </a:r>
            <a:r>
              <a:rPr lang="en-US" spc="-30" dirty="0">
                <a:ea typeface="Symbol" panose="05050102010706020507" pitchFamily="18" charset="2"/>
                <a:cs typeface="Times New Roman" panose="02020603050405020304" pitchFamily="18" charset="0"/>
              </a:rPr>
              <a:t> </a:t>
            </a:r>
            <a:r>
              <a:rPr lang="en-US" dirty="0">
                <a:ea typeface="Symbol" panose="05050102010706020507" pitchFamily="18" charset="2"/>
                <a:cs typeface="Times New Roman" panose="02020603050405020304" pitchFamily="18" charset="0"/>
              </a:rPr>
              <a:t>of</a:t>
            </a:r>
            <a:r>
              <a:rPr lang="en-US" spc="-30"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unknown</a:t>
            </a:r>
            <a:r>
              <a:rPr lang="en-US" spc="-40"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magnitude</a:t>
            </a:r>
            <a:endParaRPr lang="en-US" dirty="0">
              <a:ea typeface="Symbol" panose="05050102010706020507" pitchFamily="18" charset="2"/>
              <a:cs typeface="Times New Roman" panose="02020603050405020304" pitchFamily="18" charset="0"/>
            </a:endParaRPr>
          </a:p>
          <a:p>
            <a:pPr marL="800100" marR="511810" lvl="1" indent="-342900">
              <a:spcBef>
                <a:spcPts val="0"/>
              </a:spcBef>
              <a:buSzPts val="1000"/>
              <a:buFont typeface="Symbol" panose="05050102010706020507" pitchFamily="18" charset="2"/>
              <a:buChar char=""/>
              <a:tabLst>
                <a:tab pos="534035" algn="l"/>
              </a:tabLst>
            </a:pPr>
            <a:r>
              <a:rPr lang="en-US" spc="-5" dirty="0">
                <a:ea typeface="Symbol" panose="05050102010706020507" pitchFamily="18" charset="2"/>
                <a:cs typeface="Times New Roman" panose="02020603050405020304" pitchFamily="18" charset="0"/>
              </a:rPr>
              <a:t>General</a:t>
            </a:r>
            <a:r>
              <a:rPr lang="en-US" spc="-30"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rate</a:t>
            </a:r>
            <a:r>
              <a:rPr lang="en-US" spc="-10" dirty="0">
                <a:ea typeface="Symbol" panose="05050102010706020507" pitchFamily="18" charset="2"/>
                <a:cs typeface="Times New Roman" panose="02020603050405020304" pitchFamily="18" charset="0"/>
              </a:rPr>
              <a:t> </a:t>
            </a:r>
            <a:r>
              <a:rPr lang="en-US" dirty="0">
                <a:ea typeface="Symbol" panose="05050102010706020507" pitchFamily="18" charset="2"/>
                <a:cs typeface="Times New Roman" panose="02020603050405020304" pitchFamily="18" charset="0"/>
              </a:rPr>
              <a:t>cases</a:t>
            </a:r>
            <a:r>
              <a:rPr lang="en-US" spc="-15" dirty="0">
                <a:ea typeface="Symbol" panose="05050102010706020507" pitchFamily="18" charset="2"/>
                <a:cs typeface="Times New Roman" panose="02020603050405020304" pitchFamily="18" charset="0"/>
              </a:rPr>
              <a:t> </a:t>
            </a:r>
            <a:r>
              <a:rPr lang="en-US" dirty="0">
                <a:ea typeface="Symbol" panose="05050102010706020507" pitchFamily="18" charset="2"/>
                <a:cs typeface="Times New Roman" panose="02020603050405020304" pitchFamily="18" charset="0"/>
              </a:rPr>
              <a:t>and</a:t>
            </a:r>
            <a:r>
              <a:rPr lang="en-US" spc="-30"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price</a:t>
            </a:r>
            <a:r>
              <a:rPr lang="en-US" spc="-15"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changes</a:t>
            </a:r>
            <a:r>
              <a:rPr lang="en-US" spc="-20" dirty="0">
                <a:ea typeface="Symbol" panose="05050102010706020507" pitchFamily="18" charset="2"/>
                <a:cs typeface="Times New Roman" panose="02020603050405020304" pitchFamily="18" charset="0"/>
              </a:rPr>
              <a:t> </a:t>
            </a:r>
            <a:r>
              <a:rPr lang="en-US" dirty="0">
                <a:ea typeface="Symbol" panose="05050102010706020507" pitchFamily="18" charset="2"/>
                <a:cs typeface="Times New Roman" panose="02020603050405020304" pitchFamily="18" charset="0"/>
              </a:rPr>
              <a:t>are</a:t>
            </a:r>
            <a:r>
              <a:rPr lang="en-US" spc="-25"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assumed</a:t>
            </a:r>
            <a:r>
              <a:rPr lang="en-US" spc="-25"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by</a:t>
            </a:r>
            <a:r>
              <a:rPr lang="en-US" spc="-25" dirty="0">
                <a:ea typeface="Symbol" panose="05050102010706020507" pitchFamily="18" charset="2"/>
                <a:cs typeface="Times New Roman" panose="02020603050405020304" pitchFamily="18" charset="0"/>
              </a:rPr>
              <a:t> </a:t>
            </a:r>
            <a:r>
              <a:rPr lang="en-US" spc="-25" dirty="0" smtClean="0">
                <a:ea typeface="Symbol" panose="05050102010706020507" pitchFamily="18" charset="2"/>
                <a:cs typeface="Times New Roman" panose="02020603050405020304" pitchFamily="18" charset="0"/>
              </a:rPr>
              <a:t>                       </a:t>
            </a:r>
            <a:r>
              <a:rPr lang="en-US" spc="-5" dirty="0" smtClean="0">
                <a:ea typeface="Symbol" panose="05050102010706020507" pitchFamily="18" charset="2"/>
                <a:cs typeface="Times New Roman" panose="02020603050405020304" pitchFamily="18" charset="0"/>
              </a:rPr>
              <a:t>customers</a:t>
            </a:r>
            <a:r>
              <a:rPr lang="en-US" spc="-20" dirty="0" smtClean="0">
                <a:ea typeface="Symbol" panose="05050102010706020507" pitchFamily="18" charset="2"/>
                <a:cs typeface="Times New Roman" panose="02020603050405020304" pitchFamily="18" charset="0"/>
              </a:rPr>
              <a:t> </a:t>
            </a:r>
            <a:r>
              <a:rPr lang="en-US" dirty="0">
                <a:ea typeface="Symbol" panose="05050102010706020507" pitchFamily="18" charset="2"/>
                <a:cs typeface="Times New Roman" panose="02020603050405020304" pitchFamily="18" charset="0"/>
              </a:rPr>
              <a:t>to</a:t>
            </a:r>
            <a:r>
              <a:rPr lang="en-US" spc="-30" dirty="0">
                <a:ea typeface="Symbol" panose="05050102010706020507" pitchFamily="18" charset="2"/>
                <a:cs typeface="Times New Roman" panose="02020603050405020304" pitchFamily="18" charset="0"/>
              </a:rPr>
              <a:t> </a:t>
            </a:r>
            <a:r>
              <a:rPr lang="en-US" dirty="0">
                <a:ea typeface="Symbol" panose="05050102010706020507" pitchFamily="18" charset="2"/>
                <a:cs typeface="Times New Roman" panose="02020603050405020304" pitchFamily="18" charset="0"/>
              </a:rPr>
              <a:t>occur</a:t>
            </a:r>
            <a:r>
              <a:rPr lang="en-US" spc="-30"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annually</a:t>
            </a:r>
            <a:r>
              <a:rPr lang="en-US" spc="-30"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or</a:t>
            </a:r>
            <a:r>
              <a:rPr lang="en-US" spc="355" dirty="0">
                <a:ea typeface="Symbol" panose="05050102010706020507" pitchFamily="18" charset="2"/>
                <a:cs typeface="Times New Roman" panose="02020603050405020304" pitchFamily="18" charset="0"/>
              </a:rPr>
              <a:t> </a:t>
            </a:r>
            <a:r>
              <a:rPr lang="en-US" spc="-5" dirty="0">
                <a:ea typeface="Symbol" panose="05050102010706020507" pitchFamily="18" charset="2"/>
                <a:cs typeface="Times New Roman" panose="02020603050405020304" pitchFamily="18" charset="0"/>
              </a:rPr>
              <a:t>biannually</a:t>
            </a:r>
            <a:endParaRPr lang="en-US" dirty="0">
              <a:ea typeface="Symbol" panose="05050102010706020507" pitchFamily="18" charset="2"/>
              <a:cs typeface="Times New Roman" panose="02020603050405020304" pitchFamily="18" charset="0"/>
            </a:endParaRPr>
          </a:p>
          <a:p>
            <a:pPr marL="990600" lvl="2">
              <a:spcBef>
                <a:spcPts val="0"/>
              </a:spcBef>
            </a:pPr>
            <a:r>
              <a:rPr lang="en-US" spc="-5" dirty="0">
                <a:ea typeface="Constantia" panose="02030602050306030303" pitchFamily="18" charset="0"/>
                <a:cs typeface="Constantia" panose="02030602050306030303" pitchFamily="18" charset="0"/>
              </a:rPr>
              <a:t>…</a:t>
            </a:r>
            <a:r>
              <a:rPr lang="en-US" spc="-5" dirty="0">
                <a:ea typeface="Constantia" panose="02030602050306030303" pitchFamily="18" charset="0"/>
                <a:cs typeface="Times New Roman" panose="02020603050405020304" pitchFamily="18" charset="0"/>
              </a:rPr>
              <a:t>leading</a:t>
            </a:r>
            <a:r>
              <a:rPr lang="en-US" spc="-35"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to</a:t>
            </a:r>
            <a:r>
              <a:rPr lang="en-US" spc="-25"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customer</a:t>
            </a:r>
            <a:r>
              <a:rPr lang="en-US" spc="-30"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uncertainty</a:t>
            </a:r>
            <a:r>
              <a:rPr lang="en-US" spc="-20"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of</a:t>
            </a:r>
            <a:r>
              <a:rPr lang="en-US" spc="-25"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future</a:t>
            </a:r>
            <a:r>
              <a:rPr lang="en-US" spc="-30"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pricing</a:t>
            </a:r>
            <a:r>
              <a:rPr lang="en-US" spc="-20"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other</a:t>
            </a:r>
            <a:r>
              <a:rPr lang="en-US" spc="-30"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than</a:t>
            </a:r>
            <a:r>
              <a:rPr lang="en-US" spc="-30" dirty="0">
                <a:ea typeface="Constantia" panose="02030602050306030303" pitchFamily="18" charset="0"/>
                <a:cs typeface="Times New Roman" panose="02020603050405020304" pitchFamily="18" charset="0"/>
              </a:rPr>
              <a:t> </a:t>
            </a:r>
            <a:r>
              <a:rPr lang="en-US" spc="-30" dirty="0" smtClean="0">
                <a:ea typeface="Constantia" panose="02030602050306030303" pitchFamily="18" charset="0"/>
                <a:cs typeface="Times New Roman" panose="02020603050405020304" pitchFamily="18" charset="0"/>
              </a:rPr>
              <a:t>                                       </a:t>
            </a:r>
            <a:r>
              <a:rPr lang="en-US" dirty="0" smtClean="0">
                <a:ea typeface="Constantia" panose="02030602050306030303" pitchFamily="18" charset="0"/>
                <a:cs typeface="Times New Roman" panose="02020603050405020304" pitchFamily="18" charset="0"/>
              </a:rPr>
              <a:t>a</a:t>
            </a:r>
            <a:r>
              <a:rPr lang="en-US" spc="-15" dirty="0" smtClean="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preconception</a:t>
            </a:r>
            <a:r>
              <a:rPr lang="en-US" spc="-25"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that</a:t>
            </a:r>
            <a:r>
              <a:rPr lang="en-US" spc="-20"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prices</a:t>
            </a:r>
            <a:r>
              <a:rPr lang="en-US" spc="-20"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will</a:t>
            </a:r>
            <a:r>
              <a:rPr lang="en-US" spc="-30"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rise.</a:t>
            </a:r>
          </a:p>
          <a:p>
            <a:pPr marL="76200" marR="0">
              <a:spcBef>
                <a:spcPts val="0"/>
              </a:spcBef>
              <a:spcAft>
                <a:spcPts val="0"/>
              </a:spcAft>
            </a:pPr>
            <a:endParaRPr lang="en-US" spc="-5" dirty="0" smtClean="0">
              <a:effectLst/>
              <a:ea typeface="Constantia" panose="02030602050306030303" pitchFamily="18" charset="0"/>
              <a:cs typeface="Times New Roman" panose="02020603050405020304" pitchFamily="18" charset="0"/>
            </a:endParaRPr>
          </a:p>
          <a:p>
            <a:pPr marL="76200" marR="0">
              <a:spcBef>
                <a:spcPts val="0"/>
              </a:spcBef>
              <a:spcAft>
                <a:spcPts val="0"/>
              </a:spcAft>
            </a:pPr>
            <a:r>
              <a:rPr lang="en-US" spc="-5" dirty="0" smtClean="0">
                <a:effectLst/>
                <a:ea typeface="Constantia" panose="02030602050306030303" pitchFamily="18" charset="0"/>
                <a:cs typeface="Times New Roman" panose="02020603050405020304" pitchFamily="18" charset="0"/>
              </a:rPr>
              <a:t>Billing</a:t>
            </a:r>
            <a:r>
              <a:rPr lang="en-US" spc="-40" dirty="0" smtClean="0">
                <a:effectLst/>
                <a:ea typeface="Constantia" panose="02030602050306030303" pitchFamily="18" charset="0"/>
                <a:cs typeface="Times New Roman" panose="02020603050405020304" pitchFamily="18" charset="0"/>
              </a:rPr>
              <a:t> </a:t>
            </a:r>
            <a:r>
              <a:rPr lang="en-US" dirty="0" smtClean="0">
                <a:effectLst/>
                <a:ea typeface="Constantia" panose="02030602050306030303" pitchFamily="18" charset="0"/>
                <a:cs typeface="Times New Roman" panose="02020603050405020304" pitchFamily="18" charset="0"/>
              </a:rPr>
              <a:t>plans</a:t>
            </a:r>
            <a:r>
              <a:rPr lang="en-US" spc="-30" dirty="0" smtClean="0">
                <a:effectLst/>
                <a:ea typeface="Constantia" panose="02030602050306030303" pitchFamily="18" charset="0"/>
                <a:cs typeface="Times New Roman" panose="02020603050405020304" pitchFamily="18" charset="0"/>
              </a:rPr>
              <a:t> </a:t>
            </a:r>
            <a:r>
              <a:rPr lang="en-US" spc="-5" dirty="0" smtClean="0">
                <a:effectLst/>
                <a:ea typeface="Constantia" panose="02030602050306030303" pitchFamily="18" charset="0"/>
                <a:cs typeface="Times New Roman" panose="02020603050405020304" pitchFamily="18" charset="0"/>
              </a:rPr>
              <a:t>reduce</a:t>
            </a:r>
            <a:r>
              <a:rPr lang="en-US" spc="-30" dirty="0" smtClean="0">
                <a:effectLst/>
                <a:ea typeface="Constantia" panose="02030602050306030303" pitchFamily="18" charset="0"/>
                <a:cs typeface="Times New Roman" panose="02020603050405020304" pitchFamily="18" charset="0"/>
              </a:rPr>
              <a:t> </a:t>
            </a:r>
            <a:r>
              <a:rPr lang="en-US" spc="-5" dirty="0" smtClean="0">
                <a:effectLst/>
                <a:ea typeface="Constantia" panose="02030602050306030303" pitchFamily="18" charset="0"/>
                <a:cs typeface="Times New Roman" panose="02020603050405020304" pitchFamily="18" charset="0"/>
              </a:rPr>
              <a:t>direct</a:t>
            </a:r>
            <a:r>
              <a:rPr lang="en-US" spc="-30" dirty="0" smtClean="0">
                <a:effectLst/>
                <a:ea typeface="Constantia" panose="02030602050306030303" pitchFamily="18" charset="0"/>
                <a:cs typeface="Times New Roman" panose="02020603050405020304" pitchFamily="18" charset="0"/>
              </a:rPr>
              <a:t> </a:t>
            </a:r>
            <a:r>
              <a:rPr lang="en-US" dirty="0" smtClean="0">
                <a:effectLst/>
                <a:ea typeface="Constantia" panose="02030602050306030303" pitchFamily="18" charset="0"/>
                <a:cs typeface="Times New Roman" panose="02020603050405020304" pitchFamily="18" charset="0"/>
              </a:rPr>
              <a:t>price</a:t>
            </a:r>
            <a:r>
              <a:rPr lang="en-US" spc="-30" dirty="0" smtClean="0">
                <a:effectLst/>
                <a:ea typeface="Constantia" panose="02030602050306030303" pitchFamily="18" charset="0"/>
                <a:cs typeface="Times New Roman" panose="02020603050405020304" pitchFamily="18" charset="0"/>
              </a:rPr>
              <a:t> </a:t>
            </a:r>
            <a:r>
              <a:rPr lang="en-US" spc="-5" dirty="0" smtClean="0">
                <a:effectLst/>
                <a:ea typeface="Constantia" panose="02030602050306030303" pitchFamily="18" charset="0"/>
                <a:cs typeface="Times New Roman" panose="02020603050405020304" pitchFamily="18" charset="0"/>
              </a:rPr>
              <a:t>signals:</a:t>
            </a:r>
            <a:endParaRPr lang="en-US" dirty="0" smtClean="0">
              <a:effectLst/>
              <a:ea typeface="Constantia" panose="02030602050306030303" pitchFamily="18" charset="0"/>
              <a:cs typeface="Times New Roman" panose="02020603050405020304" pitchFamily="18" charset="0"/>
            </a:endParaRPr>
          </a:p>
          <a:p>
            <a:pPr marL="800100" marR="172720" lvl="1" indent="-342900">
              <a:spcBef>
                <a:spcPts val="10"/>
              </a:spcBef>
              <a:buSzPts val="1000"/>
              <a:buFont typeface="Symbol" panose="05050102010706020507" pitchFamily="18" charset="2"/>
              <a:buChar char=""/>
              <a:tabLst>
                <a:tab pos="534035" algn="l"/>
              </a:tabLst>
            </a:pPr>
            <a:r>
              <a:rPr lang="en-US" sz="2200" spc="-5" dirty="0" smtClean="0">
                <a:effectLst/>
                <a:ea typeface="Symbol" panose="05050102010706020507" pitchFamily="18" charset="2"/>
                <a:cs typeface="Times New Roman" panose="02020603050405020304" pitchFamily="18" charset="0"/>
              </a:rPr>
              <a:t>Average,</a:t>
            </a:r>
            <a:r>
              <a:rPr lang="en-US" sz="2200" spc="-4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or</a:t>
            </a:r>
            <a:r>
              <a:rPr lang="en-US" sz="2200" spc="-3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levelized,</a:t>
            </a:r>
            <a:r>
              <a:rPr lang="en-US" sz="2200" spc="-35"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billing</a:t>
            </a:r>
            <a:r>
              <a:rPr lang="en-US" sz="2200" spc="-25"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which</a:t>
            </a:r>
            <a:r>
              <a:rPr lang="en-US" sz="2200" spc="-3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results</a:t>
            </a:r>
            <a:r>
              <a:rPr lang="en-US" sz="2200" spc="-3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in</a:t>
            </a:r>
            <a:r>
              <a:rPr lang="en-US" sz="2200" spc="-35"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twelve</a:t>
            </a:r>
            <a:r>
              <a:rPr lang="en-US" sz="2200" spc="-3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equal</a:t>
            </a:r>
            <a:r>
              <a:rPr lang="en-US" sz="2200" spc="-4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monthly</a:t>
            </a:r>
            <a:r>
              <a:rPr lang="en-US" sz="2200" spc="-2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payments</a:t>
            </a:r>
            <a:r>
              <a:rPr lang="en-US" sz="2200" spc="-2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adjusted</a:t>
            </a:r>
            <a:r>
              <a:rPr lang="en-US" sz="2200" spc="275"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annually,</a:t>
            </a:r>
            <a:r>
              <a:rPr lang="en-US" sz="2200" spc="-3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is</a:t>
            </a:r>
            <a:r>
              <a:rPr lang="en-US" sz="2200" spc="-25"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a</a:t>
            </a:r>
            <a:r>
              <a:rPr lang="en-US" sz="2200" spc="-2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service</a:t>
            </a:r>
            <a:r>
              <a:rPr lang="en-US" sz="2200" spc="-25"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to</a:t>
            </a:r>
            <a:r>
              <a:rPr lang="en-US" sz="2200" spc="-2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customers</a:t>
            </a:r>
            <a:r>
              <a:rPr lang="en-US" sz="2200" spc="-2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but</a:t>
            </a:r>
            <a:r>
              <a:rPr lang="en-US" sz="2200" spc="-15"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does</a:t>
            </a:r>
            <a:r>
              <a:rPr lang="en-US" sz="2200" spc="-2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not</a:t>
            </a:r>
            <a:r>
              <a:rPr lang="en-US" sz="2200" spc="-3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send</a:t>
            </a:r>
            <a:r>
              <a:rPr lang="en-US" sz="2200" spc="-2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direct</a:t>
            </a:r>
            <a:r>
              <a:rPr lang="en-US" sz="2200" spc="-3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price</a:t>
            </a:r>
            <a:r>
              <a:rPr lang="en-US" sz="2200" spc="-2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signals.</a:t>
            </a:r>
            <a:r>
              <a:rPr lang="en-US" sz="2200" spc="20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For</a:t>
            </a:r>
            <a:r>
              <a:rPr lang="en-US" sz="2200" spc="-2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customers</a:t>
            </a:r>
            <a:r>
              <a:rPr lang="en-US" sz="2200" spc="23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not</a:t>
            </a:r>
            <a:r>
              <a:rPr lang="en-US" sz="2200" spc="-35"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on</a:t>
            </a:r>
            <a:r>
              <a:rPr lang="en-US" sz="2200" spc="-3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a</a:t>
            </a:r>
            <a:r>
              <a:rPr lang="en-US" sz="2200" spc="-2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level</a:t>
            </a:r>
            <a:r>
              <a:rPr lang="en-US" sz="2200" spc="-25"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payment</a:t>
            </a:r>
            <a:r>
              <a:rPr lang="en-US" sz="2200" spc="-3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plan,</a:t>
            </a:r>
            <a:r>
              <a:rPr lang="en-US" sz="2200" spc="-3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seasonal</a:t>
            </a:r>
            <a:r>
              <a:rPr lang="en-US" sz="2200" spc="-4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temperature</a:t>
            </a:r>
            <a:r>
              <a:rPr lang="en-US" sz="2200" spc="-15"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changes</a:t>
            </a:r>
            <a:r>
              <a:rPr lang="en-US" sz="2200" spc="-25"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appear</a:t>
            </a:r>
            <a:r>
              <a:rPr lang="en-US" sz="2200" spc="-3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as</a:t>
            </a:r>
            <a:r>
              <a:rPr lang="en-US" sz="2200" spc="-2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increases</a:t>
            </a:r>
            <a:r>
              <a:rPr lang="en-US" sz="2200" spc="-25"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in</a:t>
            </a:r>
            <a:r>
              <a:rPr lang="en-US" sz="2200" spc="-3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monthly</a:t>
            </a:r>
            <a:r>
              <a:rPr lang="en-US" sz="2200" spc="275"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bills</a:t>
            </a:r>
            <a:r>
              <a:rPr lang="en-US" sz="2200" spc="-35"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during</a:t>
            </a:r>
            <a:r>
              <a:rPr lang="en-US" sz="2200" spc="-35"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cold</a:t>
            </a:r>
            <a:r>
              <a:rPr lang="en-US" sz="2200" spc="-35"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months</a:t>
            </a:r>
            <a:r>
              <a:rPr lang="en-US" sz="2200" spc="-30" dirty="0" smtClean="0">
                <a:effectLst/>
                <a:ea typeface="Symbol" panose="05050102010706020507" pitchFamily="18" charset="2"/>
                <a:cs typeface="Times New Roman" panose="02020603050405020304" pitchFamily="18" charset="0"/>
              </a:rPr>
              <a:t> </a:t>
            </a:r>
            <a:r>
              <a:rPr lang="en-US" sz="2200" dirty="0" smtClean="0">
                <a:effectLst/>
                <a:ea typeface="Symbol" panose="05050102010706020507" pitchFamily="18" charset="2"/>
                <a:cs typeface="Times New Roman" panose="02020603050405020304" pitchFamily="18" charset="0"/>
              </a:rPr>
              <a:t>and</a:t>
            </a:r>
            <a:r>
              <a:rPr lang="en-US" sz="2200" spc="-4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decreases</a:t>
            </a:r>
            <a:r>
              <a:rPr lang="en-US" sz="2200" spc="-25"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during</a:t>
            </a:r>
            <a:r>
              <a:rPr lang="en-US" sz="2200" spc="-35"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warmer</a:t>
            </a:r>
            <a:r>
              <a:rPr lang="en-US" sz="2200" spc="-20" dirty="0" smtClean="0">
                <a:effectLst/>
                <a:ea typeface="Symbol" panose="05050102010706020507" pitchFamily="18" charset="2"/>
                <a:cs typeface="Times New Roman" panose="02020603050405020304" pitchFamily="18" charset="0"/>
              </a:rPr>
              <a:t> </a:t>
            </a:r>
            <a:r>
              <a:rPr lang="en-US" sz="2200" spc="-5" dirty="0" smtClean="0">
                <a:effectLst/>
                <a:ea typeface="Symbol" panose="05050102010706020507" pitchFamily="18" charset="2"/>
                <a:cs typeface="Times New Roman" panose="02020603050405020304" pitchFamily="18" charset="0"/>
              </a:rPr>
              <a:t>months</a:t>
            </a:r>
            <a:endParaRPr lang="en-US" sz="2200" dirty="0" smtClean="0">
              <a:effectLst/>
              <a:ea typeface="Symbol" panose="05050102010706020507" pitchFamily="18" charset="2"/>
              <a:cs typeface="Times New Roman" panose="02020603050405020304" pitchFamily="18" charset="0"/>
            </a:endParaRPr>
          </a:p>
          <a:p>
            <a:pPr marL="990600" lvl="2">
              <a:lnSpc>
                <a:spcPts val="1100"/>
              </a:lnSpc>
              <a:spcBef>
                <a:spcPts val="600"/>
              </a:spcBef>
            </a:pPr>
            <a:r>
              <a:rPr lang="en-US" spc="-5" dirty="0" smtClean="0">
                <a:effectLst/>
                <a:ea typeface="Constantia" panose="02030602050306030303" pitchFamily="18" charset="0"/>
                <a:cs typeface="Constantia" panose="02030602050306030303" pitchFamily="18" charset="0"/>
              </a:rPr>
              <a:t>…</a:t>
            </a:r>
            <a:r>
              <a:rPr lang="en-US" spc="-5" dirty="0" smtClean="0">
                <a:effectLst/>
                <a:ea typeface="Constantia" panose="02030602050306030303" pitchFamily="18" charset="0"/>
                <a:cs typeface="Times New Roman" panose="02020603050405020304" pitchFamily="18" charset="0"/>
              </a:rPr>
              <a:t>leading</a:t>
            </a:r>
            <a:r>
              <a:rPr lang="en-US" spc="-40" dirty="0" smtClean="0">
                <a:effectLst/>
                <a:ea typeface="Constantia" panose="02030602050306030303" pitchFamily="18" charset="0"/>
                <a:cs typeface="Times New Roman" panose="02020603050405020304" pitchFamily="18" charset="0"/>
              </a:rPr>
              <a:t> </a:t>
            </a:r>
            <a:r>
              <a:rPr lang="en-US" dirty="0" smtClean="0">
                <a:effectLst/>
                <a:ea typeface="Constantia" panose="02030602050306030303" pitchFamily="18" charset="0"/>
                <a:cs typeface="Times New Roman" panose="02020603050405020304" pitchFamily="18" charset="0"/>
              </a:rPr>
              <a:t>to</a:t>
            </a:r>
            <a:r>
              <a:rPr lang="en-US" spc="-25" dirty="0" smtClean="0">
                <a:effectLst/>
                <a:ea typeface="Constantia" panose="02030602050306030303" pitchFamily="18" charset="0"/>
                <a:cs typeface="Times New Roman" panose="02020603050405020304" pitchFamily="18" charset="0"/>
              </a:rPr>
              <a:t> </a:t>
            </a:r>
            <a:r>
              <a:rPr lang="en-US" dirty="0" smtClean="0">
                <a:effectLst/>
                <a:ea typeface="Constantia" panose="02030602050306030303" pitchFamily="18" charset="0"/>
                <a:cs typeface="Times New Roman" panose="02020603050405020304" pitchFamily="18" charset="0"/>
              </a:rPr>
              <a:t>a</a:t>
            </a:r>
            <a:r>
              <a:rPr lang="en-US" spc="-30" dirty="0" smtClean="0">
                <a:effectLst/>
                <a:ea typeface="Constantia" panose="02030602050306030303" pitchFamily="18" charset="0"/>
                <a:cs typeface="Times New Roman" panose="02020603050405020304" pitchFamily="18" charset="0"/>
              </a:rPr>
              <a:t> </a:t>
            </a:r>
            <a:r>
              <a:rPr lang="en-US" spc="-5" dirty="0" smtClean="0">
                <a:effectLst/>
                <a:ea typeface="Constantia" panose="02030602050306030303" pitchFamily="18" charset="0"/>
                <a:cs typeface="Times New Roman" panose="02020603050405020304" pitchFamily="18" charset="0"/>
              </a:rPr>
              <a:t>misunderstanding</a:t>
            </a:r>
            <a:r>
              <a:rPr lang="en-US" spc="-40" dirty="0" smtClean="0">
                <a:effectLst/>
                <a:ea typeface="Constantia" panose="02030602050306030303" pitchFamily="18" charset="0"/>
                <a:cs typeface="Times New Roman" panose="02020603050405020304" pitchFamily="18" charset="0"/>
              </a:rPr>
              <a:t> </a:t>
            </a:r>
            <a:r>
              <a:rPr lang="en-US" spc="-5" dirty="0" smtClean="0">
                <a:effectLst/>
                <a:ea typeface="Constantia" panose="02030602050306030303" pitchFamily="18" charset="0"/>
                <a:cs typeface="Times New Roman" panose="02020603050405020304" pitchFamily="18" charset="0"/>
              </a:rPr>
              <a:t>by</a:t>
            </a:r>
            <a:r>
              <a:rPr lang="en-US" spc="-25" dirty="0" smtClean="0">
                <a:effectLst/>
                <a:ea typeface="Constantia" panose="02030602050306030303" pitchFamily="18" charset="0"/>
                <a:cs typeface="Times New Roman" panose="02020603050405020304" pitchFamily="18" charset="0"/>
              </a:rPr>
              <a:t> </a:t>
            </a:r>
            <a:r>
              <a:rPr lang="en-US" spc="-5" dirty="0" smtClean="0">
                <a:effectLst/>
                <a:ea typeface="Constantia" panose="02030602050306030303" pitchFamily="18" charset="0"/>
                <a:cs typeface="Times New Roman" panose="02020603050405020304" pitchFamily="18" charset="0"/>
              </a:rPr>
              <a:t>customers</a:t>
            </a:r>
            <a:r>
              <a:rPr lang="en-US" spc="-25" dirty="0" smtClean="0">
                <a:effectLst/>
                <a:ea typeface="Constantia" panose="02030602050306030303" pitchFamily="18" charset="0"/>
                <a:cs typeface="Times New Roman" panose="02020603050405020304" pitchFamily="18" charset="0"/>
              </a:rPr>
              <a:t> </a:t>
            </a:r>
            <a:r>
              <a:rPr lang="en-US" dirty="0" smtClean="0">
                <a:effectLst/>
                <a:ea typeface="Constantia" panose="02030602050306030303" pitchFamily="18" charset="0"/>
                <a:cs typeface="Times New Roman" panose="02020603050405020304" pitchFamily="18" charset="0"/>
              </a:rPr>
              <a:t>of</a:t>
            </a:r>
            <a:r>
              <a:rPr lang="en-US" spc="-35" dirty="0" smtClean="0">
                <a:effectLst/>
                <a:ea typeface="Constantia" panose="02030602050306030303" pitchFamily="18" charset="0"/>
                <a:cs typeface="Times New Roman" panose="02020603050405020304" pitchFamily="18" charset="0"/>
              </a:rPr>
              <a:t> </a:t>
            </a:r>
            <a:r>
              <a:rPr lang="en-US" spc="-5" dirty="0" smtClean="0">
                <a:effectLst/>
                <a:ea typeface="Constantia" panose="02030602050306030303" pitchFamily="18" charset="0"/>
                <a:cs typeface="Times New Roman" panose="02020603050405020304" pitchFamily="18" charset="0"/>
              </a:rPr>
              <a:t>future</a:t>
            </a:r>
            <a:r>
              <a:rPr lang="en-US" spc="-15" dirty="0" smtClean="0">
                <a:effectLst/>
                <a:ea typeface="Constantia" panose="02030602050306030303" pitchFamily="18" charset="0"/>
                <a:cs typeface="Times New Roman" panose="02020603050405020304" pitchFamily="18" charset="0"/>
              </a:rPr>
              <a:t> </a:t>
            </a:r>
            <a:r>
              <a:rPr lang="en-US" spc="-5" dirty="0" smtClean="0">
                <a:effectLst/>
                <a:ea typeface="Constantia" panose="02030602050306030303" pitchFamily="18" charset="0"/>
                <a:cs typeface="Times New Roman" panose="02020603050405020304" pitchFamily="18" charset="0"/>
              </a:rPr>
              <a:t>pricing.</a:t>
            </a:r>
            <a:endParaRPr lang="en-US" dirty="0" smtClean="0">
              <a:effectLst/>
              <a:ea typeface="Constantia" panose="02030602050306030303" pitchFamily="18" charset="0"/>
              <a:cs typeface="Times New Roman" panose="02020603050405020304" pitchFamily="18" charset="0"/>
            </a:endParaRPr>
          </a:p>
          <a:p>
            <a:pPr marL="228600" lvl="1" indent="0">
              <a:spcBef>
                <a:spcPts val="5"/>
              </a:spcBef>
              <a:buNone/>
            </a:pPr>
            <a:endParaRPr lang="en-US" sz="2200" dirty="0" smtClean="0">
              <a:effectLst/>
              <a:ea typeface="Calibri" panose="020F0502020204030204" pitchFamily="34" charset="0"/>
              <a:cs typeface="Times New Roman" panose="02020603050405020304" pitchFamily="18" charset="0"/>
            </a:endParaRPr>
          </a:p>
          <a:p>
            <a:endParaRPr lang="en-US" dirty="0"/>
          </a:p>
        </p:txBody>
      </p:sp>
      <p:sp>
        <p:nvSpPr>
          <p:cNvPr id="2" name="TextBox 1"/>
          <p:cNvSpPr txBox="1"/>
          <p:nvPr/>
        </p:nvSpPr>
        <p:spPr>
          <a:xfrm>
            <a:off x="812442" y="399245"/>
            <a:ext cx="10276268" cy="769441"/>
          </a:xfrm>
          <a:prstGeom prst="rect">
            <a:avLst/>
          </a:prstGeom>
          <a:noFill/>
        </p:spPr>
        <p:txBody>
          <a:bodyPr wrap="square" rtlCol="0">
            <a:spAutoFit/>
          </a:bodyPr>
          <a:lstStyle/>
          <a:p>
            <a:r>
              <a:rPr lang="en-US" sz="4400" dirty="0">
                <a:solidFill>
                  <a:srgbClr val="00B0F0"/>
                </a:solidFill>
              </a:rPr>
              <a:t>Factors Affecting Price </a:t>
            </a:r>
            <a:r>
              <a:rPr lang="en-US" sz="4400" dirty="0" smtClean="0">
                <a:solidFill>
                  <a:srgbClr val="00B0F0"/>
                </a:solidFill>
              </a:rPr>
              <a:t>Elasticity (cont’d)</a:t>
            </a:r>
            <a:endParaRPr lang="en-US" sz="4400" dirty="0">
              <a:solidFill>
                <a:prstClr val="black"/>
              </a:solidFill>
            </a:endParaRPr>
          </a:p>
        </p:txBody>
      </p:sp>
      <p:pic>
        <p:nvPicPr>
          <p:cNvPr id="4" name="Picture 3"/>
          <p:cNvPicPr>
            <a:picLocks noChangeAspect="1"/>
          </p:cNvPicPr>
          <p:nvPr/>
        </p:nvPicPr>
        <p:blipFill>
          <a:blip r:embed="rId3"/>
          <a:stretch>
            <a:fillRect/>
          </a:stretch>
        </p:blipFill>
        <p:spPr>
          <a:xfrm>
            <a:off x="8482683" y="2498502"/>
            <a:ext cx="2675229" cy="2114482"/>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2930564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41007"/>
            <a:ext cx="7772400" cy="923026"/>
          </a:xfrm>
        </p:spPr>
        <p:txBody>
          <a:bodyPr/>
          <a:lstStyle/>
          <a:p>
            <a:r>
              <a:rPr lang="en-US" dirty="0" smtClean="0"/>
              <a:t>New Scenarios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602" y="5296617"/>
            <a:ext cx="2203731" cy="906207"/>
          </a:xfrm>
          <a:prstGeom prst="rect">
            <a:avLst/>
          </a:prstGeom>
        </p:spPr>
      </p:pic>
    </p:spTree>
    <p:extLst>
      <p:ext uri="{BB962C8B-B14F-4D97-AF65-F5344CB8AC3E}">
        <p14:creationId xmlns:p14="http://schemas.microsoft.com/office/powerpoint/2010/main" val="3428363504"/>
      </p:ext>
    </p:extLst>
  </p:cSld>
  <p:clrMapOvr>
    <a:masterClrMapping/>
  </p:clrMapOvr>
  <p:transition spd="med">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mn-lt"/>
              </a:rPr>
              <a:t>Other Factors</a:t>
            </a:r>
            <a:endParaRPr lang="en-US" dirty="0">
              <a:solidFill>
                <a:srgbClr val="00B0F0"/>
              </a:solidFill>
              <a:latin typeface="+mn-lt"/>
            </a:endParaRPr>
          </a:p>
        </p:txBody>
      </p:sp>
      <p:sp>
        <p:nvSpPr>
          <p:cNvPr id="3" name="Content Placeholder 2"/>
          <p:cNvSpPr>
            <a:spLocks noGrp="1"/>
          </p:cNvSpPr>
          <p:nvPr>
            <p:ph idx="1"/>
          </p:nvPr>
        </p:nvSpPr>
        <p:spPr/>
        <p:txBody>
          <a:bodyPr>
            <a:normAutofit fontScale="77500" lnSpcReduction="20000"/>
          </a:bodyPr>
          <a:lstStyle/>
          <a:p>
            <a:pPr marL="0" lvl="0" indent="0">
              <a:spcBef>
                <a:spcPts val="0"/>
              </a:spcBef>
              <a:buNone/>
            </a:pPr>
            <a:r>
              <a:rPr lang="en-US" spc="-5" dirty="0">
                <a:solidFill>
                  <a:prstClr val="black"/>
                </a:solidFill>
                <a:ea typeface="Constantia" panose="02030602050306030303" pitchFamily="18" charset="0"/>
                <a:cs typeface="Times New Roman" panose="02020603050405020304" pitchFamily="18" charset="0"/>
              </a:rPr>
              <a:t>Several</a:t>
            </a:r>
            <a:r>
              <a:rPr lang="en-US" spc="-3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items</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reduce</a:t>
            </a:r>
            <a:r>
              <a:rPr lang="en-US" spc="-3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load</a:t>
            </a:r>
            <a:r>
              <a:rPr lang="en-US" spc="-3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growth</a:t>
            </a:r>
            <a:r>
              <a:rPr lang="en-US" spc="-3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over</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time,</a:t>
            </a:r>
            <a:r>
              <a:rPr lang="en-US" spc="-3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regardless</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of</a:t>
            </a:r>
            <a:r>
              <a:rPr lang="en-US" spc="-3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price</a:t>
            </a:r>
            <a:r>
              <a:rPr lang="en-US" spc="-3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elasticity</a:t>
            </a:r>
            <a:r>
              <a:rPr lang="en-US" spc="-3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and</a:t>
            </a:r>
            <a:r>
              <a:rPr lang="en-US" spc="-3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price</a:t>
            </a:r>
            <a:r>
              <a:rPr lang="en-US" spc="-3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signals</a:t>
            </a:r>
            <a:r>
              <a:rPr lang="en-US" dirty="0" smtClean="0">
                <a:solidFill>
                  <a:prstClr val="black"/>
                </a:solidFill>
                <a:ea typeface="Constantia" panose="02030602050306030303" pitchFamily="18" charset="0"/>
                <a:cs typeface="Times New Roman" panose="02020603050405020304" pitchFamily="18" charset="0"/>
              </a:rPr>
              <a:t>:</a:t>
            </a:r>
          </a:p>
          <a:p>
            <a:pPr marL="0" lvl="0" indent="0">
              <a:spcBef>
                <a:spcPts val="0"/>
              </a:spcBef>
              <a:buNone/>
            </a:pPr>
            <a:endParaRPr lang="en-US" sz="1500" dirty="0">
              <a:solidFill>
                <a:prstClr val="black"/>
              </a:solidFill>
              <a:ea typeface="Constantia" panose="02030602050306030303" pitchFamily="18" charset="0"/>
              <a:cs typeface="Times New Roman" panose="02020603050405020304" pitchFamily="18" charset="0"/>
            </a:endParaRPr>
          </a:p>
          <a:p>
            <a:pPr marL="342900" lvl="0" indent="-342900">
              <a:lnSpc>
                <a:spcPct val="100000"/>
              </a:lnSpc>
              <a:spcBef>
                <a:spcPts val="0"/>
              </a:spcBef>
              <a:buSzPts val="1000"/>
              <a:buFont typeface="Symbol" panose="05050102010706020507" pitchFamily="18" charset="2"/>
              <a:buChar char=""/>
              <a:tabLst>
                <a:tab pos="534035" algn="l"/>
              </a:tabLst>
            </a:pPr>
            <a:r>
              <a:rPr lang="en-US" sz="2400" dirty="0">
                <a:solidFill>
                  <a:prstClr val="black"/>
                </a:solidFill>
                <a:ea typeface="Symbol" panose="05050102010706020507" pitchFamily="18" charset="2"/>
                <a:cs typeface="Times New Roman" panose="02020603050405020304" pitchFamily="18" charset="0"/>
              </a:rPr>
              <a:t>Economic</a:t>
            </a:r>
            <a:r>
              <a:rPr lang="en-US" sz="2400" spc="-95" dirty="0">
                <a:solidFill>
                  <a:prstClr val="black"/>
                </a:solidFill>
                <a:ea typeface="Symbol" panose="05050102010706020507" pitchFamily="18" charset="2"/>
                <a:cs typeface="Times New Roman" panose="02020603050405020304" pitchFamily="18" charset="0"/>
              </a:rPr>
              <a:t> </a:t>
            </a:r>
            <a:r>
              <a:rPr lang="en-US" sz="2400" spc="-5" dirty="0">
                <a:solidFill>
                  <a:prstClr val="black"/>
                </a:solidFill>
                <a:ea typeface="Symbol" panose="05050102010706020507" pitchFamily="18" charset="2"/>
                <a:cs typeface="Times New Roman" panose="02020603050405020304" pitchFamily="18" charset="0"/>
              </a:rPr>
              <a:t>conditions</a:t>
            </a:r>
            <a:endParaRPr lang="en-US" sz="2400" dirty="0">
              <a:solidFill>
                <a:prstClr val="black"/>
              </a:solidFill>
              <a:ea typeface="Symbol" panose="05050102010706020507" pitchFamily="18" charset="2"/>
              <a:cs typeface="Times New Roman" panose="02020603050405020304" pitchFamily="18" charset="0"/>
            </a:endParaRPr>
          </a:p>
          <a:p>
            <a:pPr marL="342900" lvl="0" indent="-342900">
              <a:lnSpc>
                <a:spcPct val="100000"/>
              </a:lnSpc>
              <a:spcBef>
                <a:spcPts val="0"/>
              </a:spcBef>
              <a:buSzPts val="1000"/>
              <a:buFont typeface="Symbol" panose="05050102010706020507" pitchFamily="18" charset="2"/>
              <a:buChar char=""/>
              <a:tabLst>
                <a:tab pos="534035" algn="l"/>
              </a:tabLst>
            </a:pPr>
            <a:r>
              <a:rPr lang="en-US" sz="2400" spc="-5" dirty="0">
                <a:solidFill>
                  <a:prstClr val="black"/>
                </a:solidFill>
                <a:ea typeface="Symbol" panose="05050102010706020507" pitchFamily="18" charset="2"/>
                <a:cs typeface="Times New Roman" panose="02020603050405020304" pitchFamily="18" charset="0"/>
              </a:rPr>
              <a:t>Conservation</a:t>
            </a:r>
            <a:endParaRPr lang="en-US" sz="2400" dirty="0">
              <a:solidFill>
                <a:prstClr val="black"/>
              </a:solidFill>
              <a:ea typeface="Symbol" panose="05050102010706020507" pitchFamily="18" charset="2"/>
              <a:cs typeface="Times New Roman" panose="02020603050405020304" pitchFamily="18" charset="0"/>
            </a:endParaRPr>
          </a:p>
          <a:p>
            <a:pPr marL="342900" lvl="0" indent="-342900">
              <a:lnSpc>
                <a:spcPct val="100000"/>
              </a:lnSpc>
              <a:spcBef>
                <a:spcPts val="0"/>
              </a:spcBef>
              <a:buSzPts val="1000"/>
              <a:buFont typeface="Symbol" panose="05050102010706020507" pitchFamily="18" charset="2"/>
              <a:buChar char=""/>
              <a:tabLst>
                <a:tab pos="534035" algn="l"/>
              </a:tabLst>
            </a:pPr>
            <a:r>
              <a:rPr lang="en-US" sz="2400" spc="-5" dirty="0">
                <a:solidFill>
                  <a:prstClr val="black"/>
                </a:solidFill>
                <a:ea typeface="Symbol" panose="05050102010706020507" pitchFamily="18" charset="2"/>
                <a:cs typeface="Times New Roman" panose="02020603050405020304" pitchFamily="18" charset="0"/>
              </a:rPr>
              <a:t>Building</a:t>
            </a:r>
            <a:r>
              <a:rPr lang="en-US" sz="2400" spc="-40" dirty="0">
                <a:solidFill>
                  <a:prstClr val="black"/>
                </a:solidFill>
                <a:ea typeface="Symbol" panose="05050102010706020507" pitchFamily="18" charset="2"/>
                <a:cs typeface="Times New Roman" panose="02020603050405020304" pitchFamily="18" charset="0"/>
              </a:rPr>
              <a:t> </a:t>
            </a:r>
            <a:r>
              <a:rPr lang="en-US" sz="2400" spc="-5" dirty="0">
                <a:solidFill>
                  <a:prstClr val="black"/>
                </a:solidFill>
                <a:ea typeface="Symbol" panose="05050102010706020507" pitchFamily="18" charset="2"/>
                <a:cs typeface="Times New Roman" panose="02020603050405020304" pitchFamily="18" charset="0"/>
              </a:rPr>
              <a:t>codes</a:t>
            </a:r>
            <a:r>
              <a:rPr lang="en-US" sz="2400" spc="-25" dirty="0">
                <a:solidFill>
                  <a:prstClr val="black"/>
                </a:solidFill>
                <a:ea typeface="Symbol" panose="05050102010706020507" pitchFamily="18" charset="2"/>
                <a:cs typeface="Times New Roman" panose="02020603050405020304" pitchFamily="18" charset="0"/>
              </a:rPr>
              <a:t> </a:t>
            </a:r>
            <a:r>
              <a:rPr lang="en-US" sz="2400" spc="-5" dirty="0">
                <a:solidFill>
                  <a:prstClr val="black"/>
                </a:solidFill>
                <a:ea typeface="Symbol" panose="05050102010706020507" pitchFamily="18" charset="2"/>
                <a:cs typeface="Times New Roman" panose="02020603050405020304" pitchFamily="18" charset="0"/>
              </a:rPr>
              <a:t>and</a:t>
            </a:r>
            <a:r>
              <a:rPr lang="en-US" sz="2400" spc="-35" dirty="0">
                <a:solidFill>
                  <a:prstClr val="black"/>
                </a:solidFill>
                <a:ea typeface="Symbol" panose="05050102010706020507" pitchFamily="18" charset="2"/>
                <a:cs typeface="Times New Roman" panose="02020603050405020304" pitchFamily="18" charset="0"/>
              </a:rPr>
              <a:t> </a:t>
            </a:r>
            <a:r>
              <a:rPr lang="en-US" sz="2400" dirty="0">
                <a:solidFill>
                  <a:prstClr val="black"/>
                </a:solidFill>
                <a:ea typeface="Symbol" panose="05050102010706020507" pitchFamily="18" charset="2"/>
                <a:cs typeface="Times New Roman" panose="02020603050405020304" pitchFamily="18" charset="0"/>
              </a:rPr>
              <a:t>appliance</a:t>
            </a:r>
            <a:r>
              <a:rPr lang="en-US" sz="2400" spc="-35" dirty="0">
                <a:solidFill>
                  <a:prstClr val="black"/>
                </a:solidFill>
                <a:ea typeface="Symbol" panose="05050102010706020507" pitchFamily="18" charset="2"/>
                <a:cs typeface="Times New Roman" panose="02020603050405020304" pitchFamily="18" charset="0"/>
              </a:rPr>
              <a:t> </a:t>
            </a:r>
            <a:r>
              <a:rPr lang="en-US" sz="2400" spc="-5" dirty="0">
                <a:solidFill>
                  <a:prstClr val="black"/>
                </a:solidFill>
                <a:ea typeface="Symbol" panose="05050102010706020507" pitchFamily="18" charset="2"/>
                <a:cs typeface="Times New Roman" panose="02020603050405020304" pitchFamily="18" charset="0"/>
              </a:rPr>
              <a:t>standards</a:t>
            </a:r>
            <a:r>
              <a:rPr lang="en-US" sz="2400" spc="-30" dirty="0">
                <a:solidFill>
                  <a:prstClr val="black"/>
                </a:solidFill>
                <a:ea typeface="Symbol" panose="05050102010706020507" pitchFamily="18" charset="2"/>
                <a:cs typeface="Times New Roman" panose="02020603050405020304" pitchFamily="18" charset="0"/>
              </a:rPr>
              <a:t> </a:t>
            </a:r>
            <a:r>
              <a:rPr lang="en-US" sz="2400" dirty="0">
                <a:solidFill>
                  <a:prstClr val="black"/>
                </a:solidFill>
                <a:ea typeface="Symbol" panose="05050102010706020507" pitchFamily="18" charset="2"/>
                <a:cs typeface="Times New Roman" panose="02020603050405020304" pitchFamily="18" charset="0"/>
              </a:rPr>
              <a:t>(which</a:t>
            </a:r>
            <a:r>
              <a:rPr lang="en-US" sz="2400" spc="-35" dirty="0">
                <a:solidFill>
                  <a:prstClr val="black"/>
                </a:solidFill>
                <a:ea typeface="Symbol" panose="05050102010706020507" pitchFamily="18" charset="2"/>
                <a:cs typeface="Times New Roman" panose="02020603050405020304" pitchFamily="18" charset="0"/>
              </a:rPr>
              <a:t> </a:t>
            </a:r>
            <a:r>
              <a:rPr lang="en-US" sz="2400" dirty="0">
                <a:solidFill>
                  <a:prstClr val="black"/>
                </a:solidFill>
                <a:ea typeface="Symbol" panose="05050102010706020507" pitchFamily="18" charset="2"/>
                <a:cs typeface="Times New Roman" panose="02020603050405020304" pitchFamily="18" charset="0"/>
              </a:rPr>
              <a:t>are</a:t>
            </a:r>
            <a:r>
              <a:rPr lang="en-US" sz="2400" spc="-30" dirty="0">
                <a:solidFill>
                  <a:prstClr val="black"/>
                </a:solidFill>
                <a:ea typeface="Symbol" panose="05050102010706020507" pitchFamily="18" charset="2"/>
                <a:cs typeface="Times New Roman" panose="02020603050405020304" pitchFamily="18" charset="0"/>
              </a:rPr>
              <a:t> </a:t>
            </a:r>
            <a:r>
              <a:rPr lang="en-US" sz="2400" dirty="0">
                <a:solidFill>
                  <a:prstClr val="black"/>
                </a:solidFill>
                <a:ea typeface="Symbol" panose="05050102010706020507" pitchFamily="18" charset="2"/>
                <a:cs typeface="Times New Roman" panose="02020603050405020304" pitchFamily="18" charset="0"/>
              </a:rPr>
              <a:t>already</a:t>
            </a:r>
            <a:r>
              <a:rPr lang="en-US" sz="2400" spc="-35" dirty="0">
                <a:solidFill>
                  <a:prstClr val="black"/>
                </a:solidFill>
                <a:ea typeface="Symbol" panose="05050102010706020507" pitchFamily="18" charset="2"/>
                <a:cs typeface="Times New Roman" panose="02020603050405020304" pitchFamily="18" charset="0"/>
              </a:rPr>
              <a:t> </a:t>
            </a:r>
            <a:r>
              <a:rPr lang="en-US" sz="2400" spc="-35" dirty="0" smtClean="0">
                <a:solidFill>
                  <a:prstClr val="black"/>
                </a:solidFill>
                <a:ea typeface="Symbol" panose="05050102010706020507" pitchFamily="18" charset="2"/>
                <a:cs typeface="Times New Roman" panose="02020603050405020304" pitchFamily="18" charset="0"/>
              </a:rPr>
              <a:t>                                                                               </a:t>
            </a:r>
            <a:r>
              <a:rPr lang="en-US" sz="2400" spc="-5" dirty="0" smtClean="0">
                <a:solidFill>
                  <a:prstClr val="black"/>
                </a:solidFill>
                <a:ea typeface="Symbol" panose="05050102010706020507" pitchFamily="18" charset="2"/>
                <a:cs typeface="Times New Roman" panose="02020603050405020304" pitchFamily="18" charset="0"/>
              </a:rPr>
              <a:t>built</a:t>
            </a:r>
            <a:r>
              <a:rPr lang="en-US" sz="2400" spc="-35" dirty="0" smtClean="0">
                <a:solidFill>
                  <a:prstClr val="black"/>
                </a:solidFill>
                <a:ea typeface="Symbol" panose="05050102010706020507" pitchFamily="18" charset="2"/>
                <a:cs typeface="Times New Roman" panose="02020603050405020304" pitchFamily="18" charset="0"/>
              </a:rPr>
              <a:t> </a:t>
            </a:r>
            <a:r>
              <a:rPr lang="en-US" sz="2400" spc="-5" dirty="0">
                <a:solidFill>
                  <a:prstClr val="black"/>
                </a:solidFill>
                <a:ea typeface="Symbol" panose="05050102010706020507" pitchFamily="18" charset="2"/>
                <a:cs typeface="Times New Roman" panose="02020603050405020304" pitchFamily="18" charset="0"/>
              </a:rPr>
              <a:t>into</a:t>
            </a:r>
            <a:r>
              <a:rPr lang="en-US" sz="2400" spc="-35" dirty="0">
                <a:solidFill>
                  <a:prstClr val="black"/>
                </a:solidFill>
                <a:ea typeface="Symbol" panose="05050102010706020507" pitchFamily="18" charset="2"/>
                <a:cs typeface="Times New Roman" panose="02020603050405020304" pitchFamily="18" charset="0"/>
              </a:rPr>
              <a:t> </a:t>
            </a:r>
            <a:r>
              <a:rPr lang="en-US" sz="2400" spc="-5" dirty="0">
                <a:solidFill>
                  <a:prstClr val="black"/>
                </a:solidFill>
                <a:ea typeface="Symbol" panose="05050102010706020507" pitchFamily="18" charset="2"/>
                <a:cs typeface="Times New Roman" panose="02020603050405020304" pitchFamily="18" charset="0"/>
              </a:rPr>
              <a:t>forecasts)</a:t>
            </a:r>
            <a:endParaRPr lang="en-US" sz="2400" dirty="0">
              <a:solidFill>
                <a:prstClr val="black"/>
              </a:solidFill>
              <a:ea typeface="Symbol" panose="05050102010706020507" pitchFamily="18" charset="2"/>
              <a:cs typeface="Times New Roman" panose="02020603050405020304" pitchFamily="18" charset="0"/>
            </a:endParaRPr>
          </a:p>
          <a:p>
            <a:pPr marL="342900" lvl="0" indent="-342900">
              <a:lnSpc>
                <a:spcPct val="100000"/>
              </a:lnSpc>
              <a:spcBef>
                <a:spcPts val="0"/>
              </a:spcBef>
              <a:buSzPts val="1000"/>
              <a:buFont typeface="Symbol" panose="05050102010706020507" pitchFamily="18" charset="2"/>
              <a:buChar char=""/>
              <a:tabLst>
                <a:tab pos="534035" algn="l"/>
              </a:tabLst>
            </a:pPr>
            <a:r>
              <a:rPr lang="en-US" sz="2400" spc="-5" dirty="0">
                <a:solidFill>
                  <a:prstClr val="black"/>
                </a:solidFill>
                <a:ea typeface="Symbol" panose="05050102010706020507" pitchFamily="18" charset="2"/>
                <a:cs typeface="Times New Roman" panose="02020603050405020304" pitchFamily="18" charset="0"/>
              </a:rPr>
              <a:t>Technology</a:t>
            </a:r>
            <a:endParaRPr lang="en-US" sz="2400" dirty="0">
              <a:solidFill>
                <a:prstClr val="black"/>
              </a:solidFill>
              <a:ea typeface="Symbol" panose="05050102010706020507" pitchFamily="18" charset="2"/>
              <a:cs typeface="Times New Roman" panose="02020603050405020304" pitchFamily="18" charset="0"/>
            </a:endParaRPr>
          </a:p>
          <a:p>
            <a:pPr marL="533400" lvl="1">
              <a:lnSpc>
                <a:spcPct val="100000"/>
              </a:lnSpc>
              <a:spcBef>
                <a:spcPts val="0"/>
              </a:spcBef>
            </a:pPr>
            <a:r>
              <a:rPr lang="en-US" sz="2000" spc="-5" dirty="0">
                <a:solidFill>
                  <a:prstClr val="black"/>
                </a:solidFill>
                <a:ea typeface="Constantia" panose="02030602050306030303" pitchFamily="18" charset="0"/>
                <a:cs typeface="Constantia" panose="02030602050306030303" pitchFamily="18" charset="0"/>
              </a:rPr>
              <a:t>…</a:t>
            </a:r>
            <a:r>
              <a:rPr lang="en-US" sz="2000" spc="-5" dirty="0">
                <a:solidFill>
                  <a:prstClr val="black"/>
                </a:solidFill>
                <a:ea typeface="Constantia" panose="02030602050306030303" pitchFamily="18" charset="0"/>
                <a:cs typeface="Times New Roman" panose="02020603050405020304" pitchFamily="18" charset="0"/>
              </a:rPr>
              <a:t>leading</a:t>
            </a:r>
            <a:r>
              <a:rPr lang="en-US" sz="2000" spc="-35" dirty="0">
                <a:solidFill>
                  <a:prstClr val="black"/>
                </a:solidFill>
                <a:ea typeface="Constantia" panose="02030602050306030303" pitchFamily="18" charset="0"/>
                <a:cs typeface="Times New Roman" panose="02020603050405020304" pitchFamily="18" charset="0"/>
              </a:rPr>
              <a:t> </a:t>
            </a:r>
            <a:r>
              <a:rPr lang="en-US" sz="2000" dirty="0">
                <a:solidFill>
                  <a:prstClr val="black"/>
                </a:solidFill>
                <a:ea typeface="Constantia" panose="02030602050306030303" pitchFamily="18" charset="0"/>
                <a:cs typeface="Times New Roman" panose="02020603050405020304" pitchFamily="18" charset="0"/>
              </a:rPr>
              <a:t>to</a:t>
            </a:r>
            <a:r>
              <a:rPr lang="en-US" sz="2000" spc="-30" dirty="0">
                <a:solidFill>
                  <a:prstClr val="black"/>
                </a:solidFill>
                <a:ea typeface="Constantia" panose="02030602050306030303" pitchFamily="18" charset="0"/>
                <a:cs typeface="Times New Roman" panose="02020603050405020304" pitchFamily="18" charset="0"/>
              </a:rPr>
              <a:t> </a:t>
            </a:r>
            <a:r>
              <a:rPr lang="en-US" sz="2000" spc="-5" dirty="0">
                <a:solidFill>
                  <a:prstClr val="black"/>
                </a:solidFill>
                <a:ea typeface="Constantia" panose="02030602050306030303" pitchFamily="18" charset="0"/>
                <a:cs typeface="Times New Roman" panose="02020603050405020304" pitchFamily="18" charset="0"/>
              </a:rPr>
              <a:t>historical</a:t>
            </a:r>
            <a:r>
              <a:rPr lang="en-US" sz="2000" spc="-35" dirty="0">
                <a:solidFill>
                  <a:prstClr val="black"/>
                </a:solidFill>
                <a:ea typeface="Constantia" panose="02030602050306030303" pitchFamily="18" charset="0"/>
                <a:cs typeface="Times New Roman" panose="02020603050405020304" pitchFamily="18" charset="0"/>
              </a:rPr>
              <a:t> </a:t>
            </a:r>
            <a:r>
              <a:rPr lang="en-US" sz="2000" dirty="0">
                <a:solidFill>
                  <a:prstClr val="black"/>
                </a:solidFill>
                <a:ea typeface="Constantia" panose="02030602050306030303" pitchFamily="18" charset="0"/>
                <a:cs typeface="Times New Roman" panose="02020603050405020304" pitchFamily="18" charset="0"/>
              </a:rPr>
              <a:t>data</a:t>
            </a:r>
            <a:r>
              <a:rPr lang="en-US" sz="2000" spc="-30" dirty="0">
                <a:solidFill>
                  <a:prstClr val="black"/>
                </a:solidFill>
                <a:ea typeface="Constantia" panose="02030602050306030303" pitchFamily="18" charset="0"/>
                <a:cs typeface="Times New Roman" panose="02020603050405020304" pitchFamily="18" charset="0"/>
              </a:rPr>
              <a:t> </a:t>
            </a:r>
            <a:r>
              <a:rPr lang="en-US" sz="2000" dirty="0">
                <a:solidFill>
                  <a:prstClr val="black"/>
                </a:solidFill>
                <a:ea typeface="Constantia" panose="02030602050306030303" pitchFamily="18" charset="0"/>
                <a:cs typeface="Times New Roman" panose="02020603050405020304" pitchFamily="18" charset="0"/>
              </a:rPr>
              <a:t>that</a:t>
            </a:r>
            <a:r>
              <a:rPr lang="en-US" sz="2000" spc="-35" dirty="0">
                <a:solidFill>
                  <a:prstClr val="black"/>
                </a:solidFill>
                <a:ea typeface="Constantia" panose="02030602050306030303" pitchFamily="18" charset="0"/>
                <a:cs typeface="Times New Roman" panose="02020603050405020304" pitchFamily="18" charset="0"/>
              </a:rPr>
              <a:t> </a:t>
            </a:r>
            <a:r>
              <a:rPr lang="en-US" sz="2000" spc="-5" dirty="0">
                <a:solidFill>
                  <a:prstClr val="black"/>
                </a:solidFill>
                <a:ea typeface="Constantia" panose="02030602050306030303" pitchFamily="18" charset="0"/>
                <a:cs typeface="Times New Roman" panose="02020603050405020304" pitchFamily="18" charset="0"/>
              </a:rPr>
              <a:t>includes</a:t>
            </a:r>
            <a:r>
              <a:rPr lang="en-US" sz="2000" spc="-25" dirty="0">
                <a:solidFill>
                  <a:prstClr val="black"/>
                </a:solidFill>
                <a:ea typeface="Constantia" panose="02030602050306030303" pitchFamily="18" charset="0"/>
                <a:cs typeface="Times New Roman" panose="02020603050405020304" pitchFamily="18" charset="0"/>
              </a:rPr>
              <a:t> </a:t>
            </a:r>
            <a:r>
              <a:rPr lang="en-US" sz="2000" spc="-5" dirty="0">
                <a:solidFill>
                  <a:prstClr val="black"/>
                </a:solidFill>
                <a:ea typeface="Constantia" panose="02030602050306030303" pitchFamily="18" charset="0"/>
                <a:cs typeface="Times New Roman" panose="02020603050405020304" pitchFamily="18" charset="0"/>
              </a:rPr>
              <a:t>reductions</a:t>
            </a:r>
            <a:r>
              <a:rPr lang="en-US" sz="2000" spc="-30" dirty="0">
                <a:solidFill>
                  <a:prstClr val="black"/>
                </a:solidFill>
                <a:ea typeface="Constantia" panose="02030602050306030303" pitchFamily="18" charset="0"/>
                <a:cs typeface="Times New Roman" panose="02020603050405020304" pitchFamily="18" charset="0"/>
              </a:rPr>
              <a:t> </a:t>
            </a:r>
            <a:r>
              <a:rPr lang="en-US" sz="2000" dirty="0">
                <a:solidFill>
                  <a:prstClr val="black"/>
                </a:solidFill>
                <a:ea typeface="Constantia" panose="02030602050306030303" pitchFamily="18" charset="0"/>
                <a:cs typeface="Times New Roman" panose="02020603050405020304" pitchFamily="18" charset="0"/>
              </a:rPr>
              <a:t>in</a:t>
            </a:r>
            <a:r>
              <a:rPr lang="en-US" sz="2000" spc="-35" dirty="0">
                <a:solidFill>
                  <a:prstClr val="black"/>
                </a:solidFill>
                <a:ea typeface="Constantia" panose="02030602050306030303" pitchFamily="18" charset="0"/>
                <a:cs typeface="Times New Roman" panose="02020603050405020304" pitchFamily="18" charset="0"/>
              </a:rPr>
              <a:t> </a:t>
            </a:r>
            <a:r>
              <a:rPr lang="en-US" sz="2000" dirty="0" smtClean="0">
                <a:solidFill>
                  <a:prstClr val="black"/>
                </a:solidFill>
                <a:ea typeface="Constantia" panose="02030602050306030303" pitchFamily="18" charset="0"/>
                <a:cs typeface="Times New Roman" panose="02020603050405020304" pitchFamily="18" charset="0"/>
              </a:rPr>
              <a:t>usage                                                                          </a:t>
            </a:r>
            <a:r>
              <a:rPr lang="en-US" sz="2000" spc="-30" dirty="0" smtClean="0">
                <a:solidFill>
                  <a:prstClr val="black"/>
                </a:solidFill>
                <a:ea typeface="Constantia" panose="02030602050306030303" pitchFamily="18" charset="0"/>
                <a:cs typeface="Times New Roman" panose="02020603050405020304" pitchFamily="18" charset="0"/>
              </a:rPr>
              <a:t>                </a:t>
            </a:r>
            <a:r>
              <a:rPr lang="en-US" sz="2000" spc="-5" dirty="0" smtClean="0">
                <a:solidFill>
                  <a:prstClr val="black"/>
                </a:solidFill>
                <a:ea typeface="Constantia" panose="02030602050306030303" pitchFamily="18" charset="0"/>
                <a:cs typeface="Times New Roman" panose="02020603050405020304" pitchFamily="18" charset="0"/>
              </a:rPr>
              <a:t>irrespective</a:t>
            </a:r>
            <a:r>
              <a:rPr lang="en-US" sz="2000" spc="-30" dirty="0" smtClean="0">
                <a:solidFill>
                  <a:prstClr val="black"/>
                </a:solidFill>
                <a:ea typeface="Constantia" panose="02030602050306030303" pitchFamily="18" charset="0"/>
                <a:cs typeface="Times New Roman" panose="02020603050405020304" pitchFamily="18" charset="0"/>
              </a:rPr>
              <a:t> </a:t>
            </a:r>
            <a:r>
              <a:rPr lang="en-US" sz="2000" dirty="0">
                <a:solidFill>
                  <a:prstClr val="black"/>
                </a:solidFill>
                <a:ea typeface="Constantia" panose="02030602050306030303" pitchFamily="18" charset="0"/>
                <a:cs typeface="Times New Roman" panose="02020603050405020304" pitchFamily="18" charset="0"/>
              </a:rPr>
              <a:t>of</a:t>
            </a:r>
            <a:r>
              <a:rPr lang="en-US" sz="2000" spc="-30" dirty="0">
                <a:solidFill>
                  <a:prstClr val="black"/>
                </a:solidFill>
                <a:ea typeface="Constantia" panose="02030602050306030303" pitchFamily="18" charset="0"/>
                <a:cs typeface="Times New Roman" panose="02020603050405020304" pitchFamily="18" charset="0"/>
              </a:rPr>
              <a:t> </a:t>
            </a:r>
            <a:r>
              <a:rPr lang="en-US" sz="2000" dirty="0">
                <a:solidFill>
                  <a:prstClr val="black"/>
                </a:solidFill>
                <a:ea typeface="Constantia" panose="02030602050306030303" pitchFamily="18" charset="0"/>
                <a:cs typeface="Times New Roman" panose="02020603050405020304" pitchFamily="18" charset="0"/>
              </a:rPr>
              <a:t>pricing.</a:t>
            </a:r>
          </a:p>
          <a:p>
            <a:pPr marL="0" lvl="0" indent="0">
              <a:spcBef>
                <a:spcPts val="10"/>
              </a:spcBef>
              <a:buNone/>
            </a:pPr>
            <a:endParaRPr lang="en-US" sz="2000" dirty="0">
              <a:solidFill>
                <a:prstClr val="black"/>
              </a:solidFill>
              <a:ea typeface="Calibri" panose="020F0502020204030204" pitchFamily="34" charset="0"/>
              <a:cs typeface="Times New Roman" panose="02020603050405020304" pitchFamily="18" charset="0"/>
            </a:endParaRPr>
          </a:p>
          <a:p>
            <a:pPr marL="76200" marR="360045" lvl="0">
              <a:spcBef>
                <a:spcPts val="10"/>
              </a:spcBef>
            </a:pPr>
            <a:r>
              <a:rPr lang="en-US" spc="-5" dirty="0">
                <a:solidFill>
                  <a:prstClr val="black"/>
                </a:solidFill>
                <a:ea typeface="Constantia" panose="02030602050306030303" pitchFamily="18" charset="0"/>
                <a:cs typeface="Times New Roman" panose="02020603050405020304" pitchFamily="18" charset="0"/>
              </a:rPr>
              <a:t>To</a:t>
            </a:r>
            <a:r>
              <a:rPr lang="en-US" spc="-2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the</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above</a:t>
            </a:r>
            <a:r>
              <a:rPr lang="en-US" spc="-1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can</a:t>
            </a:r>
            <a:r>
              <a:rPr lang="en-US" spc="-1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be</a:t>
            </a:r>
            <a:r>
              <a:rPr lang="en-US" spc="-3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added</a:t>
            </a:r>
            <a:r>
              <a:rPr lang="en-US" spc="-1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subjective</a:t>
            </a:r>
            <a:r>
              <a:rPr lang="en-US" spc="-2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items</a:t>
            </a:r>
            <a:r>
              <a:rPr lang="en-US" spc="-2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such</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as</a:t>
            </a:r>
            <a:r>
              <a:rPr lang="en-US" spc="-1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customers</a:t>
            </a:r>
            <a:r>
              <a:rPr lang="en-US" dirty="0">
                <a:solidFill>
                  <a:prstClr val="black"/>
                </a:solidFill>
                <a:ea typeface="Constantia" panose="02030602050306030303" pitchFamily="18" charset="0"/>
                <a:cs typeface="Constantia" panose="02030602050306030303" pitchFamily="18" charset="0"/>
              </a:rPr>
              <a:t>’</a:t>
            </a:r>
            <a:r>
              <a:rPr lang="en-US" spc="-30" dirty="0">
                <a:solidFill>
                  <a:prstClr val="black"/>
                </a:solidFill>
                <a:ea typeface="Constantia" panose="02030602050306030303" pitchFamily="18" charset="0"/>
                <a:cs typeface="Constantia" panose="02030602050306030303" pitchFamily="18" charset="0"/>
              </a:rPr>
              <a:t> </a:t>
            </a:r>
            <a:r>
              <a:rPr lang="en-US" spc="-5" dirty="0">
                <a:solidFill>
                  <a:prstClr val="black"/>
                </a:solidFill>
                <a:ea typeface="Constantia" panose="02030602050306030303" pitchFamily="18" charset="0"/>
                <a:cs typeface="Times New Roman" panose="02020603050405020304" pitchFamily="18" charset="0"/>
              </a:rPr>
              <a:t>general</a:t>
            </a:r>
            <a:r>
              <a:rPr lang="en-US" spc="-1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propensity</a:t>
            </a:r>
            <a:r>
              <a:rPr lang="en-US" spc="-2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to</a:t>
            </a:r>
            <a:r>
              <a:rPr lang="en-US" spc="-2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use</a:t>
            </a:r>
            <a:r>
              <a:rPr lang="en-US" spc="-2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less</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of</a:t>
            </a:r>
            <a:r>
              <a:rPr lang="en-US" spc="38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many</a:t>
            </a:r>
            <a:r>
              <a:rPr lang="en-US" spc="-3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products.</a:t>
            </a:r>
            <a:r>
              <a:rPr lang="en-US" spc="19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Additionally,</a:t>
            </a:r>
            <a:r>
              <a:rPr lang="en-US" spc="-3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electricity</a:t>
            </a:r>
            <a:r>
              <a:rPr lang="en-US" spc="-3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and</a:t>
            </a:r>
            <a:r>
              <a:rPr lang="en-US" spc="-2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natural</a:t>
            </a:r>
            <a:r>
              <a:rPr lang="en-US" spc="-3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gas</a:t>
            </a:r>
            <a:r>
              <a:rPr lang="en-US" spc="-2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pricing</a:t>
            </a:r>
            <a:r>
              <a:rPr lang="en-US" spc="-2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now</a:t>
            </a:r>
            <a:r>
              <a:rPr lang="en-US" spc="-1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move</a:t>
            </a:r>
            <a:r>
              <a:rPr lang="en-US" spc="-3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in</a:t>
            </a:r>
            <a:r>
              <a:rPr lang="en-US" spc="-3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tandem</a:t>
            </a:r>
            <a:r>
              <a:rPr lang="en-US" dirty="0" smtClean="0">
                <a:solidFill>
                  <a:prstClr val="black"/>
                </a:solidFill>
                <a:ea typeface="Constantia" panose="02030602050306030303" pitchFamily="18" charset="0"/>
                <a:cs typeface="Times New Roman" panose="02020603050405020304" pitchFamily="18" charset="0"/>
              </a:rPr>
              <a:t>.</a:t>
            </a:r>
            <a:endParaRPr lang="en-US" dirty="0">
              <a:solidFill>
                <a:prstClr val="black"/>
              </a:solidFill>
              <a:ea typeface="Constantia" panose="02030602050306030303" pitchFamily="18" charset="0"/>
              <a:cs typeface="Times New Roman" panose="02020603050405020304" pitchFamily="18" charset="0"/>
            </a:endParaRPr>
          </a:p>
          <a:p>
            <a:pPr marL="0" lvl="0" indent="0">
              <a:spcBef>
                <a:spcPts val="10"/>
              </a:spcBef>
              <a:buNone/>
            </a:pPr>
            <a:endParaRPr lang="en-US" sz="2000" dirty="0">
              <a:solidFill>
                <a:prstClr val="black"/>
              </a:solidFill>
              <a:ea typeface="Calibri" panose="020F0502020204030204" pitchFamily="34" charset="0"/>
              <a:cs typeface="Times New Roman" panose="02020603050405020304" pitchFamily="18" charset="0"/>
            </a:endParaRPr>
          </a:p>
          <a:p>
            <a:pPr marL="76200" marR="123825">
              <a:spcBef>
                <a:spcPts val="0"/>
              </a:spcBef>
            </a:pPr>
            <a:r>
              <a:rPr lang="en-US" spc="-5" dirty="0">
                <a:solidFill>
                  <a:prstClr val="black"/>
                </a:solidFill>
                <a:ea typeface="Constantia" panose="02030602050306030303" pitchFamily="18" charset="0"/>
                <a:cs typeface="Times New Roman" panose="02020603050405020304" pitchFamily="18" charset="0"/>
              </a:rPr>
              <a:t>This</a:t>
            </a:r>
            <a:r>
              <a:rPr lang="en-US" spc="-3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causes</a:t>
            </a:r>
            <a:r>
              <a:rPr lang="en-US" spc="-2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difficulty</a:t>
            </a:r>
            <a:r>
              <a:rPr lang="en-US" spc="-2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for</a:t>
            </a:r>
            <a:r>
              <a:rPr lang="en-US" spc="-3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customers</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to</a:t>
            </a:r>
            <a:r>
              <a:rPr lang="en-US" spc="-2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receive</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meaningful</a:t>
            </a:r>
            <a:r>
              <a:rPr lang="en-US" spc="-3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price</a:t>
            </a:r>
            <a:r>
              <a:rPr lang="en-US" spc="-3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signals</a:t>
            </a:r>
            <a:r>
              <a:rPr lang="en-US" spc="-2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and</a:t>
            </a:r>
            <a:r>
              <a:rPr lang="en-US" spc="-2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difficulty</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for</a:t>
            </a:r>
            <a:r>
              <a:rPr lang="en-US" spc="-2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utilities</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to</a:t>
            </a:r>
            <a:r>
              <a:rPr lang="en-US" spc="50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isolate</a:t>
            </a:r>
            <a:r>
              <a:rPr lang="en-US" spc="-2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primary</a:t>
            </a:r>
            <a:r>
              <a:rPr lang="en-US" spc="-3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factors</a:t>
            </a:r>
            <a:r>
              <a:rPr lang="en-US" spc="-2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for</a:t>
            </a:r>
            <a:r>
              <a:rPr lang="en-US" spc="-3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long</a:t>
            </a:r>
            <a:r>
              <a:rPr lang="en-US" spc="-30"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term</a:t>
            </a:r>
            <a:r>
              <a:rPr lang="en-US" spc="-1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price</a:t>
            </a:r>
            <a:r>
              <a:rPr lang="en-US" spc="-2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elasticity</a:t>
            </a:r>
            <a:r>
              <a:rPr lang="en-US" spc="-15" dirty="0">
                <a:solidFill>
                  <a:prstClr val="black"/>
                </a:solidFill>
                <a:ea typeface="Constantia" panose="02030602050306030303" pitchFamily="18" charset="0"/>
                <a:cs typeface="Times New Roman" panose="02020603050405020304" pitchFamily="18" charset="0"/>
              </a:rPr>
              <a:t> </a:t>
            </a:r>
            <a:r>
              <a:rPr lang="en-US" spc="-5" dirty="0">
                <a:solidFill>
                  <a:prstClr val="black"/>
                </a:solidFill>
                <a:ea typeface="Constantia" panose="02030602050306030303" pitchFamily="18" charset="0"/>
                <a:cs typeface="Times New Roman" panose="02020603050405020304" pitchFamily="18" charset="0"/>
              </a:rPr>
              <a:t>calculations</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(other</a:t>
            </a:r>
            <a:r>
              <a:rPr lang="en-US" spc="-2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than</a:t>
            </a:r>
            <a:r>
              <a:rPr lang="en-US" spc="-35"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inflation). </a:t>
            </a:r>
            <a:r>
              <a:rPr lang="en-US" spc="170" dirty="0">
                <a:solidFill>
                  <a:prstClr val="black"/>
                </a:solidFill>
                <a:ea typeface="Constantia" panose="02030602050306030303" pitchFamily="18" charset="0"/>
                <a:cs typeface="Times New Roman" panose="02020603050405020304" pitchFamily="18" charset="0"/>
              </a:rPr>
              <a:t> </a:t>
            </a:r>
            <a:r>
              <a:rPr lang="en-US" dirty="0">
                <a:solidFill>
                  <a:prstClr val="black"/>
                </a:solidFill>
                <a:ea typeface="Constantia" panose="02030602050306030303" pitchFamily="18" charset="0"/>
                <a:cs typeface="Times New Roman" panose="02020603050405020304" pitchFamily="18" charset="0"/>
              </a:rPr>
              <a:t>Regardless,</a:t>
            </a:r>
            <a:r>
              <a:rPr lang="en-US" spc="435" dirty="0">
                <a:solidFill>
                  <a:prstClr val="black"/>
                </a:solidFill>
                <a:ea typeface="Constantia" panose="02030602050306030303" pitchFamily="18" charset="0"/>
                <a:cs typeface="Times New Roman" panose="02020603050405020304" pitchFamily="18" charset="0"/>
              </a:rPr>
              <a:t> </a:t>
            </a:r>
            <a:r>
              <a:rPr lang="en-US" dirty="0" smtClean="0">
                <a:solidFill>
                  <a:prstClr val="black"/>
                </a:solidFill>
                <a:ea typeface="Constantia" panose="02030602050306030303" pitchFamily="18" charset="0"/>
                <a:cs typeface="Times New Roman" panose="02020603050405020304" pitchFamily="18" charset="0"/>
              </a:rPr>
              <a:t>it </a:t>
            </a:r>
            <a:r>
              <a:rPr lang="en-US" spc="-5" dirty="0" smtClean="0">
                <a:ea typeface="Constantia" panose="02030602050306030303" pitchFamily="18" charset="0"/>
                <a:cs typeface="Times New Roman" panose="02020603050405020304" pitchFamily="18" charset="0"/>
              </a:rPr>
              <a:t>isn</a:t>
            </a:r>
            <a:r>
              <a:rPr lang="en-US" spc="-5" dirty="0" smtClean="0">
                <a:ea typeface="Constantia" panose="02030602050306030303" pitchFamily="18" charset="0"/>
                <a:cs typeface="Constantia" panose="02030602050306030303" pitchFamily="18" charset="0"/>
              </a:rPr>
              <a:t>’</a:t>
            </a:r>
            <a:r>
              <a:rPr lang="en-US" spc="-5" dirty="0" smtClean="0">
                <a:ea typeface="Constantia" panose="02030602050306030303" pitchFamily="18" charset="0"/>
                <a:cs typeface="Times New Roman" panose="02020603050405020304" pitchFamily="18" charset="0"/>
              </a:rPr>
              <a:t>t</a:t>
            </a:r>
            <a:r>
              <a:rPr lang="en-US" spc="-25" dirty="0" smtClean="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clear</a:t>
            </a:r>
            <a:r>
              <a:rPr lang="en-US" spc="-20"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that</a:t>
            </a:r>
            <a:r>
              <a:rPr lang="en-US" spc="-15"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customers</a:t>
            </a:r>
            <a:r>
              <a:rPr lang="en-US" spc="-10"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may</a:t>
            </a:r>
            <a:r>
              <a:rPr lang="en-US" spc="-15"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not</a:t>
            </a:r>
            <a:r>
              <a:rPr lang="en-US" spc="-25"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return</a:t>
            </a:r>
            <a:r>
              <a:rPr lang="en-US" spc="-30"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(or</a:t>
            </a:r>
            <a:r>
              <a:rPr lang="en-US" spc="-20"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rebound)</a:t>
            </a:r>
            <a:r>
              <a:rPr lang="en-US" spc="-15"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to</a:t>
            </a:r>
            <a:r>
              <a:rPr lang="en-US" spc="-20"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historic</a:t>
            </a:r>
            <a:r>
              <a:rPr lang="en-US" spc="-25"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usage</a:t>
            </a:r>
            <a:r>
              <a:rPr lang="en-US" spc="-25"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after</a:t>
            </a:r>
            <a:r>
              <a:rPr lang="en-US" spc="-20"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a</a:t>
            </a:r>
            <a:r>
              <a:rPr lang="en-US" spc="-25"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higher</a:t>
            </a:r>
            <a:r>
              <a:rPr lang="en-US" spc="-20" dirty="0">
                <a:ea typeface="Constantia" panose="02030602050306030303" pitchFamily="18" charset="0"/>
                <a:cs typeface="Times New Roman" panose="02020603050405020304" pitchFamily="18" charset="0"/>
              </a:rPr>
              <a:t> </a:t>
            </a:r>
            <a:r>
              <a:rPr lang="en-US" dirty="0">
                <a:ea typeface="Constantia" panose="02030602050306030303" pitchFamily="18" charset="0"/>
                <a:cs typeface="Times New Roman" panose="02020603050405020304" pitchFamily="18" charset="0"/>
              </a:rPr>
              <a:t>or</a:t>
            </a:r>
            <a:r>
              <a:rPr lang="en-US" spc="-20"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lower</a:t>
            </a:r>
            <a:r>
              <a:rPr lang="en-US" spc="395"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price</a:t>
            </a:r>
            <a:r>
              <a:rPr lang="en-US" spc="-70" dirty="0">
                <a:ea typeface="Constantia" panose="02030602050306030303" pitchFamily="18" charset="0"/>
                <a:cs typeface="Times New Roman" panose="02020603050405020304" pitchFamily="18" charset="0"/>
              </a:rPr>
              <a:t> </a:t>
            </a:r>
            <a:r>
              <a:rPr lang="en-US" spc="-5" dirty="0">
                <a:ea typeface="Constantia" panose="02030602050306030303" pitchFamily="18" charset="0"/>
                <a:cs typeface="Times New Roman" panose="02020603050405020304" pitchFamily="18" charset="0"/>
              </a:rPr>
              <a:t>excursions.</a:t>
            </a:r>
            <a:endParaRPr lang="en-US" dirty="0">
              <a:ea typeface="Constantia" panose="02030602050306030303" pitchFamily="18" charset="0"/>
              <a:cs typeface="Times New Roman" panose="02020603050405020304" pitchFamily="18" charset="0"/>
            </a:endParaRPr>
          </a:p>
          <a:p>
            <a:pPr marL="76200" marR="123825" lvl="0">
              <a:spcBef>
                <a:spcPts val="0"/>
              </a:spcBef>
            </a:pPr>
            <a:endParaRPr lang="en-US" dirty="0"/>
          </a:p>
        </p:txBody>
      </p:sp>
      <p:pic>
        <p:nvPicPr>
          <p:cNvPr id="4" name="Picture 3"/>
          <p:cNvPicPr>
            <a:picLocks noChangeAspect="1"/>
          </p:cNvPicPr>
          <p:nvPr/>
        </p:nvPicPr>
        <p:blipFill>
          <a:blip r:embed="rId3"/>
          <a:stretch>
            <a:fillRect/>
          </a:stretch>
        </p:blipFill>
        <p:spPr>
          <a:xfrm>
            <a:off x="8209074" y="2299684"/>
            <a:ext cx="2419350" cy="1485900"/>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10647186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mn-lt"/>
              </a:rPr>
              <a:t>Other Studies</a:t>
            </a:r>
            <a:endParaRPr lang="en-US" dirty="0">
              <a:solidFill>
                <a:srgbClr val="00B0F0"/>
              </a:solidFill>
              <a:latin typeface="+mn-lt"/>
            </a:endParaRPr>
          </a:p>
        </p:txBody>
      </p:sp>
      <p:sp>
        <p:nvSpPr>
          <p:cNvPr id="3" name="Content Placeholder 2"/>
          <p:cNvSpPr>
            <a:spLocks noGrp="1"/>
          </p:cNvSpPr>
          <p:nvPr>
            <p:ph idx="1"/>
          </p:nvPr>
        </p:nvSpPr>
        <p:spPr>
          <a:xfrm>
            <a:off x="838199" y="1465016"/>
            <a:ext cx="10739907" cy="5090329"/>
          </a:xfrm>
        </p:spPr>
        <p:txBody>
          <a:bodyPr>
            <a:normAutofit fontScale="92500" lnSpcReduction="20000"/>
          </a:bodyPr>
          <a:lstStyle/>
          <a:p>
            <a:pPr marL="0" marR="172720" indent="0">
              <a:spcBef>
                <a:spcPts val="0"/>
              </a:spcBef>
              <a:spcAft>
                <a:spcPts val="0"/>
              </a:spcAft>
              <a:buNone/>
            </a:pPr>
            <a:r>
              <a:rPr lang="en-US" sz="3000" spc="-5" dirty="0" smtClean="0">
                <a:effectLst/>
                <a:ea typeface="Constantia" panose="02030602050306030303" pitchFamily="18" charset="0"/>
                <a:cs typeface="Times New Roman" panose="02020603050405020304" pitchFamily="18" charset="0"/>
              </a:rPr>
              <a:t>Several</a:t>
            </a:r>
            <a:r>
              <a:rPr lang="en-US" sz="3000" spc="-45" dirty="0" smtClean="0">
                <a:effectLst/>
                <a:ea typeface="Constantia" panose="02030602050306030303" pitchFamily="18" charset="0"/>
                <a:cs typeface="Times New Roman" panose="02020603050405020304" pitchFamily="18" charset="0"/>
              </a:rPr>
              <a:t> </a:t>
            </a:r>
            <a:r>
              <a:rPr lang="en-US" sz="3000" spc="-5" dirty="0" smtClean="0">
                <a:effectLst/>
                <a:ea typeface="Constantia" panose="02030602050306030303" pitchFamily="18" charset="0"/>
                <a:cs typeface="Times New Roman" panose="02020603050405020304" pitchFamily="18" charset="0"/>
              </a:rPr>
              <a:t>price</a:t>
            </a:r>
            <a:r>
              <a:rPr lang="en-US" sz="3000" spc="-35" dirty="0" smtClean="0">
                <a:effectLst/>
                <a:ea typeface="Constantia" panose="02030602050306030303" pitchFamily="18" charset="0"/>
                <a:cs typeface="Times New Roman" panose="02020603050405020304" pitchFamily="18" charset="0"/>
              </a:rPr>
              <a:t> </a:t>
            </a:r>
            <a:r>
              <a:rPr lang="en-US" sz="3000" spc="-5" dirty="0" smtClean="0">
                <a:effectLst/>
                <a:ea typeface="Constantia" panose="02030602050306030303" pitchFamily="18" charset="0"/>
                <a:cs typeface="Times New Roman" panose="02020603050405020304" pitchFamily="18" charset="0"/>
              </a:rPr>
              <a:t>elasticity</a:t>
            </a:r>
            <a:r>
              <a:rPr lang="en-US" sz="3000" spc="-30" dirty="0" smtClean="0">
                <a:effectLst/>
                <a:ea typeface="Constantia" panose="02030602050306030303" pitchFamily="18" charset="0"/>
                <a:cs typeface="Times New Roman" panose="02020603050405020304" pitchFamily="18" charset="0"/>
              </a:rPr>
              <a:t> </a:t>
            </a:r>
            <a:r>
              <a:rPr lang="en-US" sz="3000" dirty="0" smtClean="0">
                <a:effectLst/>
                <a:ea typeface="Constantia" panose="02030602050306030303" pitchFamily="18" charset="0"/>
                <a:cs typeface="Times New Roman" panose="02020603050405020304" pitchFamily="18" charset="0"/>
              </a:rPr>
              <a:t>inquiries</a:t>
            </a:r>
            <a:r>
              <a:rPr lang="en-US" sz="3000" spc="-25" dirty="0" smtClean="0">
                <a:effectLst/>
                <a:ea typeface="Constantia" panose="02030602050306030303" pitchFamily="18" charset="0"/>
                <a:cs typeface="Times New Roman" panose="02020603050405020304" pitchFamily="18" charset="0"/>
              </a:rPr>
              <a:t> </a:t>
            </a:r>
            <a:r>
              <a:rPr lang="en-US" sz="3000" dirty="0" smtClean="0">
                <a:effectLst/>
                <a:ea typeface="Constantia" panose="02030602050306030303" pitchFamily="18" charset="0"/>
                <a:cs typeface="Times New Roman" panose="02020603050405020304" pitchFamily="18" charset="0"/>
              </a:rPr>
              <a:t>are</a:t>
            </a:r>
            <a:r>
              <a:rPr lang="en-US" sz="3000" spc="-35" dirty="0" smtClean="0">
                <a:effectLst/>
                <a:ea typeface="Constantia" panose="02030602050306030303" pitchFamily="18" charset="0"/>
                <a:cs typeface="Times New Roman" panose="02020603050405020304" pitchFamily="18" charset="0"/>
              </a:rPr>
              <a:t> </a:t>
            </a:r>
            <a:r>
              <a:rPr lang="en-US" sz="3000" spc="-5" dirty="0" smtClean="0">
                <a:effectLst/>
                <a:ea typeface="Constantia" panose="02030602050306030303" pitchFamily="18" charset="0"/>
                <a:cs typeface="Times New Roman" panose="02020603050405020304" pitchFamily="18" charset="0"/>
              </a:rPr>
              <a:t>traditionally</a:t>
            </a:r>
            <a:r>
              <a:rPr lang="en-US" sz="3000" spc="-30" dirty="0" smtClean="0">
                <a:effectLst/>
                <a:ea typeface="Constantia" panose="02030602050306030303" pitchFamily="18" charset="0"/>
                <a:cs typeface="Times New Roman" panose="02020603050405020304" pitchFamily="18" charset="0"/>
              </a:rPr>
              <a:t> </a:t>
            </a:r>
            <a:r>
              <a:rPr lang="en-US" sz="3000" dirty="0" smtClean="0">
                <a:effectLst/>
                <a:ea typeface="Constantia" panose="02030602050306030303" pitchFamily="18" charset="0"/>
                <a:cs typeface="Times New Roman" panose="02020603050405020304" pitchFamily="18" charset="0"/>
              </a:rPr>
              <a:t>referenced</a:t>
            </a:r>
            <a:r>
              <a:rPr lang="en-US" sz="3000" spc="-30" dirty="0" smtClean="0">
                <a:effectLst/>
                <a:ea typeface="Constantia" panose="02030602050306030303" pitchFamily="18" charset="0"/>
                <a:cs typeface="Times New Roman" panose="02020603050405020304" pitchFamily="18" charset="0"/>
              </a:rPr>
              <a:t> </a:t>
            </a:r>
            <a:r>
              <a:rPr lang="en-US" sz="3000" dirty="0" smtClean="0">
                <a:effectLst/>
                <a:ea typeface="Constantia" panose="02030602050306030303" pitchFamily="18" charset="0"/>
                <a:cs typeface="Times New Roman" panose="02020603050405020304" pitchFamily="18" charset="0"/>
              </a:rPr>
              <a:t>in</a:t>
            </a:r>
            <a:r>
              <a:rPr lang="en-US" sz="3000" spc="-40" dirty="0" smtClean="0">
                <a:effectLst/>
                <a:ea typeface="Constantia" panose="02030602050306030303" pitchFamily="18" charset="0"/>
                <a:cs typeface="Times New Roman" panose="02020603050405020304" pitchFamily="18" charset="0"/>
              </a:rPr>
              <a:t> </a:t>
            </a:r>
            <a:r>
              <a:rPr lang="en-US" sz="3000" dirty="0" smtClean="0">
                <a:effectLst/>
                <a:ea typeface="Constantia" panose="02030602050306030303" pitchFamily="18" charset="0"/>
                <a:cs typeface="Times New Roman" panose="02020603050405020304" pitchFamily="18" charset="0"/>
              </a:rPr>
              <a:t>regional</a:t>
            </a:r>
            <a:r>
              <a:rPr lang="en-US" sz="3000" spc="-30" dirty="0" smtClean="0">
                <a:effectLst/>
                <a:ea typeface="Constantia" panose="02030602050306030303" pitchFamily="18" charset="0"/>
                <a:cs typeface="Times New Roman" panose="02020603050405020304" pitchFamily="18" charset="0"/>
              </a:rPr>
              <a:t> </a:t>
            </a:r>
            <a:r>
              <a:rPr lang="en-US" sz="3000" spc="-5" dirty="0" smtClean="0">
                <a:effectLst/>
                <a:ea typeface="Constantia" panose="02030602050306030303" pitchFamily="18" charset="0"/>
                <a:cs typeface="Times New Roman" panose="02020603050405020304" pitchFamily="18" charset="0"/>
              </a:rPr>
              <a:t>price</a:t>
            </a:r>
            <a:r>
              <a:rPr lang="en-US" sz="3000" spc="-35" dirty="0" smtClean="0">
                <a:effectLst/>
                <a:ea typeface="Constantia" panose="02030602050306030303" pitchFamily="18" charset="0"/>
                <a:cs typeface="Times New Roman" panose="02020603050405020304" pitchFamily="18" charset="0"/>
              </a:rPr>
              <a:t> </a:t>
            </a:r>
            <a:r>
              <a:rPr lang="en-US" sz="3000" dirty="0" smtClean="0">
                <a:effectLst/>
                <a:ea typeface="Constantia" panose="02030602050306030303" pitchFamily="18" charset="0"/>
                <a:cs typeface="Times New Roman" panose="02020603050405020304" pitchFamily="18" charset="0"/>
              </a:rPr>
              <a:t>elasticity</a:t>
            </a:r>
            <a:r>
              <a:rPr lang="en-US" sz="3000" spc="-40" dirty="0" smtClean="0">
                <a:effectLst/>
                <a:ea typeface="Constantia" panose="02030602050306030303" pitchFamily="18" charset="0"/>
                <a:cs typeface="Times New Roman" panose="02020603050405020304" pitchFamily="18" charset="0"/>
              </a:rPr>
              <a:t> </a:t>
            </a:r>
            <a:r>
              <a:rPr lang="en-US" sz="3000" dirty="0" smtClean="0">
                <a:effectLst/>
                <a:ea typeface="Constantia" panose="02030602050306030303" pitchFamily="18" charset="0"/>
                <a:cs typeface="Times New Roman" panose="02020603050405020304" pitchFamily="18" charset="0"/>
              </a:rPr>
              <a:t>discussions.</a:t>
            </a:r>
            <a:r>
              <a:rPr lang="en-US" sz="3000" spc="285" dirty="0" smtClean="0">
                <a:effectLst/>
                <a:ea typeface="Constantia" panose="02030602050306030303" pitchFamily="18" charset="0"/>
                <a:cs typeface="Times New Roman" panose="02020603050405020304" pitchFamily="18" charset="0"/>
              </a:rPr>
              <a:t> </a:t>
            </a:r>
            <a:r>
              <a:rPr lang="en-US" sz="3000" spc="-5" dirty="0" smtClean="0">
                <a:effectLst/>
                <a:ea typeface="Constantia" panose="02030602050306030303" pitchFamily="18" charset="0"/>
                <a:cs typeface="Times New Roman" panose="02020603050405020304" pitchFamily="18" charset="0"/>
              </a:rPr>
              <a:t>These</a:t>
            </a:r>
            <a:r>
              <a:rPr lang="en-US" sz="3000" spc="-65" dirty="0" smtClean="0">
                <a:effectLst/>
                <a:ea typeface="Constantia" panose="02030602050306030303" pitchFamily="18" charset="0"/>
                <a:cs typeface="Times New Roman" panose="02020603050405020304" pitchFamily="18" charset="0"/>
              </a:rPr>
              <a:t> </a:t>
            </a:r>
            <a:r>
              <a:rPr lang="en-US" sz="3000" spc="-5" dirty="0" smtClean="0">
                <a:effectLst/>
                <a:ea typeface="Constantia" panose="02030602050306030303" pitchFamily="18" charset="0"/>
                <a:cs typeface="Times New Roman" panose="02020603050405020304" pitchFamily="18" charset="0"/>
              </a:rPr>
              <a:t>include:</a:t>
            </a:r>
            <a:endParaRPr lang="en-US" sz="3000" dirty="0" smtClean="0">
              <a:effectLst/>
              <a:ea typeface="Constantia" panose="02030602050306030303" pitchFamily="18" charset="0"/>
              <a:cs typeface="Times New Roman" panose="02020603050405020304" pitchFamily="18" charset="0"/>
            </a:endParaRPr>
          </a:p>
          <a:p>
            <a:pPr marL="0" marR="0" indent="0">
              <a:spcBef>
                <a:spcPts val="5"/>
              </a:spcBef>
              <a:spcAft>
                <a:spcPts val="0"/>
              </a:spcAft>
              <a:buNone/>
            </a:pPr>
            <a:endParaRPr lang="en-US" dirty="0" smtClean="0">
              <a:effectLst/>
              <a:ea typeface="Constantia" panose="02030602050306030303" pitchFamily="18" charset="0"/>
              <a:cs typeface="Constantia" panose="02030602050306030303" pitchFamily="18" charset="0"/>
            </a:endParaRPr>
          </a:p>
          <a:p>
            <a:pPr marL="457200" lvl="1">
              <a:spcBef>
                <a:spcPts val="5"/>
              </a:spcBef>
            </a:pPr>
            <a:r>
              <a:rPr lang="en-US" dirty="0" smtClean="0">
                <a:ea typeface="Calibri" panose="020F0502020204030204" pitchFamily="34" charset="0"/>
                <a:cs typeface="Times New Roman" panose="02020603050405020304" pitchFamily="18" charset="0"/>
              </a:rPr>
              <a:t>T</a:t>
            </a:r>
            <a:r>
              <a:rPr lang="en-US" spc="-5" dirty="0" smtClean="0">
                <a:effectLst/>
                <a:ea typeface="Wingdings" panose="05000000000000000000" pitchFamily="2" charset="2"/>
                <a:cs typeface="Times New Roman" panose="02020603050405020304" pitchFamily="18" charset="0"/>
              </a:rPr>
              <a:t>he</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American</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Gas</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Association</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(AGA)</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released</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a</a:t>
            </a:r>
            <a:r>
              <a:rPr lang="en-US" spc="-2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study</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in</a:t>
            </a:r>
            <a:r>
              <a:rPr lang="en-US" spc="-3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2007</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identifying</a:t>
            </a:r>
            <a:r>
              <a:rPr lang="en-US" spc="-2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the</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short-run</a:t>
            </a:r>
            <a:r>
              <a:rPr lang="en-US" spc="-3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price</a:t>
            </a:r>
            <a:r>
              <a:rPr lang="en-US" spc="37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elasticity</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coefficients</a:t>
            </a:r>
            <a:r>
              <a:rPr lang="en-US" spc="-2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for</a:t>
            </a:r>
            <a:r>
              <a:rPr lang="en-US" spc="-2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the</a:t>
            </a:r>
            <a:r>
              <a:rPr lang="en-US" spc="-1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Pacific</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and</a:t>
            </a:r>
            <a:r>
              <a:rPr lang="en-US" spc="-2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Mountain</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regions</a:t>
            </a:r>
            <a:r>
              <a:rPr lang="en-US" spc="-2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to</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each</a:t>
            </a:r>
            <a:r>
              <a:rPr lang="en-US" spc="-2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be</a:t>
            </a:r>
            <a:r>
              <a:rPr lang="en-US" spc="-1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-0.07</a:t>
            </a:r>
            <a:r>
              <a:rPr lang="en-US" spc="-2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with</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a</a:t>
            </a:r>
            <a:r>
              <a:rPr lang="en-US" spc="-2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low</a:t>
            </a:r>
            <a:r>
              <a:rPr lang="en-US" spc="-2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and</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high</a:t>
            </a:r>
            <a:r>
              <a:rPr lang="en-US" spc="28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range</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of</a:t>
            </a:r>
            <a:r>
              <a:rPr lang="en-US" spc="-2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-.03</a:t>
            </a:r>
            <a:r>
              <a:rPr lang="en-US" spc="-2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and</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-0.13</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respectively.</a:t>
            </a:r>
            <a:r>
              <a:rPr lang="en-US" spc="20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The</a:t>
            </a:r>
            <a:r>
              <a:rPr lang="en-US" spc="-2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long-run</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estimates</a:t>
            </a:r>
            <a:r>
              <a:rPr lang="en-US" spc="-2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were</a:t>
            </a:r>
            <a:r>
              <a:rPr lang="en-US" spc="-1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-0.12</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(Pacific)</a:t>
            </a:r>
            <a:r>
              <a:rPr lang="en-US" spc="-2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and</a:t>
            </a:r>
            <a:r>
              <a:rPr lang="en-US" spc="-1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-0.10</a:t>
            </a:r>
            <a:r>
              <a:rPr lang="en-US" spc="27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(Mountain),</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with</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the</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range</a:t>
            </a:r>
            <a:r>
              <a:rPr lang="en-US" spc="-2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being</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between</a:t>
            </a:r>
            <a:r>
              <a:rPr lang="en-US" spc="-2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-0.01</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and</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-0.29.</a:t>
            </a:r>
          </a:p>
          <a:p>
            <a:pPr marL="457200" lvl="1">
              <a:spcBef>
                <a:spcPts val="5"/>
              </a:spcBef>
            </a:pPr>
            <a:endParaRPr lang="en-US" dirty="0" smtClean="0">
              <a:effectLst/>
              <a:ea typeface="Wingdings" panose="05000000000000000000" pitchFamily="2" charset="2"/>
              <a:cs typeface="Times New Roman" panose="02020603050405020304" pitchFamily="18" charset="0"/>
            </a:endParaRPr>
          </a:p>
          <a:p>
            <a:pPr marL="457200" lvl="1">
              <a:spcBef>
                <a:spcPts val="55"/>
              </a:spcBef>
            </a:pPr>
            <a:r>
              <a:rPr lang="en-US" dirty="0" smtClean="0">
                <a:effectLst/>
                <a:ea typeface="Constantia" panose="02030602050306030303" pitchFamily="18" charset="0"/>
                <a:cs typeface="Constantia" panose="02030602050306030303" pitchFamily="18" charset="0"/>
              </a:rPr>
              <a:t> R</a:t>
            </a:r>
            <a:r>
              <a:rPr lang="en-US" dirty="0" smtClean="0">
                <a:effectLst/>
                <a:ea typeface="Wingdings" panose="05000000000000000000" pitchFamily="2" charset="2"/>
                <a:cs typeface="Times New Roman" panose="02020603050405020304" pitchFamily="18" charset="0"/>
              </a:rPr>
              <a:t>egional</a:t>
            </a:r>
            <a:r>
              <a:rPr lang="en-US" spc="-2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differences</a:t>
            </a:r>
            <a:r>
              <a:rPr lang="en-US" spc="-2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in</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price</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elasticity</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for</a:t>
            </a:r>
            <a:r>
              <a:rPr lang="en-US" spc="-2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demand</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of</a:t>
            </a:r>
            <a:r>
              <a:rPr lang="en-US" spc="-2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energy</a:t>
            </a:r>
            <a:r>
              <a:rPr lang="en-US" spc="-1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were</a:t>
            </a:r>
            <a:r>
              <a:rPr lang="en-US" spc="-2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examined,</a:t>
            </a:r>
            <a:r>
              <a:rPr lang="en-US" spc="-3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with</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the</a:t>
            </a:r>
            <a:r>
              <a:rPr lang="en-US" spc="34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conclusion</a:t>
            </a:r>
            <a:r>
              <a:rPr lang="en-US" spc="-2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that</a:t>
            </a:r>
            <a:r>
              <a:rPr lang="en-US" spc="-2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the</a:t>
            </a:r>
            <a:r>
              <a:rPr lang="en-US" spc="-2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geographic</a:t>
            </a:r>
            <a:r>
              <a:rPr lang="en-US" spc="-2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area</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of</a:t>
            </a:r>
            <a:r>
              <a:rPr lang="en-US" spc="-2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a</a:t>
            </a:r>
            <a:r>
              <a:rPr lang="en-US" spc="-2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utility</a:t>
            </a:r>
            <a:r>
              <a:rPr lang="en-US" spc="-5" dirty="0" smtClean="0">
                <a:effectLst/>
                <a:ea typeface="Wingdings" panose="05000000000000000000" pitchFamily="2" charset="2"/>
                <a:cs typeface="Constantia" panose="02030602050306030303" pitchFamily="18" charset="0"/>
              </a:rPr>
              <a:t>’</a:t>
            </a:r>
            <a:r>
              <a:rPr lang="en-US" spc="-5" dirty="0" smtClean="0">
                <a:effectLst/>
                <a:ea typeface="Wingdings" panose="05000000000000000000" pitchFamily="2" charset="2"/>
                <a:cs typeface="Times New Roman" panose="02020603050405020304" pitchFamily="18" charset="0"/>
              </a:rPr>
              <a:t>s</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service</a:t>
            </a:r>
            <a:r>
              <a:rPr lang="en-US" spc="-2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territory</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results</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in</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the</a:t>
            </a:r>
            <a:r>
              <a:rPr lang="en-US" spc="-2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statistical</a:t>
            </a:r>
            <a:r>
              <a:rPr lang="en-US" spc="42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significance</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of</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price</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becoming</a:t>
            </a:r>
            <a:r>
              <a:rPr lang="en-US" spc="-3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more</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uncertain.</a:t>
            </a:r>
            <a:r>
              <a:rPr lang="en-US" spc="19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This</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suggests</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that</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for</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Cascade</a:t>
            </a:r>
            <a:r>
              <a:rPr lang="en-US" dirty="0" smtClean="0">
                <a:effectLst/>
                <a:ea typeface="Wingdings" panose="05000000000000000000" pitchFamily="2" charset="2"/>
                <a:cs typeface="Constantia" panose="02030602050306030303" pitchFamily="18" charset="0"/>
              </a:rPr>
              <a:t>—</a:t>
            </a:r>
            <a:r>
              <a:rPr lang="en-US" dirty="0" smtClean="0">
                <a:effectLst/>
                <a:ea typeface="Wingdings" panose="05000000000000000000" pitchFamily="2" charset="2"/>
                <a:cs typeface="Times New Roman" panose="02020603050405020304" pitchFamily="18" charset="0"/>
              </a:rPr>
              <a:t>with</a:t>
            </a:r>
            <a:r>
              <a:rPr lang="en-US" spc="-3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its</a:t>
            </a:r>
            <a:r>
              <a:rPr lang="en-US" spc="33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customers</a:t>
            </a:r>
            <a:r>
              <a:rPr lang="en-US" spc="-3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spread</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over</a:t>
            </a:r>
            <a:r>
              <a:rPr lang="en-US" spc="-30"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two</a:t>
            </a:r>
            <a:r>
              <a:rPr lang="en-US" spc="-3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states</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in</a:t>
            </a:r>
            <a:r>
              <a:rPr lang="en-US" spc="-4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smaller</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sections</a:t>
            </a:r>
            <a:r>
              <a:rPr lang="en-US" dirty="0" smtClean="0">
                <a:effectLst/>
                <a:ea typeface="Wingdings" panose="05000000000000000000" pitchFamily="2" charset="2"/>
                <a:cs typeface="Constantia" panose="02030602050306030303" pitchFamily="18" charset="0"/>
              </a:rPr>
              <a:t>—</a:t>
            </a:r>
            <a:r>
              <a:rPr lang="en-US" dirty="0" smtClean="0">
                <a:effectLst/>
                <a:ea typeface="Wingdings" panose="05000000000000000000" pitchFamily="2" charset="2"/>
                <a:cs typeface="Times New Roman" panose="02020603050405020304" pitchFamily="18" charset="0"/>
              </a:rPr>
              <a:t>relatively</a:t>
            </a:r>
            <a:r>
              <a:rPr lang="en-US" spc="-20"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precise</a:t>
            </a:r>
            <a:r>
              <a:rPr lang="en-US" spc="-35" dirty="0" smtClean="0">
                <a:effectLst/>
                <a:ea typeface="Wingdings" panose="05000000000000000000" pitchFamily="2" charset="2"/>
                <a:cs typeface="Times New Roman" panose="02020603050405020304" pitchFamily="18" charset="0"/>
              </a:rPr>
              <a:t>                          </a:t>
            </a:r>
            <a:r>
              <a:rPr lang="en-US" spc="-5" dirty="0" smtClean="0">
                <a:effectLst/>
                <a:ea typeface="Wingdings" panose="05000000000000000000" pitchFamily="2" charset="2"/>
                <a:cs typeface="Times New Roman" panose="02020603050405020304" pitchFamily="18" charset="0"/>
              </a:rPr>
              <a:t>price</a:t>
            </a:r>
            <a:r>
              <a:rPr lang="en-US" spc="-35" dirty="0" smtClean="0">
                <a:effectLst/>
                <a:ea typeface="Wingdings" panose="05000000000000000000" pitchFamily="2" charset="2"/>
                <a:cs typeface="Times New Roman" panose="02020603050405020304" pitchFamily="18" charset="0"/>
              </a:rPr>
              <a:t> </a:t>
            </a:r>
            <a:r>
              <a:rPr lang="en-US" dirty="0" smtClean="0">
                <a:effectLst/>
                <a:ea typeface="Wingdings" panose="05000000000000000000" pitchFamily="2" charset="2"/>
                <a:cs typeface="Times New Roman" panose="02020603050405020304" pitchFamily="18" charset="0"/>
              </a:rPr>
              <a:t>elasticity</a:t>
            </a:r>
            <a:r>
              <a:rPr lang="en-US" spc="-5" dirty="0" smtClean="0">
                <a:effectLst/>
                <a:ea typeface="Calibri" panose="020F0502020204030204" pitchFamily="34" charset="0"/>
                <a:cs typeface="Times New Roman" panose="02020603050405020304" pitchFamily="18" charset="0"/>
              </a:rPr>
              <a:t> coefficient</a:t>
            </a:r>
            <a:r>
              <a:rPr lang="en-US" spc="-35" dirty="0" smtClean="0">
                <a:effectLst/>
                <a:ea typeface="Calibri" panose="020F0502020204030204" pitchFamily="34" charset="0"/>
                <a:cs typeface="Times New Roman" panose="02020603050405020304" pitchFamily="18" charset="0"/>
              </a:rPr>
              <a:t> </a:t>
            </a:r>
            <a:r>
              <a:rPr lang="en-US" spc="-5" dirty="0" smtClean="0">
                <a:effectLst/>
                <a:ea typeface="Calibri" panose="020F0502020204030204" pitchFamily="34" charset="0"/>
                <a:cs typeface="Times New Roman" panose="02020603050405020304" pitchFamily="18" charset="0"/>
              </a:rPr>
              <a:t>factors</a:t>
            </a:r>
            <a:r>
              <a:rPr lang="en-US" spc="-25"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would</a:t>
            </a:r>
            <a:r>
              <a:rPr lang="en-US" spc="-30"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either</a:t>
            </a:r>
            <a:r>
              <a:rPr lang="en-US" spc="-25"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not</a:t>
            </a:r>
            <a:r>
              <a:rPr lang="en-US" spc="-30" dirty="0" smtClean="0">
                <a:effectLst/>
                <a:ea typeface="Calibri" panose="020F0502020204030204" pitchFamily="34" charset="0"/>
                <a:cs typeface="Times New Roman" panose="02020603050405020304" pitchFamily="18" charset="0"/>
              </a:rPr>
              <a:t> </a:t>
            </a:r>
            <a:r>
              <a:rPr lang="en-US" spc="-5" dirty="0" smtClean="0">
                <a:effectLst/>
                <a:ea typeface="Calibri" panose="020F0502020204030204" pitchFamily="34" charset="0"/>
                <a:cs typeface="Times New Roman" panose="02020603050405020304" pitchFamily="18" charset="0"/>
              </a:rPr>
              <a:t>be</a:t>
            </a:r>
            <a:r>
              <a:rPr lang="en-US" spc="-25" dirty="0" smtClean="0">
                <a:effectLst/>
                <a:ea typeface="Calibri" panose="020F0502020204030204" pitchFamily="34" charset="0"/>
                <a:cs typeface="Times New Roman" panose="02020603050405020304" pitchFamily="18" charset="0"/>
              </a:rPr>
              <a:t> </a:t>
            </a:r>
            <a:r>
              <a:rPr lang="en-US" spc="-5" dirty="0" smtClean="0">
                <a:effectLst/>
                <a:ea typeface="Calibri" panose="020F0502020204030204" pitchFamily="34" charset="0"/>
                <a:cs typeface="Times New Roman" panose="02020603050405020304" pitchFamily="18" charset="0"/>
              </a:rPr>
              <a:t>available</a:t>
            </a:r>
            <a:r>
              <a:rPr lang="en-US" spc="-25"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or</a:t>
            </a:r>
            <a:r>
              <a:rPr lang="en-US" spc="-5"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would</a:t>
            </a:r>
            <a:r>
              <a:rPr lang="en-US" spc="-30" dirty="0" smtClean="0">
                <a:effectLst/>
                <a:ea typeface="Calibri" panose="020F0502020204030204" pitchFamily="34" charset="0"/>
                <a:cs typeface="Times New Roman" panose="02020603050405020304" pitchFamily="18" charset="0"/>
              </a:rPr>
              <a:t>                              </a:t>
            </a:r>
            <a:r>
              <a:rPr lang="en-US" spc="-5" dirty="0" smtClean="0">
                <a:effectLst/>
                <a:ea typeface="Calibri" panose="020F0502020204030204" pitchFamily="34" charset="0"/>
                <a:cs typeface="Times New Roman" panose="02020603050405020304" pitchFamily="18" charset="0"/>
              </a:rPr>
              <a:t>be</a:t>
            </a:r>
            <a:r>
              <a:rPr lang="en-US" spc="-25"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costly</a:t>
            </a:r>
            <a:r>
              <a:rPr lang="en-US" spc="-30"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to</a:t>
            </a:r>
            <a:r>
              <a:rPr lang="en-US" spc="-30"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determine</a:t>
            </a:r>
            <a:r>
              <a:rPr lang="en-US" spc="-25"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with</a:t>
            </a:r>
            <a:r>
              <a:rPr lang="en-US" spc="-30"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lesser</a:t>
            </a:r>
            <a:r>
              <a:rPr lang="en-US" spc="330" dirty="0" smtClean="0">
                <a:effectLst/>
                <a:ea typeface="Calibri" panose="020F0502020204030204" pitchFamily="34" charset="0"/>
                <a:cs typeface="Times New Roman" panose="02020603050405020304" pitchFamily="18" charset="0"/>
              </a:rPr>
              <a:t> </a:t>
            </a:r>
            <a:r>
              <a:rPr lang="en-US" spc="-5" dirty="0" smtClean="0">
                <a:effectLst/>
                <a:ea typeface="Calibri" panose="020F0502020204030204" pitchFamily="34" charset="0"/>
                <a:cs typeface="Times New Roman" panose="02020603050405020304" pitchFamily="18" charset="0"/>
              </a:rPr>
              <a:t>benefits</a:t>
            </a:r>
            <a:r>
              <a:rPr lang="en-US" spc="-30"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of</a:t>
            </a:r>
            <a:r>
              <a:rPr lang="en-US" spc="-30" dirty="0" smtClean="0">
                <a:effectLst/>
                <a:ea typeface="Calibri" panose="020F0502020204030204" pitchFamily="34" charset="0"/>
                <a:cs typeface="Times New Roman" panose="02020603050405020304" pitchFamily="18" charset="0"/>
              </a:rPr>
              <a:t> </a:t>
            </a:r>
            <a:r>
              <a:rPr lang="en-US" spc="-5" dirty="0" smtClean="0">
                <a:effectLst/>
                <a:ea typeface="Calibri" panose="020F0502020204030204" pitchFamily="34" charset="0"/>
                <a:cs typeface="Times New Roman" panose="02020603050405020304" pitchFamily="18" charset="0"/>
              </a:rPr>
              <a:t>doing</a:t>
            </a:r>
            <a:r>
              <a:rPr lang="en-US" spc="-30" dirty="0" smtClean="0">
                <a:effectLst/>
                <a:ea typeface="Calibri" panose="020F0502020204030204" pitchFamily="34" charset="0"/>
                <a:cs typeface="Times New Roman" panose="02020603050405020304" pitchFamily="18" charset="0"/>
              </a:rPr>
              <a:t> </a:t>
            </a:r>
            <a:r>
              <a:rPr lang="en-US" dirty="0" smtClean="0">
                <a:effectLst/>
                <a:ea typeface="Calibri" panose="020F0502020204030204" pitchFamily="34" charset="0"/>
                <a:cs typeface="Times New Roman" panose="02020603050405020304" pitchFamily="18" charset="0"/>
              </a:rPr>
              <a:t>so.</a:t>
            </a:r>
          </a:p>
          <a:p>
            <a:pPr marL="457200" lvl="1">
              <a:spcBef>
                <a:spcPts val="55"/>
              </a:spcBef>
            </a:pPr>
            <a:endParaRPr lang="en-US" dirty="0" smtClean="0">
              <a:effectLst/>
              <a:ea typeface="Calibri" panose="020F0502020204030204" pitchFamily="34" charset="0"/>
              <a:cs typeface="Times New Roman" panose="02020603050405020304" pitchFamily="18" charset="0"/>
            </a:endParaRPr>
          </a:p>
          <a:p>
            <a:pPr marL="457200" lvl="1">
              <a:spcBef>
                <a:spcPts val="55"/>
              </a:spcBef>
            </a:pPr>
            <a:r>
              <a:rPr lang="en-US" dirty="0">
                <a:latin typeface="Calibri" panose="020F0502020204030204" pitchFamily="34" charset="0"/>
                <a:ea typeface="Wingdings" panose="05000000000000000000" pitchFamily="2" charset="2"/>
                <a:cs typeface="Times New Roman" panose="02020603050405020304" pitchFamily="18" charset="0"/>
              </a:rPr>
              <a:t>Use</a:t>
            </a:r>
            <a:r>
              <a:rPr lang="en-US" spc="-30"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per</a:t>
            </a:r>
            <a:r>
              <a:rPr lang="en-US" spc="-2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customer</a:t>
            </a:r>
            <a:r>
              <a:rPr lang="en-US" spc="-25"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has</a:t>
            </a:r>
            <a:r>
              <a:rPr lang="en-US" spc="-30"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been</a:t>
            </a:r>
            <a:r>
              <a:rPr lang="en-US" spc="-20"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decreasing</a:t>
            </a:r>
            <a:r>
              <a:rPr lang="en-US" spc="-30"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over</a:t>
            </a:r>
            <a:r>
              <a:rPr lang="en-US" spc="-30"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the</a:t>
            </a:r>
            <a:r>
              <a:rPr lang="en-US" spc="-1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past</a:t>
            </a:r>
            <a:r>
              <a:rPr lang="en-US" spc="-3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thirty</a:t>
            </a:r>
            <a:r>
              <a:rPr lang="en-US" spc="-30"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years</a:t>
            </a:r>
            <a:r>
              <a:rPr lang="en-US" spc="-2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prompted</a:t>
            </a:r>
            <a:r>
              <a:rPr lang="en-US" spc="-25"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by</a:t>
            </a:r>
            <a:r>
              <a:rPr lang="en-US" spc="-3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multiple</a:t>
            </a:r>
            <a:r>
              <a:rPr lang="en-US" spc="-25"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factors,</a:t>
            </a:r>
            <a:r>
              <a:rPr lang="en-US" spc="37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including</a:t>
            </a:r>
            <a:r>
              <a:rPr lang="en-US" spc="-3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systemic</a:t>
            </a:r>
            <a:r>
              <a:rPr lang="en-US" spc="-3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items</a:t>
            </a:r>
            <a:r>
              <a:rPr lang="en-US" spc="-30"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such</a:t>
            </a:r>
            <a:r>
              <a:rPr lang="en-US" spc="-40"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as</a:t>
            </a:r>
            <a:r>
              <a:rPr lang="en-US" spc="-20"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conservation,</a:t>
            </a:r>
            <a:r>
              <a:rPr lang="en-US" spc="-40"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building</a:t>
            </a:r>
            <a:r>
              <a:rPr lang="en-US" spc="-30"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codes</a:t>
            </a:r>
            <a:r>
              <a:rPr lang="en-US" spc="-3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and</a:t>
            </a:r>
            <a:r>
              <a:rPr lang="en-US" spc="-3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appliance</a:t>
            </a:r>
            <a:r>
              <a:rPr lang="en-US" spc="-3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standards</a:t>
            </a:r>
            <a:r>
              <a:rPr lang="en-US" spc="-15"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and</a:t>
            </a:r>
            <a:r>
              <a:rPr lang="en-US" spc="54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behavioral</a:t>
            </a:r>
            <a:r>
              <a:rPr lang="en-US" spc="-40"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influences</a:t>
            </a:r>
            <a:r>
              <a:rPr lang="en-US" spc="-30"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such</a:t>
            </a:r>
            <a:r>
              <a:rPr lang="en-US" spc="-3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as</a:t>
            </a:r>
            <a:r>
              <a:rPr lang="en-US" spc="-35"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the</a:t>
            </a:r>
            <a:r>
              <a:rPr lang="en-US" spc="-30"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2008</a:t>
            </a:r>
            <a:r>
              <a:rPr lang="en-US" spc="-35"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recession.</a:t>
            </a:r>
          </a:p>
          <a:p>
            <a:pPr marL="0" marR="0">
              <a:spcBef>
                <a:spcPts val="55"/>
              </a:spcBef>
              <a:spcAft>
                <a:spcPts val="0"/>
              </a:spcAft>
            </a:pPr>
            <a:endParaRPr lang="en-US" dirty="0" smtClean="0">
              <a:effectLst/>
              <a:ea typeface="Wingdings" panose="05000000000000000000" pitchFamily="2" charset="2"/>
              <a:cs typeface="Times New Roman" panose="02020603050405020304" pitchFamily="18" charset="0"/>
            </a:endParaRPr>
          </a:p>
          <a:p>
            <a:endParaRPr lang="en-US" dirty="0"/>
          </a:p>
        </p:txBody>
      </p:sp>
      <p:pic>
        <p:nvPicPr>
          <p:cNvPr id="4" name="Picture 3"/>
          <p:cNvPicPr>
            <a:picLocks noChangeAspect="1"/>
          </p:cNvPicPr>
          <p:nvPr/>
        </p:nvPicPr>
        <p:blipFill>
          <a:blip r:embed="rId3"/>
          <a:stretch>
            <a:fillRect/>
          </a:stretch>
        </p:blipFill>
        <p:spPr>
          <a:xfrm>
            <a:off x="9673107" y="3420905"/>
            <a:ext cx="1801969" cy="1792959"/>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2133857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4496"/>
          </a:xfrm>
        </p:spPr>
        <p:txBody>
          <a:bodyPr>
            <a:normAutofit fontScale="90000"/>
          </a:bodyPr>
          <a:lstStyle/>
          <a:p>
            <a:pPr marL="76200" marR="0">
              <a:spcBef>
                <a:spcPts val="0"/>
              </a:spcBef>
              <a:spcAft>
                <a:spcPts val="0"/>
              </a:spcAft>
            </a:pPr>
            <a:r>
              <a:rPr lang="en-US" sz="4900" kern="0" spc="-5" dirty="0" smtClean="0">
                <a:solidFill>
                  <a:srgbClr val="009FB8"/>
                </a:solidFill>
                <a:effectLst/>
                <a:latin typeface="Calibri" panose="020F0502020204030204" pitchFamily="34" charset="0"/>
                <a:ea typeface="Constantia" panose="02030602050306030303" pitchFamily="18" charset="0"/>
              </a:rPr>
              <a:t>Options</a:t>
            </a:r>
            <a:r>
              <a:rPr lang="en-US" sz="4900" kern="0" spc="-25" dirty="0" smtClean="0">
                <a:solidFill>
                  <a:srgbClr val="009FB8"/>
                </a:solidFill>
                <a:effectLst/>
                <a:latin typeface="Calibri" panose="020F0502020204030204" pitchFamily="34" charset="0"/>
                <a:ea typeface="Constantia" panose="02030602050306030303" pitchFamily="18" charset="0"/>
              </a:rPr>
              <a:t> </a:t>
            </a:r>
            <a:r>
              <a:rPr lang="en-US" sz="4900" kern="0" dirty="0" smtClean="0">
                <a:solidFill>
                  <a:srgbClr val="009FB8"/>
                </a:solidFill>
                <a:effectLst/>
                <a:latin typeface="Calibri" panose="020F0502020204030204" pitchFamily="34" charset="0"/>
                <a:ea typeface="Constantia" panose="02030602050306030303" pitchFamily="18" charset="0"/>
              </a:rPr>
              <a:t>for</a:t>
            </a:r>
            <a:r>
              <a:rPr lang="en-US" sz="4900" kern="0" spc="-25" dirty="0" smtClean="0">
                <a:solidFill>
                  <a:srgbClr val="009FB8"/>
                </a:solidFill>
                <a:effectLst/>
                <a:latin typeface="Calibri" panose="020F0502020204030204" pitchFamily="34" charset="0"/>
                <a:ea typeface="Constantia" panose="02030602050306030303" pitchFamily="18" charset="0"/>
              </a:rPr>
              <a:t> </a:t>
            </a:r>
            <a:r>
              <a:rPr lang="en-US" sz="4900" kern="0" spc="-5" dirty="0" smtClean="0">
                <a:solidFill>
                  <a:srgbClr val="009FB8"/>
                </a:solidFill>
                <a:effectLst/>
                <a:latin typeface="Calibri" panose="020F0502020204030204" pitchFamily="34" charset="0"/>
                <a:ea typeface="Constantia" panose="02030602050306030303" pitchFamily="18" charset="0"/>
              </a:rPr>
              <a:t>Price</a:t>
            </a:r>
            <a:r>
              <a:rPr lang="en-US" sz="4900" kern="0" spc="-25" dirty="0" smtClean="0">
                <a:solidFill>
                  <a:srgbClr val="009FB8"/>
                </a:solidFill>
                <a:effectLst/>
                <a:latin typeface="Calibri" panose="020F0502020204030204" pitchFamily="34" charset="0"/>
                <a:ea typeface="Constantia" panose="02030602050306030303" pitchFamily="18" charset="0"/>
              </a:rPr>
              <a:t> </a:t>
            </a:r>
            <a:r>
              <a:rPr lang="en-US" sz="4900" kern="0" spc="-5" dirty="0" smtClean="0">
                <a:solidFill>
                  <a:srgbClr val="009FB8"/>
                </a:solidFill>
                <a:effectLst/>
                <a:latin typeface="Calibri" panose="020F0502020204030204" pitchFamily="34" charset="0"/>
                <a:ea typeface="Constantia" panose="02030602050306030303" pitchFamily="18" charset="0"/>
              </a:rPr>
              <a:t>Elasticity</a:t>
            </a:r>
            <a:r>
              <a:rPr lang="en-US" sz="4900" kern="0" spc="-30" dirty="0" smtClean="0">
                <a:solidFill>
                  <a:srgbClr val="009FB8"/>
                </a:solidFill>
                <a:effectLst/>
                <a:latin typeface="Calibri" panose="020F0502020204030204" pitchFamily="34" charset="0"/>
                <a:ea typeface="Constantia" panose="02030602050306030303" pitchFamily="18" charset="0"/>
              </a:rPr>
              <a:t> </a:t>
            </a:r>
            <a:r>
              <a:rPr lang="en-US" sz="4900" kern="0" spc="-5" dirty="0" smtClean="0">
                <a:solidFill>
                  <a:srgbClr val="009FB8"/>
                </a:solidFill>
                <a:effectLst/>
                <a:latin typeface="Calibri" panose="020F0502020204030204" pitchFamily="34" charset="0"/>
                <a:ea typeface="Constantia" panose="02030602050306030303" pitchFamily="18" charset="0"/>
              </a:rPr>
              <a:t>Treatment</a:t>
            </a:r>
            <a:r>
              <a:rPr lang="en-US" b="1" kern="0" dirty="0" smtClean="0">
                <a:effectLst/>
                <a:latin typeface="Constantia" panose="02030602050306030303" pitchFamily="18" charset="0"/>
                <a:ea typeface="Constantia" panose="02030602050306030303" pitchFamily="18" charset="0"/>
              </a:rPr>
              <a:t/>
            </a:r>
            <a:br>
              <a:rPr lang="en-US" b="1" kern="0" dirty="0" smtClean="0">
                <a:effectLst/>
                <a:latin typeface="Constantia" panose="02030602050306030303" pitchFamily="18" charset="0"/>
                <a:ea typeface="Constantia" panose="02030602050306030303" pitchFamily="18" charset="0"/>
              </a:rPr>
            </a:br>
            <a:endParaRPr lang="en-US" dirty="0"/>
          </a:p>
        </p:txBody>
      </p:sp>
      <p:sp>
        <p:nvSpPr>
          <p:cNvPr id="3" name="Content Placeholder 2"/>
          <p:cNvSpPr>
            <a:spLocks noGrp="1"/>
          </p:cNvSpPr>
          <p:nvPr>
            <p:ph idx="1"/>
          </p:nvPr>
        </p:nvSpPr>
        <p:spPr>
          <a:xfrm>
            <a:off x="838200" y="1379621"/>
            <a:ext cx="10515600" cy="4797342"/>
          </a:xfrm>
        </p:spPr>
        <p:txBody>
          <a:bodyPr>
            <a:noAutofit/>
          </a:bodyPr>
          <a:lstStyle/>
          <a:p>
            <a:pPr marL="76200" marR="172720">
              <a:spcBef>
                <a:spcPts val="0"/>
              </a:spcBef>
              <a:spcAft>
                <a:spcPts val="0"/>
              </a:spcAft>
            </a:pPr>
            <a:r>
              <a:rPr lang="en-US" sz="2400" spc="-5" dirty="0" smtClean="0">
                <a:effectLst/>
                <a:ea typeface="Constantia" panose="02030602050306030303" pitchFamily="18" charset="0"/>
                <a:cs typeface="Times New Roman" panose="02020603050405020304" pitchFamily="18" charset="0"/>
              </a:rPr>
              <a:t>Options</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exist</a:t>
            </a:r>
            <a:r>
              <a:rPr lang="en-US" sz="2400" spc="-3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for</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treatment</a:t>
            </a:r>
            <a:r>
              <a:rPr lang="en-US" sz="2400" spc="-2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of</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price</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elasticity </a:t>
            </a:r>
            <a:r>
              <a:rPr lang="en-US" sz="2400" dirty="0" smtClean="0">
                <a:effectLst/>
                <a:ea typeface="Constantia" panose="02030602050306030303" pitchFamily="18" charset="0"/>
                <a:cs typeface="Times New Roman" panose="02020603050405020304" pitchFamily="18" charset="0"/>
              </a:rPr>
              <a:t>in</a:t>
            </a:r>
            <a:r>
              <a:rPr lang="en-US" sz="2400" spc="-3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IRPs.</a:t>
            </a:r>
            <a:r>
              <a:rPr lang="en-US" sz="2400" spc="19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One</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option</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is</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to</a:t>
            </a:r>
            <a:r>
              <a:rPr lang="en-US" sz="2400" spc="-3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incorporate</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coefficient</a:t>
            </a:r>
            <a:r>
              <a:rPr lang="en-US" sz="2400" spc="27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factors</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into</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linear</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modeling.</a:t>
            </a:r>
            <a:r>
              <a:rPr lang="en-US" sz="2400" spc="215" dirty="0" smtClean="0">
                <a:effectLst/>
                <a:ea typeface="Constantia" panose="02030602050306030303" pitchFamily="18" charset="0"/>
                <a:cs typeface="Times New Roman" panose="02020603050405020304" pitchFamily="18" charset="0"/>
              </a:rPr>
              <a:t> </a:t>
            </a:r>
            <a:endParaRPr lang="en-US" sz="2400" dirty="0" smtClean="0">
              <a:effectLst/>
              <a:ea typeface="Constantia" panose="02030602050306030303" pitchFamily="18" charset="0"/>
              <a:cs typeface="Times New Roman" panose="02020603050405020304" pitchFamily="18" charset="0"/>
            </a:endParaRPr>
          </a:p>
          <a:p>
            <a:pPr marL="0" marR="0" indent="0">
              <a:lnSpc>
                <a:spcPct val="80000"/>
              </a:lnSpc>
              <a:spcBef>
                <a:spcPts val="10"/>
              </a:spcBef>
              <a:spcAft>
                <a:spcPts val="0"/>
              </a:spcAft>
              <a:buNone/>
            </a:pPr>
            <a:endParaRPr lang="en-US" sz="2400" dirty="0" smtClean="0">
              <a:effectLst/>
              <a:ea typeface="Calibri" panose="020F0502020204030204" pitchFamily="34" charset="0"/>
              <a:cs typeface="Times New Roman" panose="02020603050405020304" pitchFamily="18" charset="0"/>
            </a:endParaRPr>
          </a:p>
          <a:p>
            <a:pPr marL="76200" marR="172720">
              <a:lnSpc>
                <a:spcPct val="80000"/>
              </a:lnSpc>
              <a:spcBef>
                <a:spcPts val="10"/>
              </a:spcBef>
              <a:spcAft>
                <a:spcPts val="0"/>
              </a:spcAft>
            </a:pPr>
            <a:r>
              <a:rPr lang="en-US" sz="2400" spc="-5" dirty="0" smtClean="0">
                <a:effectLst/>
                <a:ea typeface="Constantia" panose="02030602050306030303" pitchFamily="18" charset="0"/>
                <a:cs typeface="Times New Roman" panose="02020603050405020304" pitchFamily="18" charset="0"/>
              </a:rPr>
              <a:t>Alternatively,</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modeling</a:t>
            </a:r>
            <a:r>
              <a:rPr lang="en-US" sz="2400" spc="-3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of</a:t>
            </a:r>
            <a:r>
              <a:rPr lang="en-US" sz="2400" spc="-3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future</a:t>
            </a:r>
            <a:r>
              <a:rPr lang="en-US" sz="2400" spc="-2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pricing</a:t>
            </a:r>
            <a:r>
              <a:rPr lang="en-US" sz="2400" spc="-3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effects</a:t>
            </a:r>
            <a:r>
              <a:rPr lang="en-US" sz="2400" spc="-1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can</a:t>
            </a:r>
            <a:r>
              <a:rPr lang="en-US" sz="2400" spc="-4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be</a:t>
            </a:r>
            <a:r>
              <a:rPr lang="en-US" sz="2400" spc="-2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pursued</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through</a:t>
            </a:r>
            <a:r>
              <a:rPr lang="en-US" sz="2400" spc="-3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calculations</a:t>
            </a:r>
            <a:r>
              <a:rPr lang="en-US" sz="2400" spc="-3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that</a:t>
            </a:r>
            <a:r>
              <a:rPr lang="en-US" sz="2400" spc="4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iterate</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a</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series</a:t>
            </a:r>
            <a:r>
              <a:rPr lang="en-US" sz="2400" spc="-2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of</a:t>
            </a:r>
            <a:r>
              <a:rPr lang="en-US" sz="2400" spc="-2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cost</a:t>
            </a:r>
            <a:r>
              <a:rPr lang="en-US" sz="2400" spc="-3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environments</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based</a:t>
            </a:r>
            <a:r>
              <a:rPr lang="en-US" sz="2400" spc="-2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on</a:t>
            </a:r>
            <a:r>
              <a:rPr lang="en-US" sz="2400" spc="-2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primary</a:t>
            </a:r>
            <a:r>
              <a:rPr lang="en-US" sz="2400" dirty="0" smtClean="0">
                <a:effectLst/>
                <a:ea typeface="Constantia" panose="02030602050306030303" pitchFamily="18" charset="0"/>
                <a:cs typeface="Times New Roman" panose="02020603050405020304" pitchFamily="18" charset="0"/>
              </a:rPr>
              <a:t> variables.</a:t>
            </a:r>
            <a:r>
              <a:rPr lang="en-US" sz="2400" spc="20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This</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is</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part</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of</a:t>
            </a:r>
            <a:r>
              <a:rPr lang="en-US" sz="2400" spc="-1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evolving</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forecast</a:t>
            </a:r>
            <a:r>
              <a:rPr lang="en-US" sz="2400" spc="37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methodologies.</a:t>
            </a:r>
          </a:p>
          <a:p>
            <a:pPr marL="0" marR="0" indent="0">
              <a:spcBef>
                <a:spcPts val="20"/>
              </a:spcBef>
              <a:spcAft>
                <a:spcPts val="0"/>
              </a:spcAft>
              <a:buNone/>
            </a:pPr>
            <a:endParaRPr lang="en-US" sz="2400" dirty="0" smtClean="0">
              <a:effectLst/>
              <a:ea typeface="Calibri" panose="020F0502020204030204" pitchFamily="34" charset="0"/>
              <a:cs typeface="Times New Roman" panose="02020603050405020304" pitchFamily="18" charset="0"/>
            </a:endParaRPr>
          </a:p>
          <a:p>
            <a:pPr marL="76200" marR="172720">
              <a:spcBef>
                <a:spcPts val="0"/>
              </a:spcBef>
              <a:spcAft>
                <a:spcPts val="0"/>
              </a:spcAft>
            </a:pPr>
            <a:r>
              <a:rPr lang="en-US" sz="2400" spc="-5" dirty="0" smtClean="0">
                <a:effectLst/>
                <a:ea typeface="Constantia" panose="02030602050306030303" pitchFamily="18" charset="0"/>
                <a:cs typeface="Times New Roman" panose="02020603050405020304" pitchFamily="18" charset="0"/>
              </a:rPr>
              <a:t>Other</a:t>
            </a:r>
            <a:r>
              <a:rPr lang="en-US" sz="2400" spc="-4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regions</a:t>
            </a:r>
            <a:r>
              <a:rPr lang="en-US" sz="2400" spc="-3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are</a:t>
            </a:r>
            <a:r>
              <a:rPr lang="en-US" sz="2400" spc="-3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experiencing</a:t>
            </a:r>
            <a:r>
              <a:rPr lang="en-US" sz="2400" spc="-3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similar</a:t>
            </a:r>
            <a:r>
              <a:rPr lang="en-US" sz="2400" spc="-3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examinations</a:t>
            </a:r>
            <a:r>
              <a:rPr lang="en-US" sz="2400" spc="-3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of</a:t>
            </a:r>
            <a:r>
              <a:rPr lang="en-US" sz="2400" spc="-4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appropriate</a:t>
            </a:r>
            <a:r>
              <a:rPr lang="en-US" sz="2400" spc="-3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coefficient</a:t>
            </a:r>
            <a:r>
              <a:rPr lang="en-US" sz="2400" spc="-4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factors</a:t>
            </a:r>
            <a:r>
              <a:rPr lang="en-US" sz="2400" spc="-2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and/or</a:t>
            </a:r>
            <a:r>
              <a:rPr lang="en-US" sz="2400" spc="-4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more</a:t>
            </a:r>
            <a:r>
              <a:rPr lang="en-US" sz="2400" spc="53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exhaustive</a:t>
            </a:r>
            <a:r>
              <a:rPr lang="en-US" sz="2400" spc="-5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and</a:t>
            </a:r>
            <a:r>
              <a:rPr lang="en-US" sz="2400" spc="-4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iterative</a:t>
            </a:r>
            <a:r>
              <a:rPr lang="en-US" sz="2400" spc="-4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modeling</a:t>
            </a:r>
            <a:r>
              <a:rPr lang="en-US" sz="2400" spc="-5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methods.</a:t>
            </a:r>
          </a:p>
          <a:p>
            <a:pPr marL="0" marR="0" indent="0">
              <a:spcBef>
                <a:spcPts val="55"/>
              </a:spcBef>
              <a:spcAft>
                <a:spcPts val="0"/>
              </a:spcAft>
              <a:buNone/>
            </a:pPr>
            <a:endParaRPr lang="en-US" sz="2400" dirty="0" smtClean="0">
              <a:effectLst/>
              <a:ea typeface="Calibri" panose="020F0502020204030204" pitchFamily="34" charset="0"/>
              <a:cs typeface="Times New Roman" panose="02020603050405020304" pitchFamily="18" charset="0"/>
            </a:endParaRPr>
          </a:p>
          <a:p>
            <a:pPr marL="76200" marR="273050">
              <a:spcBef>
                <a:spcPts val="0"/>
              </a:spcBef>
              <a:spcAft>
                <a:spcPts val="0"/>
              </a:spcAft>
            </a:pPr>
            <a:r>
              <a:rPr lang="en-US" sz="2400" dirty="0" smtClean="0">
                <a:effectLst/>
                <a:ea typeface="Constantia" panose="02030602050306030303" pitchFamily="18" charset="0"/>
                <a:cs typeface="Times New Roman" panose="02020603050405020304" pitchFamily="18" charset="0"/>
              </a:rPr>
              <a:t>A</a:t>
            </a:r>
            <a:r>
              <a:rPr lang="en-US" sz="2400" spc="-3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short-run</a:t>
            </a:r>
            <a:r>
              <a:rPr lang="en-US" sz="2400" spc="-2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coefficient</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factor</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of</a:t>
            </a:r>
            <a:r>
              <a:rPr lang="en-US" sz="2400" spc="-1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-0.10</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and</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a</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long-run</a:t>
            </a:r>
            <a:r>
              <a:rPr lang="en-US" sz="2400" spc="-3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factor</a:t>
            </a:r>
            <a:r>
              <a:rPr lang="en-US" sz="2400" spc="-2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of</a:t>
            </a:r>
            <a:r>
              <a:rPr lang="en-US" sz="2400" spc="-1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-0.12</a:t>
            </a:r>
            <a:r>
              <a:rPr lang="en-US" sz="2400" spc="-3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would</a:t>
            </a:r>
            <a:r>
              <a:rPr lang="en-US" sz="2400" spc="-1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be</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justifiable</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for</a:t>
            </a:r>
            <a:r>
              <a:rPr lang="en-US" sz="2400" spc="43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Cascade</a:t>
            </a:r>
            <a:r>
              <a:rPr lang="en-US" sz="2400" spc="-5" dirty="0" smtClean="0">
                <a:effectLst/>
                <a:ea typeface="Constantia" panose="02030602050306030303" pitchFamily="18" charset="0"/>
                <a:cs typeface="Constantia" panose="02030602050306030303" pitchFamily="18" charset="0"/>
              </a:rPr>
              <a:t>’</a:t>
            </a:r>
            <a:r>
              <a:rPr lang="en-US" sz="2400" spc="-5" dirty="0" smtClean="0">
                <a:effectLst/>
                <a:ea typeface="Constantia" panose="02030602050306030303" pitchFamily="18" charset="0"/>
                <a:cs typeface="Times New Roman" panose="02020603050405020304" pitchFamily="18" charset="0"/>
              </a:rPr>
              <a:t>s</a:t>
            </a:r>
            <a:r>
              <a:rPr lang="en-US" sz="2400" spc="-3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current</a:t>
            </a:r>
            <a:r>
              <a:rPr lang="en-US" sz="2400" spc="-3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IRP</a:t>
            </a:r>
            <a:r>
              <a:rPr lang="en-US" sz="2400" spc="-3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process,</a:t>
            </a:r>
            <a:r>
              <a:rPr lang="en-US" sz="2400" spc="-3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given</a:t>
            </a:r>
            <a:r>
              <a:rPr lang="en-US" sz="2400" spc="-3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the</a:t>
            </a:r>
            <a:r>
              <a:rPr lang="en-US" sz="2400" spc="-2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temperature</a:t>
            </a:r>
            <a:r>
              <a:rPr lang="en-US" sz="2400" spc="-3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differentials</a:t>
            </a:r>
            <a:r>
              <a:rPr lang="en-US" sz="2400" spc="-3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of</a:t>
            </a:r>
            <a:r>
              <a:rPr lang="en-US" sz="2400" spc="-3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its</a:t>
            </a:r>
            <a:r>
              <a:rPr lang="en-US" sz="2400" spc="-3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service</a:t>
            </a:r>
            <a:r>
              <a:rPr lang="en-US" sz="2400" spc="-3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territory,</a:t>
            </a:r>
            <a:r>
              <a:rPr lang="en-US" sz="2400" spc="-3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east</a:t>
            </a:r>
            <a:r>
              <a:rPr lang="en-US" sz="2400" spc="-3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and</a:t>
            </a:r>
            <a:r>
              <a:rPr lang="en-US" sz="2400" spc="29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west</a:t>
            </a:r>
            <a:r>
              <a:rPr lang="en-US" sz="2400" spc="-3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of</a:t>
            </a:r>
            <a:r>
              <a:rPr lang="en-US" sz="2400" spc="-2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the</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Cascade</a:t>
            </a:r>
            <a:r>
              <a:rPr lang="en-US" sz="2400" spc="-2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Mountains.</a:t>
            </a:r>
            <a:r>
              <a:rPr lang="en-US" sz="2400" spc="21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Low</a:t>
            </a:r>
            <a:r>
              <a:rPr lang="en-US" sz="2400" spc="-2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and</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high</a:t>
            </a:r>
            <a:r>
              <a:rPr lang="en-US" sz="2400" spc="-3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ranges</a:t>
            </a:r>
            <a:r>
              <a:rPr lang="en-US" sz="2400" spc="-2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would</a:t>
            </a:r>
            <a:r>
              <a:rPr lang="en-US" sz="2400" spc="-1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be</a:t>
            </a:r>
            <a:r>
              <a:rPr lang="en-US" sz="2400" spc="-2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justifiable</a:t>
            </a:r>
            <a:r>
              <a:rPr lang="en-US" sz="2400" spc="-2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at</a:t>
            </a:r>
            <a:r>
              <a:rPr lang="en-US" sz="2400" spc="-15"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plus</a:t>
            </a:r>
            <a:r>
              <a:rPr lang="en-US" sz="2400" spc="-20"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or</a:t>
            </a:r>
            <a:r>
              <a:rPr lang="en-US" sz="2400" spc="-20" dirty="0" smtClean="0">
                <a:effectLst/>
                <a:ea typeface="Constantia" panose="02030602050306030303" pitchFamily="18" charset="0"/>
                <a:cs typeface="Times New Roman" panose="02020603050405020304" pitchFamily="18" charset="0"/>
              </a:rPr>
              <a:t> </a:t>
            </a:r>
            <a:r>
              <a:rPr lang="en-US" sz="2400" spc="-5" dirty="0" smtClean="0">
                <a:effectLst/>
                <a:ea typeface="Constantia" panose="02030602050306030303" pitchFamily="18" charset="0"/>
                <a:cs typeface="Times New Roman" panose="02020603050405020304" pitchFamily="18" charset="0"/>
              </a:rPr>
              <a:t>minus</a:t>
            </a:r>
            <a:r>
              <a:rPr lang="en-US" sz="2400" spc="-25" dirty="0" smtClean="0">
                <a:effectLst/>
                <a:ea typeface="Constantia" panose="02030602050306030303" pitchFamily="18" charset="0"/>
                <a:cs typeface="Times New Roman" panose="02020603050405020304" pitchFamily="18" charset="0"/>
              </a:rPr>
              <a:t> </a:t>
            </a:r>
            <a:r>
              <a:rPr lang="en-US" sz="2400" dirty="0" smtClean="0">
                <a:effectLst/>
                <a:ea typeface="Constantia" panose="02030602050306030303" pitchFamily="18" charset="0"/>
                <a:cs typeface="Times New Roman" panose="02020603050405020304" pitchFamily="18" charset="0"/>
              </a:rPr>
              <a:t>0.07.</a:t>
            </a:r>
          </a:p>
          <a:p>
            <a:endParaRPr lang="en-US" sz="2400" dirty="0"/>
          </a:p>
        </p:txBody>
      </p:sp>
      <p:pic>
        <p:nvPicPr>
          <p:cNvPr id="4" name="Picture 3"/>
          <p:cNvPicPr>
            <a:picLocks noChangeAspect="1"/>
          </p:cNvPicPr>
          <p:nvPr/>
        </p:nvPicPr>
        <p:blipFill>
          <a:blip r:embed="rId3"/>
          <a:stretch>
            <a:fillRect/>
          </a:stretch>
        </p:blipFill>
        <p:spPr>
          <a:xfrm>
            <a:off x="8975701" y="1815404"/>
            <a:ext cx="1991543" cy="1962888"/>
          </a:xfrm>
          <a:prstGeom prst="rect">
            <a:avLst/>
          </a:prstGeom>
        </p:spPr>
      </p:pic>
      <p:sp>
        <p:nvSpPr>
          <p:cNvPr id="5" name="Slide Number Placeholder 4"/>
          <p:cNvSpPr>
            <a:spLocks noGrp="1"/>
          </p:cNvSpPr>
          <p:nvPr>
            <p:ph type="sldNum" sz="quarter" idx="12"/>
          </p:nvPr>
        </p:nvSpPr>
        <p:spPr/>
        <p:txBody>
          <a:bodyPr/>
          <a:lstStyle/>
          <a:p>
            <a:fld id="{42A1280B-FAB2-4C4A-928A-754726CA12F4}"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21142830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52" y="365125"/>
            <a:ext cx="10343147" cy="821991"/>
          </a:xfrm>
        </p:spPr>
        <p:txBody>
          <a:bodyPr>
            <a:normAutofit/>
          </a:bodyPr>
          <a:lstStyle/>
          <a:p>
            <a:r>
              <a:rPr kumimoji="0" lang="en-US" i="0" u="none" strike="noStrike" kern="0" cap="none" spc="-5" normalizeH="0" baseline="0" noProof="0" dirty="0" smtClean="0">
                <a:ln>
                  <a:noFill/>
                </a:ln>
                <a:solidFill>
                  <a:srgbClr val="009FB8"/>
                </a:solidFill>
                <a:effectLst/>
                <a:uLnTx/>
                <a:uFillTx/>
                <a:latin typeface="Calibri" panose="020F0502020204030204" pitchFamily="34" charset="0"/>
                <a:ea typeface="Constantia" panose="02030602050306030303" pitchFamily="18" charset="0"/>
              </a:rPr>
              <a:t>Price</a:t>
            </a:r>
            <a:r>
              <a:rPr kumimoji="0" lang="en-US" i="0" u="none" strike="noStrike" kern="0" cap="none" spc="-25" normalizeH="0" baseline="0" noProof="0" dirty="0" smtClean="0">
                <a:ln>
                  <a:noFill/>
                </a:ln>
                <a:solidFill>
                  <a:srgbClr val="009FB8"/>
                </a:solidFill>
                <a:effectLst/>
                <a:uLnTx/>
                <a:uFillTx/>
                <a:latin typeface="Calibri" panose="020F0502020204030204" pitchFamily="34" charset="0"/>
                <a:ea typeface="Constantia" panose="02030602050306030303" pitchFamily="18" charset="0"/>
              </a:rPr>
              <a:t> </a:t>
            </a:r>
            <a:r>
              <a:rPr kumimoji="0" lang="en-US" i="0" u="none" strike="noStrike" kern="0" cap="none" spc="-5" normalizeH="0" baseline="0" noProof="0" dirty="0" smtClean="0">
                <a:ln>
                  <a:noFill/>
                </a:ln>
                <a:solidFill>
                  <a:srgbClr val="009FB8"/>
                </a:solidFill>
                <a:effectLst/>
                <a:uLnTx/>
                <a:uFillTx/>
                <a:latin typeface="Calibri" panose="020F0502020204030204" pitchFamily="34" charset="0"/>
                <a:ea typeface="Constantia" panose="02030602050306030303" pitchFamily="18" charset="0"/>
              </a:rPr>
              <a:t>Elasticity</a:t>
            </a:r>
            <a:r>
              <a:rPr kumimoji="0" lang="en-US" i="0" u="none" strike="noStrike" kern="0" cap="none" spc="-30" normalizeH="0" baseline="0" noProof="0" dirty="0" smtClean="0">
                <a:ln>
                  <a:noFill/>
                </a:ln>
                <a:solidFill>
                  <a:srgbClr val="009FB8"/>
                </a:solidFill>
                <a:effectLst/>
                <a:uLnTx/>
                <a:uFillTx/>
                <a:latin typeface="Calibri" panose="020F0502020204030204" pitchFamily="34" charset="0"/>
                <a:ea typeface="Constantia" panose="02030602050306030303" pitchFamily="18" charset="0"/>
              </a:rPr>
              <a:t> </a:t>
            </a:r>
            <a:r>
              <a:rPr kumimoji="0" lang="en-US" i="0" u="none" strike="noStrike" kern="0" cap="none" spc="-5" normalizeH="0" baseline="0" noProof="0" dirty="0" smtClean="0">
                <a:ln>
                  <a:noFill/>
                </a:ln>
                <a:solidFill>
                  <a:srgbClr val="009FB8"/>
                </a:solidFill>
                <a:effectLst/>
                <a:uLnTx/>
                <a:uFillTx/>
                <a:latin typeface="Calibri" panose="020F0502020204030204" pitchFamily="34" charset="0"/>
                <a:ea typeface="Constantia" panose="02030602050306030303" pitchFamily="18" charset="0"/>
              </a:rPr>
              <a:t>- Conclusion</a:t>
            </a:r>
            <a:endParaRPr lang="en-US" dirty="0">
              <a:latin typeface="Calibri" panose="020F0502020204030204" pitchFamily="34" charset="0"/>
            </a:endParaRPr>
          </a:p>
        </p:txBody>
      </p:sp>
      <p:sp>
        <p:nvSpPr>
          <p:cNvPr id="3" name="Content Placeholder 2"/>
          <p:cNvSpPr>
            <a:spLocks noGrp="1"/>
          </p:cNvSpPr>
          <p:nvPr>
            <p:ph idx="1"/>
          </p:nvPr>
        </p:nvSpPr>
        <p:spPr>
          <a:xfrm>
            <a:off x="838200" y="1187116"/>
            <a:ext cx="8321842" cy="5245768"/>
          </a:xfrm>
        </p:spPr>
        <p:txBody>
          <a:bodyPr>
            <a:normAutofit/>
          </a:bodyPr>
          <a:lstStyle/>
          <a:p>
            <a:r>
              <a:rPr lang="en-US" sz="2400" dirty="0"/>
              <a:t>Integrated Resource Planning (IRP) includes demand forecasting over a twenty-year horizon. Load growth needs to take into account several factors over this period due to aspects effecting customer usage. Price elasticity (or changes in consumption based on changes in price) is one such factor</a:t>
            </a:r>
            <a:r>
              <a:rPr lang="en-US" sz="2400" dirty="0" smtClean="0"/>
              <a:t>.</a:t>
            </a:r>
            <a:r>
              <a:rPr lang="en-US" sz="2400" dirty="0"/>
              <a:t>  </a:t>
            </a:r>
          </a:p>
          <a:p>
            <a:pPr lvl="0"/>
            <a:r>
              <a:rPr lang="en-US" sz="2400" dirty="0"/>
              <a:t>Price elasticity exists, yet determining specific coefficient factors for linear modeling is inexact.</a:t>
            </a:r>
          </a:p>
          <a:p>
            <a:pPr lvl="0"/>
            <a:r>
              <a:rPr lang="en-US" sz="2400" dirty="0"/>
              <a:t>A range of coefficient factors </a:t>
            </a:r>
            <a:r>
              <a:rPr lang="en-US" sz="2400" dirty="0" smtClean="0"/>
              <a:t>will be </a:t>
            </a:r>
            <a:r>
              <a:rPr lang="en-US" sz="2400" dirty="0"/>
              <a:t>used to test sensitivities of the factors and impacts to the forecasts.</a:t>
            </a:r>
          </a:p>
          <a:p>
            <a:pPr lvl="0"/>
            <a:r>
              <a:rPr lang="en-US" sz="2400" dirty="0"/>
              <a:t>Given Cascade’s diverse geographical territory, statistical significance of price elasticity coefficients is uncertain.</a:t>
            </a:r>
          </a:p>
          <a:p>
            <a:endParaRPr lang="en-US" dirty="0"/>
          </a:p>
        </p:txBody>
      </p:sp>
      <p:pic>
        <p:nvPicPr>
          <p:cNvPr id="5" name="Picture 4"/>
          <p:cNvPicPr>
            <a:picLocks noChangeAspect="1"/>
          </p:cNvPicPr>
          <p:nvPr/>
        </p:nvPicPr>
        <p:blipFill>
          <a:blip r:embed="rId3"/>
          <a:stretch>
            <a:fillRect/>
          </a:stretch>
        </p:blipFill>
        <p:spPr>
          <a:xfrm>
            <a:off x="9044132" y="1397702"/>
            <a:ext cx="3031958" cy="3114675"/>
          </a:xfrm>
          <a:prstGeom prst="rect">
            <a:avLst/>
          </a:prstGeom>
        </p:spPr>
      </p:pic>
      <p:sp>
        <p:nvSpPr>
          <p:cNvPr id="4" name="Slide Number Placeholder 3"/>
          <p:cNvSpPr>
            <a:spLocks noGrp="1"/>
          </p:cNvSpPr>
          <p:nvPr>
            <p:ph type="sldNum" sz="quarter" idx="12"/>
          </p:nvPr>
        </p:nvSpPr>
        <p:spPr/>
        <p:txBody>
          <a:bodyPr/>
          <a:lstStyle/>
          <a:p>
            <a:fld id="{42A1280B-FAB2-4C4A-928A-754726CA12F4}"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17490319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106906"/>
            <a:ext cx="8383074" cy="5213683"/>
          </a:xfrm>
        </p:spPr>
        <p:txBody>
          <a:bodyPr>
            <a:normAutofit fontScale="92500" lnSpcReduction="10000"/>
          </a:bodyPr>
          <a:lstStyle/>
          <a:p>
            <a:pPr lvl="0"/>
            <a:r>
              <a:rPr lang="en-US" sz="2600" dirty="0">
                <a:solidFill>
                  <a:prstClr val="black"/>
                </a:solidFill>
              </a:rPr>
              <a:t>Several complicating factors </a:t>
            </a:r>
            <a:r>
              <a:rPr lang="en-US" sz="2600" dirty="0" smtClean="0">
                <a:solidFill>
                  <a:prstClr val="black"/>
                </a:solidFill>
              </a:rPr>
              <a:t>effect price elasticities</a:t>
            </a:r>
            <a:r>
              <a:rPr lang="en-US" sz="2600" dirty="0">
                <a:solidFill>
                  <a:prstClr val="black"/>
                </a:solidFill>
              </a:rPr>
              <a:t>:</a:t>
            </a:r>
          </a:p>
          <a:p>
            <a:pPr lvl="1"/>
            <a:r>
              <a:rPr lang="en-US" sz="2200" dirty="0">
                <a:solidFill>
                  <a:prstClr val="black"/>
                </a:solidFill>
              </a:rPr>
              <a:t>Regulatory mechanisms (e.g., purchased gas adjustments—PGAs—and general rate cases) which dampen price </a:t>
            </a:r>
            <a:r>
              <a:rPr lang="en-US" sz="2200" dirty="0" smtClean="0">
                <a:solidFill>
                  <a:prstClr val="black"/>
                </a:solidFill>
              </a:rPr>
              <a:t>signals</a:t>
            </a:r>
            <a:endParaRPr lang="en-US" sz="2200" dirty="0">
              <a:solidFill>
                <a:prstClr val="black"/>
              </a:solidFill>
            </a:endParaRPr>
          </a:p>
          <a:p>
            <a:pPr lvl="1"/>
            <a:r>
              <a:rPr lang="en-US" sz="2200" dirty="0">
                <a:solidFill>
                  <a:prstClr val="black"/>
                </a:solidFill>
              </a:rPr>
              <a:t>Historical data (embedded with effects of conservation, technology, and economic conditions) renders reliance on this data imperfect for precise price elasticity </a:t>
            </a:r>
            <a:r>
              <a:rPr lang="en-US" sz="2200" dirty="0" smtClean="0">
                <a:solidFill>
                  <a:prstClr val="black"/>
                </a:solidFill>
              </a:rPr>
              <a:t>determination</a:t>
            </a:r>
          </a:p>
          <a:p>
            <a:pPr lvl="1"/>
            <a:r>
              <a:rPr lang="en-US" sz="2200" dirty="0" smtClean="0">
                <a:solidFill>
                  <a:prstClr val="black"/>
                </a:solidFill>
              </a:rPr>
              <a:t>The </a:t>
            </a:r>
            <a:r>
              <a:rPr lang="en-US" sz="2200" dirty="0">
                <a:solidFill>
                  <a:prstClr val="black"/>
                </a:solidFill>
              </a:rPr>
              <a:t>retail price of most “substitutable” fuel—electricity—moves with the cost of natural gas, thereby lessening the economic value of alternative fuels to customers.</a:t>
            </a:r>
          </a:p>
          <a:p>
            <a:pPr lvl="0"/>
            <a:r>
              <a:rPr lang="en-US" sz="2600" dirty="0">
                <a:solidFill>
                  <a:prstClr val="black"/>
                </a:solidFill>
              </a:rPr>
              <a:t>Evolution of modeling suggests that future IRP modeling should incorporate iterative quantitative equations to allow built-in price elasticity effects. </a:t>
            </a:r>
          </a:p>
          <a:p>
            <a:pPr lvl="0"/>
            <a:r>
              <a:rPr lang="en-US" sz="2600" dirty="0">
                <a:solidFill>
                  <a:prstClr val="black"/>
                </a:solidFill>
              </a:rPr>
              <a:t>Regardless of the above, price elasticity must be taken into account. For Cascade’s current IRP cycle, a short-run coefficient factor of -0.10 and a long-run factor of -0.12 with ranges of plus or minus 0.07 is justifiable, given regional studies and other utilities’ modeling efforts.</a:t>
            </a:r>
          </a:p>
          <a:p>
            <a:endParaRPr lang="en-US" dirty="0"/>
          </a:p>
        </p:txBody>
      </p:sp>
      <p:sp>
        <p:nvSpPr>
          <p:cNvPr id="4" name="Title 1"/>
          <p:cNvSpPr>
            <a:spLocks noGrp="1"/>
          </p:cNvSpPr>
          <p:nvPr>
            <p:ph type="title"/>
          </p:nvPr>
        </p:nvSpPr>
        <p:spPr>
          <a:xfrm>
            <a:off x="838200" y="365126"/>
            <a:ext cx="10515600" cy="741780"/>
          </a:xfrm>
        </p:spPr>
        <p:txBody>
          <a:bodyPr>
            <a:normAutofit/>
          </a:bodyPr>
          <a:lstStyle/>
          <a:p>
            <a:r>
              <a:rPr kumimoji="0" lang="en-US" i="0" u="none" strike="noStrike" kern="0" cap="none" spc="-5" normalizeH="0" baseline="0" noProof="0" dirty="0" smtClean="0">
                <a:ln>
                  <a:noFill/>
                </a:ln>
                <a:solidFill>
                  <a:srgbClr val="009FB8"/>
                </a:solidFill>
                <a:effectLst/>
                <a:uLnTx/>
                <a:uFillTx/>
                <a:latin typeface="Calibri" panose="020F0502020204030204" pitchFamily="34" charset="0"/>
                <a:ea typeface="Constantia" panose="02030602050306030303" pitchFamily="18" charset="0"/>
              </a:rPr>
              <a:t>Price</a:t>
            </a:r>
            <a:r>
              <a:rPr kumimoji="0" lang="en-US" i="0" u="none" strike="noStrike" kern="0" cap="none" spc="-25" normalizeH="0" baseline="0" noProof="0" dirty="0" smtClean="0">
                <a:ln>
                  <a:noFill/>
                </a:ln>
                <a:solidFill>
                  <a:srgbClr val="009FB8"/>
                </a:solidFill>
                <a:effectLst/>
                <a:uLnTx/>
                <a:uFillTx/>
                <a:latin typeface="Calibri" panose="020F0502020204030204" pitchFamily="34" charset="0"/>
                <a:ea typeface="Constantia" panose="02030602050306030303" pitchFamily="18" charset="0"/>
              </a:rPr>
              <a:t> </a:t>
            </a:r>
            <a:r>
              <a:rPr kumimoji="0" lang="en-US" i="0" u="none" strike="noStrike" kern="0" cap="none" spc="-5" normalizeH="0" baseline="0" noProof="0" dirty="0" smtClean="0">
                <a:ln>
                  <a:noFill/>
                </a:ln>
                <a:solidFill>
                  <a:srgbClr val="009FB8"/>
                </a:solidFill>
                <a:effectLst/>
                <a:uLnTx/>
                <a:uFillTx/>
                <a:latin typeface="Calibri" panose="020F0502020204030204" pitchFamily="34" charset="0"/>
                <a:ea typeface="Constantia" panose="02030602050306030303" pitchFamily="18" charset="0"/>
              </a:rPr>
              <a:t>Elasticity</a:t>
            </a:r>
            <a:r>
              <a:rPr kumimoji="0" lang="en-US" i="0" u="none" strike="noStrike" kern="0" cap="none" spc="-30" normalizeH="0" baseline="0" noProof="0" dirty="0" smtClean="0">
                <a:ln>
                  <a:noFill/>
                </a:ln>
                <a:solidFill>
                  <a:srgbClr val="009FB8"/>
                </a:solidFill>
                <a:effectLst/>
                <a:uLnTx/>
                <a:uFillTx/>
                <a:latin typeface="Calibri" panose="020F0502020204030204" pitchFamily="34" charset="0"/>
                <a:ea typeface="Constantia" panose="02030602050306030303" pitchFamily="18" charset="0"/>
              </a:rPr>
              <a:t> </a:t>
            </a:r>
            <a:r>
              <a:rPr kumimoji="0" lang="en-US" i="0" u="none" strike="noStrike" kern="0" cap="none" spc="-5" normalizeH="0" baseline="0" noProof="0" dirty="0" smtClean="0">
                <a:ln>
                  <a:noFill/>
                </a:ln>
                <a:solidFill>
                  <a:srgbClr val="009FB8"/>
                </a:solidFill>
                <a:effectLst/>
                <a:uLnTx/>
                <a:uFillTx/>
                <a:latin typeface="Calibri" panose="020F0502020204030204" pitchFamily="34" charset="0"/>
                <a:ea typeface="Constantia" panose="02030602050306030303" pitchFamily="18" charset="0"/>
              </a:rPr>
              <a:t>– Conclusion (cont’d)</a:t>
            </a:r>
            <a:endParaRPr lang="en-US" dirty="0">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9221273" y="1307773"/>
            <a:ext cx="3031958" cy="3114675"/>
          </a:xfrm>
          <a:prstGeom prst="rect">
            <a:avLst/>
          </a:prstGeom>
        </p:spPr>
      </p:pic>
      <p:sp>
        <p:nvSpPr>
          <p:cNvPr id="2" name="Slide Number Placeholder 1"/>
          <p:cNvSpPr>
            <a:spLocks noGrp="1"/>
          </p:cNvSpPr>
          <p:nvPr>
            <p:ph type="sldNum" sz="quarter" idx="12"/>
          </p:nvPr>
        </p:nvSpPr>
        <p:spPr/>
        <p:txBody>
          <a:bodyPr/>
          <a:lstStyle/>
          <a:p>
            <a:fld id="{42A1280B-FAB2-4C4A-928A-754726CA12F4}"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36847705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4178" name="Rectangle 2"/>
          <p:cNvSpPr>
            <a:spLocks noGrp="1" noChangeArrowheads="1"/>
          </p:cNvSpPr>
          <p:nvPr>
            <p:ph type="ctrTitle"/>
          </p:nvPr>
        </p:nvSpPr>
        <p:spPr>
          <a:xfrm>
            <a:off x="570470" y="5047737"/>
            <a:ext cx="7772400" cy="1219199"/>
          </a:xfrm>
        </p:spPr>
        <p:txBody>
          <a:bodyPr>
            <a:normAutofit/>
          </a:bodyPr>
          <a:lstStyle/>
          <a:p>
            <a:r>
              <a:rPr lang="en-US" dirty="0"/>
              <a:t>SENDOUT Scenarios and Inputs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3602" y="5265187"/>
            <a:ext cx="2203731" cy="906207"/>
          </a:xfrm>
          <a:prstGeom prst="rect">
            <a:avLst/>
          </a:prstGeom>
        </p:spPr>
      </p:pic>
    </p:spTree>
    <p:extLst>
      <p:ext uri="{BB962C8B-B14F-4D97-AF65-F5344CB8AC3E}">
        <p14:creationId xmlns:p14="http://schemas.microsoft.com/office/powerpoint/2010/main" val="1361687535"/>
      </p:ext>
    </p:extLst>
  </p:cSld>
  <p:clrMapOvr>
    <a:overrideClrMapping bg1="lt1" tx1="dk1" bg2="lt2" tx2="dk2" accent1="accent1" accent2="accent2" accent3="accent3" accent4="accent4" accent5="accent5" accent6="accent6" hlink="hlink" folHlink="folHlink"/>
  </p:clrMapOvr>
  <p:transition>
    <p:cover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SENDOUT model</a:t>
            </a:r>
            <a:endParaRPr lang="en-US" dirty="0"/>
          </a:p>
        </p:txBody>
      </p:sp>
      <p:sp>
        <p:nvSpPr>
          <p:cNvPr id="3" name="Content Placeholder 2"/>
          <p:cNvSpPr>
            <a:spLocks noGrp="1"/>
          </p:cNvSpPr>
          <p:nvPr>
            <p:ph idx="1"/>
          </p:nvPr>
        </p:nvSpPr>
        <p:spPr/>
        <p:txBody>
          <a:bodyPr>
            <a:normAutofit/>
          </a:bodyPr>
          <a:lstStyle/>
          <a:p>
            <a:r>
              <a:rPr lang="en-US" dirty="0" smtClean="0"/>
              <a:t>Cascade utilizes SENDOUT™ for resource optimization</a:t>
            </a:r>
          </a:p>
          <a:p>
            <a:r>
              <a:rPr lang="en-US" dirty="0" smtClean="0"/>
              <a:t>This </a:t>
            </a:r>
            <a:r>
              <a:rPr lang="en-US" dirty="0"/>
              <a:t>model permits the Company to </a:t>
            </a:r>
            <a:r>
              <a:rPr lang="en-US" dirty="0" smtClean="0"/>
              <a:t>develop </a:t>
            </a:r>
            <a:r>
              <a:rPr lang="en-US" dirty="0"/>
              <a:t>and analyze a variety of resource portfolios to help determine the type, size, and timing of resources best matched to forecast requirements</a:t>
            </a:r>
            <a:r>
              <a:rPr lang="en-US" dirty="0" smtClean="0"/>
              <a:t>.</a:t>
            </a:r>
          </a:p>
          <a:p>
            <a:r>
              <a:rPr lang="en-US" dirty="0" smtClean="0"/>
              <a:t>SENDOUT</a:t>
            </a:r>
            <a:r>
              <a:rPr lang="en-US" dirty="0"/>
              <a:t>™ is very powerful and complex. It operates by combining a series of existing and potential demand side and supply side resources and optimizes their utilization at the lowest net present cost over the entire planning period for a given demand forecast.</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10295214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SENDOUT model</a:t>
            </a:r>
            <a:endParaRPr lang="en-US" dirty="0"/>
          </a:p>
        </p:txBody>
      </p:sp>
      <p:sp>
        <p:nvSpPr>
          <p:cNvPr id="3" name="Content Placeholder 2"/>
          <p:cNvSpPr>
            <a:spLocks noGrp="1"/>
          </p:cNvSpPr>
          <p:nvPr>
            <p:ph idx="1"/>
          </p:nvPr>
        </p:nvSpPr>
        <p:spPr/>
        <p:txBody>
          <a:bodyPr>
            <a:normAutofit/>
          </a:bodyPr>
          <a:lstStyle/>
          <a:p>
            <a:r>
              <a:rPr lang="en-US" dirty="0"/>
              <a:t>SENDOUT™ utilizes a linear programming </a:t>
            </a:r>
            <a:r>
              <a:rPr lang="en-US" dirty="0" smtClean="0"/>
              <a:t>approach</a:t>
            </a:r>
          </a:p>
          <a:p>
            <a:r>
              <a:rPr lang="en-US" dirty="0" smtClean="0"/>
              <a:t>The </a:t>
            </a:r>
            <a:r>
              <a:rPr lang="en-US" dirty="0"/>
              <a:t>model knows the exact load and price for every day of the planning period based on the analyst’s input and can therefore minimize costs in a way that would not be possible in the real world</a:t>
            </a:r>
            <a:r>
              <a:rPr lang="en-US" dirty="0" smtClean="0"/>
              <a:t>.</a:t>
            </a:r>
          </a:p>
          <a:p>
            <a:r>
              <a:rPr lang="en-US" dirty="0" smtClean="0"/>
              <a:t>Therefore</a:t>
            </a:r>
            <a:r>
              <a:rPr lang="en-US" dirty="0"/>
              <a:t>, it is important to acknowledge that linear programming analysis provides helpful but not perfect information to guide decisions.</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val="28346972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3020"/>
          </a:xfrm>
        </p:spPr>
        <p:txBody>
          <a:bodyPr>
            <a:normAutofit fontScale="90000"/>
          </a:bodyPr>
          <a:lstStyle/>
          <a:p>
            <a:pPr marL="228600" lvl="0" indent="-228600">
              <a:spcBef>
                <a:spcPts val="1000"/>
              </a:spcBef>
            </a:pPr>
            <a:r>
              <a:rPr lang="en-US" sz="2500" b="1" dirty="0">
                <a:solidFill>
                  <a:srgbClr val="0077BD"/>
                </a:solidFill>
                <a:latin typeface="Arial" panose="020B0604020202020204" pitchFamily="34" charset="0"/>
                <a:ea typeface="+mn-ea"/>
                <a:cs typeface="+mn-cs"/>
              </a:rPr>
              <a:t>Modeling Transportation In SENDOUT®</a:t>
            </a:r>
            <a:r>
              <a:rPr lang="en-US" sz="2500" dirty="0">
                <a:solidFill>
                  <a:srgbClr val="0077BD"/>
                </a:solidFill>
                <a:latin typeface="Arial" panose="020B0604020202020204" pitchFamily="34" charset="0"/>
                <a:ea typeface="+mn-ea"/>
                <a:cs typeface="+mn-cs"/>
              </a:rPr>
              <a:t/>
            </a:r>
            <a:br>
              <a:rPr lang="en-US" sz="2500" dirty="0">
                <a:solidFill>
                  <a:srgbClr val="0077BD"/>
                </a:solidFill>
                <a:latin typeface="Arial" panose="020B0604020202020204" pitchFamily="34" charset="0"/>
                <a:ea typeface="+mn-ea"/>
                <a:cs typeface="+mn-cs"/>
              </a:rPr>
            </a:br>
            <a:r>
              <a:rPr lang="en-US" sz="2500" dirty="0" smtClean="0">
                <a:solidFill>
                  <a:srgbClr val="0077BD"/>
                </a:solidFill>
                <a:latin typeface="Arial" panose="020B0604020202020204" pitchFamily="34" charset="0"/>
                <a:ea typeface="+mn-ea"/>
                <a:cs typeface="+mn-cs"/>
              </a:rPr>
              <a:t>IS A BALANCING ACT OF REALITY AND SUBJECTIVE APPLICATION</a:t>
            </a:r>
            <a:endParaRPr lang="en-US" dirty="0"/>
          </a:p>
        </p:txBody>
      </p:sp>
      <p:sp>
        <p:nvSpPr>
          <p:cNvPr id="3" name="Content Placeholder 2"/>
          <p:cNvSpPr>
            <a:spLocks noGrp="1"/>
          </p:cNvSpPr>
          <p:nvPr>
            <p:ph idx="1"/>
          </p:nvPr>
        </p:nvSpPr>
        <p:spPr>
          <a:xfrm>
            <a:off x="838200" y="961901"/>
            <a:ext cx="10515600" cy="5215062"/>
          </a:xfrm>
        </p:spPr>
        <p:txBody>
          <a:bodyPr>
            <a:normAutofit fontScale="40000" lnSpcReduction="20000"/>
          </a:bodyPr>
          <a:lstStyle/>
          <a:p>
            <a:pPr marL="0" indent="0">
              <a:buNone/>
            </a:pPr>
            <a:r>
              <a:rPr lang="en-US" sz="4300" dirty="0">
                <a:solidFill>
                  <a:srgbClr val="FFFFFF"/>
                </a:solidFill>
              </a:rPr>
              <a:t>79</a:t>
            </a:r>
          </a:p>
          <a:p>
            <a:r>
              <a:rPr lang="en-US" sz="4300" dirty="0" smtClean="0">
                <a:solidFill>
                  <a:srgbClr val="000000"/>
                </a:solidFill>
              </a:rPr>
              <a:t>Start </a:t>
            </a:r>
            <a:r>
              <a:rPr lang="en-US" sz="4300" dirty="0">
                <a:solidFill>
                  <a:srgbClr val="000000"/>
                </a:solidFill>
              </a:rPr>
              <a:t>with a point in time look at each jurisdiction’s </a:t>
            </a:r>
            <a:r>
              <a:rPr lang="en-US" sz="4300" dirty="0" smtClean="0">
                <a:solidFill>
                  <a:srgbClr val="000000"/>
                </a:solidFill>
              </a:rPr>
              <a:t>resources</a:t>
            </a:r>
          </a:p>
          <a:p>
            <a:r>
              <a:rPr lang="en-US" sz="4300" dirty="0">
                <a:solidFill>
                  <a:srgbClr val="000000"/>
                </a:solidFill>
              </a:rPr>
              <a:t>	</a:t>
            </a:r>
            <a:r>
              <a:rPr lang="en-US" sz="4300" dirty="0" smtClean="0">
                <a:solidFill>
                  <a:srgbClr val="000000"/>
                </a:solidFill>
              </a:rPr>
              <a:t>We start with the Nov16-Oct17 PGA portfolio </a:t>
            </a:r>
            <a:endParaRPr lang="en-US" sz="4300" dirty="0">
              <a:solidFill>
                <a:srgbClr val="000000"/>
              </a:solidFill>
            </a:endParaRPr>
          </a:p>
          <a:p>
            <a:r>
              <a:rPr lang="en-US" sz="4300" dirty="0" smtClean="0">
                <a:solidFill>
                  <a:srgbClr val="000000"/>
                </a:solidFill>
              </a:rPr>
              <a:t>Contracts </a:t>
            </a:r>
            <a:r>
              <a:rPr lang="en-US" sz="4300" dirty="0">
                <a:solidFill>
                  <a:srgbClr val="000000"/>
                </a:solidFill>
              </a:rPr>
              <a:t>–Receipt and Delivery </a:t>
            </a:r>
            <a:r>
              <a:rPr lang="en-US" sz="4300" dirty="0" smtClean="0">
                <a:solidFill>
                  <a:srgbClr val="000000"/>
                </a:solidFill>
              </a:rPr>
              <a:t>Points</a:t>
            </a:r>
          </a:p>
          <a:p>
            <a:r>
              <a:rPr lang="en-US" sz="4300" dirty="0">
                <a:solidFill>
                  <a:srgbClr val="000000"/>
                </a:solidFill>
              </a:rPr>
              <a:t>	</a:t>
            </a:r>
            <a:r>
              <a:rPr lang="en-US" sz="4300" dirty="0" smtClean="0">
                <a:solidFill>
                  <a:srgbClr val="000000"/>
                </a:solidFill>
              </a:rPr>
              <a:t>We start with current transport contracts, using centralized receipts and approx. 66 delivery locations</a:t>
            </a:r>
            <a:endParaRPr lang="en-US" sz="4300" dirty="0">
              <a:solidFill>
                <a:srgbClr val="000000"/>
              </a:solidFill>
            </a:endParaRPr>
          </a:p>
          <a:p>
            <a:r>
              <a:rPr lang="en-US" sz="4300" dirty="0" smtClean="0">
                <a:solidFill>
                  <a:srgbClr val="000000"/>
                </a:solidFill>
              </a:rPr>
              <a:t>Rates</a:t>
            </a:r>
          </a:p>
          <a:p>
            <a:r>
              <a:rPr lang="en-US" sz="4300" dirty="0">
                <a:solidFill>
                  <a:srgbClr val="000000"/>
                </a:solidFill>
              </a:rPr>
              <a:t>	</a:t>
            </a:r>
            <a:r>
              <a:rPr lang="en-US" sz="4300" dirty="0" smtClean="0">
                <a:solidFill>
                  <a:srgbClr val="000000"/>
                </a:solidFill>
              </a:rPr>
              <a:t>Current contractual, with CPI increase every 3 years</a:t>
            </a:r>
            <a:endParaRPr lang="en-US" sz="4300" dirty="0">
              <a:solidFill>
                <a:srgbClr val="000000"/>
              </a:solidFill>
            </a:endParaRPr>
          </a:p>
          <a:p>
            <a:endParaRPr lang="en-US" sz="4300" dirty="0" smtClean="0">
              <a:solidFill>
                <a:srgbClr val="000000"/>
              </a:solidFill>
            </a:endParaRPr>
          </a:p>
          <a:p>
            <a:r>
              <a:rPr lang="en-US" sz="4300" dirty="0" smtClean="0">
                <a:solidFill>
                  <a:srgbClr val="000000"/>
                </a:solidFill>
              </a:rPr>
              <a:t>Contractual </a:t>
            </a:r>
            <a:r>
              <a:rPr lang="en-US" sz="4300" dirty="0">
                <a:solidFill>
                  <a:srgbClr val="000000"/>
                </a:solidFill>
              </a:rPr>
              <a:t>vs. </a:t>
            </a:r>
            <a:r>
              <a:rPr lang="en-US" sz="4300" dirty="0" smtClean="0">
                <a:solidFill>
                  <a:srgbClr val="000000"/>
                </a:solidFill>
              </a:rPr>
              <a:t>Operational</a:t>
            </a:r>
          </a:p>
          <a:p>
            <a:r>
              <a:rPr lang="en-US" sz="4300" dirty="0" smtClean="0">
                <a:solidFill>
                  <a:srgbClr val="000000"/>
                </a:solidFill>
              </a:rPr>
              <a:t>Contractual </a:t>
            </a:r>
            <a:r>
              <a:rPr lang="en-US" sz="4300" dirty="0">
                <a:solidFill>
                  <a:srgbClr val="000000"/>
                </a:solidFill>
              </a:rPr>
              <a:t>can be overly </a:t>
            </a:r>
            <a:r>
              <a:rPr lang="en-US" sz="4300" dirty="0" smtClean="0">
                <a:solidFill>
                  <a:srgbClr val="000000"/>
                </a:solidFill>
              </a:rPr>
              <a:t>restrictive</a:t>
            </a:r>
          </a:p>
          <a:p>
            <a:r>
              <a:rPr lang="en-US" sz="4300" dirty="0" smtClean="0">
                <a:solidFill>
                  <a:srgbClr val="000000"/>
                </a:solidFill>
              </a:rPr>
              <a:t>Operational </a:t>
            </a:r>
            <a:r>
              <a:rPr lang="en-US" sz="4300" dirty="0">
                <a:solidFill>
                  <a:srgbClr val="000000"/>
                </a:solidFill>
              </a:rPr>
              <a:t>can be overly </a:t>
            </a:r>
            <a:r>
              <a:rPr lang="en-US" sz="4300" dirty="0" smtClean="0">
                <a:solidFill>
                  <a:srgbClr val="000000"/>
                </a:solidFill>
              </a:rPr>
              <a:t>flexible</a:t>
            </a:r>
          </a:p>
          <a:p>
            <a:r>
              <a:rPr lang="en-US" sz="4300" dirty="0" smtClean="0">
                <a:solidFill>
                  <a:srgbClr val="000000"/>
                </a:solidFill>
              </a:rPr>
              <a:t>Incorporating </a:t>
            </a:r>
            <a:r>
              <a:rPr lang="en-US" sz="4300" dirty="0">
                <a:solidFill>
                  <a:srgbClr val="000000"/>
                </a:solidFill>
              </a:rPr>
              <a:t>operational realities into our modeling can defer the need to acquire new resources</a:t>
            </a:r>
            <a:r>
              <a:rPr lang="en-US" sz="4300" dirty="0" smtClean="0">
                <a:solidFill>
                  <a:srgbClr val="000000"/>
                </a:solidFill>
              </a:rPr>
              <a:t>.</a:t>
            </a:r>
          </a:p>
          <a:p>
            <a:r>
              <a:rPr lang="en-US" sz="4300" dirty="0" smtClean="0">
                <a:solidFill>
                  <a:srgbClr val="000000"/>
                </a:solidFill>
              </a:rPr>
              <a:t>Gas </a:t>
            </a:r>
            <a:r>
              <a:rPr lang="en-US" sz="4300" dirty="0">
                <a:solidFill>
                  <a:srgbClr val="000000"/>
                </a:solidFill>
              </a:rPr>
              <a:t>Supply’s job is to get gas from the supply basin to the pipeline citygate. </a:t>
            </a:r>
            <a:endParaRPr lang="en-US" sz="4300" dirty="0" smtClean="0">
              <a:solidFill>
                <a:srgbClr val="000000"/>
              </a:solidFill>
            </a:endParaRPr>
          </a:p>
          <a:p>
            <a:r>
              <a:rPr lang="en-US" sz="4300" dirty="0">
                <a:solidFill>
                  <a:srgbClr val="000000"/>
                </a:solidFill>
              </a:rPr>
              <a:t>	</a:t>
            </a:r>
            <a:r>
              <a:rPr lang="en-US" sz="4300" dirty="0" smtClean="0">
                <a:solidFill>
                  <a:srgbClr val="000000"/>
                </a:solidFill>
              </a:rPr>
              <a:t>IRP focus is on the core</a:t>
            </a:r>
          </a:p>
          <a:p>
            <a:r>
              <a:rPr lang="en-US" sz="4300" dirty="0" smtClean="0">
                <a:solidFill>
                  <a:srgbClr val="000000"/>
                </a:solidFill>
              </a:rPr>
              <a:t>Operations job </a:t>
            </a:r>
            <a:r>
              <a:rPr lang="en-US" sz="4300" dirty="0">
                <a:solidFill>
                  <a:srgbClr val="000000"/>
                </a:solidFill>
              </a:rPr>
              <a:t>is to take gas from the pipeline gate to our customers</a:t>
            </a:r>
            <a:r>
              <a:rPr lang="en-US" sz="4300" dirty="0" smtClean="0">
                <a:solidFill>
                  <a:srgbClr val="000000"/>
                </a:solidFill>
              </a:rPr>
              <a:t>.</a:t>
            </a:r>
          </a:p>
          <a:p>
            <a:r>
              <a:rPr lang="en-US" sz="4300" dirty="0">
                <a:solidFill>
                  <a:srgbClr val="000000"/>
                </a:solidFill>
              </a:rPr>
              <a:t>	</a:t>
            </a:r>
            <a:r>
              <a:rPr lang="en-US" sz="4300" dirty="0" smtClean="0">
                <a:solidFill>
                  <a:srgbClr val="000000"/>
                </a:solidFill>
              </a:rPr>
              <a:t>Operations focus is on the system, not just the core</a:t>
            </a:r>
          </a:p>
          <a:p>
            <a:r>
              <a:rPr lang="en-US" sz="4300" dirty="0" smtClean="0">
                <a:solidFill>
                  <a:srgbClr val="000000"/>
                </a:solidFill>
              </a:rPr>
              <a:t>Limiting </a:t>
            </a:r>
            <a:r>
              <a:rPr lang="en-US" sz="4300" dirty="0">
                <a:solidFill>
                  <a:srgbClr val="000000"/>
                </a:solidFill>
              </a:rPr>
              <a:t>factor is receipt quantity –how much can you bring into the system?</a:t>
            </a:r>
          </a:p>
          <a:p>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68</a:t>
            </a:fld>
            <a:endParaRPr lang="en-US"/>
          </a:p>
        </p:txBody>
      </p:sp>
    </p:spTree>
    <p:extLst>
      <p:ext uri="{BB962C8B-B14F-4D97-AF65-F5344CB8AC3E}">
        <p14:creationId xmlns:p14="http://schemas.microsoft.com/office/powerpoint/2010/main" val="15302069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spcBef>
                <a:spcPts val="1000"/>
              </a:spcBef>
            </a:pPr>
            <a:r>
              <a:rPr lang="en-US" sz="2800" b="1" dirty="0">
                <a:solidFill>
                  <a:srgbClr val="0077BD"/>
                </a:solidFill>
                <a:latin typeface="Arial" panose="020B0604020202020204" pitchFamily="34" charset="0"/>
                <a:ea typeface="+mn-ea"/>
                <a:cs typeface="+mn-cs"/>
              </a:rPr>
              <a:t>Modeling Challenges</a:t>
            </a:r>
            <a:r>
              <a:rPr lang="en-US" sz="2800" dirty="0">
                <a:solidFill>
                  <a:srgbClr val="0077BD"/>
                </a:solidFill>
                <a:latin typeface="Arial" panose="020B0604020202020204" pitchFamily="34" charset="0"/>
                <a:ea typeface="+mn-ea"/>
                <a:cs typeface="+mn-cs"/>
              </a:rPr>
              <a:t/>
            </a:r>
            <a:br>
              <a:rPr lang="en-US" sz="2800" dirty="0">
                <a:solidFill>
                  <a:srgbClr val="0077BD"/>
                </a:solidFill>
                <a:latin typeface="Arial" panose="020B0604020202020204" pitchFamily="34" charset="0"/>
                <a:ea typeface="+mn-ea"/>
                <a:cs typeface="+mn-cs"/>
              </a:rPr>
            </a:br>
            <a:endParaRPr lang="en-US" dirty="0"/>
          </a:p>
        </p:txBody>
      </p:sp>
      <p:sp>
        <p:nvSpPr>
          <p:cNvPr id="3" name="Content Placeholder 2"/>
          <p:cNvSpPr>
            <a:spLocks noGrp="1"/>
          </p:cNvSpPr>
          <p:nvPr>
            <p:ph idx="1"/>
          </p:nvPr>
        </p:nvSpPr>
        <p:spPr>
          <a:xfrm>
            <a:off x="838200" y="1056904"/>
            <a:ext cx="10515600" cy="5120059"/>
          </a:xfrm>
        </p:spPr>
        <p:txBody>
          <a:bodyPr>
            <a:normAutofit/>
          </a:bodyPr>
          <a:lstStyle/>
          <a:p>
            <a:r>
              <a:rPr lang="en-US" dirty="0" smtClean="0">
                <a:solidFill>
                  <a:srgbClr val="000000"/>
                </a:solidFill>
                <a:latin typeface="Arial" panose="020B0604020202020204" pitchFamily="34" charset="0"/>
              </a:rPr>
              <a:t>Supply </a:t>
            </a:r>
            <a:r>
              <a:rPr lang="en-US" dirty="0">
                <a:solidFill>
                  <a:srgbClr val="000000"/>
                </a:solidFill>
                <a:latin typeface="Arial" panose="020B0604020202020204" pitchFamily="34" charset="0"/>
              </a:rPr>
              <a:t>needs to get gas to the </a:t>
            </a:r>
            <a:r>
              <a:rPr lang="en-US" dirty="0" smtClean="0">
                <a:solidFill>
                  <a:srgbClr val="000000"/>
                </a:solidFill>
                <a:latin typeface="Arial" panose="020B0604020202020204" pitchFamily="34" charset="0"/>
              </a:rPr>
              <a:t>citygate</a:t>
            </a:r>
            <a:r>
              <a:rPr lang="en-US" dirty="0">
                <a:solidFill>
                  <a:srgbClr val="000000"/>
                </a:solidFill>
                <a:latin typeface="Arial" panose="020B0604020202020204" pitchFamily="34" charset="0"/>
              </a:rPr>
              <a:t>.</a:t>
            </a:r>
          </a:p>
          <a:p>
            <a:r>
              <a:rPr lang="en-US" dirty="0" smtClean="0">
                <a:solidFill>
                  <a:srgbClr val="000000"/>
                </a:solidFill>
                <a:latin typeface="Arial" panose="020B0604020202020204" pitchFamily="34" charset="0"/>
              </a:rPr>
              <a:t>Many of our transport agreements were entered into decades ago, </a:t>
            </a:r>
            <a:r>
              <a:rPr lang="en-US" dirty="0">
                <a:solidFill>
                  <a:srgbClr val="000000"/>
                </a:solidFill>
                <a:latin typeface="Arial" panose="020B0604020202020204" pitchFamily="34" charset="0"/>
              </a:rPr>
              <a:t>based on demand projections at that point in time.</a:t>
            </a:r>
          </a:p>
          <a:p>
            <a:r>
              <a:rPr lang="en-US" dirty="0" smtClean="0">
                <a:solidFill>
                  <a:srgbClr val="000000"/>
                </a:solidFill>
                <a:latin typeface="Arial" panose="020B0604020202020204" pitchFamily="34" charset="0"/>
              </a:rPr>
              <a:t>Sum </a:t>
            </a:r>
            <a:r>
              <a:rPr lang="en-US" dirty="0">
                <a:solidFill>
                  <a:srgbClr val="000000"/>
                </a:solidFill>
                <a:latin typeface="Arial" panose="020B0604020202020204" pitchFamily="34" charset="0"/>
              </a:rPr>
              <a:t>of receipt quantity and aggregated delivery quantity </a:t>
            </a:r>
            <a:r>
              <a:rPr lang="en-US" dirty="0" smtClean="0">
                <a:solidFill>
                  <a:srgbClr val="000000"/>
                </a:solidFill>
                <a:latin typeface="Arial" panose="020B0604020202020204" pitchFamily="34" charset="0"/>
              </a:rPr>
              <a:t>can help </a:t>
            </a:r>
            <a:r>
              <a:rPr lang="en-US" dirty="0">
                <a:solidFill>
                  <a:srgbClr val="000000"/>
                </a:solidFill>
                <a:latin typeface="Arial" panose="020B0604020202020204" pitchFamily="34" charset="0"/>
              </a:rPr>
              <a:t>identify resource deficiency </a:t>
            </a:r>
            <a:r>
              <a:rPr lang="en-US" dirty="0" smtClean="0">
                <a:solidFill>
                  <a:srgbClr val="000000"/>
                </a:solidFill>
                <a:latin typeface="Arial" panose="020B0604020202020204" pitchFamily="34" charset="0"/>
              </a:rPr>
              <a:t>depending on how you allocation the rights</a:t>
            </a:r>
            <a:endParaRPr lang="en-US"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The </a:t>
            </a:r>
            <a:r>
              <a:rPr lang="en-US" dirty="0">
                <a:solidFill>
                  <a:srgbClr val="000000"/>
                </a:solidFill>
                <a:latin typeface="Arial" panose="020B0604020202020204" pitchFamily="34" charset="0"/>
              </a:rPr>
              <a:t>aggregated look can mask individual city gate </a:t>
            </a:r>
            <a:r>
              <a:rPr lang="en-US" dirty="0" smtClean="0">
                <a:solidFill>
                  <a:srgbClr val="000000"/>
                </a:solidFill>
                <a:latin typeface="Arial" panose="020B0604020202020204" pitchFamily="34" charset="0"/>
              </a:rPr>
              <a:t>issues for looped sections, </a:t>
            </a:r>
            <a:r>
              <a:rPr lang="en-US" dirty="0">
                <a:solidFill>
                  <a:srgbClr val="000000"/>
                </a:solidFill>
                <a:latin typeface="Arial" panose="020B0604020202020204" pitchFamily="34" charset="0"/>
              </a:rPr>
              <a:t>and the disaggregated look can create deficiencies where they don’t exist.</a:t>
            </a:r>
          </a:p>
          <a:p>
            <a:r>
              <a:rPr lang="en-US" dirty="0" smtClean="0">
                <a:solidFill>
                  <a:srgbClr val="000000"/>
                </a:solidFill>
                <a:latin typeface="Arial" panose="020B0604020202020204" pitchFamily="34" charset="0"/>
              </a:rPr>
              <a:t>In </a:t>
            </a:r>
            <a:r>
              <a:rPr lang="en-US" dirty="0">
                <a:solidFill>
                  <a:srgbClr val="000000"/>
                </a:solidFill>
                <a:latin typeface="Arial" panose="020B0604020202020204" pitchFamily="34" charset="0"/>
              </a:rPr>
              <a:t>many cases operational capacity is greater than contracted.</a:t>
            </a:r>
          </a:p>
          <a:p>
            <a:r>
              <a:rPr lang="en-US" dirty="0" smtClean="0">
                <a:solidFill>
                  <a:srgbClr val="000000"/>
                </a:solidFill>
                <a:latin typeface="Arial" panose="020B0604020202020204" pitchFamily="34" charset="0"/>
              </a:rPr>
              <a:t>SENDOUT has perfect knowledge</a:t>
            </a: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CFC7651E-B4BE-4A93-B9C9-586D74789E66}" type="slidenum">
              <a:rPr lang="en-US" smtClean="0"/>
              <a:t>69</a:t>
            </a:fld>
            <a:endParaRPr lang="en-US"/>
          </a:p>
        </p:txBody>
      </p:sp>
    </p:spTree>
    <p:extLst>
      <p:ext uri="{BB962C8B-B14F-4D97-AF65-F5344CB8AC3E}">
        <p14:creationId xmlns:p14="http://schemas.microsoft.com/office/powerpoint/2010/main" val="110579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Text Placeholder 2"/>
          <p:cNvSpPr>
            <a:spLocks noGrp="1"/>
          </p:cNvSpPr>
          <p:nvPr>
            <p:ph type="body" idx="1"/>
          </p:nvPr>
        </p:nvSpPr>
        <p:spPr/>
        <p:txBody>
          <a:bodyPr/>
          <a:lstStyle/>
          <a:p>
            <a:r>
              <a:rPr lang="en-US" dirty="0" smtClean="0"/>
              <a:t>Residential</a:t>
            </a:r>
            <a:endParaRPr lang="en-US" dirty="0"/>
          </a:p>
        </p:txBody>
      </p:sp>
      <p:sp>
        <p:nvSpPr>
          <p:cNvPr id="4" name="Content Placeholder 3"/>
          <p:cNvSpPr>
            <a:spLocks noGrp="1"/>
          </p:cNvSpPr>
          <p:nvPr>
            <p:ph sz="half" idx="2"/>
          </p:nvPr>
        </p:nvSpPr>
        <p:spPr/>
        <p:txBody>
          <a:bodyPr/>
          <a:lstStyle/>
          <a:p>
            <a:pPr marL="457200" indent="-457200">
              <a:buClr>
                <a:schemeClr val="accent6">
                  <a:lumMod val="75000"/>
                </a:schemeClr>
              </a:buClr>
              <a:buFont typeface="Wingdings" panose="05000000000000000000" pitchFamily="2" charset="2"/>
              <a:buChar char="v"/>
            </a:pPr>
            <a:r>
              <a:rPr lang="en-US" sz="2400" dirty="0"/>
              <a:t>Uses measures offered under the new proposed tariff</a:t>
            </a:r>
          </a:p>
          <a:p>
            <a:pPr marL="457200" indent="-457200">
              <a:buClr>
                <a:schemeClr val="accent6">
                  <a:lumMod val="75000"/>
                </a:schemeClr>
              </a:buClr>
              <a:buFont typeface="Wingdings" panose="05000000000000000000" pitchFamily="2" charset="2"/>
              <a:buChar char="v"/>
            </a:pPr>
            <a:r>
              <a:rPr lang="en-US" sz="2400" dirty="0"/>
              <a:t>A mix of 30 and 50 percent of incremental costs for the incentive level, dependent upon the measure’s cost-effectiveness – as per consultation with the CAG</a:t>
            </a:r>
            <a:r>
              <a:rPr lang="en-US" sz="2400" dirty="0" smtClean="0"/>
              <a:t>.</a:t>
            </a:r>
            <a:endParaRPr lang="en-US" sz="2400" dirty="0"/>
          </a:p>
        </p:txBody>
      </p:sp>
      <p:sp>
        <p:nvSpPr>
          <p:cNvPr id="5" name="Text Placeholder 4"/>
          <p:cNvSpPr>
            <a:spLocks noGrp="1"/>
          </p:cNvSpPr>
          <p:nvPr>
            <p:ph type="body" sz="quarter" idx="3"/>
          </p:nvPr>
        </p:nvSpPr>
        <p:spPr/>
        <p:txBody>
          <a:bodyPr/>
          <a:lstStyle/>
          <a:p>
            <a:r>
              <a:rPr lang="en-US" dirty="0" smtClean="0"/>
              <a:t>Commercial &amp; Industrial</a:t>
            </a:r>
            <a:endParaRPr lang="en-US" dirty="0"/>
          </a:p>
        </p:txBody>
      </p:sp>
      <p:sp>
        <p:nvSpPr>
          <p:cNvPr id="6" name="Content Placeholder 5"/>
          <p:cNvSpPr>
            <a:spLocks noGrp="1"/>
          </p:cNvSpPr>
          <p:nvPr>
            <p:ph sz="quarter" idx="4"/>
          </p:nvPr>
        </p:nvSpPr>
        <p:spPr/>
        <p:txBody>
          <a:bodyPr/>
          <a:lstStyle/>
          <a:p>
            <a:pPr marL="568325" indent="-568325">
              <a:buClr>
                <a:schemeClr val="accent5"/>
              </a:buClr>
              <a:buFont typeface="Wingdings" panose="05000000000000000000" pitchFamily="2" charset="2"/>
              <a:buChar char="v"/>
            </a:pPr>
            <a:r>
              <a:rPr lang="en-US" sz="2400" dirty="0">
                <a:solidFill>
                  <a:schemeClr val="accent6">
                    <a:lumMod val="50000"/>
                  </a:schemeClr>
                </a:solidFill>
              </a:rPr>
              <a:t>Includes ALL measures from the Nexant Potential Study to reflect both Custom and Prescriptive program offerings</a:t>
            </a:r>
          </a:p>
          <a:p>
            <a:pPr marL="568325" indent="-568325">
              <a:buClr>
                <a:schemeClr val="accent5"/>
              </a:buClr>
              <a:buFont typeface="Wingdings" panose="05000000000000000000" pitchFamily="2" charset="2"/>
              <a:buChar char="v"/>
            </a:pPr>
            <a:r>
              <a:rPr lang="en-US" sz="2400" dirty="0">
                <a:solidFill>
                  <a:schemeClr val="accent6">
                    <a:lumMod val="50000"/>
                  </a:schemeClr>
                </a:solidFill>
              </a:rPr>
              <a:t>A mix of 30 &amp; 50 percent incentive levels based on each measure’s </a:t>
            </a:r>
            <a:r>
              <a:rPr lang="en-US" sz="2400" dirty="0" smtClean="0">
                <a:solidFill>
                  <a:schemeClr val="accent6">
                    <a:lumMod val="50000"/>
                  </a:schemeClr>
                </a:solidFill>
              </a:rPr>
              <a:t>cost-effectiveness</a:t>
            </a:r>
            <a:endParaRPr lang="en-US" sz="2400" dirty="0">
              <a:solidFill>
                <a:srgbClr val="FF0000"/>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7</a:t>
            </a:fld>
            <a:endParaRPr lang="en-US" dirty="0">
              <a:solidFill>
                <a:prstClr val="black">
                  <a:lumMod val="95000"/>
                  <a:lumOff val="5000"/>
                </a:prstClr>
              </a:solidFill>
            </a:endParaRPr>
          </a:p>
        </p:txBody>
      </p:sp>
    </p:spTree>
    <p:extLst>
      <p:ext uri="{BB962C8B-B14F-4D97-AF65-F5344CB8AC3E}">
        <p14:creationId xmlns:p14="http://schemas.microsoft.com/office/powerpoint/2010/main" val="3212233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resource issues on the horizon</a:t>
            </a:r>
            <a:br>
              <a:rPr lang="en-US" dirty="0"/>
            </a:br>
            <a:endParaRPr lang="en-US" dirty="0"/>
          </a:p>
        </p:txBody>
      </p:sp>
      <p:sp>
        <p:nvSpPr>
          <p:cNvPr id="3" name="Content Placeholder 2"/>
          <p:cNvSpPr>
            <a:spLocks noGrp="1"/>
          </p:cNvSpPr>
          <p:nvPr>
            <p:ph idx="1"/>
          </p:nvPr>
        </p:nvSpPr>
        <p:spPr>
          <a:xfrm>
            <a:off x="1981200" y="990601"/>
            <a:ext cx="8229600" cy="5135565"/>
          </a:xfrm>
        </p:spPr>
        <p:txBody>
          <a:bodyPr>
            <a:normAutofit fontScale="47500" lnSpcReduction="20000"/>
          </a:bodyPr>
          <a:lstStyle/>
          <a:p>
            <a:r>
              <a:rPr lang="en-US" sz="3400" b="1" dirty="0"/>
              <a:t>Addition alternatives to be considered during IRP process</a:t>
            </a:r>
          </a:p>
          <a:p>
            <a:pPr lvl="1"/>
            <a:r>
              <a:rPr lang="en-US" sz="3400" b="1" dirty="0"/>
              <a:t>NWP I-5 Expansion</a:t>
            </a:r>
          </a:p>
          <a:p>
            <a:pPr lvl="1"/>
            <a:r>
              <a:rPr lang="en-US" sz="3400" b="1" dirty="0"/>
              <a:t>Realignment of MDDOs to citygates</a:t>
            </a:r>
          </a:p>
          <a:p>
            <a:pPr lvl="1"/>
            <a:r>
              <a:rPr lang="en-US" sz="3400" b="1" dirty="0"/>
              <a:t>Palomar/Cross Cascades</a:t>
            </a:r>
          </a:p>
          <a:p>
            <a:pPr lvl="1"/>
            <a:r>
              <a:rPr lang="en-US" sz="3400" b="1" dirty="0"/>
              <a:t>Pacific Connector</a:t>
            </a:r>
          </a:p>
          <a:p>
            <a:pPr lvl="1"/>
            <a:r>
              <a:rPr lang="en-US" sz="3400" b="1" dirty="0"/>
              <a:t>Incremental Nova</a:t>
            </a:r>
          </a:p>
          <a:p>
            <a:pPr lvl="1"/>
            <a:r>
              <a:rPr lang="en-US" sz="3400" b="1" dirty="0"/>
              <a:t>Incremental Foothills</a:t>
            </a:r>
          </a:p>
          <a:p>
            <a:pPr lvl="1"/>
            <a:r>
              <a:rPr lang="en-US" sz="3400" b="1" dirty="0"/>
              <a:t>Incremental GTN (north to south)</a:t>
            </a:r>
          </a:p>
          <a:p>
            <a:pPr lvl="1"/>
            <a:r>
              <a:rPr lang="en-US" sz="3400" b="1" dirty="0"/>
              <a:t>Biofuel</a:t>
            </a:r>
          </a:p>
          <a:p>
            <a:pPr lvl="1"/>
            <a:r>
              <a:rPr lang="en-US" sz="3400" b="1" dirty="0"/>
              <a:t>Satellite LNG</a:t>
            </a:r>
          </a:p>
          <a:p>
            <a:pPr lvl="1"/>
            <a:r>
              <a:rPr lang="en-US" sz="3400" b="1" dirty="0"/>
              <a:t>Mist Storage</a:t>
            </a:r>
          </a:p>
          <a:p>
            <a:pPr lvl="1"/>
            <a:r>
              <a:rPr lang="en-US" sz="3400" b="1" i="1" dirty="0"/>
              <a:t>AECO Storage</a:t>
            </a:r>
          </a:p>
          <a:p>
            <a:pPr lvl="1"/>
            <a:r>
              <a:rPr lang="en-US" sz="3400" b="1" i="1" dirty="0"/>
              <a:t>Wild Goose Storage</a:t>
            </a:r>
          </a:p>
          <a:p>
            <a:pPr lvl="1"/>
            <a:r>
              <a:rPr lang="en-US" sz="3400" b="1" i="1" dirty="0"/>
              <a:t>Gill Ranch Storage</a:t>
            </a:r>
          </a:p>
          <a:p>
            <a:pPr lvl="1"/>
            <a:r>
              <a:rPr lang="en-US" sz="3400" b="1" i="1" dirty="0"/>
              <a:t>Ryckman Creek Storage</a:t>
            </a:r>
          </a:p>
          <a:p>
            <a:pPr lvl="1"/>
            <a:endParaRPr lang="en-US" b="1" i="1" dirty="0"/>
          </a:p>
          <a:p>
            <a:pPr lvl="0"/>
            <a:r>
              <a:rPr lang="en-US" dirty="0" smtClean="0"/>
              <a:t>Began </a:t>
            </a:r>
            <a:r>
              <a:rPr lang="en-US" dirty="0"/>
              <a:t>discussions with Niska Partners to gather information to model AECO Hub Storage in the 2016 IRP.  In addition, we will be considering Wild Goose, Gill Ranch, Mist and Ryckman Creek </a:t>
            </a:r>
            <a:r>
              <a:rPr lang="en-US" dirty="0" smtClean="0"/>
              <a:t>storage</a:t>
            </a:r>
          </a:p>
          <a:p>
            <a:pPr lvl="0"/>
            <a:endParaRPr lang="en-US" dirty="0"/>
          </a:p>
          <a:p>
            <a:pPr lvl="0"/>
            <a:r>
              <a:rPr lang="en-US" dirty="0" smtClean="0"/>
              <a:t>Working </a:t>
            </a:r>
            <a:r>
              <a:rPr lang="en-US" dirty="0"/>
              <a:t>with GTN to develop a narrative to explain how our long path capacity can be used to meet peak day shortfalls.</a:t>
            </a:r>
          </a:p>
          <a:p>
            <a:pPr lvl="1"/>
            <a:endParaRPr lang="en-US" b="1" dirty="0"/>
          </a:p>
          <a:p>
            <a:pPr lvl="1"/>
            <a:endParaRPr lang="en-US" dirty="0" smtClean="0"/>
          </a:p>
          <a:p>
            <a:pPr marL="457200" lvl="1" indent="0">
              <a:buNone/>
            </a:pPr>
            <a:endParaRPr lang="en-US" dirty="0" smtClean="0"/>
          </a:p>
          <a:p>
            <a:pPr lvl="1"/>
            <a:endParaRPr lang="en-US" dirty="0"/>
          </a:p>
        </p:txBody>
      </p:sp>
      <p:sp>
        <p:nvSpPr>
          <p:cNvPr id="5" name="Slide Number Placeholder 4"/>
          <p:cNvSpPr>
            <a:spLocks noGrp="1"/>
          </p:cNvSpPr>
          <p:nvPr>
            <p:ph type="sldNum" sz="quarter" idx="12"/>
          </p:nvPr>
        </p:nvSpPr>
        <p:spPr/>
        <p:txBody>
          <a:bodyPr/>
          <a:lstStyle/>
          <a:p>
            <a:fld id="{2E819064-117A-4F61-8CB4-3011D47CBE28}" type="slidenum">
              <a:rPr lang="en-US" smtClean="0"/>
              <a:t>70</a:t>
            </a:fld>
            <a:endParaRPr lang="en-US"/>
          </a:p>
        </p:txBody>
      </p:sp>
    </p:spTree>
    <p:extLst>
      <p:ext uri="{BB962C8B-B14F-4D97-AF65-F5344CB8AC3E}">
        <p14:creationId xmlns:p14="http://schemas.microsoft.com/office/powerpoint/2010/main" val="37670558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a:xfrm>
            <a:off x="838200" y="1591294"/>
            <a:ext cx="10515600" cy="4585669"/>
          </a:xfrm>
        </p:spPr>
        <p:txBody>
          <a:bodyPr>
            <a:normAutofit fontScale="55000" lnSpcReduction="20000"/>
          </a:bodyPr>
          <a:lstStyle/>
          <a:p>
            <a:r>
              <a:rPr lang="en-US" sz="4400" dirty="0" smtClean="0">
                <a:solidFill>
                  <a:srgbClr val="000000"/>
                </a:solidFill>
                <a:latin typeface="Times New Roman" panose="02020603050405020304" pitchFamily="18" charset="0"/>
              </a:rPr>
              <a:t>Does </a:t>
            </a:r>
            <a:r>
              <a:rPr lang="en-US" sz="4400" dirty="0">
                <a:solidFill>
                  <a:srgbClr val="000000"/>
                </a:solidFill>
                <a:latin typeface="Times New Roman" panose="02020603050405020304" pitchFamily="18" charset="0"/>
              </a:rPr>
              <a:t>is get supply to the gate?</a:t>
            </a:r>
          </a:p>
          <a:p>
            <a:r>
              <a:rPr lang="en-US" sz="4400" dirty="0" smtClean="0">
                <a:solidFill>
                  <a:srgbClr val="000000"/>
                </a:solidFill>
                <a:latin typeface="Times New Roman" panose="02020603050405020304" pitchFamily="18" charset="0"/>
              </a:rPr>
              <a:t>Is </a:t>
            </a:r>
            <a:r>
              <a:rPr lang="en-US" sz="4400" dirty="0">
                <a:solidFill>
                  <a:srgbClr val="000000"/>
                </a:solidFill>
                <a:latin typeface="Times New Roman" panose="02020603050405020304" pitchFamily="18" charset="0"/>
              </a:rPr>
              <a:t>it reliable/firm?</a:t>
            </a:r>
          </a:p>
          <a:p>
            <a:r>
              <a:rPr lang="en-US" sz="4400" dirty="0" smtClean="0">
                <a:solidFill>
                  <a:srgbClr val="000000"/>
                </a:solidFill>
                <a:latin typeface="Times New Roman" panose="02020603050405020304" pitchFamily="18" charset="0"/>
              </a:rPr>
              <a:t>Does </a:t>
            </a:r>
            <a:r>
              <a:rPr lang="en-US" sz="4400" dirty="0">
                <a:solidFill>
                  <a:srgbClr val="000000"/>
                </a:solidFill>
                <a:latin typeface="Times New Roman" panose="02020603050405020304" pitchFamily="18" charset="0"/>
              </a:rPr>
              <a:t>it have a long lead time?</a:t>
            </a:r>
          </a:p>
          <a:p>
            <a:r>
              <a:rPr lang="en-US" sz="4400" dirty="0" smtClean="0">
                <a:solidFill>
                  <a:srgbClr val="000000"/>
                </a:solidFill>
                <a:latin typeface="Times New Roman" panose="02020603050405020304" pitchFamily="18" charset="0"/>
              </a:rPr>
              <a:t>How </a:t>
            </a:r>
            <a:r>
              <a:rPr lang="en-US" sz="4400" dirty="0">
                <a:solidFill>
                  <a:srgbClr val="000000"/>
                </a:solidFill>
                <a:latin typeface="Times New Roman" panose="02020603050405020304" pitchFamily="18" charset="0"/>
              </a:rPr>
              <a:t>much does it cost?</a:t>
            </a:r>
          </a:p>
          <a:p>
            <a:r>
              <a:rPr lang="en-US" sz="4400" dirty="0" smtClean="0">
                <a:solidFill>
                  <a:srgbClr val="000000"/>
                </a:solidFill>
                <a:latin typeface="Times New Roman" panose="02020603050405020304" pitchFamily="18" charset="0"/>
              </a:rPr>
              <a:t>New </a:t>
            </a:r>
            <a:r>
              <a:rPr lang="en-US" sz="4400" dirty="0">
                <a:solidFill>
                  <a:srgbClr val="000000"/>
                </a:solidFill>
                <a:latin typeface="Times New Roman" panose="02020603050405020304" pitchFamily="18" charset="0"/>
              </a:rPr>
              <a:t>build vs. depreciated cost </a:t>
            </a:r>
          </a:p>
          <a:p>
            <a:r>
              <a:rPr lang="en-US" sz="4400" dirty="0" smtClean="0">
                <a:solidFill>
                  <a:srgbClr val="000000"/>
                </a:solidFill>
                <a:latin typeface="Times New Roman" panose="02020603050405020304" pitchFamily="18" charset="0"/>
              </a:rPr>
              <a:t>The </a:t>
            </a:r>
            <a:r>
              <a:rPr lang="en-US" sz="4400" dirty="0">
                <a:solidFill>
                  <a:srgbClr val="000000"/>
                </a:solidFill>
                <a:latin typeface="Times New Roman" panose="02020603050405020304" pitchFamily="18" charset="0"/>
              </a:rPr>
              <a:t>rate pancake</a:t>
            </a:r>
          </a:p>
          <a:p>
            <a:r>
              <a:rPr lang="en-US" sz="4400" dirty="0" smtClean="0">
                <a:solidFill>
                  <a:srgbClr val="000000"/>
                </a:solidFill>
                <a:latin typeface="Times New Roman" panose="02020603050405020304" pitchFamily="18" charset="0"/>
              </a:rPr>
              <a:t>Is </a:t>
            </a:r>
            <a:r>
              <a:rPr lang="en-US" sz="4400" dirty="0">
                <a:solidFill>
                  <a:srgbClr val="000000"/>
                </a:solidFill>
                <a:latin typeface="Times New Roman" panose="02020603050405020304" pitchFamily="18" charset="0"/>
              </a:rPr>
              <a:t>it a base load resource or peaking?</a:t>
            </a:r>
          </a:p>
          <a:p>
            <a:r>
              <a:rPr lang="en-US" sz="4400" dirty="0" smtClean="0">
                <a:solidFill>
                  <a:srgbClr val="000000"/>
                </a:solidFill>
                <a:latin typeface="Times New Roman" panose="02020603050405020304" pitchFamily="18" charset="0"/>
              </a:rPr>
              <a:t>How </a:t>
            </a:r>
            <a:r>
              <a:rPr lang="en-US" sz="4400" dirty="0">
                <a:solidFill>
                  <a:srgbClr val="000000"/>
                </a:solidFill>
                <a:latin typeface="Times New Roman" panose="02020603050405020304" pitchFamily="18" charset="0"/>
              </a:rPr>
              <a:t>many dekatherms do I need?</a:t>
            </a:r>
          </a:p>
          <a:p>
            <a:r>
              <a:rPr lang="en-US" sz="4400" dirty="0" smtClean="0">
                <a:solidFill>
                  <a:srgbClr val="000000"/>
                </a:solidFill>
                <a:latin typeface="Times New Roman" panose="02020603050405020304" pitchFamily="18" charset="0"/>
              </a:rPr>
              <a:t>What </a:t>
            </a:r>
            <a:r>
              <a:rPr lang="en-US" sz="4400" dirty="0">
                <a:solidFill>
                  <a:srgbClr val="000000"/>
                </a:solidFill>
                <a:latin typeface="Times New Roman" panose="02020603050405020304" pitchFamily="18" charset="0"/>
              </a:rPr>
              <a:t>is the “shape” of resource?</a:t>
            </a:r>
          </a:p>
          <a:p>
            <a:r>
              <a:rPr lang="en-US" sz="4400" dirty="0" smtClean="0">
                <a:solidFill>
                  <a:srgbClr val="000000"/>
                </a:solidFill>
                <a:latin typeface="Times New Roman" panose="02020603050405020304" pitchFamily="18" charset="0"/>
              </a:rPr>
              <a:t>Is </a:t>
            </a:r>
            <a:r>
              <a:rPr lang="en-US" sz="4400" dirty="0">
                <a:solidFill>
                  <a:srgbClr val="000000"/>
                </a:solidFill>
                <a:latin typeface="Times New Roman" panose="02020603050405020304" pitchFamily="18" charset="0"/>
              </a:rPr>
              <a:t>it tried and true technology, new technology, or yet to be discovered?</a:t>
            </a:r>
          </a:p>
          <a:p>
            <a:r>
              <a:rPr lang="en-US" sz="4400" dirty="0" smtClean="0">
                <a:solidFill>
                  <a:srgbClr val="000000"/>
                </a:solidFill>
                <a:latin typeface="Times New Roman" panose="02020603050405020304" pitchFamily="18" charset="0"/>
              </a:rPr>
              <a:t>Who </a:t>
            </a:r>
            <a:r>
              <a:rPr lang="en-US" sz="4400" dirty="0">
                <a:solidFill>
                  <a:srgbClr val="000000"/>
                </a:solidFill>
                <a:latin typeface="Times New Roman" panose="02020603050405020304" pitchFamily="18" charset="0"/>
              </a:rPr>
              <a:t>else will be competing for the resource</a:t>
            </a:r>
            <a:r>
              <a:rPr lang="en-US" sz="4400" dirty="0" smtClean="0">
                <a:solidFill>
                  <a:srgbClr val="000000"/>
                </a:solidFill>
                <a:latin typeface="Times New Roman" panose="02020603050405020304" pitchFamily="18" charset="0"/>
              </a:rPr>
              <a:t>?</a:t>
            </a:r>
            <a:endParaRPr lang="en-US" sz="440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FC7651E-B4BE-4A93-B9C9-586D74789E66}" type="slidenum">
              <a:rPr lang="en-US" smtClean="0"/>
              <a:t>71</a:t>
            </a:fld>
            <a:endParaRPr lang="en-US"/>
          </a:p>
        </p:txBody>
      </p:sp>
    </p:spTree>
    <p:extLst>
      <p:ext uri="{BB962C8B-B14F-4D97-AF65-F5344CB8AC3E}">
        <p14:creationId xmlns:p14="http://schemas.microsoft.com/office/powerpoint/2010/main" val="3450506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65125"/>
            <a:ext cx="5867400" cy="1325563"/>
          </a:xfrm>
        </p:spPr>
        <p:txBody>
          <a:bodyPr/>
          <a:lstStyle/>
          <a:p>
            <a:r>
              <a:rPr lang="en-US" dirty="0" smtClean="0"/>
              <a:t>SENSITIVITIES ANALYSES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72</a:t>
            </a:fld>
            <a:endParaRPr lang="en-US">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7431001"/>
              </p:ext>
            </p:extLst>
          </p:nvPr>
        </p:nvGraphicFramePr>
        <p:xfrm>
          <a:off x="1187531" y="1690688"/>
          <a:ext cx="9274629" cy="4595750"/>
        </p:xfrm>
        <a:graphic>
          <a:graphicData uri="http://schemas.openxmlformats.org/drawingml/2006/table">
            <a:tbl>
              <a:tblPr firstRow="1" firstCol="1" bandRow="1"/>
              <a:tblGrid>
                <a:gridCol w="2651513"/>
                <a:gridCol w="6623116"/>
              </a:tblGrid>
              <a:tr h="373368">
                <a:tc>
                  <a:txBody>
                    <a:bodyPr/>
                    <a:lstStyle/>
                    <a:p>
                      <a:pPr marL="0" marR="114300" algn="ctr">
                        <a:lnSpc>
                          <a:spcPct val="115000"/>
                        </a:lnSpc>
                        <a:spcBef>
                          <a:spcPts val="10"/>
                        </a:spcBef>
                        <a:spcAft>
                          <a:spcPts val="0"/>
                        </a:spcAft>
                      </a:pPr>
                      <a:r>
                        <a:rPr lang="en-US" sz="1100" b="1">
                          <a:effectLst/>
                          <a:latin typeface="Arial" panose="020B0604020202020204" pitchFamily="34" charset="0"/>
                          <a:ea typeface="Times New Roman" panose="02020603050405020304" pitchFamily="18" charset="0"/>
                        </a:rPr>
                        <a:t>Scenario Name</a:t>
                      </a:r>
                      <a:endParaRPr lang="en-US" sz="12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nSpc>
                          <a:spcPct val="115000"/>
                        </a:lnSpc>
                        <a:spcBef>
                          <a:spcPts val="10"/>
                        </a:spcBef>
                        <a:spcAft>
                          <a:spcPts val="0"/>
                        </a:spcAft>
                      </a:pPr>
                      <a:r>
                        <a:rPr lang="en-US" sz="1100" b="1">
                          <a:effectLst/>
                          <a:latin typeface="Arial" panose="020B0604020202020204" pitchFamily="34" charset="0"/>
                          <a:ea typeface="Times New Roman" panose="02020603050405020304" pitchFamily="18" charset="0"/>
                        </a:rPr>
                        <a:t>Key Assumptions</a:t>
                      </a:r>
                      <a:endParaRPr lang="en-US" sz="12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597">
                <a:tc>
                  <a:txBody>
                    <a:bodyPr/>
                    <a:lstStyle/>
                    <a:p>
                      <a:pPr marL="0" marR="114300" algn="ctr">
                        <a:lnSpc>
                          <a:spcPct val="115000"/>
                        </a:lnSpc>
                        <a:spcBef>
                          <a:spcPts val="10"/>
                        </a:spcBef>
                        <a:spcAft>
                          <a:spcPts val="0"/>
                        </a:spcAft>
                      </a:pPr>
                      <a:r>
                        <a:rPr lang="en-US" sz="1100">
                          <a:effectLst/>
                          <a:latin typeface="Arial" panose="020B0604020202020204" pitchFamily="34" charset="0"/>
                          <a:ea typeface="Times New Roman" panose="02020603050405020304" pitchFamily="18" charset="0"/>
                        </a:rPr>
                        <a:t>High Growth</a:t>
                      </a:r>
                      <a:endParaRPr lang="en-US" sz="12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nSpc>
                          <a:spcPct val="115000"/>
                        </a:lnSpc>
                        <a:spcBef>
                          <a:spcPts val="10"/>
                        </a:spcBef>
                        <a:spcAft>
                          <a:spcPts val="0"/>
                        </a:spcAft>
                      </a:pPr>
                      <a:r>
                        <a:rPr lang="en-US" sz="1100">
                          <a:effectLst/>
                          <a:latin typeface="Arial" panose="020B0604020202020204" pitchFamily="34" charset="0"/>
                          <a:ea typeface="Times New Roman" panose="02020603050405020304" pitchFamily="18" charset="0"/>
                        </a:rPr>
                        <a:t>Strong Economic Growth result in High Load growth, Average Weather, Medium Gas Prices</a:t>
                      </a:r>
                      <a:endParaRPr lang="en-US" sz="120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597">
                <a:tc>
                  <a:txBody>
                    <a:bodyPr/>
                    <a:lstStyle/>
                    <a:p>
                      <a:pPr marL="0" marR="114300" algn="ctr">
                        <a:lnSpc>
                          <a:spcPct val="115000"/>
                        </a:lnSpc>
                        <a:spcBef>
                          <a:spcPts val="10"/>
                        </a:spcBef>
                        <a:spcAft>
                          <a:spcPts val="0"/>
                        </a:spcAft>
                      </a:pPr>
                      <a:r>
                        <a:rPr lang="en-US" sz="1100">
                          <a:effectLst/>
                          <a:latin typeface="Arial" panose="020B0604020202020204" pitchFamily="34" charset="0"/>
                          <a:ea typeface="Times New Roman" panose="02020603050405020304" pitchFamily="18" charset="0"/>
                        </a:rPr>
                        <a:t>Low Growth</a:t>
                      </a:r>
                      <a:endParaRPr lang="en-US" sz="12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nSpc>
                          <a:spcPct val="115000"/>
                        </a:lnSpc>
                        <a:spcBef>
                          <a:spcPts val="10"/>
                        </a:spcBef>
                        <a:spcAft>
                          <a:spcPts val="0"/>
                        </a:spcAft>
                      </a:pPr>
                      <a:r>
                        <a:rPr lang="en-US" sz="1100">
                          <a:effectLst/>
                          <a:latin typeface="Arial" panose="020B0604020202020204" pitchFamily="34" charset="0"/>
                          <a:ea typeface="Times New Roman" panose="02020603050405020304" pitchFamily="18" charset="0"/>
                        </a:rPr>
                        <a:t>Economic Conditions result in Low Load growth, Average Weather, Medium Gas Prices</a:t>
                      </a:r>
                      <a:endParaRPr lang="en-US" sz="120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396">
                <a:tc>
                  <a:txBody>
                    <a:bodyPr/>
                    <a:lstStyle/>
                    <a:p>
                      <a:pPr marL="0" marR="114300" algn="ctr">
                        <a:lnSpc>
                          <a:spcPct val="115000"/>
                        </a:lnSpc>
                        <a:spcBef>
                          <a:spcPts val="10"/>
                        </a:spcBef>
                        <a:spcAft>
                          <a:spcPts val="0"/>
                        </a:spcAft>
                      </a:pPr>
                      <a:r>
                        <a:rPr lang="en-US" sz="1100">
                          <a:effectLst/>
                          <a:latin typeface="Arial" panose="020B0604020202020204" pitchFamily="34" charset="0"/>
                          <a:ea typeface="Times New Roman" panose="02020603050405020304" pitchFamily="18" charset="0"/>
                        </a:rPr>
                        <a:t>Environmental Externalities Carbon 1</a:t>
                      </a:r>
                      <a:endParaRPr lang="en-US" sz="12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nSpc>
                          <a:spcPct val="115000"/>
                        </a:lnSpc>
                        <a:spcBef>
                          <a:spcPts val="10"/>
                        </a:spcBef>
                        <a:spcAft>
                          <a:spcPts val="0"/>
                        </a:spcAft>
                      </a:pPr>
                      <a:r>
                        <a:rPr lang="en-US" sz="1100">
                          <a:effectLst/>
                          <a:latin typeface="Arial" panose="020B0604020202020204" pitchFamily="34" charset="0"/>
                          <a:ea typeface="Times New Roman" panose="02020603050405020304" pitchFamily="18" charset="0"/>
                        </a:rPr>
                        <a:t>Medium Load Growth, Average Weather, Assumes Carbon Adder Implemented in 2018 for CO2 emissions at $10/ton with adder increasing annually by 3% plus CPI (Consumer Price Index)</a:t>
                      </a:r>
                      <a:endParaRPr lang="en-US" sz="120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396">
                <a:tc>
                  <a:txBody>
                    <a:bodyPr/>
                    <a:lstStyle/>
                    <a:p>
                      <a:pPr marL="0" marR="114300" algn="ctr">
                        <a:lnSpc>
                          <a:spcPct val="115000"/>
                        </a:lnSpc>
                        <a:spcBef>
                          <a:spcPts val="10"/>
                        </a:spcBef>
                        <a:spcAft>
                          <a:spcPts val="0"/>
                        </a:spcAft>
                      </a:pPr>
                      <a:r>
                        <a:rPr lang="en-US" sz="1100">
                          <a:effectLst/>
                          <a:latin typeface="Arial" panose="020B0604020202020204" pitchFamily="34" charset="0"/>
                          <a:ea typeface="Times New Roman" panose="02020603050405020304" pitchFamily="18" charset="0"/>
                        </a:rPr>
                        <a:t>Environmental Externalities Carbon 2</a:t>
                      </a:r>
                      <a:endParaRPr lang="en-US" sz="12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nSpc>
                          <a:spcPct val="115000"/>
                        </a:lnSpc>
                        <a:spcBef>
                          <a:spcPts val="10"/>
                        </a:spcBef>
                        <a:spcAft>
                          <a:spcPts val="0"/>
                        </a:spcAft>
                      </a:pPr>
                      <a:r>
                        <a:rPr lang="en-US" sz="1100">
                          <a:effectLst/>
                          <a:latin typeface="Arial" panose="020B0604020202020204" pitchFamily="34" charset="0"/>
                          <a:ea typeface="Times New Roman" panose="02020603050405020304" pitchFamily="18" charset="0"/>
                        </a:rPr>
                        <a:t>Medium Load Growth, Average Weather, Assumes Carbon Adder Implemented in 2016 for CO2 emissions at $20/ton with adder increasing annually by 3% plus CPI (Consumer Price Index)</a:t>
                      </a:r>
                      <a:endParaRPr lang="en-US" sz="120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396">
                <a:tc>
                  <a:txBody>
                    <a:bodyPr/>
                    <a:lstStyle/>
                    <a:p>
                      <a:pPr marL="0" marR="114300" algn="ctr">
                        <a:lnSpc>
                          <a:spcPct val="115000"/>
                        </a:lnSpc>
                        <a:spcBef>
                          <a:spcPts val="10"/>
                        </a:spcBef>
                        <a:spcAft>
                          <a:spcPts val="0"/>
                        </a:spcAft>
                      </a:pPr>
                      <a:r>
                        <a:rPr lang="en-US" sz="1100">
                          <a:effectLst/>
                          <a:latin typeface="Arial" panose="020B0604020202020204" pitchFamily="34" charset="0"/>
                          <a:ea typeface="Times New Roman" panose="02020603050405020304" pitchFamily="18" charset="0"/>
                        </a:rPr>
                        <a:t>Environmental Externalities Carbon 3</a:t>
                      </a:r>
                      <a:endParaRPr lang="en-US" sz="120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nSpc>
                          <a:spcPct val="115000"/>
                        </a:lnSpc>
                        <a:spcBef>
                          <a:spcPts val="10"/>
                        </a:spcBef>
                        <a:spcAft>
                          <a:spcPts val="0"/>
                        </a:spcAft>
                      </a:pPr>
                      <a:r>
                        <a:rPr lang="en-US" sz="1100" dirty="0">
                          <a:effectLst/>
                          <a:latin typeface="Arial" panose="020B0604020202020204" pitchFamily="34" charset="0"/>
                          <a:ea typeface="Times New Roman" panose="02020603050405020304" pitchFamily="18" charset="0"/>
                        </a:rPr>
                        <a:t>Medium Load Growth, Average Weather, Assumes Carbon Adder Implemented in 2017 for CO2 emissions at $30/ton with adder increasing annually by 3% plus CPI (Consumer Price Index)</a:t>
                      </a:r>
                      <a:endParaRPr lang="en-US" sz="12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74787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Side Alternatives Modeled</a:t>
            </a:r>
            <a:endParaRPr lang="en-US" dirty="0"/>
          </a:p>
        </p:txBody>
      </p:sp>
      <p:pic>
        <p:nvPicPr>
          <p:cNvPr id="7" name="Content Placeholder 6"/>
          <p:cNvPicPr>
            <a:picLocks noGrp="1" noChangeAspect="1"/>
          </p:cNvPicPr>
          <p:nvPr>
            <p:ph idx="1"/>
          </p:nvPr>
        </p:nvPicPr>
        <p:blipFill>
          <a:blip r:embed="rId3"/>
          <a:stretch>
            <a:fillRect/>
          </a:stretch>
        </p:blipFill>
        <p:spPr>
          <a:xfrm>
            <a:off x="629392" y="1825625"/>
            <a:ext cx="10913424" cy="4351338"/>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73</a:t>
            </a:fld>
            <a:endParaRPr lang="en-US"/>
          </a:p>
        </p:txBody>
      </p:sp>
    </p:spTree>
    <p:extLst>
      <p:ext uri="{BB962C8B-B14F-4D97-AF65-F5344CB8AC3E}">
        <p14:creationId xmlns:p14="http://schemas.microsoft.com/office/powerpoint/2010/main" val="122029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50026" y="1451991"/>
            <a:ext cx="8788649" cy="4353875"/>
          </a:xfrm>
          <a:prstGeom prst="rect">
            <a:avLst/>
          </a:prstGeom>
        </p:spPr>
      </p:pic>
      <p:pic>
        <p:nvPicPr>
          <p:cNvPr id="5" name="Content Placeholder 4"/>
          <p:cNvPicPr>
            <a:picLocks noChangeAspect="1"/>
          </p:cNvPicPr>
          <p:nvPr/>
        </p:nvPicPr>
        <p:blipFill>
          <a:blip r:embed="rId4"/>
          <a:stretch>
            <a:fillRect/>
          </a:stretch>
        </p:blipFill>
        <p:spPr>
          <a:xfrm>
            <a:off x="6350330" y="893233"/>
            <a:ext cx="5619997" cy="3434808"/>
          </a:xfrm>
          <a:prstGeom prst="rect">
            <a:avLst/>
          </a:prstGeom>
        </p:spPr>
      </p:pic>
      <p:sp>
        <p:nvSpPr>
          <p:cNvPr id="2" name="Slide Number Placeholder 1"/>
          <p:cNvSpPr>
            <a:spLocks noGrp="1"/>
          </p:cNvSpPr>
          <p:nvPr>
            <p:ph type="sldNum" sz="quarter" idx="12"/>
          </p:nvPr>
        </p:nvSpPr>
        <p:spPr/>
        <p:txBody>
          <a:bodyPr/>
          <a:lstStyle/>
          <a:p>
            <a:fld id="{CFC7651E-B4BE-4A93-B9C9-586D74789E66}" type="slidenum">
              <a:rPr lang="en-US" smtClean="0"/>
              <a:t>74</a:t>
            </a:fld>
            <a:endParaRPr lang="en-US"/>
          </a:p>
        </p:txBody>
      </p:sp>
    </p:spTree>
    <p:extLst>
      <p:ext uri="{BB962C8B-B14F-4D97-AF65-F5344CB8AC3E}">
        <p14:creationId xmlns:p14="http://schemas.microsoft.com/office/powerpoint/2010/main" val="2586253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75</a:t>
            </a:fld>
            <a:endParaRPr lang="en-US">
              <a:solidFill>
                <a:prstClr val="black">
                  <a:tint val="75000"/>
                </a:prstClr>
              </a:solidFill>
            </a:endParaRPr>
          </a:p>
        </p:txBody>
      </p:sp>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
            <a:ext cx="8382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9869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76</a:t>
            </a:fld>
            <a:endParaRPr lang="en-US">
              <a:solidFill>
                <a:prstClr val="black">
                  <a:tint val="75000"/>
                </a:prstClr>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9" y="704850"/>
            <a:ext cx="7743825"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0456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additional guidance from stakeholders needed…</a:t>
            </a:r>
            <a:endParaRPr lang="en-US" dirty="0"/>
          </a:p>
        </p:txBody>
      </p:sp>
      <p:sp>
        <p:nvSpPr>
          <p:cNvPr id="3" name="Content Placeholder 2"/>
          <p:cNvSpPr>
            <a:spLocks noGrp="1"/>
          </p:cNvSpPr>
          <p:nvPr>
            <p:ph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LRC analysis considers public policies adopted by the Federal government or Washington state regarding resource </a:t>
            </a:r>
            <a:r>
              <a:rPr lang="en-US" dirty="0" smtClean="0">
                <a:latin typeface="Calibri" panose="020F0502020204030204" pitchFamily="34" charset="0"/>
                <a:ea typeface="Calibri" panose="020F0502020204030204" pitchFamily="34" charset="0"/>
                <a:cs typeface="Times New Roman" panose="02020603050405020304" pitchFamily="18" charset="0"/>
              </a:rPr>
              <a:t>preference</a:t>
            </a:r>
          </a:p>
          <a:p>
            <a:r>
              <a:rPr lang="en-US" dirty="0">
                <a:latin typeface="Calibri" panose="020F0502020204030204" pitchFamily="34" charset="0"/>
                <a:ea typeface="Calibri" panose="020F0502020204030204" pitchFamily="34" charset="0"/>
                <a:cs typeface="Times New Roman" panose="02020603050405020304" pitchFamily="18" charset="0"/>
              </a:rPr>
              <a:t>LRC analysis considers risks imposed on </a:t>
            </a:r>
            <a:r>
              <a:rPr lang="en-US" dirty="0" smtClean="0">
                <a:latin typeface="Calibri" panose="020F0502020204030204" pitchFamily="34" charset="0"/>
                <a:ea typeface="Calibri" panose="020F0502020204030204" pitchFamily="34" charset="0"/>
                <a:cs typeface="Times New Roman" panose="02020603050405020304" pitchFamily="18" charset="0"/>
              </a:rPr>
              <a:t>ratepayers</a:t>
            </a:r>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LRC analysis considers cost of risks associated with environmental </a:t>
            </a:r>
            <a:r>
              <a:rPr lang="en-US" dirty="0" smtClean="0">
                <a:latin typeface="Calibri" panose="020F0502020204030204" pitchFamily="34" charset="0"/>
                <a:ea typeface="Calibri" panose="020F0502020204030204" pitchFamily="34" charset="0"/>
                <a:cs typeface="Times New Roman" panose="02020603050405020304" pitchFamily="18" charset="0"/>
              </a:rPr>
              <a:t>effects </a:t>
            </a:r>
            <a:r>
              <a:rPr lang="en-US" dirty="0">
                <a:latin typeface="Calibri" panose="020F0502020204030204" pitchFamily="34" charset="0"/>
                <a:ea typeface="Calibri" panose="020F0502020204030204" pitchFamily="34" charset="0"/>
                <a:cs typeface="Times New Roman" panose="02020603050405020304" pitchFamily="18" charset="0"/>
              </a:rPr>
              <a:t>including the emission of carbon </a:t>
            </a:r>
            <a:r>
              <a:rPr lang="en-US" dirty="0" smtClean="0">
                <a:latin typeface="Calibri" panose="020F0502020204030204" pitchFamily="34" charset="0"/>
                <a:ea typeface="Calibri" panose="020F0502020204030204" pitchFamily="34" charset="0"/>
                <a:cs typeface="Times New Roman" panose="02020603050405020304" pitchFamily="18" charset="0"/>
              </a:rPr>
              <a:t>dioxide</a:t>
            </a:r>
          </a:p>
          <a:p>
            <a:r>
              <a:rPr lang="en-US" dirty="0">
                <a:latin typeface="Calibri" panose="020F0502020204030204" pitchFamily="34" charset="0"/>
                <a:ea typeface="Calibri" panose="020F0502020204030204" pitchFamily="34" charset="0"/>
                <a:cs typeface="Times New Roman" panose="02020603050405020304" pitchFamily="18" charset="0"/>
              </a:rPr>
              <a:t>Plan develops forecasts using methods that address changes in the number, type and efficiency of natural gas </a:t>
            </a:r>
            <a:r>
              <a:rPr lang="en-US" dirty="0" smtClean="0">
                <a:latin typeface="Calibri" panose="020F0502020204030204" pitchFamily="34" charset="0"/>
                <a:ea typeface="Calibri" panose="020F0502020204030204" pitchFamily="34" charset="0"/>
                <a:cs typeface="Times New Roman" panose="02020603050405020304" pitchFamily="18" charset="0"/>
              </a:rPr>
              <a:t>end-users</a:t>
            </a:r>
          </a:p>
          <a:p>
            <a:r>
              <a:rPr lang="en-US" dirty="0">
                <a:latin typeface="Calibri" panose="020F0502020204030204" pitchFamily="34" charset="0"/>
                <a:ea typeface="Calibri" panose="020F0502020204030204" pitchFamily="34" charset="0"/>
                <a:cs typeface="Times New Roman" panose="02020603050405020304" pitchFamily="18" charset="0"/>
              </a:rPr>
              <a:t>Plan includes at least a 10-year long range planning horizon</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77</a:t>
            </a:fld>
            <a:endParaRPr lang="en-US"/>
          </a:p>
        </p:txBody>
      </p:sp>
    </p:spTree>
    <p:extLst>
      <p:ext uri="{BB962C8B-B14F-4D97-AF65-F5344CB8AC3E}">
        <p14:creationId xmlns:p14="http://schemas.microsoft.com/office/powerpoint/2010/main" val="81824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83075" y="712519"/>
            <a:ext cx="9573621" cy="5177641"/>
          </a:xfrm>
          <a:prstGeom prst="rect">
            <a:avLst/>
          </a:prstGeom>
        </p:spPr>
      </p:pic>
      <p:sp>
        <p:nvSpPr>
          <p:cNvPr id="2" name="Slide Number Placeholder 1"/>
          <p:cNvSpPr>
            <a:spLocks noGrp="1"/>
          </p:cNvSpPr>
          <p:nvPr>
            <p:ph type="sldNum" sz="quarter" idx="12"/>
          </p:nvPr>
        </p:nvSpPr>
        <p:spPr/>
        <p:txBody>
          <a:bodyPr/>
          <a:lstStyle/>
          <a:p>
            <a:fld id="{CFC7651E-B4BE-4A93-B9C9-586D74789E66}" type="slidenum">
              <a:rPr lang="en-US" smtClean="0"/>
              <a:t>78</a:t>
            </a:fld>
            <a:endParaRPr lang="en-US"/>
          </a:p>
        </p:txBody>
      </p:sp>
    </p:spTree>
    <p:extLst>
      <p:ext uri="{BB962C8B-B14F-4D97-AF65-F5344CB8AC3E}">
        <p14:creationId xmlns:p14="http://schemas.microsoft.com/office/powerpoint/2010/main" val="11820711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38200" y="665018"/>
            <a:ext cx="10431483" cy="4769789"/>
          </a:xfrm>
          <a:prstGeom prst="rect">
            <a:avLst/>
          </a:prstGeom>
        </p:spPr>
      </p:pic>
      <p:sp>
        <p:nvSpPr>
          <p:cNvPr id="2" name="Slide Number Placeholder 1"/>
          <p:cNvSpPr>
            <a:spLocks noGrp="1"/>
          </p:cNvSpPr>
          <p:nvPr>
            <p:ph type="sldNum" sz="quarter" idx="12"/>
          </p:nvPr>
        </p:nvSpPr>
        <p:spPr/>
        <p:txBody>
          <a:bodyPr/>
          <a:lstStyle/>
          <a:p>
            <a:fld id="{CFC7651E-B4BE-4A93-B9C9-586D74789E66}" type="slidenum">
              <a:rPr lang="en-US" smtClean="0"/>
              <a:t>79</a:t>
            </a:fld>
            <a:endParaRPr lang="en-US"/>
          </a:p>
        </p:txBody>
      </p:sp>
    </p:spTree>
    <p:extLst>
      <p:ext uri="{BB962C8B-B14F-4D97-AF65-F5344CB8AC3E}">
        <p14:creationId xmlns:p14="http://schemas.microsoft.com/office/powerpoint/2010/main" val="229540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1370" y="282102"/>
            <a:ext cx="8382614" cy="8275488"/>
          </a:xfrm>
          <a:prstGeom prst="rect">
            <a:avLst/>
          </a:prstGeom>
        </p:spPr>
      </p:pic>
      <p:sp>
        <p:nvSpPr>
          <p:cNvPr id="6" name="Title 5"/>
          <p:cNvSpPr>
            <a:spLocks noGrp="1"/>
          </p:cNvSpPr>
          <p:nvPr>
            <p:ph type="title"/>
          </p:nvPr>
        </p:nvSpPr>
        <p:spPr>
          <a:xfrm>
            <a:off x="1024128" y="585216"/>
            <a:ext cx="2954485" cy="1499616"/>
          </a:xfrm>
        </p:spPr>
        <p:txBody>
          <a:bodyPr/>
          <a:lstStyle/>
          <a:p>
            <a:r>
              <a:rPr lang="en-US" dirty="0" smtClean="0"/>
              <a:t>Climate Zone Map</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8</a:t>
            </a:fld>
            <a:endParaRPr lang="en-US" dirty="0">
              <a:solidFill>
                <a:prstClr val="black">
                  <a:lumMod val="95000"/>
                  <a:lumOff val="5000"/>
                </a:prstClr>
              </a:solidFill>
            </a:endParaRPr>
          </a:p>
        </p:txBody>
      </p:sp>
    </p:spTree>
    <p:extLst>
      <p:ext uri="{BB962C8B-B14F-4D97-AF65-F5344CB8AC3E}">
        <p14:creationId xmlns:p14="http://schemas.microsoft.com/office/powerpoint/2010/main" val="9696823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Avoided Cost 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a:t>As part of the IRP process, Cascade calculates a 20‐year forecast and 45 years of avoided costs</a:t>
            </a:r>
            <a:r>
              <a:rPr lang="en-US" dirty="0" smtClean="0"/>
              <a:t>.</a:t>
            </a:r>
          </a:p>
          <a:p>
            <a:r>
              <a:rPr lang="en-US" dirty="0" smtClean="0"/>
              <a:t>The avoided </a:t>
            </a:r>
            <a:r>
              <a:rPr lang="en-US" dirty="0"/>
              <a:t>cost is an estimated cost to serve the next unit of demand with a supply side resource option at a point in time. This incremental cost to serve represents the cost that could be avoided through energy conservation. </a:t>
            </a:r>
            <a:endParaRPr lang="en-US" dirty="0" smtClean="0"/>
          </a:p>
          <a:p>
            <a:r>
              <a:rPr lang="en-US" dirty="0" smtClean="0"/>
              <a:t>The avoided </a:t>
            </a:r>
            <a:r>
              <a:rPr lang="en-US" dirty="0"/>
              <a:t>cost forecast can be used as a guideline for comparing energy conservation with the cost of acquiring and transporting natural gas to meet demand. </a:t>
            </a:r>
            <a:endParaRPr lang="en-US" dirty="0" smtClean="0"/>
          </a:p>
          <a:p>
            <a:r>
              <a:rPr lang="en-US" dirty="0" smtClean="0"/>
              <a:t>Cascade evaluates </a:t>
            </a:r>
            <a:r>
              <a:rPr lang="en-US" dirty="0"/>
              <a:t>the impact that a range of environmental externalities, including CO2 emission prices, would have on the avoided costs in terms of cost adders and supply costs</a:t>
            </a:r>
            <a:r>
              <a:rPr lang="en-US" dirty="0" smtClean="0"/>
              <a:t>.</a:t>
            </a:r>
          </a:p>
          <a:p>
            <a:r>
              <a:rPr lang="en-US" dirty="0" smtClean="0"/>
              <a:t>We produce an </a:t>
            </a:r>
            <a:r>
              <a:rPr lang="en-US" dirty="0"/>
              <a:t>expected avoided cost case based on the medium forecast (base case) peak day.</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80</a:t>
            </a:fld>
            <a:endParaRPr lang="en-US">
              <a:solidFill>
                <a:prstClr val="black">
                  <a:tint val="75000"/>
                </a:prstClr>
              </a:solidFill>
            </a:endParaRPr>
          </a:p>
        </p:txBody>
      </p:sp>
    </p:spTree>
    <p:extLst>
      <p:ext uri="{BB962C8B-B14F-4D97-AF65-F5344CB8AC3E}">
        <p14:creationId xmlns:p14="http://schemas.microsoft.com/office/powerpoint/2010/main" val="17336167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Costs included in the avoided cost calculation</a:t>
            </a:r>
            <a:r>
              <a:rPr lang="en-US" dirty="0"/>
              <a:t/>
            </a:r>
            <a:br>
              <a:rPr lang="en-US" dirty="0"/>
            </a:br>
            <a:endParaRPr lang="en-US" dirty="0"/>
          </a:p>
        </p:txBody>
      </p:sp>
      <p:sp>
        <p:nvSpPr>
          <p:cNvPr id="3" name="Content Placeholder 2"/>
          <p:cNvSpPr>
            <a:spLocks noGrp="1"/>
          </p:cNvSpPr>
          <p:nvPr>
            <p:ph idx="1"/>
          </p:nvPr>
        </p:nvSpPr>
        <p:spPr>
          <a:xfrm>
            <a:off x="1981200" y="1219201"/>
            <a:ext cx="8229600" cy="4525963"/>
          </a:xfrm>
        </p:spPr>
        <p:txBody>
          <a:bodyPr>
            <a:normAutofit fontScale="92500" lnSpcReduction="10000"/>
          </a:bodyPr>
          <a:lstStyle/>
          <a:p>
            <a:pPr lvl="0"/>
            <a:r>
              <a:rPr lang="en-US" dirty="0" smtClean="0"/>
              <a:t>The </a:t>
            </a:r>
            <a:r>
              <a:rPr lang="en-US" dirty="0"/>
              <a:t>long term gas price forecast compiled from a consultant’s gas price forecast (which is the majority of the cost);</a:t>
            </a:r>
          </a:p>
          <a:p>
            <a:pPr lvl="0"/>
            <a:r>
              <a:rPr lang="en-US" dirty="0"/>
              <a:t>A price for carbon included in the gas price forecast, which has been embedded by price forecast consultant</a:t>
            </a:r>
          </a:p>
          <a:p>
            <a:pPr lvl="0"/>
            <a:r>
              <a:rPr lang="en-US" dirty="0"/>
              <a:t>Gas storage variable and fixed costs</a:t>
            </a:r>
          </a:p>
          <a:p>
            <a:pPr lvl="0"/>
            <a:r>
              <a:rPr lang="en-US" dirty="0"/>
              <a:t>Upstream variable and fixed transmission costs;</a:t>
            </a:r>
          </a:p>
          <a:p>
            <a:pPr lvl="0"/>
            <a:r>
              <a:rPr lang="en-US" dirty="0"/>
              <a:t>Peak related on‐system transmission costs; and</a:t>
            </a:r>
          </a:p>
          <a:p>
            <a:pPr lvl="0"/>
            <a:r>
              <a:rPr lang="en-US" dirty="0"/>
              <a:t>A 10 percent adder for unidentified environmental benefits, as recommended by the Northwest Power and Conservation Council (“NWPCC”).</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81</a:t>
            </a:fld>
            <a:endParaRPr lang="en-US">
              <a:solidFill>
                <a:prstClr val="black">
                  <a:tint val="75000"/>
                </a:prstClr>
              </a:solidFill>
            </a:endParaRPr>
          </a:p>
        </p:txBody>
      </p:sp>
    </p:spTree>
    <p:extLst>
      <p:ext uri="{BB962C8B-B14F-4D97-AF65-F5344CB8AC3E}">
        <p14:creationId xmlns:p14="http://schemas.microsoft.com/office/powerpoint/2010/main" val="7613983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idx="1"/>
          </p:nvPr>
        </p:nvSpPr>
        <p:spPr/>
        <p:txBody>
          <a:bodyPr>
            <a:normAutofit fontScale="25000" lnSpcReduction="20000"/>
          </a:bodyPr>
          <a:lstStyle/>
          <a:p>
            <a:r>
              <a:rPr lang="en-US" sz="5600" dirty="0"/>
              <a:t>The SENDOUT® resource planning model  is used to generate the avoided costs.</a:t>
            </a:r>
          </a:p>
          <a:p>
            <a:r>
              <a:rPr lang="en-US" sz="5600" dirty="0"/>
              <a:t>SENDOUT® contains a marginal cost report which lists the daily incremental cost to serve the next unit of demand for each demand region.</a:t>
            </a:r>
          </a:p>
          <a:p>
            <a:r>
              <a:rPr lang="en-US" sz="5600" dirty="0"/>
              <a:t>The model determines the lowest cost method for serving the next unit of demand and computes a marginal cost.</a:t>
            </a:r>
          </a:p>
          <a:p>
            <a:endParaRPr lang="en-US" sz="5600" b="1" dirty="0"/>
          </a:p>
          <a:p>
            <a:pPr marL="0" indent="0">
              <a:buNone/>
            </a:pPr>
            <a:r>
              <a:rPr lang="en-US" sz="5600" b="1" dirty="0"/>
              <a:t>ALTERNATIVE RESOURCES CONSIDERED </a:t>
            </a:r>
          </a:p>
          <a:p>
            <a:r>
              <a:rPr lang="en-US" sz="5600" dirty="0"/>
              <a:t>With regards to alternative resources considered in the optimization of the portfolio, there is a level of uncertainty as to when certain alternative supply side resources will materialize and yet a base case needs to be created to calculate the avoided cost.</a:t>
            </a:r>
          </a:p>
          <a:p>
            <a:endParaRPr lang="en-US" sz="5600" dirty="0"/>
          </a:p>
          <a:p>
            <a:r>
              <a:rPr lang="en-US" sz="5600" dirty="0"/>
              <a:t>Using the base case demand parameters as inputs, including the design weather pattern, and base case customer and gas price forecasts, in addition to existing supply side resources, the Company’s resource portfolio for purposes of the avoided cost calculation </a:t>
            </a:r>
            <a:r>
              <a:rPr lang="en-US" sz="5600" b="1" i="1" u="sng" dirty="0" smtClean="0"/>
              <a:t>might</a:t>
            </a:r>
            <a:r>
              <a:rPr lang="en-US" sz="5600" dirty="0" smtClean="0"/>
              <a:t> include</a:t>
            </a:r>
            <a:r>
              <a:rPr lang="en-US" sz="5600" dirty="0"/>
              <a:t>:</a:t>
            </a:r>
          </a:p>
          <a:p>
            <a:pPr lvl="1"/>
            <a:r>
              <a:rPr lang="en-US" sz="5600" dirty="0"/>
              <a:t>Ryckman Creek storage</a:t>
            </a:r>
          </a:p>
          <a:p>
            <a:pPr lvl="1"/>
            <a:r>
              <a:rPr lang="en-US" sz="5600" dirty="0"/>
              <a:t>Incremental NGTL, Foothills, GTN and NWP transport (all of which are allocated between Oregon and Washington).</a:t>
            </a:r>
          </a:p>
          <a:p>
            <a:pPr lvl="1"/>
            <a:r>
              <a:rPr lang="en-US" sz="5600" dirty="0"/>
              <a:t>Also, a small level of satellite LNG and biogas is also included in the base case—however; these two alternative resources are assigned directly to Washington.</a:t>
            </a:r>
          </a:p>
          <a:p>
            <a:pPr lvl="1"/>
            <a:endParaRPr lang="en-US" sz="5600" dirty="0"/>
          </a:p>
          <a:p>
            <a:pPr marL="0" indent="0">
              <a:buNone/>
            </a:pPr>
            <a:r>
              <a:rPr lang="en-US" sz="5600" i="1" dirty="0">
                <a:solidFill>
                  <a:srgbClr val="FF0000"/>
                </a:solidFill>
              </a:rPr>
              <a:t>NOTE:  The optimal portfolio will be available until TAG 5.  Some of the assumptions above are subject to change.</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82</a:t>
            </a:fld>
            <a:endParaRPr lang="en-US">
              <a:solidFill>
                <a:prstClr val="black">
                  <a:tint val="75000"/>
                </a:prstClr>
              </a:solidFill>
            </a:endParaRPr>
          </a:p>
        </p:txBody>
      </p:sp>
    </p:spTree>
    <p:extLst>
      <p:ext uri="{BB962C8B-B14F-4D97-AF65-F5344CB8AC3E}">
        <p14:creationId xmlns:p14="http://schemas.microsoft.com/office/powerpoint/2010/main" val="11695824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2820" y="316999"/>
            <a:ext cx="4235117" cy="1325563"/>
          </a:xfrm>
        </p:spPr>
        <p:txBody>
          <a:bodyPr/>
          <a:lstStyle/>
          <a:p>
            <a:r>
              <a:rPr lang="en-US" dirty="0" smtClean="0"/>
              <a:t>2016 IRP Timeline</a:t>
            </a:r>
            <a:endParaRPr lang="en-US" dirty="0"/>
          </a:p>
        </p:txBody>
      </p:sp>
      <p:pic>
        <p:nvPicPr>
          <p:cNvPr id="6" name="Content Placeholder 5"/>
          <p:cNvPicPr>
            <a:picLocks noGrp="1" noChangeAspect="1"/>
          </p:cNvPicPr>
          <p:nvPr>
            <p:ph idx="1"/>
          </p:nvPr>
        </p:nvPicPr>
        <p:blipFill>
          <a:blip r:embed="rId3"/>
          <a:stretch>
            <a:fillRect/>
          </a:stretch>
        </p:blipFill>
        <p:spPr>
          <a:xfrm>
            <a:off x="1188498" y="1411705"/>
            <a:ext cx="9623881" cy="5186246"/>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83</a:t>
            </a:fld>
            <a:endParaRPr lang="en-US"/>
          </a:p>
        </p:txBody>
      </p:sp>
    </p:spTree>
    <p:extLst>
      <p:ext uri="{BB962C8B-B14F-4D97-AF65-F5344CB8AC3E}">
        <p14:creationId xmlns:p14="http://schemas.microsoft.com/office/powerpoint/2010/main" val="19390082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8400"/>
            <a:ext cx="8229600" cy="1143000"/>
          </a:xfrm>
        </p:spPr>
        <p:txBody>
          <a:bodyPr/>
          <a:lstStyle/>
          <a:p>
            <a:r>
              <a:rPr lang="en-US" dirty="0" smtClean="0"/>
              <a:t>NEXT STEPS?</a:t>
            </a:r>
            <a:endParaRPr lang="en-US" dirty="0"/>
          </a:p>
        </p:txBody>
      </p:sp>
    </p:spTree>
    <p:extLst>
      <p:ext uri="{BB962C8B-B14F-4D97-AF65-F5344CB8AC3E}">
        <p14:creationId xmlns:p14="http://schemas.microsoft.com/office/powerpoint/2010/main" val="18595814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7924800" cy="2734236"/>
          </a:xfrm>
        </p:spPr>
        <p:txBody>
          <a:bodyPr>
            <a:normAutofit fontScale="90000"/>
          </a:bodyPr>
          <a:lstStyle/>
          <a:p>
            <a:r>
              <a:rPr lang="en-US" dirty="0" smtClean="0"/>
              <a:t>Cascade Natural Gas Corporation</a:t>
            </a:r>
            <a:br>
              <a:rPr lang="en-US" dirty="0" smtClean="0"/>
            </a:br>
            <a:r>
              <a:rPr lang="en-US" dirty="0" smtClean="0"/>
              <a:t> </a:t>
            </a:r>
            <a:br>
              <a:rPr lang="en-US" dirty="0" smtClean="0"/>
            </a:br>
            <a:r>
              <a:rPr lang="en-US" sz="3600" dirty="0"/>
              <a:t>Integrated Resource Plan</a:t>
            </a:r>
            <a:br>
              <a:rPr lang="en-US" sz="3600" dirty="0"/>
            </a:br>
            <a:r>
              <a:rPr lang="en-US" sz="3600" dirty="0"/>
              <a:t>Technical Advisory Group Meeting </a:t>
            </a:r>
            <a:r>
              <a:rPr lang="en-US" sz="3600" dirty="0" smtClean="0"/>
              <a:t>#3</a:t>
            </a:r>
            <a:endParaRPr lang="en-US" sz="3600" dirty="0"/>
          </a:p>
        </p:txBody>
      </p:sp>
      <p:sp>
        <p:nvSpPr>
          <p:cNvPr id="3" name="Subtitle 2"/>
          <p:cNvSpPr>
            <a:spLocks noGrp="1"/>
          </p:cNvSpPr>
          <p:nvPr>
            <p:ph type="subTitle" idx="1"/>
          </p:nvPr>
        </p:nvSpPr>
        <p:spPr>
          <a:xfrm>
            <a:off x="5334000" y="4724400"/>
            <a:ext cx="3962400" cy="838200"/>
          </a:xfrm>
        </p:spPr>
        <p:txBody>
          <a:bodyPr>
            <a:normAutofit lnSpcReduction="10000"/>
          </a:bodyPr>
          <a:lstStyle/>
          <a:p>
            <a:r>
              <a:rPr lang="en-US" dirty="0" smtClean="0"/>
              <a:t>Tuesday, August 23, 2016</a:t>
            </a:r>
          </a:p>
          <a:p>
            <a:r>
              <a:rPr lang="en-US" dirty="0" smtClean="0"/>
              <a:t>Cascade HQ – Kennewick, WA</a:t>
            </a:r>
            <a:endParaRPr lang="en-US" dirty="0"/>
          </a:p>
        </p:txBody>
      </p:sp>
    </p:spTree>
    <p:extLst>
      <p:ext uri="{BB962C8B-B14F-4D97-AF65-F5344CB8AC3E}">
        <p14:creationId xmlns:p14="http://schemas.microsoft.com/office/powerpoint/2010/main" val="419926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90958" y="567460"/>
            <a:ext cx="9720072" cy="1499616"/>
          </a:xfrm>
        </p:spPr>
        <p:txBody>
          <a:bodyPr/>
          <a:lstStyle/>
          <a:p>
            <a:r>
              <a:rPr lang="en-US" dirty="0" smtClean="0"/>
              <a:t>Full Portfolio by Climate Zone</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9</a:t>
            </a:fld>
            <a:endParaRPr lang="en-US" dirty="0">
              <a:solidFill>
                <a:prstClr val="black">
                  <a:lumMod val="95000"/>
                  <a:lumOff val="5000"/>
                </a:prstClr>
              </a:solidFill>
            </a:endParaRPr>
          </a:p>
        </p:txBody>
      </p:sp>
      <p:graphicFrame>
        <p:nvGraphicFramePr>
          <p:cNvPr id="6" name="Chart 5"/>
          <p:cNvGraphicFramePr>
            <a:graphicFrameLocks/>
          </p:cNvGraphicFramePr>
          <p:nvPr>
            <p:extLst/>
          </p:nvPr>
        </p:nvGraphicFramePr>
        <p:xfrm>
          <a:off x="171450" y="1847850"/>
          <a:ext cx="11639550" cy="48971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41509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4.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5.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6.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E60FB7A06EC0A4287672D91D8331009" ma:contentTypeVersion="104" ma:contentTypeDescription="" ma:contentTypeScope="" ma:versionID="4fc58195969815c35114c24e48bb6ba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Plan</DocumentSetTyp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2016-04-29T07:00:00+00:00</OpenedDate>
    <Date1 xmlns="dc463f71-b30c-4ab2-9473-d307f9d35888">2016-12-14T08:00:00+00:00</Date1>
    <IsDocumentOrder xmlns="dc463f71-b30c-4ab2-9473-d307f9d35888" xsi:nil="true"/>
    <IsHighlyConfidential xmlns="dc463f71-b30c-4ab2-9473-d307f9d35888">false</IsHighlyConfidential>
    <CaseCompanyNames xmlns="dc463f71-b30c-4ab2-9473-d307f9d35888">Cascade Natural Gas Corporation</CaseCompanyNames>
    <DocketNumber xmlns="dc463f71-b30c-4ab2-9473-d307f9d35888">160453</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Props1.xml><?xml version="1.0" encoding="utf-8"?>
<ds:datastoreItem xmlns:ds="http://schemas.openxmlformats.org/officeDocument/2006/customXml" ds:itemID="{65508516-369B-42B6-9546-944520042C90}"/>
</file>

<file path=customXml/itemProps2.xml><?xml version="1.0" encoding="utf-8"?>
<ds:datastoreItem xmlns:ds="http://schemas.openxmlformats.org/officeDocument/2006/customXml" ds:itemID="{D3E19A50-4B79-4FB7-8018-4B3C42CA605E}"/>
</file>

<file path=customXml/itemProps3.xml><?xml version="1.0" encoding="utf-8"?>
<ds:datastoreItem xmlns:ds="http://schemas.openxmlformats.org/officeDocument/2006/customXml" ds:itemID="{E16A37C3-05E0-41D5-ADAD-AAD1DC1CE9C0}"/>
</file>

<file path=customXml/itemProps4.xml><?xml version="1.0" encoding="utf-8"?>
<ds:datastoreItem xmlns:ds="http://schemas.openxmlformats.org/officeDocument/2006/customXml" ds:itemID="{F541A43B-1151-468B-8C73-2C17A444A515}"/>
</file>

<file path=docProps/app.xml><?xml version="1.0" encoding="utf-8"?>
<Properties xmlns="http://schemas.openxmlformats.org/officeDocument/2006/extended-properties" xmlns:vt="http://schemas.openxmlformats.org/officeDocument/2006/docPropsVTypes">
  <TotalTime>474</TotalTime>
  <Words>5529</Words>
  <Application>Microsoft Office PowerPoint</Application>
  <PresentationFormat>Widescreen</PresentationFormat>
  <Paragraphs>738</Paragraphs>
  <Slides>85</Slides>
  <Notes>85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85</vt:i4>
      </vt:variant>
    </vt:vector>
  </HeadingPairs>
  <TitlesOfParts>
    <vt:vector size="99" baseType="lpstr">
      <vt:lpstr>Arial</vt:lpstr>
      <vt:lpstr>Calibri</vt:lpstr>
      <vt:lpstr>Calibri Light</vt:lpstr>
      <vt:lpstr>Constantia</vt:lpstr>
      <vt:lpstr>Courier New</vt:lpstr>
      <vt:lpstr>Symbol</vt:lpstr>
      <vt:lpstr>Times New Roman</vt:lpstr>
      <vt:lpstr>Tw Cen MT</vt:lpstr>
      <vt:lpstr>Tw Cen MT Condensed</vt:lpstr>
      <vt:lpstr>Wingdings</vt:lpstr>
      <vt:lpstr>Wingdings 3</vt:lpstr>
      <vt:lpstr>Office Theme</vt:lpstr>
      <vt:lpstr>1_Office Theme</vt:lpstr>
      <vt:lpstr>Integral</vt:lpstr>
      <vt:lpstr>Cascade Natural Gas Corporation   Integrated Resource Plan Technical Advisory Group Meeting #3</vt:lpstr>
      <vt:lpstr>AGENDA</vt:lpstr>
      <vt:lpstr>Demand Side Management</vt:lpstr>
      <vt:lpstr>Purpose [of re-Running TEA-Pot]</vt:lpstr>
      <vt:lpstr>Key Inputs</vt:lpstr>
      <vt:lpstr>New Scenarios</vt:lpstr>
      <vt:lpstr>Scenarios</vt:lpstr>
      <vt:lpstr>Climate Zone Map</vt:lpstr>
      <vt:lpstr>Full Portfolio by Climate Zone</vt:lpstr>
      <vt:lpstr>Full Portfolio by Customer Class</vt:lpstr>
      <vt:lpstr>Regional Awareness </vt:lpstr>
      <vt:lpstr>Areas of interest</vt:lpstr>
      <vt:lpstr>DSM in the IRP</vt:lpstr>
      <vt:lpstr>Noteworthy Changes</vt:lpstr>
      <vt:lpstr>Residential Scenarios</vt:lpstr>
      <vt:lpstr>Residential Measures’ Incentive Levels</vt:lpstr>
      <vt:lpstr>Commercial &amp; Industrial Scenario</vt:lpstr>
      <vt:lpstr>Commercial: Equipment Measures</vt:lpstr>
      <vt:lpstr>Commercial: NON-Equipment Measures</vt:lpstr>
      <vt:lpstr>Industrial Measures</vt:lpstr>
      <vt:lpstr>Residential Conservation Forecast Potential</vt:lpstr>
      <vt:lpstr>Commercial Conservation Forecast Potential</vt:lpstr>
      <vt:lpstr>Industrial Conservation Forecast Potential</vt:lpstr>
      <vt:lpstr>Commercial/Industrial combined Savings Potential Forecast</vt:lpstr>
      <vt:lpstr>Climate Zone 1: Bellingham &amp; Mt Vernon</vt:lpstr>
      <vt:lpstr>Climate Zone 2: Bremerton, Aberdeen &amp; Longview </vt:lpstr>
      <vt:lpstr>Climate Zone 3: Kennewick, Walla Walla, Wenatchee, &amp; Yakima</vt:lpstr>
      <vt:lpstr>Monica Cowlishaw MGR, Energy Efficiency &amp; Community Outreach Monica.Cowlishaw@cngc.com   Amanda Sargent Conservation Analyst II Amanda.Sargent@cngc.com</vt:lpstr>
      <vt:lpstr>IRP Carbon Assumptions Mark Sellers-Vaughn and Bruce Folsom</vt:lpstr>
      <vt:lpstr>Topics to Cover Today</vt:lpstr>
      <vt:lpstr>Purpose</vt:lpstr>
      <vt:lpstr>Laying the Foundation</vt:lpstr>
      <vt:lpstr>The National Focus</vt:lpstr>
      <vt:lpstr>The Regional Focus</vt:lpstr>
      <vt:lpstr>Washington</vt:lpstr>
      <vt:lpstr>Washington (continued)</vt:lpstr>
      <vt:lpstr>Oregon</vt:lpstr>
      <vt:lpstr>Types of CO2 Adder Analyses</vt:lpstr>
      <vt:lpstr>Types of CO2 Adder Analyses (continued)</vt:lpstr>
      <vt:lpstr>Fugitive Methane Emissions</vt:lpstr>
      <vt:lpstr>Washington and Oregon Commission-Jurisdictional Planning Treatment of CO2 Emissions </vt:lpstr>
      <vt:lpstr>Current Efforts by Cascade re GHG Reduction  </vt:lpstr>
      <vt:lpstr>Proposed Direction  </vt:lpstr>
      <vt:lpstr>Next Steps and Conclusion</vt:lpstr>
      <vt:lpstr>Questions…</vt:lpstr>
      <vt:lpstr>Market Outlook and Long Range Price Forecast</vt:lpstr>
      <vt:lpstr>Market Outlook</vt:lpstr>
      <vt:lpstr>Long Range Price Forecast</vt:lpstr>
      <vt:lpstr>Long Range Price Forecast</vt:lpstr>
      <vt:lpstr>Long Range Price Forecast </vt:lpstr>
      <vt:lpstr>Current Pricing </vt:lpstr>
      <vt:lpstr>PowerPoint Presentation</vt:lpstr>
      <vt:lpstr>PowerPoint Presentation</vt:lpstr>
      <vt:lpstr>Base Weights in Draft 2016 IRP Price Forecast</vt:lpstr>
      <vt:lpstr>Price Elasticity Overview</vt:lpstr>
      <vt:lpstr> </vt:lpstr>
      <vt:lpstr>PowerPoint Presentation</vt:lpstr>
      <vt:lpstr>Factors Affecting Price Elasticity</vt:lpstr>
      <vt:lpstr>PowerPoint Presentation</vt:lpstr>
      <vt:lpstr>Other Factors</vt:lpstr>
      <vt:lpstr>Other Studies</vt:lpstr>
      <vt:lpstr>Options for Price Elasticity Treatment </vt:lpstr>
      <vt:lpstr>Price Elasticity - Conclusion</vt:lpstr>
      <vt:lpstr>Price Elasticity – Conclusion (cont’d)</vt:lpstr>
      <vt:lpstr>SENDOUT Scenarios and Inputs</vt:lpstr>
      <vt:lpstr>SENDOUT model</vt:lpstr>
      <vt:lpstr>SENDOUT model</vt:lpstr>
      <vt:lpstr>Modeling Transportation In SENDOUT® IS A BALANCING ACT OF REALITY AND SUBJECTIVE APPLICATION</vt:lpstr>
      <vt:lpstr>Modeling Challenges </vt:lpstr>
      <vt:lpstr>Major resource issues on the horizon </vt:lpstr>
      <vt:lpstr>Considerations</vt:lpstr>
      <vt:lpstr>SENSITIVITIES ANALYSES</vt:lpstr>
      <vt:lpstr>Supply Side Alternatives Modeled</vt:lpstr>
      <vt:lpstr>PowerPoint Presentation</vt:lpstr>
      <vt:lpstr>PowerPoint Presentation</vt:lpstr>
      <vt:lpstr>PowerPoint Presentation</vt:lpstr>
      <vt:lpstr>Some additional guidance from stakeholders needed…</vt:lpstr>
      <vt:lpstr>PowerPoint Presentation</vt:lpstr>
      <vt:lpstr>PowerPoint Presentation</vt:lpstr>
      <vt:lpstr>Avoided Cost Overview</vt:lpstr>
      <vt:lpstr>Costs included in the avoided cost calculation </vt:lpstr>
      <vt:lpstr>METHODOLOGY</vt:lpstr>
      <vt:lpstr>2016 IRP Timeline</vt:lpstr>
      <vt:lpstr>NEXT STEPS?</vt:lpstr>
      <vt:lpstr>Cascade Natural Gas Corporation   Integrated Resource Plan Technical Advisory Group Meeting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Sellers-Vaughn, Mark</dc:creator>
  <cp:lastModifiedBy>Robertson, Brian</cp:lastModifiedBy>
  <cp:revision>30</cp:revision>
  <dcterms:created xsi:type="dcterms:W3CDTF">2016-08-17T19:54:59Z</dcterms:created>
  <dcterms:modified xsi:type="dcterms:W3CDTF">2016-08-22T16:05:13Z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0x0101006E56B4D1795A2E4DB2F0B01679ED314A009E60FB7A06EC0A4287672D91D8331009</vt:lpwstr>
  </property>
  <property fmtid="{D5CDD505-2E9C-101B-9397-08002B2CF9AE}" pid="3" name="_docset_NoMedatataSyncRequired">
    <vt:lpwstr>False</vt:lpwstr>
  </property>
</Properties>
</file>