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charts/chart3.xml" ContentType="application/vnd.openxmlformats-officedocument.drawingml.chart+xml"/>
  <Override PartName="/ppt/charts/style2.xml" ContentType="application/vnd.ms-office.chartstyle+xml"/>
  <Override PartName="/ppt/charts/chart1.xml" ContentType="application/vnd.openxmlformats-officedocument.drawingml.chart+xml"/>
  <Override PartName="/ppt/charts/colors2.xml" ContentType="application/vnd.ms-office.chartcolorstyle+xml"/>
  <Override PartName="/ppt/charts/colors1.xml" ContentType="application/vnd.ms-office.chartcolorstyle+xml"/>
  <Override PartName="/ppt/charts/chart2.xml" ContentType="application/vnd.openxmlformats-officedocument.drawingml.chart+xml"/>
  <Override PartName="/ppt/charts/style1.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8" r:id="rId1"/>
    <p:sldMasterId id="2147484080" r:id="rId2"/>
  </p:sldMasterIdLst>
  <p:notesMasterIdLst>
    <p:notesMasterId r:id="rId24"/>
  </p:notesMasterIdLst>
  <p:handoutMasterIdLst>
    <p:handoutMasterId r:id="rId25"/>
  </p:handoutMasterIdLst>
  <p:sldIdLst>
    <p:sldId id="1237" r:id="rId3"/>
    <p:sldId id="1392" r:id="rId4"/>
    <p:sldId id="1391" r:id="rId5"/>
    <p:sldId id="1393" r:id="rId6"/>
    <p:sldId id="1412" r:id="rId7"/>
    <p:sldId id="1395" r:id="rId8"/>
    <p:sldId id="1404" r:id="rId9"/>
    <p:sldId id="1405" r:id="rId10"/>
    <p:sldId id="1406" r:id="rId11"/>
    <p:sldId id="1396" r:id="rId12"/>
    <p:sldId id="1397" r:id="rId13"/>
    <p:sldId id="1414" r:id="rId14"/>
    <p:sldId id="1415" r:id="rId15"/>
    <p:sldId id="1408" r:id="rId16"/>
    <p:sldId id="1409" r:id="rId17"/>
    <p:sldId id="1410" r:id="rId18"/>
    <p:sldId id="1411" r:id="rId19"/>
    <p:sldId id="1309" r:id="rId20"/>
    <p:sldId id="1399" r:id="rId21"/>
    <p:sldId id="1401" r:id="rId22"/>
    <p:sldId id="1402"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zc73v" initials="KI" lastIdx="18" clrIdx="0"/>
  <p:cmAuthor id="7" name="Pardee, Tom" initials="PT" lastIdx="2" clrIdx="7">
    <p:extLst>
      <p:ext uri="{19B8F6BF-5375-455C-9EA6-DF929625EA0E}">
        <p15:presenceInfo xmlns:p15="http://schemas.microsoft.com/office/powerpoint/2012/main" userId="S-1-5-21-2075796300-1327723631-1846952604-88874" providerId="AD"/>
      </p:ext>
    </p:extLst>
  </p:cmAuthor>
  <p:cmAuthor id="1" name="kac8178" initials="kjc" lastIdx="61" clrIdx="1"/>
  <p:cmAuthor id="2" name="bz5019" initials="gr" lastIdx="8" clrIdx="2"/>
  <p:cmAuthor id="3" name="bz5019" initials="b" lastIdx="16" clrIdx="3"/>
  <p:cmAuthor id="4" name="kac8178" initials="k" lastIdx="14" clrIdx="4"/>
  <p:cmAuthor id="5" name="Greg Rahn" initials="GRR" lastIdx="5" clrIdx="5"/>
  <p:cmAuthor id="6" name="shh1280" initials="sah" lastIdx="18"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365"/>
    <a:srgbClr val="003359"/>
    <a:srgbClr val="782327"/>
    <a:srgbClr val="000000"/>
    <a:srgbClr val="593160"/>
    <a:srgbClr val="09C30D"/>
    <a:srgbClr val="899F99"/>
    <a:srgbClr val="23423A"/>
    <a:srgbClr val="E0D745"/>
    <a:srgbClr val="74C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6586" autoAdjust="0"/>
  </p:normalViewPr>
  <p:slideViewPr>
    <p:cSldViewPr snapToGrid="0">
      <p:cViewPr varScale="1">
        <p:scale>
          <a:sx n="112" d="100"/>
          <a:sy n="112" d="100"/>
        </p:scale>
        <p:origin x="16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9" d="100"/>
          <a:sy n="69" d="100"/>
        </p:scale>
        <p:origin x="-265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01M15\c01M15\Analysis\IRP\2018%20IRP\2018%20IRP%20Inputs-Data\Prices\Carbon%20Pri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01M15\c01M15\Analysis\IRP\2018%20IRP\2018%20IRP%20Preplan\2018%20IRP%20Pri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11826942574736"/>
          <c:y val="2.492511462307468E-2"/>
          <c:w val="0.82375429168618852"/>
          <c:h val="0.73534945723715583"/>
        </c:manualLayout>
      </c:layout>
      <c:lineChart>
        <c:grouping val="standard"/>
        <c:varyColors val="0"/>
        <c:ser>
          <c:idx val="1"/>
          <c:order val="0"/>
          <c:tx>
            <c:v>WA</c:v>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Sheet1!$AI$5:$AI$24</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Sheet1!$AG$5:$AG$24</c:f>
              <c:numCache>
                <c:formatCode>_("$"* #,##0.00_);_("$"* \(#,##0.00\);_("$"* "-"??_);_(@_)</c:formatCode>
                <c:ptCount val="20"/>
                <c:pt idx="1">
                  <c:v>0.53061224489795922</c:v>
                </c:pt>
                <c:pt idx="2">
                  <c:v>0.53061224489795922</c:v>
                </c:pt>
                <c:pt idx="3">
                  <c:v>0.63673469387755099</c:v>
                </c:pt>
                <c:pt idx="4">
                  <c:v>0.74285714285714288</c:v>
                </c:pt>
                <c:pt idx="5">
                  <c:v>0.84897959183673477</c:v>
                </c:pt>
                <c:pt idx="6">
                  <c:v>0.95510204081632666</c:v>
                </c:pt>
                <c:pt idx="7">
                  <c:v>1.0612244897959184</c:v>
                </c:pt>
                <c:pt idx="8">
                  <c:v>1.1673469387755102</c:v>
                </c:pt>
                <c:pt idx="9">
                  <c:v>1.273469387755102</c:v>
                </c:pt>
                <c:pt idx="10">
                  <c:v>1.379591836734694</c:v>
                </c:pt>
                <c:pt idx="11">
                  <c:v>1.4857142857142858</c:v>
                </c:pt>
                <c:pt idx="12">
                  <c:v>1.5918367346938775</c:v>
                </c:pt>
                <c:pt idx="13">
                  <c:v>1.5918367346938775</c:v>
                </c:pt>
                <c:pt idx="14">
                  <c:v>1.5918367346938775</c:v>
                </c:pt>
                <c:pt idx="15">
                  <c:v>1.5918367346938775</c:v>
                </c:pt>
                <c:pt idx="16">
                  <c:v>1.5918367346938775</c:v>
                </c:pt>
                <c:pt idx="17">
                  <c:v>1.5918367346938775</c:v>
                </c:pt>
                <c:pt idx="18">
                  <c:v>1.5918367346938775</c:v>
                </c:pt>
                <c:pt idx="19">
                  <c:v>1.5918367346938775</c:v>
                </c:pt>
              </c:numCache>
            </c:numRef>
          </c:val>
          <c:smooth val="0"/>
        </c:ser>
        <c:dLbls>
          <c:showLegendKey val="0"/>
          <c:showVal val="0"/>
          <c:showCatName val="0"/>
          <c:showSerName val="0"/>
          <c:showPercent val="0"/>
          <c:showBubbleSize val="0"/>
        </c:dLbls>
        <c:marker val="1"/>
        <c:smooth val="0"/>
        <c:axId val="399067856"/>
        <c:axId val="399070656"/>
      </c:lineChart>
      <c:catAx>
        <c:axId val="3990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9070656"/>
        <c:crosses val="autoZero"/>
        <c:auto val="1"/>
        <c:lblAlgn val="ctr"/>
        <c:lblOffset val="100"/>
        <c:noMultiLvlLbl val="0"/>
      </c:catAx>
      <c:valAx>
        <c:axId val="39907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 per </a:t>
                </a:r>
                <a:r>
                  <a:rPr lang="en-US" sz="1800" dirty="0" err="1"/>
                  <a:t>Dth</a:t>
                </a:r>
                <a:r>
                  <a:rPr lang="en-US" sz="1800" dirty="0"/>
                  <a:t> </a:t>
                </a:r>
                <a:r>
                  <a:rPr lang="en-US" sz="1800" dirty="0" smtClean="0"/>
                  <a:t>– Carbon Tax</a:t>
                </a:r>
                <a:endParaRPr lang="en-US" sz="1800" dirty="0"/>
              </a:p>
            </c:rich>
          </c:tx>
          <c:layout>
            <c:manualLayout>
              <c:xMode val="edge"/>
              <c:yMode val="edge"/>
              <c:x val="1.4661222902692721E-2"/>
              <c:y val="8.35304895958954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906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2306130125321"/>
          <c:y val="3.2076667055891836E-2"/>
          <c:w val="0.77985596877224772"/>
          <c:h val="0.69305434880984707"/>
        </c:manualLayout>
      </c:layout>
      <c:lineChart>
        <c:grouping val="standard"/>
        <c:varyColors val="0"/>
        <c:ser>
          <c:idx val="0"/>
          <c:order val="0"/>
          <c:tx>
            <c:strRef>
              <c:f>Sheet1!$N$25</c:f>
              <c:strCache>
                <c:ptCount val="1"/>
                <c:pt idx="0">
                  <c:v>ID - HH Expected Price
Nominal $</c:v>
                </c:pt>
              </c:strCache>
            </c:strRef>
          </c:tx>
          <c:spPr>
            <a:ln w="50800" cap="rnd">
              <a:solidFill>
                <a:schemeClr val="accent2">
                  <a:lumMod val="60000"/>
                  <a:lumOff val="40000"/>
                </a:schemeClr>
              </a:solidFill>
              <a:round/>
            </a:ln>
            <a:effectLst/>
          </c:spPr>
          <c:marker>
            <c:symbol val="none"/>
          </c:marker>
          <c:cat>
            <c:strRef>
              <c:f>Sheet1!$M$26:$M$45</c:f>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f>Sheet1!$N$26:$N$45</c:f>
              <c:numCache>
                <c:formatCode>_("$"* #,##0.00_);_("$"* \(#,##0.00\);_("$"* "-"??_);_(@_)</c:formatCode>
                <c:ptCount val="20"/>
                <c:pt idx="0">
                  <c:v>2.8657499999999998</c:v>
                </c:pt>
                <c:pt idx="1">
                  <c:v>2.7889361006935474</c:v>
                </c:pt>
                <c:pt idx="2">
                  <c:v>2.8190538944520322</c:v>
                </c:pt>
                <c:pt idx="3">
                  <c:v>2.9701985928313834</c:v>
                </c:pt>
                <c:pt idx="4">
                  <c:v>3.1339636716828423</c:v>
                </c:pt>
                <c:pt idx="5">
                  <c:v>3.2821884728722774</c:v>
                </c:pt>
                <c:pt idx="6">
                  <c:v>3.653038777925584</c:v>
                </c:pt>
                <c:pt idx="7">
                  <c:v>3.8629809733292166</c:v>
                </c:pt>
                <c:pt idx="8">
                  <c:v>3.9485292458267303</c:v>
                </c:pt>
                <c:pt idx="9">
                  <c:v>4.1396377191031535</c:v>
                </c:pt>
                <c:pt idx="10">
                  <c:v>4.4289894724562666</c:v>
                </c:pt>
                <c:pt idx="11">
                  <c:v>4.6844731082317272</c:v>
                </c:pt>
                <c:pt idx="12">
                  <c:v>4.9859156981044981</c:v>
                </c:pt>
                <c:pt idx="13">
                  <c:v>5.2110636969304052</c:v>
                </c:pt>
                <c:pt idx="14">
                  <c:v>5.3696284831061396</c:v>
                </c:pt>
                <c:pt idx="15">
                  <c:v>5.6342905152958567</c:v>
                </c:pt>
                <c:pt idx="16">
                  <c:v>5.8825367753688562</c:v>
                </c:pt>
                <c:pt idx="17">
                  <c:v>6.107368876997616</c:v>
                </c:pt>
                <c:pt idx="18">
                  <c:v>6.395671273933317</c:v>
                </c:pt>
                <c:pt idx="19">
                  <c:v>6.7132744585493791</c:v>
                </c:pt>
              </c:numCache>
            </c:numRef>
          </c:val>
          <c:smooth val="0"/>
        </c:ser>
        <c:ser>
          <c:idx val="3"/>
          <c:order val="3"/>
          <c:tx>
            <c:strRef>
              <c:f>Sheet1!$Q$25</c:f>
              <c:strCache>
                <c:ptCount val="1"/>
                <c:pt idx="0">
                  <c:v>OR - HH Expected Price
Nominal $</c:v>
                </c:pt>
              </c:strCache>
            </c:strRef>
          </c:tx>
          <c:spPr>
            <a:ln w="50800" cap="rnd">
              <a:solidFill>
                <a:schemeClr val="accent4"/>
              </a:solidFill>
              <a:round/>
            </a:ln>
            <a:effectLst/>
          </c:spPr>
          <c:marker>
            <c:symbol val="none"/>
          </c:marker>
          <c:cat>
            <c:strRef>
              <c:f>Sheet1!$M$26:$M$45</c:f>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f>Sheet1!$Q$26:$Q$45</c:f>
              <c:numCache>
                <c:formatCode>_("$"* #,##0.00_);_("$"* \(#,##0.00\);_("$"* "-"??_);_(@_)</c:formatCode>
                <c:ptCount val="20"/>
                <c:pt idx="0">
                  <c:v>2.8657499999999998</c:v>
                </c:pt>
                <c:pt idx="1">
                  <c:v>2.7889361006935474</c:v>
                </c:pt>
                <c:pt idx="2">
                  <c:v>2.8190538944520322</c:v>
                </c:pt>
                <c:pt idx="3">
                  <c:v>3.759832674495668</c:v>
                </c:pt>
                <c:pt idx="4">
                  <c:v>4.1369646522121801</c:v>
                </c:pt>
                <c:pt idx="5">
                  <c:v>4.3550516259119139</c:v>
                </c:pt>
                <c:pt idx="6">
                  <c:v>4.8001875875213722</c:v>
                </c:pt>
                <c:pt idx="7">
                  <c:v>5.0892593970792683</c:v>
                </c:pt>
                <c:pt idx="8">
                  <c:v>5.259474968807849</c:v>
                </c:pt>
                <c:pt idx="9">
                  <c:v>5.5412980906794251</c:v>
                </c:pt>
                <c:pt idx="10">
                  <c:v>5.9286250214082239</c:v>
                </c:pt>
                <c:pt idx="11">
                  <c:v>6.2893394701099483</c:v>
                </c:pt>
                <c:pt idx="12">
                  <c:v>6.7033114062244206</c:v>
                </c:pt>
                <c:pt idx="13">
                  <c:v>7.0490450603556756</c:v>
                </c:pt>
                <c:pt idx="14">
                  <c:v>7.3364820225253338</c:v>
                </c:pt>
                <c:pt idx="15">
                  <c:v>7.7390205503299327</c:v>
                </c:pt>
                <c:pt idx="16">
                  <c:v>8.1346607754265623</c:v>
                </c:pt>
                <c:pt idx="17">
                  <c:v>8.5167389087578442</c:v>
                </c:pt>
                <c:pt idx="18">
                  <c:v>8.9533064400878413</c:v>
                </c:pt>
                <c:pt idx="19">
                  <c:v>9.4241772232630101</c:v>
                </c:pt>
              </c:numCache>
            </c:numRef>
          </c:val>
          <c:smooth val="0"/>
        </c:ser>
        <c:dLbls>
          <c:showLegendKey val="0"/>
          <c:showVal val="0"/>
          <c:showCatName val="0"/>
          <c:showSerName val="0"/>
          <c:showPercent val="0"/>
          <c:showBubbleSize val="0"/>
        </c:dLbls>
        <c:marker val="1"/>
        <c:smooth val="0"/>
        <c:axId val="148195280"/>
        <c:axId val="148195840"/>
        <c:extLst>
          <c:ext xmlns:c15="http://schemas.microsoft.com/office/drawing/2012/chart" uri="{02D57815-91ED-43cb-92C2-25804820EDAC}">
            <c15:filteredLineSeries>
              <c15:ser>
                <c:idx val="1"/>
                <c:order val="1"/>
                <c:tx>
                  <c:strRef>
                    <c:extLst>
                      <c:ext uri="{02D57815-91ED-43cb-92C2-25804820EDAC}">
                        <c15:formulaRef>
                          <c15:sqref>Sheet1!$O$25</c15:sqref>
                        </c15:formulaRef>
                      </c:ext>
                    </c:extLst>
                    <c:strCache>
                      <c:ptCount val="1"/>
                      <c:pt idx="0">
                        <c:v>ID - High HH Price
Nominal $</c:v>
                      </c:pt>
                    </c:strCache>
                  </c:strRef>
                </c:tx>
                <c:spPr>
                  <a:ln w="28575" cap="rnd">
                    <a:solidFill>
                      <a:schemeClr val="accent2"/>
                    </a:solidFill>
                    <a:round/>
                  </a:ln>
                  <a:effectLst/>
                </c:spPr>
                <c:marker>
                  <c:symbol val="none"/>
                </c:marker>
                <c:cat>
                  <c:strRef>
                    <c:extLst>
                      <c:ext uri="{02D57815-91ED-43cb-92C2-25804820EDAC}">
                        <c15:formulaRef>
                          <c15:sqref>Sheet1!$M$26:$M$45</c15:sqref>
                        </c15:formulaRef>
                      </c:ext>
                    </c:extLst>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extLst>
                      <c:ext uri="{02D57815-91ED-43cb-92C2-25804820EDAC}">
                        <c15:formulaRef>
                          <c15:sqref>Sheet1!$O$26:$O$45</c15:sqref>
                        </c15:formulaRef>
                      </c:ext>
                    </c:extLst>
                    <c:numCache>
                      <c:formatCode>_("$"* #,##0.00_);_("$"* \(#,##0.00\);_("$"* "-"??_);_(@_)</c:formatCode>
                      <c:ptCount val="20"/>
                      <c:pt idx="0">
                        <c:v>2.8657499999999998</c:v>
                      </c:pt>
                      <c:pt idx="1">
                        <c:v>2.9562722667351604</c:v>
                      </c:pt>
                      <c:pt idx="2">
                        <c:v>3.1573403617862765</c:v>
                      </c:pt>
                      <c:pt idx="3">
                        <c:v>3.5048343395410329</c:v>
                      </c:pt>
                      <c:pt idx="4">
                        <c:v>3.8861149528867256</c:v>
                      </c:pt>
                      <c:pt idx="5">
                        <c:v>4.2668450147339607</c:v>
                      </c:pt>
                      <c:pt idx="6">
                        <c:v>4.8585415746410279</c:v>
                      </c:pt>
                      <c:pt idx="7">
                        <c:v>5.2536541237277357</c:v>
                      </c:pt>
                      <c:pt idx="8">
                        <c:v>5.4884556516991561</c:v>
                      </c:pt>
                      <c:pt idx="9">
                        <c:v>5.8782855611264786</c:v>
                      </c:pt>
                      <c:pt idx="10">
                        <c:v>6.4220347350615876</c:v>
                      </c:pt>
                      <c:pt idx="11">
                        <c:v>6.8627531035594815</c:v>
                      </c:pt>
                      <c:pt idx="12">
                        <c:v>7.3791552331946564</c:v>
                      </c:pt>
                      <c:pt idx="13">
                        <c:v>7.7905402269109558</c:v>
                      </c:pt>
                      <c:pt idx="14">
                        <c:v>8.1081390094902712</c:v>
                      </c:pt>
                      <c:pt idx="15">
                        <c:v>8.5922930358261826</c:v>
                      </c:pt>
                      <c:pt idx="16">
                        <c:v>9.0591066340680371</c:v>
                      </c:pt>
                      <c:pt idx="17">
                        <c:v>9.4969586037312919</c:v>
                      </c:pt>
                      <c:pt idx="18">
                        <c:v>10.041203900075304</c:v>
                      </c:pt>
                      <c:pt idx="19">
                        <c:v>10.640540016800761</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Sheet1!$P$25</c15:sqref>
                        </c15:formulaRef>
                      </c:ext>
                    </c:extLst>
                    <c:strCache>
                      <c:ptCount val="1"/>
                      <c:pt idx="0">
                        <c:v>ID - Low HH Price
Nominal $</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Sheet1!$M$26:$M$45</c15:sqref>
                        </c15:formulaRef>
                      </c:ext>
                    </c:extLst>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extLst xmlns:c15="http://schemas.microsoft.com/office/drawing/2012/chart">
                      <c:ext xmlns:c15="http://schemas.microsoft.com/office/drawing/2012/chart" uri="{02D57815-91ED-43cb-92C2-25804820EDAC}">
                        <c15:formulaRef>
                          <c15:sqref>Sheet1!$P$26:$P$45</c15:sqref>
                        </c15:formulaRef>
                      </c:ext>
                    </c:extLst>
                    <c:numCache>
                      <c:formatCode>_("$"* #,##0.00_);_("$"* \(#,##0.00\);_("$"* "-"??_);_(@_)</c:formatCode>
                      <c:ptCount val="20"/>
                      <c:pt idx="0">
                        <c:v>2.8657499999999998</c:v>
                      </c:pt>
                      <c:pt idx="1">
                        <c:v>2.6215999346519347</c:v>
                      </c:pt>
                      <c:pt idx="2">
                        <c:v>2.480767427117788</c:v>
                      </c:pt>
                      <c:pt idx="3">
                        <c:v>2.435562846121734</c:v>
                      </c:pt>
                      <c:pt idx="4">
                        <c:v>2.3818123904789594</c:v>
                      </c:pt>
                      <c:pt idx="5">
                        <c:v>2.2975319310105928</c:v>
                      </c:pt>
                      <c:pt idx="6">
                        <c:v>2.4475359812101405</c:v>
                      </c:pt>
                      <c:pt idx="7">
                        <c:v>2.4723078229306976</c:v>
                      </c:pt>
                      <c:pt idx="8">
                        <c:v>2.4086028399543045</c:v>
                      </c:pt>
                      <c:pt idx="9">
                        <c:v>2.4009898770798279</c:v>
                      </c:pt>
                      <c:pt idx="10">
                        <c:v>2.4359442098509447</c:v>
                      </c:pt>
                      <c:pt idx="11">
                        <c:v>2.5061931129039721</c:v>
                      </c:pt>
                      <c:pt idx="12">
                        <c:v>2.5926761630143362</c:v>
                      </c:pt>
                      <c:pt idx="13">
                        <c:v>2.6315871669498523</c:v>
                      </c:pt>
                      <c:pt idx="14">
                        <c:v>2.6311179567220067</c:v>
                      </c:pt>
                      <c:pt idx="15">
                        <c:v>2.6762879947655294</c:v>
                      </c:pt>
                      <c:pt idx="16">
                        <c:v>2.7059669166696714</c:v>
                      </c:pt>
                      <c:pt idx="17">
                        <c:v>2.7177791502639361</c:v>
                      </c:pt>
                      <c:pt idx="18">
                        <c:v>2.7501386477913239</c:v>
                      </c:pt>
                      <c:pt idx="19">
                        <c:v>2.786008900297988</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Sheet1!$R$25</c15:sqref>
                        </c15:formulaRef>
                      </c:ext>
                    </c:extLst>
                    <c:strCache>
                      <c:ptCount val="1"/>
                      <c:pt idx="0">
                        <c:v>OR - High HH Price
Nominal $</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Sheet1!$M$26:$M$45</c15:sqref>
                        </c15:formulaRef>
                      </c:ext>
                    </c:extLst>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extLst xmlns:c15="http://schemas.microsoft.com/office/drawing/2012/chart">
                      <c:ext xmlns:c15="http://schemas.microsoft.com/office/drawing/2012/chart" uri="{02D57815-91ED-43cb-92C2-25804820EDAC}">
                        <c15:formulaRef>
                          <c15:sqref>Sheet1!$R$26:$R$45</c15:sqref>
                        </c15:formulaRef>
                      </c:ext>
                    </c:extLst>
                    <c:numCache>
                      <c:formatCode>_("$"* #,##0.00_);_("$"* \(#,##0.00\);_("$"* "-"??_);_(@_)</c:formatCode>
                      <c:ptCount val="20"/>
                      <c:pt idx="0">
                        <c:v>2.8657499999999998</c:v>
                      </c:pt>
                      <c:pt idx="1">
                        <c:v>2.9562722667351604</c:v>
                      </c:pt>
                      <c:pt idx="2">
                        <c:v>3.1573403617862765</c:v>
                      </c:pt>
                      <c:pt idx="3">
                        <c:v>4.2944684212053179</c:v>
                      </c:pt>
                      <c:pt idx="4">
                        <c:v>4.8891159334160639</c:v>
                      </c:pt>
                      <c:pt idx="5">
                        <c:v>5.3397081677735967</c:v>
                      </c:pt>
                      <c:pt idx="6">
                        <c:v>6.0056903842368161</c:v>
                      </c:pt>
                      <c:pt idx="7">
                        <c:v>6.4799325474777874</c:v>
                      </c:pt>
                      <c:pt idx="8">
                        <c:v>6.7994013746802757</c:v>
                      </c:pt>
                      <c:pt idx="9">
                        <c:v>7.2799459327027503</c:v>
                      </c:pt>
                      <c:pt idx="10">
                        <c:v>7.9216702840135449</c:v>
                      </c:pt>
                      <c:pt idx="11">
                        <c:v>8.4676194654377017</c:v>
                      </c:pt>
                      <c:pt idx="12">
                        <c:v>9.0965509413145789</c:v>
                      </c:pt>
                      <c:pt idx="13">
                        <c:v>9.6285215903362271</c:v>
                      </c:pt>
                      <c:pt idx="14">
                        <c:v>10.074992548909465</c:v>
                      </c:pt>
                      <c:pt idx="15">
                        <c:v>10.69702307086026</c:v>
                      </c:pt>
                      <c:pt idx="16">
                        <c:v>11.311230634125742</c:v>
                      </c:pt>
                      <c:pt idx="17">
                        <c:v>11.906328635491521</c:v>
                      </c:pt>
                      <c:pt idx="18">
                        <c:v>12.598839066229829</c:v>
                      </c:pt>
                      <c:pt idx="19">
                        <c:v>13.351442781514393</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Sheet1!$S$25</c15:sqref>
                        </c15:formulaRef>
                      </c:ext>
                    </c:extLst>
                    <c:strCache>
                      <c:ptCount val="1"/>
                      <c:pt idx="0">
                        <c:v>OR - Low HH Price
Nominal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Sheet1!$M$26:$M$45</c15:sqref>
                        </c15:formulaRef>
                      </c:ext>
                    </c:extLst>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extLst xmlns:c15="http://schemas.microsoft.com/office/drawing/2012/chart">
                      <c:ext xmlns:c15="http://schemas.microsoft.com/office/drawing/2012/chart" uri="{02D57815-91ED-43cb-92C2-25804820EDAC}">
                        <c15:formulaRef>
                          <c15:sqref>Sheet1!$S$26:$S$45</c15:sqref>
                        </c15:formulaRef>
                      </c:ext>
                    </c:extLst>
                    <c:numCache>
                      <c:formatCode>_("$"* #,##0.00_);_("$"* \(#,##0.00\);_("$"* "-"??_);_(@_)</c:formatCode>
                      <c:ptCount val="20"/>
                      <c:pt idx="0">
                        <c:v>2.8657499999999998</c:v>
                      </c:pt>
                      <c:pt idx="1">
                        <c:v>2.6215999346519347</c:v>
                      </c:pt>
                      <c:pt idx="2">
                        <c:v>2.480767427117788</c:v>
                      </c:pt>
                      <c:pt idx="3">
                        <c:v>3.2251969277860186</c:v>
                      </c:pt>
                      <c:pt idx="4">
                        <c:v>3.3848133710082973</c:v>
                      </c:pt>
                      <c:pt idx="5">
                        <c:v>3.3703950840502293</c:v>
                      </c:pt>
                      <c:pt idx="6">
                        <c:v>3.5946847908059292</c:v>
                      </c:pt>
                      <c:pt idx="7">
                        <c:v>3.6985862466807493</c:v>
                      </c:pt>
                      <c:pt idx="8">
                        <c:v>3.7195485629354237</c:v>
                      </c:pt>
                      <c:pt idx="9">
                        <c:v>3.8026502486560991</c:v>
                      </c:pt>
                      <c:pt idx="10">
                        <c:v>3.935579758802902</c:v>
                      </c:pt>
                      <c:pt idx="11">
                        <c:v>4.1110594747821931</c:v>
                      </c:pt>
                      <c:pt idx="12">
                        <c:v>4.3100718711342587</c:v>
                      </c:pt>
                      <c:pt idx="13">
                        <c:v>4.4695685303751231</c:v>
                      </c:pt>
                      <c:pt idx="14">
                        <c:v>4.5979714961412013</c:v>
                      </c:pt>
                      <c:pt idx="15">
                        <c:v>4.7810180297996059</c:v>
                      </c:pt>
                      <c:pt idx="16">
                        <c:v>4.958090916727377</c:v>
                      </c:pt>
                      <c:pt idx="17">
                        <c:v>5.1271491820241648</c:v>
                      </c:pt>
                      <c:pt idx="18">
                        <c:v>5.3077738139458486</c:v>
                      </c:pt>
                      <c:pt idx="19">
                        <c:v>5.4969116650116199</c:v>
                      </c:pt>
                    </c:numCache>
                  </c:numRef>
                </c:val>
                <c:smooth val="0"/>
              </c15:ser>
            </c15:filteredLineSeries>
            <c15:filteredLineSeries>
              <c15:ser>
                <c:idx val="7"/>
                <c:order val="7"/>
                <c:tx>
                  <c:strRef>
                    <c:extLst xmlns:c15="http://schemas.microsoft.com/office/drawing/2012/chart">
                      <c:ext xmlns:c15="http://schemas.microsoft.com/office/drawing/2012/chart" uri="{02D57815-91ED-43cb-92C2-25804820EDAC}">
                        <c15:formulaRef>
                          <c15:sqref>Sheet1!$U$25</c15:sqref>
                        </c15:formulaRef>
                      </c:ext>
                    </c:extLst>
                    <c:strCache>
                      <c:ptCount val="1"/>
                      <c:pt idx="0">
                        <c:v>WA - High HH Price
Nominal $</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Sheet1!$M$26:$M$45</c15:sqref>
                        </c15:formulaRef>
                      </c:ext>
                    </c:extLst>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extLst xmlns:c15="http://schemas.microsoft.com/office/drawing/2012/chart">
                      <c:ext xmlns:c15="http://schemas.microsoft.com/office/drawing/2012/chart" uri="{02D57815-91ED-43cb-92C2-25804820EDAC}">
                        <c15:formulaRef>
                          <c15:sqref>Sheet1!$U$26:$U$45</c15:sqref>
                        </c15:formulaRef>
                      </c:ext>
                    </c:extLst>
                    <c:numCache>
                      <c:formatCode>_("$"* #,##0.00_);_("$"* \(#,##0.00\);_("$"* "-"??_);_(@_)</c:formatCode>
                      <c:ptCount val="20"/>
                      <c:pt idx="0">
                        <c:v>2.8657499999999998</c:v>
                      </c:pt>
                      <c:pt idx="1">
                        <c:v>3.1331430150344803</c:v>
                      </c:pt>
                      <c:pt idx="2">
                        <c:v>3.6879526066842359</c:v>
                      </c:pt>
                      <c:pt idx="3">
                        <c:v>4.0708207340988558</c:v>
                      </c:pt>
                      <c:pt idx="4">
                        <c:v>4.611285020913936</c:v>
                      </c:pt>
                      <c:pt idx="5">
                        <c:v>5.0981375317407638</c:v>
                      </c:pt>
                      <c:pt idx="6">
                        <c:v>5.7959565406274223</c:v>
                      </c:pt>
                      <c:pt idx="7">
                        <c:v>6.2971915386937223</c:v>
                      </c:pt>
                      <c:pt idx="8">
                        <c:v>6.6381155156447349</c:v>
                      </c:pt>
                      <c:pt idx="9">
                        <c:v>7.1340678740516488</c:v>
                      </c:pt>
                      <c:pt idx="10">
                        <c:v>7.7839394969663491</c:v>
                      </c:pt>
                      <c:pt idx="11">
                        <c:v>8.3307803144438353</c:v>
                      </c:pt>
                      <c:pt idx="12">
                        <c:v>8.9533048930586023</c:v>
                      </c:pt>
                      <c:pt idx="13">
                        <c:v>9.3823769616048338</c:v>
                      </c:pt>
                      <c:pt idx="14">
                        <c:v>9.6999757441841492</c:v>
                      </c:pt>
                      <c:pt idx="15">
                        <c:v>10.184129770520061</c:v>
                      </c:pt>
                      <c:pt idx="16">
                        <c:v>10.650943368761915</c:v>
                      </c:pt>
                      <c:pt idx="17">
                        <c:v>11.08879533842517</c:v>
                      </c:pt>
                      <c:pt idx="18">
                        <c:v>11.633040634769182</c:v>
                      </c:pt>
                      <c:pt idx="19">
                        <c:v>12.232376751494639</c:v>
                      </c:pt>
                    </c:numCache>
                  </c:numRef>
                </c:val>
                <c:smooth val="0"/>
              </c15:ser>
            </c15:filteredLineSeries>
            <c15:filteredLineSeries>
              <c15:ser>
                <c:idx val="8"/>
                <c:order val="8"/>
                <c:tx>
                  <c:strRef>
                    <c:extLst xmlns:c15="http://schemas.microsoft.com/office/drawing/2012/chart">
                      <c:ext xmlns:c15="http://schemas.microsoft.com/office/drawing/2012/chart" uri="{02D57815-91ED-43cb-92C2-25804820EDAC}">
                        <c15:formulaRef>
                          <c15:sqref>Sheet1!$V$25</c15:sqref>
                        </c15:formulaRef>
                      </c:ext>
                    </c:extLst>
                    <c:strCache>
                      <c:ptCount val="1"/>
                      <c:pt idx="0">
                        <c:v>WA - Low HH Price
Nominal $</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Sheet1!$M$26:$M$45</c15:sqref>
                        </c15:formulaRef>
                      </c:ext>
                    </c:extLst>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extLst xmlns:c15="http://schemas.microsoft.com/office/drawing/2012/chart">
                      <c:ext xmlns:c15="http://schemas.microsoft.com/office/drawing/2012/chart" uri="{02D57815-91ED-43cb-92C2-25804820EDAC}">
                        <c15:formulaRef>
                          <c15:sqref>Sheet1!$V$26:$V$45</c15:sqref>
                        </c15:formulaRef>
                      </c:ext>
                    </c:extLst>
                    <c:numCache>
                      <c:formatCode>_("$"* #,##0.00_);_("$"* \(#,##0.00\);_("$"* "-"??_);_(@_)</c:formatCode>
                      <c:ptCount val="20"/>
                      <c:pt idx="0">
                        <c:v>2.8657499999999998</c:v>
                      </c:pt>
                      <c:pt idx="1">
                        <c:v>2.7984706829512547</c:v>
                      </c:pt>
                      <c:pt idx="2">
                        <c:v>3.0113796720157473</c:v>
                      </c:pt>
                      <c:pt idx="3">
                        <c:v>3.001549240679557</c:v>
                      </c:pt>
                      <c:pt idx="4">
                        <c:v>3.1069824585061703</c:v>
                      </c:pt>
                      <c:pt idx="5">
                        <c:v>3.1288244480173955</c:v>
                      </c:pt>
                      <c:pt idx="6">
                        <c:v>3.3849509471965349</c:v>
                      </c:pt>
                      <c:pt idx="7">
                        <c:v>3.5158452378966842</c:v>
                      </c:pt>
                      <c:pt idx="8">
                        <c:v>3.5582627038998829</c:v>
                      </c:pt>
                      <c:pt idx="9">
                        <c:v>3.6567721900049976</c:v>
                      </c:pt>
                      <c:pt idx="10">
                        <c:v>3.7978489717557062</c:v>
                      </c:pt>
                      <c:pt idx="11">
                        <c:v>3.9742203237883258</c:v>
                      </c:pt>
                      <c:pt idx="12">
                        <c:v>4.1668258228782822</c:v>
                      </c:pt>
                      <c:pt idx="13">
                        <c:v>4.2234239016437298</c:v>
                      </c:pt>
                      <c:pt idx="14">
                        <c:v>4.2229546914158842</c:v>
                      </c:pt>
                      <c:pt idx="15">
                        <c:v>4.2681247294594069</c:v>
                      </c:pt>
                      <c:pt idx="16">
                        <c:v>4.2978036513635489</c:v>
                      </c:pt>
                      <c:pt idx="17">
                        <c:v>4.3096158849578137</c:v>
                      </c:pt>
                      <c:pt idx="18">
                        <c:v>4.3419753824852014</c:v>
                      </c:pt>
                      <c:pt idx="19">
                        <c:v>4.377845634991866</c:v>
                      </c:pt>
                    </c:numCache>
                  </c:numRef>
                </c:val>
                <c:smooth val="0"/>
              </c15:ser>
            </c15:filteredLineSeries>
          </c:ext>
        </c:extLst>
      </c:lineChart>
      <c:lineChart>
        <c:grouping val="standard"/>
        <c:varyColors val="0"/>
        <c:ser>
          <c:idx val="6"/>
          <c:order val="6"/>
          <c:tx>
            <c:strRef>
              <c:f>Sheet1!$T$25</c:f>
              <c:strCache>
                <c:ptCount val="1"/>
                <c:pt idx="0">
                  <c:v>WA - HH Expected Price
Nominal $</c:v>
                </c:pt>
              </c:strCache>
            </c:strRef>
          </c:tx>
          <c:spPr>
            <a:ln w="50800" cap="rnd">
              <a:solidFill>
                <a:schemeClr val="accent1">
                  <a:lumMod val="60000"/>
                </a:schemeClr>
              </a:solidFill>
              <a:round/>
            </a:ln>
            <a:effectLst/>
          </c:spPr>
          <c:marker>
            <c:symbol val="none"/>
          </c:marker>
          <c:cat>
            <c:strRef>
              <c:f>Sheet1!$M$26:$M$45</c:f>
              <c:strCache>
                <c:ptCount val="20"/>
                <c:pt idx="0">
                  <c:v>2017-2018</c:v>
                </c:pt>
                <c:pt idx="1">
                  <c:v>2018-2019</c:v>
                </c:pt>
                <c:pt idx="2">
                  <c:v>2019-2020</c:v>
                </c:pt>
                <c:pt idx="3">
                  <c:v>2020-2021</c:v>
                </c:pt>
                <c:pt idx="4">
                  <c:v>2021-2022</c:v>
                </c:pt>
                <c:pt idx="5">
                  <c:v>2022-2023</c:v>
                </c:pt>
                <c:pt idx="6">
                  <c:v>2023-2024</c:v>
                </c:pt>
                <c:pt idx="7">
                  <c:v>2024-2025</c:v>
                </c:pt>
                <c:pt idx="8">
                  <c:v>2025-2026</c:v>
                </c:pt>
                <c:pt idx="9">
                  <c:v>2026-2027</c:v>
                </c:pt>
                <c:pt idx="10">
                  <c:v>2027-2028</c:v>
                </c:pt>
                <c:pt idx="11">
                  <c:v>2028-2029</c:v>
                </c:pt>
                <c:pt idx="12">
                  <c:v>2029-2030</c:v>
                </c:pt>
                <c:pt idx="13">
                  <c:v>2030-2031</c:v>
                </c:pt>
                <c:pt idx="14">
                  <c:v>2031-2032</c:v>
                </c:pt>
                <c:pt idx="15">
                  <c:v>2032-2033</c:v>
                </c:pt>
                <c:pt idx="16">
                  <c:v>2033-2034</c:v>
                </c:pt>
                <c:pt idx="17">
                  <c:v>2034-2035</c:v>
                </c:pt>
                <c:pt idx="18">
                  <c:v>2035-2036</c:v>
                </c:pt>
                <c:pt idx="19">
                  <c:v>2036-2037</c:v>
                </c:pt>
              </c:strCache>
            </c:strRef>
          </c:cat>
          <c:val>
            <c:numRef>
              <c:f>Sheet1!$T$26:$T$45</c:f>
              <c:numCache>
                <c:formatCode>_("$"* #,##0.00_);_("$"* \(#,##0.00\);_("$"* "-"??_);_(@_)</c:formatCode>
                <c:ptCount val="20"/>
                <c:pt idx="0">
                  <c:v>2.8657499999999998</c:v>
                </c:pt>
                <c:pt idx="1">
                  <c:v>2.9658068489928673</c:v>
                </c:pt>
                <c:pt idx="2">
                  <c:v>3.3496661393499916</c:v>
                </c:pt>
                <c:pt idx="3">
                  <c:v>3.5361849873892064</c:v>
                </c:pt>
                <c:pt idx="4">
                  <c:v>3.8591337397100531</c:v>
                </c:pt>
                <c:pt idx="5">
                  <c:v>4.1134809898790801</c:v>
                </c:pt>
                <c:pt idx="6">
                  <c:v>4.5904537439119784</c:v>
                </c:pt>
                <c:pt idx="7">
                  <c:v>4.9065183882952033</c:v>
                </c:pt>
                <c:pt idx="8">
                  <c:v>5.0981891097723082</c:v>
                </c:pt>
                <c:pt idx="9">
                  <c:v>5.3954200320283228</c:v>
                </c:pt>
                <c:pt idx="10">
                  <c:v>5.7908942343610281</c:v>
                </c:pt>
                <c:pt idx="11">
                  <c:v>6.152500319116081</c:v>
                </c:pt>
                <c:pt idx="12">
                  <c:v>6.560065357968444</c:v>
                </c:pt>
                <c:pt idx="13">
                  <c:v>6.8029004316242832</c:v>
                </c:pt>
                <c:pt idx="14">
                  <c:v>6.9614652178000176</c:v>
                </c:pt>
                <c:pt idx="15">
                  <c:v>7.2261272499897347</c:v>
                </c:pt>
                <c:pt idx="16">
                  <c:v>7.4743735100627342</c:v>
                </c:pt>
                <c:pt idx="17">
                  <c:v>7.699205611691494</c:v>
                </c:pt>
                <c:pt idx="18">
                  <c:v>7.987508008627195</c:v>
                </c:pt>
                <c:pt idx="19">
                  <c:v>8.3051111932432562</c:v>
                </c:pt>
              </c:numCache>
            </c:numRef>
          </c:val>
          <c:smooth val="0"/>
        </c:ser>
        <c:dLbls>
          <c:showLegendKey val="0"/>
          <c:showVal val="0"/>
          <c:showCatName val="0"/>
          <c:showSerName val="0"/>
          <c:showPercent val="0"/>
          <c:showBubbleSize val="0"/>
        </c:dLbls>
        <c:marker val="1"/>
        <c:smooth val="0"/>
        <c:axId val="148196960"/>
        <c:axId val="148196400"/>
      </c:lineChart>
      <c:catAx>
        <c:axId val="1481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195840"/>
        <c:crosses val="autoZero"/>
        <c:auto val="1"/>
        <c:lblAlgn val="ctr"/>
        <c:lblOffset val="100"/>
        <c:noMultiLvlLbl val="0"/>
      </c:catAx>
      <c:valAx>
        <c:axId val="1481958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 per Dth</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195280"/>
        <c:crosses val="autoZero"/>
        <c:crossBetween val="between"/>
      </c:valAx>
      <c:valAx>
        <c:axId val="148196400"/>
        <c:scaling>
          <c:orientation val="minMax"/>
          <c:max val="10"/>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196960"/>
        <c:crosses val="max"/>
        <c:crossBetween val="between"/>
      </c:valAx>
      <c:catAx>
        <c:axId val="148196960"/>
        <c:scaling>
          <c:orientation val="minMax"/>
        </c:scaling>
        <c:delete val="1"/>
        <c:axPos val="b"/>
        <c:numFmt formatCode="General" sourceLinked="1"/>
        <c:majorTickMark val="out"/>
        <c:minorTickMark val="none"/>
        <c:tickLblPos val="nextTo"/>
        <c:crossAx val="148196400"/>
        <c:crosses val="autoZero"/>
        <c:auto val="1"/>
        <c:lblAlgn val="ctr"/>
        <c:lblOffset val="100"/>
        <c:noMultiLvlLbl val="0"/>
      </c:catAx>
      <c:spPr>
        <a:noFill/>
        <a:ln>
          <a:noFill/>
        </a:ln>
        <a:effectLst/>
      </c:spPr>
    </c:plotArea>
    <c:legend>
      <c:legendPos val="b"/>
      <c:layout>
        <c:manualLayout>
          <c:xMode val="edge"/>
          <c:yMode val="edge"/>
          <c:x val="1.4911869834551117E-2"/>
          <c:y val="0.90339850916673048"/>
          <c:w val="0.95846077954532405"/>
          <c:h val="9.45783695841083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UCT AEP Share of Total Savings by Sector</a:t>
            </a:r>
          </a:p>
        </c:rich>
      </c:tx>
      <c:layout/>
      <c:overlay val="0"/>
    </c:title>
    <c:autoTitleDeleted val="0"/>
    <c:plotArea>
      <c:layout/>
      <c:areaChart>
        <c:grouping val="percentStacked"/>
        <c:varyColors val="0"/>
        <c:ser>
          <c:idx val="0"/>
          <c:order val="0"/>
          <c:tx>
            <c:strRef>
              <c:f>'All Sectors'!$AK$132</c:f>
              <c:strCache>
                <c:ptCount val="1"/>
                <c:pt idx="0">
                  <c:v>Residential</c:v>
                </c:pt>
              </c:strCache>
            </c:strRef>
          </c:tx>
          <c:spPr>
            <a:solidFill>
              <a:srgbClr val="4472C4"/>
            </a:solidFill>
            <a:ln w="25400">
              <a:noFill/>
            </a:ln>
            <a:effectLst/>
          </c:spPr>
          <c:cat>
            <c:numRef>
              <c:f>'All Sectors'!$AM$131:$BJ$131</c:f>
              <c:numCache>
                <c:formatCode>General</c:formatCode>
                <c:ptCount val="2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numCache>
              <c:extLst xmlns:c16r2="http://schemas.microsoft.com/office/drawing/2015/06/chart"/>
            </c:numRef>
          </c:cat>
          <c:val>
            <c:numRef>
              <c:f>'All Sectors'!$AM$132:$BJ$132</c:f>
              <c:numCache>
                <c:formatCode>_(* #,##0_);_(* \(#,##0\);_(* "-"??_);_(@_)</c:formatCode>
                <c:ptCount val="21"/>
                <c:pt idx="0">
                  <c:v>39978.657403110185</c:v>
                </c:pt>
                <c:pt idx="1">
                  <c:v>88050.668149011501</c:v>
                </c:pt>
                <c:pt idx="2">
                  <c:v>151814.79936390315</c:v>
                </c:pt>
                <c:pt idx="3">
                  <c:v>233065.6989320057</c:v>
                </c:pt>
                <c:pt idx="4">
                  <c:v>345801.45227538131</c:v>
                </c:pt>
                <c:pt idx="5">
                  <c:v>491108.62718246982</c:v>
                </c:pt>
                <c:pt idx="6">
                  <c:v>519377.60858298268</c:v>
                </c:pt>
                <c:pt idx="7">
                  <c:v>703213.04282917676</c:v>
                </c:pt>
                <c:pt idx="8">
                  <c:v>909273.02580515656</c:v>
                </c:pt>
                <c:pt idx="9">
                  <c:v>1131012.528119643</c:v>
                </c:pt>
                <c:pt idx="10">
                  <c:v>1362078.4085710999</c:v>
                </c:pt>
                <c:pt idx="11">
                  <c:v>1595564.5738670717</c:v>
                </c:pt>
                <c:pt idx="12">
                  <c:v>1824208.0681828838</c:v>
                </c:pt>
                <c:pt idx="13">
                  <c:v>2038249.0442463171</c:v>
                </c:pt>
                <c:pt idx="14">
                  <c:v>2236755.9410600588</c:v>
                </c:pt>
                <c:pt idx="15">
                  <c:v>2417134.8701007636</c:v>
                </c:pt>
                <c:pt idx="16">
                  <c:v>2585729.5843807962</c:v>
                </c:pt>
                <c:pt idx="17">
                  <c:v>2736961.9206650546</c:v>
                </c:pt>
                <c:pt idx="18">
                  <c:v>2876533.2419991698</c:v>
                </c:pt>
                <c:pt idx="19">
                  <c:v>3003788.6164800921</c:v>
                </c:pt>
                <c:pt idx="20">
                  <c:v>3107846.7524146042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44EE-44A0-AB5F-C8462587365F}"/>
            </c:ext>
          </c:extLst>
        </c:ser>
        <c:ser>
          <c:idx val="1"/>
          <c:order val="1"/>
          <c:tx>
            <c:strRef>
              <c:f>'All Sectors'!$AK$133</c:f>
              <c:strCache>
                <c:ptCount val="1"/>
                <c:pt idx="0">
                  <c:v>Commercial</c:v>
                </c:pt>
              </c:strCache>
            </c:strRef>
          </c:tx>
          <c:spPr>
            <a:solidFill>
              <a:srgbClr val="ED7D31"/>
            </a:solidFill>
            <a:ln w="25400">
              <a:noFill/>
            </a:ln>
            <a:effectLst/>
          </c:spPr>
          <c:cat>
            <c:numRef>
              <c:f>'All Sectors'!$AM$131:$BJ$131</c:f>
              <c:numCache>
                <c:formatCode>General</c:formatCode>
                <c:ptCount val="2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numCache>
              <c:extLst xmlns:c16r2="http://schemas.microsoft.com/office/drawing/2015/06/chart"/>
            </c:numRef>
          </c:cat>
          <c:val>
            <c:numRef>
              <c:f>'All Sectors'!$AM$133:$BJ$133</c:f>
              <c:numCache>
                <c:formatCode>_(* #,##0_);_(* \(#,##0\);_(* "-"??_);_(@_)</c:formatCode>
                <c:ptCount val="21"/>
                <c:pt idx="0">
                  <c:v>20731.071553579815</c:v>
                </c:pt>
                <c:pt idx="1">
                  <c:v>44392.839085949126</c:v>
                </c:pt>
                <c:pt idx="2">
                  <c:v>73253.287820048601</c:v>
                </c:pt>
                <c:pt idx="3">
                  <c:v>107739.27071372831</c:v>
                </c:pt>
                <c:pt idx="4">
                  <c:v>151733.43541003377</c:v>
                </c:pt>
                <c:pt idx="5">
                  <c:v>204797.77934479332</c:v>
                </c:pt>
                <c:pt idx="6">
                  <c:v>265592.86315622344</c:v>
                </c:pt>
                <c:pt idx="7">
                  <c:v>333535.73187400791</c:v>
                </c:pt>
                <c:pt idx="8">
                  <c:v>403863.77799524646</c:v>
                </c:pt>
                <c:pt idx="9">
                  <c:v>476648.31428067386</c:v>
                </c:pt>
                <c:pt idx="10">
                  <c:v>547834.16497613559</c:v>
                </c:pt>
                <c:pt idx="11">
                  <c:v>617994.74412546796</c:v>
                </c:pt>
                <c:pt idx="12">
                  <c:v>683076.80468499521</c:v>
                </c:pt>
                <c:pt idx="13">
                  <c:v>745390.42462949362</c:v>
                </c:pt>
                <c:pt idx="14">
                  <c:v>803475.04532508308</c:v>
                </c:pt>
                <c:pt idx="15">
                  <c:v>856159.16598325782</c:v>
                </c:pt>
                <c:pt idx="16">
                  <c:v>899068.69739074272</c:v>
                </c:pt>
                <c:pt idx="17">
                  <c:v>936306.65950689779</c:v>
                </c:pt>
                <c:pt idx="18">
                  <c:v>968117.68842990522</c:v>
                </c:pt>
                <c:pt idx="19">
                  <c:v>994794.79810356314</c:v>
                </c:pt>
                <c:pt idx="20">
                  <c:v>1021211.3428268847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44EE-44A0-AB5F-C8462587365F}"/>
            </c:ext>
          </c:extLst>
        </c:ser>
        <c:ser>
          <c:idx val="2"/>
          <c:order val="2"/>
          <c:tx>
            <c:strRef>
              <c:f>'All Sectors'!$AK$134</c:f>
              <c:strCache>
                <c:ptCount val="1"/>
                <c:pt idx="0">
                  <c:v>Industrial</c:v>
                </c:pt>
              </c:strCache>
            </c:strRef>
          </c:tx>
          <c:spPr>
            <a:solidFill>
              <a:srgbClr val="A5A5A5"/>
            </a:solidFill>
            <a:ln>
              <a:noFill/>
            </a:ln>
            <a:effectLst/>
          </c:spPr>
          <c:cat>
            <c:numRef>
              <c:f>'All Sectors'!$AM$131:$BJ$131</c:f>
              <c:numCache>
                <c:formatCode>General</c:formatCode>
                <c:ptCount val="2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numCache>
              <c:extLst xmlns:c16r2="http://schemas.microsoft.com/office/drawing/2015/06/chart"/>
            </c:numRef>
          </c:cat>
          <c:val>
            <c:numRef>
              <c:f>'All Sectors'!$AM$134:$BJ$134</c:f>
              <c:numCache>
                <c:formatCode>_(* #,##0_);_(* \(#,##0\);_(* "-"??_);_(@_)</c:formatCode>
                <c:ptCount val="21"/>
                <c:pt idx="0">
                  <c:v>569.35298148522168</c:v>
                </c:pt>
                <c:pt idx="1">
                  <c:v>1132.1187008331378</c:v>
                </c:pt>
                <c:pt idx="2">
                  <c:v>1709.0040976841838</c:v>
                </c:pt>
                <c:pt idx="3">
                  <c:v>2290.3242022499066</c:v>
                </c:pt>
                <c:pt idx="4">
                  <c:v>2887.2351432493192</c:v>
                </c:pt>
                <c:pt idx="5">
                  <c:v>3485.7450591089296</c:v>
                </c:pt>
                <c:pt idx="6">
                  <c:v>4112.3428612501812</c:v>
                </c:pt>
                <c:pt idx="7">
                  <c:v>4744.7392422309013</c:v>
                </c:pt>
                <c:pt idx="8">
                  <c:v>5377.8788655734597</c:v>
                </c:pt>
                <c:pt idx="9">
                  <c:v>5973.8564066030249</c:v>
                </c:pt>
                <c:pt idx="10">
                  <c:v>6528.2088667460139</c:v>
                </c:pt>
                <c:pt idx="11">
                  <c:v>7027.1141553001071</c:v>
                </c:pt>
                <c:pt idx="12">
                  <c:v>7484.7260536677595</c:v>
                </c:pt>
                <c:pt idx="13">
                  <c:v>7905.8588877189159</c:v>
                </c:pt>
                <c:pt idx="14">
                  <c:v>8300.2415447371422</c:v>
                </c:pt>
                <c:pt idx="15">
                  <c:v>8655.8946112248395</c:v>
                </c:pt>
                <c:pt idx="16">
                  <c:v>8991.9413265128624</c:v>
                </c:pt>
                <c:pt idx="17">
                  <c:v>9312.7059557957873</c:v>
                </c:pt>
                <c:pt idx="18">
                  <c:v>9624.3679413817863</c:v>
                </c:pt>
                <c:pt idx="19">
                  <c:v>9916.4786084065545</c:v>
                </c:pt>
                <c:pt idx="20">
                  <c:v>9957.483557379177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44EE-44A0-AB5F-C8462587365F}"/>
            </c:ext>
          </c:extLst>
        </c:ser>
        <c:dLbls>
          <c:showLegendKey val="0"/>
          <c:showVal val="0"/>
          <c:showCatName val="0"/>
          <c:showSerName val="0"/>
          <c:showPercent val="0"/>
          <c:showBubbleSize val="0"/>
        </c:dLbls>
        <c:axId val="562645456"/>
        <c:axId val="562667296"/>
      </c:areaChart>
      <c:catAx>
        <c:axId val="562645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62667296"/>
        <c:crosses val="autoZero"/>
        <c:auto val="1"/>
        <c:lblAlgn val="ctr"/>
        <c:lblOffset val="100"/>
        <c:tickLblSkip val="4"/>
        <c:noMultiLvlLbl val="0"/>
      </c:catAx>
      <c:valAx>
        <c:axId val="562667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562645456"/>
        <c:crosses val="autoZero"/>
        <c:crossBetween val="midCat"/>
      </c:valAx>
    </c:plotArea>
    <c:legend>
      <c:legendPos val="b"/>
      <c:layout/>
      <c:overlay val="0"/>
      <c:spPr>
        <a:noFill/>
        <a:ln>
          <a:noFill/>
        </a:ln>
        <a:effectLst/>
      </c:spPr>
      <c:txPr>
        <a:bodyPr rot="0" vert="horz"/>
        <a:lstStyle/>
        <a:p>
          <a:pPr>
            <a:defRPr/>
          </a:pPr>
          <a:endParaRPr lang="en-US"/>
        </a:p>
      </c:txPr>
    </c:legend>
    <c:plotVisOnly val="1"/>
    <c:dispBlanksAs val="zero"/>
    <c:showDLblsOverMax val="0"/>
    <c:extLst xmlns:c16r2="http://schemas.microsoft.com/office/drawing/2015/06/chart"/>
  </c:chart>
  <c:spPr>
    <a:solidFill>
      <a:schemeClr val="bg1"/>
    </a:solidFill>
    <a:ln w="9525" cap="flat" cmpd="sng" algn="ctr">
      <a:noFill/>
      <a:round/>
    </a:ln>
    <a:effectLst/>
  </c:spPr>
  <c:txPr>
    <a:bodyPr/>
    <a:lstStyle/>
    <a:p>
      <a:pPr>
        <a:defRPr sz="1200" b="0">
          <a:solidFill>
            <a:schemeClr val="tx1">
              <a:lumMod val="65000"/>
              <a:lumOff val="35000"/>
            </a:schemeClr>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89799" tIns="44899" rIns="89799" bIns="44899"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71183" y="0"/>
            <a:ext cx="3037628" cy="465774"/>
          </a:xfrm>
          <a:prstGeom prst="rect">
            <a:avLst/>
          </a:prstGeom>
          <a:noFill/>
          <a:ln w="9525">
            <a:noFill/>
            <a:miter lim="800000"/>
            <a:headEnd/>
            <a:tailEnd/>
          </a:ln>
          <a:effectLst/>
        </p:spPr>
        <p:txBody>
          <a:bodyPr vert="horz" wrap="square" lIns="89799" tIns="44899" rIns="89799" bIns="44899"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29037"/>
            <a:ext cx="3037628" cy="465774"/>
          </a:xfrm>
          <a:prstGeom prst="rect">
            <a:avLst/>
          </a:prstGeom>
          <a:noFill/>
          <a:ln w="9525">
            <a:noFill/>
            <a:miter lim="800000"/>
            <a:headEnd/>
            <a:tailEnd/>
          </a:ln>
          <a:effectLst/>
        </p:spPr>
        <p:txBody>
          <a:bodyPr vert="horz" wrap="square" lIns="89799" tIns="44899" rIns="89799" bIns="44899"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71183" y="8829037"/>
            <a:ext cx="3037628" cy="465774"/>
          </a:xfrm>
          <a:prstGeom prst="rect">
            <a:avLst/>
          </a:prstGeom>
          <a:noFill/>
          <a:ln w="9525">
            <a:noFill/>
            <a:miter lim="800000"/>
            <a:headEnd/>
            <a:tailEnd/>
          </a:ln>
          <a:effectLst/>
        </p:spPr>
        <p:txBody>
          <a:bodyPr vert="horz" wrap="square" lIns="89799" tIns="44899" rIns="89799" bIns="44899" numCol="1" anchor="b" anchorCtr="0" compatLnSpc="1">
            <a:prstTxWarp prst="textNoShape">
              <a:avLst/>
            </a:prstTxWarp>
          </a:bodyPr>
          <a:lstStyle>
            <a:lvl1pPr algn="r">
              <a:defRPr sz="1200"/>
            </a:lvl1pPr>
          </a:lstStyle>
          <a:p>
            <a:pPr>
              <a:defRPr/>
            </a:pPr>
            <a:fld id="{864AF246-9DDE-48BD-9551-35BAC8490189}" type="slidenum">
              <a:rPr lang="en-US"/>
              <a:pPr>
                <a:defRPr/>
              </a:pPr>
              <a:t>‹#›</a:t>
            </a:fld>
            <a:endParaRPr lang="en-US" dirty="0"/>
          </a:p>
        </p:txBody>
      </p:sp>
    </p:spTree>
    <p:extLst>
      <p:ext uri="{BB962C8B-B14F-4D97-AF65-F5344CB8AC3E}">
        <p14:creationId xmlns:p14="http://schemas.microsoft.com/office/powerpoint/2010/main" val="122227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6038" cy="464184"/>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lvl1pPr defTabSz="932298">
              <a:defRPr sz="1200"/>
            </a:lvl1pPr>
          </a:lstStyle>
          <a:p>
            <a:pPr>
              <a:defRPr/>
            </a:pPr>
            <a:endParaRPr lang="en-US"/>
          </a:p>
        </p:txBody>
      </p:sp>
      <p:sp>
        <p:nvSpPr>
          <p:cNvPr id="13315" name="Rectangle 3"/>
          <p:cNvSpPr>
            <a:spLocks noGrp="1" noChangeArrowheads="1"/>
          </p:cNvSpPr>
          <p:nvPr>
            <p:ph type="dt" idx="1"/>
          </p:nvPr>
        </p:nvSpPr>
        <p:spPr bwMode="auto">
          <a:xfrm>
            <a:off x="3972772" y="0"/>
            <a:ext cx="3036038" cy="464184"/>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lvl1pPr algn="r" defTabSz="932298">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359" y="4416110"/>
            <a:ext cx="5607684" cy="4182427"/>
          </a:xfrm>
          <a:prstGeom prst="rect">
            <a:avLst/>
          </a:prstGeom>
          <a:noFill/>
          <a:ln w="9525">
            <a:noFill/>
            <a:miter lim="800000"/>
            <a:headEnd/>
            <a:tailEnd/>
          </a:ln>
          <a:effectLst/>
        </p:spPr>
        <p:txBody>
          <a:bodyPr vert="horz" wrap="square" lIns="93148" tIns="46573" rIns="93148"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0627"/>
            <a:ext cx="3036038" cy="464184"/>
          </a:xfrm>
          <a:prstGeom prst="rect">
            <a:avLst/>
          </a:prstGeom>
          <a:noFill/>
          <a:ln w="9525">
            <a:noFill/>
            <a:miter lim="800000"/>
            <a:headEnd/>
            <a:tailEnd/>
          </a:ln>
          <a:effectLst/>
        </p:spPr>
        <p:txBody>
          <a:bodyPr vert="horz" wrap="square" lIns="93148" tIns="46573" rIns="93148" bIns="46573" numCol="1" anchor="b" anchorCtr="0" compatLnSpc="1">
            <a:prstTxWarp prst="textNoShape">
              <a:avLst/>
            </a:prstTxWarp>
          </a:bodyPr>
          <a:lstStyle>
            <a:lvl1pPr defTabSz="932298">
              <a:defRPr sz="1200"/>
            </a:lvl1pPr>
          </a:lstStyle>
          <a:p>
            <a:pPr>
              <a:defRPr/>
            </a:pPr>
            <a:endParaRPr lang="en-US"/>
          </a:p>
        </p:txBody>
      </p:sp>
      <p:sp>
        <p:nvSpPr>
          <p:cNvPr id="13319" name="Rectangle 7"/>
          <p:cNvSpPr>
            <a:spLocks noGrp="1" noChangeArrowheads="1"/>
          </p:cNvSpPr>
          <p:nvPr>
            <p:ph type="sldNum" sz="quarter" idx="5"/>
          </p:nvPr>
        </p:nvSpPr>
        <p:spPr bwMode="auto">
          <a:xfrm>
            <a:off x="3972772" y="8830627"/>
            <a:ext cx="3036038" cy="464184"/>
          </a:xfrm>
          <a:prstGeom prst="rect">
            <a:avLst/>
          </a:prstGeom>
          <a:noFill/>
          <a:ln w="9525">
            <a:noFill/>
            <a:miter lim="800000"/>
            <a:headEnd/>
            <a:tailEnd/>
          </a:ln>
          <a:effectLst/>
        </p:spPr>
        <p:txBody>
          <a:bodyPr vert="horz" wrap="square" lIns="93148" tIns="46573" rIns="93148" bIns="46573" numCol="1" anchor="b" anchorCtr="0" compatLnSpc="1">
            <a:prstTxWarp prst="textNoShape">
              <a:avLst/>
            </a:prstTxWarp>
          </a:bodyPr>
          <a:lstStyle>
            <a:lvl1pPr algn="r" defTabSz="932298">
              <a:defRPr sz="1200"/>
            </a:lvl1pPr>
          </a:lstStyle>
          <a:p>
            <a:pPr>
              <a:defRPr/>
            </a:pPr>
            <a:fld id="{353548E0-58C8-48C8-B1DA-20E162422D6C}" type="slidenum">
              <a:rPr lang="en-US"/>
              <a:pPr>
                <a:defRPr/>
              </a:pPr>
              <a:t>‹#›</a:t>
            </a:fld>
            <a:endParaRPr lang="en-US" dirty="0"/>
          </a:p>
        </p:txBody>
      </p:sp>
    </p:spTree>
    <p:extLst>
      <p:ext uri="{BB962C8B-B14F-4D97-AF65-F5344CB8AC3E}">
        <p14:creationId xmlns:p14="http://schemas.microsoft.com/office/powerpoint/2010/main" val="4117839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8FEB7-4C2C-4F83-B02D-48834A22BC23}" type="slidenum">
              <a:rPr lang="en-US" smtClean="0"/>
              <a:t>2</a:t>
            </a:fld>
            <a:endParaRPr lang="en-US"/>
          </a:p>
        </p:txBody>
      </p:sp>
    </p:spTree>
    <p:extLst>
      <p:ext uri="{BB962C8B-B14F-4D97-AF65-F5344CB8AC3E}">
        <p14:creationId xmlns:p14="http://schemas.microsoft.com/office/powerpoint/2010/main" val="2703808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Potential by Sector:</a:t>
            </a:r>
            <a:r>
              <a:rPr lang="en-US" b="1" baseline="0" dirty="0" smtClean="0"/>
              <a:t> </a:t>
            </a:r>
            <a:r>
              <a:rPr lang="en-US" b="1" dirty="0" smtClean="0"/>
              <a:t>UCT and TRC</a:t>
            </a:r>
          </a:p>
          <a:p>
            <a:pPr lvl="0"/>
            <a:r>
              <a:rPr lang="en-US" sz="1200" kern="1200" dirty="0" smtClean="0">
                <a:solidFill>
                  <a:schemeClr val="tx1"/>
                </a:solidFill>
                <a:effectLst/>
                <a:latin typeface="Arial" charset="0"/>
                <a:ea typeface="+mn-ea"/>
                <a:cs typeface="+mn-cs"/>
              </a:rPr>
              <a:t>Update from gradual ramp up to Seventh Plan ramp rates </a:t>
            </a:r>
          </a:p>
          <a:p>
            <a:pPr lvl="1"/>
            <a:r>
              <a:rPr lang="en-US" sz="1200" kern="1200" dirty="0" smtClean="0">
                <a:solidFill>
                  <a:schemeClr val="tx1"/>
                </a:solidFill>
                <a:effectLst/>
                <a:latin typeface="Arial" charset="0"/>
                <a:ea typeface="+mn-ea"/>
                <a:cs typeface="+mn-cs"/>
              </a:rPr>
              <a:t>Later-year potential is substantially higher</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1" dirty="0" smtClean="0"/>
              <a:t>Please note Power Council’s ramp rates include potential realized from outside of utility DSM programs, including regional initiatives and market transformation.</a:t>
            </a:r>
          </a:p>
          <a:p>
            <a:pPr lvl="1"/>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Inclusion of TRC screening as a secondary test (with Power Council non-energy impacts) </a:t>
            </a:r>
          </a:p>
          <a:p>
            <a:pPr lvl="1"/>
            <a:r>
              <a:rPr lang="en-US" sz="1200" kern="1200" dirty="0" smtClean="0">
                <a:solidFill>
                  <a:schemeClr val="tx1"/>
                </a:solidFill>
                <a:effectLst/>
                <a:latin typeface="Arial" charset="0"/>
                <a:ea typeface="+mn-ea"/>
                <a:cs typeface="+mn-cs"/>
              </a:rPr>
              <a:t>Significantly lowers potential – although results are in line with other jurisdictions who use TRC</a:t>
            </a:r>
          </a:p>
          <a:p>
            <a:endParaRPr lang="en-US" dirty="0" smtClean="0"/>
          </a:p>
          <a:p>
            <a:r>
              <a:rPr lang="en-US" dirty="0" smtClean="0"/>
              <a:t>As the largest sector, residential represents the largest portion of </a:t>
            </a:r>
            <a:r>
              <a:rPr lang="en-US" b="1" dirty="0" smtClean="0"/>
              <a:t>cumulative</a:t>
            </a:r>
            <a:r>
              <a:rPr lang="en-US" dirty="0" smtClean="0"/>
              <a:t> UCT achievable economic potential (AEP) throughout the study period. </a:t>
            </a:r>
          </a:p>
          <a:p>
            <a:r>
              <a:rPr lang="en-US" dirty="0" smtClean="0"/>
              <a:t>The industrial sector only includes customers eligible for programs, which represent a very small percentage of total industrial consumption.</a:t>
            </a:r>
          </a:p>
          <a:p>
            <a:r>
              <a:rPr lang="en-US" dirty="0" smtClean="0"/>
              <a:t>Some residential measures are not cost-effective on a TRC basis. This is due to the use of full measure costs rather than just a utility’s portion. Inclusion of a heating calibration credit and non-gas impacts somewhat mitigates this effect.</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C6DCDCF-3011-43F5-95CB-D48649744064}"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35968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Comparison</a:t>
            </a:r>
            <a:r>
              <a:rPr lang="en-US" sz="1200" kern="1200" baseline="0" dirty="0" smtClean="0">
                <a:solidFill>
                  <a:schemeClr val="tx1"/>
                </a:solidFill>
                <a:effectLst/>
                <a:latin typeface="Arial" charset="0"/>
                <a:ea typeface="+mn-ea"/>
                <a:cs typeface="+mn-cs"/>
              </a:rPr>
              <a:t> with prior (2016) CPA.  </a:t>
            </a:r>
            <a:r>
              <a:rPr lang="en-US" sz="1200" kern="1200" dirty="0" smtClean="0">
                <a:solidFill>
                  <a:schemeClr val="tx1"/>
                </a:solidFill>
                <a:effectLst/>
                <a:latin typeface="Arial" charset="0"/>
                <a:ea typeface="+mn-ea"/>
                <a:cs typeface="+mn-cs"/>
              </a:rPr>
              <a:t>This is a high-level slide</a:t>
            </a:r>
          </a:p>
          <a:p>
            <a:pPr lvl="1"/>
            <a:r>
              <a:rPr lang="en-US" sz="1200" kern="1200" dirty="0" smtClean="0">
                <a:solidFill>
                  <a:schemeClr val="tx1"/>
                </a:solidFill>
                <a:effectLst/>
                <a:latin typeface="Arial" charset="0"/>
                <a:ea typeface="+mn-ea"/>
                <a:cs typeface="+mn-cs"/>
              </a:rPr>
              <a:t>Illustrates the ramp rate change (85% achievability)</a:t>
            </a:r>
          </a:p>
          <a:p>
            <a:pPr lvl="1"/>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53548E0-58C8-48C8-B1DA-20E162422D6C}" type="slidenum">
              <a:rPr lang="en-US" smtClean="0"/>
              <a:pPr>
                <a:defRPr/>
              </a:pPr>
              <a:t>13</a:t>
            </a:fld>
            <a:endParaRPr lang="en-US" dirty="0"/>
          </a:p>
        </p:txBody>
      </p:sp>
    </p:spTree>
    <p:extLst>
      <p:ext uri="{BB962C8B-B14F-4D97-AF65-F5344CB8AC3E}">
        <p14:creationId xmlns:p14="http://schemas.microsoft.com/office/powerpoint/2010/main" val="223349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19</a:t>
            </a:fld>
            <a:endParaRPr lang="en-US"/>
          </a:p>
        </p:txBody>
      </p:sp>
    </p:spTree>
    <p:extLst>
      <p:ext uri="{BB962C8B-B14F-4D97-AF65-F5344CB8AC3E}">
        <p14:creationId xmlns:p14="http://schemas.microsoft.com/office/powerpoint/2010/main" val="190765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8FEB7-4C2C-4F83-B02D-48834A22BC23}" type="slidenum">
              <a:rPr lang="en-US" smtClean="0"/>
              <a:t>20</a:t>
            </a:fld>
            <a:endParaRPr lang="en-US"/>
          </a:p>
        </p:txBody>
      </p:sp>
    </p:spTree>
    <p:extLst>
      <p:ext uri="{BB962C8B-B14F-4D97-AF65-F5344CB8AC3E}">
        <p14:creationId xmlns:p14="http://schemas.microsoft.com/office/powerpoint/2010/main" val="3184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3D536E-AE74-4301-8858-B13347FC4EF0}" type="slidenum">
              <a:rPr lang="en-US" smtClean="0"/>
              <a:t>21</a:t>
            </a:fld>
            <a:endParaRPr lang="en-US"/>
          </a:p>
        </p:txBody>
      </p:sp>
    </p:spTree>
    <p:extLst>
      <p:ext uri="{BB962C8B-B14F-4D97-AF65-F5344CB8AC3E}">
        <p14:creationId xmlns:p14="http://schemas.microsoft.com/office/powerpoint/2010/main" val="216011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31CAE-6B16-4255-8FDC-FC33E9316AD0}" type="slidenum">
              <a:rPr lang="en-US"/>
              <a:pPr/>
              <a:t>3</a:t>
            </a:fld>
            <a:endParaRPr lang="en-US" dirty="0"/>
          </a:p>
        </p:txBody>
      </p:sp>
      <p:sp>
        <p:nvSpPr>
          <p:cNvPr id="849922" name="Rectangle 2"/>
          <p:cNvSpPr>
            <a:spLocks noGrp="1" noRot="1" noChangeAspect="1" noChangeArrowheads="1" noTextEdit="1"/>
          </p:cNvSpPr>
          <p:nvPr>
            <p:ph type="sldImg"/>
          </p:nvPr>
        </p:nvSpPr>
        <p:spPr>
          <a:xfrm>
            <a:off x="1162050" y="695325"/>
            <a:ext cx="4635500" cy="3476625"/>
          </a:xfrm>
          <a:prstGeom prst="rect">
            <a:avLst/>
          </a:prstGeom>
          <a:ln/>
        </p:spPr>
      </p:sp>
      <p:sp>
        <p:nvSpPr>
          <p:cNvPr id="849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4153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81625-E8AA-4C0C-8407-D6A4E77CFE44}" type="slidenum">
              <a:rPr lang="en-US" smtClean="0"/>
              <a:pPr/>
              <a:t>4</a:t>
            </a:fld>
            <a:endParaRPr lang="en-US"/>
          </a:p>
        </p:txBody>
      </p:sp>
    </p:spTree>
    <p:extLst>
      <p:ext uri="{BB962C8B-B14F-4D97-AF65-F5344CB8AC3E}">
        <p14:creationId xmlns:p14="http://schemas.microsoft.com/office/powerpoint/2010/main" val="58140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6</a:t>
            </a:fld>
            <a:endParaRPr lang="en-US"/>
          </a:p>
        </p:txBody>
      </p:sp>
    </p:spTree>
    <p:extLst>
      <p:ext uri="{BB962C8B-B14F-4D97-AF65-F5344CB8AC3E}">
        <p14:creationId xmlns:p14="http://schemas.microsoft.com/office/powerpoint/2010/main" val="352604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7</a:t>
            </a:fld>
            <a:endParaRPr lang="en-US"/>
          </a:p>
        </p:txBody>
      </p:sp>
    </p:spTree>
    <p:extLst>
      <p:ext uri="{BB962C8B-B14F-4D97-AF65-F5344CB8AC3E}">
        <p14:creationId xmlns:p14="http://schemas.microsoft.com/office/powerpoint/2010/main" val="39423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8</a:t>
            </a:fld>
            <a:endParaRPr lang="en-US"/>
          </a:p>
        </p:txBody>
      </p:sp>
    </p:spTree>
    <p:extLst>
      <p:ext uri="{BB962C8B-B14F-4D97-AF65-F5344CB8AC3E}">
        <p14:creationId xmlns:p14="http://schemas.microsoft.com/office/powerpoint/2010/main" val="125741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9</a:t>
            </a:fld>
            <a:endParaRPr lang="en-US"/>
          </a:p>
        </p:txBody>
      </p:sp>
    </p:spTree>
    <p:extLst>
      <p:ext uri="{BB962C8B-B14F-4D97-AF65-F5344CB8AC3E}">
        <p14:creationId xmlns:p14="http://schemas.microsoft.com/office/powerpoint/2010/main" val="234235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10</a:t>
            </a:fld>
            <a:endParaRPr lang="en-US"/>
          </a:p>
        </p:txBody>
      </p:sp>
    </p:spTree>
    <p:extLst>
      <p:ext uri="{BB962C8B-B14F-4D97-AF65-F5344CB8AC3E}">
        <p14:creationId xmlns:p14="http://schemas.microsoft.com/office/powerpoint/2010/main" val="73191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4A4AD8-5198-47E3-97CD-E55889850E26}" type="slidenum">
              <a:rPr lang="en-US" smtClean="0"/>
              <a:pPr>
                <a:defRPr/>
              </a:pPr>
              <a:t>11</a:t>
            </a:fld>
            <a:endParaRPr lang="en-US"/>
          </a:p>
        </p:txBody>
      </p:sp>
    </p:spTree>
    <p:extLst>
      <p:ext uri="{BB962C8B-B14F-4D97-AF65-F5344CB8AC3E}">
        <p14:creationId xmlns:p14="http://schemas.microsoft.com/office/powerpoint/2010/main" val="4141146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046" y="3557791"/>
            <a:ext cx="8420469" cy="1470025"/>
          </a:xfrm>
        </p:spPr>
        <p:txBody>
          <a:bodyPr anchor="t"/>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2046" y="5027816"/>
            <a:ext cx="8420470" cy="861996"/>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Content Slide with Subtitle">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474663" y="787400"/>
            <a:ext cx="8212137"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5" name="Content Placeholder 4"/>
          <p:cNvSpPr>
            <a:spLocks noGrp="1"/>
          </p:cNvSpPr>
          <p:nvPr>
            <p:ph sz="quarter" idx="17"/>
          </p:nvPr>
        </p:nvSpPr>
        <p:spPr>
          <a:xfrm>
            <a:off x="457200" y="1371600"/>
            <a:ext cx="8229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61755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inting Title Slide">
    <p:spTree>
      <p:nvGrpSpPr>
        <p:cNvPr id="1" name=""/>
        <p:cNvGrpSpPr/>
        <p:nvPr/>
      </p:nvGrpSpPr>
      <p:grpSpPr>
        <a:xfrm>
          <a:off x="0" y="0"/>
          <a:ext cx="0" cy="0"/>
          <a:chOff x="0" y="0"/>
          <a:chExt cx="0" cy="0"/>
        </a:xfrm>
      </p:grpSpPr>
      <p:sp>
        <p:nvSpPr>
          <p:cNvPr id="14" name="Rectangle 13"/>
          <p:cNvSpPr/>
          <p:nvPr userDrawn="1"/>
        </p:nvSpPr>
        <p:spPr>
          <a:xfrm>
            <a:off x="221639" y="149107"/>
            <a:ext cx="8717654" cy="65597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2" name="Rectangle 1"/>
          <p:cNvSpPr/>
          <p:nvPr userDrawn="1"/>
        </p:nvSpPr>
        <p:spPr>
          <a:xfrm>
            <a:off x="221639" y="3722341"/>
            <a:ext cx="8700722" cy="13732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latin typeface="Century Gothic"/>
            </a:endParaRPr>
          </a:p>
        </p:txBody>
      </p:sp>
      <p:sp>
        <p:nvSpPr>
          <p:cNvPr id="3074" name="Rectangle 2"/>
          <p:cNvSpPr>
            <a:spLocks noGrp="1" noChangeArrowheads="1"/>
          </p:cNvSpPr>
          <p:nvPr>
            <p:ph type="ctrTitle" hasCustomPrompt="1"/>
          </p:nvPr>
        </p:nvSpPr>
        <p:spPr>
          <a:xfrm>
            <a:off x="584200" y="3913970"/>
            <a:ext cx="7950200" cy="519823"/>
          </a:xfrm>
        </p:spPr>
        <p:txBody>
          <a:bodyPr lIns="182880" anchor="b" anchorCtr="0"/>
          <a:lstStyle>
            <a:lvl1pPr algn="l">
              <a:defRPr sz="3200" b="0" i="0" cap="all" baseline="0">
                <a:solidFill>
                  <a:schemeClr val="bg1"/>
                </a:solidFill>
                <a:latin typeface="+mj-lt"/>
              </a:defRPr>
            </a:lvl1pPr>
          </a:lstStyle>
          <a:p>
            <a:r>
              <a:rPr lang="en-US" dirty="0"/>
              <a:t>CLICK TO EDIT MASTER TITLE STYLE</a:t>
            </a:r>
          </a:p>
        </p:txBody>
      </p:sp>
      <p:sp>
        <p:nvSpPr>
          <p:cNvPr id="3075" name="Rectangle 3"/>
          <p:cNvSpPr>
            <a:spLocks noGrp="1" noChangeArrowheads="1"/>
          </p:cNvSpPr>
          <p:nvPr>
            <p:ph type="subTitle" idx="1" hasCustomPrompt="1"/>
          </p:nvPr>
        </p:nvSpPr>
        <p:spPr>
          <a:xfrm>
            <a:off x="587093" y="4534839"/>
            <a:ext cx="7952127" cy="313932"/>
          </a:xfrm>
          <a:prstGeom prst="rect">
            <a:avLst/>
          </a:prstGeom>
          <a:ln algn="ctr"/>
        </p:spPr>
        <p:txBody>
          <a:bodyPr wrap="square"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600" b="0" i="0" cap="none" baseline="0">
                <a:solidFill>
                  <a:schemeClr val="bg1"/>
                </a:solidFill>
                <a:latin typeface="+mj-lt"/>
              </a:defRPr>
            </a:lvl1pPr>
          </a:lstStyle>
          <a:p>
            <a:pPr lvl="0"/>
            <a:r>
              <a:rPr lang="en-US" dirty="0"/>
              <a:t>Master subtitle style </a:t>
            </a:r>
          </a:p>
        </p:txBody>
      </p:sp>
      <p:sp>
        <p:nvSpPr>
          <p:cNvPr id="5" name="Rectangle 4"/>
          <p:cNvSpPr/>
          <p:nvPr userDrawn="1"/>
        </p:nvSpPr>
        <p:spPr>
          <a:xfrm>
            <a:off x="221639" y="6337299"/>
            <a:ext cx="8717653" cy="347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    Energy solutions. Delivered.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8382" y="165934"/>
            <a:ext cx="1893977" cy="1149012"/>
          </a:xfrm>
          <a:prstGeom prst="rect">
            <a:avLst/>
          </a:prstGeom>
          <a:ln w="28575">
            <a:solidFill>
              <a:schemeClr val="bg1"/>
            </a:solidFill>
          </a:ln>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8381" y="1348330"/>
            <a:ext cx="1893977" cy="1149012"/>
          </a:xfrm>
          <a:prstGeom prst="rect">
            <a:avLst/>
          </a:prstGeom>
          <a:ln w="28575">
            <a:solidFill>
              <a:schemeClr val="bg1"/>
            </a:solidFill>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8383" y="2531478"/>
            <a:ext cx="1893977" cy="1149012"/>
          </a:xfrm>
          <a:prstGeom prst="rect">
            <a:avLst/>
          </a:prstGeom>
          <a:ln w="28575">
            <a:solidFill>
              <a:schemeClr val="bg1"/>
            </a:solidFill>
          </a:ln>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6" y="1338785"/>
            <a:ext cx="3503904" cy="1069928"/>
          </a:xfrm>
          <a:prstGeom prst="rect">
            <a:avLst/>
          </a:prstGeom>
        </p:spPr>
      </p:pic>
    </p:spTree>
    <p:extLst>
      <p:ext uri="{BB962C8B-B14F-4D97-AF65-F5344CB8AC3E}">
        <p14:creationId xmlns:p14="http://schemas.microsoft.com/office/powerpoint/2010/main" val="109473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rinting Divider Slide">
    <p:spTree>
      <p:nvGrpSpPr>
        <p:cNvPr id="1" name=""/>
        <p:cNvGrpSpPr/>
        <p:nvPr/>
      </p:nvGrpSpPr>
      <p:grpSpPr>
        <a:xfrm>
          <a:off x="0" y="0"/>
          <a:ext cx="0" cy="0"/>
          <a:chOff x="0" y="0"/>
          <a:chExt cx="0" cy="0"/>
        </a:xfrm>
      </p:grpSpPr>
      <p:sp>
        <p:nvSpPr>
          <p:cNvPr id="10" name="Rectangle 9"/>
          <p:cNvSpPr/>
          <p:nvPr userDrawn="1"/>
        </p:nvSpPr>
        <p:spPr>
          <a:xfrm>
            <a:off x="221639" y="3722341"/>
            <a:ext cx="8700722" cy="13732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cap="all" dirty="0">
              <a:solidFill>
                <a:prstClr val="white"/>
              </a:solidFill>
              <a:latin typeface="Century Gothic"/>
            </a:endParaRPr>
          </a:p>
        </p:txBody>
      </p:sp>
      <p:sp>
        <p:nvSpPr>
          <p:cNvPr id="11" name="Rectangle 2"/>
          <p:cNvSpPr>
            <a:spLocks noGrp="1" noChangeArrowheads="1"/>
          </p:cNvSpPr>
          <p:nvPr>
            <p:ph type="ctrTitle" hasCustomPrompt="1"/>
          </p:nvPr>
        </p:nvSpPr>
        <p:spPr>
          <a:xfrm>
            <a:off x="584200" y="3913970"/>
            <a:ext cx="7950200" cy="519823"/>
          </a:xfrm>
        </p:spPr>
        <p:txBody>
          <a:bodyPr lIns="182880" anchor="b" anchorCtr="0"/>
          <a:lstStyle>
            <a:lvl1pPr algn="l">
              <a:defRPr sz="3200" b="0" i="0" cap="none" baseline="0">
                <a:solidFill>
                  <a:schemeClr val="bg1"/>
                </a:solidFill>
                <a:latin typeface="+mj-lt"/>
              </a:defRPr>
            </a:lvl1pPr>
          </a:lstStyle>
          <a:p>
            <a:r>
              <a:rPr lang="en-US" dirty="0"/>
              <a:t>CLICK TO EDIT MASTER TITLE STYLE</a:t>
            </a:r>
          </a:p>
        </p:txBody>
      </p:sp>
      <p:sp>
        <p:nvSpPr>
          <p:cNvPr id="12" name="Rectangle 3"/>
          <p:cNvSpPr>
            <a:spLocks noGrp="1" noChangeArrowheads="1"/>
          </p:cNvSpPr>
          <p:nvPr>
            <p:ph type="subTitle" idx="1" hasCustomPrompt="1"/>
          </p:nvPr>
        </p:nvSpPr>
        <p:spPr>
          <a:xfrm>
            <a:off x="587093" y="4534839"/>
            <a:ext cx="7952127" cy="313932"/>
          </a:xfrm>
          <a:prstGeom prst="rect">
            <a:avLst/>
          </a:prstGeom>
          <a:ln algn="ctr"/>
        </p:spPr>
        <p:txBody>
          <a:bodyPr wrap="square" lIns="182880" anchor="t" anchorCtr="0">
            <a:spAutoFit/>
          </a:bodyPr>
          <a:lstStyle>
            <a:lvl1pPr marL="0" marR="0" indent="0" algn="l" defTabSz="914400" rtl="0" eaLnBrk="1" fontAlgn="base" latinLnBrk="0" hangingPunct="1">
              <a:lnSpc>
                <a:spcPct val="90000"/>
              </a:lnSpc>
              <a:spcBef>
                <a:spcPct val="0"/>
              </a:spcBef>
              <a:spcAft>
                <a:spcPts val="800"/>
              </a:spcAft>
              <a:buClrTx/>
              <a:buSzTx/>
              <a:buFontTx/>
              <a:buNone/>
              <a:tabLst/>
              <a:defRPr sz="1600" b="0" i="0" cap="none" baseline="0">
                <a:solidFill>
                  <a:schemeClr val="bg1"/>
                </a:solidFill>
                <a:latin typeface="+mj-lt"/>
              </a:defRPr>
            </a:lvl1pPr>
          </a:lstStyle>
          <a:p>
            <a:pPr lvl="0"/>
            <a:r>
              <a:rPr lang="en-US" dirty="0"/>
              <a:t>Master subtitle style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6" y="1338785"/>
            <a:ext cx="3503904" cy="1069928"/>
          </a:xfrm>
          <a:prstGeom prst="rect">
            <a:avLst/>
          </a:prstGeom>
        </p:spPr>
      </p:pic>
    </p:spTree>
    <p:extLst>
      <p:ext uri="{BB962C8B-B14F-4D97-AF65-F5344CB8AC3E}">
        <p14:creationId xmlns:p14="http://schemas.microsoft.com/office/powerpoint/2010/main" val="6587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1" name="Content Placeholder 2"/>
          <p:cNvSpPr>
            <a:spLocks noGrp="1"/>
          </p:cNvSpPr>
          <p:nvPr>
            <p:ph idx="1"/>
          </p:nvPr>
        </p:nvSpPr>
        <p:spPr>
          <a:xfrm>
            <a:off x="1371600" y="1545336"/>
            <a:ext cx="7315200" cy="4572000"/>
          </a:xfrm>
          <a:prstGeom prst="rect">
            <a:avLst/>
          </a:prstGeom>
        </p:spPr>
        <p:txBody>
          <a:bodyPr/>
          <a:lstStyle>
            <a:lvl1pPr marL="0" indent="0">
              <a:spcAft>
                <a:spcPts val="600"/>
              </a:spcAft>
              <a:buFont typeface="Arial" pitchFamily="34" charset="0"/>
              <a:buNone/>
              <a:defRPr b="0">
                <a:solidFill>
                  <a:srgbClr val="4F4F4F"/>
                </a:solidFill>
              </a:defRPr>
            </a:lvl1pPr>
            <a:lvl2pPr marL="347663" indent="-173038">
              <a:spcAft>
                <a:spcPts val="600"/>
              </a:spcAft>
              <a:defRPr>
                <a:solidFill>
                  <a:srgbClr val="4F4F4F"/>
                </a:solidFill>
              </a:defRPr>
            </a:lvl2pPr>
            <a:lvl3pPr marL="508000" indent="-160338">
              <a:spcAft>
                <a:spcPts val="600"/>
              </a:spcAft>
              <a:defRPr/>
            </a:lvl3pPr>
            <a:lvl4pPr marL="623888" indent="-158750">
              <a:spcAft>
                <a:spcPts val="600"/>
              </a:spcAft>
              <a:defRPr/>
            </a:lvl4pPr>
            <a:lvl5pPr marL="798513" indent="-17462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5327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ic Content Slide no Subtitle">
    <p:spTree>
      <p:nvGrpSpPr>
        <p:cNvPr id="1" name=""/>
        <p:cNvGrpSpPr/>
        <p:nvPr/>
      </p:nvGrpSpPr>
      <p:grpSpPr>
        <a:xfrm>
          <a:off x="0" y="0"/>
          <a:ext cx="0" cy="0"/>
          <a:chOff x="0" y="0"/>
          <a:chExt cx="0" cy="0"/>
        </a:xfrm>
      </p:grpSpPr>
      <p:sp>
        <p:nvSpPr>
          <p:cNvPr id="4" name="Content Placeholder 4"/>
          <p:cNvSpPr>
            <a:spLocks noGrp="1"/>
          </p:cNvSpPr>
          <p:nvPr>
            <p:ph sz="quarter" idx="17"/>
          </p:nvPr>
        </p:nvSpPr>
        <p:spPr>
          <a:xfrm>
            <a:off x="457200" y="1371600"/>
            <a:ext cx="8229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075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Slide with Subtitle">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474663" y="787400"/>
            <a:ext cx="8212137"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5" name="Content Placeholder 4"/>
          <p:cNvSpPr>
            <a:spLocks noGrp="1"/>
          </p:cNvSpPr>
          <p:nvPr>
            <p:ph sz="quarter" idx="17"/>
          </p:nvPr>
        </p:nvSpPr>
        <p:spPr>
          <a:xfrm>
            <a:off x="457200" y="1371600"/>
            <a:ext cx="8229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441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anes No Subt">
    <p:spTree>
      <p:nvGrpSpPr>
        <p:cNvPr id="1" name=""/>
        <p:cNvGrpSpPr/>
        <p:nvPr/>
      </p:nvGrpSpPr>
      <p:grpSpPr>
        <a:xfrm>
          <a:off x="0" y="0"/>
          <a:ext cx="0" cy="0"/>
          <a:chOff x="0" y="0"/>
          <a:chExt cx="0" cy="0"/>
        </a:xfrm>
      </p:grpSpPr>
      <p:cxnSp>
        <p:nvCxnSpPr>
          <p:cNvPr id="7" name="Straight Connector 6"/>
          <p:cNvCxnSpPr/>
          <p:nvPr userDrawn="1"/>
        </p:nvCxnSpPr>
        <p:spPr>
          <a:xfrm>
            <a:off x="4571999" y="1554480"/>
            <a:ext cx="0" cy="466344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Content Placeholder 4"/>
          <p:cNvSpPr>
            <a:spLocks noGrp="1"/>
          </p:cNvSpPr>
          <p:nvPr>
            <p:ph sz="quarter" idx="17"/>
          </p:nvPr>
        </p:nvSpPr>
        <p:spPr>
          <a:xfrm>
            <a:off x="457200" y="137160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p:cNvSpPr>
            <a:spLocks noGrp="1"/>
          </p:cNvSpPr>
          <p:nvPr>
            <p:ph sz="quarter" idx="18"/>
          </p:nvPr>
        </p:nvSpPr>
        <p:spPr>
          <a:xfrm>
            <a:off x="4800600" y="137160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317339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anes with Subt">
    <p:spTree>
      <p:nvGrpSpPr>
        <p:cNvPr id="1" name=""/>
        <p:cNvGrpSpPr/>
        <p:nvPr/>
      </p:nvGrpSpPr>
      <p:grpSpPr>
        <a:xfrm>
          <a:off x="0" y="0"/>
          <a:ext cx="0" cy="0"/>
          <a:chOff x="0" y="0"/>
          <a:chExt cx="0" cy="0"/>
        </a:xfrm>
      </p:grpSpPr>
      <p:cxnSp>
        <p:nvCxnSpPr>
          <p:cNvPr id="7" name="Straight Connector 6"/>
          <p:cNvCxnSpPr/>
          <p:nvPr userDrawn="1"/>
        </p:nvCxnSpPr>
        <p:spPr>
          <a:xfrm>
            <a:off x="4572000" y="1554480"/>
            <a:ext cx="0" cy="4572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Content Placeholder 4"/>
          <p:cNvSpPr>
            <a:spLocks noGrp="1"/>
          </p:cNvSpPr>
          <p:nvPr>
            <p:ph sz="quarter" idx="17"/>
          </p:nvPr>
        </p:nvSpPr>
        <p:spPr>
          <a:xfrm>
            <a:off x="457200" y="137160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6" hasCustomPrompt="1"/>
          </p:nvPr>
        </p:nvSpPr>
        <p:spPr>
          <a:xfrm>
            <a:off x="474663" y="787400"/>
            <a:ext cx="8212137"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14" name="Content Placeholder 4"/>
          <p:cNvSpPr>
            <a:spLocks noGrp="1"/>
          </p:cNvSpPr>
          <p:nvPr>
            <p:ph sz="quarter" idx="18"/>
          </p:nvPr>
        </p:nvSpPr>
        <p:spPr>
          <a:xfrm>
            <a:off x="4800600" y="137160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242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457200" y="4286321"/>
            <a:ext cx="1828610" cy="2143038"/>
          </a:xfrm>
          <a:prstGeom prst="rect">
            <a:avLst/>
          </a:prstGeom>
        </p:spPr>
        <p:txBody>
          <a:bodyPr/>
          <a:lstStyle>
            <a:lvl1pPr marL="168275" indent="-168275">
              <a:defRPr sz="1600"/>
            </a:lvl1pPr>
            <a:lvl2pPr marL="395288" indent="-177800">
              <a:defRPr sz="1800"/>
            </a:lvl2pPr>
            <a:lvl3pPr marL="577850" indent="-180975">
              <a:defRPr sz="1600"/>
            </a:lvl3pPr>
            <a:lvl5pPr>
              <a:buNone/>
              <a:defRPr/>
            </a:lvl5pPr>
          </a:lstStyle>
          <a:p>
            <a:pPr lvl="0"/>
            <a:r>
              <a:rPr lang="en-US"/>
              <a:t>Click to edit Master text styles</a:t>
            </a:r>
          </a:p>
          <a:p>
            <a:pPr lvl="1"/>
            <a:r>
              <a:rPr lang="en-US"/>
              <a:t>Second level</a:t>
            </a:r>
          </a:p>
          <a:p>
            <a:pPr lvl="2"/>
            <a:r>
              <a:rPr lang="en-US"/>
              <a:t>Third level</a:t>
            </a:r>
          </a:p>
        </p:txBody>
      </p:sp>
      <p:sp>
        <p:nvSpPr>
          <p:cNvPr id="13" name="Text Placeholder 11"/>
          <p:cNvSpPr>
            <a:spLocks noGrp="1"/>
          </p:cNvSpPr>
          <p:nvPr>
            <p:ph type="body" sz="quarter" idx="15"/>
          </p:nvPr>
        </p:nvSpPr>
        <p:spPr>
          <a:xfrm>
            <a:off x="2643128" y="4286321"/>
            <a:ext cx="1828610" cy="2143038"/>
          </a:xfrm>
          <a:prstGeom prst="rect">
            <a:avLst/>
          </a:prstGeom>
        </p:spPr>
        <p:txBody>
          <a:bodyPr/>
          <a:lstStyle>
            <a:lvl1pPr marL="168275" indent="-168275">
              <a:defRPr sz="1600"/>
            </a:lvl1pPr>
            <a:lvl2pPr marL="395288" indent="-177800">
              <a:defRPr sz="1800"/>
            </a:lvl2pPr>
            <a:lvl3pPr marL="577850" indent="-180975">
              <a:defRPr sz="1600"/>
            </a:lvl3pPr>
            <a:lvl5pPr>
              <a:buNone/>
              <a:defRPr/>
            </a:lvl5pPr>
          </a:lstStyle>
          <a:p>
            <a:pPr lvl="0"/>
            <a:r>
              <a:rPr lang="en-US"/>
              <a:t>Click to edit Master text styles</a:t>
            </a:r>
          </a:p>
          <a:p>
            <a:pPr lvl="1"/>
            <a:r>
              <a:rPr lang="en-US"/>
              <a:t>Second level</a:t>
            </a:r>
          </a:p>
          <a:p>
            <a:pPr lvl="2"/>
            <a:r>
              <a:rPr lang="en-US"/>
              <a:t>Third level</a:t>
            </a:r>
          </a:p>
        </p:txBody>
      </p:sp>
      <p:sp>
        <p:nvSpPr>
          <p:cNvPr id="14" name="Text Placeholder 11"/>
          <p:cNvSpPr>
            <a:spLocks noGrp="1"/>
          </p:cNvSpPr>
          <p:nvPr>
            <p:ph type="body" sz="quarter" idx="16"/>
          </p:nvPr>
        </p:nvSpPr>
        <p:spPr>
          <a:xfrm>
            <a:off x="4750659" y="4286321"/>
            <a:ext cx="1828610" cy="2143038"/>
          </a:xfrm>
          <a:prstGeom prst="rect">
            <a:avLst/>
          </a:prstGeom>
        </p:spPr>
        <p:txBody>
          <a:bodyPr/>
          <a:lstStyle>
            <a:lvl1pPr marL="168275" indent="-168275">
              <a:defRPr sz="1600"/>
            </a:lvl1pPr>
            <a:lvl2pPr marL="395288" indent="-177800">
              <a:defRPr sz="1800"/>
            </a:lvl2pPr>
            <a:lvl3pPr marL="577850" indent="-180975">
              <a:defRPr sz="1600"/>
            </a:lvl3pPr>
            <a:lvl5pPr>
              <a:buNone/>
              <a:defRPr/>
            </a:lvl5pPr>
          </a:lstStyle>
          <a:p>
            <a:pPr lvl="0"/>
            <a:r>
              <a:rPr lang="en-US"/>
              <a:t>Click to edit Master text styles</a:t>
            </a:r>
          </a:p>
          <a:p>
            <a:pPr lvl="1"/>
            <a:r>
              <a:rPr lang="en-US"/>
              <a:t>Second level</a:t>
            </a:r>
          </a:p>
          <a:p>
            <a:pPr lvl="2"/>
            <a:r>
              <a:rPr lang="en-US"/>
              <a:t>Third level</a:t>
            </a:r>
          </a:p>
        </p:txBody>
      </p:sp>
      <p:sp>
        <p:nvSpPr>
          <p:cNvPr id="15" name="Text Placeholder 11"/>
          <p:cNvSpPr>
            <a:spLocks noGrp="1"/>
          </p:cNvSpPr>
          <p:nvPr>
            <p:ph type="body" sz="quarter" idx="17"/>
          </p:nvPr>
        </p:nvSpPr>
        <p:spPr>
          <a:xfrm>
            <a:off x="6858190" y="4286321"/>
            <a:ext cx="1828610" cy="2143038"/>
          </a:xfrm>
          <a:prstGeom prst="rect">
            <a:avLst/>
          </a:prstGeom>
        </p:spPr>
        <p:txBody>
          <a:bodyPr/>
          <a:lstStyle>
            <a:lvl1pPr marL="168275" indent="-168275">
              <a:defRPr sz="1600"/>
            </a:lvl1pPr>
            <a:lvl2pPr marL="395288" indent="-177800">
              <a:defRPr sz="1800"/>
            </a:lvl2pPr>
            <a:lvl3pPr marL="622300" indent="-173038">
              <a:defRPr sz="1600"/>
            </a:lvl3pPr>
            <a:lvl5pPr>
              <a:buNone/>
              <a:defRPr/>
            </a:lvl5pPr>
          </a:lstStyle>
          <a:p>
            <a:pPr lvl="0"/>
            <a:r>
              <a:rPr lang="en-US"/>
              <a:t>Click to edit Master text styles</a:t>
            </a:r>
          </a:p>
          <a:p>
            <a:pPr lvl="1"/>
            <a:r>
              <a:rPr lang="en-US"/>
              <a:t>Second level</a:t>
            </a:r>
          </a:p>
          <a:p>
            <a:pPr lvl="2"/>
            <a:r>
              <a:rPr lang="en-US"/>
              <a:t>Third level</a:t>
            </a:r>
          </a:p>
        </p:txBody>
      </p:sp>
      <p:sp>
        <p:nvSpPr>
          <p:cNvPr id="16" name="SmartArt Placeholder 15"/>
          <p:cNvSpPr>
            <a:spLocks noGrp="1"/>
          </p:cNvSpPr>
          <p:nvPr>
            <p:ph type="dgm" sz="quarter" idx="18"/>
          </p:nvPr>
        </p:nvSpPr>
        <p:spPr>
          <a:xfrm>
            <a:off x="457200" y="1545336"/>
            <a:ext cx="8229600" cy="2651760"/>
          </a:xfrm>
          <a:prstGeom prst="rect">
            <a:avLst/>
          </a:prstGeom>
        </p:spPr>
        <p:txBody>
          <a:bodyPr/>
          <a:lstStyle>
            <a:lvl1pPr>
              <a:buFont typeface="Arial" pitchFamily="34" charset="0"/>
              <a:buNone/>
              <a:defRPr sz="1600"/>
            </a:lvl1pPr>
          </a:lstStyle>
          <a:p>
            <a:r>
              <a:rPr lang="en-US" dirty="0"/>
              <a:t>Click icon to add SmartArt graphic</a:t>
            </a:r>
          </a:p>
        </p:txBody>
      </p:sp>
      <p:sp>
        <p:nvSpPr>
          <p:cNvPr id="11" name="Text Placeholder 3"/>
          <p:cNvSpPr>
            <a:spLocks noGrp="1"/>
          </p:cNvSpPr>
          <p:nvPr>
            <p:ph type="body" sz="quarter" idx="19" hasCustomPrompt="1"/>
          </p:nvPr>
        </p:nvSpPr>
        <p:spPr>
          <a:xfrm>
            <a:off x="474663" y="787400"/>
            <a:ext cx="8212137"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64401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er Picture with Subtitl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1091821" y="1692915"/>
            <a:ext cx="6864823" cy="3984625"/>
          </a:xfrm>
          <a:prstGeom prst="rect">
            <a:avLst/>
          </a:prstGeom>
        </p:spPr>
        <p:txBody>
          <a:bodyPr/>
          <a:lstStyle>
            <a:lvl1pPr>
              <a:buFont typeface="Arial" pitchFamily="34" charset="0"/>
              <a:buNone/>
              <a:defRPr sz="1600">
                <a:solidFill>
                  <a:schemeClr val="tx1">
                    <a:lumMod val="65000"/>
                    <a:lumOff val="35000"/>
                  </a:schemeClr>
                </a:solidFill>
              </a:defRPr>
            </a:lvl1pPr>
          </a:lstStyle>
          <a:p>
            <a:r>
              <a:rPr lang="en-US" dirty="0"/>
              <a:t>Click icon to add picture</a:t>
            </a:r>
          </a:p>
        </p:txBody>
      </p:sp>
      <p:sp>
        <p:nvSpPr>
          <p:cNvPr id="6" name="Text Placeholder 3"/>
          <p:cNvSpPr>
            <a:spLocks noGrp="1"/>
          </p:cNvSpPr>
          <p:nvPr>
            <p:ph type="body" sz="quarter" idx="16" hasCustomPrompt="1"/>
          </p:nvPr>
        </p:nvSpPr>
        <p:spPr>
          <a:xfrm>
            <a:off x="474663" y="787400"/>
            <a:ext cx="8099425"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98005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ffset Quad Layout">
    <p:spTree>
      <p:nvGrpSpPr>
        <p:cNvPr id="1" name=""/>
        <p:cNvGrpSpPr/>
        <p:nvPr/>
      </p:nvGrpSpPr>
      <p:grpSpPr>
        <a:xfrm>
          <a:off x="0" y="0"/>
          <a:ext cx="0" cy="0"/>
          <a:chOff x="0" y="0"/>
          <a:chExt cx="0" cy="0"/>
        </a:xfrm>
      </p:grpSpPr>
      <p:cxnSp>
        <p:nvCxnSpPr>
          <p:cNvPr id="13" name="Straight Connector 12"/>
          <p:cNvCxnSpPr/>
          <p:nvPr userDrawn="1"/>
        </p:nvCxnSpPr>
        <p:spPr>
          <a:xfrm>
            <a:off x="5148072" y="1524000"/>
            <a:ext cx="0" cy="4823752"/>
          </a:xfrm>
          <a:prstGeom prst="line">
            <a:avLst/>
          </a:prstGeom>
          <a:ln>
            <a:solidFill>
              <a:srgbClr val="919195"/>
            </a:solidFill>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16"/>
          </p:nvPr>
        </p:nvSpPr>
        <p:spPr>
          <a:xfrm>
            <a:off x="457200" y="1354666"/>
            <a:ext cx="4572000" cy="2421806"/>
          </a:xfrm>
          <a:prstGeom prst="rect">
            <a:avLst/>
          </a:prstGeom>
        </p:spPr>
        <p:txBody>
          <a:bodyPr/>
          <a:lstStyle>
            <a:lvl1pPr marL="0" indent="0">
              <a:buFontTx/>
              <a:buNone/>
              <a:defRPr sz="1600" b="0">
                <a:solidFill>
                  <a:schemeClr val="tx1">
                    <a:lumMod val="65000"/>
                    <a:lumOff val="35000"/>
                  </a:schemeClr>
                </a:solidFill>
              </a:defRPr>
            </a:lvl1pPr>
            <a:lvl2pPr marL="0" indent="0">
              <a:buFontTx/>
              <a:buNone/>
              <a:defRPr sz="1400" b="0">
                <a:solidFill>
                  <a:schemeClr val="tx1">
                    <a:lumMod val="65000"/>
                    <a:lumOff val="35000"/>
                  </a:schemeClr>
                </a:solidFill>
              </a:defRPr>
            </a:lvl2pPr>
          </a:lstStyle>
          <a:p>
            <a:pPr lvl="0"/>
            <a:r>
              <a:rPr lang="en-US"/>
              <a:t>Click to edit Master text styles</a:t>
            </a:r>
          </a:p>
          <a:p>
            <a:pPr lvl="1"/>
            <a:r>
              <a:rPr lang="en-US"/>
              <a:t>Second level</a:t>
            </a:r>
          </a:p>
        </p:txBody>
      </p:sp>
      <p:sp>
        <p:nvSpPr>
          <p:cNvPr id="19" name="Content Placeholder 18"/>
          <p:cNvSpPr>
            <a:spLocks noGrp="1"/>
          </p:cNvSpPr>
          <p:nvPr>
            <p:ph sz="quarter" idx="18"/>
          </p:nvPr>
        </p:nvSpPr>
        <p:spPr>
          <a:xfrm>
            <a:off x="5257800" y="3953932"/>
            <a:ext cx="3429000" cy="2456012"/>
          </a:xfrm>
          <a:prstGeom prst="rect">
            <a:avLst/>
          </a:prstGeom>
        </p:spPr>
        <p:txBody>
          <a:bodyPr/>
          <a:lstStyle>
            <a:lvl1pPr marL="0" indent="0">
              <a:buFontTx/>
              <a:buNone/>
              <a:defRPr sz="1600" b="0">
                <a:solidFill>
                  <a:schemeClr val="tx1">
                    <a:lumMod val="65000"/>
                    <a:lumOff val="35000"/>
                  </a:schemeClr>
                </a:solidFill>
              </a:defRPr>
            </a:lvl1pPr>
          </a:lstStyle>
          <a:p>
            <a:pPr lvl="0"/>
            <a:r>
              <a:rPr lang="en-US" dirty="0"/>
              <a:t>Click to edit Master text styles</a:t>
            </a:r>
          </a:p>
        </p:txBody>
      </p:sp>
      <p:sp>
        <p:nvSpPr>
          <p:cNvPr id="21" name="Text Placeholder 20"/>
          <p:cNvSpPr>
            <a:spLocks noGrp="1"/>
          </p:cNvSpPr>
          <p:nvPr>
            <p:ph type="body" sz="quarter" idx="19"/>
          </p:nvPr>
        </p:nvSpPr>
        <p:spPr>
          <a:xfrm>
            <a:off x="457199" y="3953932"/>
            <a:ext cx="4572000" cy="2456011"/>
          </a:xfrm>
          <a:prstGeom prst="rect">
            <a:avLst/>
          </a:prstGeom>
        </p:spPr>
        <p:txBody>
          <a:bodyPr/>
          <a:lstStyle>
            <a:lvl1pPr marL="0" indent="0">
              <a:buFontTx/>
              <a:buNone/>
              <a:defRPr sz="1600" b="0">
                <a:solidFill>
                  <a:schemeClr val="tx1">
                    <a:lumMod val="65000"/>
                    <a:lumOff val="35000"/>
                  </a:schemeClr>
                </a:solidFill>
              </a:defRPr>
            </a:lvl1pPr>
            <a:lvl2pPr marL="0" indent="0">
              <a:buFontTx/>
              <a:buNone/>
              <a:defRPr sz="1400" b="0">
                <a:solidFill>
                  <a:schemeClr val="tx1">
                    <a:lumMod val="65000"/>
                    <a:lumOff val="35000"/>
                  </a:schemeClr>
                </a:solidFill>
              </a:defRPr>
            </a:lvl2pPr>
          </a:lstStyle>
          <a:p>
            <a:pPr lvl="0"/>
            <a:r>
              <a:rPr lang="en-US"/>
              <a:t>Click to edit Master text styles</a:t>
            </a:r>
          </a:p>
          <a:p>
            <a:pPr lvl="1"/>
            <a:r>
              <a:rPr lang="en-US"/>
              <a:t>Second level</a:t>
            </a:r>
          </a:p>
        </p:txBody>
      </p:sp>
      <p:sp>
        <p:nvSpPr>
          <p:cNvPr id="8" name="Content Placeholder 18"/>
          <p:cNvSpPr>
            <a:spLocks noGrp="1"/>
          </p:cNvSpPr>
          <p:nvPr>
            <p:ph sz="quarter" idx="20"/>
          </p:nvPr>
        </p:nvSpPr>
        <p:spPr>
          <a:xfrm>
            <a:off x="5257800" y="1354666"/>
            <a:ext cx="3429000" cy="2421806"/>
          </a:xfrm>
          <a:prstGeom prst="rect">
            <a:avLst/>
          </a:prstGeom>
        </p:spPr>
        <p:txBody>
          <a:bodyPr/>
          <a:lstStyle>
            <a:lvl1pPr marL="0" indent="0">
              <a:buFontTx/>
              <a:buNone/>
              <a:defRPr sz="1600" b="0">
                <a:solidFill>
                  <a:schemeClr val="tx1">
                    <a:lumMod val="65000"/>
                    <a:lumOff val="3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62999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with Sidebar">
    <p:spTree>
      <p:nvGrpSpPr>
        <p:cNvPr id="1" name=""/>
        <p:cNvGrpSpPr/>
        <p:nvPr/>
      </p:nvGrpSpPr>
      <p:grpSpPr>
        <a:xfrm>
          <a:off x="0" y="0"/>
          <a:ext cx="0" cy="0"/>
          <a:chOff x="0" y="0"/>
          <a:chExt cx="0" cy="0"/>
        </a:xfrm>
      </p:grpSpPr>
      <p:sp>
        <p:nvSpPr>
          <p:cNvPr id="14" name="Content Placeholder 11"/>
          <p:cNvSpPr>
            <a:spLocks noGrp="1"/>
          </p:cNvSpPr>
          <p:nvPr>
            <p:ph sz="quarter" idx="14"/>
          </p:nvPr>
        </p:nvSpPr>
        <p:spPr>
          <a:xfrm>
            <a:off x="474663" y="1582429"/>
            <a:ext cx="2141537" cy="4149725"/>
          </a:xfrm>
          <a:prstGeom prst="rect">
            <a:avLst/>
          </a:prstGeom>
        </p:spPr>
        <p:txBody>
          <a:bodyPr/>
          <a:lstStyle>
            <a:lvl1pPr marL="6350" indent="-6350">
              <a:lnSpc>
                <a:spcPct val="100000"/>
              </a:lnSpc>
              <a:buNone/>
              <a:defRPr sz="1600" i="0">
                <a:solidFill>
                  <a:schemeClr val="tx1">
                    <a:lumMod val="65000"/>
                    <a:lumOff val="35000"/>
                  </a:schemeClr>
                </a:solidFill>
                <a:latin typeface="+mn-lt"/>
              </a:defRPr>
            </a:lvl1pPr>
          </a:lstStyle>
          <a:p>
            <a:pPr lvl="0"/>
            <a:r>
              <a:rPr lang="en-US" dirty="0"/>
              <a:t>Click to edit Master text styles</a:t>
            </a:r>
          </a:p>
        </p:txBody>
      </p:sp>
      <p:sp>
        <p:nvSpPr>
          <p:cNvPr id="16" name="Chart Placeholder 15"/>
          <p:cNvSpPr>
            <a:spLocks noGrp="1"/>
          </p:cNvSpPr>
          <p:nvPr>
            <p:ph type="chart" sz="quarter" idx="15"/>
          </p:nvPr>
        </p:nvSpPr>
        <p:spPr>
          <a:xfrm>
            <a:off x="3084513" y="1582429"/>
            <a:ext cx="5513387" cy="4149725"/>
          </a:xfrm>
          <a:prstGeom prst="rect">
            <a:avLst/>
          </a:prstGeom>
        </p:spPr>
        <p:txBody>
          <a:bodyPr/>
          <a:lstStyle>
            <a:lvl1pPr>
              <a:buFont typeface="Arial" pitchFamily="34" charset="0"/>
              <a:buNone/>
              <a:defRPr sz="1400"/>
            </a:lvl1pPr>
          </a:lstStyle>
          <a:p>
            <a:endParaRPr lang="en-US"/>
          </a:p>
        </p:txBody>
      </p:sp>
      <p:sp>
        <p:nvSpPr>
          <p:cNvPr id="7" name="Text Placeholder 3"/>
          <p:cNvSpPr>
            <a:spLocks noGrp="1"/>
          </p:cNvSpPr>
          <p:nvPr>
            <p:ph type="body" sz="quarter" idx="16" hasCustomPrompt="1"/>
          </p:nvPr>
        </p:nvSpPr>
        <p:spPr>
          <a:xfrm>
            <a:off x="474663" y="787400"/>
            <a:ext cx="8212137"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0585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 subtitle only">
    <p:spTree>
      <p:nvGrpSpPr>
        <p:cNvPr id="1" name=""/>
        <p:cNvGrpSpPr/>
        <p:nvPr/>
      </p:nvGrpSpPr>
      <p:grpSpPr>
        <a:xfrm>
          <a:off x="0" y="0"/>
          <a:ext cx="0" cy="0"/>
          <a:chOff x="0" y="0"/>
          <a:chExt cx="0" cy="0"/>
        </a:xfrm>
      </p:grpSpPr>
      <p:sp>
        <p:nvSpPr>
          <p:cNvPr id="5" name="Text Placeholder 3"/>
          <p:cNvSpPr>
            <a:spLocks noGrp="1"/>
          </p:cNvSpPr>
          <p:nvPr>
            <p:ph type="body" sz="quarter" idx="16" hasCustomPrompt="1"/>
          </p:nvPr>
        </p:nvSpPr>
        <p:spPr>
          <a:xfrm>
            <a:off x="474663" y="787400"/>
            <a:ext cx="8212137" cy="381000"/>
          </a:xfrm>
          <a:prstGeom prst="rect">
            <a:avLst/>
          </a:prstGeom>
        </p:spPr>
        <p:txBody>
          <a:bodyPr/>
          <a:lstStyle>
            <a:lvl1pPr marL="0" indent="0">
              <a:buNone/>
              <a:defRPr cap="none" baseline="0">
                <a:latin typeface="+mj-lt"/>
              </a:defRPr>
            </a:lvl1pPr>
          </a:lstStyle>
          <a:p>
            <a:pPr lvl="0"/>
            <a:r>
              <a:rPr lang="en-US" dirty="0"/>
              <a:t>Click to edit master subtitle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03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39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77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7" name="Rectangle 6"/>
          <p:cNvSpPr/>
          <p:nvPr userDrawn="1"/>
        </p:nvSpPr>
        <p:spPr>
          <a:xfrm>
            <a:off x="221639" y="149107"/>
            <a:ext cx="8717654" cy="65597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8" name="Rectangle 7"/>
          <p:cNvSpPr/>
          <p:nvPr userDrawn="1"/>
        </p:nvSpPr>
        <p:spPr>
          <a:xfrm>
            <a:off x="221639" y="3722341"/>
            <a:ext cx="8700722" cy="13732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latin typeface="Century Gothic"/>
            </a:endParaRPr>
          </a:p>
        </p:txBody>
      </p:sp>
      <p:sp>
        <p:nvSpPr>
          <p:cNvPr id="11" name="Rectangle 2"/>
          <p:cNvSpPr>
            <a:spLocks noGrp="1" noChangeArrowheads="1"/>
          </p:cNvSpPr>
          <p:nvPr>
            <p:ph type="ctrTitle" hasCustomPrompt="1"/>
          </p:nvPr>
        </p:nvSpPr>
        <p:spPr>
          <a:xfrm>
            <a:off x="584200" y="3913970"/>
            <a:ext cx="7950200" cy="519823"/>
          </a:xfrm>
        </p:spPr>
        <p:txBody>
          <a:bodyPr lIns="182880" anchor="b" anchorCtr="0"/>
          <a:lstStyle>
            <a:lvl1pPr algn="ctr">
              <a:defRPr sz="3200" b="0" i="0" cap="small" baseline="0">
                <a:solidFill>
                  <a:schemeClr val="bg1"/>
                </a:solidFill>
                <a:latin typeface="+mj-lt"/>
              </a:defRPr>
            </a:lvl1pPr>
          </a:lstStyle>
          <a:p>
            <a:r>
              <a:rPr lang="en-US" dirty="0"/>
              <a:t>THANK YOU!</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6" y="1338785"/>
            <a:ext cx="3503904" cy="1069928"/>
          </a:xfrm>
          <a:prstGeom prst="rect">
            <a:avLst/>
          </a:prstGeom>
        </p:spPr>
      </p:pic>
      <p:sp>
        <p:nvSpPr>
          <p:cNvPr id="18" name="Text Placeholder 7"/>
          <p:cNvSpPr>
            <a:spLocks noGrp="1"/>
          </p:cNvSpPr>
          <p:nvPr>
            <p:ph type="body" sz="quarter" idx="10"/>
          </p:nvPr>
        </p:nvSpPr>
        <p:spPr>
          <a:xfrm>
            <a:off x="2294468" y="5206778"/>
            <a:ext cx="4529664" cy="1390969"/>
          </a:xfrm>
          <a:prstGeom prst="rect">
            <a:avLst/>
          </a:prstGeom>
        </p:spPr>
        <p:txBody>
          <a:bodyPr>
            <a:noAutofit/>
          </a:bodyPr>
          <a:lstStyle>
            <a:lvl1pPr marL="0" indent="0" algn="ctr">
              <a:buNone/>
              <a:defRPr sz="1600">
                <a:solidFill>
                  <a:schemeClr val="accent1"/>
                </a:solidFill>
              </a:defRPr>
            </a:lvl1pPr>
            <a:lvl2pPr>
              <a:defRPr sz="1600"/>
            </a:lvl2pPr>
            <a:lvl3pPr>
              <a:defRPr sz="14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46137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13118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13118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902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902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435863"/>
          </a:xfrm>
        </p:spPr>
        <p:txBody>
          <a:bodyPr/>
          <a:lstStyle>
            <a:lvl1pPr>
              <a:defRPr sz="2800" baseline="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73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15807"/>
            <a:ext cx="8229600" cy="5326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
            <a:ext cx="9144000" cy="574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96" r:id="rId10"/>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3200" b="1" kern="1200">
          <a:solidFill>
            <a:srgbClr val="0077BE"/>
          </a:solidFill>
          <a:latin typeface="Arial Bold"/>
          <a:ea typeface="ＭＳ Ｐゴシック" charset="-128"/>
          <a:cs typeface="Arial Bold"/>
        </a:defRPr>
      </a:lvl1pPr>
      <a:lvl2pPr algn="l" defTabSz="457200" rtl="0" eaLnBrk="1" fontAlgn="base" hangingPunct="1">
        <a:spcBef>
          <a:spcPct val="0"/>
        </a:spcBef>
        <a:spcAft>
          <a:spcPct val="0"/>
        </a:spcAft>
        <a:defRPr sz="3200" b="1">
          <a:solidFill>
            <a:srgbClr val="0077BE"/>
          </a:solidFill>
          <a:latin typeface="Arial Bold" charset="0"/>
          <a:ea typeface="ＭＳ Ｐゴシック" charset="-128"/>
        </a:defRPr>
      </a:lvl2pPr>
      <a:lvl3pPr algn="l" defTabSz="457200" rtl="0" eaLnBrk="1" fontAlgn="base" hangingPunct="1">
        <a:spcBef>
          <a:spcPct val="0"/>
        </a:spcBef>
        <a:spcAft>
          <a:spcPct val="0"/>
        </a:spcAft>
        <a:defRPr sz="3200" b="1">
          <a:solidFill>
            <a:srgbClr val="0077BE"/>
          </a:solidFill>
          <a:latin typeface="Arial Bold" charset="0"/>
          <a:ea typeface="ＭＳ Ｐゴシック" charset="-128"/>
        </a:defRPr>
      </a:lvl3pPr>
      <a:lvl4pPr algn="l" defTabSz="457200" rtl="0" eaLnBrk="1" fontAlgn="base" hangingPunct="1">
        <a:spcBef>
          <a:spcPct val="0"/>
        </a:spcBef>
        <a:spcAft>
          <a:spcPct val="0"/>
        </a:spcAft>
        <a:defRPr sz="3200" b="1">
          <a:solidFill>
            <a:srgbClr val="0077BE"/>
          </a:solidFill>
          <a:latin typeface="Arial Bold" charset="0"/>
          <a:ea typeface="ＭＳ Ｐゴシック" charset="-128"/>
        </a:defRPr>
      </a:lvl4pPr>
      <a:lvl5pPr algn="l" defTabSz="457200" rtl="0" eaLnBrk="1" fontAlgn="base" hangingPunct="1">
        <a:spcBef>
          <a:spcPct val="0"/>
        </a:spcBef>
        <a:spcAft>
          <a:spcPct val="0"/>
        </a:spcAft>
        <a:defRPr sz="3200" b="1">
          <a:solidFill>
            <a:srgbClr val="0077BE"/>
          </a:solidFill>
          <a:latin typeface="Arial Bold" charset="0"/>
          <a:ea typeface="ＭＳ Ｐゴシック" charset="-128"/>
        </a:defRPr>
      </a:lvl5pPr>
      <a:lvl6pPr marL="457200" algn="l" defTabSz="457200" rtl="0" eaLnBrk="1" fontAlgn="base" hangingPunct="1">
        <a:spcBef>
          <a:spcPct val="0"/>
        </a:spcBef>
        <a:spcAft>
          <a:spcPct val="0"/>
        </a:spcAft>
        <a:defRPr sz="3200" b="1">
          <a:solidFill>
            <a:srgbClr val="0077BE"/>
          </a:solidFill>
          <a:latin typeface="Arial Bold" charset="0"/>
          <a:ea typeface="ＭＳ Ｐゴシック" charset="-128"/>
        </a:defRPr>
      </a:lvl6pPr>
      <a:lvl7pPr marL="914400" algn="l" defTabSz="457200" rtl="0" eaLnBrk="1" fontAlgn="base" hangingPunct="1">
        <a:spcBef>
          <a:spcPct val="0"/>
        </a:spcBef>
        <a:spcAft>
          <a:spcPct val="0"/>
        </a:spcAft>
        <a:defRPr sz="3200" b="1">
          <a:solidFill>
            <a:srgbClr val="0077BE"/>
          </a:solidFill>
          <a:latin typeface="Arial Bold" charset="0"/>
          <a:ea typeface="ＭＳ Ｐゴシック" charset="-128"/>
        </a:defRPr>
      </a:lvl7pPr>
      <a:lvl8pPr marL="1371600" algn="l" defTabSz="457200" rtl="0" eaLnBrk="1" fontAlgn="base" hangingPunct="1">
        <a:spcBef>
          <a:spcPct val="0"/>
        </a:spcBef>
        <a:spcAft>
          <a:spcPct val="0"/>
        </a:spcAft>
        <a:defRPr sz="3200" b="1">
          <a:solidFill>
            <a:srgbClr val="0077BE"/>
          </a:solidFill>
          <a:latin typeface="Arial Bold" charset="0"/>
          <a:ea typeface="ＭＳ Ｐゴシック" charset="-128"/>
        </a:defRPr>
      </a:lvl8pPr>
      <a:lvl9pPr marL="1828800" algn="l" defTabSz="457200" rtl="0" eaLnBrk="1" fontAlgn="base" hangingPunct="1">
        <a:spcBef>
          <a:spcPct val="0"/>
        </a:spcBef>
        <a:spcAft>
          <a:spcPct val="0"/>
        </a:spcAft>
        <a:defRPr sz="3200" b="1">
          <a:solidFill>
            <a:srgbClr val="0077BE"/>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21461"/>
            <a:ext cx="6255000" cy="416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8" name="TextBox 7"/>
          <p:cNvSpPr txBox="1"/>
          <p:nvPr/>
        </p:nvSpPr>
        <p:spPr>
          <a:xfrm>
            <a:off x="8585200" y="6564650"/>
            <a:ext cx="321733" cy="233733"/>
          </a:xfrm>
          <a:prstGeom prst="rect">
            <a:avLst/>
          </a:prstGeom>
          <a:noFill/>
        </p:spPr>
        <p:txBody>
          <a:bodyPr wrap="square" lIns="0" tIns="0" rIns="0" bIns="0" rtlCol="0" anchor="ctr" anchorCtr="0">
            <a:noAutofit/>
          </a:bodyPr>
          <a:lstStyle/>
          <a:p>
            <a:pPr algn="ctr">
              <a:defRPr/>
            </a:pPr>
            <a:r>
              <a:rPr lang="en-US" sz="1200" dirty="0">
                <a:solidFill>
                  <a:prstClr val="white">
                    <a:lumMod val="50000"/>
                  </a:prstClr>
                </a:solidFill>
                <a:latin typeface="Segoe UI Semilight"/>
                <a:ea typeface="ヒラギノ角ゴ Pro W3" pitchFamily="1" charset="-128"/>
              </a:rPr>
              <a:t>| </a:t>
            </a:r>
            <a:fld id="{77273EE1-5E38-49C9-BE71-B12C386003E3}" type="slidenum">
              <a:rPr lang="en-US" sz="1200" smtClean="0">
                <a:solidFill>
                  <a:prstClr val="white">
                    <a:lumMod val="50000"/>
                  </a:prstClr>
                </a:solidFill>
                <a:latin typeface="Segoe UI Semilight"/>
                <a:ea typeface="ヒラギノ角ゴ Pro W3" pitchFamily="1" charset="-128"/>
              </a:rPr>
              <a:pPr algn="ctr">
                <a:defRPr/>
              </a:pPr>
              <a:t>‹#›</a:t>
            </a:fld>
            <a:endParaRPr lang="en-US" sz="1200" dirty="0">
              <a:solidFill>
                <a:prstClr val="white">
                  <a:lumMod val="50000"/>
                </a:prstClr>
              </a:solidFill>
              <a:latin typeface="Segoe UI Semilight"/>
              <a:ea typeface="ヒラギノ角ゴ Pro W3" pitchFamily="1" charset="-128"/>
            </a:endParaRPr>
          </a:p>
        </p:txBody>
      </p:sp>
      <p:sp>
        <p:nvSpPr>
          <p:cNvPr id="6" name="Text Placeholder 5"/>
          <p:cNvSpPr>
            <a:spLocks noGrp="1"/>
          </p:cNvSpPr>
          <p:nvPr>
            <p:ph type="body" idx="1"/>
          </p:nvPr>
        </p:nvSpPr>
        <p:spPr>
          <a:xfrm>
            <a:off x="457200" y="1545336"/>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8800" y="174104"/>
            <a:ext cx="2133263" cy="651398"/>
          </a:xfrm>
          <a:prstGeom prst="rect">
            <a:avLst/>
          </a:prstGeom>
        </p:spPr>
      </p:pic>
      <p:cxnSp>
        <p:nvCxnSpPr>
          <p:cNvPr id="5" name="Straight Connector 4"/>
          <p:cNvCxnSpPr/>
          <p:nvPr userDrawn="1"/>
        </p:nvCxnSpPr>
        <p:spPr>
          <a:xfrm>
            <a:off x="220133" y="6559167"/>
            <a:ext cx="86868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9" name="TextBox 8"/>
          <p:cNvSpPr txBox="1"/>
          <p:nvPr userDrawn="1"/>
        </p:nvSpPr>
        <p:spPr>
          <a:xfrm>
            <a:off x="220133" y="6591465"/>
            <a:ext cx="4089400" cy="233733"/>
          </a:xfrm>
          <a:prstGeom prst="rect">
            <a:avLst/>
          </a:prstGeom>
          <a:noFill/>
        </p:spPr>
        <p:txBody>
          <a:bodyPr wrap="square" lIns="0" tIns="0" rIns="0" bIns="0" rtlCol="0" anchor="ctr" anchorCtr="0">
            <a:noAutofit/>
          </a:bodyPr>
          <a:lstStyle/>
          <a:p>
            <a:pPr>
              <a:defRPr/>
            </a:pPr>
            <a:r>
              <a:rPr lang="en-US" sz="900" dirty="0">
                <a:solidFill>
                  <a:srgbClr val="00376C"/>
                </a:solidFill>
                <a:latin typeface="Century Gothic"/>
                <a:ea typeface="ヒラギノ角ゴ Pro W3" pitchFamily="1" charset="-128"/>
              </a:rPr>
              <a:t>Applied Energy Group ·  www.appliedenergygroup.com</a:t>
            </a:r>
          </a:p>
        </p:txBody>
      </p:sp>
      <p:cxnSp>
        <p:nvCxnSpPr>
          <p:cNvPr id="10" name="Straight Connector 9"/>
          <p:cNvCxnSpPr/>
          <p:nvPr userDrawn="1"/>
        </p:nvCxnSpPr>
        <p:spPr>
          <a:xfrm>
            <a:off x="220133" y="1267501"/>
            <a:ext cx="86868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9579500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100000"/>
        </a:lnSpc>
        <a:spcBef>
          <a:spcPct val="0"/>
        </a:spcBef>
        <a:spcAft>
          <a:spcPct val="0"/>
        </a:spcAft>
        <a:defRPr sz="2800" b="0" i="0" cap="all" baseline="0">
          <a:solidFill>
            <a:schemeClr val="tx2"/>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Arial" pitchFamily="34" charset="0"/>
        </a:defRPr>
      </a:lvl2pPr>
      <a:lvl3pPr algn="l" rtl="0" eaLnBrk="1" fontAlgn="base" hangingPunct="1">
        <a:lnSpc>
          <a:spcPct val="90000"/>
        </a:lnSpc>
        <a:spcBef>
          <a:spcPct val="0"/>
        </a:spcBef>
        <a:spcAft>
          <a:spcPct val="0"/>
        </a:spcAft>
        <a:defRPr sz="3000">
          <a:solidFill>
            <a:schemeClr val="tx1"/>
          </a:solidFill>
          <a:latin typeface="Arial" pitchFamily="34" charset="0"/>
        </a:defRPr>
      </a:lvl3pPr>
      <a:lvl4pPr algn="l" rtl="0" eaLnBrk="1" fontAlgn="base" hangingPunct="1">
        <a:lnSpc>
          <a:spcPct val="90000"/>
        </a:lnSpc>
        <a:spcBef>
          <a:spcPct val="0"/>
        </a:spcBef>
        <a:spcAft>
          <a:spcPct val="0"/>
        </a:spcAft>
        <a:defRPr sz="3000">
          <a:solidFill>
            <a:schemeClr val="tx1"/>
          </a:solidFill>
          <a:latin typeface="Arial" pitchFamily="34" charset="0"/>
        </a:defRPr>
      </a:lvl4pPr>
      <a:lvl5pPr algn="l" rtl="0" eaLnBrk="1" fontAlgn="base" hangingPunct="1">
        <a:lnSpc>
          <a:spcPct val="90000"/>
        </a:lnSpc>
        <a:spcBef>
          <a:spcPct val="0"/>
        </a:spcBef>
        <a:spcAft>
          <a:spcPct val="0"/>
        </a:spcAft>
        <a:defRPr sz="3000">
          <a:solidFill>
            <a:schemeClr val="tx1"/>
          </a:solidFill>
          <a:latin typeface="Arial" pitchFamily="34" charset="0"/>
        </a:defRPr>
      </a:lvl5pPr>
      <a:lvl6pPr marL="457200" algn="l" rtl="0" eaLnBrk="1" fontAlgn="base" hangingPunct="1">
        <a:lnSpc>
          <a:spcPct val="90000"/>
        </a:lnSpc>
        <a:spcBef>
          <a:spcPct val="0"/>
        </a:spcBef>
        <a:spcAft>
          <a:spcPct val="0"/>
        </a:spcAft>
        <a:defRPr sz="3000">
          <a:solidFill>
            <a:schemeClr val="tx1"/>
          </a:solidFill>
          <a:latin typeface="Arial" pitchFamily="34" charset="0"/>
        </a:defRPr>
      </a:lvl6pPr>
      <a:lvl7pPr marL="914400" algn="l" rtl="0" eaLnBrk="1" fontAlgn="base" hangingPunct="1">
        <a:lnSpc>
          <a:spcPct val="90000"/>
        </a:lnSpc>
        <a:spcBef>
          <a:spcPct val="0"/>
        </a:spcBef>
        <a:spcAft>
          <a:spcPct val="0"/>
        </a:spcAft>
        <a:defRPr sz="3000">
          <a:solidFill>
            <a:schemeClr val="tx1"/>
          </a:solidFill>
          <a:latin typeface="Arial" pitchFamily="34" charset="0"/>
        </a:defRPr>
      </a:lvl7pPr>
      <a:lvl8pPr marL="1371600" algn="l" rtl="0" eaLnBrk="1" fontAlgn="base" hangingPunct="1">
        <a:lnSpc>
          <a:spcPct val="90000"/>
        </a:lnSpc>
        <a:spcBef>
          <a:spcPct val="0"/>
        </a:spcBef>
        <a:spcAft>
          <a:spcPct val="0"/>
        </a:spcAft>
        <a:defRPr sz="3000">
          <a:solidFill>
            <a:schemeClr val="tx1"/>
          </a:solidFill>
          <a:latin typeface="Arial" pitchFamily="34" charset="0"/>
        </a:defRPr>
      </a:lvl8pPr>
      <a:lvl9pPr marL="1828800" algn="l" rtl="0" eaLnBrk="1" fontAlgn="base" hangingPunct="1">
        <a:lnSpc>
          <a:spcPct val="90000"/>
        </a:lnSpc>
        <a:spcBef>
          <a:spcPct val="0"/>
        </a:spcBef>
        <a:spcAft>
          <a:spcPct val="0"/>
        </a:spcAft>
        <a:defRPr sz="3000">
          <a:solidFill>
            <a:schemeClr val="tx1"/>
          </a:solidFill>
          <a:latin typeface="Arial" pitchFamily="34" charset="0"/>
        </a:defRPr>
      </a:lvl9pPr>
    </p:titleStyle>
    <p:bodyStyle>
      <a:lvl1pPr marL="0" marR="0" indent="0" algn="l" defTabSz="914400" rtl="0" eaLnBrk="1" fontAlgn="base" latinLnBrk="0" hangingPunct="1">
        <a:lnSpc>
          <a:spcPct val="100000"/>
        </a:lnSpc>
        <a:spcBef>
          <a:spcPts val="600"/>
        </a:spcBef>
        <a:spcAft>
          <a:spcPts val="600"/>
        </a:spcAft>
        <a:buClrTx/>
        <a:buSzTx/>
        <a:buFont typeface="Arial"/>
        <a:buNone/>
        <a:tabLst/>
        <a:defRPr sz="2000" b="0" i="0" baseline="0">
          <a:ln>
            <a:noFill/>
          </a:ln>
          <a:solidFill>
            <a:schemeClr val="tx1">
              <a:lumMod val="65000"/>
              <a:lumOff val="35000"/>
            </a:schemeClr>
          </a:solidFill>
          <a:latin typeface="+mn-lt"/>
          <a:ea typeface="+mn-ea"/>
          <a:cs typeface="+mn-cs"/>
        </a:defRPr>
      </a:lvl1pPr>
      <a:lvl2pPr marL="336550" marR="0" indent="-161925" algn="l" defTabSz="914400" rtl="0" eaLnBrk="1" fontAlgn="base" latinLnBrk="0" hangingPunct="1">
        <a:lnSpc>
          <a:spcPct val="100000"/>
        </a:lnSpc>
        <a:spcBef>
          <a:spcPts val="0"/>
        </a:spcBef>
        <a:spcAft>
          <a:spcPts val="600"/>
        </a:spcAft>
        <a:buClr>
          <a:schemeClr val="accent5"/>
        </a:buClr>
        <a:buSzTx/>
        <a:buFont typeface="Arial"/>
        <a:buChar char="•"/>
        <a:tabLst/>
        <a:defRPr sz="1800" b="0">
          <a:solidFill>
            <a:schemeClr val="tx1">
              <a:lumMod val="65000"/>
              <a:lumOff val="35000"/>
            </a:schemeClr>
          </a:solidFill>
          <a:latin typeface="+mn-lt"/>
        </a:defRPr>
      </a:lvl2pPr>
      <a:lvl3pPr marL="508000" marR="0" indent="-160338" algn="l" defTabSz="914400" rtl="0" eaLnBrk="1" fontAlgn="base" latinLnBrk="0" hangingPunct="1">
        <a:lnSpc>
          <a:spcPct val="100000"/>
        </a:lnSpc>
        <a:spcBef>
          <a:spcPts val="0"/>
        </a:spcBef>
        <a:spcAft>
          <a:spcPts val="600"/>
        </a:spcAft>
        <a:buClr>
          <a:schemeClr val="tx2"/>
        </a:buClr>
        <a:buSzTx/>
        <a:buFont typeface="Wingdings" panose="05000000000000000000" pitchFamily="2" charset="2"/>
        <a:buChar char="§"/>
        <a:tabLst/>
        <a:defRPr sz="1600" baseline="0">
          <a:solidFill>
            <a:schemeClr val="tx1">
              <a:lumMod val="65000"/>
              <a:lumOff val="35000"/>
            </a:schemeClr>
          </a:solidFill>
          <a:latin typeface="+mn-lt"/>
        </a:defRPr>
      </a:lvl3pPr>
      <a:lvl4pPr marL="749300" marR="0" indent="-177800" algn="l" defTabSz="914400" rtl="0" eaLnBrk="1" fontAlgn="base" latinLnBrk="0" hangingPunct="1">
        <a:lnSpc>
          <a:spcPct val="100000"/>
        </a:lnSpc>
        <a:spcBef>
          <a:spcPts val="0"/>
        </a:spcBef>
        <a:spcAft>
          <a:spcPts val="600"/>
        </a:spcAft>
        <a:buClr>
          <a:schemeClr val="accent1"/>
        </a:buClr>
        <a:buSzTx/>
        <a:buFont typeface="Arial"/>
        <a:buChar char="•"/>
        <a:tabLst/>
        <a:defRPr sz="1400" baseline="0">
          <a:solidFill>
            <a:schemeClr val="tx1">
              <a:lumMod val="65000"/>
              <a:lumOff val="35000"/>
            </a:schemeClr>
          </a:solidFill>
          <a:latin typeface="+mn-lt"/>
        </a:defRPr>
      </a:lvl4pPr>
      <a:lvl5pPr marL="908050" marR="0" indent="-109538" algn="l" defTabSz="914400" rtl="0" eaLnBrk="1" fontAlgn="base" latinLnBrk="0" hangingPunct="1">
        <a:lnSpc>
          <a:spcPct val="100000"/>
        </a:lnSpc>
        <a:spcBef>
          <a:spcPts val="0"/>
        </a:spcBef>
        <a:spcAft>
          <a:spcPts val="1200"/>
        </a:spcAft>
        <a:buClr>
          <a:schemeClr val="accent6"/>
        </a:buClr>
        <a:buSzTx/>
        <a:buFont typeface="Arial" panose="020B0604020202020204" pitchFamily="34" charset="0"/>
        <a:buChar char="•"/>
        <a:tabLst/>
        <a:defRPr sz="1400" baseline="0">
          <a:solidFill>
            <a:schemeClr val="tx1">
              <a:lumMod val="65000"/>
              <a:lumOff val="35000"/>
            </a:schemeClr>
          </a:solidFill>
          <a:latin typeface="+mn-lt"/>
        </a:defRPr>
      </a:lvl5pPr>
      <a:lvl6pPr marL="2405063" indent="-233363" algn="l" rtl="0" eaLnBrk="1" fontAlgn="base" hangingPunct="1">
        <a:spcBef>
          <a:spcPct val="30000"/>
        </a:spcBef>
        <a:spcAft>
          <a:spcPct val="0"/>
        </a:spcAft>
        <a:buChar char="»"/>
        <a:defRPr sz="1200">
          <a:solidFill>
            <a:schemeClr val="tx1"/>
          </a:solidFill>
          <a:latin typeface="+mn-lt"/>
        </a:defRPr>
      </a:lvl6pPr>
      <a:lvl7pPr marL="2862263" indent="-233363" algn="l" rtl="0" eaLnBrk="1" fontAlgn="base" hangingPunct="1">
        <a:spcBef>
          <a:spcPct val="30000"/>
        </a:spcBef>
        <a:spcAft>
          <a:spcPct val="0"/>
        </a:spcAft>
        <a:buChar char="»"/>
        <a:defRPr sz="1200">
          <a:solidFill>
            <a:schemeClr val="tx1"/>
          </a:solidFill>
          <a:latin typeface="+mn-lt"/>
        </a:defRPr>
      </a:lvl7pPr>
      <a:lvl8pPr marL="3319463" indent="-233363" algn="l" rtl="0" eaLnBrk="1" fontAlgn="base" hangingPunct="1">
        <a:spcBef>
          <a:spcPct val="30000"/>
        </a:spcBef>
        <a:spcAft>
          <a:spcPct val="0"/>
        </a:spcAft>
        <a:buChar char="»"/>
        <a:defRPr sz="1200">
          <a:solidFill>
            <a:schemeClr val="tx1"/>
          </a:solidFill>
          <a:latin typeface="+mn-lt"/>
        </a:defRPr>
      </a:lvl8pPr>
      <a:lvl9pPr marL="3776663" indent="-233363" algn="l" rtl="0" eaLnBrk="1" fontAlgn="base" hangingPunct="1">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www.giss.nasa.gov/research/briefs/hansen_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Avista’s</a:t>
            </a:r>
            <a:r>
              <a:rPr lang="en-US" dirty="0" smtClean="0"/>
              <a:t> 2018 Natural Gas IRP</a:t>
            </a:r>
            <a:endParaRPr lang="en-US" dirty="0"/>
          </a:p>
        </p:txBody>
      </p:sp>
      <p:sp>
        <p:nvSpPr>
          <p:cNvPr id="2" name="Subtitle 1"/>
          <p:cNvSpPr>
            <a:spLocks noGrp="1"/>
          </p:cNvSpPr>
          <p:nvPr>
            <p:ph type="subTitle" idx="1"/>
          </p:nvPr>
        </p:nvSpPr>
        <p:spPr/>
        <p:txBody>
          <a:bodyPr/>
          <a:lstStyle/>
          <a:p>
            <a:r>
              <a:rPr lang="en-US" dirty="0" smtClean="0"/>
              <a:t>November 30, 2018</a:t>
            </a:r>
            <a:endParaRPr lang="en-US" dirty="0"/>
          </a:p>
        </p:txBody>
      </p:sp>
    </p:spTree>
    <p:extLst>
      <p:ext uri="{BB962C8B-B14F-4D97-AF65-F5344CB8AC3E}">
        <p14:creationId xmlns:p14="http://schemas.microsoft.com/office/powerpoint/2010/main" val="2153769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 Carbon Tax Summary</a:t>
            </a:r>
            <a:endParaRPr lang="en-US" dirty="0"/>
          </a:p>
        </p:txBody>
      </p:sp>
      <p:sp>
        <p:nvSpPr>
          <p:cNvPr id="7" name="Content Placeholder 6"/>
          <p:cNvSpPr>
            <a:spLocks noGrp="1"/>
          </p:cNvSpPr>
          <p:nvPr>
            <p:ph idx="1"/>
          </p:nvPr>
        </p:nvSpPr>
        <p:spPr/>
        <p:txBody>
          <a:bodyPr/>
          <a:lstStyle/>
          <a:p>
            <a:r>
              <a:rPr lang="en-US" dirty="0"/>
              <a:t>WA – Governor Inslee proposed Carbon tax (SB 6203) </a:t>
            </a:r>
          </a:p>
          <a:p>
            <a:pPr lvl="1"/>
            <a:r>
              <a:rPr lang="en-US" sz="1800" dirty="0"/>
              <a:t>Starts at $10 per MTCO2e in July 2019 and in 2021 adds $2 per year until capping at $30 in 2030</a:t>
            </a:r>
            <a:endParaRPr lang="en-US" sz="1800" dirty="0"/>
          </a:p>
        </p:txBody>
      </p:sp>
      <p:sp>
        <p:nvSpPr>
          <p:cNvPr id="5"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10</a:t>
            </a:fld>
            <a:endParaRPr lang="en-US" dirty="0"/>
          </a:p>
        </p:txBody>
      </p:sp>
      <p:graphicFrame>
        <p:nvGraphicFramePr>
          <p:cNvPr id="9" name="Chart 8"/>
          <p:cNvGraphicFramePr>
            <a:graphicFrameLocks noGrp="1"/>
          </p:cNvGraphicFramePr>
          <p:nvPr>
            <p:extLst>
              <p:ext uri="{D42A27DB-BD31-4B8C-83A1-F6EECF244321}">
                <p14:modId xmlns:p14="http://schemas.microsoft.com/office/powerpoint/2010/main" val="3120561943"/>
              </p:ext>
            </p:extLst>
          </p:nvPr>
        </p:nvGraphicFramePr>
        <p:xfrm>
          <a:off x="457200" y="3306536"/>
          <a:ext cx="8229600" cy="2716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252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0" y="5715000"/>
            <a:ext cx="22860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2018 Henry Hub Expected Price</a:t>
            </a:r>
            <a:br>
              <a:rPr lang="en-US" dirty="0" smtClean="0"/>
            </a:br>
            <a:r>
              <a:rPr lang="en-US" dirty="0" smtClean="0"/>
              <a:t>Including Carbon Adders by State</a:t>
            </a:r>
            <a:endParaRPr lang="en-US" dirty="0"/>
          </a:p>
        </p:txBody>
      </p:sp>
      <p:graphicFrame>
        <p:nvGraphicFramePr>
          <p:cNvPr id="4" name="Chart 3"/>
          <p:cNvGraphicFramePr>
            <a:graphicFrameLocks noGrp="1"/>
          </p:cNvGraphicFramePr>
          <p:nvPr>
            <p:extLst/>
          </p:nvPr>
        </p:nvGraphicFramePr>
        <p:xfrm>
          <a:off x="235857" y="1600200"/>
          <a:ext cx="8672286"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11</a:t>
            </a:fld>
            <a:endParaRPr lang="en-US" dirty="0"/>
          </a:p>
        </p:txBody>
      </p:sp>
    </p:spTree>
    <p:extLst>
      <p:ext uri="{BB962C8B-B14F-4D97-AF65-F5344CB8AC3E}">
        <p14:creationId xmlns:p14="http://schemas.microsoft.com/office/powerpoint/2010/main" val="480112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46084" y="5805182"/>
            <a:ext cx="2348918" cy="11241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 xmlns:a16="http://schemas.microsoft.com/office/drawing/2014/main" id="{BCF3FB24-16D3-43CC-BBA4-101D36C1A11F}"/>
              </a:ext>
            </a:extLst>
          </p:cNvPr>
          <p:cNvSpPr>
            <a:spLocks noGrp="1"/>
          </p:cNvSpPr>
          <p:nvPr>
            <p:ph type="body" sz="quarter" idx="16"/>
          </p:nvPr>
        </p:nvSpPr>
        <p:spPr/>
        <p:txBody>
          <a:bodyPr>
            <a:normAutofit fontScale="77500" lnSpcReduction="20000"/>
          </a:bodyPr>
          <a:lstStyle/>
          <a:p>
            <a:r>
              <a:rPr lang="en-US" dirty="0"/>
              <a:t>Total Avista Washington, </a:t>
            </a:r>
            <a:r>
              <a:rPr lang="en-US" b="1" dirty="0"/>
              <a:t>Cumulative</a:t>
            </a:r>
            <a:r>
              <a:rPr lang="en-US" dirty="0"/>
              <a:t> Potential</a:t>
            </a:r>
          </a:p>
        </p:txBody>
      </p:sp>
      <p:sp>
        <p:nvSpPr>
          <p:cNvPr id="3" name="Content Placeholder 2">
            <a:extLst>
              <a:ext uri="{FF2B5EF4-FFF2-40B4-BE49-F238E27FC236}">
                <a16:creationId xmlns="" xmlns:a16="http://schemas.microsoft.com/office/drawing/2014/main" id="{04351E8C-FE6B-41AF-B10A-DA341C36BCDE}"/>
              </a:ext>
            </a:extLst>
          </p:cNvPr>
          <p:cNvSpPr>
            <a:spLocks noGrp="1"/>
          </p:cNvSpPr>
          <p:nvPr>
            <p:ph sz="quarter" idx="17"/>
          </p:nvPr>
        </p:nvSpPr>
        <p:spPr>
          <a:xfrm>
            <a:off x="280401" y="1377795"/>
            <a:ext cx="4121427" cy="2817852"/>
          </a:xfrm>
        </p:spPr>
        <p:txBody>
          <a:bodyPr>
            <a:normAutofit fontScale="70000" lnSpcReduction="20000"/>
          </a:bodyPr>
          <a:lstStyle/>
          <a:p>
            <a:pPr indent="-161925"/>
            <a:r>
              <a:rPr lang="en-US" dirty="0"/>
              <a:t>All potential “ramps up” over time – all ramp rates are based on those found within the NWPCC’s Seventh Power Plan</a:t>
            </a:r>
          </a:p>
          <a:p>
            <a:r>
              <a:rPr lang="en-US" dirty="0"/>
              <a:t>Achievable technical potential reaches 85% of technical by the end of the study, consistent with the Council assumptions</a:t>
            </a:r>
          </a:p>
        </p:txBody>
      </p:sp>
      <p:sp>
        <p:nvSpPr>
          <p:cNvPr id="4" name="Title 3">
            <a:extLst>
              <a:ext uri="{FF2B5EF4-FFF2-40B4-BE49-F238E27FC236}">
                <a16:creationId xmlns="" xmlns:a16="http://schemas.microsoft.com/office/drawing/2014/main" id="{5C5B49E3-622D-4F1B-B2E3-B8127427F91C}"/>
              </a:ext>
            </a:extLst>
          </p:cNvPr>
          <p:cNvSpPr>
            <a:spLocks noGrp="1"/>
          </p:cNvSpPr>
          <p:nvPr>
            <p:ph type="title"/>
          </p:nvPr>
        </p:nvSpPr>
        <p:spPr/>
        <p:txBody>
          <a:bodyPr/>
          <a:lstStyle/>
          <a:p>
            <a:r>
              <a:rPr lang="en-US" dirty="0"/>
              <a:t>Potential by </a:t>
            </a:r>
            <a:r>
              <a:rPr lang="en-US" dirty="0" smtClean="0"/>
              <a:t>Sector</a:t>
            </a:r>
            <a:br>
              <a:rPr lang="en-US" dirty="0" smtClean="0"/>
            </a:br>
            <a:endParaRPr lang="en-US" dirty="0"/>
          </a:p>
        </p:txBody>
      </p:sp>
      <p:graphicFrame>
        <p:nvGraphicFramePr>
          <p:cNvPr id="5" name="Table 4">
            <a:extLst>
              <a:ext uri="{FF2B5EF4-FFF2-40B4-BE49-F238E27FC236}">
                <a16:creationId xmlns="" xmlns:a16="http://schemas.microsoft.com/office/drawing/2014/main" id="{8180FA9D-B5C4-4DCD-87F6-D70B6DBA5541}"/>
              </a:ext>
            </a:extLst>
          </p:cNvPr>
          <p:cNvGraphicFramePr>
            <a:graphicFrameLocks noGrp="1"/>
          </p:cNvGraphicFramePr>
          <p:nvPr>
            <p:extLst/>
          </p:nvPr>
        </p:nvGraphicFramePr>
        <p:xfrm>
          <a:off x="1151731" y="4199792"/>
          <a:ext cx="6857999" cy="1000125"/>
        </p:xfrm>
        <a:graphic>
          <a:graphicData uri="http://schemas.openxmlformats.org/drawingml/2006/table">
            <a:tbl>
              <a:tblPr/>
              <a:tblGrid>
                <a:gridCol w="1627044">
                  <a:extLst>
                    <a:ext uri="{9D8B030D-6E8A-4147-A177-3AD203B41FA5}">
                      <a16:colId xmlns="" xmlns:a16="http://schemas.microsoft.com/office/drawing/2014/main" val="1481575173"/>
                    </a:ext>
                  </a:extLst>
                </a:gridCol>
                <a:gridCol w="1046191">
                  <a:extLst>
                    <a:ext uri="{9D8B030D-6E8A-4147-A177-3AD203B41FA5}">
                      <a16:colId xmlns="" xmlns:a16="http://schemas.microsoft.com/office/drawing/2014/main" val="1388476579"/>
                    </a:ext>
                  </a:extLst>
                </a:gridCol>
                <a:gridCol w="1046191">
                  <a:extLst>
                    <a:ext uri="{9D8B030D-6E8A-4147-A177-3AD203B41FA5}">
                      <a16:colId xmlns="" xmlns:a16="http://schemas.microsoft.com/office/drawing/2014/main" val="2106086793"/>
                    </a:ext>
                  </a:extLst>
                </a:gridCol>
                <a:gridCol w="1046191">
                  <a:extLst>
                    <a:ext uri="{9D8B030D-6E8A-4147-A177-3AD203B41FA5}">
                      <a16:colId xmlns="" xmlns:a16="http://schemas.microsoft.com/office/drawing/2014/main" val="272380985"/>
                    </a:ext>
                  </a:extLst>
                </a:gridCol>
                <a:gridCol w="1046191">
                  <a:extLst>
                    <a:ext uri="{9D8B030D-6E8A-4147-A177-3AD203B41FA5}">
                      <a16:colId xmlns="" xmlns:a16="http://schemas.microsoft.com/office/drawing/2014/main" val="3104957083"/>
                    </a:ext>
                  </a:extLst>
                </a:gridCol>
                <a:gridCol w="1046191">
                  <a:extLst>
                    <a:ext uri="{9D8B030D-6E8A-4147-A177-3AD203B41FA5}">
                      <a16:colId xmlns="" xmlns:a16="http://schemas.microsoft.com/office/drawing/2014/main" val="1668330465"/>
                    </a:ext>
                  </a:extLst>
                </a:gridCol>
              </a:tblGrid>
              <a:tr h="200025">
                <a:tc>
                  <a:txBody>
                    <a:bodyPr/>
                    <a:lstStyle/>
                    <a:p>
                      <a:pPr algn="ctr" fontAlgn="ctr"/>
                      <a:r>
                        <a:rPr lang="en-US" sz="1200" b="0" i="0" u="none" strike="noStrike" dirty="0">
                          <a:solidFill>
                            <a:srgbClr val="FFFFFF"/>
                          </a:solidFill>
                          <a:effectLst/>
                          <a:latin typeface="Calibri" panose="020F0502020204030204" pitchFamily="34" charset="0"/>
                        </a:rPr>
                        <a:t>UCT Savings (Dth)</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rgbClr val="1C1D4D"/>
                    </a:solidFill>
                  </a:tcPr>
                </a:tc>
                <a:tc>
                  <a:txBody>
                    <a:bodyPr/>
                    <a:lstStyle/>
                    <a:p>
                      <a:pPr algn="ctr" fontAlgn="ctr"/>
                      <a:r>
                        <a:rPr lang="en-US" sz="1200" b="0" i="0" u="none" strike="noStrike" dirty="0">
                          <a:solidFill>
                            <a:srgbClr val="FFFFFF"/>
                          </a:solidFill>
                          <a:effectLst/>
                          <a:latin typeface="Calibri" panose="020F0502020204030204" pitchFamily="34" charset="0"/>
                        </a:rPr>
                        <a:t>2018</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rgbClr val="1C1D4D"/>
                    </a:solidFill>
                  </a:tcPr>
                </a:tc>
                <a:tc>
                  <a:txBody>
                    <a:bodyPr/>
                    <a:lstStyle/>
                    <a:p>
                      <a:pPr algn="ctr" fontAlgn="ctr"/>
                      <a:r>
                        <a:rPr lang="en-US" sz="1200" b="0" i="0" u="none" strike="noStrike" dirty="0">
                          <a:solidFill>
                            <a:srgbClr val="FFFFFF"/>
                          </a:solidFill>
                          <a:effectLst/>
                          <a:latin typeface="Calibri" panose="020F0502020204030204" pitchFamily="34" charset="0"/>
                        </a:rPr>
                        <a:t>2019</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rgbClr val="1C1D4D"/>
                    </a:solidFill>
                  </a:tcPr>
                </a:tc>
                <a:tc>
                  <a:txBody>
                    <a:bodyPr/>
                    <a:lstStyle/>
                    <a:p>
                      <a:pPr algn="ctr" fontAlgn="ctr"/>
                      <a:r>
                        <a:rPr lang="en-US" sz="1200" b="0" i="0" u="none" strike="noStrike">
                          <a:solidFill>
                            <a:srgbClr val="FFFFFF"/>
                          </a:solidFill>
                          <a:effectLst/>
                          <a:latin typeface="Calibri" panose="020F0502020204030204" pitchFamily="34" charset="0"/>
                        </a:rPr>
                        <a:t>2022</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rgbClr val="1C1D4D"/>
                    </a:solidFill>
                  </a:tcPr>
                </a:tc>
                <a:tc>
                  <a:txBody>
                    <a:bodyPr/>
                    <a:lstStyle/>
                    <a:p>
                      <a:pPr algn="ctr" fontAlgn="ctr"/>
                      <a:r>
                        <a:rPr lang="en-US" sz="1200" b="0" i="0" u="none" strike="noStrike">
                          <a:solidFill>
                            <a:srgbClr val="FFFFFF"/>
                          </a:solidFill>
                          <a:effectLst/>
                          <a:latin typeface="Calibri" panose="020F0502020204030204" pitchFamily="34" charset="0"/>
                        </a:rPr>
                        <a:t>2028</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rgbClr val="1C1D4D"/>
                    </a:solidFill>
                  </a:tcPr>
                </a:tc>
                <a:tc>
                  <a:txBody>
                    <a:bodyPr/>
                    <a:lstStyle/>
                    <a:p>
                      <a:pPr algn="ctr" fontAlgn="ctr"/>
                      <a:r>
                        <a:rPr lang="en-US" sz="1200" b="0" i="0" u="none" strike="noStrike">
                          <a:solidFill>
                            <a:srgbClr val="FFFFFF"/>
                          </a:solidFill>
                          <a:effectLst/>
                          <a:latin typeface="Calibri" panose="020F0502020204030204" pitchFamily="34" charset="0"/>
                        </a:rPr>
                        <a:t>2038</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rgbClr val="1C1D4D"/>
                    </a:solidFill>
                  </a:tcPr>
                </a:tc>
                <a:extLst>
                  <a:ext uri="{0D108BD9-81ED-4DB2-BD59-A6C34878D82A}">
                    <a16:rowId xmlns="" xmlns:a16="http://schemas.microsoft.com/office/drawing/2014/main" val="1475235832"/>
                  </a:ext>
                </a:extLst>
              </a:tr>
              <a:tr h="200025">
                <a:tc>
                  <a:txBody>
                    <a:bodyPr/>
                    <a:lstStyle/>
                    <a:p>
                      <a:pPr algn="l" fontAlgn="ctr"/>
                      <a:r>
                        <a:rPr lang="en-US" sz="1200" b="0" i="0" u="none" strike="noStrike" dirty="0">
                          <a:solidFill>
                            <a:srgbClr val="1C1D4D"/>
                          </a:solidFill>
                          <a:effectLst/>
                          <a:latin typeface="Calibri" panose="020F0502020204030204" pitchFamily="34" charset="0"/>
                        </a:rPr>
                        <a:t>Residential</a:t>
                      </a:r>
                    </a:p>
                  </a:txBody>
                  <a:tcPr marL="85725"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39,979</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88,051</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345,801</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1,362,078</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3,107,847</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extLst>
                  <a:ext uri="{0D108BD9-81ED-4DB2-BD59-A6C34878D82A}">
                    <a16:rowId xmlns="" xmlns:a16="http://schemas.microsoft.com/office/drawing/2014/main" val="3131739175"/>
                  </a:ext>
                </a:extLst>
              </a:tr>
              <a:tr h="200025">
                <a:tc>
                  <a:txBody>
                    <a:bodyPr/>
                    <a:lstStyle/>
                    <a:p>
                      <a:pPr algn="l" fontAlgn="ctr"/>
                      <a:r>
                        <a:rPr lang="en-US" sz="1200" b="0" i="0" u="none" strike="noStrike">
                          <a:solidFill>
                            <a:srgbClr val="1C1D4D"/>
                          </a:solidFill>
                          <a:effectLst/>
                          <a:latin typeface="Calibri" panose="020F0502020204030204" pitchFamily="34" charset="0"/>
                        </a:rPr>
                        <a:t>Commercial</a:t>
                      </a:r>
                    </a:p>
                  </a:txBody>
                  <a:tcPr marL="85725"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dirty="0">
                          <a:solidFill>
                            <a:srgbClr val="1C1D4D"/>
                          </a:solidFill>
                          <a:effectLst/>
                          <a:latin typeface="Calibri" panose="020F0502020204030204" pitchFamily="34" charset="0"/>
                        </a:rPr>
                        <a:t>20,731</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dirty="0">
                          <a:solidFill>
                            <a:srgbClr val="1C1D4D"/>
                          </a:solidFill>
                          <a:effectLst/>
                          <a:latin typeface="Calibri" panose="020F0502020204030204" pitchFamily="34" charset="0"/>
                        </a:rPr>
                        <a:t>44,393</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dirty="0">
                          <a:solidFill>
                            <a:srgbClr val="1C1D4D"/>
                          </a:solidFill>
                          <a:effectLst/>
                          <a:latin typeface="Calibri" panose="020F0502020204030204" pitchFamily="34" charset="0"/>
                        </a:rPr>
                        <a:t>151,733</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a:solidFill>
                            <a:srgbClr val="1C1D4D"/>
                          </a:solidFill>
                          <a:effectLst/>
                          <a:latin typeface="Calibri" panose="020F0502020204030204" pitchFamily="34" charset="0"/>
                        </a:rPr>
                        <a:t>547,834</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a:solidFill>
                            <a:srgbClr val="1C1D4D"/>
                          </a:solidFill>
                          <a:effectLst/>
                          <a:latin typeface="Calibri" panose="020F0502020204030204" pitchFamily="34" charset="0"/>
                        </a:rPr>
                        <a:t>1,021,211</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extLst>
                  <a:ext uri="{0D108BD9-81ED-4DB2-BD59-A6C34878D82A}">
                    <a16:rowId xmlns="" xmlns:a16="http://schemas.microsoft.com/office/drawing/2014/main" val="1985870635"/>
                  </a:ext>
                </a:extLst>
              </a:tr>
              <a:tr h="200025">
                <a:tc>
                  <a:txBody>
                    <a:bodyPr/>
                    <a:lstStyle/>
                    <a:p>
                      <a:pPr algn="l" fontAlgn="ctr"/>
                      <a:r>
                        <a:rPr lang="en-US" sz="1200" b="0" i="0" u="none" strike="noStrike">
                          <a:solidFill>
                            <a:srgbClr val="1C1D4D"/>
                          </a:solidFill>
                          <a:effectLst/>
                          <a:latin typeface="Calibri" panose="020F0502020204030204" pitchFamily="34" charset="0"/>
                        </a:rPr>
                        <a:t>Industrial</a:t>
                      </a:r>
                    </a:p>
                  </a:txBody>
                  <a:tcPr marL="85725"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569</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1,132</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2,887</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6,528</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9,957</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extLst>
                  <a:ext uri="{0D108BD9-81ED-4DB2-BD59-A6C34878D82A}">
                    <a16:rowId xmlns="" xmlns:a16="http://schemas.microsoft.com/office/drawing/2014/main" val="3563423936"/>
                  </a:ext>
                </a:extLst>
              </a:tr>
              <a:tr h="200025">
                <a:tc>
                  <a:txBody>
                    <a:bodyPr/>
                    <a:lstStyle/>
                    <a:p>
                      <a:pPr algn="l" fontAlgn="ctr"/>
                      <a:r>
                        <a:rPr lang="en-US" sz="1200" b="1" i="0" u="none" strike="noStrike">
                          <a:solidFill>
                            <a:srgbClr val="1C1D4D"/>
                          </a:solidFill>
                          <a:effectLst/>
                          <a:latin typeface="Calibri" panose="020F0502020204030204" pitchFamily="34" charset="0"/>
                        </a:rPr>
                        <a:t>Total</a:t>
                      </a:r>
                    </a:p>
                  </a:txBody>
                  <a:tcPr marL="0"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a:solidFill>
                            <a:srgbClr val="1C1D4D"/>
                          </a:solidFill>
                          <a:effectLst/>
                          <a:latin typeface="Calibri" panose="020F0502020204030204" pitchFamily="34" charset="0"/>
                        </a:rPr>
                        <a:t>61,279</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133,576</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500,422</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1,916,441</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4,139,016</a:t>
                      </a:r>
                    </a:p>
                  </a:txBody>
                  <a:tcPr marL="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extLst>
                  <a:ext uri="{0D108BD9-81ED-4DB2-BD59-A6C34878D82A}">
                    <a16:rowId xmlns="" xmlns:a16="http://schemas.microsoft.com/office/drawing/2014/main" val="825603401"/>
                  </a:ext>
                </a:extLst>
              </a:tr>
            </a:tbl>
          </a:graphicData>
        </a:graphic>
      </p:graphicFrame>
      <p:graphicFrame>
        <p:nvGraphicFramePr>
          <p:cNvPr id="10" name="Chart 9">
            <a:extLst>
              <a:ext uri="{FF2B5EF4-FFF2-40B4-BE49-F238E27FC236}">
                <a16:creationId xmlns="" xmlns:a16="http://schemas.microsoft.com/office/drawing/2014/main" id="{0354863F-6B07-4449-ACEB-E9BA80F0908A}"/>
              </a:ext>
            </a:extLst>
          </p:cNvPr>
          <p:cNvGraphicFramePr>
            <a:graphicFrameLocks/>
          </p:cNvGraphicFramePr>
          <p:nvPr>
            <p:extLst/>
          </p:nvPr>
        </p:nvGraphicFramePr>
        <p:xfrm>
          <a:off x="4386470" y="1312496"/>
          <a:ext cx="475753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 xmlns:a16="http://schemas.microsoft.com/office/drawing/2014/main" id="{84BF70FE-E278-4BB7-A8DE-6054C54F9365}"/>
              </a:ext>
            </a:extLst>
          </p:cNvPr>
          <p:cNvGraphicFramePr>
            <a:graphicFrameLocks noGrp="1"/>
          </p:cNvGraphicFramePr>
          <p:nvPr>
            <p:extLst/>
          </p:nvPr>
        </p:nvGraphicFramePr>
        <p:xfrm>
          <a:off x="1142999" y="5418992"/>
          <a:ext cx="6857999" cy="1000125"/>
        </p:xfrm>
        <a:graphic>
          <a:graphicData uri="http://schemas.openxmlformats.org/drawingml/2006/table">
            <a:tbl>
              <a:tblPr/>
              <a:tblGrid>
                <a:gridCol w="1627044">
                  <a:extLst>
                    <a:ext uri="{9D8B030D-6E8A-4147-A177-3AD203B41FA5}">
                      <a16:colId xmlns="" xmlns:a16="http://schemas.microsoft.com/office/drawing/2014/main" val="1481575173"/>
                    </a:ext>
                  </a:extLst>
                </a:gridCol>
                <a:gridCol w="1046191">
                  <a:extLst>
                    <a:ext uri="{9D8B030D-6E8A-4147-A177-3AD203B41FA5}">
                      <a16:colId xmlns="" xmlns:a16="http://schemas.microsoft.com/office/drawing/2014/main" val="1388476579"/>
                    </a:ext>
                  </a:extLst>
                </a:gridCol>
                <a:gridCol w="1046191">
                  <a:extLst>
                    <a:ext uri="{9D8B030D-6E8A-4147-A177-3AD203B41FA5}">
                      <a16:colId xmlns="" xmlns:a16="http://schemas.microsoft.com/office/drawing/2014/main" val="2106086793"/>
                    </a:ext>
                  </a:extLst>
                </a:gridCol>
                <a:gridCol w="1046191">
                  <a:extLst>
                    <a:ext uri="{9D8B030D-6E8A-4147-A177-3AD203B41FA5}">
                      <a16:colId xmlns="" xmlns:a16="http://schemas.microsoft.com/office/drawing/2014/main" val="272380985"/>
                    </a:ext>
                  </a:extLst>
                </a:gridCol>
                <a:gridCol w="1046191">
                  <a:extLst>
                    <a:ext uri="{9D8B030D-6E8A-4147-A177-3AD203B41FA5}">
                      <a16:colId xmlns="" xmlns:a16="http://schemas.microsoft.com/office/drawing/2014/main" val="3104957083"/>
                    </a:ext>
                  </a:extLst>
                </a:gridCol>
                <a:gridCol w="1046191">
                  <a:extLst>
                    <a:ext uri="{9D8B030D-6E8A-4147-A177-3AD203B41FA5}">
                      <a16:colId xmlns="" xmlns:a16="http://schemas.microsoft.com/office/drawing/2014/main" val="1668330465"/>
                    </a:ext>
                  </a:extLst>
                </a:gridCol>
              </a:tblGrid>
              <a:tr h="200025">
                <a:tc>
                  <a:txBody>
                    <a:bodyPr/>
                    <a:lstStyle/>
                    <a:p>
                      <a:pPr algn="ctr" fontAlgn="ctr"/>
                      <a:r>
                        <a:rPr lang="en-US" sz="1200" b="0" i="0" u="none" strike="noStrike" dirty="0">
                          <a:solidFill>
                            <a:srgbClr val="FFFFFF"/>
                          </a:solidFill>
                          <a:effectLst/>
                          <a:latin typeface="Calibri" panose="020F0502020204030204" pitchFamily="34" charset="0"/>
                        </a:rPr>
                        <a:t>TRC Savings (Dth)</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chemeClr val="accent1"/>
                    </a:solidFill>
                  </a:tcPr>
                </a:tc>
                <a:tc>
                  <a:txBody>
                    <a:bodyPr/>
                    <a:lstStyle/>
                    <a:p>
                      <a:pPr algn="ctr" fontAlgn="ctr"/>
                      <a:r>
                        <a:rPr lang="en-US" sz="1200" b="0" i="0" u="none" strike="noStrike" dirty="0">
                          <a:solidFill>
                            <a:srgbClr val="FFFFFF"/>
                          </a:solidFill>
                          <a:effectLst/>
                          <a:latin typeface="Calibri" panose="020F0502020204030204" pitchFamily="34" charset="0"/>
                        </a:rPr>
                        <a:t>2018</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chemeClr val="accent1"/>
                    </a:solidFill>
                  </a:tcPr>
                </a:tc>
                <a:tc>
                  <a:txBody>
                    <a:bodyPr/>
                    <a:lstStyle/>
                    <a:p>
                      <a:pPr algn="ctr" fontAlgn="ctr"/>
                      <a:r>
                        <a:rPr lang="en-US" sz="1200" b="0" i="0" u="none" strike="noStrike" dirty="0">
                          <a:solidFill>
                            <a:srgbClr val="FFFFFF"/>
                          </a:solidFill>
                          <a:effectLst/>
                          <a:latin typeface="Calibri" panose="020F0502020204030204" pitchFamily="34" charset="0"/>
                        </a:rPr>
                        <a:t>2019</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chemeClr val="accent1"/>
                    </a:solidFill>
                  </a:tcPr>
                </a:tc>
                <a:tc>
                  <a:txBody>
                    <a:bodyPr/>
                    <a:lstStyle/>
                    <a:p>
                      <a:pPr algn="ctr" fontAlgn="ctr"/>
                      <a:r>
                        <a:rPr lang="en-US" sz="1200" b="0" i="0" u="none" strike="noStrike" dirty="0">
                          <a:solidFill>
                            <a:srgbClr val="FFFFFF"/>
                          </a:solidFill>
                          <a:effectLst/>
                          <a:latin typeface="Calibri" panose="020F0502020204030204" pitchFamily="34" charset="0"/>
                        </a:rPr>
                        <a:t>2022</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chemeClr val="accent1"/>
                    </a:solidFill>
                  </a:tcPr>
                </a:tc>
                <a:tc>
                  <a:txBody>
                    <a:bodyPr/>
                    <a:lstStyle/>
                    <a:p>
                      <a:pPr algn="ctr" fontAlgn="ctr"/>
                      <a:r>
                        <a:rPr lang="en-US" sz="1200" b="0" i="0" u="none" strike="noStrike" dirty="0">
                          <a:solidFill>
                            <a:srgbClr val="FFFFFF"/>
                          </a:solidFill>
                          <a:effectLst/>
                          <a:latin typeface="Calibri" panose="020F0502020204030204" pitchFamily="34" charset="0"/>
                        </a:rPr>
                        <a:t>2028</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chemeClr val="accent1"/>
                    </a:solidFill>
                  </a:tcPr>
                </a:tc>
                <a:tc>
                  <a:txBody>
                    <a:bodyPr/>
                    <a:lstStyle/>
                    <a:p>
                      <a:pPr algn="ctr" fontAlgn="ctr"/>
                      <a:r>
                        <a:rPr lang="en-US" sz="1200" b="0" i="0" u="none" strike="noStrike" dirty="0">
                          <a:solidFill>
                            <a:srgbClr val="FFFFFF"/>
                          </a:solidFill>
                          <a:effectLst/>
                          <a:latin typeface="Calibri" panose="020F0502020204030204" pitchFamily="34" charset="0"/>
                        </a:rPr>
                        <a:t>2038</a:t>
                      </a:r>
                    </a:p>
                  </a:txBody>
                  <a:tcPr marL="0" marR="0" marT="0" marB="0" anchor="ctr">
                    <a:lnL>
                      <a:noFill/>
                    </a:lnL>
                    <a:lnR>
                      <a:noFill/>
                    </a:lnR>
                    <a:lnT>
                      <a:noFill/>
                    </a:lnT>
                    <a:lnB w="12700" cap="flat" cmpd="sng" algn="ctr">
                      <a:solidFill>
                        <a:srgbClr val="FF7F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475235832"/>
                  </a:ext>
                </a:extLst>
              </a:tr>
              <a:tr h="200025">
                <a:tc>
                  <a:txBody>
                    <a:bodyPr/>
                    <a:lstStyle/>
                    <a:p>
                      <a:pPr algn="l" fontAlgn="ctr"/>
                      <a:r>
                        <a:rPr lang="en-US" sz="1200" b="0" i="0" u="none" strike="noStrike" dirty="0">
                          <a:solidFill>
                            <a:srgbClr val="1C1D4D"/>
                          </a:solidFill>
                          <a:effectLst/>
                          <a:latin typeface="Calibri" panose="020F0502020204030204" pitchFamily="34" charset="0"/>
                        </a:rPr>
                        <a:t>Residential</a:t>
                      </a:r>
                    </a:p>
                  </a:txBody>
                  <a:tcPr marL="85725"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14,920</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32,308</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139,361</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824,953</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1,573,939</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extLst>
                  <a:ext uri="{0D108BD9-81ED-4DB2-BD59-A6C34878D82A}">
                    <a16:rowId xmlns="" xmlns:a16="http://schemas.microsoft.com/office/drawing/2014/main" val="3131739175"/>
                  </a:ext>
                </a:extLst>
              </a:tr>
              <a:tr h="200025">
                <a:tc>
                  <a:txBody>
                    <a:bodyPr/>
                    <a:lstStyle/>
                    <a:p>
                      <a:pPr algn="l" fontAlgn="ctr"/>
                      <a:r>
                        <a:rPr lang="en-US" sz="1200" b="0" i="0" u="none" strike="noStrike">
                          <a:solidFill>
                            <a:srgbClr val="1C1D4D"/>
                          </a:solidFill>
                          <a:effectLst/>
                          <a:latin typeface="Calibri" panose="020F0502020204030204" pitchFamily="34" charset="0"/>
                        </a:rPr>
                        <a:t>Commercial</a:t>
                      </a:r>
                    </a:p>
                  </a:txBody>
                  <a:tcPr marL="85725"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a:solidFill>
                            <a:srgbClr val="1C1D4D"/>
                          </a:solidFill>
                          <a:effectLst/>
                          <a:latin typeface="Calibri" panose="020F0502020204030204" pitchFamily="34" charset="0"/>
                        </a:rPr>
                        <a:t>18,376</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dirty="0">
                          <a:solidFill>
                            <a:srgbClr val="1C1D4D"/>
                          </a:solidFill>
                          <a:effectLst/>
                          <a:latin typeface="Calibri" panose="020F0502020204030204" pitchFamily="34" charset="0"/>
                        </a:rPr>
                        <a:t>39,603</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dirty="0">
                          <a:solidFill>
                            <a:srgbClr val="1C1D4D"/>
                          </a:solidFill>
                          <a:effectLst/>
                          <a:latin typeface="Calibri" panose="020F0502020204030204" pitchFamily="34" charset="0"/>
                        </a:rPr>
                        <a:t>134,004</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a:solidFill>
                            <a:srgbClr val="1C1D4D"/>
                          </a:solidFill>
                          <a:effectLst/>
                          <a:latin typeface="Calibri" panose="020F0502020204030204" pitchFamily="34" charset="0"/>
                        </a:rPr>
                        <a:t>465,827</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tc>
                  <a:txBody>
                    <a:bodyPr/>
                    <a:lstStyle/>
                    <a:p>
                      <a:pPr algn="r" fontAlgn="ctr"/>
                      <a:r>
                        <a:rPr lang="en-US" sz="1200" b="0" i="0" u="none" strike="noStrike" dirty="0">
                          <a:solidFill>
                            <a:srgbClr val="1C1D4D"/>
                          </a:solidFill>
                          <a:effectLst/>
                          <a:latin typeface="Calibri" panose="020F0502020204030204" pitchFamily="34" charset="0"/>
                        </a:rPr>
                        <a:t>836,014</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solidFill>
                      <a:srgbClr val="F2F2F2"/>
                    </a:solidFill>
                  </a:tcPr>
                </a:tc>
                <a:extLst>
                  <a:ext uri="{0D108BD9-81ED-4DB2-BD59-A6C34878D82A}">
                    <a16:rowId xmlns="" xmlns:a16="http://schemas.microsoft.com/office/drawing/2014/main" val="1985870635"/>
                  </a:ext>
                </a:extLst>
              </a:tr>
              <a:tr h="200025">
                <a:tc>
                  <a:txBody>
                    <a:bodyPr/>
                    <a:lstStyle/>
                    <a:p>
                      <a:pPr algn="l" fontAlgn="ctr"/>
                      <a:r>
                        <a:rPr lang="en-US" sz="1200" b="0" i="0" u="none" strike="noStrike">
                          <a:solidFill>
                            <a:srgbClr val="1C1D4D"/>
                          </a:solidFill>
                          <a:effectLst/>
                          <a:latin typeface="Calibri" panose="020F0502020204030204" pitchFamily="34" charset="0"/>
                        </a:rPr>
                        <a:t>Industrial</a:t>
                      </a:r>
                    </a:p>
                  </a:txBody>
                  <a:tcPr marL="85725"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597</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1,188</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a:solidFill>
                            <a:srgbClr val="1C1D4D"/>
                          </a:solidFill>
                          <a:effectLst/>
                          <a:latin typeface="Calibri" panose="020F0502020204030204" pitchFamily="34" charset="0"/>
                        </a:rPr>
                        <a:t>1,785</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6,899</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0" i="0" u="none" strike="noStrike" dirty="0">
                          <a:solidFill>
                            <a:srgbClr val="1C1D4D"/>
                          </a:solidFill>
                          <a:effectLst/>
                          <a:latin typeface="Calibri" panose="020F0502020204030204" pitchFamily="34" charset="0"/>
                        </a:rPr>
                        <a:t>10,696</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extLst>
                  <a:ext uri="{0D108BD9-81ED-4DB2-BD59-A6C34878D82A}">
                    <a16:rowId xmlns="" xmlns:a16="http://schemas.microsoft.com/office/drawing/2014/main" val="3563423936"/>
                  </a:ext>
                </a:extLst>
              </a:tr>
              <a:tr h="200025">
                <a:tc>
                  <a:txBody>
                    <a:bodyPr/>
                    <a:lstStyle/>
                    <a:p>
                      <a:pPr algn="l" fontAlgn="ctr"/>
                      <a:r>
                        <a:rPr lang="en-US" sz="1200" b="1" i="0" u="none" strike="noStrike">
                          <a:solidFill>
                            <a:srgbClr val="1C1D4D"/>
                          </a:solidFill>
                          <a:effectLst/>
                          <a:latin typeface="Calibri" panose="020F0502020204030204" pitchFamily="34" charset="0"/>
                        </a:rPr>
                        <a:t>Total</a:t>
                      </a:r>
                    </a:p>
                  </a:txBody>
                  <a:tcPr marL="0" marR="0"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33,893</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73,100</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276,379</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1,297,679</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tc>
                  <a:txBody>
                    <a:bodyPr/>
                    <a:lstStyle/>
                    <a:p>
                      <a:pPr algn="r" fontAlgn="ctr"/>
                      <a:r>
                        <a:rPr lang="en-US" sz="1200" b="1" i="0" u="none" strike="noStrike" dirty="0">
                          <a:solidFill>
                            <a:srgbClr val="1C1D4D"/>
                          </a:solidFill>
                          <a:effectLst/>
                          <a:latin typeface="Calibri" panose="020F0502020204030204" pitchFamily="34" charset="0"/>
                        </a:rPr>
                        <a:t>2,420,649</a:t>
                      </a:r>
                    </a:p>
                  </a:txBody>
                  <a:tcPr marL="0" marR="85725" marT="0" marB="0" anchor="ctr">
                    <a:lnL>
                      <a:noFill/>
                    </a:lnL>
                    <a:lnR>
                      <a:noFill/>
                    </a:lnR>
                    <a:lnT w="12700" cap="flat" cmpd="sng" algn="ctr">
                      <a:solidFill>
                        <a:srgbClr val="FF7F00"/>
                      </a:solidFill>
                      <a:prstDash val="solid"/>
                      <a:round/>
                      <a:headEnd type="none" w="med" len="med"/>
                      <a:tailEnd type="none" w="med" len="med"/>
                    </a:lnT>
                    <a:lnB w="12700" cap="flat" cmpd="sng" algn="ctr">
                      <a:solidFill>
                        <a:srgbClr val="FF7F00"/>
                      </a:solidFill>
                      <a:prstDash val="solid"/>
                      <a:round/>
                      <a:headEnd type="none" w="med" len="med"/>
                      <a:tailEnd type="none" w="med" len="med"/>
                    </a:lnB>
                  </a:tcPr>
                </a:tc>
                <a:extLst>
                  <a:ext uri="{0D108BD9-81ED-4DB2-BD59-A6C34878D82A}">
                    <a16:rowId xmlns="" xmlns:a16="http://schemas.microsoft.com/office/drawing/2014/main" val="825603401"/>
                  </a:ext>
                </a:extLst>
              </a:tr>
            </a:tbl>
          </a:graphicData>
        </a:graphic>
      </p:graphicFrame>
    </p:spTree>
    <p:extLst>
      <p:ext uri="{BB962C8B-B14F-4D97-AF65-F5344CB8AC3E}">
        <p14:creationId xmlns:p14="http://schemas.microsoft.com/office/powerpoint/2010/main" val="163018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C5B49E3-622D-4F1B-B2E3-B8127427F91C}"/>
              </a:ext>
            </a:extLst>
          </p:cNvPr>
          <p:cNvSpPr>
            <a:spLocks noGrp="1"/>
          </p:cNvSpPr>
          <p:nvPr>
            <p:ph type="title"/>
          </p:nvPr>
        </p:nvSpPr>
        <p:spPr/>
        <p:txBody>
          <a:bodyPr/>
          <a:lstStyle/>
          <a:p>
            <a:r>
              <a:rPr lang="en-US" dirty="0"/>
              <a:t>Comparison with 2016 </a:t>
            </a:r>
            <a:r>
              <a:rPr lang="en-US" dirty="0" smtClean="0"/>
              <a:t>CPA</a:t>
            </a:r>
            <a:br>
              <a:rPr lang="en-US" dirty="0" smtClean="0"/>
            </a:br>
            <a:endParaRPr lang="en-US" dirty="0"/>
          </a:p>
        </p:txBody>
      </p:sp>
      <p:graphicFrame>
        <p:nvGraphicFramePr>
          <p:cNvPr id="5" name="Table 4">
            <a:extLst>
              <a:ext uri="{FF2B5EF4-FFF2-40B4-BE49-F238E27FC236}">
                <a16:creationId xmlns="" xmlns:a16="http://schemas.microsoft.com/office/drawing/2014/main" id="{448C7A7C-DD00-4756-ABC4-666AD041AB15}"/>
              </a:ext>
            </a:extLst>
          </p:cNvPr>
          <p:cNvGraphicFramePr>
            <a:graphicFrameLocks noGrp="1"/>
          </p:cNvGraphicFramePr>
          <p:nvPr>
            <p:extLst/>
          </p:nvPr>
        </p:nvGraphicFramePr>
        <p:xfrm>
          <a:off x="272561" y="1806900"/>
          <a:ext cx="4616000" cy="3566344"/>
        </p:xfrm>
        <a:graphic>
          <a:graphicData uri="http://schemas.openxmlformats.org/drawingml/2006/table">
            <a:tbl>
              <a:tblPr/>
              <a:tblGrid>
                <a:gridCol w="1214205">
                  <a:extLst>
                    <a:ext uri="{9D8B030D-6E8A-4147-A177-3AD203B41FA5}">
                      <a16:colId xmlns="" xmlns:a16="http://schemas.microsoft.com/office/drawing/2014/main" val="215591490"/>
                    </a:ext>
                  </a:extLst>
                </a:gridCol>
                <a:gridCol w="1112765">
                  <a:extLst>
                    <a:ext uri="{9D8B030D-6E8A-4147-A177-3AD203B41FA5}">
                      <a16:colId xmlns="" xmlns:a16="http://schemas.microsoft.com/office/drawing/2014/main" val="644487689"/>
                    </a:ext>
                  </a:extLst>
                </a:gridCol>
                <a:gridCol w="1133932">
                  <a:extLst>
                    <a:ext uri="{9D8B030D-6E8A-4147-A177-3AD203B41FA5}">
                      <a16:colId xmlns="" xmlns:a16="http://schemas.microsoft.com/office/drawing/2014/main" val="4114626348"/>
                    </a:ext>
                  </a:extLst>
                </a:gridCol>
                <a:gridCol w="1155098">
                  <a:extLst>
                    <a:ext uri="{9D8B030D-6E8A-4147-A177-3AD203B41FA5}">
                      <a16:colId xmlns="" xmlns:a16="http://schemas.microsoft.com/office/drawing/2014/main" val="3785710565"/>
                    </a:ext>
                  </a:extLst>
                </a:gridCol>
              </a:tblGrid>
              <a:tr h="530646">
                <a:tc>
                  <a:txBody>
                    <a:bodyPr/>
                    <a:lstStyle/>
                    <a:p>
                      <a:pPr algn="l" rtl="0" fontAlgn="b"/>
                      <a:endParaRPr lang="en-US" sz="1200" b="1" i="0" u="none" strike="noStrike" dirty="0">
                        <a:solidFill>
                          <a:schemeClr val="tx1">
                            <a:lumMod val="85000"/>
                            <a:lumOff val="15000"/>
                          </a:schemeClr>
                        </a:solidFill>
                        <a:effectLst/>
                        <a:latin typeface="Calibri" panose="020F0502020204030204" pitchFamily="34" charset="0"/>
                      </a:endParaRPr>
                    </a:p>
                  </a:txBody>
                  <a:tcPr marL="9480" marR="9480" marT="94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lumMod val="85000"/>
                              <a:lumOff val="15000"/>
                            </a:schemeClr>
                          </a:solidFill>
                          <a:effectLst/>
                          <a:latin typeface="Calibri" panose="020F0502020204030204" pitchFamily="34" charset="0"/>
                        </a:rPr>
                        <a:t>Current Study:</a:t>
                      </a:r>
                      <a:br>
                        <a:rPr lang="en-US" sz="1200" b="1" i="0" u="none" strike="noStrike" dirty="0">
                          <a:solidFill>
                            <a:schemeClr val="tx1">
                              <a:lumMod val="85000"/>
                              <a:lumOff val="15000"/>
                            </a:schemeClr>
                          </a:solidFill>
                          <a:effectLst/>
                          <a:latin typeface="Calibri" panose="020F0502020204030204" pitchFamily="34" charset="0"/>
                        </a:rPr>
                      </a:br>
                      <a:r>
                        <a:rPr lang="en-US" sz="1200" b="1" i="0" u="none" strike="noStrike" dirty="0">
                          <a:solidFill>
                            <a:schemeClr val="tx1">
                              <a:lumMod val="85000"/>
                              <a:lumOff val="15000"/>
                            </a:schemeClr>
                          </a:solidFill>
                          <a:effectLst/>
                          <a:latin typeface="Calibri" panose="020F0502020204030204" pitchFamily="34" charset="0"/>
                        </a:rPr>
                        <a:t>2027 Potential (</a:t>
                      </a:r>
                      <a:r>
                        <a:rPr lang="en-US" sz="1200" b="1" i="0" u="none" strike="noStrike" dirty="0" err="1">
                          <a:solidFill>
                            <a:schemeClr val="tx1">
                              <a:lumMod val="85000"/>
                              <a:lumOff val="15000"/>
                            </a:schemeClr>
                          </a:solidFill>
                          <a:effectLst/>
                          <a:latin typeface="Calibri" panose="020F0502020204030204" pitchFamily="34" charset="0"/>
                        </a:rPr>
                        <a:t>Dth</a:t>
                      </a:r>
                      <a:r>
                        <a:rPr lang="en-US" sz="1200" b="1" i="0" u="none" strike="noStrike" dirty="0">
                          <a:solidFill>
                            <a:schemeClr val="tx1">
                              <a:lumMod val="85000"/>
                              <a:lumOff val="15000"/>
                            </a:schemeClr>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lumMod val="85000"/>
                              <a:lumOff val="15000"/>
                            </a:schemeClr>
                          </a:solidFill>
                          <a:effectLst/>
                          <a:latin typeface="Calibri" panose="020F0502020204030204" pitchFamily="34" charset="0"/>
                        </a:rPr>
                        <a:t>Prior Study:</a:t>
                      </a:r>
                      <a:br>
                        <a:rPr lang="en-US" sz="1200" b="1" i="0" u="none" strike="noStrike" dirty="0">
                          <a:solidFill>
                            <a:schemeClr val="tx1">
                              <a:lumMod val="85000"/>
                              <a:lumOff val="15000"/>
                            </a:schemeClr>
                          </a:solidFill>
                          <a:effectLst/>
                          <a:latin typeface="Calibri" panose="020F0502020204030204" pitchFamily="34" charset="0"/>
                        </a:rPr>
                      </a:br>
                      <a:r>
                        <a:rPr lang="en-US" sz="1200" b="1" i="0" u="none" strike="noStrike" dirty="0">
                          <a:solidFill>
                            <a:schemeClr val="tx1">
                              <a:lumMod val="85000"/>
                              <a:lumOff val="15000"/>
                            </a:schemeClr>
                          </a:solidFill>
                          <a:effectLst/>
                          <a:latin typeface="Calibri" panose="020F0502020204030204" pitchFamily="34" charset="0"/>
                        </a:rPr>
                        <a:t>2026 Potential (</a:t>
                      </a:r>
                      <a:r>
                        <a:rPr lang="en-US" sz="1200" b="1" i="0" u="none" strike="noStrike" dirty="0" err="1">
                          <a:solidFill>
                            <a:schemeClr val="tx1">
                              <a:lumMod val="85000"/>
                              <a:lumOff val="15000"/>
                            </a:schemeClr>
                          </a:solidFill>
                          <a:effectLst/>
                          <a:latin typeface="Calibri" panose="020F0502020204030204" pitchFamily="34" charset="0"/>
                        </a:rPr>
                        <a:t>Dth</a:t>
                      </a:r>
                      <a:r>
                        <a:rPr lang="en-US" sz="1200" b="1" i="0" u="none" strike="noStrike" dirty="0">
                          <a:solidFill>
                            <a:schemeClr val="tx1">
                              <a:lumMod val="85000"/>
                              <a:lumOff val="15000"/>
                            </a:schemeClr>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lumMod val="85000"/>
                              <a:lumOff val="15000"/>
                            </a:schemeClr>
                          </a:solidFill>
                          <a:effectLst/>
                          <a:latin typeface="Calibri" panose="020F0502020204030204" pitchFamily="34" charset="0"/>
                        </a:rPr>
                        <a:t>Change from Prior Study (Dth)</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10800184"/>
                  </a:ext>
                </a:extLst>
              </a:tr>
              <a:tr h="200458">
                <a:tc>
                  <a:txBody>
                    <a:bodyPr/>
                    <a:lstStyle/>
                    <a:p>
                      <a:pPr algn="l" fontAlgn="b"/>
                      <a:r>
                        <a:rPr lang="en-US" sz="1200" b="1" i="0" u="none" strike="noStrike" dirty="0">
                          <a:solidFill>
                            <a:schemeClr val="tx1">
                              <a:lumMod val="85000"/>
                              <a:lumOff val="15000"/>
                            </a:schemeClr>
                          </a:solidFill>
                          <a:effectLst/>
                          <a:latin typeface="Calibri" panose="020F0502020204030204" pitchFamily="34" charset="0"/>
                        </a:rPr>
                        <a:t>Washington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EBC1"/>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EBC1"/>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EBC1"/>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EBC1"/>
                    </a:solidFill>
                  </a:tcPr>
                </a:tc>
                <a:extLst>
                  <a:ext uri="{0D108BD9-81ED-4DB2-BD59-A6C34878D82A}">
                    <a16:rowId xmlns="" xmlns:a16="http://schemas.microsoft.com/office/drawing/2014/main" val="1853385391"/>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Residential</a:t>
                      </a:r>
                    </a:p>
                  </a:txBody>
                  <a:tcPr marL="85725" marR="9525" marT="9525" marB="0" anchor="ctr">
                    <a:lnL>
                      <a:noFill/>
                    </a:lnL>
                    <a:lnR>
                      <a:noFill/>
                    </a:lnR>
                    <a:lnT>
                      <a:noFill/>
                    </a:lnT>
                    <a:lnB>
                      <a:noFill/>
                    </a:lnB>
                  </a:tcPr>
                </a:tc>
                <a:tc>
                  <a:txBody>
                    <a:bodyPr/>
                    <a:lstStyle/>
                    <a:p>
                      <a:pPr algn="r" fontAlgn="b"/>
                      <a:r>
                        <a:rPr lang="en-US" sz="1200" b="0" i="0" u="none" strike="noStrike" dirty="0">
                          <a:solidFill>
                            <a:schemeClr val="tx1">
                              <a:lumMod val="85000"/>
                              <a:lumOff val="15000"/>
                            </a:schemeClr>
                          </a:solidFill>
                          <a:effectLst/>
                          <a:latin typeface="Calibri" panose="020F0502020204030204" pitchFamily="34" charset="0"/>
                        </a:rPr>
                        <a:t>1,131,013</a:t>
                      </a:r>
                    </a:p>
                  </a:txBody>
                  <a:tcPr marL="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497,074</a:t>
                      </a:r>
                    </a:p>
                  </a:txBody>
                  <a:tcPr marL="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633,939</a:t>
                      </a:r>
                    </a:p>
                  </a:txBody>
                  <a:tcPr marL="9525" marT="9525" marB="0" anchor="b">
                    <a:lnL>
                      <a:noFill/>
                    </a:lnL>
                    <a:lnR>
                      <a:noFill/>
                    </a:lnR>
                    <a:lnT>
                      <a:noFill/>
                    </a:lnT>
                    <a:lnB>
                      <a:noFill/>
                    </a:lnB>
                  </a:tcPr>
                </a:tc>
                <a:extLst>
                  <a:ext uri="{0D108BD9-81ED-4DB2-BD59-A6C34878D82A}">
                    <a16:rowId xmlns="" xmlns:a16="http://schemas.microsoft.com/office/drawing/2014/main" val="2599066298"/>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Commercial</a:t>
                      </a:r>
                    </a:p>
                  </a:txBody>
                  <a:tcPr marL="85725" marR="9525" marT="9525" marB="0" anchor="ctr">
                    <a:lnL>
                      <a:noFill/>
                    </a:lnL>
                    <a:lnR>
                      <a:noFill/>
                    </a:lnR>
                    <a:lnT>
                      <a:noFill/>
                    </a:lnT>
                    <a:lnB>
                      <a:noFill/>
                    </a:lnB>
                  </a:tcPr>
                </a:tc>
                <a:tc>
                  <a:txBody>
                    <a:bodyPr/>
                    <a:lstStyle/>
                    <a:p>
                      <a:pPr algn="r" fontAlgn="b"/>
                      <a:r>
                        <a:rPr lang="en-US" sz="1200" b="0" i="0" u="none" strike="noStrike" dirty="0">
                          <a:solidFill>
                            <a:schemeClr val="tx1">
                              <a:lumMod val="85000"/>
                              <a:lumOff val="15000"/>
                            </a:schemeClr>
                          </a:solidFill>
                          <a:effectLst/>
                          <a:latin typeface="Calibri" panose="020F0502020204030204" pitchFamily="34" charset="0"/>
                        </a:rPr>
                        <a:t>476,648</a:t>
                      </a:r>
                    </a:p>
                  </a:txBody>
                  <a:tcPr marL="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413,219</a:t>
                      </a:r>
                    </a:p>
                  </a:txBody>
                  <a:tcPr marL="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63,429</a:t>
                      </a:r>
                    </a:p>
                  </a:txBody>
                  <a:tcPr marL="9525" marT="9525" marB="0" anchor="b">
                    <a:lnL>
                      <a:noFill/>
                    </a:lnL>
                    <a:lnR>
                      <a:noFill/>
                    </a:lnR>
                    <a:lnT>
                      <a:noFill/>
                    </a:lnT>
                    <a:lnB>
                      <a:noFill/>
                    </a:lnB>
                  </a:tcPr>
                </a:tc>
                <a:extLst>
                  <a:ext uri="{0D108BD9-81ED-4DB2-BD59-A6C34878D82A}">
                    <a16:rowId xmlns="" xmlns:a16="http://schemas.microsoft.com/office/drawing/2014/main" val="990794243"/>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Industrial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5,974</a:t>
                      </a:r>
                    </a:p>
                  </a:txBody>
                  <a:tcPr marL="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4,050</a:t>
                      </a:r>
                    </a:p>
                  </a:txBody>
                  <a:tcPr marL="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1,924</a:t>
                      </a:r>
                    </a:p>
                  </a:txBody>
                  <a:tcPr marL="9525" marT="9525" marB="0" anchor="b">
                    <a:lnL>
                      <a:noFill/>
                    </a:lnL>
                    <a:lnR>
                      <a:noFill/>
                    </a:lnR>
                    <a:lnT>
                      <a:noFill/>
                    </a:lnT>
                    <a:lnB>
                      <a:noFill/>
                    </a:lnB>
                  </a:tcPr>
                </a:tc>
                <a:extLst>
                  <a:ext uri="{0D108BD9-81ED-4DB2-BD59-A6C34878D82A}">
                    <a16:rowId xmlns="" xmlns:a16="http://schemas.microsoft.com/office/drawing/2014/main" val="3432394800"/>
                  </a:ext>
                </a:extLst>
              </a:tr>
              <a:tr h="200458">
                <a:tc>
                  <a:txBody>
                    <a:bodyPr/>
                    <a:lstStyle/>
                    <a:p>
                      <a:pPr algn="l" fontAlgn="b"/>
                      <a:r>
                        <a:rPr lang="en-US" sz="1200" b="1" i="0" u="none" strike="noStrike" dirty="0">
                          <a:solidFill>
                            <a:schemeClr val="tx1">
                              <a:lumMod val="85000"/>
                              <a:lumOff val="15000"/>
                            </a:schemeClr>
                          </a:solidFill>
                          <a:effectLst/>
                          <a:latin typeface="Calibri" panose="020F0502020204030204" pitchFamily="34" charset="0"/>
                        </a:rPr>
                        <a:t>WA Total</a:t>
                      </a:r>
                    </a:p>
                  </a:txBody>
                  <a:tcPr marL="85725" marR="9525" marT="9525" marB="0" anchor="ctr">
                    <a:lnL>
                      <a:noFill/>
                    </a:lnL>
                    <a:lnR>
                      <a:noFill/>
                    </a:lnR>
                    <a:lnT>
                      <a:noFill/>
                    </a:lnT>
                    <a:lnB>
                      <a:noFill/>
                    </a:lnB>
                  </a:tcPr>
                </a:tc>
                <a:tc>
                  <a:txBody>
                    <a:bodyPr/>
                    <a:lstStyle/>
                    <a:p>
                      <a:pPr algn="r" fontAlgn="b"/>
                      <a:r>
                        <a:rPr lang="en-US" sz="1200" b="1" i="0" u="none" strike="noStrike" dirty="0">
                          <a:solidFill>
                            <a:schemeClr val="tx1">
                              <a:lumMod val="85000"/>
                              <a:lumOff val="15000"/>
                            </a:schemeClr>
                          </a:solidFill>
                          <a:effectLst/>
                          <a:latin typeface="Calibri" panose="020F0502020204030204" pitchFamily="34" charset="0"/>
                        </a:rPr>
                        <a:t>1,613,635</a:t>
                      </a:r>
                    </a:p>
                  </a:txBody>
                  <a:tcPr marL="9525" marT="9525" marB="0" anchor="b">
                    <a:lnL>
                      <a:noFill/>
                    </a:lnL>
                    <a:lnR>
                      <a:noFill/>
                    </a:lnR>
                    <a:lnT>
                      <a:noFill/>
                    </a:lnT>
                    <a:lnB>
                      <a:noFill/>
                    </a:lnB>
                  </a:tcPr>
                </a:tc>
                <a:tc>
                  <a:txBody>
                    <a:bodyPr/>
                    <a:lstStyle/>
                    <a:p>
                      <a:pPr algn="r" fontAlgn="b"/>
                      <a:r>
                        <a:rPr lang="en-US" sz="1200" b="1" i="0" u="none" strike="noStrike" dirty="0">
                          <a:solidFill>
                            <a:schemeClr val="tx1">
                              <a:lumMod val="85000"/>
                              <a:lumOff val="15000"/>
                            </a:schemeClr>
                          </a:solidFill>
                          <a:effectLst/>
                          <a:latin typeface="Calibri" panose="020F0502020204030204" pitchFamily="34" charset="0"/>
                        </a:rPr>
                        <a:t>914,343</a:t>
                      </a:r>
                    </a:p>
                  </a:txBody>
                  <a:tcPr marL="9525" marT="9525" marB="0" anchor="b">
                    <a:lnL>
                      <a:noFill/>
                    </a:lnL>
                    <a:lnR>
                      <a:noFill/>
                    </a:lnR>
                    <a:lnT>
                      <a:noFill/>
                    </a:lnT>
                    <a:lnB>
                      <a:noFill/>
                    </a:lnB>
                  </a:tcPr>
                </a:tc>
                <a:tc>
                  <a:txBody>
                    <a:bodyPr/>
                    <a:lstStyle/>
                    <a:p>
                      <a:pPr algn="r" fontAlgn="b"/>
                      <a:r>
                        <a:rPr lang="en-US" sz="1200" b="1" i="0" u="none" strike="noStrike" dirty="0">
                          <a:solidFill>
                            <a:schemeClr val="tx1">
                              <a:lumMod val="85000"/>
                              <a:lumOff val="15000"/>
                            </a:schemeClr>
                          </a:solidFill>
                          <a:effectLst/>
                          <a:latin typeface="Calibri" panose="020F0502020204030204" pitchFamily="34" charset="0"/>
                        </a:rPr>
                        <a:t>699,292</a:t>
                      </a:r>
                    </a:p>
                  </a:txBody>
                  <a:tcPr marL="9525" marT="9525" marB="0" anchor="b">
                    <a:lnL>
                      <a:noFill/>
                    </a:lnL>
                    <a:lnR>
                      <a:noFill/>
                    </a:lnR>
                    <a:lnT>
                      <a:noFill/>
                    </a:lnT>
                    <a:lnB>
                      <a:noFill/>
                    </a:lnB>
                  </a:tcPr>
                </a:tc>
                <a:extLst>
                  <a:ext uri="{0D108BD9-81ED-4DB2-BD59-A6C34878D82A}">
                    <a16:rowId xmlns="" xmlns:a16="http://schemas.microsoft.com/office/drawing/2014/main" val="1105425481"/>
                  </a:ext>
                </a:extLst>
              </a:tr>
              <a:tr h="201767">
                <a:tc>
                  <a:txBody>
                    <a:bodyPr/>
                    <a:lstStyle/>
                    <a:p>
                      <a:pPr algn="l" fontAlgn="b"/>
                      <a:r>
                        <a:rPr lang="en-US" sz="1200" b="1" i="0" u="none" strike="noStrike" dirty="0">
                          <a:solidFill>
                            <a:schemeClr val="tx1">
                              <a:lumMod val="85000"/>
                              <a:lumOff val="15000"/>
                            </a:schemeClr>
                          </a:solidFill>
                          <a:effectLst/>
                          <a:latin typeface="Calibri" panose="020F0502020204030204" pitchFamily="34" charset="0"/>
                        </a:rPr>
                        <a:t>Idaho</a:t>
                      </a:r>
                    </a:p>
                  </a:txBody>
                  <a:tcPr marL="9525" marR="9525" marT="9525" marB="0" anchor="ctr">
                    <a:lnL>
                      <a:noFill/>
                    </a:lnL>
                    <a:lnR>
                      <a:noFill/>
                    </a:lnR>
                    <a:lnT>
                      <a:noFill/>
                    </a:lnT>
                    <a:lnB>
                      <a:noFill/>
                    </a:lnB>
                    <a:solidFill>
                      <a:srgbClr val="FDF3C9"/>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T="9525" marB="0" anchor="b">
                    <a:lnL>
                      <a:noFill/>
                    </a:lnL>
                    <a:lnR>
                      <a:noFill/>
                    </a:lnR>
                    <a:lnT>
                      <a:noFill/>
                    </a:lnT>
                    <a:lnB>
                      <a:noFill/>
                    </a:lnB>
                    <a:solidFill>
                      <a:srgbClr val="FDF3C9"/>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T="9525" marB="0" anchor="b">
                    <a:lnL>
                      <a:noFill/>
                    </a:lnL>
                    <a:lnR>
                      <a:noFill/>
                    </a:lnR>
                    <a:lnT>
                      <a:noFill/>
                    </a:lnT>
                    <a:lnB>
                      <a:noFill/>
                    </a:lnB>
                    <a:solidFill>
                      <a:srgbClr val="FDF3C9"/>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T="9525" marB="0" anchor="b">
                    <a:lnL>
                      <a:noFill/>
                    </a:lnL>
                    <a:lnR>
                      <a:noFill/>
                    </a:lnR>
                    <a:lnT>
                      <a:noFill/>
                    </a:lnT>
                    <a:lnB>
                      <a:noFill/>
                    </a:lnB>
                    <a:solidFill>
                      <a:srgbClr val="FDF3C9"/>
                    </a:solidFill>
                  </a:tcPr>
                </a:tc>
                <a:extLst>
                  <a:ext uri="{0D108BD9-81ED-4DB2-BD59-A6C34878D82A}">
                    <a16:rowId xmlns="" xmlns:a16="http://schemas.microsoft.com/office/drawing/2014/main" val="4259773484"/>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Residential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596,450</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208,875</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387,575</a:t>
                      </a:r>
                    </a:p>
                  </a:txBody>
                  <a:tcPr marL="9525" marR="9525" marT="9525" marB="0" anchor="b">
                    <a:lnL>
                      <a:noFill/>
                    </a:lnL>
                    <a:lnR>
                      <a:noFill/>
                    </a:lnR>
                    <a:lnT>
                      <a:noFill/>
                    </a:lnT>
                    <a:lnB>
                      <a:noFill/>
                    </a:lnB>
                  </a:tcPr>
                </a:tc>
                <a:extLst>
                  <a:ext uri="{0D108BD9-81ED-4DB2-BD59-A6C34878D82A}">
                    <a16:rowId xmlns="" xmlns:a16="http://schemas.microsoft.com/office/drawing/2014/main" val="2885457325"/>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Commercial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205,064</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170,883</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34,181</a:t>
                      </a:r>
                    </a:p>
                  </a:txBody>
                  <a:tcPr marL="9525" marR="9525" marT="9525" marB="0" anchor="b">
                    <a:lnL>
                      <a:noFill/>
                    </a:lnL>
                    <a:lnR>
                      <a:noFill/>
                    </a:lnR>
                    <a:lnT>
                      <a:noFill/>
                    </a:lnT>
                    <a:lnB>
                      <a:noFill/>
                    </a:lnB>
                  </a:tcPr>
                </a:tc>
                <a:extLst>
                  <a:ext uri="{0D108BD9-81ED-4DB2-BD59-A6C34878D82A}">
                    <a16:rowId xmlns="" xmlns:a16="http://schemas.microsoft.com/office/drawing/2014/main" val="724066243"/>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Industrial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6,034</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4,411</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1,623</a:t>
                      </a:r>
                    </a:p>
                  </a:txBody>
                  <a:tcPr marL="9525" marR="9525" marT="9525" marB="0" anchor="b">
                    <a:lnL>
                      <a:noFill/>
                    </a:lnL>
                    <a:lnR>
                      <a:noFill/>
                    </a:lnR>
                    <a:lnT>
                      <a:noFill/>
                    </a:lnT>
                    <a:lnB>
                      <a:noFill/>
                    </a:lnB>
                  </a:tcPr>
                </a:tc>
                <a:extLst>
                  <a:ext uri="{0D108BD9-81ED-4DB2-BD59-A6C34878D82A}">
                    <a16:rowId xmlns="" xmlns:a16="http://schemas.microsoft.com/office/drawing/2014/main" val="1877999116"/>
                  </a:ext>
                </a:extLst>
              </a:tr>
              <a:tr h="200458">
                <a:tc>
                  <a:txBody>
                    <a:bodyPr/>
                    <a:lstStyle/>
                    <a:p>
                      <a:pPr algn="l" fontAlgn="b"/>
                      <a:r>
                        <a:rPr lang="en-US" sz="1200" b="1" i="0" u="none" strike="noStrike" dirty="0">
                          <a:solidFill>
                            <a:schemeClr val="tx1">
                              <a:lumMod val="85000"/>
                              <a:lumOff val="15000"/>
                            </a:schemeClr>
                          </a:solidFill>
                          <a:effectLst/>
                          <a:latin typeface="Calibri" panose="020F0502020204030204" pitchFamily="34" charset="0"/>
                        </a:rPr>
                        <a:t>ID Total</a:t>
                      </a:r>
                    </a:p>
                  </a:txBody>
                  <a:tcPr marL="85725" marR="9525" marT="9525" marB="0" anchor="ctr">
                    <a:lnL>
                      <a:noFill/>
                    </a:lnL>
                    <a:lnR>
                      <a:noFill/>
                    </a:lnR>
                    <a:lnT>
                      <a:noFill/>
                    </a:lnT>
                    <a:lnB>
                      <a:noFill/>
                    </a:lnB>
                  </a:tcPr>
                </a:tc>
                <a:tc>
                  <a:txBody>
                    <a:bodyPr/>
                    <a:lstStyle/>
                    <a:p>
                      <a:pPr algn="r" fontAlgn="b"/>
                      <a:r>
                        <a:rPr lang="en-US" sz="1200" b="1" i="0" u="none" strike="noStrike">
                          <a:solidFill>
                            <a:schemeClr val="tx1">
                              <a:lumMod val="85000"/>
                              <a:lumOff val="15000"/>
                            </a:schemeClr>
                          </a:solidFill>
                          <a:effectLst/>
                          <a:latin typeface="Calibri" panose="020F0502020204030204" pitchFamily="34" charset="0"/>
                        </a:rPr>
                        <a:t>807,547</a:t>
                      </a:r>
                    </a:p>
                  </a:txBody>
                  <a:tcPr marL="9525" marR="9525" marT="9525" marB="0" anchor="b">
                    <a:lnL>
                      <a:noFill/>
                    </a:lnL>
                    <a:lnR>
                      <a:noFill/>
                    </a:lnR>
                    <a:lnT>
                      <a:noFill/>
                    </a:lnT>
                    <a:lnB>
                      <a:noFill/>
                    </a:lnB>
                  </a:tcPr>
                </a:tc>
                <a:tc>
                  <a:txBody>
                    <a:bodyPr/>
                    <a:lstStyle/>
                    <a:p>
                      <a:pPr algn="r" fontAlgn="b"/>
                      <a:r>
                        <a:rPr lang="en-US" sz="1200" b="1" i="0" u="none" strike="noStrike">
                          <a:solidFill>
                            <a:schemeClr val="tx1">
                              <a:lumMod val="85000"/>
                              <a:lumOff val="15000"/>
                            </a:schemeClr>
                          </a:solidFill>
                          <a:effectLst/>
                          <a:latin typeface="Calibri" panose="020F0502020204030204" pitchFamily="34" charset="0"/>
                        </a:rPr>
                        <a:t>384,169</a:t>
                      </a:r>
                    </a:p>
                  </a:txBody>
                  <a:tcPr marL="9525" marR="9525" marT="9525" marB="0" anchor="b">
                    <a:lnL>
                      <a:noFill/>
                    </a:lnL>
                    <a:lnR>
                      <a:noFill/>
                    </a:lnR>
                    <a:lnT>
                      <a:noFill/>
                    </a:lnT>
                    <a:lnB>
                      <a:noFill/>
                    </a:lnB>
                  </a:tcPr>
                </a:tc>
                <a:tc>
                  <a:txBody>
                    <a:bodyPr/>
                    <a:lstStyle/>
                    <a:p>
                      <a:pPr algn="r" fontAlgn="b"/>
                      <a:r>
                        <a:rPr lang="en-US" sz="1200" b="1" i="0" u="none" strike="noStrike" dirty="0">
                          <a:solidFill>
                            <a:schemeClr val="tx1">
                              <a:lumMod val="85000"/>
                              <a:lumOff val="15000"/>
                            </a:schemeClr>
                          </a:solidFill>
                          <a:effectLst/>
                          <a:latin typeface="Calibri" panose="020F0502020204030204" pitchFamily="34" charset="0"/>
                        </a:rPr>
                        <a:t>423,378</a:t>
                      </a:r>
                    </a:p>
                  </a:txBody>
                  <a:tcPr marL="9525" marR="9525" marT="9525" marB="0" anchor="b">
                    <a:lnL>
                      <a:noFill/>
                    </a:lnL>
                    <a:lnR>
                      <a:noFill/>
                    </a:lnR>
                    <a:lnT>
                      <a:noFill/>
                    </a:lnT>
                    <a:lnB>
                      <a:noFill/>
                    </a:lnB>
                  </a:tcPr>
                </a:tc>
                <a:extLst>
                  <a:ext uri="{0D108BD9-81ED-4DB2-BD59-A6C34878D82A}">
                    <a16:rowId xmlns="" xmlns:a16="http://schemas.microsoft.com/office/drawing/2014/main" val="1401271172"/>
                  </a:ext>
                </a:extLst>
              </a:tr>
              <a:tr h="200458">
                <a:tc>
                  <a:txBody>
                    <a:bodyPr/>
                    <a:lstStyle/>
                    <a:p>
                      <a:pPr algn="l" fontAlgn="b"/>
                      <a:r>
                        <a:rPr lang="en-US" sz="1200" b="1" i="0" u="none" strike="noStrike" dirty="0">
                          <a:solidFill>
                            <a:schemeClr val="tx1">
                              <a:lumMod val="85000"/>
                              <a:lumOff val="15000"/>
                            </a:schemeClr>
                          </a:solidFill>
                          <a:effectLst/>
                          <a:latin typeface="Calibri" panose="020F0502020204030204" pitchFamily="34" charset="0"/>
                        </a:rPr>
                        <a:t>Avista</a:t>
                      </a:r>
                    </a:p>
                  </a:txBody>
                  <a:tcPr marL="0" marR="9525" marT="9525" marB="0" anchor="ctr">
                    <a:lnL>
                      <a:noFill/>
                    </a:lnL>
                    <a:lnR>
                      <a:noFill/>
                    </a:lnR>
                    <a:lnT>
                      <a:noFill/>
                    </a:lnT>
                    <a:lnB>
                      <a:noFill/>
                    </a:lnB>
                    <a:solidFill>
                      <a:srgbClr val="FDF3C9"/>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R="9525" marT="9525" marB="0" anchor="b">
                    <a:lnL>
                      <a:noFill/>
                    </a:lnL>
                    <a:lnR>
                      <a:noFill/>
                    </a:lnR>
                    <a:lnT>
                      <a:noFill/>
                    </a:lnT>
                    <a:lnB>
                      <a:noFill/>
                    </a:lnB>
                    <a:solidFill>
                      <a:srgbClr val="FDF3C9"/>
                    </a:solidFill>
                  </a:tcPr>
                </a:tc>
                <a:tc>
                  <a:txBody>
                    <a:bodyPr/>
                    <a:lstStyle/>
                    <a:p>
                      <a:pPr algn="l" fontAlgn="b"/>
                      <a:r>
                        <a:rPr lang="en-US" sz="1200" b="0" i="0" u="none" strike="noStrike">
                          <a:solidFill>
                            <a:schemeClr val="tx1">
                              <a:lumMod val="85000"/>
                              <a:lumOff val="15000"/>
                            </a:schemeClr>
                          </a:solidFill>
                          <a:effectLst/>
                          <a:latin typeface="Calibri" panose="020F0502020204030204" pitchFamily="34" charset="0"/>
                        </a:rPr>
                        <a:t> </a:t>
                      </a:r>
                    </a:p>
                  </a:txBody>
                  <a:tcPr marL="9525" marR="9525" marT="9525" marB="0" anchor="b">
                    <a:lnL>
                      <a:noFill/>
                    </a:lnL>
                    <a:lnR>
                      <a:noFill/>
                    </a:lnR>
                    <a:lnT>
                      <a:noFill/>
                    </a:lnT>
                    <a:lnB>
                      <a:noFill/>
                    </a:lnB>
                    <a:solidFill>
                      <a:srgbClr val="FDF3C9"/>
                    </a:solidFill>
                  </a:tcPr>
                </a:tc>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 </a:t>
                      </a:r>
                    </a:p>
                  </a:txBody>
                  <a:tcPr marL="9525" marR="9525" marT="9525" marB="0" anchor="b">
                    <a:lnL>
                      <a:noFill/>
                    </a:lnL>
                    <a:lnR>
                      <a:noFill/>
                    </a:lnR>
                    <a:lnT>
                      <a:noFill/>
                    </a:lnT>
                    <a:lnB>
                      <a:noFill/>
                    </a:lnB>
                    <a:solidFill>
                      <a:srgbClr val="FDF3C9"/>
                    </a:solidFill>
                  </a:tcPr>
                </a:tc>
                <a:extLst>
                  <a:ext uri="{0D108BD9-81ED-4DB2-BD59-A6C34878D82A}">
                    <a16:rowId xmlns="" xmlns:a16="http://schemas.microsoft.com/office/drawing/2014/main" val="1918627097"/>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Residential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1,727,462</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705,949</a:t>
                      </a:r>
                    </a:p>
                  </a:txBody>
                  <a:tcPr marL="9525" marR="9525" marT="9525" marB="0" anchor="b">
                    <a:lnL>
                      <a:noFill/>
                    </a:lnL>
                    <a:lnR>
                      <a:noFill/>
                    </a:lnR>
                    <a:lnT>
                      <a:noFill/>
                    </a:lnT>
                    <a:lnB>
                      <a:noFill/>
                    </a:lnB>
                  </a:tcPr>
                </a:tc>
                <a:tc>
                  <a:txBody>
                    <a:bodyPr/>
                    <a:lstStyle/>
                    <a:p>
                      <a:pPr algn="r" fontAlgn="b"/>
                      <a:r>
                        <a:rPr lang="en-US" sz="1200" b="0" i="0" u="none" strike="noStrike" dirty="0">
                          <a:solidFill>
                            <a:schemeClr val="tx1">
                              <a:lumMod val="85000"/>
                              <a:lumOff val="15000"/>
                            </a:schemeClr>
                          </a:solidFill>
                          <a:effectLst/>
                          <a:latin typeface="Calibri" panose="020F0502020204030204" pitchFamily="34" charset="0"/>
                        </a:rPr>
                        <a:t>1,021,513</a:t>
                      </a:r>
                    </a:p>
                  </a:txBody>
                  <a:tcPr marL="9525" marR="9525" marT="9525" marB="0" anchor="b">
                    <a:lnL>
                      <a:noFill/>
                    </a:lnL>
                    <a:lnR>
                      <a:noFill/>
                    </a:lnR>
                    <a:lnT>
                      <a:noFill/>
                    </a:lnT>
                    <a:lnB>
                      <a:noFill/>
                    </a:lnB>
                  </a:tcPr>
                </a:tc>
                <a:extLst>
                  <a:ext uri="{0D108BD9-81ED-4DB2-BD59-A6C34878D82A}">
                    <a16:rowId xmlns="" xmlns:a16="http://schemas.microsoft.com/office/drawing/2014/main" val="2357332096"/>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Commercial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681,712</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584,102</a:t>
                      </a:r>
                    </a:p>
                  </a:txBody>
                  <a:tcPr marL="9525" marR="9525" marT="9525" marB="0" anchor="b">
                    <a:lnL>
                      <a:noFill/>
                    </a:lnL>
                    <a:lnR>
                      <a:noFill/>
                    </a:lnR>
                    <a:lnT>
                      <a:noFill/>
                    </a:lnT>
                    <a:lnB>
                      <a:noFill/>
                    </a:lnB>
                  </a:tcPr>
                </a:tc>
                <a:tc>
                  <a:txBody>
                    <a:bodyPr/>
                    <a:lstStyle/>
                    <a:p>
                      <a:pPr algn="r" fontAlgn="b"/>
                      <a:r>
                        <a:rPr lang="en-US" sz="1200" b="0" i="0" u="none" strike="noStrike" dirty="0">
                          <a:solidFill>
                            <a:schemeClr val="tx1">
                              <a:lumMod val="85000"/>
                              <a:lumOff val="15000"/>
                            </a:schemeClr>
                          </a:solidFill>
                          <a:effectLst/>
                          <a:latin typeface="Calibri" panose="020F0502020204030204" pitchFamily="34" charset="0"/>
                        </a:rPr>
                        <a:t>97,610</a:t>
                      </a:r>
                    </a:p>
                  </a:txBody>
                  <a:tcPr marL="9525" marR="9525" marT="9525" marB="0" anchor="b">
                    <a:lnL>
                      <a:noFill/>
                    </a:lnL>
                    <a:lnR>
                      <a:noFill/>
                    </a:lnR>
                    <a:lnT>
                      <a:noFill/>
                    </a:lnT>
                    <a:lnB>
                      <a:noFill/>
                    </a:lnB>
                  </a:tcPr>
                </a:tc>
                <a:extLst>
                  <a:ext uri="{0D108BD9-81ED-4DB2-BD59-A6C34878D82A}">
                    <a16:rowId xmlns="" xmlns:a16="http://schemas.microsoft.com/office/drawing/2014/main" val="261274275"/>
                  </a:ext>
                </a:extLst>
              </a:tr>
              <a:tr h="200458">
                <a:tc>
                  <a:txBody>
                    <a:bodyPr/>
                    <a:lstStyle/>
                    <a:p>
                      <a:pPr algn="l" fontAlgn="b"/>
                      <a:r>
                        <a:rPr lang="en-US" sz="1200" b="0" i="0" u="none" strike="noStrike" dirty="0">
                          <a:solidFill>
                            <a:schemeClr val="tx1">
                              <a:lumMod val="85000"/>
                              <a:lumOff val="15000"/>
                            </a:schemeClr>
                          </a:solidFill>
                          <a:effectLst/>
                          <a:latin typeface="Calibri" panose="020F0502020204030204" pitchFamily="34" charset="0"/>
                        </a:rPr>
                        <a:t>Industrial</a:t>
                      </a:r>
                    </a:p>
                  </a:txBody>
                  <a:tcPr marL="85725" marR="9525" marT="9525" marB="0" anchor="ctr">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12,007</a:t>
                      </a:r>
                    </a:p>
                  </a:txBody>
                  <a:tcPr marL="9525" marR="9525" marT="9525" marB="0" anchor="b">
                    <a:lnL>
                      <a:noFill/>
                    </a:lnL>
                    <a:lnR>
                      <a:noFill/>
                    </a:lnR>
                    <a:lnT>
                      <a:noFill/>
                    </a:lnT>
                    <a:lnB>
                      <a:noFill/>
                    </a:lnB>
                  </a:tcPr>
                </a:tc>
                <a:tc>
                  <a:txBody>
                    <a:bodyPr/>
                    <a:lstStyle/>
                    <a:p>
                      <a:pPr algn="r" fontAlgn="b"/>
                      <a:r>
                        <a:rPr lang="en-US" sz="1200" b="0" i="0" u="none" strike="noStrike">
                          <a:solidFill>
                            <a:schemeClr val="tx1">
                              <a:lumMod val="85000"/>
                              <a:lumOff val="15000"/>
                            </a:schemeClr>
                          </a:solidFill>
                          <a:effectLst/>
                          <a:latin typeface="Calibri" panose="020F0502020204030204" pitchFamily="34" charset="0"/>
                        </a:rPr>
                        <a:t>8,461</a:t>
                      </a:r>
                    </a:p>
                  </a:txBody>
                  <a:tcPr marL="9525" marR="9525" marT="9525" marB="0" anchor="b">
                    <a:lnL>
                      <a:noFill/>
                    </a:lnL>
                    <a:lnR>
                      <a:noFill/>
                    </a:lnR>
                    <a:lnT>
                      <a:noFill/>
                    </a:lnT>
                    <a:lnB>
                      <a:noFill/>
                    </a:lnB>
                  </a:tcPr>
                </a:tc>
                <a:tc>
                  <a:txBody>
                    <a:bodyPr/>
                    <a:lstStyle/>
                    <a:p>
                      <a:pPr algn="r" fontAlgn="b"/>
                      <a:r>
                        <a:rPr lang="en-US" sz="1200" b="0" i="0" u="none" strike="noStrike" dirty="0">
                          <a:solidFill>
                            <a:schemeClr val="tx1">
                              <a:lumMod val="85000"/>
                              <a:lumOff val="15000"/>
                            </a:schemeClr>
                          </a:solidFill>
                          <a:effectLst/>
                          <a:latin typeface="Calibri" panose="020F0502020204030204" pitchFamily="34" charset="0"/>
                        </a:rPr>
                        <a:t>3,546</a:t>
                      </a:r>
                    </a:p>
                  </a:txBody>
                  <a:tcPr marL="9525" marR="9525" marT="9525" marB="0" anchor="b">
                    <a:lnL>
                      <a:noFill/>
                    </a:lnL>
                    <a:lnR>
                      <a:noFill/>
                    </a:lnR>
                    <a:lnT>
                      <a:noFill/>
                    </a:lnT>
                    <a:lnB>
                      <a:noFill/>
                    </a:lnB>
                  </a:tcPr>
                </a:tc>
                <a:extLst>
                  <a:ext uri="{0D108BD9-81ED-4DB2-BD59-A6C34878D82A}">
                    <a16:rowId xmlns="" xmlns:a16="http://schemas.microsoft.com/office/drawing/2014/main" val="451629123"/>
                  </a:ext>
                </a:extLst>
              </a:tr>
              <a:tr h="200458">
                <a:tc>
                  <a:txBody>
                    <a:bodyPr/>
                    <a:lstStyle/>
                    <a:p>
                      <a:pPr algn="l" fontAlgn="b"/>
                      <a:r>
                        <a:rPr lang="en-US" sz="1200" b="1" i="0" u="none" strike="noStrike" dirty="0">
                          <a:solidFill>
                            <a:schemeClr val="tx1">
                              <a:lumMod val="85000"/>
                              <a:lumOff val="15000"/>
                            </a:schemeClr>
                          </a:solidFill>
                          <a:effectLst/>
                          <a:latin typeface="Calibri" panose="020F0502020204030204" pitchFamily="34" charset="0"/>
                        </a:rPr>
                        <a:t>Avista Total</a:t>
                      </a:r>
                    </a:p>
                  </a:txBody>
                  <a:tcPr marL="85725" marR="9525" marT="9525" marB="0" anchor="ctr">
                    <a:lnL>
                      <a:noFill/>
                    </a:lnL>
                    <a:lnR>
                      <a:noFill/>
                    </a:lnR>
                    <a:lnT>
                      <a:noFill/>
                    </a:lnT>
                    <a:lnB>
                      <a:noFill/>
                    </a:lnB>
                  </a:tcPr>
                </a:tc>
                <a:tc>
                  <a:txBody>
                    <a:bodyPr/>
                    <a:lstStyle/>
                    <a:p>
                      <a:pPr algn="r" fontAlgn="b"/>
                      <a:r>
                        <a:rPr lang="en-US" sz="1200" b="1" i="0" u="none" strike="noStrike">
                          <a:solidFill>
                            <a:schemeClr val="tx1">
                              <a:lumMod val="85000"/>
                              <a:lumOff val="15000"/>
                            </a:schemeClr>
                          </a:solidFill>
                          <a:effectLst/>
                          <a:latin typeface="Calibri" panose="020F0502020204030204" pitchFamily="34" charset="0"/>
                        </a:rPr>
                        <a:t>2,421,181</a:t>
                      </a:r>
                    </a:p>
                  </a:txBody>
                  <a:tcPr marL="9525" marR="9525" marT="9525" marB="0" anchor="b">
                    <a:lnL>
                      <a:noFill/>
                    </a:lnL>
                    <a:lnR>
                      <a:noFill/>
                    </a:lnR>
                    <a:lnT>
                      <a:noFill/>
                    </a:lnT>
                    <a:lnB>
                      <a:noFill/>
                    </a:lnB>
                  </a:tcPr>
                </a:tc>
                <a:tc>
                  <a:txBody>
                    <a:bodyPr/>
                    <a:lstStyle/>
                    <a:p>
                      <a:pPr algn="r" fontAlgn="b"/>
                      <a:r>
                        <a:rPr lang="en-US" sz="1200" b="1" i="0" u="none" strike="noStrike">
                          <a:solidFill>
                            <a:schemeClr val="tx1">
                              <a:lumMod val="85000"/>
                              <a:lumOff val="15000"/>
                            </a:schemeClr>
                          </a:solidFill>
                          <a:effectLst/>
                          <a:latin typeface="Calibri" panose="020F0502020204030204" pitchFamily="34" charset="0"/>
                        </a:rPr>
                        <a:t>1,298,512</a:t>
                      </a:r>
                    </a:p>
                  </a:txBody>
                  <a:tcPr marL="9525" marR="9525" marT="9525" marB="0" anchor="b">
                    <a:lnL>
                      <a:noFill/>
                    </a:lnL>
                    <a:lnR>
                      <a:noFill/>
                    </a:lnR>
                    <a:lnT>
                      <a:noFill/>
                    </a:lnT>
                    <a:lnB>
                      <a:noFill/>
                    </a:lnB>
                  </a:tcPr>
                </a:tc>
                <a:tc>
                  <a:txBody>
                    <a:bodyPr/>
                    <a:lstStyle/>
                    <a:p>
                      <a:pPr algn="r" fontAlgn="b"/>
                      <a:r>
                        <a:rPr lang="en-US" sz="1200" b="1" i="0" u="none" strike="noStrike" dirty="0">
                          <a:solidFill>
                            <a:schemeClr val="tx1">
                              <a:lumMod val="85000"/>
                              <a:lumOff val="15000"/>
                            </a:schemeClr>
                          </a:solidFill>
                          <a:effectLst/>
                          <a:latin typeface="Calibri" panose="020F0502020204030204" pitchFamily="34" charset="0"/>
                        </a:rPr>
                        <a:t>1,122,669</a:t>
                      </a:r>
                    </a:p>
                  </a:txBody>
                  <a:tcPr marL="9525" marR="9525" marT="9525" marB="0" anchor="b">
                    <a:lnL>
                      <a:noFill/>
                    </a:lnL>
                    <a:lnR>
                      <a:noFill/>
                    </a:lnR>
                    <a:lnT>
                      <a:noFill/>
                    </a:lnT>
                    <a:lnB>
                      <a:noFill/>
                    </a:lnB>
                  </a:tcPr>
                </a:tc>
                <a:extLst>
                  <a:ext uri="{0D108BD9-81ED-4DB2-BD59-A6C34878D82A}">
                    <a16:rowId xmlns="" xmlns:a16="http://schemas.microsoft.com/office/drawing/2014/main" val="3786086204"/>
                  </a:ext>
                </a:extLst>
              </a:tr>
            </a:tbl>
          </a:graphicData>
        </a:graphic>
      </p:graphicFrame>
      <p:sp>
        <p:nvSpPr>
          <p:cNvPr id="10" name="Content Placeholder 9">
            <a:extLst>
              <a:ext uri="{FF2B5EF4-FFF2-40B4-BE49-F238E27FC236}">
                <a16:creationId xmlns="" xmlns:a16="http://schemas.microsoft.com/office/drawing/2014/main" id="{80786B68-0F7C-4D73-ACE6-07F17F7F6A1F}"/>
              </a:ext>
            </a:extLst>
          </p:cNvPr>
          <p:cNvSpPr>
            <a:spLocks noGrp="1"/>
          </p:cNvSpPr>
          <p:nvPr>
            <p:ph sz="quarter" idx="17"/>
          </p:nvPr>
        </p:nvSpPr>
        <p:spPr>
          <a:xfrm>
            <a:off x="4888561" y="2074985"/>
            <a:ext cx="4132107" cy="4158761"/>
          </a:xfrm>
        </p:spPr>
        <p:txBody>
          <a:bodyPr/>
          <a:lstStyle/>
          <a:p>
            <a:pPr lvl="1"/>
            <a:r>
              <a:rPr lang="en-US" sz="2000" dirty="0"/>
              <a:t>10-year cumulative UCT Achievable Potential increased substantially</a:t>
            </a:r>
          </a:p>
          <a:p>
            <a:pPr lvl="1"/>
            <a:r>
              <a:rPr lang="en-US" sz="2000" dirty="0"/>
              <a:t>In the prior CPA, we gradually increased ramp rates over time and did not max out ramp rates at 85%</a:t>
            </a:r>
          </a:p>
          <a:p>
            <a:pPr lvl="1"/>
            <a:r>
              <a:rPr lang="en-US" sz="2000" dirty="0"/>
              <a:t>This is causing a spike in mid-year potential since many of the faster rates are already at 85%</a:t>
            </a:r>
          </a:p>
        </p:txBody>
      </p:sp>
      <p:sp>
        <p:nvSpPr>
          <p:cNvPr id="6" name="Text Placeholder 1">
            <a:extLst>
              <a:ext uri="{FF2B5EF4-FFF2-40B4-BE49-F238E27FC236}">
                <a16:creationId xmlns="" xmlns:a16="http://schemas.microsoft.com/office/drawing/2014/main" id="{8B2B0242-E2B0-4918-95F1-99FDA774074E}"/>
              </a:ext>
            </a:extLst>
          </p:cNvPr>
          <p:cNvSpPr>
            <a:spLocks noGrp="1"/>
          </p:cNvSpPr>
          <p:nvPr>
            <p:ph type="body" sz="quarter" idx="16"/>
          </p:nvPr>
        </p:nvSpPr>
        <p:spPr>
          <a:xfrm>
            <a:off x="474663" y="787400"/>
            <a:ext cx="8212137" cy="381000"/>
          </a:xfrm>
        </p:spPr>
        <p:txBody>
          <a:bodyPr>
            <a:normAutofit fontScale="77500" lnSpcReduction="20000"/>
          </a:bodyPr>
          <a:lstStyle/>
          <a:p>
            <a:r>
              <a:rPr lang="en-US" dirty="0"/>
              <a:t>10-year Cumulative UCT Achievable Potential</a:t>
            </a:r>
          </a:p>
        </p:txBody>
      </p:sp>
    </p:spTree>
    <p:extLst>
      <p:ext uri="{BB962C8B-B14F-4D97-AF65-F5344CB8AC3E}">
        <p14:creationId xmlns:p14="http://schemas.microsoft.com/office/powerpoint/2010/main" val="57418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Sendout</a:t>
            </a:r>
            <a:r>
              <a:rPr lang="en-US" dirty="0" smtClean="0"/>
              <a:t> and Dynamic DSM</a:t>
            </a:r>
            <a:endParaRPr lang="en-US" dirty="0"/>
          </a:p>
        </p:txBody>
      </p:sp>
      <p:sp>
        <p:nvSpPr>
          <p:cNvPr id="3" name="Content Placeholder 2"/>
          <p:cNvSpPr>
            <a:spLocks noGrp="1"/>
          </p:cNvSpPr>
          <p:nvPr>
            <p:ph idx="1"/>
          </p:nvPr>
        </p:nvSpPr>
        <p:spPr/>
        <p:txBody>
          <a:bodyPr/>
          <a:lstStyle/>
          <a:p>
            <a:r>
              <a:rPr lang="en-US" sz="2400" dirty="0" smtClean="0"/>
              <a:t>Action Plan:  Avista’s 2018 IRP will contain a dynamic DSM program structure in its analytics.  In prior IRP’s, it was a deterministic method based on Expected Case assumptions.  In the 2018 IRP, each portfolio will have the ability to select conservation to meet unserved customer demand.  Avista will explore methods to enable a dynamic analytical process for the evaluation of conservation potential within individual portfolios.</a:t>
            </a:r>
          </a:p>
          <a:p>
            <a:pPr marL="0" indent="0">
              <a:buNone/>
            </a:pPr>
            <a:endParaRPr lang="en-US" sz="2400" dirty="0"/>
          </a:p>
        </p:txBody>
      </p:sp>
      <p:sp>
        <p:nvSpPr>
          <p:cNvPr id="4" name="Slide Number Placeholder 4"/>
          <p:cNvSpPr txBox="1">
            <a:spLocks/>
          </p:cNvSpPr>
          <p:nvPr/>
        </p:nvSpPr>
        <p:spPr bwMode="auto">
          <a:xfrm>
            <a:off x="0" y="6492875"/>
            <a:ext cx="6096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04377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Example</a:t>
            </a:r>
            <a:endParaRPr lang="en-US" dirty="0"/>
          </a:p>
        </p:txBody>
      </p:sp>
      <p:sp>
        <p:nvSpPr>
          <p:cNvPr id="19" name="Oval 18"/>
          <p:cNvSpPr/>
          <p:nvPr/>
        </p:nvSpPr>
        <p:spPr>
          <a:xfrm>
            <a:off x="2464434" y="3141357"/>
            <a:ext cx="841248" cy="552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Com</a:t>
            </a:r>
            <a:endParaRPr lang="en-US" sz="1600" dirty="0"/>
          </a:p>
        </p:txBody>
      </p:sp>
      <p:sp>
        <p:nvSpPr>
          <p:cNvPr id="20" name="Oval 19"/>
          <p:cNvSpPr/>
          <p:nvPr/>
        </p:nvSpPr>
        <p:spPr>
          <a:xfrm>
            <a:off x="2479674" y="3804618"/>
            <a:ext cx="842646" cy="553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Ind</a:t>
            </a:r>
            <a:endParaRPr lang="en-US" sz="1600" dirty="0"/>
          </a:p>
        </p:txBody>
      </p:sp>
      <p:sp>
        <p:nvSpPr>
          <p:cNvPr id="22" name="Multiply 21"/>
          <p:cNvSpPr/>
          <p:nvPr/>
        </p:nvSpPr>
        <p:spPr>
          <a:xfrm>
            <a:off x="1677034" y="2934718"/>
            <a:ext cx="640080" cy="10058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a:off x="457200" y="2819400"/>
            <a:ext cx="1072514" cy="103691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WA GTN</a:t>
            </a:r>
            <a:endParaRPr lang="en-US" sz="1600" dirty="0"/>
          </a:p>
        </p:txBody>
      </p:sp>
      <p:sp>
        <p:nvSpPr>
          <p:cNvPr id="27" name="Rectangle 26"/>
          <p:cNvSpPr/>
          <p:nvPr/>
        </p:nvSpPr>
        <p:spPr>
          <a:xfrm>
            <a:off x="3860800" y="2438400"/>
            <a:ext cx="1513840" cy="604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245 Measures</a:t>
            </a:r>
            <a:endParaRPr lang="en-US" dirty="0"/>
          </a:p>
        </p:txBody>
      </p:sp>
      <p:sp>
        <p:nvSpPr>
          <p:cNvPr id="28" name="Rectangle 27"/>
          <p:cNvSpPr/>
          <p:nvPr/>
        </p:nvSpPr>
        <p:spPr>
          <a:xfrm>
            <a:off x="3860800" y="3141357"/>
            <a:ext cx="1513840" cy="604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658 Measures</a:t>
            </a:r>
            <a:endParaRPr lang="en-US" dirty="0"/>
          </a:p>
        </p:txBody>
      </p:sp>
      <p:sp>
        <p:nvSpPr>
          <p:cNvPr id="29" name="Rectangle 28"/>
          <p:cNvSpPr/>
          <p:nvPr/>
        </p:nvSpPr>
        <p:spPr>
          <a:xfrm>
            <a:off x="3860800" y="3856309"/>
            <a:ext cx="1513840" cy="604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54 Measures</a:t>
            </a:r>
            <a:endParaRPr lang="en-US" dirty="0"/>
          </a:p>
        </p:txBody>
      </p:sp>
      <p:sp>
        <p:nvSpPr>
          <p:cNvPr id="30" name="Equal 29"/>
          <p:cNvSpPr/>
          <p:nvPr/>
        </p:nvSpPr>
        <p:spPr>
          <a:xfrm>
            <a:off x="5537200" y="3126659"/>
            <a:ext cx="619760" cy="54057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6156960" y="3179444"/>
            <a:ext cx="2614883" cy="461665"/>
          </a:xfrm>
          <a:prstGeom prst="rect">
            <a:avLst/>
          </a:prstGeom>
          <a:noFill/>
        </p:spPr>
        <p:txBody>
          <a:bodyPr wrap="none" rtlCol="0">
            <a:spAutoFit/>
          </a:bodyPr>
          <a:lstStyle/>
          <a:p>
            <a:r>
              <a:rPr lang="en-US" sz="2400" dirty="0" smtClean="0"/>
              <a:t>957 Total Measures</a:t>
            </a:r>
            <a:endParaRPr lang="en-US" sz="2400" dirty="0"/>
          </a:p>
        </p:txBody>
      </p:sp>
      <p:sp>
        <p:nvSpPr>
          <p:cNvPr id="32" name="Right Arrow 31"/>
          <p:cNvSpPr/>
          <p:nvPr/>
        </p:nvSpPr>
        <p:spPr>
          <a:xfrm>
            <a:off x="3454400" y="2600239"/>
            <a:ext cx="335280" cy="31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3474720" y="3301279"/>
            <a:ext cx="335280" cy="31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3474720" y="4002319"/>
            <a:ext cx="335280" cy="31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4"/>
          <p:cNvSpPr txBox="1">
            <a:spLocks/>
          </p:cNvSpPr>
          <p:nvPr/>
        </p:nvSpPr>
        <p:spPr bwMode="auto">
          <a:xfrm>
            <a:off x="0" y="6492875"/>
            <a:ext cx="6096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sp>
        <p:nvSpPr>
          <p:cNvPr id="21" name="Oval 20"/>
          <p:cNvSpPr/>
          <p:nvPr/>
        </p:nvSpPr>
        <p:spPr>
          <a:xfrm>
            <a:off x="2479674" y="2457526"/>
            <a:ext cx="842646" cy="552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Res</a:t>
            </a:r>
            <a:endParaRPr lang="en-US" sz="1600" dirty="0"/>
          </a:p>
        </p:txBody>
      </p:sp>
    </p:spTree>
    <p:extLst>
      <p:ext uri="{BB962C8B-B14F-4D97-AF65-F5344CB8AC3E}">
        <p14:creationId xmlns:p14="http://schemas.microsoft.com/office/powerpoint/2010/main" val="119571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 Measures</a:t>
            </a:r>
            <a:endParaRPr lang="en-US" dirty="0"/>
          </a:p>
        </p:txBody>
      </p:sp>
      <p:grpSp>
        <p:nvGrpSpPr>
          <p:cNvPr id="4" name="Group 3"/>
          <p:cNvGrpSpPr/>
          <p:nvPr/>
        </p:nvGrpSpPr>
        <p:grpSpPr>
          <a:xfrm>
            <a:off x="436880" y="1163683"/>
            <a:ext cx="2514264" cy="5291092"/>
            <a:chOff x="698034" y="1851006"/>
            <a:chExt cx="1753738" cy="3906724"/>
          </a:xfrm>
        </p:grpSpPr>
        <p:sp>
          <p:nvSpPr>
            <p:cNvPr id="5" name="Regular Pentagon 4"/>
            <p:cNvSpPr/>
            <p:nvPr/>
          </p:nvSpPr>
          <p:spPr>
            <a:xfrm>
              <a:off x="732786" y="2173769"/>
              <a:ext cx="602888" cy="58063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WA GTN</a:t>
              </a:r>
              <a:endParaRPr lang="en-US" sz="700" dirty="0"/>
            </a:p>
          </p:txBody>
        </p:sp>
        <p:sp>
          <p:nvSpPr>
            <p:cNvPr id="6" name="Regular Pentagon 5"/>
            <p:cNvSpPr/>
            <p:nvPr/>
          </p:nvSpPr>
          <p:spPr>
            <a:xfrm>
              <a:off x="718477" y="2797061"/>
              <a:ext cx="602888" cy="58063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WA NWP</a:t>
              </a:r>
              <a:endParaRPr lang="en-US" sz="700" dirty="0"/>
            </a:p>
          </p:txBody>
        </p:sp>
        <p:sp>
          <p:nvSpPr>
            <p:cNvPr id="8" name="Regular Pentagon 7"/>
            <p:cNvSpPr/>
            <p:nvPr/>
          </p:nvSpPr>
          <p:spPr>
            <a:xfrm>
              <a:off x="1682929" y="2183194"/>
              <a:ext cx="602889" cy="58063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ID GTN</a:t>
              </a:r>
              <a:endParaRPr lang="en-US" sz="700" dirty="0"/>
            </a:p>
          </p:txBody>
        </p:sp>
        <p:sp>
          <p:nvSpPr>
            <p:cNvPr id="9" name="Regular Pentagon 8"/>
            <p:cNvSpPr/>
            <p:nvPr/>
          </p:nvSpPr>
          <p:spPr>
            <a:xfrm>
              <a:off x="1671655" y="2822630"/>
              <a:ext cx="602889" cy="58063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ID NWP</a:t>
              </a:r>
              <a:endParaRPr lang="en-US" sz="700" dirty="0"/>
            </a:p>
          </p:txBody>
        </p:sp>
        <p:sp>
          <p:nvSpPr>
            <p:cNvPr id="11" name="Regular Pentagon 10"/>
            <p:cNvSpPr/>
            <p:nvPr/>
          </p:nvSpPr>
          <p:spPr>
            <a:xfrm>
              <a:off x="698034" y="4680334"/>
              <a:ext cx="602888" cy="58335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Medford GTN</a:t>
              </a:r>
              <a:endParaRPr lang="en-US" sz="600" dirty="0"/>
            </a:p>
          </p:txBody>
        </p:sp>
        <p:sp>
          <p:nvSpPr>
            <p:cNvPr id="13" name="Regular Pentagon 12"/>
            <p:cNvSpPr/>
            <p:nvPr/>
          </p:nvSpPr>
          <p:spPr>
            <a:xfrm>
              <a:off x="1657482" y="4685055"/>
              <a:ext cx="602889" cy="58271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Roseburg</a:t>
              </a:r>
              <a:endParaRPr lang="en-US" sz="600" dirty="0"/>
            </a:p>
          </p:txBody>
        </p:sp>
        <p:sp>
          <p:nvSpPr>
            <p:cNvPr id="15" name="Regular Pentagon 14"/>
            <p:cNvSpPr/>
            <p:nvPr/>
          </p:nvSpPr>
          <p:spPr>
            <a:xfrm>
              <a:off x="1183183" y="5161841"/>
              <a:ext cx="592037" cy="59588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Klamath Falls</a:t>
              </a:r>
              <a:endParaRPr lang="en-US" sz="600" dirty="0"/>
            </a:p>
          </p:txBody>
        </p:sp>
        <p:sp>
          <p:nvSpPr>
            <p:cNvPr id="16" name="TextBox 15"/>
            <p:cNvSpPr txBox="1"/>
            <p:nvPr/>
          </p:nvSpPr>
          <p:spPr>
            <a:xfrm>
              <a:off x="891537" y="1851006"/>
              <a:ext cx="1560235" cy="369332"/>
            </a:xfrm>
            <a:prstGeom prst="rect">
              <a:avLst/>
            </a:prstGeom>
            <a:noFill/>
          </p:spPr>
          <p:txBody>
            <a:bodyPr wrap="none" rtlCol="0">
              <a:spAutoFit/>
            </a:bodyPr>
            <a:lstStyle/>
            <a:p>
              <a:r>
                <a:rPr lang="en-US" dirty="0" smtClean="0"/>
                <a:t>Demand Areas</a:t>
              </a:r>
              <a:endParaRPr lang="en-US" dirty="0"/>
            </a:p>
          </p:txBody>
        </p:sp>
      </p:grpSp>
      <p:sp>
        <p:nvSpPr>
          <p:cNvPr id="17" name="Equal 16"/>
          <p:cNvSpPr/>
          <p:nvPr/>
        </p:nvSpPr>
        <p:spPr>
          <a:xfrm>
            <a:off x="2939421" y="3414510"/>
            <a:ext cx="751840" cy="5994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3886200" y="2692469"/>
            <a:ext cx="4683760" cy="2043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11 demand areas X 957 measures per area = 10,527 needed measures to solve</a:t>
            </a:r>
            <a:endParaRPr lang="en-US" sz="2400" dirty="0"/>
          </a:p>
        </p:txBody>
      </p:sp>
      <p:sp>
        <p:nvSpPr>
          <p:cNvPr id="19" name="Slide Number Placeholder 4"/>
          <p:cNvSpPr txBox="1">
            <a:spLocks/>
          </p:cNvSpPr>
          <p:nvPr/>
        </p:nvSpPr>
        <p:spPr bwMode="auto">
          <a:xfrm>
            <a:off x="0" y="6492875"/>
            <a:ext cx="6096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sp>
        <p:nvSpPr>
          <p:cNvPr id="20" name="Regular Pentagon 19"/>
          <p:cNvSpPr/>
          <p:nvPr/>
        </p:nvSpPr>
        <p:spPr>
          <a:xfrm>
            <a:off x="457200" y="4147472"/>
            <a:ext cx="864336" cy="79006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Medford NWP</a:t>
            </a:r>
            <a:endParaRPr lang="en-US" sz="600" dirty="0"/>
          </a:p>
        </p:txBody>
      </p:sp>
      <p:sp>
        <p:nvSpPr>
          <p:cNvPr id="21" name="Regular Pentagon 20"/>
          <p:cNvSpPr/>
          <p:nvPr/>
        </p:nvSpPr>
        <p:spPr>
          <a:xfrm>
            <a:off x="1832722" y="4163793"/>
            <a:ext cx="864338" cy="78920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La Grande</a:t>
            </a:r>
            <a:endParaRPr lang="en-US" sz="600" dirty="0"/>
          </a:p>
        </p:txBody>
      </p:sp>
      <p:sp>
        <p:nvSpPr>
          <p:cNvPr id="22" name="Regular Pentagon 21"/>
          <p:cNvSpPr/>
          <p:nvPr/>
        </p:nvSpPr>
        <p:spPr>
          <a:xfrm>
            <a:off x="457200" y="3299347"/>
            <a:ext cx="864336" cy="79006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WA Both</a:t>
            </a:r>
            <a:endParaRPr lang="en-US" sz="600" dirty="0"/>
          </a:p>
        </p:txBody>
      </p:sp>
      <p:sp>
        <p:nvSpPr>
          <p:cNvPr id="23" name="Regular Pentagon 22"/>
          <p:cNvSpPr/>
          <p:nvPr/>
        </p:nvSpPr>
        <p:spPr>
          <a:xfrm>
            <a:off x="1832722" y="3325593"/>
            <a:ext cx="864338" cy="78920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ID Both</a:t>
            </a:r>
            <a:endParaRPr lang="en-US" sz="600" dirty="0"/>
          </a:p>
        </p:txBody>
      </p:sp>
    </p:spTree>
    <p:extLst>
      <p:ext uri="{BB962C8B-B14F-4D97-AF65-F5344CB8AC3E}">
        <p14:creationId xmlns:p14="http://schemas.microsoft.com/office/powerpoint/2010/main" val="377250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Sendout</a:t>
            </a:r>
            <a:r>
              <a:rPr lang="en-US" dirty="0" smtClean="0"/>
              <a:t> and DSM Issues</a:t>
            </a:r>
            <a:endParaRPr lang="en-US" dirty="0"/>
          </a:p>
        </p:txBody>
      </p:sp>
      <p:sp>
        <p:nvSpPr>
          <p:cNvPr id="3" name="Content Placeholder 2"/>
          <p:cNvSpPr>
            <a:spLocks noGrp="1"/>
          </p:cNvSpPr>
          <p:nvPr>
            <p:ph idx="1"/>
          </p:nvPr>
        </p:nvSpPr>
        <p:spPr/>
        <p:txBody>
          <a:bodyPr/>
          <a:lstStyle/>
          <a:p>
            <a:r>
              <a:rPr lang="en-US" dirty="0" smtClean="0"/>
              <a:t>Attempts to group measures</a:t>
            </a:r>
            <a:endParaRPr lang="en-US" dirty="0"/>
          </a:p>
          <a:p>
            <a:pPr lvl="1"/>
            <a:r>
              <a:rPr lang="en-US" dirty="0" smtClean="0"/>
              <a:t>Unique measures can have different curves and device lives</a:t>
            </a:r>
          </a:p>
          <a:p>
            <a:pPr lvl="1"/>
            <a:r>
              <a:rPr lang="en-US" dirty="0" smtClean="0"/>
              <a:t>Intent of modeling DSM as a resource is to provide individual resources the ability to fill demand along the demand curve and not lump assumptions</a:t>
            </a:r>
          </a:p>
          <a:p>
            <a:pPr lvl="1"/>
            <a:r>
              <a:rPr lang="en-US" dirty="0" smtClean="0"/>
              <a:t>As the model works today, we would have to solve for individual area and class, each in a separate model;  </a:t>
            </a:r>
            <a:r>
              <a:rPr lang="en-US" dirty="0"/>
              <a:t>t</a:t>
            </a:r>
            <a:r>
              <a:rPr lang="en-US" dirty="0" smtClean="0"/>
              <a:t>his would miss the mark on system optimization and peak day events</a:t>
            </a:r>
          </a:p>
        </p:txBody>
      </p:sp>
      <p:sp>
        <p:nvSpPr>
          <p:cNvPr id="4" name="Slide Number Placeholder 4"/>
          <p:cNvSpPr txBox="1">
            <a:spLocks/>
          </p:cNvSpPr>
          <p:nvPr/>
        </p:nvSpPr>
        <p:spPr bwMode="auto">
          <a:xfrm>
            <a:off x="0" y="6492875"/>
            <a:ext cx="6096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91119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2018 Proposed Scenarios</a:t>
            </a:r>
            <a:endParaRPr lang="en-US" dirty="0"/>
          </a:p>
        </p:txBody>
      </p:sp>
      <p:sp>
        <p:nvSpPr>
          <p:cNvPr id="6" name="Slide Number Placeholder 4"/>
          <p:cNvSpPr txBox="1">
            <a:spLocks/>
          </p:cNvSpPr>
          <p:nvPr/>
        </p:nvSpPr>
        <p:spPr bwMode="auto">
          <a:xfrm>
            <a:off x="0" y="6492875"/>
            <a:ext cx="5334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pic>
        <p:nvPicPr>
          <p:cNvPr id="2" name="Picture 1"/>
          <p:cNvPicPr>
            <a:picLocks noChangeAspect="1"/>
          </p:cNvPicPr>
          <p:nvPr/>
        </p:nvPicPr>
        <p:blipFill>
          <a:blip r:embed="rId2"/>
          <a:stretch>
            <a:fillRect/>
          </a:stretch>
        </p:blipFill>
        <p:spPr>
          <a:xfrm>
            <a:off x="76200" y="1496024"/>
            <a:ext cx="8839200" cy="4599976"/>
          </a:xfrm>
          <a:prstGeom prst="rect">
            <a:avLst/>
          </a:prstGeom>
        </p:spPr>
      </p:pic>
    </p:spTree>
    <p:extLst>
      <p:ext uri="{BB962C8B-B14F-4D97-AF65-F5344CB8AC3E}">
        <p14:creationId xmlns:p14="http://schemas.microsoft.com/office/powerpoint/2010/main" val="3181837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4" name="Rectangle 4"/>
          <p:cNvSpPr>
            <a:spLocks noGrp="1" noChangeArrowheads="1"/>
          </p:cNvSpPr>
          <p:nvPr>
            <p:ph type="title"/>
          </p:nvPr>
        </p:nvSpPr>
        <p:spPr>
          <a:xfrm>
            <a:off x="457200" y="152400"/>
            <a:ext cx="8534400" cy="1143000"/>
          </a:xfrm>
        </p:spPr>
        <p:txBody>
          <a:bodyPr>
            <a:normAutofit/>
          </a:bodyPr>
          <a:lstStyle/>
          <a:p>
            <a:r>
              <a:rPr lang="en-US" dirty="0"/>
              <a:t>Existing Resources vs. Peak Day </a:t>
            </a:r>
            <a:r>
              <a:rPr lang="en-US" dirty="0" smtClean="0"/>
              <a:t>Demand</a:t>
            </a:r>
            <a:br>
              <a:rPr lang="en-US" dirty="0" smtClean="0"/>
            </a:br>
            <a:r>
              <a:rPr lang="en-US" sz="1800" dirty="0"/>
              <a:t>Expected Case – </a:t>
            </a:r>
            <a:r>
              <a:rPr lang="en-US" sz="1800" dirty="0" smtClean="0"/>
              <a:t>Washington/Idaho</a:t>
            </a:r>
            <a:endParaRPr lang="en-US" sz="1800" dirty="0"/>
          </a:p>
        </p:txBody>
      </p:sp>
      <p:pic>
        <p:nvPicPr>
          <p:cNvPr id="3" name="Picture 2"/>
          <p:cNvPicPr>
            <a:picLocks noChangeAspect="1"/>
          </p:cNvPicPr>
          <p:nvPr/>
        </p:nvPicPr>
        <p:blipFill>
          <a:blip r:embed="rId3"/>
          <a:stretch>
            <a:fillRect/>
          </a:stretch>
        </p:blipFill>
        <p:spPr>
          <a:xfrm>
            <a:off x="152400" y="1143002"/>
            <a:ext cx="8839200" cy="4800599"/>
          </a:xfrm>
          <a:prstGeom prst="rect">
            <a:avLst/>
          </a:prstGeom>
        </p:spPr>
      </p:pic>
      <p:sp>
        <p:nvSpPr>
          <p:cNvPr id="4"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19</a:t>
            </a:fld>
            <a:endParaRPr lang="en-US" dirty="0"/>
          </a:p>
        </p:txBody>
      </p:sp>
    </p:spTree>
    <p:extLst>
      <p:ext uri="{BB962C8B-B14F-4D97-AF65-F5344CB8AC3E}">
        <p14:creationId xmlns:p14="http://schemas.microsoft.com/office/powerpoint/2010/main" val="266422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IRP</a:t>
            </a:r>
            <a:endParaRPr lang="en-US" dirty="0"/>
          </a:p>
        </p:txBody>
      </p:sp>
      <p:sp>
        <p:nvSpPr>
          <p:cNvPr id="8" name="TextBox 7"/>
          <p:cNvSpPr txBox="1"/>
          <p:nvPr/>
        </p:nvSpPr>
        <p:spPr>
          <a:xfrm>
            <a:off x="5254906" y="245973"/>
            <a:ext cx="3431894" cy="1200329"/>
          </a:xfrm>
          <a:prstGeom prst="rect">
            <a:avLst/>
          </a:prstGeom>
          <a:solidFill>
            <a:schemeClr val="accent2"/>
          </a:solidFill>
          <a:ln>
            <a:solidFill>
              <a:schemeClr val="accent1"/>
            </a:solidFill>
          </a:ln>
        </p:spPr>
        <p:txBody>
          <a:bodyPr wrap="square" rtlCol="0">
            <a:spAutoFit/>
          </a:bodyPr>
          <a:lstStyle/>
          <a:p>
            <a:pPr marL="342900" indent="-342900">
              <a:buFont typeface="+mj-lt"/>
              <a:buAutoNum type="arabicPeriod"/>
            </a:pPr>
            <a:r>
              <a:rPr lang="en-US" b="1" dirty="0" smtClean="0">
                <a:solidFill>
                  <a:schemeClr val="bg1"/>
                </a:solidFill>
              </a:rPr>
              <a:t>Security of supply to meet demand on a peak day</a:t>
            </a:r>
          </a:p>
          <a:p>
            <a:pPr marL="342900" indent="-342900">
              <a:buFont typeface="+mj-lt"/>
              <a:buAutoNum type="arabicPeriod"/>
            </a:pPr>
            <a:r>
              <a:rPr lang="en-US" b="1" dirty="0">
                <a:solidFill>
                  <a:schemeClr val="bg1"/>
                </a:solidFill>
              </a:rPr>
              <a:t>Least cost mix of supply and </a:t>
            </a:r>
            <a:r>
              <a:rPr lang="en-US" b="1" dirty="0" smtClean="0">
                <a:solidFill>
                  <a:schemeClr val="bg1"/>
                </a:solidFill>
              </a:rPr>
              <a:t>conservation</a:t>
            </a:r>
            <a:endParaRPr lang="en-US" b="1" dirty="0">
              <a:solidFill>
                <a:schemeClr val="bg1"/>
              </a:solidFill>
            </a:endParaRPr>
          </a:p>
        </p:txBody>
      </p:sp>
      <p:pic>
        <p:nvPicPr>
          <p:cNvPr id="6" name="Picture 5"/>
          <p:cNvPicPr/>
          <p:nvPr/>
        </p:nvPicPr>
        <p:blipFill>
          <a:blip r:embed="rId3" cstate="print"/>
          <a:srcRect/>
          <a:stretch>
            <a:fillRect/>
          </a:stretch>
        </p:blipFill>
        <p:spPr bwMode="auto">
          <a:xfrm>
            <a:off x="904240" y="1590039"/>
            <a:ext cx="7345680" cy="4338320"/>
          </a:xfrm>
          <a:prstGeom prst="rect">
            <a:avLst/>
          </a:prstGeom>
          <a:noFill/>
        </p:spPr>
      </p:pic>
      <p:sp>
        <p:nvSpPr>
          <p:cNvPr id="5"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2</a:t>
            </a:fld>
            <a:endParaRPr lang="en-US" dirty="0"/>
          </a:p>
        </p:txBody>
      </p:sp>
    </p:spTree>
    <p:extLst>
      <p:ext uri="{BB962C8B-B14F-4D97-AF65-F5344CB8AC3E}">
        <p14:creationId xmlns:p14="http://schemas.microsoft.com/office/powerpoint/2010/main" val="3321097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Decarbonization</a:t>
            </a:r>
            <a:r>
              <a:rPr lang="en-US" dirty="0" smtClean="0"/>
              <a:t> of Natural Gas</a:t>
            </a:r>
            <a:endParaRPr lang="en-US" dirty="0"/>
          </a:p>
        </p:txBody>
      </p:sp>
      <p:sp>
        <p:nvSpPr>
          <p:cNvPr id="3" name="Content Placeholder 2"/>
          <p:cNvSpPr>
            <a:spLocks noGrp="1"/>
          </p:cNvSpPr>
          <p:nvPr>
            <p:ph idx="1"/>
          </p:nvPr>
        </p:nvSpPr>
        <p:spPr>
          <a:xfrm>
            <a:off x="514865" y="1527707"/>
            <a:ext cx="8229600" cy="4141788"/>
          </a:xfrm>
        </p:spPr>
        <p:txBody>
          <a:bodyPr/>
          <a:lstStyle/>
          <a:p>
            <a:r>
              <a:rPr lang="en-US" dirty="0" smtClean="0"/>
              <a:t>Renewable Natural Gas (RNG)</a:t>
            </a:r>
          </a:p>
          <a:p>
            <a:r>
              <a:rPr lang="en-US" dirty="0" smtClean="0"/>
              <a:t>Energy Efficiency</a:t>
            </a:r>
          </a:p>
          <a:p>
            <a:r>
              <a:rPr lang="en-US" dirty="0" smtClean="0"/>
              <a:t>Hydrogen (H2)</a:t>
            </a:r>
            <a:endParaRPr lang="en-US" dirty="0"/>
          </a:p>
        </p:txBody>
      </p:sp>
      <p:sp>
        <p:nvSpPr>
          <p:cNvPr id="9" name="AutoShape 2" descr="Image result for furnace smart thermostat"/>
          <p:cNvSpPr>
            <a:spLocks noChangeAspect="1" noChangeArrowheads="1"/>
          </p:cNvSpPr>
          <p:nvPr/>
        </p:nvSpPr>
        <p:spPr bwMode="auto">
          <a:xfrm>
            <a:off x="121509" y="656853"/>
            <a:ext cx="2885916" cy="2559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991339" y="2689875"/>
            <a:ext cx="7161321" cy="3546436"/>
            <a:chOff x="920295" y="2608773"/>
            <a:chExt cx="7161321" cy="354643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5" y="4440014"/>
              <a:ext cx="3651705" cy="17151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086" y="2608773"/>
              <a:ext cx="3229530" cy="144605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221" y="4264367"/>
              <a:ext cx="1919814" cy="1717848"/>
            </a:xfrm>
            <a:prstGeom prst="rect">
              <a:avLst/>
            </a:prstGeom>
          </p:spPr>
        </p:pic>
      </p:grpSp>
      <p:grpSp>
        <p:nvGrpSpPr>
          <p:cNvPr id="8" name="Group 7"/>
          <p:cNvGrpSpPr/>
          <p:nvPr/>
        </p:nvGrpSpPr>
        <p:grpSpPr>
          <a:xfrm>
            <a:off x="1978148" y="2214571"/>
            <a:ext cx="5794749" cy="4021740"/>
            <a:chOff x="1978148" y="2214571"/>
            <a:chExt cx="5794749" cy="4021740"/>
          </a:xfrm>
        </p:grpSpPr>
        <p:sp>
          <p:nvSpPr>
            <p:cNvPr id="5" name="TextBox 4"/>
            <p:cNvSpPr txBox="1"/>
            <p:nvPr/>
          </p:nvSpPr>
          <p:spPr>
            <a:xfrm>
              <a:off x="1978148" y="3960613"/>
              <a:ext cx="1535998" cy="369332"/>
            </a:xfrm>
            <a:prstGeom prst="rect">
              <a:avLst/>
            </a:prstGeom>
            <a:noFill/>
          </p:spPr>
          <p:txBody>
            <a:bodyPr wrap="none" rtlCol="0">
              <a:spAutoFit/>
            </a:bodyPr>
            <a:lstStyle/>
            <a:p>
              <a:r>
                <a:rPr lang="en-US" dirty="0" smtClean="0"/>
                <a:t>$4+ per </a:t>
              </a:r>
              <a:r>
                <a:rPr lang="en-US" dirty="0" err="1" smtClean="0"/>
                <a:t>therm</a:t>
              </a:r>
              <a:endParaRPr lang="en-US" dirty="0"/>
            </a:p>
          </p:txBody>
        </p:sp>
        <p:sp>
          <p:nvSpPr>
            <p:cNvPr id="12" name="TextBox 11"/>
            <p:cNvSpPr txBox="1"/>
            <p:nvPr/>
          </p:nvSpPr>
          <p:spPr>
            <a:xfrm>
              <a:off x="5313569" y="2214571"/>
              <a:ext cx="2459328" cy="369332"/>
            </a:xfrm>
            <a:prstGeom prst="rect">
              <a:avLst/>
            </a:prstGeom>
            <a:noFill/>
          </p:spPr>
          <p:txBody>
            <a:bodyPr wrap="none" rtlCol="0">
              <a:spAutoFit/>
            </a:bodyPr>
            <a:lstStyle/>
            <a:p>
              <a:r>
                <a:rPr lang="en-US" dirty="0" smtClean="0"/>
                <a:t>$1.10 – $3.90 per </a:t>
              </a:r>
              <a:r>
                <a:rPr lang="en-US" dirty="0" err="1" smtClean="0"/>
                <a:t>therm</a:t>
              </a:r>
              <a:endParaRPr lang="en-US" dirty="0"/>
            </a:p>
          </p:txBody>
        </p:sp>
        <p:sp>
          <p:nvSpPr>
            <p:cNvPr id="13" name="TextBox 12"/>
            <p:cNvSpPr txBox="1"/>
            <p:nvPr/>
          </p:nvSpPr>
          <p:spPr>
            <a:xfrm>
              <a:off x="6020129" y="5866979"/>
              <a:ext cx="1712328" cy="369332"/>
            </a:xfrm>
            <a:prstGeom prst="rect">
              <a:avLst/>
            </a:prstGeom>
            <a:noFill/>
          </p:spPr>
          <p:txBody>
            <a:bodyPr wrap="none" rtlCol="0">
              <a:spAutoFit/>
            </a:bodyPr>
            <a:lstStyle/>
            <a:p>
              <a:r>
                <a:rPr lang="en-US" dirty="0" smtClean="0"/>
                <a:t>$0.49 per </a:t>
              </a:r>
              <a:r>
                <a:rPr lang="en-US" dirty="0" err="1" smtClean="0"/>
                <a:t>therm</a:t>
              </a:r>
              <a:endParaRPr lang="en-US" dirty="0"/>
            </a:p>
          </p:txBody>
        </p:sp>
      </p:grpSp>
      <p:sp>
        <p:nvSpPr>
          <p:cNvPr id="14"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20</a:t>
            </a:fld>
            <a:endParaRPr lang="en-US" dirty="0"/>
          </a:p>
        </p:txBody>
      </p:sp>
    </p:spTree>
    <p:extLst>
      <p:ext uri="{BB962C8B-B14F-4D97-AF65-F5344CB8AC3E}">
        <p14:creationId xmlns:p14="http://schemas.microsoft.com/office/powerpoint/2010/main" val="21825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IRP - Action Items</a:t>
            </a:r>
            <a:endParaRPr lang="en-US" dirty="0"/>
          </a:p>
        </p:txBody>
      </p:sp>
      <p:sp>
        <p:nvSpPr>
          <p:cNvPr id="3" name="Content Placeholder 2"/>
          <p:cNvSpPr>
            <a:spLocks noGrp="1"/>
          </p:cNvSpPr>
          <p:nvPr>
            <p:ph idx="1"/>
          </p:nvPr>
        </p:nvSpPr>
        <p:spPr/>
        <p:txBody>
          <a:bodyPr/>
          <a:lstStyle/>
          <a:p>
            <a:pPr lvl="0"/>
            <a:r>
              <a:rPr lang="en-US" sz="1400" u="sng" dirty="0"/>
              <a:t>Dynamic DSM </a:t>
            </a:r>
            <a:r>
              <a:rPr lang="en-US" sz="1400" dirty="0"/>
              <a:t>- In the 2020 IRP, each portfolio will have the ability to select conservation to meet unserved customer demand.  </a:t>
            </a:r>
            <a:r>
              <a:rPr lang="en-US" sz="1400" dirty="0" err="1"/>
              <a:t>Avista</a:t>
            </a:r>
            <a:r>
              <a:rPr lang="en-US" sz="1400" dirty="0"/>
              <a:t> will explore methods to enable a dynamic analytical process for the evaluation of conservation potential within individual portfolios.</a:t>
            </a:r>
            <a:endParaRPr lang="en-US" sz="1200" dirty="0"/>
          </a:p>
          <a:p>
            <a:pPr lvl="0"/>
            <a:r>
              <a:rPr lang="en-US" sz="1400" u="sng" dirty="0"/>
              <a:t>Distribution as supply option </a:t>
            </a:r>
            <a:r>
              <a:rPr lang="en-US" sz="1400" dirty="0"/>
              <a:t>- Work with Staff to get clarification on types of natural gas distribution system analyses for possible inclusion in the 2020 IRP. </a:t>
            </a:r>
            <a:endParaRPr lang="en-US" sz="1200" dirty="0"/>
          </a:p>
          <a:p>
            <a:pPr lvl="0"/>
            <a:r>
              <a:rPr lang="en-US" sz="1400" u="sng" dirty="0"/>
              <a:t>Distribution in avoided cost calculation </a:t>
            </a:r>
            <a:r>
              <a:rPr lang="en-US" sz="1400" dirty="0"/>
              <a:t>- Work with Staff to clarify types of distribution system costs for possible inclusion in our avoided cost calculation.</a:t>
            </a:r>
            <a:endParaRPr lang="en-US" sz="1200" dirty="0"/>
          </a:p>
          <a:p>
            <a:pPr lvl="0"/>
            <a:r>
              <a:rPr lang="en-US" sz="1400" u="sng" dirty="0"/>
              <a:t>Weather standard </a:t>
            </a:r>
            <a:r>
              <a:rPr lang="en-US" sz="1400" dirty="0"/>
              <a:t>- Revisit coldest on record planning standard and discuss with TAC for prudency.</a:t>
            </a:r>
            <a:endParaRPr lang="en-US" sz="1200" dirty="0"/>
          </a:p>
          <a:p>
            <a:pPr lvl="0"/>
            <a:r>
              <a:rPr lang="en-US" sz="1400" u="sng" dirty="0"/>
              <a:t>Supply resource optimization benefits </a:t>
            </a:r>
            <a:r>
              <a:rPr lang="en-US" sz="1400" dirty="0"/>
              <a:t>- Provide additional information on resource optimization benefits and analyze risk exposure.  </a:t>
            </a:r>
            <a:endParaRPr lang="en-US" sz="1200" dirty="0"/>
          </a:p>
          <a:p>
            <a:pPr lvl="0"/>
            <a:r>
              <a:rPr lang="en-US" sz="1400" u="sng" dirty="0"/>
              <a:t>DSM</a:t>
            </a:r>
            <a:r>
              <a:rPr lang="en-US" sz="1400" dirty="0"/>
              <a:t>—Integration of ETO and AEG/CPA data. Discuss the integration of ETO and AEG/CPA data as well as past program(s) experience, knowledge of current and developing markets, and future codes and standards.</a:t>
            </a:r>
            <a:endParaRPr lang="en-US" sz="1200" dirty="0"/>
          </a:p>
          <a:p>
            <a:pPr lvl="0"/>
            <a:r>
              <a:rPr lang="en-US" sz="1400" u="sng" dirty="0"/>
              <a:t>Carbon Costs </a:t>
            </a:r>
            <a:r>
              <a:rPr lang="en-US" sz="1400" dirty="0"/>
              <a:t>– consult Washington State Commission’s </a:t>
            </a:r>
            <a:r>
              <a:rPr lang="en-US" sz="1400" i="1" dirty="0"/>
              <a:t>Acknowledgement Letter Attachment</a:t>
            </a:r>
            <a:r>
              <a:rPr lang="en-US" sz="1400" dirty="0"/>
              <a:t> in its 2017 Electric IRP (Docket UE-161036), where emissions price modeling is discussed, including the cost of risk of future greenhouse gas regulation, in addition to known regulations</a:t>
            </a:r>
            <a:r>
              <a:rPr lang="en-US" sz="1400" dirty="0" smtClean="0"/>
              <a:t>.</a:t>
            </a:r>
          </a:p>
          <a:p>
            <a:pPr lvl="0"/>
            <a:endParaRPr lang="en-US" sz="1400" dirty="0"/>
          </a:p>
          <a:p>
            <a:pPr lvl="0"/>
            <a:endParaRPr lang="en-US" sz="1400" dirty="0" smtClean="0"/>
          </a:p>
          <a:p>
            <a:pPr marL="0" lvl="0" indent="0">
              <a:buNone/>
            </a:pPr>
            <a:r>
              <a:rPr lang="en-US" sz="1400" dirty="0" smtClean="0"/>
              <a:t>*A few additional action items specific to Oregon</a:t>
            </a:r>
            <a:endParaRPr lang="en-US" sz="1200" dirty="0"/>
          </a:p>
          <a:p>
            <a:endParaRPr lang="en-US" sz="1400" dirty="0"/>
          </a:p>
        </p:txBody>
      </p:sp>
      <p:sp>
        <p:nvSpPr>
          <p:cNvPr id="4"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21</a:t>
            </a:fld>
            <a:endParaRPr lang="en-US" dirty="0"/>
          </a:p>
        </p:txBody>
      </p:sp>
    </p:spTree>
    <p:extLst>
      <p:ext uri="{BB962C8B-B14F-4D97-AF65-F5344CB8AC3E}">
        <p14:creationId xmlns:p14="http://schemas.microsoft.com/office/powerpoint/2010/main" val="3999043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0" y="228600"/>
            <a:ext cx="9144000" cy="762000"/>
          </a:xfrm>
        </p:spPr>
        <p:txBody>
          <a:bodyPr/>
          <a:lstStyle/>
          <a:p>
            <a:pPr algn="ctr"/>
            <a:r>
              <a:rPr lang="en-US" b="1" dirty="0" smtClean="0"/>
              <a:t>2018 IRP </a:t>
            </a:r>
            <a:r>
              <a:rPr lang="en-US" b="1" dirty="0"/>
              <a:t>Timeline</a:t>
            </a:r>
          </a:p>
        </p:txBody>
      </p:sp>
      <p:sp>
        <p:nvSpPr>
          <p:cNvPr id="848899" name="Rectangle 3"/>
          <p:cNvSpPr>
            <a:spLocks noGrp="1" noChangeArrowheads="1"/>
          </p:cNvSpPr>
          <p:nvPr>
            <p:ph idx="1"/>
          </p:nvPr>
        </p:nvSpPr>
        <p:spPr>
          <a:xfrm>
            <a:off x="685800" y="990600"/>
            <a:ext cx="8077200" cy="4800600"/>
          </a:xfrm>
        </p:spPr>
        <p:txBody>
          <a:bodyPr/>
          <a:lstStyle/>
          <a:p>
            <a:pPr lvl="0">
              <a:lnSpc>
                <a:spcPct val="100000"/>
              </a:lnSpc>
            </a:pPr>
            <a:r>
              <a:rPr lang="en-US" sz="2000" b="1" dirty="0"/>
              <a:t>August 31, </a:t>
            </a:r>
            <a:r>
              <a:rPr lang="en-US" sz="2000" b="1" dirty="0" smtClean="0"/>
              <a:t>2017</a:t>
            </a:r>
            <a:r>
              <a:rPr lang="en-US" sz="2000" dirty="0" smtClean="0"/>
              <a:t> </a:t>
            </a:r>
            <a:r>
              <a:rPr lang="en-US" sz="2000" dirty="0"/>
              <a:t>– Work Plan filed with WUTC</a:t>
            </a:r>
          </a:p>
          <a:p>
            <a:pPr lvl="0">
              <a:lnSpc>
                <a:spcPct val="100000"/>
              </a:lnSpc>
            </a:pPr>
            <a:r>
              <a:rPr lang="en-US" sz="2000" b="1" dirty="0"/>
              <a:t>January through </a:t>
            </a:r>
            <a:r>
              <a:rPr lang="en-US" sz="2000" b="1" dirty="0" smtClean="0"/>
              <a:t>May 2018</a:t>
            </a:r>
            <a:r>
              <a:rPr lang="en-US" sz="2000" dirty="0" smtClean="0"/>
              <a:t> </a:t>
            </a:r>
            <a:r>
              <a:rPr lang="en-US" sz="2000" dirty="0"/>
              <a:t>– Technical Advisory Committee </a:t>
            </a:r>
            <a:r>
              <a:rPr lang="en-US" sz="2000" dirty="0" smtClean="0"/>
              <a:t>meetings.  </a:t>
            </a:r>
            <a:r>
              <a:rPr lang="en-US" sz="2000" dirty="0"/>
              <a:t>Meeting topics will include:</a:t>
            </a:r>
          </a:p>
          <a:p>
            <a:pPr lvl="1"/>
            <a:r>
              <a:rPr lang="en-US" sz="1600" b="1" dirty="0"/>
              <a:t>TAC 1: Thursday, January 25, 2018: TAC meeting expectations, review of 2016 IRP acknowledgement letters, customer forecast, and demand-side management (DSM) update.</a:t>
            </a:r>
          </a:p>
          <a:p>
            <a:pPr lvl="1"/>
            <a:r>
              <a:rPr lang="en-US" sz="1600" b="1" dirty="0"/>
              <a:t>TAC 2: Thursday, February 22, 2018: Weather analysis, environmental policies, market dynamics, price forecasts, cost of </a:t>
            </a:r>
            <a:r>
              <a:rPr lang="en-US" sz="1600" b="1" dirty="0" smtClean="0"/>
              <a:t>carbon.</a:t>
            </a:r>
            <a:endParaRPr lang="en-US" sz="1600" b="1" dirty="0"/>
          </a:p>
          <a:p>
            <a:pPr lvl="1"/>
            <a:r>
              <a:rPr lang="en-US" sz="1600" b="1" dirty="0"/>
              <a:t>TAC </a:t>
            </a:r>
            <a:r>
              <a:rPr lang="en-US" sz="1600" b="1" dirty="0" smtClean="0"/>
              <a:t>3: </a:t>
            </a:r>
            <a:r>
              <a:rPr lang="en-US" sz="1600" b="1" dirty="0"/>
              <a:t>Thursday, March 29, 2018 :</a:t>
            </a:r>
            <a:r>
              <a:rPr lang="en-US" sz="1600" dirty="0" smtClean="0"/>
              <a:t> Distribution</a:t>
            </a:r>
            <a:r>
              <a:rPr lang="en-US" sz="1600" dirty="0"/>
              <a:t>, supply-side resources overview, overview of the major interstate </a:t>
            </a:r>
            <a:r>
              <a:rPr lang="en-US" sz="1600" dirty="0" smtClean="0"/>
              <a:t>pipelines, RNG overview and future potential resources.</a:t>
            </a:r>
            <a:endParaRPr lang="en-US" sz="3200" dirty="0"/>
          </a:p>
          <a:p>
            <a:pPr lvl="1"/>
            <a:r>
              <a:rPr lang="en-US" sz="1600" b="1" dirty="0" smtClean="0"/>
              <a:t>TAC </a:t>
            </a:r>
            <a:r>
              <a:rPr lang="en-US" sz="1600" b="1" dirty="0"/>
              <a:t>4: Thursday, May </a:t>
            </a:r>
            <a:r>
              <a:rPr lang="en-US" sz="1600" b="1" dirty="0" smtClean="0"/>
              <a:t>10, </a:t>
            </a:r>
            <a:r>
              <a:rPr lang="en-US" sz="1600" b="1" dirty="0"/>
              <a:t>2018:</a:t>
            </a:r>
            <a:r>
              <a:rPr lang="en-US" sz="1600" dirty="0"/>
              <a:t> DSM results, stochastic modeling and supply-side options, final portfolio results, and 2020 Action Items</a:t>
            </a:r>
            <a:r>
              <a:rPr lang="en-US" sz="1600" dirty="0" smtClean="0"/>
              <a:t>.</a:t>
            </a:r>
          </a:p>
          <a:p>
            <a:pPr lvl="1"/>
            <a:r>
              <a:rPr lang="en-US" sz="1800" b="1" dirty="0" smtClean="0"/>
              <a:t>June 21, 2018– </a:t>
            </a:r>
            <a:r>
              <a:rPr lang="en-US" sz="1800" dirty="0"/>
              <a:t>TAC final review meeting </a:t>
            </a:r>
            <a:r>
              <a:rPr lang="en-US" sz="1800" dirty="0" smtClean="0"/>
              <a:t>to review final stochastics (if necessary)</a:t>
            </a:r>
            <a:endParaRPr lang="en-US" sz="3200" dirty="0"/>
          </a:p>
          <a:p>
            <a:pPr lvl="0">
              <a:lnSpc>
                <a:spcPct val="100000"/>
              </a:lnSpc>
            </a:pPr>
            <a:r>
              <a:rPr lang="en-US" sz="2000" b="1" dirty="0" smtClean="0"/>
              <a:t>July 2, 2018 </a:t>
            </a:r>
            <a:r>
              <a:rPr lang="en-US" sz="2000" b="1" dirty="0"/>
              <a:t>– </a:t>
            </a:r>
            <a:r>
              <a:rPr lang="en-US" sz="2000" dirty="0"/>
              <a:t>Draft of IRP document to TAC</a:t>
            </a:r>
          </a:p>
          <a:p>
            <a:pPr lvl="0">
              <a:lnSpc>
                <a:spcPct val="100000"/>
              </a:lnSpc>
            </a:pPr>
            <a:r>
              <a:rPr lang="en-US" sz="2000" b="1" dirty="0" smtClean="0"/>
              <a:t>July 13, 2018 </a:t>
            </a:r>
            <a:r>
              <a:rPr lang="en-US" sz="2000" b="1" dirty="0"/>
              <a:t>– </a:t>
            </a:r>
            <a:r>
              <a:rPr lang="en-US" sz="2000" dirty="0"/>
              <a:t>Comments on draft due back to Avista</a:t>
            </a:r>
          </a:p>
          <a:p>
            <a:pPr>
              <a:lnSpc>
                <a:spcPct val="100000"/>
              </a:lnSpc>
            </a:pPr>
            <a:r>
              <a:rPr lang="en-US" sz="2000" b="1" dirty="0" smtClean="0"/>
              <a:t>August </a:t>
            </a:r>
            <a:r>
              <a:rPr lang="en-US" sz="2000" b="1" dirty="0"/>
              <a:t>31, </a:t>
            </a:r>
            <a:r>
              <a:rPr lang="en-US" sz="2000" b="1" dirty="0" smtClean="0"/>
              <a:t>2018 </a:t>
            </a:r>
            <a:r>
              <a:rPr lang="en-US" sz="2000" b="1" dirty="0"/>
              <a:t>– </a:t>
            </a:r>
            <a:r>
              <a:rPr lang="en-US" sz="2000" dirty="0"/>
              <a:t>File finalized IRP document</a:t>
            </a:r>
          </a:p>
        </p:txBody>
      </p:sp>
      <p:sp>
        <p:nvSpPr>
          <p:cNvPr id="5"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3</a:t>
            </a:fld>
            <a:endParaRPr lang="en-US" dirty="0"/>
          </a:p>
        </p:txBody>
      </p:sp>
    </p:spTree>
    <p:extLst>
      <p:ext uri="{BB962C8B-B14F-4D97-AF65-F5344CB8AC3E}">
        <p14:creationId xmlns:p14="http://schemas.microsoft.com/office/powerpoint/2010/main" val="3134259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42108"/>
          </a:xfrm>
        </p:spPr>
        <p:txBody>
          <a:bodyPr/>
          <a:lstStyle/>
          <a:p>
            <a:r>
              <a:rPr lang="en-US" sz="2400" dirty="0" smtClean="0"/>
              <a:t>WA-ID Region Firm Customers: 2018 IRP and 2016 IRP</a:t>
            </a:r>
            <a:endParaRPr lang="en-US" sz="2400" dirty="0"/>
          </a:p>
        </p:txBody>
      </p:sp>
      <p:pic>
        <p:nvPicPr>
          <p:cNvPr id="3" name="Picture 2"/>
          <p:cNvPicPr>
            <a:picLocks noChangeAspect="1"/>
          </p:cNvPicPr>
          <p:nvPr/>
        </p:nvPicPr>
        <p:blipFill>
          <a:blip r:embed="rId3"/>
          <a:stretch>
            <a:fillRect/>
          </a:stretch>
        </p:blipFill>
        <p:spPr>
          <a:xfrm>
            <a:off x="0" y="1034981"/>
            <a:ext cx="9144000" cy="5823019"/>
          </a:xfrm>
          <a:prstGeom prst="rect">
            <a:avLst/>
          </a:prstGeom>
        </p:spPr>
      </p:pic>
      <p:graphicFrame>
        <p:nvGraphicFramePr>
          <p:cNvPr id="7" name="Table 6"/>
          <p:cNvGraphicFramePr>
            <a:graphicFrameLocks noGrp="1"/>
          </p:cNvGraphicFramePr>
          <p:nvPr>
            <p:extLst/>
          </p:nvPr>
        </p:nvGraphicFramePr>
        <p:xfrm>
          <a:off x="1212503" y="1386951"/>
          <a:ext cx="2534744" cy="1127760"/>
        </p:xfrm>
        <a:graphic>
          <a:graphicData uri="http://schemas.openxmlformats.org/drawingml/2006/table">
            <a:tbl>
              <a:tblPr firstRow="1" bandRow="1">
                <a:tableStyleId>{D7AC3CCA-C797-4891-BE02-D94E43425B78}</a:tableStyleId>
              </a:tblPr>
              <a:tblGrid>
                <a:gridCol w="743023"/>
                <a:gridCol w="1791721"/>
              </a:tblGrid>
              <a:tr h="291309">
                <a:tc>
                  <a:txBody>
                    <a:bodyPr/>
                    <a:lstStyle/>
                    <a:p>
                      <a:pPr algn="ctr"/>
                      <a:r>
                        <a:rPr lang="en-US" sz="1400" dirty="0" smtClean="0"/>
                        <a:t>IRP</a:t>
                      </a:r>
                      <a:endParaRPr lang="en-US" sz="1400" dirty="0"/>
                    </a:p>
                  </a:txBody>
                  <a:tcPr/>
                </a:tc>
                <a:tc>
                  <a:txBody>
                    <a:bodyPr/>
                    <a:lstStyle/>
                    <a:p>
                      <a:pPr algn="ctr"/>
                      <a:r>
                        <a:rPr lang="en-US" sz="1400" dirty="0" smtClean="0"/>
                        <a:t>Avg.</a:t>
                      </a:r>
                      <a:r>
                        <a:rPr lang="en-US" sz="1400" baseline="0" dirty="0" smtClean="0"/>
                        <a:t> Annual Growth 2018-2037</a:t>
                      </a:r>
                    </a:p>
                  </a:txBody>
                  <a:tcPr/>
                </a:tc>
              </a:tr>
              <a:tr h="291309">
                <a:tc>
                  <a:txBody>
                    <a:bodyPr/>
                    <a:lstStyle/>
                    <a:p>
                      <a:pPr algn="ctr"/>
                      <a:r>
                        <a:rPr lang="en-US" sz="1400" b="1" dirty="0" smtClean="0">
                          <a:solidFill>
                            <a:schemeClr val="tx1"/>
                          </a:solidFill>
                        </a:rPr>
                        <a:t>2016</a:t>
                      </a:r>
                      <a:endParaRPr lang="en-US" sz="1400" b="1" dirty="0">
                        <a:solidFill>
                          <a:schemeClr val="tx1"/>
                        </a:solidFill>
                      </a:endParaRPr>
                    </a:p>
                  </a:txBody>
                  <a:tcPr/>
                </a:tc>
                <a:tc>
                  <a:txBody>
                    <a:bodyPr/>
                    <a:lstStyle/>
                    <a:p>
                      <a:pPr algn="ctr"/>
                      <a:r>
                        <a:rPr lang="en-US" sz="1400" b="1" dirty="0" smtClean="0">
                          <a:solidFill>
                            <a:schemeClr val="tx1"/>
                          </a:solidFill>
                        </a:rPr>
                        <a:t>1.1%</a:t>
                      </a:r>
                      <a:endParaRPr lang="en-US" sz="1400" b="1" dirty="0">
                        <a:solidFill>
                          <a:schemeClr val="tx1"/>
                        </a:solidFill>
                      </a:endParaRPr>
                    </a:p>
                  </a:txBody>
                  <a:tcPr/>
                </a:tc>
              </a:tr>
              <a:tr h="291309">
                <a:tc>
                  <a:txBody>
                    <a:bodyPr/>
                    <a:lstStyle/>
                    <a:p>
                      <a:pPr algn="ctr"/>
                      <a:r>
                        <a:rPr lang="en-US" sz="1400" b="1" dirty="0" smtClean="0">
                          <a:solidFill>
                            <a:schemeClr val="tx1"/>
                          </a:solidFill>
                        </a:rPr>
                        <a:t>2018</a:t>
                      </a:r>
                      <a:endParaRPr lang="en-US" sz="1400" b="1" dirty="0">
                        <a:solidFill>
                          <a:schemeClr val="tx1"/>
                        </a:solidFill>
                      </a:endParaRPr>
                    </a:p>
                  </a:txBody>
                  <a:tcPr/>
                </a:tc>
                <a:tc>
                  <a:txBody>
                    <a:bodyPr/>
                    <a:lstStyle/>
                    <a:p>
                      <a:pPr algn="ctr"/>
                      <a:r>
                        <a:rPr lang="en-US" sz="1400" b="1" dirty="0" smtClean="0">
                          <a:solidFill>
                            <a:schemeClr val="tx1"/>
                          </a:solidFill>
                        </a:rPr>
                        <a:t>1.3%</a:t>
                      </a:r>
                      <a:endParaRPr lang="en-US" sz="1400" b="1" dirty="0">
                        <a:solidFill>
                          <a:schemeClr val="tx1"/>
                        </a:solidFill>
                      </a:endParaRPr>
                    </a:p>
                  </a:txBody>
                  <a:tcPr/>
                </a:tc>
              </a:tr>
            </a:tbl>
          </a:graphicData>
        </a:graphic>
      </p:graphicFrame>
      <p:sp>
        <p:nvSpPr>
          <p:cNvPr id="10" name="Line Callout 2 9"/>
          <p:cNvSpPr/>
          <p:nvPr/>
        </p:nvSpPr>
        <p:spPr>
          <a:xfrm flipH="1">
            <a:off x="6705600" y="914400"/>
            <a:ext cx="1195754" cy="592853"/>
          </a:xfrm>
          <a:prstGeom prst="borderCallout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chemeClr val="tx1"/>
                </a:solidFill>
              </a:rPr>
              <a:t>≈ +16,500</a:t>
            </a:r>
            <a:endParaRPr lang="en-US" b="1" dirty="0">
              <a:solidFill>
                <a:schemeClr val="tx1"/>
              </a:solidFill>
            </a:endParaRPr>
          </a:p>
        </p:txBody>
      </p:sp>
      <p:sp>
        <p:nvSpPr>
          <p:cNvPr id="6"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2</a:t>
            </a:fld>
            <a:endParaRPr lang="en-US" dirty="0"/>
          </a:p>
        </p:txBody>
      </p:sp>
    </p:spTree>
    <p:extLst>
      <p:ext uri="{BB962C8B-B14F-4D97-AF65-F5344CB8AC3E}">
        <p14:creationId xmlns:p14="http://schemas.microsoft.com/office/powerpoint/2010/main" val="34815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400" dirty="0" smtClean="0"/>
              <a:t>Estimating the IMPACT of LEAP in WA: Residential Customers</a:t>
            </a:r>
            <a:endParaRPr lang="en-US" sz="2400"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a:stretch>
            <a:fillRect/>
          </a:stretch>
        </p:blipFill>
        <p:spPr>
          <a:xfrm>
            <a:off x="0" y="990600"/>
            <a:ext cx="9144000" cy="5867400"/>
          </a:xfrm>
          <a:prstGeom prst="rect">
            <a:avLst/>
          </a:prstGeom>
        </p:spPr>
      </p:pic>
      <p:graphicFrame>
        <p:nvGraphicFramePr>
          <p:cNvPr id="11" name="Table 10"/>
          <p:cNvGraphicFramePr>
            <a:graphicFrameLocks noGrp="1"/>
          </p:cNvGraphicFramePr>
          <p:nvPr>
            <p:extLst/>
          </p:nvPr>
        </p:nvGraphicFramePr>
        <p:xfrm>
          <a:off x="3613058" y="4114800"/>
          <a:ext cx="5073742" cy="1503414"/>
        </p:xfrm>
        <a:graphic>
          <a:graphicData uri="http://schemas.openxmlformats.org/drawingml/2006/table">
            <a:tbl>
              <a:tblPr firstRow="1" bandRow="1">
                <a:tableStyleId>{D7AC3CCA-C797-4891-BE02-D94E43425B78}</a:tableStyleId>
              </a:tblPr>
              <a:tblGrid>
                <a:gridCol w="3527961"/>
                <a:gridCol w="1545781"/>
              </a:tblGrid>
              <a:tr h="409963">
                <a:tc>
                  <a:txBody>
                    <a:bodyPr/>
                    <a:lstStyle/>
                    <a:p>
                      <a:pPr algn="ctr"/>
                      <a:r>
                        <a:rPr lang="en-US" sz="1400" b="1" dirty="0" smtClean="0">
                          <a:solidFill>
                            <a:schemeClr val="tx1"/>
                          </a:solidFill>
                        </a:rPr>
                        <a:t>WA IRP</a:t>
                      </a:r>
                      <a:endParaRPr lang="en-US" sz="1400" b="1" dirty="0">
                        <a:solidFill>
                          <a:schemeClr val="tx1"/>
                        </a:solidFill>
                      </a:endParaRPr>
                    </a:p>
                  </a:txBody>
                  <a:tcPr/>
                </a:tc>
                <a:tc>
                  <a:txBody>
                    <a:bodyPr/>
                    <a:lstStyle/>
                    <a:p>
                      <a:pPr algn="ctr"/>
                      <a:r>
                        <a:rPr lang="en-US" sz="1400" b="1" dirty="0" smtClean="0">
                          <a:solidFill>
                            <a:schemeClr val="tx1"/>
                          </a:solidFill>
                        </a:rPr>
                        <a:t>Residential Change by 2037</a:t>
                      </a:r>
                      <a:endParaRPr lang="en-US" sz="1400" b="1" baseline="0" dirty="0" smtClean="0">
                        <a:solidFill>
                          <a:schemeClr val="tx1"/>
                        </a:solidFill>
                      </a:endParaRPr>
                    </a:p>
                  </a:txBody>
                  <a:tcPr/>
                </a:tc>
              </a:tr>
              <a:tr h="328418">
                <a:tc>
                  <a:txBody>
                    <a:bodyPr/>
                    <a:lstStyle/>
                    <a:p>
                      <a:pPr algn="ctr"/>
                      <a:r>
                        <a:rPr lang="en-US" sz="1400" b="1" dirty="0" smtClean="0">
                          <a:solidFill>
                            <a:schemeClr val="tx1"/>
                          </a:solidFill>
                        </a:rPr>
                        <a:t>2018 IRP with</a:t>
                      </a:r>
                      <a:r>
                        <a:rPr lang="en-US" sz="1400" b="1" baseline="0" dirty="0" smtClean="0">
                          <a:solidFill>
                            <a:schemeClr val="tx1"/>
                          </a:solidFill>
                        </a:rPr>
                        <a:t> LEAP Less 2016 IRP</a:t>
                      </a:r>
                      <a:endParaRPr lang="en-US" sz="1400" b="1" dirty="0">
                        <a:solidFill>
                          <a:schemeClr val="tx1"/>
                        </a:solidFill>
                      </a:endParaRPr>
                    </a:p>
                  </a:txBody>
                  <a:tcPr/>
                </a:tc>
                <a:tc>
                  <a:txBody>
                    <a:bodyPr/>
                    <a:lstStyle/>
                    <a:p>
                      <a:pPr algn="ctr"/>
                      <a:r>
                        <a:rPr lang="en-US" sz="1400" b="1" dirty="0" smtClean="0">
                          <a:solidFill>
                            <a:schemeClr val="tx1"/>
                          </a:solidFill>
                        </a:rPr>
                        <a:t>+11,300</a:t>
                      </a:r>
                      <a:endParaRPr lang="en-US" sz="1400" b="1" dirty="0">
                        <a:solidFill>
                          <a:schemeClr val="tx1"/>
                        </a:solidFill>
                      </a:endParaRPr>
                    </a:p>
                  </a:txBody>
                  <a:tcPr/>
                </a:tc>
              </a:tr>
              <a:tr h="328418">
                <a:tc>
                  <a:txBody>
                    <a:bodyPr/>
                    <a:lstStyle/>
                    <a:p>
                      <a:pPr algn="ctr"/>
                      <a:r>
                        <a:rPr lang="en-US" sz="1400" b="1" dirty="0" smtClean="0">
                          <a:solidFill>
                            <a:schemeClr val="tx1"/>
                          </a:solidFill>
                        </a:rPr>
                        <a:t>2018 IRP w/o</a:t>
                      </a:r>
                      <a:r>
                        <a:rPr lang="en-US" sz="1400" b="1" baseline="0" dirty="0" smtClean="0">
                          <a:solidFill>
                            <a:schemeClr val="tx1"/>
                          </a:solidFill>
                        </a:rPr>
                        <a:t> LEAP Less 2016 IRP</a:t>
                      </a:r>
                      <a:endParaRPr lang="en-US" sz="1400" b="1" dirty="0">
                        <a:solidFill>
                          <a:schemeClr val="tx1"/>
                        </a:solidFill>
                      </a:endParaRPr>
                    </a:p>
                  </a:txBody>
                  <a:tcPr/>
                </a:tc>
                <a:tc>
                  <a:txBody>
                    <a:bodyPr/>
                    <a:lstStyle/>
                    <a:p>
                      <a:pPr algn="ctr"/>
                      <a:r>
                        <a:rPr lang="en-US" sz="1400" b="1" dirty="0" smtClean="0">
                          <a:solidFill>
                            <a:schemeClr val="tx1"/>
                          </a:solidFill>
                        </a:rPr>
                        <a:t>+2,200</a:t>
                      </a:r>
                      <a:endParaRPr lang="en-US" sz="1400" b="1" dirty="0">
                        <a:solidFill>
                          <a:schemeClr val="tx1"/>
                        </a:solidFill>
                      </a:endParaRPr>
                    </a:p>
                  </a:txBody>
                  <a:tcPr/>
                </a:tc>
              </a:tr>
              <a:tr h="328418">
                <a:tc>
                  <a:txBody>
                    <a:bodyPr/>
                    <a:lstStyle/>
                    <a:p>
                      <a:pPr algn="ctr"/>
                      <a:r>
                        <a:rPr lang="en-US" sz="1400" b="1" dirty="0" smtClean="0">
                          <a:solidFill>
                            <a:schemeClr val="tx1"/>
                          </a:solidFill>
                        </a:rPr>
                        <a:t>LEAP Contribution</a:t>
                      </a:r>
                      <a:endParaRPr lang="en-US" sz="1400" b="1" dirty="0">
                        <a:solidFill>
                          <a:schemeClr val="tx1"/>
                        </a:solidFill>
                      </a:endParaRPr>
                    </a:p>
                  </a:txBody>
                  <a:tcPr/>
                </a:tc>
                <a:tc>
                  <a:txBody>
                    <a:bodyPr/>
                    <a:lstStyle/>
                    <a:p>
                      <a:pPr algn="ctr"/>
                      <a:r>
                        <a:rPr lang="en-US" sz="1400" b="1" dirty="0" smtClean="0">
                          <a:solidFill>
                            <a:schemeClr val="tx1"/>
                          </a:solidFill>
                        </a:rPr>
                        <a:t>+9,100</a:t>
                      </a:r>
                      <a:endParaRPr lang="en-US" sz="1400" b="1" dirty="0">
                        <a:solidFill>
                          <a:schemeClr val="tx1"/>
                        </a:solidFill>
                      </a:endParaRPr>
                    </a:p>
                  </a:txBody>
                  <a:tcPr/>
                </a:tc>
              </a:tr>
            </a:tbl>
          </a:graphicData>
        </a:graphic>
      </p:graphicFrame>
    </p:spTree>
    <p:extLst>
      <p:ext uri="{BB962C8B-B14F-4D97-AF65-F5344CB8AC3E}">
        <p14:creationId xmlns:p14="http://schemas.microsoft.com/office/powerpoint/2010/main" val="266574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Standard Assumptions</a:t>
            </a:r>
            <a:endParaRPr lang="en-US" dirty="0"/>
          </a:p>
        </p:txBody>
      </p:sp>
      <p:pic>
        <p:nvPicPr>
          <p:cNvPr id="15" name="Picture 14"/>
          <p:cNvPicPr>
            <a:picLocks noChangeAspect="1"/>
          </p:cNvPicPr>
          <p:nvPr/>
        </p:nvPicPr>
        <p:blipFill>
          <a:blip r:embed="rId3"/>
          <a:stretch>
            <a:fillRect/>
          </a:stretch>
        </p:blipFill>
        <p:spPr>
          <a:xfrm>
            <a:off x="7230117" y="1185116"/>
            <a:ext cx="1692081" cy="4424852"/>
          </a:xfrm>
          <a:prstGeom prst="rect">
            <a:avLst/>
          </a:prstGeom>
        </p:spPr>
      </p:pic>
      <p:pic>
        <p:nvPicPr>
          <p:cNvPr id="16" name="Picture 15"/>
          <p:cNvPicPr>
            <a:picLocks noChangeAspect="1"/>
          </p:cNvPicPr>
          <p:nvPr/>
        </p:nvPicPr>
        <p:blipFill>
          <a:blip r:embed="rId4"/>
          <a:stretch>
            <a:fillRect/>
          </a:stretch>
        </p:blipFill>
        <p:spPr>
          <a:xfrm>
            <a:off x="5955848" y="1605379"/>
            <a:ext cx="1051334" cy="3238469"/>
          </a:xfrm>
          <a:prstGeom prst="rect">
            <a:avLst/>
          </a:prstGeom>
        </p:spPr>
      </p:pic>
      <p:sp>
        <p:nvSpPr>
          <p:cNvPr id="17" name="TextBox 16"/>
          <p:cNvSpPr txBox="1"/>
          <p:nvPr/>
        </p:nvSpPr>
        <p:spPr>
          <a:xfrm>
            <a:off x="5355730" y="2252880"/>
            <a:ext cx="754366" cy="577081"/>
          </a:xfrm>
          <a:prstGeom prst="rect">
            <a:avLst/>
          </a:prstGeom>
          <a:noFill/>
        </p:spPr>
        <p:txBody>
          <a:bodyPr wrap="square" rtlCol="0">
            <a:spAutoFit/>
          </a:bodyPr>
          <a:lstStyle/>
          <a:p>
            <a:pPr algn="ctr"/>
            <a:r>
              <a:rPr lang="en-US" sz="1050" dirty="0" smtClean="0"/>
              <a:t>Cooling </a:t>
            </a:r>
          </a:p>
          <a:p>
            <a:pPr algn="ctr"/>
            <a:r>
              <a:rPr lang="en-US" sz="1050" dirty="0" smtClean="0"/>
              <a:t>Degree Days</a:t>
            </a:r>
            <a:endParaRPr lang="en-US" sz="1050" dirty="0"/>
          </a:p>
        </p:txBody>
      </p:sp>
      <p:sp>
        <p:nvSpPr>
          <p:cNvPr id="18" name="TextBox 17"/>
          <p:cNvSpPr txBox="1"/>
          <p:nvPr/>
        </p:nvSpPr>
        <p:spPr>
          <a:xfrm>
            <a:off x="5370052" y="3397542"/>
            <a:ext cx="725721" cy="600164"/>
          </a:xfrm>
          <a:prstGeom prst="rect">
            <a:avLst/>
          </a:prstGeom>
          <a:noFill/>
        </p:spPr>
        <p:txBody>
          <a:bodyPr wrap="square" rtlCol="0">
            <a:spAutoFit/>
          </a:bodyPr>
          <a:lstStyle/>
          <a:p>
            <a:pPr algn="ctr"/>
            <a:r>
              <a:rPr lang="en-US" sz="1100" dirty="0" smtClean="0"/>
              <a:t>Heating </a:t>
            </a:r>
          </a:p>
          <a:p>
            <a:pPr algn="ctr"/>
            <a:r>
              <a:rPr lang="en-US" sz="1100" dirty="0" smtClean="0"/>
              <a:t>Degree Days</a:t>
            </a:r>
            <a:endParaRPr lang="en-US" sz="1100" dirty="0"/>
          </a:p>
        </p:txBody>
      </p:sp>
      <p:graphicFrame>
        <p:nvGraphicFramePr>
          <p:cNvPr id="3" name="Table 2"/>
          <p:cNvGraphicFramePr>
            <a:graphicFrameLocks noGrp="1"/>
          </p:cNvGraphicFramePr>
          <p:nvPr>
            <p:extLst/>
          </p:nvPr>
        </p:nvGraphicFramePr>
        <p:xfrm>
          <a:off x="457200" y="2072941"/>
          <a:ext cx="4388185" cy="3012405"/>
        </p:xfrm>
        <a:graphic>
          <a:graphicData uri="http://schemas.openxmlformats.org/drawingml/2006/table">
            <a:tbl>
              <a:tblPr firstRow="1" bandRow="1">
                <a:tableStyleId>{5C22544A-7EE6-4342-B048-85BDC9FD1C3A}</a:tableStyleId>
              </a:tblPr>
              <a:tblGrid>
                <a:gridCol w="1585244"/>
                <a:gridCol w="1585244"/>
                <a:gridCol w="1217697"/>
              </a:tblGrid>
              <a:tr h="365993">
                <a:tc rowSpan="2">
                  <a:txBody>
                    <a:bodyPr/>
                    <a:lstStyle/>
                    <a:p>
                      <a:pPr algn="ctr" rtl="0" fontAlgn="ctr"/>
                      <a:r>
                        <a:rPr lang="en-US" sz="1500" u="none" strike="noStrike" dirty="0">
                          <a:effectLst/>
                        </a:rPr>
                        <a:t>Area</a:t>
                      </a:r>
                      <a:endParaRPr lang="en-US" sz="15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dirty="0">
                          <a:solidFill>
                            <a:schemeClr val="bg1"/>
                          </a:solidFill>
                          <a:effectLst/>
                        </a:rPr>
                        <a:t>Coldest on Record </a:t>
                      </a:r>
                      <a:endParaRPr lang="en-US" sz="15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rtl="0" fontAlgn="ctr"/>
                      <a:r>
                        <a:rPr lang="en-US" sz="1500" u="none" strike="noStrike" dirty="0">
                          <a:solidFill>
                            <a:schemeClr val="bg1"/>
                          </a:solidFill>
                          <a:effectLst/>
                        </a:rPr>
                        <a:t>°Fahrenheit</a:t>
                      </a:r>
                      <a:endParaRPr lang="en-US" sz="1500" b="1" i="0" u="none" strike="noStrike" dirty="0">
                        <a:solidFill>
                          <a:schemeClr val="bg1"/>
                        </a:solidFill>
                        <a:effectLst/>
                        <a:latin typeface="Calibri" panose="020F0502020204030204" pitchFamily="34" charset="0"/>
                      </a:endParaRPr>
                    </a:p>
                  </a:txBody>
                  <a:tcPr marL="9525" marR="9525" marT="9525" marB="0" anchor="ctr"/>
                </a:tc>
              </a:tr>
              <a:tr h="380070">
                <a:tc vMerge="1">
                  <a:txBody>
                    <a:bodyPr/>
                    <a:lstStyle/>
                    <a:p>
                      <a:endParaRPr lang="en-US"/>
                    </a:p>
                  </a:txBody>
                  <a:tcPr/>
                </a:tc>
                <a:tc>
                  <a:txBody>
                    <a:bodyPr/>
                    <a:lstStyle/>
                    <a:p>
                      <a:pPr algn="ctr" rtl="0" fontAlgn="ctr"/>
                      <a:r>
                        <a:rPr lang="en-US" sz="1500" u="none" strike="noStrike" dirty="0">
                          <a:solidFill>
                            <a:schemeClr val="bg1"/>
                          </a:solidFill>
                          <a:effectLst/>
                        </a:rPr>
                        <a:t>HDD</a:t>
                      </a:r>
                      <a:endParaRPr lang="en-US" sz="15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rtl="0" fontAlgn="ctr"/>
                      <a:r>
                        <a:rPr lang="en-US" sz="1500" u="none" strike="noStrike" dirty="0" smtClean="0">
                          <a:solidFill>
                            <a:schemeClr val="bg1"/>
                          </a:solidFill>
                          <a:effectLst/>
                        </a:rPr>
                        <a:t>Average</a:t>
                      </a:r>
                      <a:endParaRPr lang="en-US" sz="15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r>
              <a:tr h="464530">
                <a:tc>
                  <a:txBody>
                    <a:bodyPr/>
                    <a:lstStyle/>
                    <a:p>
                      <a:pPr algn="ctr" rtl="0" fontAlgn="ctr"/>
                      <a:r>
                        <a:rPr lang="en-US" sz="1800" u="none" strike="noStrike">
                          <a:effectLst/>
                        </a:rPr>
                        <a:t>WA-ID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82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-17</a:t>
                      </a:r>
                      <a:endParaRPr lang="en-US" sz="1800" b="0" i="0" u="none" strike="noStrike">
                        <a:solidFill>
                          <a:srgbClr val="000000"/>
                        </a:solidFill>
                        <a:effectLst/>
                        <a:latin typeface="Calibri" panose="020F0502020204030204" pitchFamily="34" charset="0"/>
                      </a:endParaRPr>
                    </a:p>
                  </a:txBody>
                  <a:tcPr marL="9525" marR="9525" marT="9525" marB="0" anchor="ctr"/>
                </a:tc>
              </a:tr>
              <a:tr h="450453">
                <a:tc>
                  <a:txBody>
                    <a:bodyPr/>
                    <a:lstStyle/>
                    <a:p>
                      <a:pPr algn="ctr" rtl="0" fontAlgn="ctr"/>
                      <a:r>
                        <a:rPr lang="en-US" sz="1800" u="none" strike="noStrike">
                          <a:effectLst/>
                        </a:rPr>
                        <a:t>Klamath Falls</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72</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ctr"/>
                </a:tc>
              </a:tr>
              <a:tr h="450453">
                <a:tc>
                  <a:txBody>
                    <a:bodyPr/>
                    <a:lstStyle/>
                    <a:p>
                      <a:pPr algn="ctr" rtl="0" fontAlgn="ctr"/>
                      <a:r>
                        <a:rPr lang="en-US" sz="1800" u="none" strike="noStrike">
                          <a:effectLst/>
                        </a:rPr>
                        <a:t>La Grande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74</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9525" marR="9525" marT="9525" marB="0" anchor="ctr"/>
                </a:tc>
              </a:tr>
              <a:tr h="450453">
                <a:tc>
                  <a:txBody>
                    <a:bodyPr/>
                    <a:lstStyle/>
                    <a:p>
                      <a:pPr algn="ctr" rtl="0" fontAlgn="ctr"/>
                      <a:r>
                        <a:rPr lang="en-US" sz="1800" u="none" strike="noStrike">
                          <a:effectLst/>
                        </a:rPr>
                        <a:t>Medford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61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ctr"/>
                </a:tc>
              </a:tr>
              <a:tr h="450453">
                <a:tc>
                  <a:txBody>
                    <a:bodyPr/>
                    <a:lstStyle/>
                    <a:p>
                      <a:pPr algn="ctr" rtl="0" fontAlgn="ctr"/>
                      <a:r>
                        <a:rPr lang="en-US" sz="1800" u="none" strike="noStrike">
                          <a:effectLst/>
                        </a:rPr>
                        <a:t>Roseburg</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a:effectLst/>
                        </a:rPr>
                        <a:t>55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8" name="Slide Number Placeholder 3"/>
          <p:cNvSpPr txBox="1">
            <a:spLocks/>
          </p:cNvSpPr>
          <p:nvPr/>
        </p:nvSpPr>
        <p:spPr>
          <a:xfrm>
            <a:off x="0" y="6492875"/>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22CA1253-E7DE-4F4A-B2FD-359C50C96AEB}" type="slidenum">
              <a:rPr lang="en-US" smtClean="0"/>
              <a:pPr/>
              <a:t>6</a:t>
            </a:fld>
            <a:endParaRPr lang="en-US" dirty="0"/>
          </a:p>
        </p:txBody>
      </p:sp>
    </p:spTree>
    <p:extLst>
      <p:ext uri="{BB962C8B-B14F-4D97-AF65-F5344CB8AC3E}">
        <p14:creationId xmlns:p14="http://schemas.microsoft.com/office/powerpoint/2010/main" val="25648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6248400"/>
            <a:ext cx="1505540" cy="369332"/>
          </a:xfrm>
          <a:prstGeom prst="rect">
            <a:avLst/>
          </a:prstGeom>
          <a:noFill/>
        </p:spPr>
        <p:txBody>
          <a:bodyPr wrap="none" rtlCol="0">
            <a:spAutoFit/>
          </a:bodyPr>
          <a:lstStyle/>
          <a:p>
            <a:r>
              <a:rPr lang="en-US" dirty="0" smtClean="0"/>
              <a:t>*1947 - 2017</a:t>
            </a:r>
            <a:endParaRPr lang="en-US" dirty="0"/>
          </a:p>
        </p:txBody>
      </p:sp>
      <p:sp>
        <p:nvSpPr>
          <p:cNvPr id="11" name="Title 10"/>
          <p:cNvSpPr>
            <a:spLocks noGrp="1"/>
          </p:cNvSpPr>
          <p:nvPr>
            <p:ph type="title"/>
          </p:nvPr>
        </p:nvSpPr>
        <p:spPr/>
        <p:txBody>
          <a:bodyPr/>
          <a:lstStyle/>
          <a:p>
            <a:r>
              <a:rPr lang="en-US" dirty="0" smtClean="0"/>
              <a:t>Spokane</a:t>
            </a:r>
            <a:endParaRPr lang="en-US" dirty="0"/>
          </a:p>
        </p:txBody>
      </p:sp>
      <p:pic>
        <p:nvPicPr>
          <p:cNvPr id="3" name="Picture 2"/>
          <p:cNvPicPr>
            <a:picLocks noChangeAspect="1"/>
          </p:cNvPicPr>
          <p:nvPr/>
        </p:nvPicPr>
        <p:blipFill>
          <a:blip r:embed="rId3"/>
          <a:stretch>
            <a:fillRect/>
          </a:stretch>
        </p:blipFill>
        <p:spPr>
          <a:xfrm>
            <a:off x="7497829" y="2494542"/>
            <a:ext cx="1513241" cy="1397727"/>
          </a:xfrm>
          <a:prstGeom prst="rect">
            <a:avLst/>
          </a:prstGeom>
        </p:spPr>
      </p:pic>
      <p:sp>
        <p:nvSpPr>
          <p:cNvPr id="8" name="Slide Number Placeholder 4"/>
          <p:cNvSpPr txBox="1">
            <a:spLocks/>
          </p:cNvSpPr>
          <p:nvPr/>
        </p:nvSpPr>
        <p:spPr bwMode="auto">
          <a:xfrm>
            <a:off x="-28575" y="6492875"/>
            <a:ext cx="5334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pic>
        <p:nvPicPr>
          <p:cNvPr id="7" name="Picture 6"/>
          <p:cNvPicPr>
            <a:picLocks noChangeAspect="1"/>
          </p:cNvPicPr>
          <p:nvPr/>
        </p:nvPicPr>
        <p:blipFill>
          <a:blip r:embed="rId4"/>
          <a:stretch>
            <a:fillRect/>
          </a:stretch>
        </p:blipFill>
        <p:spPr>
          <a:xfrm>
            <a:off x="166390" y="1336717"/>
            <a:ext cx="7207451" cy="4526280"/>
          </a:xfrm>
          <a:prstGeom prst="rect">
            <a:avLst/>
          </a:prstGeom>
        </p:spPr>
      </p:pic>
    </p:spTree>
    <p:extLst>
      <p:ext uri="{BB962C8B-B14F-4D97-AF65-F5344CB8AC3E}">
        <p14:creationId xmlns:p14="http://schemas.microsoft.com/office/powerpoint/2010/main" val="152953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Anomaly Distribution</a:t>
            </a:r>
            <a:endParaRPr lang="en-US" dirty="0"/>
          </a:p>
        </p:txBody>
      </p:sp>
      <p:sp>
        <p:nvSpPr>
          <p:cNvPr id="5" name="TextBox 4"/>
          <p:cNvSpPr txBox="1"/>
          <p:nvPr/>
        </p:nvSpPr>
        <p:spPr>
          <a:xfrm>
            <a:off x="752560" y="6480062"/>
            <a:ext cx="6522180" cy="338554"/>
          </a:xfrm>
          <a:prstGeom prst="rect">
            <a:avLst/>
          </a:prstGeom>
          <a:noFill/>
        </p:spPr>
        <p:txBody>
          <a:bodyPr wrap="square" rtlCol="0">
            <a:spAutoFit/>
          </a:bodyPr>
          <a:lstStyle/>
          <a:p>
            <a:r>
              <a:rPr lang="en-US" sz="800" dirty="0" smtClean="0"/>
              <a:t>Source: Hansen</a:t>
            </a:r>
            <a:r>
              <a:rPr lang="en-US" sz="800" dirty="0"/>
              <a:t>, J., R. </a:t>
            </a:r>
            <a:r>
              <a:rPr lang="en-US" sz="800" dirty="0" err="1"/>
              <a:t>Ruedy</a:t>
            </a:r>
            <a:r>
              <a:rPr lang="en-US" sz="800" dirty="0"/>
              <a:t>, M. Sato, and K. Lo (2010), Global surface temperature change, Rev. </a:t>
            </a:r>
            <a:r>
              <a:rPr lang="en-US" sz="800" dirty="0" err="1"/>
              <a:t>Geophys</a:t>
            </a:r>
            <a:r>
              <a:rPr lang="en-US" sz="800" dirty="0"/>
              <a:t>., 48, RG4004,</a:t>
            </a:r>
          </a:p>
          <a:p>
            <a:r>
              <a:rPr lang="en-US" sz="800" dirty="0"/>
              <a:t>doi:10.1029/2010RG000345.  This research has been updated and can be found at </a:t>
            </a:r>
            <a:r>
              <a:rPr lang="en-US" sz="800" u="sng" dirty="0">
                <a:hlinkClick r:id="rId3"/>
              </a:rPr>
              <a:t>http://www.giss.nasa.gov/research/briefs/hansen_17/</a:t>
            </a:r>
            <a:r>
              <a:rPr lang="en-US" sz="800" dirty="0"/>
              <a:t>. </a:t>
            </a:r>
          </a:p>
        </p:txBody>
      </p:sp>
      <p:grpSp>
        <p:nvGrpSpPr>
          <p:cNvPr id="6" name="Canvas 206"/>
          <p:cNvGrpSpPr/>
          <p:nvPr/>
        </p:nvGrpSpPr>
        <p:grpSpPr>
          <a:xfrm>
            <a:off x="1951010" y="1560858"/>
            <a:ext cx="5241975" cy="4311001"/>
            <a:chOff x="1327468" y="95096"/>
            <a:chExt cx="3426301" cy="2641053"/>
          </a:xfrm>
        </p:grpSpPr>
        <p:pic>
          <p:nvPicPr>
            <p:cNvPr id="8" name="Picture 7" descr="d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468" y="95096"/>
              <a:ext cx="3426301" cy="237740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09"/>
            <p:cNvSpPr txBox="1">
              <a:spLocks noChangeArrowheads="1"/>
            </p:cNvSpPr>
            <p:nvPr/>
          </p:nvSpPr>
          <p:spPr bwMode="auto">
            <a:xfrm>
              <a:off x="1362448" y="2493779"/>
              <a:ext cx="3356340" cy="2423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lnSpc>
                  <a:spcPct val="115000"/>
                </a:lnSpc>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Temperature anomaly distribution: The frequency of occurrence (vertical axis) of local temperature anomalies (relative to 1951-1980 mean) in units of local standard deviation (horizontal axis). Area under each curve is unity. Image credit: NASA/GISS.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Box 9"/>
          <p:cNvSpPr txBox="1"/>
          <p:nvPr/>
        </p:nvSpPr>
        <p:spPr>
          <a:xfrm>
            <a:off x="814337" y="1177315"/>
            <a:ext cx="7515319" cy="338554"/>
          </a:xfrm>
          <a:prstGeom prst="rect">
            <a:avLst/>
          </a:prstGeom>
          <a:noFill/>
        </p:spPr>
        <p:txBody>
          <a:bodyPr wrap="square" rtlCol="0">
            <a:spAutoFit/>
          </a:bodyPr>
          <a:lstStyle/>
          <a:p>
            <a:r>
              <a:rPr lang="en-US" sz="1600" dirty="0" smtClean="0"/>
              <a:t>NASA Temperature Anomaly Distribution for Northern Hemisphere</a:t>
            </a:r>
            <a:endParaRPr lang="en-US" sz="1600" dirty="0"/>
          </a:p>
        </p:txBody>
      </p:sp>
      <p:sp>
        <p:nvSpPr>
          <p:cNvPr id="11" name="TextBox 10"/>
          <p:cNvSpPr txBox="1"/>
          <p:nvPr/>
        </p:nvSpPr>
        <p:spPr>
          <a:xfrm>
            <a:off x="752560" y="6151448"/>
            <a:ext cx="4499172" cy="276999"/>
          </a:xfrm>
          <a:prstGeom prst="rect">
            <a:avLst/>
          </a:prstGeom>
          <a:noFill/>
        </p:spPr>
        <p:txBody>
          <a:bodyPr wrap="square" rtlCol="0">
            <a:spAutoFit/>
          </a:bodyPr>
          <a:lstStyle/>
          <a:p>
            <a:r>
              <a:rPr lang="en-US" sz="1200" dirty="0" smtClean="0"/>
              <a:t>Normal Distribution: Base Reference Period 1951-1980</a:t>
            </a:r>
            <a:endParaRPr lang="en-US" sz="1200" dirty="0"/>
          </a:p>
        </p:txBody>
      </p:sp>
      <p:sp>
        <p:nvSpPr>
          <p:cNvPr id="12" name="Slide Number Placeholder 4"/>
          <p:cNvSpPr txBox="1">
            <a:spLocks/>
          </p:cNvSpPr>
          <p:nvPr/>
        </p:nvSpPr>
        <p:spPr bwMode="auto">
          <a:xfrm>
            <a:off x="-28575" y="6492875"/>
            <a:ext cx="5334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00526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Spokane</a:t>
            </a:r>
            <a:endParaRPr lang="en-US" dirty="0"/>
          </a:p>
        </p:txBody>
      </p:sp>
      <p:sp>
        <p:nvSpPr>
          <p:cNvPr id="3" name="Content Placeholder 2"/>
          <p:cNvSpPr>
            <a:spLocks noGrp="1"/>
          </p:cNvSpPr>
          <p:nvPr>
            <p:ph idx="1"/>
          </p:nvPr>
        </p:nvSpPr>
        <p:spPr/>
        <p:txBody>
          <a:bodyPr/>
          <a:lstStyle/>
          <a:p>
            <a:endParaRPr lang="en-US"/>
          </a:p>
        </p:txBody>
      </p:sp>
      <p:pic>
        <p:nvPicPr>
          <p:cNvPr id="9" name="Picture 8"/>
          <p:cNvPicPr>
            <a:picLocks noChangeAspect="1"/>
          </p:cNvPicPr>
          <p:nvPr/>
        </p:nvPicPr>
        <p:blipFill>
          <a:blip r:embed="rId3"/>
          <a:stretch>
            <a:fillRect/>
          </a:stretch>
        </p:blipFill>
        <p:spPr>
          <a:xfrm>
            <a:off x="231272" y="1140977"/>
            <a:ext cx="8681456" cy="4790485"/>
          </a:xfrm>
          <a:prstGeom prst="rect">
            <a:avLst/>
          </a:prstGeom>
        </p:spPr>
      </p:pic>
      <p:sp>
        <p:nvSpPr>
          <p:cNvPr id="6" name="Slide Number Placeholder 4"/>
          <p:cNvSpPr txBox="1">
            <a:spLocks/>
          </p:cNvSpPr>
          <p:nvPr/>
        </p:nvSpPr>
        <p:spPr bwMode="auto">
          <a:xfrm>
            <a:off x="-28575" y="6492875"/>
            <a:ext cx="533400" cy="365125"/>
          </a:xfrm>
          <a:prstGeom prst="rect">
            <a:avLst/>
          </a:prstGeom>
          <a:noFill/>
          <a:ln>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61AFA5-AF89-465C-BC03-1093A8C10173}"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52191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vista_Green">
  <a:themeElements>
    <a:clrScheme name="Avista Colors">
      <a:dk1>
        <a:sysClr val="windowText" lastClr="000000"/>
      </a:dk1>
      <a:lt1>
        <a:sysClr val="window" lastClr="FFFFFF"/>
      </a:lt1>
      <a:dk2>
        <a:srgbClr val="1F497D"/>
      </a:dk2>
      <a:lt2>
        <a:srgbClr val="EEECE1"/>
      </a:lt2>
      <a:accent1>
        <a:srgbClr val="002A5F"/>
      </a:accent1>
      <a:accent2>
        <a:srgbClr val="0076BE"/>
      </a:accent2>
      <a:accent3>
        <a:srgbClr val="96D1F2"/>
      </a:accent3>
      <a:accent4>
        <a:srgbClr val="2CB34A"/>
      </a:accent4>
      <a:accent5>
        <a:srgbClr val="82C341"/>
      </a:accent5>
      <a:accent6>
        <a:srgbClr val="C4D82E"/>
      </a:accent6>
      <a:hlink>
        <a:srgbClr val="F58021"/>
      </a:hlink>
      <a:folHlink>
        <a:srgbClr val="FDB5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nerNOC 2013 PPT template">
  <a:themeElements>
    <a:clrScheme name="AEG New 2017 Colors">
      <a:dk1>
        <a:sysClr val="windowText" lastClr="000000"/>
      </a:dk1>
      <a:lt1>
        <a:sysClr val="window" lastClr="FFFFFF"/>
      </a:lt1>
      <a:dk2>
        <a:srgbClr val="1C1D4D"/>
      </a:dk2>
      <a:lt2>
        <a:srgbClr val="E6E7E8"/>
      </a:lt2>
      <a:accent1>
        <a:srgbClr val="348490"/>
      </a:accent1>
      <a:accent2>
        <a:srgbClr val="00376C"/>
      </a:accent2>
      <a:accent3>
        <a:srgbClr val="990000"/>
      </a:accent3>
      <a:accent4>
        <a:srgbClr val="FFCC66"/>
      </a:accent4>
      <a:accent5>
        <a:srgbClr val="FF7F00"/>
      </a:accent5>
      <a:accent6>
        <a:srgbClr val="A5C0B8"/>
      </a:accent6>
      <a:hlink>
        <a:srgbClr val="348490"/>
      </a:hlink>
      <a:folHlink>
        <a:srgbClr val="7F7F7F"/>
      </a:folHlink>
    </a:clrScheme>
    <a:fontScheme name="Custom 3">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C3A72"/>
          </a:solidFill>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Design 1">
        <a:dk1>
          <a:srgbClr val="00417B"/>
        </a:dk1>
        <a:lt1>
          <a:srgbClr val="FFFFFF"/>
        </a:lt1>
        <a:dk2>
          <a:srgbClr val="336695"/>
        </a:dk2>
        <a:lt2>
          <a:srgbClr val="000000"/>
        </a:lt2>
        <a:accent1>
          <a:srgbClr val="668CB0"/>
        </a:accent1>
        <a:accent2>
          <a:srgbClr val="99B1C9"/>
        </a:accent2>
        <a:accent3>
          <a:srgbClr val="FFFFFF"/>
        </a:accent3>
        <a:accent4>
          <a:srgbClr val="003668"/>
        </a:accent4>
        <a:accent5>
          <a:srgbClr val="B8C5D4"/>
        </a:accent5>
        <a:accent6>
          <a:srgbClr val="8AA0B6"/>
        </a:accent6>
        <a:hlink>
          <a:srgbClr val="ED1C24"/>
        </a:hlink>
        <a:folHlink>
          <a:srgbClr val="62BB4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af0c028-e016-4365-948e-cc2e26d65303"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2017-08-31T07:00:00+00:00</OpenedDate>
    <SignificantOrder xmlns="dc463f71-b30c-4ab2-9473-d307f9d35888">false</SignificantOrder>
    <Date1 xmlns="dc463f71-b30c-4ab2-9473-d307f9d35888">2018-11-27T08:00:00+00:00</Date1>
    <IsDocumentOrder xmlns="dc463f71-b30c-4ab2-9473-d307f9d35888">false</IsDocumentOrder>
    <IsHighlyConfidential xmlns="dc463f71-b30c-4ab2-9473-d307f9d35888">false</IsHighlyConfidential>
    <CaseCompanyNames xmlns="dc463f71-b30c-4ab2-9473-d307f9d35888">Avista Corporation</CaseCompanyNames>
    <Nickname xmlns="http://schemas.microsoft.com/sharepoint/v3" xsi:nil="true"/>
    <DocketNumber xmlns="dc463f71-b30c-4ab2-9473-d307f9d35888">170940</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4D45A20FA255F44EB66DA9F6BF5BFF07" ma:contentTypeVersion="104" ma:contentTypeDescription="" ma:contentTypeScope="" ma:versionID="5a9738e51242d2b2e6781f69a72ac66c">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73172a68e7f9fac6748cf5da6db34b2"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084C42-A2B2-4672-97BE-BCEBB3141DE2}"/>
</file>

<file path=customXml/itemProps2.xml><?xml version="1.0" encoding="utf-8"?>
<ds:datastoreItem xmlns:ds="http://schemas.openxmlformats.org/officeDocument/2006/customXml" ds:itemID="{44150701-6895-4D2E-92AE-1AABEB12CF7A}"/>
</file>

<file path=customXml/itemProps3.xml><?xml version="1.0" encoding="utf-8"?>
<ds:datastoreItem xmlns:ds="http://schemas.openxmlformats.org/officeDocument/2006/customXml" ds:itemID="{C7F28FC4-A7F2-4A3A-B372-4F248DA4D490}"/>
</file>

<file path=customXml/itemProps4.xml><?xml version="1.0" encoding="utf-8"?>
<ds:datastoreItem xmlns:ds="http://schemas.openxmlformats.org/officeDocument/2006/customXml" ds:itemID="{A31CCAF9-70E7-4836-9CE7-D804357AB444}"/>
</file>

<file path=docProps/app.xml><?xml version="1.0" encoding="utf-8"?>
<Properties xmlns="http://schemas.openxmlformats.org/officeDocument/2006/extended-properties" xmlns:vt="http://schemas.openxmlformats.org/officeDocument/2006/docPropsVTypes">
  <Template>Avista_Green</Template>
  <TotalTime>61563</TotalTime>
  <Words>1431</Words>
  <Application>Microsoft Office PowerPoint</Application>
  <PresentationFormat>On-screen Show (4:3)</PresentationFormat>
  <Paragraphs>302</Paragraphs>
  <Slides>21</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ＭＳ Ｐゴシック</vt:lpstr>
      <vt:lpstr>Arial</vt:lpstr>
      <vt:lpstr>Arial Bold</vt:lpstr>
      <vt:lpstr>Calibri</vt:lpstr>
      <vt:lpstr>Century Gothic</vt:lpstr>
      <vt:lpstr>Segoe UI Semilight</vt:lpstr>
      <vt:lpstr>Times New Roman</vt:lpstr>
      <vt:lpstr>Wingdings</vt:lpstr>
      <vt:lpstr>ヒラギノ角ゴ Pro W3</vt:lpstr>
      <vt:lpstr>Avista_Green</vt:lpstr>
      <vt:lpstr>2_EnerNOC 2013 PPT template</vt:lpstr>
      <vt:lpstr>Avista’s 2018 Natural Gas IRP</vt:lpstr>
      <vt:lpstr>Purpose of IRP</vt:lpstr>
      <vt:lpstr>2018 IRP Timeline</vt:lpstr>
      <vt:lpstr>WA-ID Region Firm Customers: 2018 IRP and 2016 IRP</vt:lpstr>
      <vt:lpstr>Estimating the IMPACT of LEAP in WA: Residential Customers</vt:lpstr>
      <vt:lpstr>Planning Standard Assumptions</vt:lpstr>
      <vt:lpstr>Spokane</vt:lpstr>
      <vt:lpstr>Temperature Anomaly Distribution</vt:lpstr>
      <vt:lpstr>Spokane</vt:lpstr>
      <vt:lpstr>WA Carbon Tax Summary</vt:lpstr>
      <vt:lpstr>2018 Henry Hub Expected Price Including Carbon Adders by State</vt:lpstr>
      <vt:lpstr>Potential by Sector </vt:lpstr>
      <vt:lpstr>Comparison with 2016 CPA </vt:lpstr>
      <vt:lpstr>Sendout and Dynamic DSM</vt:lpstr>
      <vt:lpstr>DSM Example</vt:lpstr>
      <vt:lpstr>Needed Measures</vt:lpstr>
      <vt:lpstr>Sendout and DSM Issues</vt:lpstr>
      <vt:lpstr>2018 Proposed Scenarios</vt:lpstr>
      <vt:lpstr>Existing Resources vs. Peak Day Demand Expected Case – Washington/Idaho</vt:lpstr>
      <vt:lpstr>Decarbonization of Natural Gas</vt:lpstr>
      <vt:lpstr>2020 IRP - Action Items</vt:lpstr>
    </vt:vector>
  </TitlesOfParts>
  <Company>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Gas Update</dc:title>
  <dc:creator>Pardee, Tom</dc:creator>
  <cp:lastModifiedBy>Pardee, Tom</cp:lastModifiedBy>
  <cp:revision>2868</cp:revision>
  <cp:lastPrinted>2016-10-26T19:33:26Z</cp:lastPrinted>
  <dcterms:created xsi:type="dcterms:W3CDTF">2008-08-12T16:15:33Z</dcterms:created>
  <dcterms:modified xsi:type="dcterms:W3CDTF">2018-11-26T17:06:51Z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0x0101006E56B4D1795A2E4DB2F0B01679ED314A004D45A20FA255F44EB66DA9F6BF5BFF07</vt:lpwstr>
  </property>
  <property fmtid="{D5CDD505-2E9C-101B-9397-08002B2CF9AE}" pid="3" name="_docset_NoMedatataSyncRequired">
    <vt:lpwstr>False</vt:lpwstr>
  </property>
  <property fmtid="{D5CDD505-2E9C-101B-9397-08002B2CF9AE}" pid="4" name="IsEFSEC">
    <vt:bool>false</vt:bool>
  </property>
</Properties>
</file>