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slides/slide65.xml" ContentType="application/vnd.openxmlformats-officedocument.presentationml.slide+xml"/>
  <Override PartName="/ppt/diagrams/data1.xml" ContentType="application/vnd.openxmlformats-officedocument.drawingml.diagramData+xml"/>
  <Override PartName="/ppt/slides/slide66.xml" ContentType="application/vnd.openxmlformats-officedocument.presentationml.slide+xml"/>
  <Override PartName="/ppt/presentation.xml" ContentType="application/vnd.openxmlformats-officedocument.presentationml.presentation.main+xml"/>
  <Override PartName="/ppt/slides/slide6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55.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61.xml" ContentType="application/vnd.openxmlformats-officedocument.presentationml.slide+xml"/>
  <Override PartName="/ppt/slides/slide54.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Slides/notesSlide17.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9.xml" ContentType="application/vnd.openxmlformats-officedocument.presentationml.slideLayout+xml"/>
  <Override PartName="/ppt/notesSlides/notesSlide16.xml" ContentType="application/vnd.openxmlformats-officedocument.presentationml.notesSlide+xml"/>
  <Override PartName="/ppt/slideLayouts/slideLayout21.xml" ContentType="application/vnd.openxmlformats-officedocument.presentationml.slideLayout+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slideLayouts/slideLayout20.xml" ContentType="application/vnd.openxmlformats-officedocument.presentationml.slideLayou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1.xml" ContentType="application/vnd.openxmlformats-officedocument.presentationml.notesSlide+xml"/>
  <Override PartName="/ppt/notesSlides/notesSlide60.xml" ContentType="application/vnd.openxmlformats-officedocument.presentationml.notesSlide+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notesSlides/notesSlide57.xml" ContentType="application/vnd.openxmlformats-officedocument.presentationml.notesSlide+xml"/>
  <Override PartName="/ppt/notesSlides/notesSlide56.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66.xml" ContentType="application/vnd.openxmlformats-officedocument.presentationml.notesSlide+xml"/>
  <Override PartName="/ppt/notesSlides/notesSlide62.xml" ContentType="application/vnd.openxmlformats-officedocument.presentationml.notesSlide+xml"/>
  <Override PartName="/ppt/slideLayouts/slideLayout22.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slideLayouts/slideLayout23.xml" ContentType="application/vnd.openxmlformats-officedocument.presentationml.slideLayout+xml"/>
  <Override PartName="/ppt/notesSlides/notesSlide14.xml" ContentType="application/vnd.openxmlformats-officedocument.presentationml.notesSlide+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commentAuthors.xml" ContentType="application/vnd.openxmlformats-officedocument.presentationml.commentAuthors+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7" r:id="rId4"/>
    <p:sldMasterId id="2147483740" r:id="rId5"/>
  </p:sldMasterIdLst>
  <p:notesMasterIdLst>
    <p:notesMasterId r:id="rId72"/>
  </p:notesMasterIdLst>
  <p:handoutMasterIdLst>
    <p:handoutMasterId r:id="rId73"/>
  </p:handoutMasterIdLst>
  <p:sldIdLst>
    <p:sldId id="392" r:id="rId6"/>
    <p:sldId id="393" r:id="rId7"/>
    <p:sldId id="800" r:id="rId8"/>
    <p:sldId id="801" r:id="rId9"/>
    <p:sldId id="802" r:id="rId10"/>
    <p:sldId id="803" r:id="rId11"/>
    <p:sldId id="804" r:id="rId12"/>
    <p:sldId id="805" r:id="rId13"/>
    <p:sldId id="806" r:id="rId14"/>
    <p:sldId id="807" r:id="rId15"/>
    <p:sldId id="808" r:id="rId16"/>
    <p:sldId id="655" r:id="rId17"/>
    <p:sldId id="662" r:id="rId18"/>
    <p:sldId id="663" r:id="rId19"/>
    <p:sldId id="664" r:id="rId20"/>
    <p:sldId id="671" r:id="rId21"/>
    <p:sldId id="672" r:id="rId22"/>
    <p:sldId id="673" r:id="rId23"/>
    <p:sldId id="786" r:id="rId24"/>
    <p:sldId id="785" r:id="rId25"/>
    <p:sldId id="784" r:id="rId26"/>
    <p:sldId id="789" r:id="rId27"/>
    <p:sldId id="787" r:id="rId28"/>
    <p:sldId id="665" r:id="rId29"/>
    <p:sldId id="674" r:id="rId30"/>
    <p:sldId id="675" r:id="rId31"/>
    <p:sldId id="772" r:id="rId32"/>
    <p:sldId id="703" r:id="rId33"/>
    <p:sldId id="687" r:id="rId34"/>
    <p:sldId id="794" r:id="rId35"/>
    <p:sldId id="702" r:id="rId36"/>
    <p:sldId id="795" r:id="rId37"/>
    <p:sldId id="688" r:id="rId38"/>
    <p:sldId id="689" r:id="rId39"/>
    <p:sldId id="768" r:id="rId40"/>
    <p:sldId id="676" r:id="rId41"/>
    <p:sldId id="677" r:id="rId42"/>
    <p:sldId id="682" r:id="rId43"/>
    <p:sldId id="683" r:id="rId44"/>
    <p:sldId id="776" r:id="rId45"/>
    <p:sldId id="681" r:id="rId46"/>
    <p:sldId id="775" r:id="rId47"/>
    <p:sldId id="767" r:id="rId48"/>
    <p:sldId id="796" r:id="rId49"/>
    <p:sldId id="678" r:id="rId50"/>
    <p:sldId id="774" r:id="rId51"/>
    <p:sldId id="797" r:id="rId52"/>
    <p:sldId id="769" r:id="rId53"/>
    <p:sldId id="777" r:id="rId54"/>
    <p:sldId id="685" r:id="rId55"/>
    <p:sldId id="686" r:id="rId56"/>
    <p:sldId id="760" r:id="rId57"/>
    <p:sldId id="694" r:id="rId58"/>
    <p:sldId id="695" r:id="rId59"/>
    <p:sldId id="778" r:id="rId60"/>
    <p:sldId id="696" r:id="rId61"/>
    <p:sldId id="798" r:id="rId62"/>
    <p:sldId id="779" r:id="rId63"/>
    <p:sldId id="780" r:id="rId64"/>
    <p:sldId id="782" r:id="rId65"/>
    <p:sldId id="799" r:id="rId66"/>
    <p:sldId id="697" r:id="rId67"/>
    <p:sldId id="699" r:id="rId68"/>
    <p:sldId id="783" r:id="rId69"/>
    <p:sldId id="701" r:id="rId70"/>
    <p:sldId id="809" r:id="rId71"/>
  </p:sldIdLst>
  <p:sldSz cx="9144000" cy="6858000" type="screen4x3"/>
  <p:notesSz cx="7200900" cy="9512300"/>
  <p:defaultTextStyle>
    <a:defPPr>
      <a:defRPr lang="en-US"/>
    </a:defPPr>
    <a:lvl1pPr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96">
          <p15:clr>
            <a:srgbClr val="A4A3A4"/>
          </p15:clr>
        </p15:guide>
        <p15:guide id="2" pos="226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inson, Micah" initials="R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99FF"/>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89" autoAdjust="0"/>
  </p:normalViewPr>
  <p:slideViewPr>
    <p:cSldViewPr>
      <p:cViewPr varScale="1">
        <p:scale>
          <a:sx n="84" d="100"/>
          <a:sy n="84" d="100"/>
        </p:scale>
        <p:origin x="96" y="5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9984"/>
    </p:cViewPr>
  </p:sorterViewPr>
  <p:notesViewPr>
    <p:cSldViewPr>
      <p:cViewPr>
        <p:scale>
          <a:sx n="75" d="100"/>
          <a:sy n="75" d="100"/>
        </p:scale>
        <p:origin x="-2352" y="1122"/>
      </p:cViewPr>
      <p:guideLst>
        <p:guide orient="horz" pos="2996"/>
        <p:guide pos="226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commentAuthors" Target="commentAuthors.xml"/><Relationship Id="rId79" Type="http://schemas.openxmlformats.org/officeDocument/2006/relationships/customXml" Target="../customXml/item4.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F15588-7F19-4816-AD71-A33C99EACE2C}"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F084307A-8F38-4579-A655-204C799A35A9}">
      <dgm:prSet phldrT="[Text]"/>
      <dgm:spPr/>
      <dgm:t>
        <a:bodyPr/>
        <a:lstStyle/>
        <a:p>
          <a:r>
            <a:rPr lang="en-US" dirty="0" smtClean="0"/>
            <a:t>Data Aggregation</a:t>
          </a:r>
          <a:endParaRPr lang="en-US" dirty="0"/>
        </a:p>
      </dgm:t>
    </dgm:pt>
    <dgm:pt modelId="{14E09A07-473A-411C-B5A0-155899C8ACAB}" type="parTrans" cxnId="{12DBAB80-9F28-4761-952B-807C311D699B}">
      <dgm:prSet/>
      <dgm:spPr/>
      <dgm:t>
        <a:bodyPr/>
        <a:lstStyle/>
        <a:p>
          <a:endParaRPr lang="en-US"/>
        </a:p>
      </dgm:t>
    </dgm:pt>
    <dgm:pt modelId="{0DAD943D-D1BB-46A9-8934-27B807F828B3}" type="sibTrans" cxnId="{12DBAB80-9F28-4761-952B-807C311D699B}">
      <dgm:prSet/>
      <dgm:spPr/>
      <dgm:t>
        <a:bodyPr/>
        <a:lstStyle/>
        <a:p>
          <a:endParaRPr lang="en-US"/>
        </a:p>
      </dgm:t>
    </dgm:pt>
    <dgm:pt modelId="{4408950A-D33F-4D21-8CB5-703E00B48404}">
      <dgm:prSet phldrT="[Text]"/>
      <dgm:spPr/>
      <dgm:t>
        <a:bodyPr/>
        <a:lstStyle/>
        <a:p>
          <a:r>
            <a:rPr lang="en-US" dirty="0" smtClean="0"/>
            <a:t>Historical Weather</a:t>
          </a:r>
          <a:endParaRPr lang="en-US" dirty="0"/>
        </a:p>
      </dgm:t>
    </dgm:pt>
    <dgm:pt modelId="{FBD210F4-7B82-41E6-9F00-9F0DEDBBDD65}" type="parTrans" cxnId="{34F37AA1-BECE-4222-B9F3-AB4E665D3AF1}">
      <dgm:prSet/>
      <dgm:spPr/>
      <dgm:t>
        <a:bodyPr/>
        <a:lstStyle/>
        <a:p>
          <a:endParaRPr lang="en-US"/>
        </a:p>
      </dgm:t>
    </dgm:pt>
    <dgm:pt modelId="{41290658-027B-4320-AA4B-ECB71AE7D178}" type="sibTrans" cxnId="{34F37AA1-BECE-4222-B9F3-AB4E665D3AF1}">
      <dgm:prSet/>
      <dgm:spPr/>
      <dgm:t>
        <a:bodyPr/>
        <a:lstStyle/>
        <a:p>
          <a:endParaRPr lang="en-US"/>
        </a:p>
      </dgm:t>
    </dgm:pt>
    <dgm:pt modelId="{10885601-7229-43DB-AA78-0A274D4768BC}">
      <dgm:prSet phldrT="[Text]"/>
      <dgm:spPr/>
      <dgm:t>
        <a:bodyPr/>
        <a:lstStyle/>
        <a:p>
          <a:r>
            <a:rPr lang="en-US" dirty="0" smtClean="0"/>
            <a:t>Historical Demand</a:t>
          </a:r>
          <a:endParaRPr lang="en-US" dirty="0"/>
        </a:p>
      </dgm:t>
    </dgm:pt>
    <dgm:pt modelId="{EB70BE27-0C68-4F53-B9E0-19446779F1D3}" type="parTrans" cxnId="{D6383903-9903-4C34-90A3-6C747FC74C14}">
      <dgm:prSet/>
      <dgm:spPr/>
      <dgm:t>
        <a:bodyPr/>
        <a:lstStyle/>
        <a:p>
          <a:endParaRPr lang="en-US"/>
        </a:p>
      </dgm:t>
    </dgm:pt>
    <dgm:pt modelId="{EEDBF289-EE55-41B0-B9B0-740E50078AC5}" type="sibTrans" cxnId="{D6383903-9903-4C34-90A3-6C747FC74C14}">
      <dgm:prSet/>
      <dgm:spPr/>
      <dgm:t>
        <a:bodyPr/>
        <a:lstStyle/>
        <a:p>
          <a:endParaRPr lang="en-US"/>
        </a:p>
      </dgm:t>
    </dgm:pt>
    <dgm:pt modelId="{EA0799BD-9398-462D-8865-96188716A645}">
      <dgm:prSet phldrT="[Text]"/>
      <dgm:spPr/>
      <dgm:t>
        <a:bodyPr/>
        <a:lstStyle/>
        <a:p>
          <a:r>
            <a:rPr lang="en-US" dirty="0" smtClean="0"/>
            <a:t>Linear Regression Analysis</a:t>
          </a:r>
          <a:endParaRPr lang="en-US" dirty="0"/>
        </a:p>
      </dgm:t>
    </dgm:pt>
    <dgm:pt modelId="{63B3F3AE-481B-4E03-8834-C9B36DB3B35D}" type="parTrans" cxnId="{0F51F761-41C9-4D02-9EF8-27E80AF5D3CF}">
      <dgm:prSet/>
      <dgm:spPr/>
      <dgm:t>
        <a:bodyPr/>
        <a:lstStyle/>
        <a:p>
          <a:endParaRPr lang="en-US"/>
        </a:p>
      </dgm:t>
    </dgm:pt>
    <dgm:pt modelId="{06F4917A-D20C-4B47-881B-5922981A8670}" type="sibTrans" cxnId="{0F51F761-41C9-4D02-9EF8-27E80AF5D3CF}">
      <dgm:prSet/>
      <dgm:spPr/>
      <dgm:t>
        <a:bodyPr/>
        <a:lstStyle/>
        <a:p>
          <a:endParaRPr lang="en-US"/>
        </a:p>
      </dgm:t>
    </dgm:pt>
    <dgm:pt modelId="{577838A6-A648-43FA-B135-8A2FE5A7BEB4}">
      <dgm:prSet phldrT="[Text]"/>
      <dgm:spPr/>
      <dgm:t>
        <a:bodyPr/>
        <a:lstStyle/>
        <a:p>
          <a:r>
            <a:rPr lang="en-US" dirty="0" smtClean="0"/>
            <a:t>Demand vs Weather</a:t>
          </a:r>
          <a:endParaRPr lang="en-US" dirty="0"/>
        </a:p>
      </dgm:t>
    </dgm:pt>
    <dgm:pt modelId="{15334781-3B02-4E5B-8439-3CD83954E3D7}" type="parTrans" cxnId="{026FB3D9-E9D6-475F-A36D-4CD055932632}">
      <dgm:prSet/>
      <dgm:spPr/>
      <dgm:t>
        <a:bodyPr/>
        <a:lstStyle/>
        <a:p>
          <a:endParaRPr lang="en-US"/>
        </a:p>
      </dgm:t>
    </dgm:pt>
    <dgm:pt modelId="{2ACE767C-D5FD-43B4-BB57-89CB5B4A79B1}" type="sibTrans" cxnId="{026FB3D9-E9D6-475F-A36D-4CD055932632}">
      <dgm:prSet/>
      <dgm:spPr/>
      <dgm:t>
        <a:bodyPr/>
        <a:lstStyle/>
        <a:p>
          <a:endParaRPr lang="en-US"/>
        </a:p>
      </dgm:t>
    </dgm:pt>
    <dgm:pt modelId="{B538F930-C453-4C1C-8F04-0FD77FCE7FEA}">
      <dgm:prSet phldrT="[Text]"/>
      <dgm:spPr/>
      <dgm:t>
        <a:bodyPr/>
        <a:lstStyle/>
        <a:p>
          <a:r>
            <a:rPr lang="en-US" dirty="0" smtClean="0"/>
            <a:t>Non-Weather Dependent Demand Analysis</a:t>
          </a:r>
          <a:endParaRPr lang="en-US" dirty="0"/>
        </a:p>
      </dgm:t>
    </dgm:pt>
    <dgm:pt modelId="{BFD8257E-A356-49FB-8FF6-2BA4278A7500}" type="parTrans" cxnId="{C64205A8-3B18-4387-BAD2-77D4D71B3C01}">
      <dgm:prSet/>
      <dgm:spPr/>
      <dgm:t>
        <a:bodyPr/>
        <a:lstStyle/>
        <a:p>
          <a:endParaRPr lang="en-US"/>
        </a:p>
      </dgm:t>
    </dgm:pt>
    <dgm:pt modelId="{411F702F-01AF-44E7-8D58-0FC9ABBF9BFE}" type="sibTrans" cxnId="{C64205A8-3B18-4387-BAD2-77D4D71B3C01}">
      <dgm:prSet/>
      <dgm:spPr/>
      <dgm:t>
        <a:bodyPr/>
        <a:lstStyle/>
        <a:p>
          <a:endParaRPr lang="en-US"/>
        </a:p>
      </dgm:t>
    </dgm:pt>
    <dgm:pt modelId="{2BEA4E2B-FDE8-44C9-947D-8F5BBAE5CC05}">
      <dgm:prSet phldrT="[Text]"/>
      <dgm:spPr/>
      <dgm:t>
        <a:bodyPr/>
        <a:lstStyle/>
        <a:p>
          <a:r>
            <a:rPr lang="en-US" dirty="0" smtClean="0"/>
            <a:t>Growth</a:t>
          </a:r>
          <a:endParaRPr lang="en-US" dirty="0"/>
        </a:p>
      </dgm:t>
    </dgm:pt>
    <dgm:pt modelId="{288CACC0-232E-4370-BD0C-A3C5438FC60D}" type="parTrans" cxnId="{2D3E77A5-F425-40AE-9EBA-E616E35F7F7E}">
      <dgm:prSet/>
      <dgm:spPr/>
      <dgm:t>
        <a:bodyPr/>
        <a:lstStyle/>
        <a:p>
          <a:endParaRPr lang="en-US"/>
        </a:p>
      </dgm:t>
    </dgm:pt>
    <dgm:pt modelId="{4C319F47-95CC-40DB-8788-5E1E82269152}" type="sibTrans" cxnId="{2D3E77A5-F425-40AE-9EBA-E616E35F7F7E}">
      <dgm:prSet/>
      <dgm:spPr/>
      <dgm:t>
        <a:bodyPr/>
        <a:lstStyle/>
        <a:p>
          <a:endParaRPr lang="en-US"/>
        </a:p>
      </dgm:t>
    </dgm:pt>
    <dgm:pt modelId="{76B7B7D2-5408-4165-955C-759E894C2D89}">
      <dgm:prSet phldrT="[Text]"/>
      <dgm:spPr/>
      <dgm:t>
        <a:bodyPr/>
        <a:lstStyle/>
        <a:p>
          <a:r>
            <a:rPr lang="en-US" dirty="0" smtClean="0"/>
            <a:t>W&amp;P Pop/Eco Growth</a:t>
          </a:r>
          <a:endParaRPr lang="en-US" dirty="0"/>
        </a:p>
      </dgm:t>
    </dgm:pt>
    <dgm:pt modelId="{2EB09CBC-D9DA-4E0D-8EE9-B5AFAB70A988}" type="parTrans" cxnId="{8953B9DD-5DA3-49E0-97FF-C5C9697753E5}">
      <dgm:prSet/>
      <dgm:spPr/>
      <dgm:t>
        <a:bodyPr/>
        <a:lstStyle/>
        <a:p>
          <a:endParaRPr lang="en-US"/>
        </a:p>
      </dgm:t>
    </dgm:pt>
    <dgm:pt modelId="{821390A5-0074-438F-BC3F-1F4449FC9B57}" type="sibTrans" cxnId="{8953B9DD-5DA3-49E0-97FF-C5C9697753E5}">
      <dgm:prSet/>
      <dgm:spPr/>
      <dgm:t>
        <a:bodyPr/>
        <a:lstStyle/>
        <a:p>
          <a:endParaRPr lang="en-US"/>
        </a:p>
      </dgm:t>
    </dgm:pt>
    <dgm:pt modelId="{27E70A22-0DCB-4800-AA6F-738E086759F8}">
      <dgm:prSet phldrT="[Text]"/>
      <dgm:spPr/>
      <dgm:t>
        <a:bodyPr/>
        <a:lstStyle/>
        <a:p>
          <a:r>
            <a:rPr lang="en-US" dirty="0" smtClean="0"/>
            <a:t>Forecast</a:t>
          </a:r>
          <a:endParaRPr lang="en-US" dirty="0"/>
        </a:p>
      </dgm:t>
    </dgm:pt>
    <dgm:pt modelId="{36EB4EA4-960E-4BE1-B452-17E6B3042527}" type="parTrans" cxnId="{5A3AE459-7CCC-465B-8944-E29003EC4EE6}">
      <dgm:prSet/>
      <dgm:spPr/>
      <dgm:t>
        <a:bodyPr/>
        <a:lstStyle/>
        <a:p>
          <a:endParaRPr lang="en-US"/>
        </a:p>
      </dgm:t>
    </dgm:pt>
    <dgm:pt modelId="{BBC9114B-9970-431B-A24D-7C9484120D76}" type="sibTrans" cxnId="{5A3AE459-7CCC-465B-8944-E29003EC4EE6}">
      <dgm:prSet/>
      <dgm:spPr/>
      <dgm:t>
        <a:bodyPr/>
        <a:lstStyle/>
        <a:p>
          <a:endParaRPr lang="en-US"/>
        </a:p>
      </dgm:t>
    </dgm:pt>
    <dgm:pt modelId="{80DEC2FB-764C-48B5-9FF1-895D0659F66B}">
      <dgm:prSet phldrT="[Text]"/>
      <dgm:spPr/>
      <dgm:t>
        <a:bodyPr/>
        <a:lstStyle/>
        <a:p>
          <a:r>
            <a:rPr lang="en-US" dirty="0" smtClean="0"/>
            <a:t>Monthly Demand Forecast</a:t>
          </a:r>
          <a:endParaRPr lang="en-US" dirty="0"/>
        </a:p>
      </dgm:t>
    </dgm:pt>
    <dgm:pt modelId="{4B62D7F1-9695-480B-BA5A-643BCF257164}" type="parTrans" cxnId="{E7A7386C-D004-4C7D-8BCE-47BC70EEAB09}">
      <dgm:prSet/>
      <dgm:spPr/>
      <dgm:t>
        <a:bodyPr/>
        <a:lstStyle/>
        <a:p>
          <a:endParaRPr lang="en-US"/>
        </a:p>
      </dgm:t>
    </dgm:pt>
    <dgm:pt modelId="{2353FE24-2FEC-4740-9282-00319299D6F2}" type="sibTrans" cxnId="{E7A7386C-D004-4C7D-8BCE-47BC70EEAB09}">
      <dgm:prSet/>
      <dgm:spPr/>
      <dgm:t>
        <a:bodyPr/>
        <a:lstStyle/>
        <a:p>
          <a:endParaRPr lang="en-US"/>
        </a:p>
      </dgm:t>
    </dgm:pt>
    <dgm:pt modelId="{74F437AE-5984-4AEF-8280-13B93BE06B7F}">
      <dgm:prSet phldrT="[Text]"/>
      <dgm:spPr/>
      <dgm:t>
        <a:bodyPr/>
        <a:lstStyle/>
        <a:p>
          <a:r>
            <a:rPr lang="en-US" dirty="0" smtClean="0"/>
            <a:t>Annual Peak Demand Day Forecast</a:t>
          </a:r>
          <a:endParaRPr lang="en-US" dirty="0"/>
        </a:p>
      </dgm:t>
    </dgm:pt>
    <dgm:pt modelId="{4D4C3624-E4D5-46B5-A917-91AD87D98470}" type="parTrans" cxnId="{F964BF9E-682A-4DB5-A0FE-CCE361B29B13}">
      <dgm:prSet/>
      <dgm:spPr/>
      <dgm:t>
        <a:bodyPr/>
        <a:lstStyle/>
        <a:p>
          <a:endParaRPr lang="en-US"/>
        </a:p>
      </dgm:t>
    </dgm:pt>
    <dgm:pt modelId="{DEF5B6D7-A8E0-4236-8346-C8885664B792}" type="sibTrans" cxnId="{F964BF9E-682A-4DB5-A0FE-CCE361B29B13}">
      <dgm:prSet/>
      <dgm:spPr/>
      <dgm:t>
        <a:bodyPr/>
        <a:lstStyle/>
        <a:p>
          <a:endParaRPr lang="en-US"/>
        </a:p>
      </dgm:t>
    </dgm:pt>
    <dgm:pt modelId="{D32212E5-6FA5-4709-8C51-24B1C039C354}">
      <dgm:prSet phldrT="[Text]"/>
      <dgm:spPr/>
      <dgm:t>
        <a:bodyPr/>
        <a:lstStyle/>
        <a:p>
          <a:r>
            <a:rPr lang="en-US" dirty="0" smtClean="0"/>
            <a:t>Growth Scenarios</a:t>
          </a:r>
          <a:endParaRPr lang="en-US" dirty="0"/>
        </a:p>
      </dgm:t>
    </dgm:pt>
    <dgm:pt modelId="{D621BE8F-0D68-4507-9B74-72FC9B640CA0}" type="parTrans" cxnId="{3D29031C-AFA2-4822-9C70-4F4E22D43803}">
      <dgm:prSet/>
      <dgm:spPr/>
      <dgm:t>
        <a:bodyPr/>
        <a:lstStyle/>
        <a:p>
          <a:endParaRPr lang="en-US"/>
        </a:p>
      </dgm:t>
    </dgm:pt>
    <dgm:pt modelId="{E695A728-9A2B-4543-9244-6D758D6BBDFC}" type="sibTrans" cxnId="{3D29031C-AFA2-4822-9C70-4F4E22D43803}">
      <dgm:prSet/>
      <dgm:spPr/>
      <dgm:t>
        <a:bodyPr/>
        <a:lstStyle/>
        <a:p>
          <a:endParaRPr lang="en-US"/>
        </a:p>
      </dgm:t>
    </dgm:pt>
    <dgm:pt modelId="{A0CA60BA-D4B5-432C-BBAD-E83A56E01315}">
      <dgm:prSet phldrT="[Text]"/>
      <dgm:spPr/>
      <dgm:t>
        <a:bodyPr/>
        <a:lstStyle/>
        <a:p>
          <a:r>
            <a:rPr lang="en-US" dirty="0" smtClean="0"/>
            <a:t>Annual Premise Count Projection</a:t>
          </a:r>
          <a:endParaRPr lang="en-US" dirty="0"/>
        </a:p>
      </dgm:t>
    </dgm:pt>
    <dgm:pt modelId="{0FD55667-9AE6-4B66-99EC-F0D6F96D868B}" type="parTrans" cxnId="{1F1F7083-9413-4F64-8BC1-CD420B0957FB}">
      <dgm:prSet/>
      <dgm:spPr/>
      <dgm:t>
        <a:bodyPr/>
        <a:lstStyle/>
        <a:p>
          <a:endParaRPr lang="en-US"/>
        </a:p>
      </dgm:t>
    </dgm:pt>
    <dgm:pt modelId="{D9434821-1623-43DF-B5AE-6F7F6818DF53}" type="sibTrans" cxnId="{1F1F7083-9413-4F64-8BC1-CD420B0957FB}">
      <dgm:prSet/>
      <dgm:spPr/>
      <dgm:t>
        <a:bodyPr/>
        <a:lstStyle/>
        <a:p>
          <a:endParaRPr lang="en-US"/>
        </a:p>
      </dgm:t>
    </dgm:pt>
    <dgm:pt modelId="{8FE122AC-8041-40A6-8BDF-176BD17FF6D5}">
      <dgm:prSet phldrT="[Text]"/>
      <dgm:spPr/>
      <dgm:t>
        <a:bodyPr/>
        <a:lstStyle/>
        <a:p>
          <a:r>
            <a:rPr lang="en-US" dirty="0" smtClean="0"/>
            <a:t>Weather Scenarios</a:t>
          </a:r>
          <a:endParaRPr lang="en-US" dirty="0"/>
        </a:p>
      </dgm:t>
    </dgm:pt>
    <dgm:pt modelId="{C4AD9C14-2F0F-49C3-B44E-3FD7DAD6D482}" type="parTrans" cxnId="{6E3FCC0C-9FB6-459F-B8E2-9BAB3F8033B3}">
      <dgm:prSet/>
      <dgm:spPr/>
      <dgm:t>
        <a:bodyPr/>
        <a:lstStyle/>
        <a:p>
          <a:endParaRPr lang="en-US"/>
        </a:p>
      </dgm:t>
    </dgm:pt>
    <dgm:pt modelId="{1CC67883-E62D-458C-9BC6-EFF3CA446711}" type="sibTrans" cxnId="{6E3FCC0C-9FB6-459F-B8E2-9BAB3F8033B3}">
      <dgm:prSet/>
      <dgm:spPr/>
      <dgm:t>
        <a:bodyPr/>
        <a:lstStyle/>
        <a:p>
          <a:endParaRPr lang="en-US"/>
        </a:p>
      </dgm:t>
    </dgm:pt>
    <dgm:pt modelId="{13EF324B-52A1-4053-A3CE-CFFBEE18D7AA}" type="pres">
      <dgm:prSet presAssocID="{C5F15588-7F19-4816-AD71-A33C99EACE2C}" presName="Name0" presStyleCnt="0">
        <dgm:presLayoutVars>
          <dgm:dir/>
          <dgm:animLvl val="lvl"/>
          <dgm:resizeHandles val="exact"/>
        </dgm:presLayoutVars>
      </dgm:prSet>
      <dgm:spPr/>
      <dgm:t>
        <a:bodyPr/>
        <a:lstStyle/>
        <a:p>
          <a:endParaRPr lang="en-US"/>
        </a:p>
      </dgm:t>
    </dgm:pt>
    <dgm:pt modelId="{5FA881E7-467F-4F66-9EAF-8FA34B528C49}" type="pres">
      <dgm:prSet presAssocID="{C5F15588-7F19-4816-AD71-A33C99EACE2C}" presName="tSp" presStyleCnt="0"/>
      <dgm:spPr/>
    </dgm:pt>
    <dgm:pt modelId="{A98FFC9B-0374-4970-8A91-124D6DB4C601}" type="pres">
      <dgm:prSet presAssocID="{C5F15588-7F19-4816-AD71-A33C99EACE2C}" presName="bSp" presStyleCnt="0"/>
      <dgm:spPr/>
    </dgm:pt>
    <dgm:pt modelId="{381B9CA2-3DE0-4968-A26A-AC715CF4B138}" type="pres">
      <dgm:prSet presAssocID="{C5F15588-7F19-4816-AD71-A33C99EACE2C}" presName="process" presStyleCnt="0"/>
      <dgm:spPr/>
    </dgm:pt>
    <dgm:pt modelId="{8CA635C8-B525-46D1-81DA-130B7F619406}" type="pres">
      <dgm:prSet presAssocID="{F084307A-8F38-4579-A655-204C799A35A9}" presName="composite1" presStyleCnt="0"/>
      <dgm:spPr/>
    </dgm:pt>
    <dgm:pt modelId="{77D03A27-4C9A-47FF-AC7F-3BBEACFE1EA2}" type="pres">
      <dgm:prSet presAssocID="{F084307A-8F38-4579-A655-204C799A35A9}" presName="dummyNode1" presStyleLbl="node1" presStyleIdx="0" presStyleCnt="4"/>
      <dgm:spPr/>
    </dgm:pt>
    <dgm:pt modelId="{DED3D501-2344-440D-B7EA-4A530FD63D50}" type="pres">
      <dgm:prSet presAssocID="{F084307A-8F38-4579-A655-204C799A35A9}" presName="childNode1" presStyleLbl="bgAcc1" presStyleIdx="0" presStyleCnt="4">
        <dgm:presLayoutVars>
          <dgm:bulletEnabled val="1"/>
        </dgm:presLayoutVars>
      </dgm:prSet>
      <dgm:spPr/>
      <dgm:t>
        <a:bodyPr/>
        <a:lstStyle/>
        <a:p>
          <a:endParaRPr lang="en-US"/>
        </a:p>
      </dgm:t>
    </dgm:pt>
    <dgm:pt modelId="{3749C890-981B-4741-B4C9-88B7FD517956}" type="pres">
      <dgm:prSet presAssocID="{F084307A-8F38-4579-A655-204C799A35A9}" presName="childNode1tx" presStyleLbl="bgAcc1" presStyleIdx="0" presStyleCnt="4">
        <dgm:presLayoutVars>
          <dgm:bulletEnabled val="1"/>
        </dgm:presLayoutVars>
      </dgm:prSet>
      <dgm:spPr/>
      <dgm:t>
        <a:bodyPr/>
        <a:lstStyle/>
        <a:p>
          <a:endParaRPr lang="en-US"/>
        </a:p>
      </dgm:t>
    </dgm:pt>
    <dgm:pt modelId="{0280A15C-4EB6-4E1E-89FC-A3FFD1B855DA}" type="pres">
      <dgm:prSet presAssocID="{F084307A-8F38-4579-A655-204C799A35A9}" presName="parentNode1" presStyleLbl="node1" presStyleIdx="0" presStyleCnt="4">
        <dgm:presLayoutVars>
          <dgm:chMax val="1"/>
          <dgm:bulletEnabled val="1"/>
        </dgm:presLayoutVars>
      </dgm:prSet>
      <dgm:spPr/>
      <dgm:t>
        <a:bodyPr/>
        <a:lstStyle/>
        <a:p>
          <a:endParaRPr lang="en-US"/>
        </a:p>
      </dgm:t>
    </dgm:pt>
    <dgm:pt modelId="{081C881A-32FE-469C-B952-7B5353BE7DC4}" type="pres">
      <dgm:prSet presAssocID="{F084307A-8F38-4579-A655-204C799A35A9}" presName="connSite1" presStyleCnt="0"/>
      <dgm:spPr/>
    </dgm:pt>
    <dgm:pt modelId="{74992D1A-130A-44FD-ACA7-72B5FC0FACF0}" type="pres">
      <dgm:prSet presAssocID="{0DAD943D-D1BB-46A9-8934-27B807F828B3}" presName="Name9" presStyleLbl="sibTrans2D1" presStyleIdx="0" presStyleCnt="3"/>
      <dgm:spPr/>
      <dgm:t>
        <a:bodyPr/>
        <a:lstStyle/>
        <a:p>
          <a:endParaRPr lang="en-US"/>
        </a:p>
      </dgm:t>
    </dgm:pt>
    <dgm:pt modelId="{08BEDD04-DE70-4955-B30B-A2F2D6E37A19}" type="pres">
      <dgm:prSet presAssocID="{EA0799BD-9398-462D-8865-96188716A645}" presName="composite2" presStyleCnt="0"/>
      <dgm:spPr/>
    </dgm:pt>
    <dgm:pt modelId="{9AFECF57-133F-4B51-914A-59B895EA2E48}" type="pres">
      <dgm:prSet presAssocID="{EA0799BD-9398-462D-8865-96188716A645}" presName="dummyNode2" presStyleLbl="node1" presStyleIdx="0" presStyleCnt="4"/>
      <dgm:spPr/>
    </dgm:pt>
    <dgm:pt modelId="{70604170-4BA7-4986-9F97-3BCC30328D28}" type="pres">
      <dgm:prSet presAssocID="{EA0799BD-9398-462D-8865-96188716A645}" presName="childNode2" presStyleLbl="bgAcc1" presStyleIdx="1" presStyleCnt="4">
        <dgm:presLayoutVars>
          <dgm:bulletEnabled val="1"/>
        </dgm:presLayoutVars>
      </dgm:prSet>
      <dgm:spPr/>
      <dgm:t>
        <a:bodyPr/>
        <a:lstStyle/>
        <a:p>
          <a:endParaRPr lang="en-US"/>
        </a:p>
      </dgm:t>
    </dgm:pt>
    <dgm:pt modelId="{C975C27B-CE81-4BA5-9F61-A15B22201234}" type="pres">
      <dgm:prSet presAssocID="{EA0799BD-9398-462D-8865-96188716A645}" presName="childNode2tx" presStyleLbl="bgAcc1" presStyleIdx="1" presStyleCnt="4">
        <dgm:presLayoutVars>
          <dgm:bulletEnabled val="1"/>
        </dgm:presLayoutVars>
      </dgm:prSet>
      <dgm:spPr/>
      <dgm:t>
        <a:bodyPr/>
        <a:lstStyle/>
        <a:p>
          <a:endParaRPr lang="en-US"/>
        </a:p>
      </dgm:t>
    </dgm:pt>
    <dgm:pt modelId="{687DEFE3-1D6C-415B-B525-74FE4EDFD2B3}" type="pres">
      <dgm:prSet presAssocID="{EA0799BD-9398-462D-8865-96188716A645}" presName="parentNode2" presStyleLbl="node1" presStyleIdx="1" presStyleCnt="4">
        <dgm:presLayoutVars>
          <dgm:chMax val="0"/>
          <dgm:bulletEnabled val="1"/>
        </dgm:presLayoutVars>
      </dgm:prSet>
      <dgm:spPr/>
      <dgm:t>
        <a:bodyPr/>
        <a:lstStyle/>
        <a:p>
          <a:endParaRPr lang="en-US"/>
        </a:p>
      </dgm:t>
    </dgm:pt>
    <dgm:pt modelId="{A8FA0173-7C30-4080-A1BC-A1F356A68F1E}" type="pres">
      <dgm:prSet presAssocID="{EA0799BD-9398-462D-8865-96188716A645}" presName="connSite2" presStyleCnt="0"/>
      <dgm:spPr/>
    </dgm:pt>
    <dgm:pt modelId="{CFC9C104-1577-4917-B3CD-C7179048349A}" type="pres">
      <dgm:prSet presAssocID="{06F4917A-D20C-4B47-881B-5922981A8670}" presName="Name18" presStyleLbl="sibTrans2D1" presStyleIdx="1" presStyleCnt="3"/>
      <dgm:spPr/>
      <dgm:t>
        <a:bodyPr/>
        <a:lstStyle/>
        <a:p>
          <a:endParaRPr lang="en-US"/>
        </a:p>
      </dgm:t>
    </dgm:pt>
    <dgm:pt modelId="{DD76E489-54CE-4B47-BF1A-217DB7E7908A}" type="pres">
      <dgm:prSet presAssocID="{2BEA4E2B-FDE8-44C9-947D-8F5BBAE5CC05}" presName="composite1" presStyleCnt="0"/>
      <dgm:spPr/>
    </dgm:pt>
    <dgm:pt modelId="{DE391835-4DFB-47F2-9804-5FD8BDAF23C6}" type="pres">
      <dgm:prSet presAssocID="{2BEA4E2B-FDE8-44C9-947D-8F5BBAE5CC05}" presName="dummyNode1" presStyleLbl="node1" presStyleIdx="1" presStyleCnt="4"/>
      <dgm:spPr/>
    </dgm:pt>
    <dgm:pt modelId="{5F764AD4-7EEA-49B0-B5AC-FE7FFA82B7EF}" type="pres">
      <dgm:prSet presAssocID="{2BEA4E2B-FDE8-44C9-947D-8F5BBAE5CC05}" presName="childNode1" presStyleLbl="bgAcc1" presStyleIdx="2" presStyleCnt="4">
        <dgm:presLayoutVars>
          <dgm:bulletEnabled val="1"/>
        </dgm:presLayoutVars>
      </dgm:prSet>
      <dgm:spPr/>
      <dgm:t>
        <a:bodyPr/>
        <a:lstStyle/>
        <a:p>
          <a:endParaRPr lang="en-US"/>
        </a:p>
      </dgm:t>
    </dgm:pt>
    <dgm:pt modelId="{27690584-7EDE-455B-BA28-5AB9F0258725}" type="pres">
      <dgm:prSet presAssocID="{2BEA4E2B-FDE8-44C9-947D-8F5BBAE5CC05}" presName="childNode1tx" presStyleLbl="bgAcc1" presStyleIdx="2" presStyleCnt="4">
        <dgm:presLayoutVars>
          <dgm:bulletEnabled val="1"/>
        </dgm:presLayoutVars>
      </dgm:prSet>
      <dgm:spPr/>
      <dgm:t>
        <a:bodyPr/>
        <a:lstStyle/>
        <a:p>
          <a:endParaRPr lang="en-US"/>
        </a:p>
      </dgm:t>
    </dgm:pt>
    <dgm:pt modelId="{2F4DF5FC-F036-44F0-A50E-649F01258323}" type="pres">
      <dgm:prSet presAssocID="{2BEA4E2B-FDE8-44C9-947D-8F5BBAE5CC05}" presName="parentNode1" presStyleLbl="node1" presStyleIdx="2" presStyleCnt="4">
        <dgm:presLayoutVars>
          <dgm:chMax val="1"/>
          <dgm:bulletEnabled val="1"/>
        </dgm:presLayoutVars>
      </dgm:prSet>
      <dgm:spPr/>
      <dgm:t>
        <a:bodyPr/>
        <a:lstStyle/>
        <a:p>
          <a:endParaRPr lang="en-US"/>
        </a:p>
      </dgm:t>
    </dgm:pt>
    <dgm:pt modelId="{90F1DC85-8ABD-44C0-BD2B-DD2B19E42A4D}" type="pres">
      <dgm:prSet presAssocID="{2BEA4E2B-FDE8-44C9-947D-8F5BBAE5CC05}" presName="connSite1" presStyleCnt="0"/>
      <dgm:spPr/>
    </dgm:pt>
    <dgm:pt modelId="{9A5E6779-8535-4432-A47B-46953BB52640}" type="pres">
      <dgm:prSet presAssocID="{4C319F47-95CC-40DB-8788-5E1E82269152}" presName="Name9" presStyleLbl="sibTrans2D1" presStyleIdx="2" presStyleCnt="3"/>
      <dgm:spPr/>
      <dgm:t>
        <a:bodyPr/>
        <a:lstStyle/>
        <a:p>
          <a:endParaRPr lang="en-US"/>
        </a:p>
      </dgm:t>
    </dgm:pt>
    <dgm:pt modelId="{6F94F8D2-5217-4C5E-A0B0-2AD1A4757D54}" type="pres">
      <dgm:prSet presAssocID="{27E70A22-0DCB-4800-AA6F-738E086759F8}" presName="composite2" presStyleCnt="0"/>
      <dgm:spPr/>
    </dgm:pt>
    <dgm:pt modelId="{F15D3785-F2E3-4044-A715-B853F53DD896}" type="pres">
      <dgm:prSet presAssocID="{27E70A22-0DCB-4800-AA6F-738E086759F8}" presName="dummyNode2" presStyleLbl="node1" presStyleIdx="2" presStyleCnt="4"/>
      <dgm:spPr/>
    </dgm:pt>
    <dgm:pt modelId="{0D31DE55-BA12-40F3-9AA0-CB4512256FF3}" type="pres">
      <dgm:prSet presAssocID="{27E70A22-0DCB-4800-AA6F-738E086759F8}" presName="childNode2" presStyleLbl="bgAcc1" presStyleIdx="3" presStyleCnt="4">
        <dgm:presLayoutVars>
          <dgm:bulletEnabled val="1"/>
        </dgm:presLayoutVars>
      </dgm:prSet>
      <dgm:spPr/>
      <dgm:t>
        <a:bodyPr/>
        <a:lstStyle/>
        <a:p>
          <a:endParaRPr lang="en-US"/>
        </a:p>
      </dgm:t>
    </dgm:pt>
    <dgm:pt modelId="{5D0BA2EC-4992-4D6E-8D71-C0A7D4F75142}" type="pres">
      <dgm:prSet presAssocID="{27E70A22-0DCB-4800-AA6F-738E086759F8}" presName="childNode2tx" presStyleLbl="bgAcc1" presStyleIdx="3" presStyleCnt="4">
        <dgm:presLayoutVars>
          <dgm:bulletEnabled val="1"/>
        </dgm:presLayoutVars>
      </dgm:prSet>
      <dgm:spPr/>
      <dgm:t>
        <a:bodyPr/>
        <a:lstStyle/>
        <a:p>
          <a:endParaRPr lang="en-US"/>
        </a:p>
      </dgm:t>
    </dgm:pt>
    <dgm:pt modelId="{B3254C82-AF5D-4346-AAC4-AF0F960A4DFC}" type="pres">
      <dgm:prSet presAssocID="{27E70A22-0DCB-4800-AA6F-738E086759F8}" presName="parentNode2" presStyleLbl="node1" presStyleIdx="3" presStyleCnt="4">
        <dgm:presLayoutVars>
          <dgm:chMax val="0"/>
          <dgm:bulletEnabled val="1"/>
        </dgm:presLayoutVars>
      </dgm:prSet>
      <dgm:spPr/>
      <dgm:t>
        <a:bodyPr/>
        <a:lstStyle/>
        <a:p>
          <a:endParaRPr lang="en-US"/>
        </a:p>
      </dgm:t>
    </dgm:pt>
    <dgm:pt modelId="{91A3CC86-7730-41F1-A145-0A5E89A7CAA8}" type="pres">
      <dgm:prSet presAssocID="{27E70A22-0DCB-4800-AA6F-738E086759F8}" presName="connSite2" presStyleCnt="0"/>
      <dgm:spPr/>
    </dgm:pt>
  </dgm:ptLst>
  <dgm:cxnLst>
    <dgm:cxn modelId="{3AFB1942-4638-49DC-A902-12B7B55061F4}" type="presOf" srcId="{80DEC2FB-764C-48B5-9FF1-895D0659F66B}" destId="{0D31DE55-BA12-40F3-9AA0-CB4512256FF3}" srcOrd="0" destOrd="0" presId="urn:microsoft.com/office/officeart/2005/8/layout/hProcess4"/>
    <dgm:cxn modelId="{741B10B0-0C33-4F87-9E70-8F7712FD293B}" type="presOf" srcId="{27E70A22-0DCB-4800-AA6F-738E086759F8}" destId="{B3254C82-AF5D-4346-AAC4-AF0F960A4DFC}" srcOrd="0" destOrd="0" presId="urn:microsoft.com/office/officeart/2005/8/layout/hProcess4"/>
    <dgm:cxn modelId="{B93FDA13-FFD3-4CA2-976B-2DD102F72842}" type="presOf" srcId="{10885601-7229-43DB-AA78-0A274D4768BC}" destId="{3749C890-981B-4741-B4C9-88B7FD517956}" srcOrd="1" destOrd="1" presId="urn:microsoft.com/office/officeart/2005/8/layout/hProcess4"/>
    <dgm:cxn modelId="{FC42B276-C0B1-4D92-9B64-FEF499C810D6}" type="presOf" srcId="{74F437AE-5984-4AEF-8280-13B93BE06B7F}" destId="{5D0BA2EC-4992-4D6E-8D71-C0A7D4F75142}" srcOrd="1" destOrd="1" presId="urn:microsoft.com/office/officeart/2005/8/layout/hProcess4"/>
    <dgm:cxn modelId="{ECEF7637-FE54-4AF4-80F2-7446A90B83FE}" type="presOf" srcId="{A0CA60BA-D4B5-432C-BBAD-E83A56E01315}" destId="{27690584-7EDE-455B-BA28-5AB9F0258725}" srcOrd="1" destOrd="1" presId="urn:microsoft.com/office/officeart/2005/8/layout/hProcess4"/>
    <dgm:cxn modelId="{03B4E181-9927-4DBB-B656-D731E10A66ED}" type="presOf" srcId="{EA0799BD-9398-462D-8865-96188716A645}" destId="{687DEFE3-1D6C-415B-B525-74FE4EDFD2B3}" srcOrd="0" destOrd="0" presId="urn:microsoft.com/office/officeart/2005/8/layout/hProcess4"/>
    <dgm:cxn modelId="{92BB1DF3-2BF7-4120-B649-215EAC3F24AC}" type="presOf" srcId="{8FE122AC-8041-40A6-8BDF-176BD17FF6D5}" destId="{0D31DE55-BA12-40F3-9AA0-CB4512256FF3}" srcOrd="0" destOrd="2" presId="urn:microsoft.com/office/officeart/2005/8/layout/hProcess4"/>
    <dgm:cxn modelId="{E7A7386C-D004-4C7D-8BCE-47BC70EEAB09}" srcId="{27E70A22-0DCB-4800-AA6F-738E086759F8}" destId="{80DEC2FB-764C-48B5-9FF1-895D0659F66B}" srcOrd="0" destOrd="0" parTransId="{4B62D7F1-9695-480B-BA5A-643BCF257164}" sibTransId="{2353FE24-2FEC-4740-9282-00319299D6F2}"/>
    <dgm:cxn modelId="{8D7FF9CC-9E44-42EB-96B8-AC3C544F8220}" type="presOf" srcId="{577838A6-A648-43FA-B135-8A2FE5A7BEB4}" destId="{70604170-4BA7-4986-9F97-3BCC30328D28}" srcOrd="0" destOrd="0" presId="urn:microsoft.com/office/officeart/2005/8/layout/hProcess4"/>
    <dgm:cxn modelId="{6E3FCC0C-9FB6-459F-B8E2-9BAB3F8033B3}" srcId="{27E70A22-0DCB-4800-AA6F-738E086759F8}" destId="{8FE122AC-8041-40A6-8BDF-176BD17FF6D5}" srcOrd="2" destOrd="0" parTransId="{C4AD9C14-2F0F-49C3-B44E-3FD7DAD6D482}" sibTransId="{1CC67883-E62D-458C-9BC6-EFF3CA446711}"/>
    <dgm:cxn modelId="{7B56E2EA-7586-4F9D-A510-D28139ACA9D8}" type="presOf" srcId="{4408950A-D33F-4D21-8CB5-703E00B48404}" destId="{3749C890-981B-4741-B4C9-88B7FD517956}" srcOrd="1" destOrd="0" presId="urn:microsoft.com/office/officeart/2005/8/layout/hProcess4"/>
    <dgm:cxn modelId="{A46624E4-577C-4BA6-8EA6-48A87B7377BB}" type="presOf" srcId="{4C319F47-95CC-40DB-8788-5E1E82269152}" destId="{9A5E6779-8535-4432-A47B-46953BB52640}" srcOrd="0" destOrd="0" presId="urn:microsoft.com/office/officeart/2005/8/layout/hProcess4"/>
    <dgm:cxn modelId="{5A3AE459-7CCC-465B-8944-E29003EC4EE6}" srcId="{C5F15588-7F19-4816-AD71-A33C99EACE2C}" destId="{27E70A22-0DCB-4800-AA6F-738E086759F8}" srcOrd="3" destOrd="0" parTransId="{36EB4EA4-960E-4BE1-B452-17E6B3042527}" sibTransId="{BBC9114B-9970-431B-A24D-7C9484120D76}"/>
    <dgm:cxn modelId="{1F1F7083-9413-4F64-8BC1-CD420B0957FB}" srcId="{2BEA4E2B-FDE8-44C9-947D-8F5BBAE5CC05}" destId="{A0CA60BA-D4B5-432C-BBAD-E83A56E01315}" srcOrd="1" destOrd="0" parTransId="{0FD55667-9AE6-4B66-99EC-F0D6F96D868B}" sibTransId="{D9434821-1623-43DF-B5AE-6F7F6818DF53}"/>
    <dgm:cxn modelId="{91E457B4-0E41-456B-9DE4-034596719CDE}" type="presOf" srcId="{B538F930-C453-4C1C-8F04-0FD77FCE7FEA}" destId="{C975C27B-CE81-4BA5-9F61-A15B22201234}" srcOrd="1" destOrd="1" presId="urn:microsoft.com/office/officeart/2005/8/layout/hProcess4"/>
    <dgm:cxn modelId="{12DBAB80-9F28-4761-952B-807C311D699B}" srcId="{C5F15588-7F19-4816-AD71-A33C99EACE2C}" destId="{F084307A-8F38-4579-A655-204C799A35A9}" srcOrd="0" destOrd="0" parTransId="{14E09A07-473A-411C-B5A0-155899C8ACAB}" sibTransId="{0DAD943D-D1BB-46A9-8934-27B807F828B3}"/>
    <dgm:cxn modelId="{D32F3DD9-8680-4F31-AF65-D6B7F8A786AD}" type="presOf" srcId="{C5F15588-7F19-4816-AD71-A33C99EACE2C}" destId="{13EF324B-52A1-4053-A3CE-CFFBEE18D7AA}" srcOrd="0" destOrd="0" presId="urn:microsoft.com/office/officeart/2005/8/layout/hProcess4"/>
    <dgm:cxn modelId="{647CEBDE-9D7F-434F-A37B-4B50DD2AE051}" type="presOf" srcId="{D32212E5-6FA5-4709-8C51-24B1C039C354}" destId="{27690584-7EDE-455B-BA28-5AB9F0258725}" srcOrd="1" destOrd="2" presId="urn:microsoft.com/office/officeart/2005/8/layout/hProcess4"/>
    <dgm:cxn modelId="{F964BF9E-682A-4DB5-A0FE-CCE361B29B13}" srcId="{27E70A22-0DCB-4800-AA6F-738E086759F8}" destId="{74F437AE-5984-4AEF-8280-13B93BE06B7F}" srcOrd="1" destOrd="0" parTransId="{4D4C3624-E4D5-46B5-A917-91AD87D98470}" sibTransId="{DEF5B6D7-A8E0-4236-8346-C8885664B792}"/>
    <dgm:cxn modelId="{3CBF0C57-1D9E-4D0B-BAC5-C10565D4BB6D}" type="presOf" srcId="{2BEA4E2B-FDE8-44C9-947D-8F5BBAE5CC05}" destId="{2F4DF5FC-F036-44F0-A50E-649F01258323}" srcOrd="0" destOrd="0" presId="urn:microsoft.com/office/officeart/2005/8/layout/hProcess4"/>
    <dgm:cxn modelId="{8953B9DD-5DA3-49E0-97FF-C5C9697753E5}" srcId="{2BEA4E2B-FDE8-44C9-947D-8F5BBAE5CC05}" destId="{76B7B7D2-5408-4165-955C-759E894C2D89}" srcOrd="0" destOrd="0" parTransId="{2EB09CBC-D9DA-4E0D-8EE9-B5AFAB70A988}" sibTransId="{821390A5-0074-438F-BC3F-1F4449FC9B57}"/>
    <dgm:cxn modelId="{4F435418-8FF2-44F0-A220-33DE56C2C59E}" type="presOf" srcId="{80DEC2FB-764C-48B5-9FF1-895D0659F66B}" destId="{5D0BA2EC-4992-4D6E-8D71-C0A7D4F75142}" srcOrd="1" destOrd="0" presId="urn:microsoft.com/office/officeart/2005/8/layout/hProcess4"/>
    <dgm:cxn modelId="{7DDA0368-EAE0-468A-ABB3-1CD62E9D5D77}" type="presOf" srcId="{0DAD943D-D1BB-46A9-8934-27B807F828B3}" destId="{74992D1A-130A-44FD-ACA7-72B5FC0FACF0}" srcOrd="0" destOrd="0" presId="urn:microsoft.com/office/officeart/2005/8/layout/hProcess4"/>
    <dgm:cxn modelId="{A1FB00B0-615F-4641-B55A-881030DF4877}" type="presOf" srcId="{10885601-7229-43DB-AA78-0A274D4768BC}" destId="{DED3D501-2344-440D-B7EA-4A530FD63D50}" srcOrd="0" destOrd="1" presId="urn:microsoft.com/office/officeart/2005/8/layout/hProcess4"/>
    <dgm:cxn modelId="{0F51F761-41C9-4D02-9EF8-27E80AF5D3CF}" srcId="{C5F15588-7F19-4816-AD71-A33C99EACE2C}" destId="{EA0799BD-9398-462D-8865-96188716A645}" srcOrd="1" destOrd="0" parTransId="{63B3F3AE-481B-4E03-8834-C9B36DB3B35D}" sibTransId="{06F4917A-D20C-4B47-881B-5922981A8670}"/>
    <dgm:cxn modelId="{2CEAE8EC-1872-4A56-8451-528E19D68C30}" type="presOf" srcId="{76B7B7D2-5408-4165-955C-759E894C2D89}" destId="{27690584-7EDE-455B-BA28-5AB9F0258725}" srcOrd="1" destOrd="0" presId="urn:microsoft.com/office/officeart/2005/8/layout/hProcess4"/>
    <dgm:cxn modelId="{8F7FCBFB-62E1-438E-B569-378DDB8AEADD}" type="presOf" srcId="{F084307A-8F38-4579-A655-204C799A35A9}" destId="{0280A15C-4EB6-4E1E-89FC-A3FFD1B855DA}" srcOrd="0" destOrd="0" presId="urn:microsoft.com/office/officeart/2005/8/layout/hProcess4"/>
    <dgm:cxn modelId="{D6383903-9903-4C34-90A3-6C747FC74C14}" srcId="{F084307A-8F38-4579-A655-204C799A35A9}" destId="{10885601-7229-43DB-AA78-0A274D4768BC}" srcOrd="1" destOrd="0" parTransId="{EB70BE27-0C68-4F53-B9E0-19446779F1D3}" sibTransId="{EEDBF289-EE55-41B0-B9B0-740E50078AC5}"/>
    <dgm:cxn modelId="{2D3E77A5-F425-40AE-9EBA-E616E35F7F7E}" srcId="{C5F15588-7F19-4816-AD71-A33C99EACE2C}" destId="{2BEA4E2B-FDE8-44C9-947D-8F5BBAE5CC05}" srcOrd="2" destOrd="0" parTransId="{288CACC0-232E-4370-BD0C-A3C5438FC60D}" sibTransId="{4C319F47-95CC-40DB-8788-5E1E82269152}"/>
    <dgm:cxn modelId="{CC2C3A98-1D0A-4784-953D-54310126EE3C}" type="presOf" srcId="{B538F930-C453-4C1C-8F04-0FD77FCE7FEA}" destId="{70604170-4BA7-4986-9F97-3BCC30328D28}" srcOrd="0" destOrd="1" presId="urn:microsoft.com/office/officeart/2005/8/layout/hProcess4"/>
    <dgm:cxn modelId="{3D29031C-AFA2-4822-9C70-4F4E22D43803}" srcId="{2BEA4E2B-FDE8-44C9-947D-8F5BBAE5CC05}" destId="{D32212E5-6FA5-4709-8C51-24B1C039C354}" srcOrd="2" destOrd="0" parTransId="{D621BE8F-0D68-4507-9B74-72FC9B640CA0}" sibTransId="{E695A728-9A2B-4543-9244-6D758D6BBDFC}"/>
    <dgm:cxn modelId="{BAD35D72-98F3-4565-94CC-1608E77D193D}" type="presOf" srcId="{74F437AE-5984-4AEF-8280-13B93BE06B7F}" destId="{0D31DE55-BA12-40F3-9AA0-CB4512256FF3}" srcOrd="0" destOrd="1" presId="urn:microsoft.com/office/officeart/2005/8/layout/hProcess4"/>
    <dgm:cxn modelId="{026FB3D9-E9D6-475F-A36D-4CD055932632}" srcId="{EA0799BD-9398-462D-8865-96188716A645}" destId="{577838A6-A648-43FA-B135-8A2FE5A7BEB4}" srcOrd="0" destOrd="0" parTransId="{15334781-3B02-4E5B-8439-3CD83954E3D7}" sibTransId="{2ACE767C-D5FD-43B4-BB57-89CB5B4A79B1}"/>
    <dgm:cxn modelId="{6FD6F886-8061-41A8-A4AD-BD8C576C7F0A}" type="presOf" srcId="{06F4917A-D20C-4B47-881B-5922981A8670}" destId="{CFC9C104-1577-4917-B3CD-C7179048349A}" srcOrd="0" destOrd="0" presId="urn:microsoft.com/office/officeart/2005/8/layout/hProcess4"/>
    <dgm:cxn modelId="{901CB8FE-77D6-4D6B-BC1D-79DAA0FD1C9E}" type="presOf" srcId="{A0CA60BA-D4B5-432C-BBAD-E83A56E01315}" destId="{5F764AD4-7EEA-49B0-B5AC-FE7FFA82B7EF}" srcOrd="0" destOrd="1" presId="urn:microsoft.com/office/officeart/2005/8/layout/hProcess4"/>
    <dgm:cxn modelId="{51A995A3-7782-4EFB-9FA3-CF20C2576E6D}" type="presOf" srcId="{8FE122AC-8041-40A6-8BDF-176BD17FF6D5}" destId="{5D0BA2EC-4992-4D6E-8D71-C0A7D4F75142}" srcOrd="1" destOrd="2" presId="urn:microsoft.com/office/officeart/2005/8/layout/hProcess4"/>
    <dgm:cxn modelId="{00FAB83D-B09B-4519-8BF9-C64D7240BFF5}" type="presOf" srcId="{D32212E5-6FA5-4709-8C51-24B1C039C354}" destId="{5F764AD4-7EEA-49B0-B5AC-FE7FFA82B7EF}" srcOrd="0" destOrd="2" presId="urn:microsoft.com/office/officeart/2005/8/layout/hProcess4"/>
    <dgm:cxn modelId="{3D78BF16-DBE6-46B1-A777-42EDD4477DD6}" type="presOf" srcId="{4408950A-D33F-4D21-8CB5-703E00B48404}" destId="{DED3D501-2344-440D-B7EA-4A530FD63D50}" srcOrd="0" destOrd="0" presId="urn:microsoft.com/office/officeart/2005/8/layout/hProcess4"/>
    <dgm:cxn modelId="{34F37AA1-BECE-4222-B9F3-AB4E665D3AF1}" srcId="{F084307A-8F38-4579-A655-204C799A35A9}" destId="{4408950A-D33F-4D21-8CB5-703E00B48404}" srcOrd="0" destOrd="0" parTransId="{FBD210F4-7B82-41E6-9F00-9F0DEDBBDD65}" sibTransId="{41290658-027B-4320-AA4B-ECB71AE7D178}"/>
    <dgm:cxn modelId="{468276C5-B693-426B-8BAC-4D21DFB62CDB}" type="presOf" srcId="{76B7B7D2-5408-4165-955C-759E894C2D89}" destId="{5F764AD4-7EEA-49B0-B5AC-FE7FFA82B7EF}" srcOrd="0" destOrd="0" presId="urn:microsoft.com/office/officeart/2005/8/layout/hProcess4"/>
    <dgm:cxn modelId="{C64205A8-3B18-4387-BAD2-77D4D71B3C01}" srcId="{EA0799BD-9398-462D-8865-96188716A645}" destId="{B538F930-C453-4C1C-8F04-0FD77FCE7FEA}" srcOrd="1" destOrd="0" parTransId="{BFD8257E-A356-49FB-8FF6-2BA4278A7500}" sibTransId="{411F702F-01AF-44E7-8D58-0FC9ABBF9BFE}"/>
    <dgm:cxn modelId="{39861E29-DB96-43DE-9ECB-9E3F28F2814A}" type="presOf" srcId="{577838A6-A648-43FA-B135-8A2FE5A7BEB4}" destId="{C975C27B-CE81-4BA5-9F61-A15B22201234}" srcOrd="1" destOrd="0" presId="urn:microsoft.com/office/officeart/2005/8/layout/hProcess4"/>
    <dgm:cxn modelId="{BAACED6C-270D-4651-851C-D4ADF8461F74}" type="presParOf" srcId="{13EF324B-52A1-4053-A3CE-CFFBEE18D7AA}" destId="{5FA881E7-467F-4F66-9EAF-8FA34B528C49}" srcOrd="0" destOrd="0" presId="urn:microsoft.com/office/officeart/2005/8/layout/hProcess4"/>
    <dgm:cxn modelId="{032D4FC7-A76A-4AF3-9014-168ED78E21B6}" type="presParOf" srcId="{13EF324B-52A1-4053-A3CE-CFFBEE18D7AA}" destId="{A98FFC9B-0374-4970-8A91-124D6DB4C601}" srcOrd="1" destOrd="0" presId="urn:microsoft.com/office/officeart/2005/8/layout/hProcess4"/>
    <dgm:cxn modelId="{285F217D-6186-4467-AEBF-91EB6A3D0BF2}" type="presParOf" srcId="{13EF324B-52A1-4053-A3CE-CFFBEE18D7AA}" destId="{381B9CA2-3DE0-4968-A26A-AC715CF4B138}" srcOrd="2" destOrd="0" presId="urn:microsoft.com/office/officeart/2005/8/layout/hProcess4"/>
    <dgm:cxn modelId="{0BCE45FD-18C9-44A9-A836-ABC3BF1D3812}" type="presParOf" srcId="{381B9CA2-3DE0-4968-A26A-AC715CF4B138}" destId="{8CA635C8-B525-46D1-81DA-130B7F619406}" srcOrd="0" destOrd="0" presId="urn:microsoft.com/office/officeart/2005/8/layout/hProcess4"/>
    <dgm:cxn modelId="{2B5E642B-1F87-4AE6-BFDB-4A555B941A6C}" type="presParOf" srcId="{8CA635C8-B525-46D1-81DA-130B7F619406}" destId="{77D03A27-4C9A-47FF-AC7F-3BBEACFE1EA2}" srcOrd="0" destOrd="0" presId="urn:microsoft.com/office/officeart/2005/8/layout/hProcess4"/>
    <dgm:cxn modelId="{7210806B-548B-4F71-8AC9-176A2D9FD471}" type="presParOf" srcId="{8CA635C8-B525-46D1-81DA-130B7F619406}" destId="{DED3D501-2344-440D-B7EA-4A530FD63D50}" srcOrd="1" destOrd="0" presId="urn:microsoft.com/office/officeart/2005/8/layout/hProcess4"/>
    <dgm:cxn modelId="{AA47D9E2-B586-4759-91F0-D6B8A29F25D2}" type="presParOf" srcId="{8CA635C8-B525-46D1-81DA-130B7F619406}" destId="{3749C890-981B-4741-B4C9-88B7FD517956}" srcOrd="2" destOrd="0" presId="urn:microsoft.com/office/officeart/2005/8/layout/hProcess4"/>
    <dgm:cxn modelId="{E5A12072-88A5-4BB0-8E49-6906FD4483B3}" type="presParOf" srcId="{8CA635C8-B525-46D1-81DA-130B7F619406}" destId="{0280A15C-4EB6-4E1E-89FC-A3FFD1B855DA}" srcOrd="3" destOrd="0" presId="urn:microsoft.com/office/officeart/2005/8/layout/hProcess4"/>
    <dgm:cxn modelId="{6B1B1E5C-331D-4573-BDCE-BAB5E4C3352F}" type="presParOf" srcId="{8CA635C8-B525-46D1-81DA-130B7F619406}" destId="{081C881A-32FE-469C-B952-7B5353BE7DC4}" srcOrd="4" destOrd="0" presId="urn:microsoft.com/office/officeart/2005/8/layout/hProcess4"/>
    <dgm:cxn modelId="{CA7EB4E6-65AF-458A-84EC-47BDE9E40AA4}" type="presParOf" srcId="{381B9CA2-3DE0-4968-A26A-AC715CF4B138}" destId="{74992D1A-130A-44FD-ACA7-72B5FC0FACF0}" srcOrd="1" destOrd="0" presId="urn:microsoft.com/office/officeart/2005/8/layout/hProcess4"/>
    <dgm:cxn modelId="{ED1423B3-60C4-4004-AA25-AF07E84B358B}" type="presParOf" srcId="{381B9CA2-3DE0-4968-A26A-AC715CF4B138}" destId="{08BEDD04-DE70-4955-B30B-A2F2D6E37A19}" srcOrd="2" destOrd="0" presId="urn:microsoft.com/office/officeart/2005/8/layout/hProcess4"/>
    <dgm:cxn modelId="{741A7FE4-17A7-4C01-8B93-362C41802ED3}" type="presParOf" srcId="{08BEDD04-DE70-4955-B30B-A2F2D6E37A19}" destId="{9AFECF57-133F-4B51-914A-59B895EA2E48}" srcOrd="0" destOrd="0" presId="urn:microsoft.com/office/officeart/2005/8/layout/hProcess4"/>
    <dgm:cxn modelId="{C9702947-EBE3-439F-9A17-74FF2C42C352}" type="presParOf" srcId="{08BEDD04-DE70-4955-B30B-A2F2D6E37A19}" destId="{70604170-4BA7-4986-9F97-3BCC30328D28}" srcOrd="1" destOrd="0" presId="urn:microsoft.com/office/officeart/2005/8/layout/hProcess4"/>
    <dgm:cxn modelId="{B2E21DA8-4DE0-4052-8459-D09F783FD438}" type="presParOf" srcId="{08BEDD04-DE70-4955-B30B-A2F2D6E37A19}" destId="{C975C27B-CE81-4BA5-9F61-A15B22201234}" srcOrd="2" destOrd="0" presId="urn:microsoft.com/office/officeart/2005/8/layout/hProcess4"/>
    <dgm:cxn modelId="{6D98EB74-D97E-4467-8642-CB325D06287F}" type="presParOf" srcId="{08BEDD04-DE70-4955-B30B-A2F2D6E37A19}" destId="{687DEFE3-1D6C-415B-B525-74FE4EDFD2B3}" srcOrd="3" destOrd="0" presId="urn:microsoft.com/office/officeart/2005/8/layout/hProcess4"/>
    <dgm:cxn modelId="{156683CC-3AAA-4F64-A54F-4A035C6073AF}" type="presParOf" srcId="{08BEDD04-DE70-4955-B30B-A2F2D6E37A19}" destId="{A8FA0173-7C30-4080-A1BC-A1F356A68F1E}" srcOrd="4" destOrd="0" presId="urn:microsoft.com/office/officeart/2005/8/layout/hProcess4"/>
    <dgm:cxn modelId="{624A136C-9466-4706-88D6-275248A4157B}" type="presParOf" srcId="{381B9CA2-3DE0-4968-A26A-AC715CF4B138}" destId="{CFC9C104-1577-4917-B3CD-C7179048349A}" srcOrd="3" destOrd="0" presId="urn:microsoft.com/office/officeart/2005/8/layout/hProcess4"/>
    <dgm:cxn modelId="{8C2CA3C3-7824-4A75-8624-54611B0DDC9A}" type="presParOf" srcId="{381B9CA2-3DE0-4968-A26A-AC715CF4B138}" destId="{DD76E489-54CE-4B47-BF1A-217DB7E7908A}" srcOrd="4" destOrd="0" presId="urn:microsoft.com/office/officeart/2005/8/layout/hProcess4"/>
    <dgm:cxn modelId="{30D3CCBE-44E8-4B6A-B5A8-A1BEDF794DC4}" type="presParOf" srcId="{DD76E489-54CE-4B47-BF1A-217DB7E7908A}" destId="{DE391835-4DFB-47F2-9804-5FD8BDAF23C6}" srcOrd="0" destOrd="0" presId="urn:microsoft.com/office/officeart/2005/8/layout/hProcess4"/>
    <dgm:cxn modelId="{04041E4C-EA62-4BE7-B44C-58B07908A0A8}" type="presParOf" srcId="{DD76E489-54CE-4B47-BF1A-217DB7E7908A}" destId="{5F764AD4-7EEA-49B0-B5AC-FE7FFA82B7EF}" srcOrd="1" destOrd="0" presId="urn:microsoft.com/office/officeart/2005/8/layout/hProcess4"/>
    <dgm:cxn modelId="{9B50E18F-555F-40C6-A521-56CDFAAA3FCB}" type="presParOf" srcId="{DD76E489-54CE-4B47-BF1A-217DB7E7908A}" destId="{27690584-7EDE-455B-BA28-5AB9F0258725}" srcOrd="2" destOrd="0" presId="urn:microsoft.com/office/officeart/2005/8/layout/hProcess4"/>
    <dgm:cxn modelId="{E863048A-BB9E-4C34-8DDF-8AB288F4ACC7}" type="presParOf" srcId="{DD76E489-54CE-4B47-BF1A-217DB7E7908A}" destId="{2F4DF5FC-F036-44F0-A50E-649F01258323}" srcOrd="3" destOrd="0" presId="urn:microsoft.com/office/officeart/2005/8/layout/hProcess4"/>
    <dgm:cxn modelId="{53E0DD6D-89C8-4F12-B345-5F49CFB997C6}" type="presParOf" srcId="{DD76E489-54CE-4B47-BF1A-217DB7E7908A}" destId="{90F1DC85-8ABD-44C0-BD2B-DD2B19E42A4D}" srcOrd="4" destOrd="0" presId="urn:microsoft.com/office/officeart/2005/8/layout/hProcess4"/>
    <dgm:cxn modelId="{E4321528-18AB-4975-BB87-C57DA1DBE00C}" type="presParOf" srcId="{381B9CA2-3DE0-4968-A26A-AC715CF4B138}" destId="{9A5E6779-8535-4432-A47B-46953BB52640}" srcOrd="5" destOrd="0" presId="urn:microsoft.com/office/officeart/2005/8/layout/hProcess4"/>
    <dgm:cxn modelId="{8A6AEB9B-F194-4A24-89A4-B0BC4852442D}" type="presParOf" srcId="{381B9CA2-3DE0-4968-A26A-AC715CF4B138}" destId="{6F94F8D2-5217-4C5E-A0B0-2AD1A4757D54}" srcOrd="6" destOrd="0" presId="urn:microsoft.com/office/officeart/2005/8/layout/hProcess4"/>
    <dgm:cxn modelId="{B4313036-539E-475B-9D6A-03DB0A204050}" type="presParOf" srcId="{6F94F8D2-5217-4C5E-A0B0-2AD1A4757D54}" destId="{F15D3785-F2E3-4044-A715-B853F53DD896}" srcOrd="0" destOrd="0" presId="urn:microsoft.com/office/officeart/2005/8/layout/hProcess4"/>
    <dgm:cxn modelId="{CC7264CF-2B24-449D-88E3-A72D2CA293C0}" type="presParOf" srcId="{6F94F8D2-5217-4C5E-A0B0-2AD1A4757D54}" destId="{0D31DE55-BA12-40F3-9AA0-CB4512256FF3}" srcOrd="1" destOrd="0" presId="urn:microsoft.com/office/officeart/2005/8/layout/hProcess4"/>
    <dgm:cxn modelId="{21577353-4D12-4A14-8452-ACEF46E28F07}" type="presParOf" srcId="{6F94F8D2-5217-4C5E-A0B0-2AD1A4757D54}" destId="{5D0BA2EC-4992-4D6E-8D71-C0A7D4F75142}" srcOrd="2" destOrd="0" presId="urn:microsoft.com/office/officeart/2005/8/layout/hProcess4"/>
    <dgm:cxn modelId="{FE7197AF-CF22-4F8C-832C-B2B31FAC1173}" type="presParOf" srcId="{6F94F8D2-5217-4C5E-A0B0-2AD1A4757D54}" destId="{B3254C82-AF5D-4346-AAC4-AF0F960A4DFC}" srcOrd="3" destOrd="0" presId="urn:microsoft.com/office/officeart/2005/8/layout/hProcess4"/>
    <dgm:cxn modelId="{BA0C9BAC-B459-47F0-9602-72832BBEF867}" type="presParOf" srcId="{6F94F8D2-5217-4C5E-A0B0-2AD1A4757D54}" destId="{91A3CC86-7730-41F1-A145-0A5E89A7CAA8}"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3D501-2344-440D-B7EA-4A530FD63D50}">
      <dsp:nvSpPr>
        <dsp:cNvPr id="0" name=""/>
        <dsp:cNvSpPr/>
      </dsp:nvSpPr>
      <dsp:spPr>
        <a:xfrm>
          <a:off x="797" y="1265549"/>
          <a:ext cx="1351635" cy="11148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Historical Weather</a:t>
          </a:r>
          <a:endParaRPr lang="en-US" sz="1000" kern="1200" dirty="0"/>
        </a:p>
        <a:p>
          <a:pPr marL="57150" lvl="1" indent="-57150" algn="l" defTabSz="444500">
            <a:lnSpc>
              <a:spcPct val="90000"/>
            </a:lnSpc>
            <a:spcBef>
              <a:spcPct val="0"/>
            </a:spcBef>
            <a:spcAft>
              <a:spcPct val="15000"/>
            </a:spcAft>
            <a:buChar char="••"/>
          </a:pPr>
          <a:r>
            <a:rPr lang="en-US" sz="1000" kern="1200" dirty="0" smtClean="0"/>
            <a:t>Historical Demand</a:t>
          </a:r>
          <a:endParaRPr lang="en-US" sz="1000" kern="1200" dirty="0"/>
        </a:p>
      </dsp:txBody>
      <dsp:txXfrm>
        <a:off x="26452" y="1291204"/>
        <a:ext cx="1300325" cy="824617"/>
      </dsp:txXfrm>
    </dsp:sp>
    <dsp:sp modelId="{74992D1A-130A-44FD-ACA7-72B5FC0FACF0}">
      <dsp:nvSpPr>
        <dsp:cNvPr id="0" name=""/>
        <dsp:cNvSpPr/>
      </dsp:nvSpPr>
      <dsp:spPr>
        <a:xfrm>
          <a:off x="765540" y="1549592"/>
          <a:ext cx="1463230" cy="1463230"/>
        </a:xfrm>
        <a:prstGeom prst="leftCircularArrow">
          <a:avLst>
            <a:gd name="adj1" fmla="val 2969"/>
            <a:gd name="adj2" fmla="val 363730"/>
            <a:gd name="adj3" fmla="val 2139241"/>
            <a:gd name="adj4" fmla="val 9024489"/>
            <a:gd name="adj5" fmla="val 346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80A15C-4EB6-4E1E-89FC-A3FFD1B855DA}">
      <dsp:nvSpPr>
        <dsp:cNvPr id="0" name=""/>
        <dsp:cNvSpPr/>
      </dsp:nvSpPr>
      <dsp:spPr>
        <a:xfrm>
          <a:off x="301160" y="2141476"/>
          <a:ext cx="1201454" cy="4777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Data Aggregation</a:t>
          </a:r>
          <a:endParaRPr lang="en-US" sz="1200" kern="1200" dirty="0"/>
        </a:p>
      </dsp:txBody>
      <dsp:txXfrm>
        <a:off x="315154" y="2155470"/>
        <a:ext cx="1173466" cy="449790"/>
      </dsp:txXfrm>
    </dsp:sp>
    <dsp:sp modelId="{70604170-4BA7-4986-9F97-3BCC30328D28}">
      <dsp:nvSpPr>
        <dsp:cNvPr id="0" name=""/>
        <dsp:cNvSpPr/>
      </dsp:nvSpPr>
      <dsp:spPr>
        <a:xfrm>
          <a:off x="1709459" y="1265549"/>
          <a:ext cx="1351635" cy="11148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Demand vs Weather</a:t>
          </a:r>
          <a:endParaRPr lang="en-US" sz="1000" kern="1200" dirty="0"/>
        </a:p>
        <a:p>
          <a:pPr marL="57150" lvl="1" indent="-57150" algn="l" defTabSz="444500">
            <a:lnSpc>
              <a:spcPct val="90000"/>
            </a:lnSpc>
            <a:spcBef>
              <a:spcPct val="0"/>
            </a:spcBef>
            <a:spcAft>
              <a:spcPct val="15000"/>
            </a:spcAft>
            <a:buChar char="••"/>
          </a:pPr>
          <a:r>
            <a:rPr lang="en-US" sz="1000" kern="1200" dirty="0" smtClean="0"/>
            <a:t>Non-Weather Dependent Demand Analysis</a:t>
          </a:r>
          <a:endParaRPr lang="en-US" sz="1000" kern="1200" dirty="0"/>
        </a:p>
      </dsp:txBody>
      <dsp:txXfrm>
        <a:off x="1735114" y="1530093"/>
        <a:ext cx="1300325" cy="824617"/>
      </dsp:txXfrm>
    </dsp:sp>
    <dsp:sp modelId="{CFC9C104-1577-4917-B3CD-C7179048349A}">
      <dsp:nvSpPr>
        <dsp:cNvPr id="0" name=""/>
        <dsp:cNvSpPr/>
      </dsp:nvSpPr>
      <dsp:spPr>
        <a:xfrm>
          <a:off x="2462939" y="589380"/>
          <a:ext cx="1635939" cy="1635939"/>
        </a:xfrm>
        <a:prstGeom prst="circularArrow">
          <a:avLst>
            <a:gd name="adj1" fmla="val 2655"/>
            <a:gd name="adj2" fmla="val 322955"/>
            <a:gd name="adj3" fmla="val 19501534"/>
            <a:gd name="adj4" fmla="val 12575511"/>
            <a:gd name="adj5" fmla="val 309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7DEFE3-1D6C-415B-B525-74FE4EDFD2B3}">
      <dsp:nvSpPr>
        <dsp:cNvPr id="0" name=""/>
        <dsp:cNvSpPr/>
      </dsp:nvSpPr>
      <dsp:spPr>
        <a:xfrm>
          <a:off x="2009823" y="1026659"/>
          <a:ext cx="1201454" cy="4777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Linear Regression Analysis</a:t>
          </a:r>
          <a:endParaRPr lang="en-US" sz="1200" kern="1200" dirty="0"/>
        </a:p>
      </dsp:txBody>
      <dsp:txXfrm>
        <a:off x="2023817" y="1040653"/>
        <a:ext cx="1173466" cy="449790"/>
      </dsp:txXfrm>
    </dsp:sp>
    <dsp:sp modelId="{5F764AD4-7EEA-49B0-B5AC-FE7FFA82B7EF}">
      <dsp:nvSpPr>
        <dsp:cNvPr id="0" name=""/>
        <dsp:cNvSpPr/>
      </dsp:nvSpPr>
      <dsp:spPr>
        <a:xfrm>
          <a:off x="3418122" y="1265549"/>
          <a:ext cx="1351635" cy="11148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W&amp;P Pop/Eco Growth</a:t>
          </a:r>
          <a:endParaRPr lang="en-US" sz="1000" kern="1200" dirty="0"/>
        </a:p>
        <a:p>
          <a:pPr marL="57150" lvl="1" indent="-57150" algn="l" defTabSz="444500">
            <a:lnSpc>
              <a:spcPct val="90000"/>
            </a:lnSpc>
            <a:spcBef>
              <a:spcPct val="0"/>
            </a:spcBef>
            <a:spcAft>
              <a:spcPct val="15000"/>
            </a:spcAft>
            <a:buChar char="••"/>
          </a:pPr>
          <a:r>
            <a:rPr lang="en-US" sz="1000" kern="1200" dirty="0" smtClean="0"/>
            <a:t>Annual Premise Count Projection</a:t>
          </a:r>
          <a:endParaRPr lang="en-US" sz="1000" kern="1200" dirty="0"/>
        </a:p>
        <a:p>
          <a:pPr marL="57150" lvl="1" indent="-57150" algn="l" defTabSz="444500">
            <a:lnSpc>
              <a:spcPct val="90000"/>
            </a:lnSpc>
            <a:spcBef>
              <a:spcPct val="0"/>
            </a:spcBef>
            <a:spcAft>
              <a:spcPct val="15000"/>
            </a:spcAft>
            <a:buChar char="••"/>
          </a:pPr>
          <a:r>
            <a:rPr lang="en-US" sz="1000" kern="1200" dirty="0" smtClean="0"/>
            <a:t>Growth Scenarios</a:t>
          </a:r>
          <a:endParaRPr lang="en-US" sz="1000" kern="1200" dirty="0"/>
        </a:p>
      </dsp:txBody>
      <dsp:txXfrm>
        <a:off x="3443777" y="1291204"/>
        <a:ext cx="1300325" cy="824617"/>
      </dsp:txXfrm>
    </dsp:sp>
    <dsp:sp modelId="{9A5E6779-8535-4432-A47B-46953BB52640}">
      <dsp:nvSpPr>
        <dsp:cNvPr id="0" name=""/>
        <dsp:cNvSpPr/>
      </dsp:nvSpPr>
      <dsp:spPr>
        <a:xfrm>
          <a:off x="4182865" y="1549592"/>
          <a:ext cx="1463230" cy="1463230"/>
        </a:xfrm>
        <a:prstGeom prst="leftCircularArrow">
          <a:avLst>
            <a:gd name="adj1" fmla="val 2969"/>
            <a:gd name="adj2" fmla="val 363730"/>
            <a:gd name="adj3" fmla="val 2139241"/>
            <a:gd name="adj4" fmla="val 9024489"/>
            <a:gd name="adj5" fmla="val 346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4DF5FC-F036-44F0-A50E-649F01258323}">
      <dsp:nvSpPr>
        <dsp:cNvPr id="0" name=""/>
        <dsp:cNvSpPr/>
      </dsp:nvSpPr>
      <dsp:spPr>
        <a:xfrm>
          <a:off x="3718486" y="2141476"/>
          <a:ext cx="1201454" cy="4777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Growth</a:t>
          </a:r>
          <a:endParaRPr lang="en-US" sz="1200" kern="1200" dirty="0"/>
        </a:p>
      </dsp:txBody>
      <dsp:txXfrm>
        <a:off x="3732480" y="2155470"/>
        <a:ext cx="1173466" cy="449790"/>
      </dsp:txXfrm>
    </dsp:sp>
    <dsp:sp modelId="{0D31DE55-BA12-40F3-9AA0-CB4512256FF3}">
      <dsp:nvSpPr>
        <dsp:cNvPr id="0" name=""/>
        <dsp:cNvSpPr/>
      </dsp:nvSpPr>
      <dsp:spPr>
        <a:xfrm>
          <a:off x="5126785" y="1265549"/>
          <a:ext cx="1351635" cy="11148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Monthly Demand Forecast</a:t>
          </a:r>
          <a:endParaRPr lang="en-US" sz="1000" kern="1200" dirty="0"/>
        </a:p>
        <a:p>
          <a:pPr marL="57150" lvl="1" indent="-57150" algn="l" defTabSz="444500">
            <a:lnSpc>
              <a:spcPct val="90000"/>
            </a:lnSpc>
            <a:spcBef>
              <a:spcPct val="0"/>
            </a:spcBef>
            <a:spcAft>
              <a:spcPct val="15000"/>
            </a:spcAft>
            <a:buChar char="••"/>
          </a:pPr>
          <a:r>
            <a:rPr lang="en-US" sz="1000" kern="1200" dirty="0" smtClean="0"/>
            <a:t>Annual Peak Demand Day Forecast</a:t>
          </a:r>
          <a:endParaRPr lang="en-US" sz="1000" kern="1200" dirty="0"/>
        </a:p>
        <a:p>
          <a:pPr marL="57150" lvl="1" indent="-57150" algn="l" defTabSz="444500">
            <a:lnSpc>
              <a:spcPct val="90000"/>
            </a:lnSpc>
            <a:spcBef>
              <a:spcPct val="0"/>
            </a:spcBef>
            <a:spcAft>
              <a:spcPct val="15000"/>
            </a:spcAft>
            <a:buChar char="••"/>
          </a:pPr>
          <a:r>
            <a:rPr lang="en-US" sz="1000" kern="1200" dirty="0" smtClean="0"/>
            <a:t>Weather Scenarios</a:t>
          </a:r>
          <a:endParaRPr lang="en-US" sz="1000" kern="1200" dirty="0"/>
        </a:p>
      </dsp:txBody>
      <dsp:txXfrm>
        <a:off x="5152440" y="1530093"/>
        <a:ext cx="1300325" cy="824617"/>
      </dsp:txXfrm>
    </dsp:sp>
    <dsp:sp modelId="{B3254C82-AF5D-4346-AAC4-AF0F960A4DFC}">
      <dsp:nvSpPr>
        <dsp:cNvPr id="0" name=""/>
        <dsp:cNvSpPr/>
      </dsp:nvSpPr>
      <dsp:spPr>
        <a:xfrm>
          <a:off x="5427148" y="1026659"/>
          <a:ext cx="1201454" cy="4777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Forecast</a:t>
          </a:r>
          <a:endParaRPr lang="en-US" sz="1200" kern="1200" dirty="0"/>
        </a:p>
      </dsp:txBody>
      <dsp:txXfrm>
        <a:off x="5441142" y="1040653"/>
        <a:ext cx="1173466" cy="4497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3121025" cy="476250"/>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defTabSz="955675">
              <a:defRPr sz="1300" smtClean="0"/>
            </a:lvl1pPr>
          </a:lstStyle>
          <a:p>
            <a:pPr>
              <a:defRPr/>
            </a:pPr>
            <a:endParaRPr lang="en-US" dirty="0"/>
          </a:p>
        </p:txBody>
      </p:sp>
      <p:sp>
        <p:nvSpPr>
          <p:cNvPr id="144387" name="Rectangle 3"/>
          <p:cNvSpPr>
            <a:spLocks noGrp="1" noChangeArrowheads="1"/>
          </p:cNvSpPr>
          <p:nvPr>
            <p:ph type="dt" sz="quarter" idx="1"/>
          </p:nvPr>
        </p:nvSpPr>
        <p:spPr bwMode="auto">
          <a:xfrm>
            <a:off x="4079875" y="0"/>
            <a:ext cx="3121025" cy="476250"/>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algn="r" defTabSz="955675">
              <a:defRPr sz="1300" smtClean="0"/>
            </a:lvl1pPr>
          </a:lstStyle>
          <a:p>
            <a:pPr>
              <a:defRPr/>
            </a:pPr>
            <a:endParaRPr lang="en-US" dirty="0"/>
          </a:p>
        </p:txBody>
      </p:sp>
      <p:sp>
        <p:nvSpPr>
          <p:cNvPr id="144388" name="Rectangle 4"/>
          <p:cNvSpPr>
            <a:spLocks noGrp="1" noChangeArrowheads="1"/>
          </p:cNvSpPr>
          <p:nvPr>
            <p:ph type="ftr" sz="quarter" idx="2"/>
          </p:nvPr>
        </p:nvSpPr>
        <p:spPr bwMode="auto">
          <a:xfrm>
            <a:off x="0" y="9036050"/>
            <a:ext cx="3121025" cy="476250"/>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defTabSz="955675">
              <a:defRPr sz="1300" smtClean="0"/>
            </a:lvl1pPr>
          </a:lstStyle>
          <a:p>
            <a:pPr>
              <a:defRPr/>
            </a:pPr>
            <a:endParaRPr lang="en-US" dirty="0"/>
          </a:p>
        </p:txBody>
      </p:sp>
      <p:sp>
        <p:nvSpPr>
          <p:cNvPr id="144389" name="Rectangle 5"/>
          <p:cNvSpPr>
            <a:spLocks noGrp="1" noChangeArrowheads="1"/>
          </p:cNvSpPr>
          <p:nvPr>
            <p:ph type="sldNum" sz="quarter" idx="3"/>
          </p:nvPr>
        </p:nvSpPr>
        <p:spPr bwMode="auto">
          <a:xfrm>
            <a:off x="4079875" y="9036050"/>
            <a:ext cx="3121025" cy="476250"/>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algn="r" defTabSz="955675">
              <a:defRPr sz="1300" smtClean="0"/>
            </a:lvl1pPr>
          </a:lstStyle>
          <a:p>
            <a:pPr>
              <a:defRPr/>
            </a:pPr>
            <a:fld id="{E5707291-C6C8-4CCC-BCC9-43C39B032C4D}" type="slidenum">
              <a:rPr lang="en-US"/>
              <a:pPr>
                <a:defRPr/>
              </a:pPr>
              <a:t>‹#›</a:t>
            </a:fld>
            <a:endParaRPr lang="en-US" dirty="0"/>
          </a:p>
        </p:txBody>
      </p:sp>
    </p:spTree>
    <p:extLst>
      <p:ext uri="{BB962C8B-B14F-4D97-AF65-F5344CB8AC3E}">
        <p14:creationId xmlns:p14="http://schemas.microsoft.com/office/powerpoint/2010/main" val="2754974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21025" cy="476250"/>
          </a:xfrm>
          <a:prstGeom prst="rect">
            <a:avLst/>
          </a:prstGeom>
          <a:noFill/>
          <a:ln w="12700" cap="sq">
            <a:noFill/>
            <a:miter lim="800000"/>
            <a:headEnd type="none" w="sm" len="sm"/>
            <a:tailEnd type="none" w="sm" len="sm"/>
          </a:ln>
          <a:effectLst/>
        </p:spPr>
        <p:txBody>
          <a:bodyPr vert="horz" wrap="square" lIns="95500" tIns="47750" rIns="95500" bIns="47750" numCol="1" anchor="t" anchorCtr="0" compatLnSpc="1">
            <a:prstTxWarp prst="textNoShape">
              <a:avLst/>
            </a:prstTxWarp>
          </a:bodyPr>
          <a:lstStyle>
            <a:lvl1pPr defTabSz="955675">
              <a:defRPr kumimoji="0" sz="1300" smtClean="0"/>
            </a:lvl1pPr>
          </a:lstStyle>
          <a:p>
            <a:pPr>
              <a:defRPr/>
            </a:pPr>
            <a:endParaRPr lang="en-US" dirty="0"/>
          </a:p>
        </p:txBody>
      </p:sp>
      <p:sp>
        <p:nvSpPr>
          <p:cNvPr id="79875" name="Rectangle 3"/>
          <p:cNvSpPr>
            <a:spLocks noGrp="1" noRot="1" noChangeAspect="1" noChangeArrowheads="1"/>
          </p:cNvSpPr>
          <p:nvPr>
            <p:ph type="sldImg" idx="2"/>
          </p:nvPr>
        </p:nvSpPr>
        <p:spPr bwMode="auto">
          <a:xfrm>
            <a:off x="1222375" y="712788"/>
            <a:ext cx="4756150" cy="35671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Grp="1" noChangeArrowheads="1"/>
          </p:cNvSpPr>
          <p:nvPr>
            <p:ph type="body" sz="quarter" idx="3"/>
          </p:nvPr>
        </p:nvSpPr>
        <p:spPr bwMode="auto">
          <a:xfrm>
            <a:off x="960438" y="4518025"/>
            <a:ext cx="5280025" cy="4281488"/>
          </a:xfrm>
          <a:prstGeom prst="rect">
            <a:avLst/>
          </a:prstGeom>
          <a:noFill/>
          <a:ln w="12700" cap="sq">
            <a:noFill/>
            <a:miter lim="800000"/>
            <a:headEnd type="none" w="sm" len="sm"/>
            <a:tailEnd type="none" w="sm" len="sm"/>
          </a:ln>
          <a:effectLst/>
        </p:spPr>
        <p:txBody>
          <a:bodyPr vert="horz" wrap="square" lIns="95500" tIns="47750" rIns="95500" bIns="477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3" name="Rectangle 5"/>
          <p:cNvSpPr>
            <a:spLocks noGrp="1" noChangeArrowheads="1"/>
          </p:cNvSpPr>
          <p:nvPr>
            <p:ph type="dt" idx="1"/>
          </p:nvPr>
        </p:nvSpPr>
        <p:spPr bwMode="auto">
          <a:xfrm>
            <a:off x="4079875" y="0"/>
            <a:ext cx="3121025" cy="476250"/>
          </a:xfrm>
          <a:prstGeom prst="rect">
            <a:avLst/>
          </a:prstGeom>
          <a:noFill/>
          <a:ln w="12700" cap="sq">
            <a:noFill/>
            <a:miter lim="800000"/>
            <a:headEnd type="none" w="sm" len="sm"/>
            <a:tailEnd type="none" w="sm" len="sm"/>
          </a:ln>
          <a:effectLst/>
        </p:spPr>
        <p:txBody>
          <a:bodyPr vert="horz" wrap="square" lIns="95500" tIns="47750" rIns="95500" bIns="47750" numCol="1" anchor="t" anchorCtr="0" compatLnSpc="1">
            <a:prstTxWarp prst="textNoShape">
              <a:avLst/>
            </a:prstTxWarp>
          </a:bodyPr>
          <a:lstStyle>
            <a:lvl1pPr algn="r" defTabSz="955675">
              <a:defRPr kumimoji="0" sz="1300" smtClean="0"/>
            </a:lvl1pPr>
          </a:lstStyle>
          <a:p>
            <a:pPr>
              <a:defRPr/>
            </a:pPr>
            <a:endParaRPr lang="en-US" dirty="0"/>
          </a:p>
        </p:txBody>
      </p:sp>
      <p:sp>
        <p:nvSpPr>
          <p:cNvPr id="2054" name="Rectangle 6"/>
          <p:cNvSpPr>
            <a:spLocks noGrp="1" noChangeArrowheads="1"/>
          </p:cNvSpPr>
          <p:nvPr>
            <p:ph type="ftr" sz="quarter" idx="4"/>
          </p:nvPr>
        </p:nvSpPr>
        <p:spPr bwMode="auto">
          <a:xfrm>
            <a:off x="0" y="9036050"/>
            <a:ext cx="3121025" cy="476250"/>
          </a:xfrm>
          <a:prstGeom prst="rect">
            <a:avLst/>
          </a:prstGeom>
          <a:noFill/>
          <a:ln w="12700" cap="sq">
            <a:noFill/>
            <a:miter lim="800000"/>
            <a:headEnd type="none" w="sm" len="sm"/>
            <a:tailEnd type="none" w="sm" len="sm"/>
          </a:ln>
          <a:effectLst/>
        </p:spPr>
        <p:txBody>
          <a:bodyPr vert="horz" wrap="square" lIns="95500" tIns="47750" rIns="95500" bIns="47750" numCol="1" anchor="b" anchorCtr="0" compatLnSpc="1">
            <a:prstTxWarp prst="textNoShape">
              <a:avLst/>
            </a:prstTxWarp>
          </a:bodyPr>
          <a:lstStyle>
            <a:lvl1pPr defTabSz="955675">
              <a:defRPr kumimoji="0" sz="1300" smtClean="0"/>
            </a:lvl1pPr>
          </a:lstStyle>
          <a:p>
            <a:pPr>
              <a:defRPr/>
            </a:pPr>
            <a:endParaRPr lang="en-US" dirty="0"/>
          </a:p>
        </p:txBody>
      </p:sp>
      <p:sp>
        <p:nvSpPr>
          <p:cNvPr id="2055" name="Rectangle 7"/>
          <p:cNvSpPr>
            <a:spLocks noGrp="1" noChangeArrowheads="1"/>
          </p:cNvSpPr>
          <p:nvPr>
            <p:ph type="sldNum" sz="quarter" idx="5"/>
          </p:nvPr>
        </p:nvSpPr>
        <p:spPr bwMode="auto">
          <a:xfrm>
            <a:off x="4079875" y="9036050"/>
            <a:ext cx="3121025" cy="476250"/>
          </a:xfrm>
          <a:prstGeom prst="rect">
            <a:avLst/>
          </a:prstGeom>
          <a:noFill/>
          <a:ln w="12700" cap="sq">
            <a:noFill/>
            <a:miter lim="800000"/>
            <a:headEnd type="none" w="sm" len="sm"/>
            <a:tailEnd type="none" w="sm" len="sm"/>
          </a:ln>
          <a:effectLst/>
        </p:spPr>
        <p:txBody>
          <a:bodyPr vert="horz" wrap="square" lIns="95500" tIns="47750" rIns="95500" bIns="47750" numCol="1" anchor="b" anchorCtr="0" compatLnSpc="1">
            <a:prstTxWarp prst="textNoShape">
              <a:avLst/>
            </a:prstTxWarp>
          </a:bodyPr>
          <a:lstStyle>
            <a:lvl1pPr algn="r" defTabSz="955675">
              <a:defRPr kumimoji="0" sz="1300" smtClean="0"/>
            </a:lvl1pPr>
          </a:lstStyle>
          <a:p>
            <a:pPr>
              <a:defRPr/>
            </a:pPr>
            <a:fld id="{365ECF09-0AC7-4E2F-A923-EE4B6F4A65F5}" type="slidenum">
              <a:rPr lang="en-US"/>
              <a:pPr>
                <a:defRPr/>
              </a:pPr>
              <a:t>‹#›</a:t>
            </a:fld>
            <a:endParaRPr lang="en-US" dirty="0"/>
          </a:p>
        </p:txBody>
      </p:sp>
    </p:spTree>
    <p:extLst>
      <p:ext uri="{BB962C8B-B14F-4D97-AF65-F5344CB8AC3E}">
        <p14:creationId xmlns:p14="http://schemas.microsoft.com/office/powerpoint/2010/main" val="25936288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a:t>
            </a:fld>
            <a:endParaRPr lang="en-US" dirty="0"/>
          </a:p>
        </p:txBody>
      </p:sp>
    </p:spTree>
    <p:extLst>
      <p:ext uri="{BB962C8B-B14F-4D97-AF65-F5344CB8AC3E}">
        <p14:creationId xmlns:p14="http://schemas.microsoft.com/office/powerpoint/2010/main" val="152485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10</a:t>
            </a:fld>
            <a:endParaRPr lang="en-US" dirty="0"/>
          </a:p>
        </p:txBody>
      </p:sp>
    </p:spTree>
    <p:extLst>
      <p:ext uri="{BB962C8B-B14F-4D97-AF65-F5344CB8AC3E}">
        <p14:creationId xmlns:p14="http://schemas.microsoft.com/office/powerpoint/2010/main" val="686180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11</a:t>
            </a:fld>
            <a:endParaRPr lang="en-US" dirty="0"/>
          </a:p>
        </p:txBody>
      </p:sp>
    </p:spTree>
    <p:extLst>
      <p:ext uri="{BB962C8B-B14F-4D97-AF65-F5344CB8AC3E}">
        <p14:creationId xmlns:p14="http://schemas.microsoft.com/office/powerpoint/2010/main" val="2223471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12</a:t>
            </a:fld>
            <a:endParaRPr lang="en-US" dirty="0"/>
          </a:p>
        </p:txBody>
      </p:sp>
    </p:spTree>
    <p:extLst>
      <p:ext uri="{BB962C8B-B14F-4D97-AF65-F5344CB8AC3E}">
        <p14:creationId xmlns:p14="http://schemas.microsoft.com/office/powerpoint/2010/main" val="1024325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13</a:t>
            </a:fld>
            <a:endParaRPr lang="en-US" dirty="0"/>
          </a:p>
        </p:txBody>
      </p:sp>
    </p:spTree>
    <p:extLst>
      <p:ext uri="{BB962C8B-B14F-4D97-AF65-F5344CB8AC3E}">
        <p14:creationId xmlns:p14="http://schemas.microsoft.com/office/powerpoint/2010/main" val="3400714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14</a:t>
            </a:fld>
            <a:endParaRPr lang="en-US" dirty="0"/>
          </a:p>
        </p:txBody>
      </p:sp>
    </p:spTree>
    <p:extLst>
      <p:ext uri="{BB962C8B-B14F-4D97-AF65-F5344CB8AC3E}">
        <p14:creationId xmlns:p14="http://schemas.microsoft.com/office/powerpoint/2010/main" val="845879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15</a:t>
            </a:fld>
            <a:endParaRPr lang="en-US" dirty="0"/>
          </a:p>
        </p:txBody>
      </p:sp>
    </p:spTree>
    <p:extLst>
      <p:ext uri="{BB962C8B-B14F-4D97-AF65-F5344CB8AC3E}">
        <p14:creationId xmlns:p14="http://schemas.microsoft.com/office/powerpoint/2010/main" val="4075465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923464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17</a:t>
            </a:fld>
            <a:endParaRPr lang="en-US" dirty="0"/>
          </a:p>
        </p:txBody>
      </p:sp>
    </p:spTree>
    <p:extLst>
      <p:ext uri="{BB962C8B-B14F-4D97-AF65-F5344CB8AC3E}">
        <p14:creationId xmlns:p14="http://schemas.microsoft.com/office/powerpoint/2010/main" val="1611269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18</a:t>
            </a:fld>
            <a:endParaRPr lang="en-US" dirty="0"/>
          </a:p>
        </p:txBody>
      </p:sp>
    </p:spTree>
    <p:extLst>
      <p:ext uri="{BB962C8B-B14F-4D97-AF65-F5344CB8AC3E}">
        <p14:creationId xmlns:p14="http://schemas.microsoft.com/office/powerpoint/2010/main" val="1874266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19</a:t>
            </a:fld>
            <a:endParaRPr lang="en-US" dirty="0"/>
          </a:p>
        </p:txBody>
      </p:sp>
    </p:spTree>
    <p:extLst>
      <p:ext uri="{BB962C8B-B14F-4D97-AF65-F5344CB8AC3E}">
        <p14:creationId xmlns:p14="http://schemas.microsoft.com/office/powerpoint/2010/main" val="201846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2</a:t>
            </a:fld>
            <a:endParaRPr lang="en-US" dirty="0"/>
          </a:p>
        </p:txBody>
      </p:sp>
    </p:spTree>
    <p:extLst>
      <p:ext uri="{BB962C8B-B14F-4D97-AF65-F5344CB8AC3E}">
        <p14:creationId xmlns:p14="http://schemas.microsoft.com/office/powerpoint/2010/main" val="4093616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20</a:t>
            </a:fld>
            <a:endParaRPr lang="en-US" dirty="0"/>
          </a:p>
        </p:txBody>
      </p:sp>
    </p:spTree>
    <p:extLst>
      <p:ext uri="{BB962C8B-B14F-4D97-AF65-F5344CB8AC3E}">
        <p14:creationId xmlns:p14="http://schemas.microsoft.com/office/powerpoint/2010/main" val="2067160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21</a:t>
            </a:fld>
            <a:endParaRPr lang="en-US" dirty="0"/>
          </a:p>
        </p:txBody>
      </p:sp>
    </p:spTree>
    <p:extLst>
      <p:ext uri="{BB962C8B-B14F-4D97-AF65-F5344CB8AC3E}">
        <p14:creationId xmlns:p14="http://schemas.microsoft.com/office/powerpoint/2010/main" val="2337690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22</a:t>
            </a:fld>
            <a:endParaRPr lang="en-US" dirty="0"/>
          </a:p>
        </p:txBody>
      </p:sp>
    </p:spTree>
    <p:extLst>
      <p:ext uri="{BB962C8B-B14F-4D97-AF65-F5344CB8AC3E}">
        <p14:creationId xmlns:p14="http://schemas.microsoft.com/office/powerpoint/2010/main" val="782391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23</a:t>
            </a:fld>
            <a:endParaRPr lang="en-US" dirty="0"/>
          </a:p>
        </p:txBody>
      </p:sp>
    </p:spTree>
    <p:extLst>
      <p:ext uri="{BB962C8B-B14F-4D97-AF65-F5344CB8AC3E}">
        <p14:creationId xmlns:p14="http://schemas.microsoft.com/office/powerpoint/2010/main" val="2784676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24</a:t>
            </a:fld>
            <a:endParaRPr lang="en-US" dirty="0"/>
          </a:p>
        </p:txBody>
      </p:sp>
    </p:spTree>
    <p:extLst>
      <p:ext uri="{BB962C8B-B14F-4D97-AF65-F5344CB8AC3E}">
        <p14:creationId xmlns:p14="http://schemas.microsoft.com/office/powerpoint/2010/main" val="24751645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25</a:t>
            </a:fld>
            <a:endParaRPr lang="en-US" dirty="0"/>
          </a:p>
        </p:txBody>
      </p:sp>
    </p:spTree>
    <p:extLst>
      <p:ext uri="{BB962C8B-B14F-4D97-AF65-F5344CB8AC3E}">
        <p14:creationId xmlns:p14="http://schemas.microsoft.com/office/powerpoint/2010/main" val="1722941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26</a:t>
            </a:fld>
            <a:endParaRPr lang="en-US" dirty="0"/>
          </a:p>
        </p:txBody>
      </p:sp>
    </p:spTree>
    <p:extLst>
      <p:ext uri="{BB962C8B-B14F-4D97-AF65-F5344CB8AC3E}">
        <p14:creationId xmlns:p14="http://schemas.microsoft.com/office/powerpoint/2010/main" val="3630869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27</a:t>
            </a:fld>
            <a:endParaRPr lang="en-US" dirty="0"/>
          </a:p>
        </p:txBody>
      </p:sp>
    </p:spTree>
    <p:extLst>
      <p:ext uri="{BB962C8B-B14F-4D97-AF65-F5344CB8AC3E}">
        <p14:creationId xmlns:p14="http://schemas.microsoft.com/office/powerpoint/2010/main" val="3314636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28</a:t>
            </a:fld>
            <a:endParaRPr lang="en-US" dirty="0"/>
          </a:p>
        </p:txBody>
      </p:sp>
    </p:spTree>
    <p:extLst>
      <p:ext uri="{BB962C8B-B14F-4D97-AF65-F5344CB8AC3E}">
        <p14:creationId xmlns:p14="http://schemas.microsoft.com/office/powerpoint/2010/main" val="18663892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29</a:t>
            </a:fld>
            <a:endParaRPr lang="en-US" dirty="0"/>
          </a:p>
        </p:txBody>
      </p:sp>
    </p:spTree>
    <p:extLst>
      <p:ext uri="{BB962C8B-B14F-4D97-AF65-F5344CB8AC3E}">
        <p14:creationId xmlns:p14="http://schemas.microsoft.com/office/powerpoint/2010/main" val="3122254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3</a:t>
            </a:fld>
            <a:endParaRPr lang="en-US" dirty="0"/>
          </a:p>
        </p:txBody>
      </p:sp>
    </p:spTree>
    <p:extLst>
      <p:ext uri="{BB962C8B-B14F-4D97-AF65-F5344CB8AC3E}">
        <p14:creationId xmlns:p14="http://schemas.microsoft.com/office/powerpoint/2010/main" val="13081392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30</a:t>
            </a:fld>
            <a:endParaRPr lang="en-US" dirty="0"/>
          </a:p>
        </p:txBody>
      </p:sp>
    </p:spTree>
    <p:extLst>
      <p:ext uri="{BB962C8B-B14F-4D97-AF65-F5344CB8AC3E}">
        <p14:creationId xmlns:p14="http://schemas.microsoft.com/office/powerpoint/2010/main" val="2836656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31</a:t>
            </a:fld>
            <a:endParaRPr lang="en-US" dirty="0"/>
          </a:p>
        </p:txBody>
      </p:sp>
    </p:spTree>
    <p:extLst>
      <p:ext uri="{BB962C8B-B14F-4D97-AF65-F5344CB8AC3E}">
        <p14:creationId xmlns:p14="http://schemas.microsoft.com/office/powerpoint/2010/main" val="40390136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32</a:t>
            </a:fld>
            <a:endParaRPr lang="en-US" dirty="0"/>
          </a:p>
        </p:txBody>
      </p:sp>
    </p:spTree>
    <p:extLst>
      <p:ext uri="{BB962C8B-B14F-4D97-AF65-F5344CB8AC3E}">
        <p14:creationId xmlns:p14="http://schemas.microsoft.com/office/powerpoint/2010/main" val="31112259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33</a:t>
            </a:fld>
            <a:endParaRPr lang="en-US" dirty="0"/>
          </a:p>
        </p:txBody>
      </p:sp>
    </p:spTree>
    <p:extLst>
      <p:ext uri="{BB962C8B-B14F-4D97-AF65-F5344CB8AC3E}">
        <p14:creationId xmlns:p14="http://schemas.microsoft.com/office/powerpoint/2010/main" val="5964230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34</a:t>
            </a:fld>
            <a:endParaRPr lang="en-US" dirty="0"/>
          </a:p>
        </p:txBody>
      </p:sp>
    </p:spTree>
    <p:extLst>
      <p:ext uri="{BB962C8B-B14F-4D97-AF65-F5344CB8AC3E}">
        <p14:creationId xmlns:p14="http://schemas.microsoft.com/office/powerpoint/2010/main" val="10573751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35</a:t>
            </a:fld>
            <a:endParaRPr lang="en-US" dirty="0"/>
          </a:p>
        </p:txBody>
      </p:sp>
    </p:spTree>
    <p:extLst>
      <p:ext uri="{BB962C8B-B14F-4D97-AF65-F5344CB8AC3E}">
        <p14:creationId xmlns:p14="http://schemas.microsoft.com/office/powerpoint/2010/main" val="40153553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36</a:t>
            </a:fld>
            <a:endParaRPr lang="en-US" dirty="0"/>
          </a:p>
        </p:txBody>
      </p:sp>
    </p:spTree>
    <p:extLst>
      <p:ext uri="{BB962C8B-B14F-4D97-AF65-F5344CB8AC3E}">
        <p14:creationId xmlns:p14="http://schemas.microsoft.com/office/powerpoint/2010/main" val="307691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37</a:t>
            </a:fld>
            <a:endParaRPr lang="en-US" dirty="0"/>
          </a:p>
        </p:txBody>
      </p:sp>
    </p:spTree>
    <p:extLst>
      <p:ext uri="{BB962C8B-B14F-4D97-AF65-F5344CB8AC3E}">
        <p14:creationId xmlns:p14="http://schemas.microsoft.com/office/powerpoint/2010/main" val="17586716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38</a:t>
            </a:fld>
            <a:endParaRPr lang="en-US" dirty="0"/>
          </a:p>
        </p:txBody>
      </p:sp>
    </p:spTree>
    <p:extLst>
      <p:ext uri="{BB962C8B-B14F-4D97-AF65-F5344CB8AC3E}">
        <p14:creationId xmlns:p14="http://schemas.microsoft.com/office/powerpoint/2010/main" val="33925318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39</a:t>
            </a:fld>
            <a:endParaRPr lang="en-US" dirty="0"/>
          </a:p>
        </p:txBody>
      </p:sp>
    </p:spTree>
    <p:extLst>
      <p:ext uri="{BB962C8B-B14F-4D97-AF65-F5344CB8AC3E}">
        <p14:creationId xmlns:p14="http://schemas.microsoft.com/office/powerpoint/2010/main" val="3583531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4</a:t>
            </a:fld>
            <a:endParaRPr lang="en-US" dirty="0"/>
          </a:p>
        </p:txBody>
      </p:sp>
    </p:spTree>
    <p:extLst>
      <p:ext uri="{BB962C8B-B14F-4D97-AF65-F5344CB8AC3E}">
        <p14:creationId xmlns:p14="http://schemas.microsoft.com/office/powerpoint/2010/main" val="15929108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40</a:t>
            </a:fld>
            <a:endParaRPr lang="en-US" dirty="0"/>
          </a:p>
        </p:txBody>
      </p:sp>
    </p:spTree>
    <p:extLst>
      <p:ext uri="{BB962C8B-B14F-4D97-AF65-F5344CB8AC3E}">
        <p14:creationId xmlns:p14="http://schemas.microsoft.com/office/powerpoint/2010/main" val="20519958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41</a:t>
            </a:fld>
            <a:endParaRPr lang="en-US" dirty="0"/>
          </a:p>
        </p:txBody>
      </p:sp>
    </p:spTree>
    <p:extLst>
      <p:ext uri="{BB962C8B-B14F-4D97-AF65-F5344CB8AC3E}">
        <p14:creationId xmlns:p14="http://schemas.microsoft.com/office/powerpoint/2010/main" val="13840363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42</a:t>
            </a:fld>
            <a:endParaRPr lang="en-US" dirty="0"/>
          </a:p>
        </p:txBody>
      </p:sp>
    </p:spTree>
    <p:extLst>
      <p:ext uri="{BB962C8B-B14F-4D97-AF65-F5344CB8AC3E}">
        <p14:creationId xmlns:p14="http://schemas.microsoft.com/office/powerpoint/2010/main" val="5355063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43</a:t>
            </a:fld>
            <a:endParaRPr lang="en-US" dirty="0"/>
          </a:p>
        </p:txBody>
      </p:sp>
    </p:spTree>
    <p:extLst>
      <p:ext uri="{BB962C8B-B14F-4D97-AF65-F5344CB8AC3E}">
        <p14:creationId xmlns:p14="http://schemas.microsoft.com/office/powerpoint/2010/main" val="6250610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44</a:t>
            </a:fld>
            <a:endParaRPr lang="en-US" dirty="0"/>
          </a:p>
        </p:txBody>
      </p:sp>
    </p:spTree>
    <p:extLst>
      <p:ext uri="{BB962C8B-B14F-4D97-AF65-F5344CB8AC3E}">
        <p14:creationId xmlns:p14="http://schemas.microsoft.com/office/powerpoint/2010/main" val="999732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45</a:t>
            </a:fld>
            <a:endParaRPr lang="en-US" dirty="0"/>
          </a:p>
        </p:txBody>
      </p:sp>
    </p:spTree>
    <p:extLst>
      <p:ext uri="{BB962C8B-B14F-4D97-AF65-F5344CB8AC3E}">
        <p14:creationId xmlns:p14="http://schemas.microsoft.com/office/powerpoint/2010/main" val="36731301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46</a:t>
            </a:fld>
            <a:endParaRPr lang="en-US" dirty="0"/>
          </a:p>
        </p:txBody>
      </p:sp>
    </p:spTree>
    <p:extLst>
      <p:ext uri="{BB962C8B-B14F-4D97-AF65-F5344CB8AC3E}">
        <p14:creationId xmlns:p14="http://schemas.microsoft.com/office/powerpoint/2010/main" val="7489336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47</a:t>
            </a:fld>
            <a:endParaRPr lang="en-US" dirty="0"/>
          </a:p>
        </p:txBody>
      </p:sp>
    </p:spTree>
    <p:extLst>
      <p:ext uri="{BB962C8B-B14F-4D97-AF65-F5344CB8AC3E}">
        <p14:creationId xmlns:p14="http://schemas.microsoft.com/office/powerpoint/2010/main" val="26700428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48</a:t>
            </a:fld>
            <a:endParaRPr lang="en-US" dirty="0"/>
          </a:p>
        </p:txBody>
      </p:sp>
    </p:spTree>
    <p:extLst>
      <p:ext uri="{BB962C8B-B14F-4D97-AF65-F5344CB8AC3E}">
        <p14:creationId xmlns:p14="http://schemas.microsoft.com/office/powerpoint/2010/main" val="8736350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49</a:t>
            </a:fld>
            <a:endParaRPr lang="en-US" dirty="0"/>
          </a:p>
        </p:txBody>
      </p:sp>
    </p:spTree>
    <p:extLst>
      <p:ext uri="{BB962C8B-B14F-4D97-AF65-F5344CB8AC3E}">
        <p14:creationId xmlns:p14="http://schemas.microsoft.com/office/powerpoint/2010/main" val="3118914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5</a:t>
            </a:fld>
            <a:endParaRPr lang="en-US" dirty="0"/>
          </a:p>
        </p:txBody>
      </p:sp>
    </p:spTree>
    <p:extLst>
      <p:ext uri="{BB962C8B-B14F-4D97-AF65-F5344CB8AC3E}">
        <p14:creationId xmlns:p14="http://schemas.microsoft.com/office/powerpoint/2010/main" val="10040059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50</a:t>
            </a:fld>
            <a:endParaRPr lang="en-US" dirty="0"/>
          </a:p>
        </p:txBody>
      </p:sp>
    </p:spTree>
    <p:extLst>
      <p:ext uri="{BB962C8B-B14F-4D97-AF65-F5344CB8AC3E}">
        <p14:creationId xmlns:p14="http://schemas.microsoft.com/office/powerpoint/2010/main" val="2448009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51</a:t>
            </a:fld>
            <a:endParaRPr lang="en-US" dirty="0"/>
          </a:p>
        </p:txBody>
      </p:sp>
    </p:spTree>
    <p:extLst>
      <p:ext uri="{BB962C8B-B14F-4D97-AF65-F5344CB8AC3E}">
        <p14:creationId xmlns:p14="http://schemas.microsoft.com/office/powerpoint/2010/main" val="5103712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52</a:t>
            </a:fld>
            <a:endParaRPr lang="en-US" dirty="0"/>
          </a:p>
        </p:txBody>
      </p:sp>
    </p:spTree>
    <p:extLst>
      <p:ext uri="{BB962C8B-B14F-4D97-AF65-F5344CB8AC3E}">
        <p14:creationId xmlns:p14="http://schemas.microsoft.com/office/powerpoint/2010/main" val="15290623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53</a:t>
            </a:fld>
            <a:endParaRPr lang="en-US" dirty="0"/>
          </a:p>
        </p:txBody>
      </p:sp>
    </p:spTree>
    <p:extLst>
      <p:ext uri="{BB962C8B-B14F-4D97-AF65-F5344CB8AC3E}">
        <p14:creationId xmlns:p14="http://schemas.microsoft.com/office/powerpoint/2010/main" val="35297718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54</a:t>
            </a:fld>
            <a:endParaRPr lang="en-US" dirty="0"/>
          </a:p>
        </p:txBody>
      </p:sp>
    </p:spTree>
    <p:extLst>
      <p:ext uri="{BB962C8B-B14F-4D97-AF65-F5344CB8AC3E}">
        <p14:creationId xmlns:p14="http://schemas.microsoft.com/office/powerpoint/2010/main" val="18926242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55</a:t>
            </a:fld>
            <a:endParaRPr lang="en-US" dirty="0"/>
          </a:p>
        </p:txBody>
      </p:sp>
    </p:spTree>
    <p:extLst>
      <p:ext uri="{BB962C8B-B14F-4D97-AF65-F5344CB8AC3E}">
        <p14:creationId xmlns:p14="http://schemas.microsoft.com/office/powerpoint/2010/main" val="21821441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56</a:t>
            </a:fld>
            <a:endParaRPr lang="en-US" dirty="0"/>
          </a:p>
        </p:txBody>
      </p:sp>
    </p:spTree>
    <p:extLst>
      <p:ext uri="{BB962C8B-B14F-4D97-AF65-F5344CB8AC3E}">
        <p14:creationId xmlns:p14="http://schemas.microsoft.com/office/powerpoint/2010/main" val="32243639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57</a:t>
            </a:fld>
            <a:endParaRPr lang="en-US" dirty="0"/>
          </a:p>
        </p:txBody>
      </p:sp>
    </p:spTree>
    <p:extLst>
      <p:ext uri="{BB962C8B-B14F-4D97-AF65-F5344CB8AC3E}">
        <p14:creationId xmlns:p14="http://schemas.microsoft.com/office/powerpoint/2010/main" val="34489195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58</a:t>
            </a:fld>
            <a:endParaRPr lang="en-US" dirty="0"/>
          </a:p>
        </p:txBody>
      </p:sp>
    </p:spTree>
    <p:extLst>
      <p:ext uri="{BB962C8B-B14F-4D97-AF65-F5344CB8AC3E}">
        <p14:creationId xmlns:p14="http://schemas.microsoft.com/office/powerpoint/2010/main" val="23990257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59</a:t>
            </a:fld>
            <a:endParaRPr lang="en-US" dirty="0"/>
          </a:p>
        </p:txBody>
      </p:sp>
    </p:spTree>
    <p:extLst>
      <p:ext uri="{BB962C8B-B14F-4D97-AF65-F5344CB8AC3E}">
        <p14:creationId xmlns:p14="http://schemas.microsoft.com/office/powerpoint/2010/main" val="843441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6</a:t>
            </a:fld>
            <a:endParaRPr lang="en-US" dirty="0"/>
          </a:p>
        </p:txBody>
      </p:sp>
    </p:spTree>
    <p:extLst>
      <p:ext uri="{BB962C8B-B14F-4D97-AF65-F5344CB8AC3E}">
        <p14:creationId xmlns:p14="http://schemas.microsoft.com/office/powerpoint/2010/main" val="7923849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60</a:t>
            </a:fld>
            <a:endParaRPr lang="en-US" dirty="0"/>
          </a:p>
        </p:txBody>
      </p:sp>
    </p:spTree>
    <p:extLst>
      <p:ext uri="{BB962C8B-B14F-4D97-AF65-F5344CB8AC3E}">
        <p14:creationId xmlns:p14="http://schemas.microsoft.com/office/powerpoint/2010/main" val="30827138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61</a:t>
            </a:fld>
            <a:endParaRPr lang="en-US" dirty="0"/>
          </a:p>
        </p:txBody>
      </p:sp>
    </p:spTree>
    <p:extLst>
      <p:ext uri="{BB962C8B-B14F-4D97-AF65-F5344CB8AC3E}">
        <p14:creationId xmlns:p14="http://schemas.microsoft.com/office/powerpoint/2010/main" val="14440617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62</a:t>
            </a:fld>
            <a:endParaRPr lang="en-US" dirty="0"/>
          </a:p>
        </p:txBody>
      </p:sp>
    </p:spTree>
    <p:extLst>
      <p:ext uri="{BB962C8B-B14F-4D97-AF65-F5344CB8AC3E}">
        <p14:creationId xmlns:p14="http://schemas.microsoft.com/office/powerpoint/2010/main" val="16133213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63</a:t>
            </a:fld>
            <a:endParaRPr lang="en-US" dirty="0"/>
          </a:p>
        </p:txBody>
      </p:sp>
    </p:spTree>
    <p:extLst>
      <p:ext uri="{BB962C8B-B14F-4D97-AF65-F5344CB8AC3E}">
        <p14:creationId xmlns:p14="http://schemas.microsoft.com/office/powerpoint/2010/main" val="13694392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64</a:t>
            </a:fld>
            <a:endParaRPr lang="en-US" dirty="0"/>
          </a:p>
        </p:txBody>
      </p:sp>
    </p:spTree>
    <p:extLst>
      <p:ext uri="{BB962C8B-B14F-4D97-AF65-F5344CB8AC3E}">
        <p14:creationId xmlns:p14="http://schemas.microsoft.com/office/powerpoint/2010/main" val="12319305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65</a:t>
            </a:fld>
            <a:endParaRPr lang="en-US" dirty="0"/>
          </a:p>
        </p:txBody>
      </p:sp>
    </p:spTree>
    <p:extLst>
      <p:ext uri="{BB962C8B-B14F-4D97-AF65-F5344CB8AC3E}">
        <p14:creationId xmlns:p14="http://schemas.microsoft.com/office/powerpoint/2010/main" val="26424185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66</a:t>
            </a:fld>
            <a:endParaRPr lang="en-US" dirty="0"/>
          </a:p>
        </p:txBody>
      </p:sp>
    </p:spTree>
    <p:extLst>
      <p:ext uri="{BB962C8B-B14F-4D97-AF65-F5344CB8AC3E}">
        <p14:creationId xmlns:p14="http://schemas.microsoft.com/office/powerpoint/2010/main" val="703031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7</a:t>
            </a:fld>
            <a:endParaRPr lang="en-US" dirty="0"/>
          </a:p>
        </p:txBody>
      </p:sp>
    </p:spTree>
    <p:extLst>
      <p:ext uri="{BB962C8B-B14F-4D97-AF65-F5344CB8AC3E}">
        <p14:creationId xmlns:p14="http://schemas.microsoft.com/office/powerpoint/2010/main" val="537126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8</a:t>
            </a:fld>
            <a:endParaRPr lang="en-US" dirty="0"/>
          </a:p>
        </p:txBody>
      </p:sp>
    </p:spTree>
    <p:extLst>
      <p:ext uri="{BB962C8B-B14F-4D97-AF65-F5344CB8AC3E}">
        <p14:creationId xmlns:p14="http://schemas.microsoft.com/office/powerpoint/2010/main" val="535981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9</a:t>
            </a:fld>
            <a:endParaRPr lang="en-US" dirty="0"/>
          </a:p>
        </p:txBody>
      </p:sp>
    </p:spTree>
    <p:extLst>
      <p:ext uri="{BB962C8B-B14F-4D97-AF65-F5344CB8AC3E}">
        <p14:creationId xmlns:p14="http://schemas.microsoft.com/office/powerpoint/2010/main" val="1731506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D70871-1CC0-4B07-BB7F-9FAD6189A869}" type="datetime1">
              <a:rPr lang="en-US" smtClean="0">
                <a:solidFill>
                  <a:prstClr val="black">
                    <a:tint val="75000"/>
                  </a:prstClr>
                </a:solidFill>
              </a:rPr>
              <a:t>6/9/2016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0697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FC2D84-8F54-46E3-B114-B58C2936A0E3}" type="datetime1">
              <a:rPr lang="en-US" smtClean="0">
                <a:solidFill>
                  <a:prstClr val="black">
                    <a:tint val="75000"/>
                  </a:prstClr>
                </a:solidFill>
              </a:rPr>
              <a:t>6/9/2016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1663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B05328-A336-4BF6-A09B-2B90046C03AB}" type="datetime1">
              <a:rPr lang="en-US" smtClean="0">
                <a:solidFill>
                  <a:prstClr val="black">
                    <a:tint val="75000"/>
                  </a:prstClr>
                </a:solidFill>
              </a:rPr>
              <a:t>6/9/2016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0028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61950" y="878128"/>
            <a:ext cx="8383836" cy="854080"/>
          </a:xfrm>
        </p:spPr>
        <p:txBody>
          <a:bodyPr/>
          <a:lstStyle>
            <a:lvl1pPr algn="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819852" y="1753073"/>
            <a:ext cx="7543800" cy="2441694"/>
          </a:xfrm>
        </p:spPr>
        <p:txBody>
          <a:bodyPr/>
          <a:lstStyle>
            <a:lvl1pPr>
              <a:lnSpc>
                <a:spcPct val="80000"/>
              </a:lnSpc>
              <a:spcAft>
                <a:spcPts val="1400"/>
              </a:spcAft>
              <a:buSzPct val="75000"/>
              <a:buFontTx/>
              <a:buBlip>
                <a:blip r:embed="rId2"/>
              </a:buBlip>
              <a:defRPr/>
            </a:lvl1pPr>
            <a:lvl2pPr>
              <a:lnSpc>
                <a:spcPct val="80000"/>
              </a:lnSpc>
              <a:spcAft>
                <a:spcPts val="1400"/>
              </a:spcAft>
              <a:buSzPct val="75000"/>
              <a:buFontTx/>
              <a:buBlip>
                <a:blip r:embed="rId3"/>
              </a:buBlip>
              <a:defRPr sz="3000"/>
            </a:lvl2pPr>
            <a:lvl3pPr>
              <a:lnSpc>
                <a:spcPct val="80000"/>
              </a:lnSpc>
              <a:spcAft>
                <a:spcPts val="1400"/>
              </a:spcAft>
              <a:buSzPct val="75000"/>
              <a:buFontTx/>
              <a:buBlip>
                <a:blip r:embed="rId3"/>
              </a:buBlip>
              <a:defRPr sz="2800"/>
            </a:lvl3pPr>
            <a:lvl4pPr>
              <a:lnSpc>
                <a:spcPct val="80000"/>
              </a:lnSpc>
              <a:spcAft>
                <a:spcPts val="1400"/>
              </a:spcAft>
              <a:buSzPct val="75000"/>
              <a:buFontTx/>
              <a:buBlip>
                <a:blip r:embed="rId3"/>
              </a:buBlip>
              <a:defRPr sz="2600"/>
            </a:lvl4pPr>
            <a:lvl5pPr>
              <a:lnSpc>
                <a:spcPct val="80000"/>
              </a:lnSpc>
              <a:spcAft>
                <a:spcPts val="1400"/>
              </a:spcAft>
              <a:buSzPct val="75000"/>
              <a:buFontTx/>
              <a:buBlip>
                <a:blip r:embed="rId3"/>
              </a:buBlip>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044161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D70871-1CC0-4B07-BB7F-9FAD6189A869}" type="datetime1">
              <a:rPr lang="en-US" smtClean="0">
                <a:solidFill>
                  <a:prstClr val="black">
                    <a:tint val="75000"/>
                  </a:prstClr>
                </a:solidFill>
              </a:rPr>
              <a:pPr/>
              <a:t>6/9/2016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457200" y="6324600"/>
            <a:ext cx="2133600" cy="365125"/>
          </a:xfrm>
        </p:spPr>
        <p:txBody>
          <a:body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29793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438400" y="6248400"/>
            <a:ext cx="2133600" cy="365125"/>
          </a:xfrm>
        </p:spPr>
        <p:txBody>
          <a:bodyPr/>
          <a:lstStyle/>
          <a:p>
            <a:fld id="{D60743BC-78EC-4878-BC1B-BF56BB81C6C0}" type="datetime1">
              <a:rPr lang="en-US" smtClean="0">
                <a:solidFill>
                  <a:prstClr val="black">
                    <a:tint val="75000"/>
                  </a:prstClr>
                </a:solidFill>
              </a:rPr>
              <a:pPr/>
              <a:t>6/9/2016</a:t>
            </a:fld>
            <a:endParaRPr lang="en-US" dirty="0">
              <a:solidFill>
                <a:prstClr val="black">
                  <a:tint val="75000"/>
                </a:prstClr>
              </a:solidFill>
            </a:endParaRPr>
          </a:p>
        </p:txBody>
      </p:sp>
      <p:sp>
        <p:nvSpPr>
          <p:cNvPr id="5" name="Footer Placeholder 4"/>
          <p:cNvSpPr>
            <a:spLocks noGrp="1"/>
          </p:cNvSpPr>
          <p:nvPr>
            <p:ph type="ftr" sz="quarter" idx="11"/>
          </p:nvPr>
        </p:nvSpPr>
        <p:spPr>
          <a:xfrm>
            <a:off x="-1600200" y="716280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3505200" y="6324600"/>
            <a:ext cx="2133600" cy="365125"/>
          </a:xfrm>
        </p:spPr>
        <p:txBody>
          <a:bodyPr/>
          <a:lstStyle>
            <a:lvl1pPr algn="ctr">
              <a:defRPr/>
            </a:lvl1p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33112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BE169C-EF89-4D40-A3EF-D072CADE7B1E}" type="datetime1">
              <a:rPr lang="en-US" smtClean="0">
                <a:solidFill>
                  <a:prstClr val="black">
                    <a:tint val="75000"/>
                  </a:prstClr>
                </a:solidFill>
              </a:rPr>
              <a:pPr/>
              <a:t>6/9/2016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689799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964CF5-35A2-4DB1-9362-024CF1545066}" type="datetime1">
              <a:rPr lang="en-US" smtClean="0">
                <a:solidFill>
                  <a:prstClr val="black">
                    <a:tint val="75000"/>
                  </a:prstClr>
                </a:solidFill>
              </a:rPr>
              <a:pPr/>
              <a:t>6/9/2016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08376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B25A8D-FC65-41EB-9CA9-1195FEAE35D1}" type="datetime1">
              <a:rPr lang="en-US" smtClean="0">
                <a:solidFill>
                  <a:prstClr val="black">
                    <a:tint val="75000"/>
                  </a:prstClr>
                </a:solidFill>
              </a:rPr>
              <a:pPr/>
              <a:t>6/9/2016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1959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9FBDBB-1EF3-4871-8BBE-4F9599061922}" type="datetime1">
              <a:rPr lang="en-US" smtClean="0">
                <a:solidFill>
                  <a:prstClr val="black">
                    <a:tint val="75000"/>
                  </a:prstClr>
                </a:solidFill>
              </a:rPr>
              <a:pPr/>
              <a:t>6/9/2016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1500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58227-6902-43C5-9002-3C7A0F1BB07F}" type="datetime1">
              <a:rPr lang="en-US" smtClean="0">
                <a:solidFill>
                  <a:prstClr val="black">
                    <a:tint val="75000"/>
                  </a:prstClr>
                </a:solidFill>
              </a:rPr>
              <a:pPr/>
              <a:t>6/9/2016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7932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743BC-78EC-4878-BC1B-BF56BB81C6C0}" type="datetime1">
              <a:rPr lang="en-US" smtClean="0">
                <a:solidFill>
                  <a:prstClr val="black">
                    <a:tint val="75000"/>
                  </a:prstClr>
                </a:solidFill>
              </a:rPr>
              <a:t>6/9/2016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4413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0A69D-5FCA-40B3-AF8A-64B5C8E70BE5}" type="datetime1">
              <a:rPr lang="en-US" smtClean="0">
                <a:solidFill>
                  <a:prstClr val="black">
                    <a:tint val="75000"/>
                  </a:prstClr>
                </a:solidFill>
              </a:rPr>
              <a:pPr/>
              <a:t>6/9/2016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5885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5AB431-946D-4C2F-8B42-DAC089331ECF}" type="datetime1">
              <a:rPr lang="en-US" smtClean="0">
                <a:solidFill>
                  <a:prstClr val="black">
                    <a:tint val="75000"/>
                  </a:prstClr>
                </a:solidFill>
              </a:rPr>
              <a:pPr/>
              <a:t>6/9/2016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0881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FC2D84-8F54-46E3-B114-B58C2936A0E3}" type="datetime1">
              <a:rPr lang="en-US" smtClean="0">
                <a:solidFill>
                  <a:prstClr val="black">
                    <a:tint val="75000"/>
                  </a:prstClr>
                </a:solidFill>
              </a:rPr>
              <a:pPr/>
              <a:t>6/9/2016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3661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B05328-A336-4BF6-A09B-2B90046C03AB}" type="datetime1">
              <a:rPr lang="en-US" smtClean="0">
                <a:solidFill>
                  <a:prstClr val="black">
                    <a:tint val="75000"/>
                  </a:prstClr>
                </a:solidFill>
              </a:rPr>
              <a:pPr/>
              <a:t>6/9/2016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1752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61950" y="878128"/>
            <a:ext cx="8383836" cy="854080"/>
          </a:xfrm>
        </p:spPr>
        <p:txBody>
          <a:bodyPr/>
          <a:lstStyle>
            <a:lvl1pPr algn="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819852" y="1753073"/>
            <a:ext cx="7543800" cy="2441694"/>
          </a:xfrm>
        </p:spPr>
        <p:txBody>
          <a:bodyPr/>
          <a:lstStyle>
            <a:lvl1pPr>
              <a:lnSpc>
                <a:spcPct val="80000"/>
              </a:lnSpc>
              <a:spcAft>
                <a:spcPts val="1400"/>
              </a:spcAft>
              <a:buSzPct val="75000"/>
              <a:buFontTx/>
              <a:buBlip>
                <a:blip r:embed="rId2"/>
              </a:buBlip>
              <a:defRPr/>
            </a:lvl1pPr>
            <a:lvl2pPr>
              <a:lnSpc>
                <a:spcPct val="80000"/>
              </a:lnSpc>
              <a:spcAft>
                <a:spcPts val="1400"/>
              </a:spcAft>
              <a:buSzPct val="75000"/>
              <a:buFontTx/>
              <a:buBlip>
                <a:blip r:embed="rId3"/>
              </a:buBlip>
              <a:defRPr sz="3000"/>
            </a:lvl2pPr>
            <a:lvl3pPr>
              <a:lnSpc>
                <a:spcPct val="80000"/>
              </a:lnSpc>
              <a:spcAft>
                <a:spcPts val="1400"/>
              </a:spcAft>
              <a:buSzPct val="75000"/>
              <a:buFontTx/>
              <a:buBlip>
                <a:blip r:embed="rId3"/>
              </a:buBlip>
              <a:defRPr sz="2800"/>
            </a:lvl3pPr>
            <a:lvl4pPr>
              <a:lnSpc>
                <a:spcPct val="80000"/>
              </a:lnSpc>
              <a:spcAft>
                <a:spcPts val="1400"/>
              </a:spcAft>
              <a:buSzPct val="75000"/>
              <a:buFontTx/>
              <a:buBlip>
                <a:blip r:embed="rId3"/>
              </a:buBlip>
              <a:defRPr sz="2600"/>
            </a:lvl4pPr>
            <a:lvl5pPr>
              <a:lnSpc>
                <a:spcPct val="80000"/>
              </a:lnSpc>
              <a:spcAft>
                <a:spcPts val="1400"/>
              </a:spcAft>
              <a:buSzPct val="75000"/>
              <a:buFontTx/>
              <a:buBlip>
                <a:blip r:embed="rId3"/>
              </a:buBlip>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20389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BE169C-EF89-4D40-A3EF-D072CADE7B1E}" type="datetime1">
              <a:rPr lang="en-US" smtClean="0">
                <a:solidFill>
                  <a:prstClr val="black">
                    <a:tint val="75000"/>
                  </a:prstClr>
                </a:solidFill>
              </a:rPr>
              <a:t>6/9/2016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2886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964CF5-35A2-4DB1-9362-024CF1545066}" type="datetime1">
              <a:rPr lang="en-US" smtClean="0">
                <a:solidFill>
                  <a:prstClr val="black">
                    <a:tint val="75000"/>
                  </a:prstClr>
                </a:solidFill>
              </a:rPr>
              <a:t>6/9/2016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2481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B25A8D-FC65-41EB-9CA9-1195FEAE35D1}" type="datetime1">
              <a:rPr lang="en-US" smtClean="0">
                <a:solidFill>
                  <a:prstClr val="black">
                    <a:tint val="75000"/>
                  </a:prstClr>
                </a:solidFill>
              </a:rPr>
              <a:t>6/9/2016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8179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9FBDBB-1EF3-4871-8BBE-4F9599061922}" type="datetime1">
              <a:rPr lang="en-US" smtClean="0">
                <a:solidFill>
                  <a:prstClr val="black">
                    <a:tint val="75000"/>
                  </a:prstClr>
                </a:solidFill>
              </a:rPr>
              <a:t>6/9/2016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5004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58227-6902-43C5-9002-3C7A0F1BB07F}" type="datetime1">
              <a:rPr lang="en-US" smtClean="0">
                <a:solidFill>
                  <a:prstClr val="black">
                    <a:tint val="75000"/>
                  </a:prstClr>
                </a:solidFill>
              </a:rPr>
              <a:t>6/9/2016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162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0A69D-5FCA-40B3-AF8A-64B5C8E70BE5}" type="datetime1">
              <a:rPr lang="en-US" smtClean="0">
                <a:solidFill>
                  <a:prstClr val="black">
                    <a:tint val="75000"/>
                  </a:prstClr>
                </a:solidFill>
              </a:rPr>
              <a:t>6/9/2016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409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5AB431-946D-4C2F-8B42-DAC089331ECF}" type="datetime1">
              <a:rPr lang="en-US" smtClean="0">
                <a:solidFill>
                  <a:prstClr val="black">
                    <a:tint val="75000"/>
                  </a:prstClr>
                </a:solidFill>
              </a:rPr>
              <a:t>6/9/2016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9759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75000" t="88000" r="8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F5BEAE5D-B2B5-4144-ACAA-FE6412E468F7}" type="datetime1">
              <a:rPr kumimoji="0" lang="en-US" smtClean="0">
                <a:solidFill>
                  <a:prstClr val="black">
                    <a:tint val="75000"/>
                  </a:prstClr>
                </a:solidFill>
                <a:latin typeface="Calibri"/>
              </a:rPr>
              <a:t>6/9/2016</a:t>
            </a:fld>
            <a:endParaRPr kumimoji="0"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kumimoji="0"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215AD5D0-F42F-446F-9B8E-7D26259F086B}" type="slidenum">
              <a:rPr kumimoji="0" lang="en-US" smtClean="0">
                <a:solidFill>
                  <a:prstClr val="black">
                    <a:tint val="75000"/>
                  </a:prstClr>
                </a:solidFill>
                <a:latin typeface="Calibri"/>
              </a:rPr>
              <a:pPr eaLnBrk="1" fontAlgn="auto" hangingPunct="1">
                <a:spcBef>
                  <a:spcPts val="0"/>
                </a:spcBef>
                <a:spcAft>
                  <a:spcPts val="0"/>
                </a:spcAft>
              </a:pPr>
              <a:t>‹#›</a:t>
            </a:fld>
            <a:endParaRPr kumimoji="0" lang="en-US" dirty="0">
              <a:solidFill>
                <a:prstClr val="black">
                  <a:tint val="75000"/>
                </a:prstClr>
              </a:solidFill>
              <a:latin typeface="Calibri"/>
            </a:endParaRPr>
          </a:p>
        </p:txBody>
      </p:sp>
    </p:spTree>
    <p:extLst>
      <p:ext uri="{BB962C8B-B14F-4D97-AF65-F5344CB8AC3E}">
        <p14:creationId xmlns:p14="http://schemas.microsoft.com/office/powerpoint/2010/main" val="247819879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75000" t="88000" r="8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81000" y="6400800"/>
            <a:ext cx="2133600"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200">
                <a:solidFill>
                  <a:schemeClr val="tx1">
                    <a:tint val="75000"/>
                  </a:schemeClr>
                </a:solidFill>
              </a:defRPr>
            </a:lvl1pPr>
          </a:lstStyle>
          <a:p>
            <a:fld id="{215AD5D0-F42F-446F-9B8E-7D26259F086B}" type="slidenum">
              <a:rPr kumimoji="0" lang="en-US" smtClean="0">
                <a:solidFill>
                  <a:prstClr val="black">
                    <a:tint val="75000"/>
                  </a:prstClr>
                </a:solidFill>
                <a:latin typeface="Calibri"/>
              </a:rPr>
              <a:pPr/>
              <a:t>‹#›</a:t>
            </a:fld>
            <a:endParaRPr kumimoji="0" lang="en-US" dirty="0" smtClean="0">
              <a:solidFill>
                <a:prstClr val="black">
                  <a:tint val="75000"/>
                </a:prstClr>
              </a:solidFill>
              <a:latin typeface="Calibri"/>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kumimoji="0"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381000" y="60960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215AD5D0-F42F-446F-9B8E-7D26259F086B}" type="slidenum">
              <a:rPr kumimoji="0" lang="en-US" smtClean="0">
                <a:solidFill>
                  <a:prstClr val="black">
                    <a:tint val="75000"/>
                  </a:prstClr>
                </a:solidFill>
                <a:latin typeface="Calibri"/>
              </a:rPr>
              <a:pPr eaLnBrk="1" fontAlgn="auto" hangingPunct="1">
                <a:spcBef>
                  <a:spcPts val="0"/>
                </a:spcBef>
                <a:spcAft>
                  <a:spcPts val="0"/>
                </a:spcAft>
              </a:pPr>
              <a:t>‹#›</a:t>
            </a:fld>
            <a:endParaRPr kumimoji="0" lang="en-US" dirty="0">
              <a:solidFill>
                <a:prstClr val="black">
                  <a:tint val="75000"/>
                </a:prstClr>
              </a:solidFill>
              <a:latin typeface="Calibri"/>
            </a:endParaRPr>
          </a:p>
        </p:txBody>
      </p:sp>
    </p:spTree>
    <p:extLst>
      <p:ext uri="{BB962C8B-B14F-4D97-AF65-F5344CB8AC3E}">
        <p14:creationId xmlns:p14="http://schemas.microsoft.com/office/powerpoint/2010/main" val="262322992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00200"/>
            <a:ext cx="7924800" cy="2734236"/>
          </a:xfrm>
        </p:spPr>
        <p:txBody>
          <a:bodyPr>
            <a:normAutofit/>
          </a:bodyPr>
          <a:lstStyle/>
          <a:p>
            <a:r>
              <a:rPr lang="en-US" dirty="0" smtClean="0"/>
              <a:t>Cascade Natural Gas Corporation</a:t>
            </a:r>
            <a:br>
              <a:rPr lang="en-US" dirty="0" smtClean="0"/>
            </a:br>
            <a:r>
              <a:rPr lang="en-US" dirty="0" smtClean="0"/>
              <a:t> </a:t>
            </a:r>
            <a:br>
              <a:rPr lang="en-US" dirty="0" smtClean="0"/>
            </a:br>
            <a:r>
              <a:rPr lang="en-US" sz="3600" dirty="0" smtClean="0"/>
              <a:t>Integrated Resource Plan</a:t>
            </a:r>
            <a:br>
              <a:rPr lang="en-US" sz="3600" dirty="0" smtClean="0"/>
            </a:br>
            <a:r>
              <a:rPr lang="en-US" sz="3600" dirty="0" smtClean="0"/>
              <a:t>Technical Advisory Group Meeting #1</a:t>
            </a:r>
            <a:endParaRPr lang="en-US" sz="3600" dirty="0"/>
          </a:p>
        </p:txBody>
      </p:sp>
      <p:sp>
        <p:nvSpPr>
          <p:cNvPr id="3" name="Subtitle 2"/>
          <p:cNvSpPr>
            <a:spLocks noGrp="1"/>
          </p:cNvSpPr>
          <p:nvPr>
            <p:ph type="subTitle" idx="1"/>
          </p:nvPr>
        </p:nvSpPr>
        <p:spPr>
          <a:xfrm>
            <a:off x="3810000" y="4724400"/>
            <a:ext cx="3962400" cy="838200"/>
          </a:xfrm>
        </p:spPr>
        <p:txBody>
          <a:bodyPr>
            <a:normAutofit fontScale="55000" lnSpcReduction="20000"/>
          </a:bodyPr>
          <a:lstStyle/>
          <a:p>
            <a:r>
              <a:rPr lang="en-US" dirty="0" smtClean="0"/>
              <a:t>June 16</a:t>
            </a:r>
            <a:r>
              <a:rPr lang="en-US" baseline="30000" dirty="0" smtClean="0"/>
              <a:t>th</a:t>
            </a:r>
            <a:r>
              <a:rPr lang="en-US" dirty="0" smtClean="0"/>
              <a:t>, 2016</a:t>
            </a:r>
          </a:p>
          <a:p>
            <a:r>
              <a:rPr lang="en-US" dirty="0" smtClean="0"/>
              <a:t>Seattle International Airport Conference Center</a:t>
            </a:r>
            <a:endParaRPr lang="en-US" dirty="0"/>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2828380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5AD5D0-F42F-446F-9B8E-7D26259F086B}" type="slidenum">
              <a:rPr lang="en-US" smtClean="0">
                <a:solidFill>
                  <a:prstClr val="black">
                    <a:tint val="75000"/>
                  </a:prstClr>
                </a:solidFill>
              </a:rPr>
              <a:pPr/>
              <a:t>10</a:t>
            </a:fld>
            <a:endParaRPr lang="en-US" dirty="0">
              <a:solidFill>
                <a:prstClr val="black">
                  <a:tint val="75000"/>
                </a:prstClr>
              </a:solidFill>
            </a:endParaRPr>
          </a:p>
        </p:txBody>
      </p:sp>
      <p:sp>
        <p:nvSpPr>
          <p:cNvPr id="3" name="TextBox 2"/>
          <p:cNvSpPr txBox="1"/>
          <p:nvPr/>
        </p:nvSpPr>
        <p:spPr>
          <a:xfrm>
            <a:off x="457200" y="381000"/>
            <a:ext cx="8382000" cy="7321620"/>
          </a:xfrm>
          <a:prstGeom prst="rect">
            <a:avLst/>
          </a:prstGeom>
          <a:noFill/>
        </p:spPr>
        <p:txBody>
          <a:bodyPr wrap="square" rtlCol="0">
            <a:spAutoFit/>
          </a:bodyPr>
          <a:lstStyle/>
          <a:p>
            <a:pPr lvl="0" algn="ctr"/>
            <a:r>
              <a:rPr lang="en-US" sz="1800" dirty="0" smtClean="0">
                <a:solidFill>
                  <a:prstClr val="black"/>
                </a:solidFill>
                <a:latin typeface="+mj-lt"/>
              </a:rPr>
              <a:t>RESOLVING THE 2014 ISSUES WITH THE 2016 IRP</a:t>
            </a:r>
            <a:endParaRPr lang="en-US" sz="1800" dirty="0">
              <a:solidFill>
                <a:prstClr val="black"/>
              </a:solidFill>
              <a:latin typeface="+mj-lt"/>
            </a:endParaRPr>
          </a:p>
          <a:p>
            <a:endParaRPr lang="en-US" sz="1800" b="1" dirty="0">
              <a:latin typeface="+mj-lt"/>
            </a:endParaRPr>
          </a:p>
          <a:p>
            <a:pPr marL="342900" marR="257175" lvl="0" indent="-342900">
              <a:lnSpc>
                <a:spcPct val="108000"/>
              </a:lnSpc>
              <a:spcBef>
                <a:spcPts val="10"/>
              </a:spcBef>
              <a:spcAft>
                <a:spcPts val="0"/>
              </a:spcAft>
              <a:buSzPts val="1250"/>
              <a:buFont typeface="Symbol" panose="05050102010706020507" pitchFamily="18" charset="2"/>
              <a:buChar char=""/>
              <a:tabLst>
                <a:tab pos="521970" algn="l"/>
              </a:tabLst>
            </a:pPr>
            <a:r>
              <a:rPr lang="en-US" sz="1800" dirty="0" smtClean="0">
                <a:latin typeface="+mj-lt"/>
                <a:ea typeface="Symbol" panose="05050102010706020507" pitchFamily="18" charset="2"/>
                <a:cs typeface="Times New Roman" panose="02020603050405020304" pitchFamily="18" charset="0"/>
              </a:rPr>
              <a:t>The</a:t>
            </a:r>
            <a:r>
              <a:rPr lang="en-US" sz="1800" spc="-35" dirty="0" smtClean="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lack</a:t>
            </a:r>
            <a:r>
              <a:rPr lang="en-US" sz="1800" spc="-3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of</a:t>
            </a:r>
            <a:r>
              <a:rPr lang="en-US" sz="1800" spc="-3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clear</a:t>
            </a:r>
            <a:r>
              <a:rPr lang="en-US" sz="1800" spc="-2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explanation</a:t>
            </a:r>
            <a:r>
              <a:rPr lang="en-US" sz="1800" spc="-3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of</a:t>
            </a:r>
            <a:r>
              <a:rPr lang="en-US" sz="1800" spc="-3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the</a:t>
            </a:r>
            <a:r>
              <a:rPr lang="en-US" sz="1800" spc="-3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timing</a:t>
            </a:r>
            <a:r>
              <a:rPr lang="en-US" sz="1800" spc="-3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of</a:t>
            </a:r>
            <a:r>
              <a:rPr lang="en-US" sz="1800" spc="-4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resource</a:t>
            </a:r>
            <a:r>
              <a:rPr lang="en-US" sz="1800" spc="-3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needs</a:t>
            </a:r>
            <a:r>
              <a:rPr lang="en-US" sz="1800" spc="-3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and</a:t>
            </a:r>
            <a:r>
              <a:rPr lang="en-US" sz="1800" spc="-3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how</a:t>
            </a:r>
            <a:r>
              <a:rPr lang="en-US" sz="1800" spc="-3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capacity</a:t>
            </a:r>
            <a:r>
              <a:rPr lang="en-US" sz="1800" spc="23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deficits</a:t>
            </a:r>
            <a:r>
              <a:rPr lang="en-US" sz="1800" spc="-4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at</a:t>
            </a:r>
            <a:r>
              <a:rPr lang="en-US" sz="1800" spc="-4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specific</a:t>
            </a:r>
            <a:r>
              <a:rPr lang="en-US" sz="1800" spc="-4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city</a:t>
            </a:r>
            <a:r>
              <a:rPr lang="en-US" sz="1800" spc="-5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gates</a:t>
            </a:r>
            <a:r>
              <a:rPr lang="en-US" sz="1800" spc="-4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would</a:t>
            </a:r>
            <a:r>
              <a:rPr lang="en-US" sz="1800" spc="-3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be</a:t>
            </a:r>
            <a:r>
              <a:rPr lang="en-US" sz="1800" spc="-30" dirty="0">
                <a:latin typeface="+mj-lt"/>
                <a:ea typeface="Symbol" panose="05050102010706020507" pitchFamily="18" charset="2"/>
                <a:cs typeface="Times New Roman" panose="02020603050405020304" pitchFamily="18" charset="0"/>
              </a:rPr>
              <a:t> </a:t>
            </a:r>
            <a:r>
              <a:rPr lang="en-US" sz="1800" spc="-10" dirty="0">
                <a:latin typeface="+mj-lt"/>
                <a:ea typeface="Symbol" panose="05050102010706020507" pitchFamily="18" charset="2"/>
                <a:cs typeface="Times New Roman" panose="02020603050405020304" pitchFamily="18" charset="0"/>
              </a:rPr>
              <a:t>met</a:t>
            </a:r>
            <a:r>
              <a:rPr lang="en-US" sz="1800" spc="-4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(WAC</a:t>
            </a:r>
            <a:r>
              <a:rPr lang="en-US" sz="1800" spc="-4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480-90-238(3)(g</a:t>
            </a:r>
            <a:r>
              <a:rPr lang="en-US" sz="1800" dirty="0" smtClean="0">
                <a:latin typeface="+mj-lt"/>
                <a:ea typeface="Symbol" panose="05050102010706020507" pitchFamily="18" charset="2"/>
                <a:cs typeface="Times New Roman" panose="02020603050405020304" pitchFamily="18" charset="0"/>
              </a:rPr>
              <a:t>))</a:t>
            </a:r>
          </a:p>
          <a:p>
            <a:pPr marL="800100" marR="257175" lvl="1" indent="-342900">
              <a:lnSpc>
                <a:spcPct val="108000"/>
              </a:lnSpc>
              <a:spcBef>
                <a:spcPts val="10"/>
              </a:spcBef>
              <a:spcAft>
                <a:spcPts val="0"/>
              </a:spcAft>
              <a:buSzPts val="1250"/>
              <a:buFont typeface="Symbol" panose="05050102010706020507" pitchFamily="18" charset="2"/>
              <a:buChar char=""/>
              <a:tabLst>
                <a:tab pos="521970" algn="l"/>
              </a:tabLst>
            </a:pPr>
            <a:r>
              <a:rPr lang="en-US" sz="1800" b="1" dirty="0" smtClean="0">
                <a:solidFill>
                  <a:schemeClr val="tx2">
                    <a:lumMod val="60000"/>
                    <a:lumOff val="40000"/>
                  </a:schemeClr>
                </a:solidFill>
                <a:latin typeface="+mj-lt"/>
                <a:ea typeface="Symbol" panose="05050102010706020507" pitchFamily="18" charset="2"/>
                <a:cs typeface="Times New Roman" panose="02020603050405020304" pitchFamily="18" charset="0"/>
              </a:rPr>
              <a:t>CASCADE WILL WORK WITH STAKEHOLDERS TO CLEARLY IDENTIFY BY TAG 5 THE SPECIFIC TIMING, POTENTIAL EXCEPTIONS, AND METHOD OF DEALING WITH UPSTREAM PIPELINE CAPACITY DEFICITS AT DEMAND AREAS.</a:t>
            </a:r>
            <a:endParaRPr lang="en-US" sz="1800" b="1" dirty="0">
              <a:solidFill>
                <a:schemeClr val="tx2">
                  <a:lumMod val="60000"/>
                  <a:lumOff val="40000"/>
                </a:schemeClr>
              </a:solidFill>
              <a:latin typeface="+mj-lt"/>
              <a:ea typeface="Symbol" panose="05050102010706020507" pitchFamily="18" charset="2"/>
              <a:cs typeface="Times New Roman" panose="02020603050405020304" pitchFamily="18" charset="0"/>
            </a:endParaRPr>
          </a:p>
          <a:p>
            <a:pPr lvl="1"/>
            <a:endParaRPr lang="en-US" sz="1800" dirty="0">
              <a:solidFill>
                <a:prstClr val="black"/>
              </a:solidFill>
              <a:latin typeface="+mj-lt"/>
            </a:endParaRPr>
          </a:p>
          <a:p>
            <a:pPr marL="342900" marR="246380" lvl="0" indent="-342900">
              <a:lnSpc>
                <a:spcPct val="108000"/>
              </a:lnSpc>
              <a:spcBef>
                <a:spcPts val="265"/>
              </a:spcBef>
              <a:spcAft>
                <a:spcPts val="0"/>
              </a:spcAft>
              <a:buSzPts val="1250"/>
              <a:buFont typeface="Symbol" panose="05050102010706020507" pitchFamily="18" charset="2"/>
              <a:buChar char=""/>
              <a:tabLst>
                <a:tab pos="534035" algn="l"/>
              </a:tabLst>
            </a:pPr>
            <a:r>
              <a:rPr lang="en-US" sz="1800" dirty="0">
                <a:latin typeface="+mj-lt"/>
                <a:ea typeface="Symbol" panose="05050102010706020507" pitchFamily="18" charset="2"/>
                <a:cs typeface="Times New Roman" panose="02020603050405020304" pitchFamily="18" charset="0"/>
              </a:rPr>
              <a:t>The</a:t>
            </a:r>
            <a:r>
              <a:rPr lang="en-US" sz="1800" spc="-3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lack</a:t>
            </a:r>
            <a:r>
              <a:rPr lang="en-US" sz="1800" spc="-3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of</a:t>
            </a:r>
            <a:r>
              <a:rPr lang="en-US" sz="1800" spc="-4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detailed</a:t>
            </a:r>
            <a:r>
              <a:rPr lang="en-US" sz="1800" spc="-3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load</a:t>
            </a:r>
            <a:r>
              <a:rPr lang="en-US" sz="1800" spc="-3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forecast</a:t>
            </a:r>
            <a:r>
              <a:rPr lang="en-US" sz="1800" spc="-3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information</a:t>
            </a:r>
            <a:r>
              <a:rPr lang="en-US" sz="1800" spc="-3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by</a:t>
            </a:r>
            <a:r>
              <a:rPr lang="en-US" sz="1800" spc="-4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class</a:t>
            </a:r>
            <a:r>
              <a:rPr lang="en-US" sz="1800" spc="-4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and</a:t>
            </a:r>
            <a:r>
              <a:rPr lang="en-US" sz="1800" spc="-2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state</a:t>
            </a:r>
            <a:r>
              <a:rPr lang="en-US" sz="1800" spc="-3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(WAC</a:t>
            </a:r>
            <a:r>
              <a:rPr lang="en-US" sz="1800" spc="-30" dirty="0">
                <a:latin typeface="+mj-lt"/>
                <a:ea typeface="Symbol" panose="05050102010706020507" pitchFamily="18" charset="2"/>
                <a:cs typeface="Times New Roman" panose="02020603050405020304" pitchFamily="18" charset="0"/>
              </a:rPr>
              <a:t> </a:t>
            </a:r>
            <a:r>
              <a:rPr lang="en-US" sz="1800" dirty="0" smtClean="0">
                <a:latin typeface="+mj-lt"/>
                <a:ea typeface="Symbol" panose="05050102010706020507" pitchFamily="18" charset="2"/>
                <a:cs typeface="Times New Roman" panose="02020603050405020304" pitchFamily="18" charset="0"/>
              </a:rPr>
              <a:t>480-90-238</a:t>
            </a:r>
            <a:r>
              <a:rPr lang="en-US" sz="1800" spc="-60" dirty="0" smtClean="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(3)(a</a:t>
            </a:r>
            <a:r>
              <a:rPr lang="en-US" sz="1800" spc="-5" dirty="0" smtClean="0">
                <a:latin typeface="+mj-lt"/>
                <a:ea typeface="Symbol" panose="05050102010706020507" pitchFamily="18" charset="2"/>
                <a:cs typeface="Times New Roman" panose="02020603050405020304" pitchFamily="18" charset="0"/>
              </a:rPr>
              <a:t>))</a:t>
            </a:r>
          </a:p>
          <a:p>
            <a:pPr marL="800100" marR="246380" lvl="1" indent="-342900">
              <a:lnSpc>
                <a:spcPct val="108000"/>
              </a:lnSpc>
              <a:spcBef>
                <a:spcPts val="265"/>
              </a:spcBef>
              <a:spcAft>
                <a:spcPts val="0"/>
              </a:spcAft>
              <a:buSzPts val="1250"/>
              <a:buFont typeface="Symbol" panose="05050102010706020507" pitchFamily="18" charset="2"/>
              <a:buChar char=""/>
              <a:tabLst>
                <a:tab pos="534035" algn="l"/>
              </a:tabLst>
            </a:pPr>
            <a:r>
              <a:rPr lang="en-US" sz="1800" b="1" spc="-5" dirty="0" smtClean="0">
                <a:solidFill>
                  <a:schemeClr val="tx2">
                    <a:lumMod val="60000"/>
                    <a:lumOff val="40000"/>
                  </a:schemeClr>
                </a:solidFill>
                <a:latin typeface="+mj-lt"/>
                <a:ea typeface="Symbol" panose="05050102010706020507" pitchFamily="18" charset="2"/>
                <a:cs typeface="Times New Roman" panose="02020603050405020304" pitchFamily="18" charset="0"/>
              </a:rPr>
              <a:t>BY COMPLETION OF TAG 2, CASCADE WILL WORK WITH STAKEHOLDERS TO DEFINE THE SPECIFIC EXPECTATIONS FOR THIS ISSUE.  </a:t>
            </a:r>
          </a:p>
          <a:p>
            <a:pPr marL="342900" marR="246380" lvl="0" indent="-342900">
              <a:lnSpc>
                <a:spcPct val="108000"/>
              </a:lnSpc>
              <a:spcBef>
                <a:spcPts val="265"/>
              </a:spcBef>
              <a:spcAft>
                <a:spcPts val="0"/>
              </a:spcAft>
              <a:buSzPts val="1250"/>
              <a:buFont typeface="Symbol" panose="05050102010706020507" pitchFamily="18" charset="2"/>
              <a:buChar char=""/>
              <a:tabLst>
                <a:tab pos="534035" algn="l"/>
              </a:tabLst>
            </a:pPr>
            <a:endParaRPr lang="en-US" sz="1800" dirty="0">
              <a:latin typeface="+mj-lt"/>
              <a:ea typeface="Symbol" panose="05050102010706020507" pitchFamily="18" charset="2"/>
              <a:cs typeface="Times New Roman" panose="02020603050405020304" pitchFamily="18" charset="0"/>
            </a:endParaRPr>
          </a:p>
          <a:p>
            <a:pPr marL="342900" marR="113030" lvl="0" indent="-342900">
              <a:lnSpc>
                <a:spcPct val="108000"/>
              </a:lnSpc>
              <a:spcBef>
                <a:spcPts val="35"/>
              </a:spcBef>
              <a:spcAft>
                <a:spcPts val="0"/>
              </a:spcAft>
              <a:buSzPts val="1250"/>
              <a:buFont typeface="Symbol" panose="05050102010706020507" pitchFamily="18" charset="2"/>
              <a:buChar char=""/>
              <a:tabLst>
                <a:tab pos="534035" algn="l"/>
              </a:tabLst>
            </a:pPr>
            <a:r>
              <a:rPr lang="en-US" sz="1800" spc="-5" dirty="0">
                <a:latin typeface="+mj-lt"/>
                <a:ea typeface="Symbol" panose="05050102010706020507" pitchFamily="18" charset="2"/>
                <a:cs typeface="Times New Roman" panose="02020603050405020304" pitchFamily="18" charset="0"/>
              </a:rPr>
              <a:t>Insufficient</a:t>
            </a:r>
            <a:r>
              <a:rPr lang="en-US" sz="1800" spc="-5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analysis</a:t>
            </a:r>
            <a:r>
              <a:rPr lang="en-US" sz="1800" spc="-5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and</a:t>
            </a:r>
            <a:r>
              <a:rPr lang="en-US" sz="1800" spc="-4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explanation</a:t>
            </a:r>
            <a:r>
              <a:rPr lang="en-US" sz="1800" spc="-5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of</a:t>
            </a:r>
            <a:r>
              <a:rPr lang="en-US" sz="1800" spc="-5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conservation</a:t>
            </a:r>
            <a:r>
              <a:rPr lang="en-US" sz="1800" spc="-5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potential</a:t>
            </a:r>
            <a:r>
              <a:rPr lang="en-US" sz="1800" spc="-4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(WAC</a:t>
            </a:r>
            <a:r>
              <a:rPr lang="en-US" sz="1800" spc="-4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480-90-238</a:t>
            </a:r>
            <a:r>
              <a:rPr lang="en-US" sz="1800" spc="36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(3)(b</a:t>
            </a:r>
            <a:r>
              <a:rPr lang="en-US" sz="1800" dirty="0" smtClean="0">
                <a:latin typeface="+mj-lt"/>
                <a:ea typeface="Symbol" panose="05050102010706020507" pitchFamily="18" charset="2"/>
                <a:cs typeface="Times New Roman" panose="02020603050405020304" pitchFamily="18" charset="0"/>
              </a:rPr>
              <a:t>))</a:t>
            </a:r>
          </a:p>
          <a:p>
            <a:pPr marL="800100" marR="113030" lvl="1" indent="-342900">
              <a:lnSpc>
                <a:spcPct val="108000"/>
              </a:lnSpc>
              <a:spcBef>
                <a:spcPts val="35"/>
              </a:spcBef>
              <a:spcAft>
                <a:spcPts val="0"/>
              </a:spcAft>
              <a:buSzPts val="1250"/>
              <a:buFont typeface="Symbol" panose="05050102010706020507" pitchFamily="18" charset="2"/>
              <a:buChar char=""/>
              <a:tabLst>
                <a:tab pos="534035" algn="l"/>
              </a:tabLst>
            </a:pPr>
            <a:r>
              <a:rPr lang="en-US" sz="1800" b="1" dirty="0" smtClean="0">
                <a:solidFill>
                  <a:schemeClr val="tx2">
                    <a:lumMod val="60000"/>
                    <a:lumOff val="40000"/>
                  </a:schemeClr>
                </a:solidFill>
                <a:latin typeface="+mj-lt"/>
                <a:ea typeface="Symbol" panose="05050102010706020507" pitchFamily="18" charset="2"/>
                <a:cs typeface="Times New Roman" panose="02020603050405020304" pitchFamily="18" charset="0"/>
              </a:rPr>
              <a:t>CASCADE WILL WORK WITH STAKEHOLDERS DURING THE 2016 IRP PROCESS TO IDENTIFY STAFF’S SPECIFIC CONCERNS REGARDING THE INSUFFICIENT ANALYSIS AND EXPLANATION OF CONSERVATION POTENTIAL.</a:t>
            </a:r>
          </a:p>
          <a:p>
            <a:pPr marR="113030" lvl="1">
              <a:lnSpc>
                <a:spcPct val="108000"/>
              </a:lnSpc>
              <a:spcBef>
                <a:spcPts val="35"/>
              </a:spcBef>
              <a:spcAft>
                <a:spcPts val="0"/>
              </a:spcAft>
              <a:buSzPts val="1250"/>
              <a:tabLst>
                <a:tab pos="534035" algn="l"/>
              </a:tabLst>
            </a:pPr>
            <a:endParaRPr lang="en-US" sz="1800" dirty="0">
              <a:latin typeface="+mj-lt"/>
              <a:ea typeface="Symbol" panose="05050102010706020507" pitchFamily="18" charset="2"/>
              <a:cs typeface="Times New Roman" panose="02020603050405020304" pitchFamily="18" charset="0"/>
            </a:endParaRPr>
          </a:p>
          <a:p>
            <a:pPr marR="113030" lvl="1">
              <a:lnSpc>
                <a:spcPct val="108000"/>
              </a:lnSpc>
              <a:spcBef>
                <a:spcPts val="35"/>
              </a:spcBef>
              <a:spcAft>
                <a:spcPts val="0"/>
              </a:spcAft>
              <a:buSzPts val="1250"/>
              <a:tabLst>
                <a:tab pos="534035" algn="l"/>
              </a:tabLst>
            </a:pPr>
            <a:endParaRPr lang="en-US" sz="1800" dirty="0" smtClean="0">
              <a:latin typeface="+mj-lt"/>
              <a:ea typeface="Symbol" panose="05050102010706020507" pitchFamily="18" charset="2"/>
              <a:cs typeface="Times New Roman" panose="02020603050405020304" pitchFamily="18" charset="0"/>
            </a:endParaRPr>
          </a:p>
          <a:p>
            <a:pPr marR="113030" lvl="1">
              <a:lnSpc>
                <a:spcPct val="108000"/>
              </a:lnSpc>
              <a:spcBef>
                <a:spcPts val="35"/>
              </a:spcBef>
              <a:spcAft>
                <a:spcPts val="0"/>
              </a:spcAft>
              <a:buSzPts val="1250"/>
              <a:tabLst>
                <a:tab pos="534035" algn="l"/>
              </a:tabLst>
            </a:pPr>
            <a:endParaRPr lang="en-US" sz="1800" dirty="0">
              <a:latin typeface="+mj-lt"/>
              <a:ea typeface="Symbol" panose="05050102010706020507" pitchFamily="18" charset="2"/>
              <a:cs typeface="Times New Roman" panose="02020603050405020304" pitchFamily="18" charset="0"/>
            </a:endParaRPr>
          </a:p>
          <a:p>
            <a:pPr marR="113030" lvl="1">
              <a:lnSpc>
                <a:spcPct val="108000"/>
              </a:lnSpc>
              <a:spcBef>
                <a:spcPts val="35"/>
              </a:spcBef>
              <a:spcAft>
                <a:spcPts val="0"/>
              </a:spcAft>
              <a:buSzPts val="1250"/>
              <a:tabLst>
                <a:tab pos="534035" algn="l"/>
              </a:tabLst>
            </a:pPr>
            <a:endParaRPr lang="en-US" sz="1800" dirty="0" smtClean="0">
              <a:latin typeface="+mj-lt"/>
              <a:ea typeface="Symbol" panose="05050102010706020507" pitchFamily="18" charset="2"/>
              <a:cs typeface="Times New Roman" panose="02020603050405020304" pitchFamily="18" charset="0"/>
            </a:endParaRPr>
          </a:p>
          <a:p>
            <a:pPr marL="342900" marR="492760" lvl="0" indent="-342900">
              <a:lnSpc>
                <a:spcPct val="108000"/>
              </a:lnSpc>
              <a:spcBef>
                <a:spcPts val="35"/>
              </a:spcBef>
              <a:spcAft>
                <a:spcPts val="0"/>
              </a:spcAft>
              <a:buSzPts val="1250"/>
              <a:buFont typeface="Symbol" panose="05050102010706020507" pitchFamily="18" charset="2"/>
              <a:buChar char=""/>
              <a:tabLst>
                <a:tab pos="534035" algn="l"/>
              </a:tabLst>
            </a:pPr>
            <a:endParaRPr lang="en-US" sz="1800" dirty="0" smtClean="0">
              <a:latin typeface="+mj-lt"/>
              <a:ea typeface="Symbol" panose="05050102010706020507" pitchFamily="18" charset="2"/>
              <a:cs typeface="Times New Roman" panose="02020603050405020304" pitchFamily="18" charset="0"/>
            </a:endParaRPr>
          </a:p>
          <a:p>
            <a:pPr marL="342900" marR="492760" lvl="0" indent="-342900">
              <a:lnSpc>
                <a:spcPct val="108000"/>
              </a:lnSpc>
              <a:spcBef>
                <a:spcPts val="35"/>
              </a:spcBef>
              <a:spcAft>
                <a:spcPts val="0"/>
              </a:spcAft>
              <a:buSzPts val="1250"/>
              <a:buFont typeface="Symbol" panose="05050102010706020507" pitchFamily="18" charset="2"/>
              <a:buChar char=""/>
              <a:tabLst>
                <a:tab pos="534035" algn="l"/>
              </a:tabLst>
            </a:pPr>
            <a:endParaRPr lang="en-US" sz="1800" dirty="0">
              <a:latin typeface="+mn-lt"/>
            </a:endParaRPr>
          </a:p>
        </p:txBody>
      </p:sp>
    </p:spTree>
    <p:extLst>
      <p:ext uri="{BB962C8B-B14F-4D97-AF65-F5344CB8AC3E}">
        <p14:creationId xmlns:p14="http://schemas.microsoft.com/office/powerpoint/2010/main" val="2689616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5AD5D0-F42F-446F-9B8E-7D26259F086B}" type="slidenum">
              <a:rPr lang="en-US" smtClean="0">
                <a:solidFill>
                  <a:prstClr val="black">
                    <a:tint val="75000"/>
                  </a:prstClr>
                </a:solidFill>
              </a:rPr>
              <a:pPr/>
              <a:t>11</a:t>
            </a:fld>
            <a:endParaRPr lang="en-US" dirty="0">
              <a:solidFill>
                <a:prstClr val="black">
                  <a:tint val="75000"/>
                </a:prstClr>
              </a:solidFill>
            </a:endParaRPr>
          </a:p>
        </p:txBody>
      </p:sp>
      <p:sp>
        <p:nvSpPr>
          <p:cNvPr id="3" name="Rectangle 2"/>
          <p:cNvSpPr/>
          <p:nvPr/>
        </p:nvSpPr>
        <p:spPr>
          <a:xfrm>
            <a:off x="381000" y="195937"/>
            <a:ext cx="8382000" cy="6699526"/>
          </a:xfrm>
          <a:prstGeom prst="rect">
            <a:avLst/>
          </a:prstGeom>
        </p:spPr>
        <p:txBody>
          <a:bodyPr wrap="square">
            <a:spAutoFit/>
          </a:bodyPr>
          <a:lstStyle/>
          <a:p>
            <a:pPr lvl="0" algn="ctr"/>
            <a:r>
              <a:rPr lang="en-US" sz="1800" dirty="0">
                <a:solidFill>
                  <a:prstClr val="black"/>
                </a:solidFill>
                <a:latin typeface="Calibri"/>
              </a:rPr>
              <a:t>RESOLVING THE 2014 ISSUES WITH THE 2016 IRP</a:t>
            </a:r>
          </a:p>
          <a:p>
            <a:pPr marL="342900" marR="492760" lvl="0" indent="-342900">
              <a:lnSpc>
                <a:spcPct val="108000"/>
              </a:lnSpc>
              <a:spcBef>
                <a:spcPts val="35"/>
              </a:spcBef>
              <a:spcAft>
                <a:spcPts val="0"/>
              </a:spcAft>
              <a:buSzPts val="1250"/>
              <a:buFont typeface="Symbol" panose="05050102010706020507" pitchFamily="18" charset="2"/>
              <a:buChar char=""/>
              <a:tabLst>
                <a:tab pos="534035" algn="l"/>
              </a:tabLst>
            </a:pPr>
            <a:endParaRPr lang="en-US" sz="1800" dirty="0" smtClean="0">
              <a:solidFill>
                <a:prstClr val="black"/>
              </a:solidFill>
              <a:latin typeface="Calibri"/>
              <a:ea typeface="Symbol" panose="05050102010706020507" pitchFamily="18" charset="2"/>
              <a:cs typeface="Times New Roman" panose="02020603050405020304" pitchFamily="18" charset="0"/>
            </a:endParaRPr>
          </a:p>
          <a:p>
            <a:pPr marL="342900" marR="492760" lvl="0" indent="-342900">
              <a:lnSpc>
                <a:spcPct val="108000"/>
              </a:lnSpc>
              <a:spcBef>
                <a:spcPts val="35"/>
              </a:spcBef>
              <a:spcAft>
                <a:spcPts val="0"/>
              </a:spcAft>
              <a:buSzPts val="1250"/>
              <a:buFont typeface="Symbol" panose="05050102010706020507" pitchFamily="18" charset="2"/>
              <a:buChar char=""/>
              <a:tabLst>
                <a:tab pos="534035" algn="l"/>
              </a:tabLst>
            </a:pPr>
            <a:r>
              <a:rPr lang="en-US" sz="1600" dirty="0" smtClean="0">
                <a:solidFill>
                  <a:prstClr val="black"/>
                </a:solidFill>
                <a:latin typeface="Calibri"/>
                <a:ea typeface="Symbol" panose="05050102010706020507" pitchFamily="18" charset="2"/>
                <a:cs typeface="Times New Roman" panose="02020603050405020304" pitchFamily="18" charset="0"/>
              </a:rPr>
              <a:t>The</a:t>
            </a:r>
            <a:r>
              <a:rPr lang="en-US" sz="1600" spc="-40" dirty="0" smtClean="0">
                <a:solidFill>
                  <a:prstClr val="black"/>
                </a:solidFill>
                <a:latin typeface="Calibri"/>
                <a:ea typeface="Symbol" panose="05050102010706020507" pitchFamily="18" charset="2"/>
                <a:cs typeface="Times New Roman" panose="02020603050405020304" pitchFamily="18" charset="0"/>
              </a:rPr>
              <a:t> </a:t>
            </a:r>
            <a:r>
              <a:rPr lang="en-US" sz="1600" spc="-5" dirty="0">
                <a:solidFill>
                  <a:prstClr val="black"/>
                </a:solidFill>
                <a:latin typeface="Calibri"/>
                <a:ea typeface="Symbol" panose="05050102010706020507" pitchFamily="18" charset="2"/>
                <a:cs typeface="Times New Roman" panose="02020603050405020304" pitchFamily="18" charset="0"/>
              </a:rPr>
              <a:t>lack</a:t>
            </a:r>
            <a:r>
              <a:rPr lang="en-US" sz="1600" spc="-40" dirty="0">
                <a:solidFill>
                  <a:prstClr val="black"/>
                </a:solidFill>
                <a:latin typeface="Calibri"/>
                <a:ea typeface="Symbol" panose="05050102010706020507" pitchFamily="18" charset="2"/>
                <a:cs typeface="Times New Roman" panose="02020603050405020304" pitchFamily="18" charset="0"/>
              </a:rPr>
              <a:t> </a:t>
            </a:r>
            <a:r>
              <a:rPr lang="en-US" sz="1600" dirty="0">
                <a:solidFill>
                  <a:prstClr val="black"/>
                </a:solidFill>
                <a:latin typeface="Calibri"/>
                <a:ea typeface="Symbol" panose="05050102010706020507" pitchFamily="18" charset="2"/>
                <a:cs typeface="Times New Roman" panose="02020603050405020304" pitchFamily="18" charset="0"/>
              </a:rPr>
              <a:t>of</a:t>
            </a:r>
            <a:r>
              <a:rPr lang="en-US" sz="1600" spc="-35" dirty="0">
                <a:solidFill>
                  <a:prstClr val="black"/>
                </a:solidFill>
                <a:latin typeface="Calibri"/>
                <a:ea typeface="Symbol" panose="05050102010706020507" pitchFamily="18" charset="2"/>
                <a:cs typeface="Times New Roman" panose="02020603050405020304" pitchFamily="18" charset="0"/>
              </a:rPr>
              <a:t> </a:t>
            </a:r>
            <a:r>
              <a:rPr lang="en-US" sz="1600" dirty="0">
                <a:solidFill>
                  <a:prstClr val="black"/>
                </a:solidFill>
                <a:latin typeface="Calibri"/>
                <a:ea typeface="Symbol" panose="05050102010706020507" pitchFamily="18" charset="2"/>
                <a:cs typeface="Times New Roman" panose="02020603050405020304" pitchFamily="18" charset="0"/>
              </a:rPr>
              <a:t>a</a:t>
            </a:r>
            <a:r>
              <a:rPr lang="en-US" sz="1600" spc="-40" dirty="0">
                <a:solidFill>
                  <a:prstClr val="black"/>
                </a:solidFill>
                <a:latin typeface="Calibri"/>
                <a:ea typeface="Symbol" panose="05050102010706020507" pitchFamily="18" charset="2"/>
                <a:cs typeface="Times New Roman" panose="02020603050405020304" pitchFamily="18" charset="0"/>
              </a:rPr>
              <a:t> </a:t>
            </a:r>
            <a:r>
              <a:rPr lang="en-US" sz="1600" spc="-5" dirty="0">
                <a:solidFill>
                  <a:prstClr val="black"/>
                </a:solidFill>
                <a:latin typeface="Calibri"/>
                <a:ea typeface="Symbol" panose="05050102010706020507" pitchFamily="18" charset="2"/>
                <a:cs typeface="Times New Roman" panose="02020603050405020304" pitchFamily="18" charset="0"/>
              </a:rPr>
              <a:t>description</a:t>
            </a:r>
            <a:r>
              <a:rPr lang="en-US" sz="1600" spc="-40" dirty="0">
                <a:solidFill>
                  <a:prstClr val="black"/>
                </a:solidFill>
                <a:latin typeface="Calibri"/>
                <a:ea typeface="Symbol" panose="05050102010706020507" pitchFamily="18" charset="2"/>
                <a:cs typeface="Times New Roman" panose="02020603050405020304" pitchFamily="18" charset="0"/>
              </a:rPr>
              <a:t> </a:t>
            </a:r>
            <a:r>
              <a:rPr lang="en-US" sz="1600" dirty="0">
                <a:solidFill>
                  <a:prstClr val="black"/>
                </a:solidFill>
                <a:latin typeface="Calibri"/>
                <a:ea typeface="Symbol" panose="05050102010706020507" pitchFamily="18" charset="2"/>
                <a:cs typeface="Times New Roman" panose="02020603050405020304" pitchFamily="18" charset="0"/>
              </a:rPr>
              <a:t>of</a:t>
            </a:r>
            <a:r>
              <a:rPr lang="en-US" sz="1600" spc="-45" dirty="0">
                <a:solidFill>
                  <a:prstClr val="black"/>
                </a:solidFill>
                <a:latin typeface="Calibri"/>
                <a:ea typeface="Symbol" panose="05050102010706020507" pitchFamily="18" charset="2"/>
                <a:cs typeface="Times New Roman" panose="02020603050405020304" pitchFamily="18" charset="0"/>
              </a:rPr>
              <a:t> </a:t>
            </a:r>
            <a:r>
              <a:rPr lang="en-US" sz="1600" dirty="0">
                <a:solidFill>
                  <a:prstClr val="black"/>
                </a:solidFill>
                <a:latin typeface="Calibri"/>
                <a:ea typeface="Symbol" panose="05050102010706020507" pitchFamily="18" charset="2"/>
                <a:cs typeface="Times New Roman" panose="02020603050405020304" pitchFamily="18" charset="0"/>
              </a:rPr>
              <a:t>the</a:t>
            </a:r>
            <a:r>
              <a:rPr lang="en-US" sz="1600" spc="-30" dirty="0">
                <a:solidFill>
                  <a:prstClr val="black"/>
                </a:solidFill>
                <a:latin typeface="Calibri"/>
                <a:ea typeface="Symbol" panose="05050102010706020507" pitchFamily="18" charset="2"/>
                <a:cs typeface="Times New Roman" panose="02020603050405020304" pitchFamily="18" charset="0"/>
              </a:rPr>
              <a:t> </a:t>
            </a:r>
            <a:r>
              <a:rPr lang="en-US" sz="1600" spc="-5" dirty="0">
                <a:solidFill>
                  <a:prstClr val="black"/>
                </a:solidFill>
                <a:latin typeface="Calibri"/>
                <a:ea typeface="Symbol" panose="05050102010706020507" pitchFamily="18" charset="2"/>
                <a:cs typeface="Times New Roman" panose="02020603050405020304" pitchFamily="18" charset="0"/>
              </a:rPr>
              <a:t>company’s</a:t>
            </a:r>
            <a:r>
              <a:rPr lang="en-US" sz="1600" spc="-30" dirty="0">
                <a:solidFill>
                  <a:prstClr val="black"/>
                </a:solidFill>
                <a:latin typeface="Calibri"/>
                <a:ea typeface="Symbol" panose="05050102010706020507" pitchFamily="18" charset="2"/>
                <a:cs typeface="Times New Roman" panose="02020603050405020304" pitchFamily="18" charset="0"/>
              </a:rPr>
              <a:t> </a:t>
            </a:r>
            <a:r>
              <a:rPr lang="en-US" sz="1600" spc="-5" dirty="0">
                <a:solidFill>
                  <a:prstClr val="black"/>
                </a:solidFill>
                <a:latin typeface="Calibri"/>
                <a:ea typeface="Symbol" panose="05050102010706020507" pitchFamily="18" charset="2"/>
                <a:cs typeface="Times New Roman" panose="02020603050405020304" pitchFamily="18" charset="0"/>
              </a:rPr>
              <a:t>stakeholder</a:t>
            </a:r>
            <a:r>
              <a:rPr lang="en-US" sz="1600" spc="-35" dirty="0">
                <a:solidFill>
                  <a:prstClr val="black"/>
                </a:solidFill>
                <a:latin typeface="Calibri"/>
                <a:ea typeface="Symbol" panose="05050102010706020507" pitchFamily="18" charset="2"/>
                <a:cs typeface="Times New Roman" panose="02020603050405020304" pitchFamily="18" charset="0"/>
              </a:rPr>
              <a:t> </a:t>
            </a:r>
            <a:r>
              <a:rPr lang="en-US" sz="1600" spc="-5" dirty="0">
                <a:solidFill>
                  <a:prstClr val="black"/>
                </a:solidFill>
                <a:latin typeface="Calibri"/>
                <a:ea typeface="Symbol" panose="05050102010706020507" pitchFamily="18" charset="2"/>
                <a:cs typeface="Times New Roman" panose="02020603050405020304" pitchFamily="18" charset="0"/>
              </a:rPr>
              <a:t>engagement</a:t>
            </a:r>
            <a:r>
              <a:rPr lang="en-US" sz="1600" spc="-35" dirty="0">
                <a:solidFill>
                  <a:prstClr val="black"/>
                </a:solidFill>
                <a:latin typeface="Calibri"/>
                <a:ea typeface="Symbol" panose="05050102010706020507" pitchFamily="18" charset="2"/>
                <a:cs typeface="Times New Roman" panose="02020603050405020304" pitchFamily="18" charset="0"/>
              </a:rPr>
              <a:t> </a:t>
            </a:r>
            <a:r>
              <a:rPr lang="en-US" sz="1600" dirty="0">
                <a:solidFill>
                  <a:prstClr val="black"/>
                </a:solidFill>
                <a:latin typeface="Calibri"/>
                <a:ea typeface="Symbol" panose="05050102010706020507" pitchFamily="18" charset="2"/>
                <a:cs typeface="Times New Roman" panose="02020603050405020304" pitchFamily="18" charset="0"/>
              </a:rPr>
              <a:t>process</a:t>
            </a:r>
            <a:r>
              <a:rPr lang="en-US" sz="1600" spc="365" dirty="0">
                <a:solidFill>
                  <a:prstClr val="black"/>
                </a:solidFill>
                <a:latin typeface="Calibri"/>
                <a:ea typeface="Symbol" panose="05050102010706020507" pitchFamily="18" charset="2"/>
                <a:cs typeface="Times New Roman" panose="02020603050405020304" pitchFamily="18" charset="0"/>
              </a:rPr>
              <a:t> </a:t>
            </a:r>
            <a:r>
              <a:rPr lang="en-US" sz="1600" dirty="0">
                <a:solidFill>
                  <a:prstClr val="black"/>
                </a:solidFill>
                <a:latin typeface="Calibri"/>
                <a:ea typeface="Symbol" panose="05050102010706020507" pitchFamily="18" charset="2"/>
                <a:cs typeface="Times New Roman" panose="02020603050405020304" pitchFamily="18" charset="0"/>
              </a:rPr>
              <a:t>(WAC-480-90-238(5))</a:t>
            </a:r>
          </a:p>
          <a:p>
            <a:pPr marL="800100" marR="492760" lvl="1" indent="-342900">
              <a:lnSpc>
                <a:spcPct val="108000"/>
              </a:lnSpc>
              <a:spcBef>
                <a:spcPts val="35"/>
              </a:spcBef>
              <a:spcAft>
                <a:spcPts val="0"/>
              </a:spcAft>
              <a:buSzPts val="1250"/>
              <a:buFont typeface="Symbol" panose="05050102010706020507" pitchFamily="18" charset="2"/>
              <a:buChar char=""/>
              <a:tabLst>
                <a:tab pos="534035" algn="l"/>
              </a:tabLst>
            </a:pPr>
            <a:r>
              <a:rPr lang="en-US" sz="1600" b="1" dirty="0" smtClean="0">
                <a:solidFill>
                  <a:schemeClr val="tx2">
                    <a:lumMod val="60000"/>
                    <a:lumOff val="40000"/>
                  </a:schemeClr>
                </a:solidFill>
                <a:latin typeface="Calibri"/>
                <a:ea typeface="Symbol" panose="05050102010706020507" pitchFamily="18" charset="2"/>
                <a:cs typeface="Times New Roman" panose="02020603050405020304" pitchFamily="18" charset="0"/>
              </a:rPr>
              <a:t>WITH </a:t>
            </a:r>
            <a:r>
              <a:rPr lang="en-US" sz="1600" b="1" dirty="0">
                <a:solidFill>
                  <a:schemeClr val="tx2">
                    <a:lumMod val="60000"/>
                    <a:lumOff val="40000"/>
                  </a:schemeClr>
                </a:solidFill>
                <a:latin typeface="Calibri"/>
                <a:ea typeface="Symbol" panose="05050102010706020507" pitchFamily="18" charset="2"/>
                <a:cs typeface="Times New Roman" panose="02020603050405020304" pitchFamily="18" charset="0"/>
              </a:rPr>
              <a:t>THE PUBLICATION OF THE DRAFT 2016 </a:t>
            </a:r>
            <a:r>
              <a:rPr lang="en-US" sz="1600" b="1" dirty="0" smtClean="0">
                <a:solidFill>
                  <a:schemeClr val="tx2">
                    <a:lumMod val="60000"/>
                    <a:lumOff val="40000"/>
                  </a:schemeClr>
                </a:solidFill>
                <a:latin typeface="Calibri"/>
                <a:ea typeface="Symbol" panose="05050102010706020507" pitchFamily="18" charset="2"/>
                <a:cs typeface="Times New Roman" panose="02020603050405020304" pitchFamily="18" charset="0"/>
              </a:rPr>
              <a:t>IRP, </a:t>
            </a:r>
            <a:r>
              <a:rPr lang="en-US" sz="1600" b="1" dirty="0">
                <a:solidFill>
                  <a:schemeClr val="tx2">
                    <a:lumMod val="60000"/>
                    <a:lumOff val="40000"/>
                  </a:schemeClr>
                </a:solidFill>
                <a:latin typeface="Calibri"/>
                <a:ea typeface="Symbol" panose="05050102010706020507" pitchFamily="18" charset="2"/>
                <a:cs typeface="Times New Roman" panose="02020603050405020304" pitchFamily="18" charset="0"/>
              </a:rPr>
              <a:t>CASCADE WILL </a:t>
            </a:r>
            <a:r>
              <a:rPr lang="en-US" sz="1600" b="1" dirty="0" smtClean="0">
                <a:solidFill>
                  <a:schemeClr val="tx2">
                    <a:lumMod val="60000"/>
                    <a:lumOff val="40000"/>
                  </a:schemeClr>
                </a:solidFill>
                <a:latin typeface="Calibri"/>
                <a:ea typeface="Symbol" panose="05050102010706020507" pitchFamily="18" charset="2"/>
                <a:cs typeface="Times New Roman" panose="02020603050405020304" pitchFamily="18" charset="0"/>
              </a:rPr>
              <a:t>PROVIDE AN IMPROVED </a:t>
            </a:r>
            <a:r>
              <a:rPr lang="en-US" sz="1600" b="1" dirty="0">
                <a:solidFill>
                  <a:schemeClr val="tx2">
                    <a:lumMod val="60000"/>
                    <a:lumOff val="40000"/>
                  </a:schemeClr>
                </a:solidFill>
                <a:latin typeface="Calibri"/>
                <a:ea typeface="Symbol" panose="05050102010706020507" pitchFamily="18" charset="2"/>
                <a:cs typeface="Times New Roman" panose="02020603050405020304" pitchFamily="18" charset="0"/>
              </a:rPr>
              <a:t>DESCRIPTION OF THE STAKEHOLDER PARTICIPATION </a:t>
            </a:r>
            <a:r>
              <a:rPr lang="en-US" sz="1600" b="1" dirty="0" smtClean="0">
                <a:solidFill>
                  <a:schemeClr val="tx2">
                    <a:lumMod val="60000"/>
                    <a:lumOff val="40000"/>
                  </a:schemeClr>
                </a:solidFill>
                <a:latin typeface="Calibri"/>
                <a:ea typeface="Symbol" panose="05050102010706020507" pitchFamily="18" charset="2"/>
                <a:cs typeface="Times New Roman" panose="02020603050405020304" pitchFamily="18" charset="0"/>
              </a:rPr>
              <a:t>PROCESS THROUGH </a:t>
            </a:r>
            <a:r>
              <a:rPr lang="en-US" sz="1600" b="1" dirty="0">
                <a:solidFill>
                  <a:schemeClr val="tx2">
                    <a:lumMod val="60000"/>
                    <a:lumOff val="40000"/>
                  </a:schemeClr>
                </a:solidFill>
                <a:latin typeface="Calibri"/>
                <a:ea typeface="Symbol" panose="05050102010706020507" pitchFamily="18" charset="2"/>
                <a:cs typeface="Times New Roman" panose="02020603050405020304" pitchFamily="18" charset="0"/>
              </a:rPr>
              <a:t>INCLUSION OF TAG MEETING </a:t>
            </a:r>
            <a:r>
              <a:rPr lang="en-US" sz="1600" b="1" dirty="0" smtClean="0">
                <a:solidFill>
                  <a:schemeClr val="tx2">
                    <a:lumMod val="60000"/>
                    <a:lumOff val="40000"/>
                  </a:schemeClr>
                </a:solidFill>
                <a:latin typeface="Calibri"/>
                <a:ea typeface="Symbol" panose="05050102010706020507" pitchFamily="18" charset="2"/>
                <a:cs typeface="Times New Roman" panose="02020603050405020304" pitchFamily="18" charset="0"/>
              </a:rPr>
              <a:t>PRESENTATIONS, </a:t>
            </a:r>
            <a:r>
              <a:rPr lang="en-US" sz="1600" b="1" dirty="0">
                <a:solidFill>
                  <a:schemeClr val="tx2">
                    <a:lumMod val="60000"/>
                    <a:lumOff val="40000"/>
                  </a:schemeClr>
                </a:solidFill>
                <a:latin typeface="Calibri"/>
                <a:ea typeface="Symbol" panose="05050102010706020507" pitchFamily="18" charset="2"/>
                <a:cs typeface="Times New Roman" panose="02020603050405020304" pitchFamily="18" charset="0"/>
              </a:rPr>
              <a:t>MINUTES AND </a:t>
            </a:r>
            <a:r>
              <a:rPr lang="en-US" sz="1600" b="1" dirty="0" smtClean="0">
                <a:solidFill>
                  <a:schemeClr val="tx2">
                    <a:lumMod val="60000"/>
                    <a:lumOff val="40000"/>
                  </a:schemeClr>
                </a:solidFill>
                <a:latin typeface="Calibri"/>
                <a:ea typeface="Symbol" panose="05050102010706020507" pitchFamily="18" charset="2"/>
                <a:cs typeface="Times New Roman" panose="02020603050405020304" pitchFamily="18" charset="0"/>
              </a:rPr>
              <a:t>RESPONSEs </a:t>
            </a:r>
            <a:r>
              <a:rPr lang="en-US" sz="1600" b="1" dirty="0">
                <a:solidFill>
                  <a:schemeClr val="tx2">
                    <a:lumMod val="60000"/>
                    <a:lumOff val="40000"/>
                  </a:schemeClr>
                </a:solidFill>
                <a:latin typeface="Calibri"/>
                <a:ea typeface="Symbol" panose="05050102010706020507" pitchFamily="18" charset="2"/>
                <a:cs typeface="Times New Roman" panose="02020603050405020304" pitchFamily="18" charset="0"/>
              </a:rPr>
              <a:t>TO </a:t>
            </a:r>
            <a:r>
              <a:rPr lang="en-US" sz="1600" b="1" dirty="0" smtClean="0">
                <a:solidFill>
                  <a:schemeClr val="tx2">
                    <a:lumMod val="60000"/>
                    <a:lumOff val="40000"/>
                  </a:schemeClr>
                </a:solidFill>
                <a:latin typeface="Calibri"/>
                <a:ea typeface="Symbol" panose="05050102010706020507" pitchFamily="18" charset="2"/>
                <a:cs typeface="Times New Roman" panose="02020603050405020304" pitchFamily="18" charset="0"/>
              </a:rPr>
              <a:t>COMMENTS.</a:t>
            </a:r>
            <a:endParaRPr lang="en-US" sz="1600" b="1" dirty="0">
              <a:solidFill>
                <a:schemeClr val="tx2">
                  <a:lumMod val="60000"/>
                  <a:lumOff val="40000"/>
                </a:schemeClr>
              </a:solidFill>
              <a:latin typeface="Calibri"/>
              <a:ea typeface="Symbol" panose="05050102010706020507" pitchFamily="18" charset="2"/>
              <a:cs typeface="Times New Roman" panose="02020603050405020304" pitchFamily="18" charset="0"/>
            </a:endParaRPr>
          </a:p>
          <a:p>
            <a:pPr marL="342900" marR="492760" lvl="0" indent="-342900">
              <a:lnSpc>
                <a:spcPct val="108000"/>
              </a:lnSpc>
              <a:spcBef>
                <a:spcPts val="35"/>
              </a:spcBef>
              <a:spcAft>
                <a:spcPts val="0"/>
              </a:spcAft>
              <a:buSzPts val="1250"/>
              <a:buFont typeface="Symbol" panose="05050102010706020507" pitchFamily="18" charset="2"/>
              <a:buChar char=""/>
              <a:tabLst>
                <a:tab pos="534035" algn="l"/>
              </a:tabLst>
            </a:pPr>
            <a:endParaRPr lang="en-US" sz="1600" dirty="0">
              <a:solidFill>
                <a:prstClr val="black"/>
              </a:solidFill>
              <a:latin typeface="Calibri"/>
              <a:ea typeface="Symbol" panose="05050102010706020507" pitchFamily="18" charset="2"/>
              <a:cs typeface="Times New Roman" panose="02020603050405020304" pitchFamily="18" charset="0"/>
            </a:endParaRPr>
          </a:p>
          <a:p>
            <a:pPr marL="342900" marR="339725" lvl="0" indent="-342900">
              <a:lnSpc>
                <a:spcPct val="108000"/>
              </a:lnSpc>
              <a:spcBef>
                <a:spcPts val="35"/>
              </a:spcBef>
              <a:spcAft>
                <a:spcPts val="0"/>
              </a:spcAft>
              <a:buSzPts val="1250"/>
              <a:buFont typeface="Symbol" panose="05050102010706020507" pitchFamily="18" charset="2"/>
              <a:buChar char=""/>
              <a:tabLst>
                <a:tab pos="534670" algn="l"/>
              </a:tabLst>
            </a:pPr>
            <a:r>
              <a:rPr lang="en-US" sz="1600" spc="-5" dirty="0">
                <a:solidFill>
                  <a:prstClr val="black"/>
                </a:solidFill>
                <a:latin typeface="Calibri"/>
                <a:ea typeface="Symbol" panose="05050102010706020507" pitchFamily="18" charset="2"/>
                <a:cs typeface="Times New Roman" panose="02020603050405020304" pitchFamily="18" charset="0"/>
              </a:rPr>
              <a:t>Unclear</a:t>
            </a:r>
            <a:r>
              <a:rPr lang="en-US" sz="1600" spc="-45" dirty="0">
                <a:solidFill>
                  <a:prstClr val="black"/>
                </a:solidFill>
                <a:latin typeface="Calibri"/>
                <a:ea typeface="Symbol" panose="05050102010706020507" pitchFamily="18" charset="2"/>
                <a:cs typeface="Times New Roman" panose="02020603050405020304" pitchFamily="18" charset="0"/>
              </a:rPr>
              <a:t> </a:t>
            </a:r>
            <a:r>
              <a:rPr lang="en-US" sz="1600" spc="-5" dirty="0">
                <a:solidFill>
                  <a:prstClr val="black"/>
                </a:solidFill>
                <a:latin typeface="Calibri"/>
                <a:ea typeface="Symbol" panose="05050102010706020507" pitchFamily="18" charset="2"/>
                <a:cs typeface="Times New Roman" panose="02020603050405020304" pitchFamily="18" charset="0"/>
              </a:rPr>
              <a:t>explanation</a:t>
            </a:r>
            <a:r>
              <a:rPr lang="en-US" sz="1600" spc="-45" dirty="0">
                <a:solidFill>
                  <a:prstClr val="black"/>
                </a:solidFill>
                <a:latin typeface="Calibri"/>
                <a:ea typeface="Symbol" panose="05050102010706020507" pitchFamily="18" charset="2"/>
                <a:cs typeface="Times New Roman" panose="02020603050405020304" pitchFamily="18" charset="0"/>
              </a:rPr>
              <a:t> </a:t>
            </a:r>
            <a:r>
              <a:rPr lang="en-US" sz="1600" spc="5" dirty="0">
                <a:solidFill>
                  <a:prstClr val="black"/>
                </a:solidFill>
                <a:latin typeface="Calibri"/>
                <a:ea typeface="Symbol" panose="05050102010706020507" pitchFamily="18" charset="2"/>
                <a:cs typeface="Times New Roman" panose="02020603050405020304" pitchFamily="18" charset="0"/>
              </a:rPr>
              <a:t>of</a:t>
            </a:r>
            <a:r>
              <a:rPr lang="en-US" sz="1600" spc="-50" dirty="0">
                <a:solidFill>
                  <a:prstClr val="black"/>
                </a:solidFill>
                <a:latin typeface="Calibri"/>
                <a:ea typeface="Symbol" panose="05050102010706020507" pitchFamily="18" charset="2"/>
                <a:cs typeface="Times New Roman" panose="02020603050405020304" pitchFamily="18" charset="0"/>
              </a:rPr>
              <a:t> </a:t>
            </a:r>
            <a:r>
              <a:rPr lang="en-US" sz="1600" dirty="0">
                <a:solidFill>
                  <a:prstClr val="black"/>
                </a:solidFill>
                <a:latin typeface="Calibri"/>
                <a:ea typeface="Symbol" panose="05050102010706020507" pitchFamily="18" charset="2"/>
                <a:cs typeface="Times New Roman" panose="02020603050405020304" pitchFamily="18" charset="0"/>
              </a:rPr>
              <a:t>the</a:t>
            </a:r>
            <a:r>
              <a:rPr lang="en-US" sz="1600" spc="-45" dirty="0">
                <a:solidFill>
                  <a:prstClr val="black"/>
                </a:solidFill>
                <a:latin typeface="Calibri"/>
                <a:ea typeface="Symbol" panose="05050102010706020507" pitchFamily="18" charset="2"/>
                <a:cs typeface="Times New Roman" panose="02020603050405020304" pitchFamily="18" charset="0"/>
              </a:rPr>
              <a:t> </a:t>
            </a:r>
            <a:r>
              <a:rPr lang="en-US" sz="1600" spc="-5" dirty="0">
                <a:solidFill>
                  <a:prstClr val="black"/>
                </a:solidFill>
                <a:latin typeface="Calibri"/>
                <a:ea typeface="Symbol" panose="05050102010706020507" pitchFamily="18" charset="2"/>
                <a:cs typeface="Times New Roman" panose="02020603050405020304" pitchFamily="18" charset="0"/>
              </a:rPr>
              <a:t>company’s</a:t>
            </a:r>
            <a:r>
              <a:rPr lang="en-US" sz="1600" spc="-45" dirty="0">
                <a:solidFill>
                  <a:prstClr val="black"/>
                </a:solidFill>
                <a:latin typeface="Calibri"/>
                <a:ea typeface="Symbol" panose="05050102010706020507" pitchFamily="18" charset="2"/>
                <a:cs typeface="Times New Roman" panose="02020603050405020304" pitchFamily="18" charset="0"/>
              </a:rPr>
              <a:t> </a:t>
            </a:r>
            <a:r>
              <a:rPr lang="en-US" sz="1600" dirty="0">
                <a:solidFill>
                  <a:prstClr val="black"/>
                </a:solidFill>
                <a:latin typeface="Calibri"/>
                <a:ea typeface="Symbol" panose="05050102010706020507" pitchFamily="18" charset="2"/>
                <a:cs typeface="Times New Roman" panose="02020603050405020304" pitchFamily="18" charset="0"/>
              </a:rPr>
              <a:t>risk</a:t>
            </a:r>
            <a:r>
              <a:rPr lang="en-US" sz="1600" spc="-35" dirty="0">
                <a:solidFill>
                  <a:prstClr val="black"/>
                </a:solidFill>
                <a:latin typeface="Calibri"/>
                <a:ea typeface="Symbol" panose="05050102010706020507" pitchFamily="18" charset="2"/>
                <a:cs typeface="Times New Roman" panose="02020603050405020304" pitchFamily="18" charset="0"/>
              </a:rPr>
              <a:t> </a:t>
            </a:r>
            <a:r>
              <a:rPr lang="en-US" sz="1600" spc="-5" dirty="0">
                <a:solidFill>
                  <a:prstClr val="black"/>
                </a:solidFill>
                <a:latin typeface="Calibri"/>
                <a:ea typeface="Symbol" panose="05050102010706020507" pitchFamily="18" charset="2"/>
                <a:cs typeface="Times New Roman" panose="02020603050405020304" pitchFamily="18" charset="0"/>
              </a:rPr>
              <a:t>management</a:t>
            </a:r>
            <a:r>
              <a:rPr lang="en-US" sz="1600" spc="-40" dirty="0">
                <a:solidFill>
                  <a:prstClr val="black"/>
                </a:solidFill>
                <a:latin typeface="Calibri"/>
                <a:ea typeface="Symbol" panose="05050102010706020507" pitchFamily="18" charset="2"/>
                <a:cs typeface="Times New Roman" panose="02020603050405020304" pitchFamily="18" charset="0"/>
              </a:rPr>
              <a:t> </a:t>
            </a:r>
            <a:r>
              <a:rPr lang="en-US" sz="1600" spc="-5" dirty="0">
                <a:solidFill>
                  <a:prstClr val="black"/>
                </a:solidFill>
                <a:latin typeface="Calibri"/>
                <a:ea typeface="Symbol" panose="05050102010706020507" pitchFamily="18" charset="2"/>
                <a:cs typeface="Times New Roman" panose="02020603050405020304" pitchFamily="18" charset="0"/>
              </a:rPr>
              <a:t>rationale</a:t>
            </a:r>
            <a:r>
              <a:rPr lang="en-US" sz="1600" spc="-45" dirty="0">
                <a:solidFill>
                  <a:prstClr val="black"/>
                </a:solidFill>
                <a:latin typeface="Calibri"/>
                <a:ea typeface="Symbol" panose="05050102010706020507" pitchFamily="18" charset="2"/>
                <a:cs typeface="Times New Roman" panose="02020603050405020304" pitchFamily="18" charset="0"/>
              </a:rPr>
              <a:t> </a:t>
            </a:r>
            <a:r>
              <a:rPr lang="en-US" sz="1600" dirty="0">
                <a:solidFill>
                  <a:prstClr val="black"/>
                </a:solidFill>
                <a:latin typeface="Calibri"/>
                <a:ea typeface="Symbol" panose="05050102010706020507" pitchFamily="18" charset="2"/>
                <a:cs typeface="Times New Roman" panose="02020603050405020304" pitchFamily="18" charset="0"/>
              </a:rPr>
              <a:t>and</a:t>
            </a:r>
            <a:r>
              <a:rPr lang="en-US" sz="1600" spc="-45" dirty="0">
                <a:solidFill>
                  <a:prstClr val="black"/>
                </a:solidFill>
                <a:latin typeface="Calibri"/>
                <a:ea typeface="Symbol" panose="05050102010706020507" pitchFamily="18" charset="2"/>
                <a:cs typeface="Times New Roman" panose="02020603050405020304" pitchFamily="18" charset="0"/>
              </a:rPr>
              <a:t> </a:t>
            </a:r>
            <a:r>
              <a:rPr lang="en-US" sz="1600" dirty="0">
                <a:solidFill>
                  <a:prstClr val="black"/>
                </a:solidFill>
                <a:latin typeface="Calibri"/>
                <a:ea typeface="Symbol" panose="05050102010706020507" pitchFamily="18" charset="2"/>
                <a:cs typeface="Times New Roman" panose="02020603050405020304" pitchFamily="18" charset="0"/>
              </a:rPr>
              <a:t>hedging</a:t>
            </a:r>
            <a:r>
              <a:rPr lang="en-US" sz="1600" spc="345" dirty="0">
                <a:solidFill>
                  <a:prstClr val="black"/>
                </a:solidFill>
                <a:latin typeface="Calibri"/>
                <a:ea typeface="Symbol" panose="05050102010706020507" pitchFamily="18" charset="2"/>
                <a:cs typeface="Times New Roman" panose="02020603050405020304" pitchFamily="18" charset="0"/>
              </a:rPr>
              <a:t> </a:t>
            </a:r>
            <a:r>
              <a:rPr lang="en-US" sz="1600" spc="-5" dirty="0">
                <a:solidFill>
                  <a:prstClr val="black"/>
                </a:solidFill>
                <a:latin typeface="Calibri"/>
                <a:ea typeface="Symbol" panose="05050102010706020507" pitchFamily="18" charset="2"/>
                <a:cs typeface="Times New Roman" panose="02020603050405020304" pitchFamily="18" charset="0"/>
              </a:rPr>
              <a:t>strategy</a:t>
            </a:r>
            <a:r>
              <a:rPr lang="en-US" sz="1600" spc="-100" dirty="0">
                <a:solidFill>
                  <a:prstClr val="black"/>
                </a:solidFill>
                <a:latin typeface="Calibri"/>
                <a:ea typeface="Symbol" panose="05050102010706020507" pitchFamily="18" charset="2"/>
                <a:cs typeface="Times New Roman" panose="02020603050405020304" pitchFamily="18" charset="0"/>
              </a:rPr>
              <a:t> </a:t>
            </a:r>
            <a:r>
              <a:rPr lang="en-US" sz="1600" dirty="0">
                <a:solidFill>
                  <a:prstClr val="black"/>
                </a:solidFill>
                <a:latin typeface="Calibri"/>
                <a:ea typeface="Symbol" panose="05050102010706020507" pitchFamily="18" charset="2"/>
                <a:cs typeface="Times New Roman" panose="02020603050405020304" pitchFamily="18" charset="0"/>
              </a:rPr>
              <a:t>(WAC</a:t>
            </a:r>
            <a:r>
              <a:rPr lang="en-US" sz="1600" spc="-90" dirty="0">
                <a:solidFill>
                  <a:prstClr val="black"/>
                </a:solidFill>
                <a:latin typeface="Calibri"/>
                <a:ea typeface="Symbol" panose="05050102010706020507" pitchFamily="18" charset="2"/>
                <a:cs typeface="Times New Roman" panose="02020603050405020304" pitchFamily="18" charset="0"/>
              </a:rPr>
              <a:t> </a:t>
            </a:r>
            <a:r>
              <a:rPr lang="en-US" sz="1600" dirty="0">
                <a:solidFill>
                  <a:prstClr val="black"/>
                </a:solidFill>
                <a:latin typeface="Calibri"/>
                <a:ea typeface="Symbol" panose="05050102010706020507" pitchFamily="18" charset="2"/>
                <a:cs typeface="Times New Roman" panose="02020603050405020304" pitchFamily="18" charset="0"/>
              </a:rPr>
              <a:t>480-90-238(3)(f</a:t>
            </a:r>
            <a:r>
              <a:rPr lang="en-US" sz="1600" dirty="0" smtClean="0">
                <a:solidFill>
                  <a:prstClr val="black"/>
                </a:solidFill>
                <a:latin typeface="Calibri"/>
                <a:ea typeface="Symbol" panose="05050102010706020507" pitchFamily="18" charset="2"/>
                <a:cs typeface="Times New Roman" panose="02020603050405020304" pitchFamily="18" charset="0"/>
              </a:rPr>
              <a:t>))</a:t>
            </a:r>
          </a:p>
          <a:p>
            <a:pPr marL="800100" marR="339725" lvl="1" indent="-342900">
              <a:lnSpc>
                <a:spcPct val="108000"/>
              </a:lnSpc>
              <a:spcBef>
                <a:spcPts val="35"/>
              </a:spcBef>
              <a:spcAft>
                <a:spcPts val="0"/>
              </a:spcAft>
              <a:buSzPts val="1250"/>
              <a:buFont typeface="Symbol" panose="05050102010706020507" pitchFamily="18" charset="2"/>
              <a:buChar char=""/>
              <a:tabLst>
                <a:tab pos="534670" algn="l"/>
              </a:tabLst>
            </a:pPr>
            <a:r>
              <a:rPr lang="en-US" sz="1600" b="1" dirty="0" smtClean="0">
                <a:solidFill>
                  <a:schemeClr val="tx2">
                    <a:lumMod val="60000"/>
                    <a:lumOff val="40000"/>
                  </a:schemeClr>
                </a:solidFill>
                <a:latin typeface="Calibri"/>
                <a:ea typeface="Symbol" panose="05050102010706020507" pitchFamily="18" charset="2"/>
                <a:cs typeface="Times New Roman" panose="02020603050405020304" pitchFamily="18" charset="0"/>
              </a:rPr>
              <a:t>CASCADE IS CURRENTLY PARTICIPATING IN WUTC’S HEDGING DOCKET UG-132019.  THROUGHOUT THIS PROCESS CASCADE HAS PROVIDED COMMENTS AND EXPLANATIONS OF OUR RISK MANAGEMENT EFFORTS.  WE WILL CONTINUE TO PARTICIPATE IN UG-132019 AND WILL PROVIDE OUR 2016 IRP RISK MANAGEMENT GUIDANCE BY TAG 4.</a:t>
            </a:r>
            <a:endParaRPr lang="en-US" sz="1600" b="1" dirty="0">
              <a:solidFill>
                <a:schemeClr val="tx2">
                  <a:lumMod val="60000"/>
                  <a:lumOff val="40000"/>
                </a:schemeClr>
              </a:solidFill>
              <a:latin typeface="Calibri"/>
              <a:ea typeface="Symbol" panose="05050102010706020507" pitchFamily="18" charset="2"/>
              <a:cs typeface="Times New Roman" panose="02020603050405020304" pitchFamily="18" charset="0"/>
            </a:endParaRPr>
          </a:p>
          <a:p>
            <a:pPr lvl="1"/>
            <a:r>
              <a:rPr lang="en-US" sz="1600" dirty="0">
                <a:solidFill>
                  <a:prstClr val="black"/>
                </a:solidFill>
                <a:latin typeface="Calibri"/>
              </a:rPr>
              <a:t> </a:t>
            </a:r>
          </a:p>
          <a:p>
            <a:pPr marL="285750" lvl="0" indent="-285750">
              <a:buFont typeface="Arial" panose="020B0604020202020204" pitchFamily="34" charset="0"/>
              <a:buChar char="•"/>
            </a:pPr>
            <a:r>
              <a:rPr lang="en-US" sz="1600" dirty="0">
                <a:solidFill>
                  <a:prstClr val="black"/>
                </a:solidFill>
                <a:latin typeface="Calibri"/>
              </a:rPr>
              <a:t>In addition to the above-listed rule requirements, the commission also identified a general lack of organization and presentation that made the plan difficult to read and </a:t>
            </a:r>
            <a:r>
              <a:rPr lang="en-US" sz="1600" dirty="0" smtClean="0">
                <a:solidFill>
                  <a:prstClr val="black"/>
                </a:solidFill>
                <a:latin typeface="Calibri"/>
              </a:rPr>
              <a:t>understand</a:t>
            </a:r>
          </a:p>
          <a:p>
            <a:pPr marL="742950" lvl="1" indent="-285750">
              <a:buFont typeface="Arial" panose="020B0604020202020204" pitchFamily="34" charset="0"/>
              <a:buChar char="•"/>
            </a:pPr>
            <a:r>
              <a:rPr lang="en-US" sz="1600" b="1" dirty="0" smtClean="0">
                <a:solidFill>
                  <a:schemeClr val="tx2">
                    <a:lumMod val="60000"/>
                    <a:lumOff val="40000"/>
                  </a:schemeClr>
                </a:solidFill>
                <a:latin typeface="Calibri"/>
              </a:rPr>
              <a:t>CASCADE IS COMMITTED TO WORKING ON AN IMPROVED NARRATIVE TAKING INTO ACCOUNT COMMENTS MADE BY STAKEHOLDERS IN REFERENCE TO THE 2014 IRP.  THE NARRATIVE IN THE DRAFT 2016 WILL BE A SIGNIFICANT IMPROVEMENT.</a:t>
            </a:r>
          </a:p>
          <a:p>
            <a:pPr marL="285750" lvl="0" indent="-285750">
              <a:buFont typeface="Arial" panose="020B0604020202020204" pitchFamily="34" charset="0"/>
              <a:buChar char="•"/>
            </a:pPr>
            <a:endParaRPr lang="en-US" sz="1800" dirty="0">
              <a:solidFill>
                <a:prstClr val="black"/>
              </a:solidFill>
              <a:latin typeface="Calibri"/>
            </a:endParaRPr>
          </a:p>
          <a:p>
            <a:pPr lvl="0"/>
            <a:r>
              <a:rPr lang="en-US" sz="1800" dirty="0">
                <a:solidFill>
                  <a:prstClr val="black"/>
                </a:solidFill>
                <a:latin typeface="Calibri"/>
              </a:rPr>
              <a:t> </a:t>
            </a:r>
          </a:p>
          <a:p>
            <a:pPr lvl="0"/>
            <a:r>
              <a:rPr lang="en-US" sz="1800" dirty="0">
                <a:solidFill>
                  <a:prstClr val="black"/>
                </a:solidFill>
                <a:latin typeface="Calibri"/>
              </a:rPr>
              <a:t> </a:t>
            </a:r>
            <a:endParaRPr lang="en-US" dirty="0"/>
          </a:p>
        </p:txBody>
      </p:sp>
    </p:spTree>
    <p:extLst>
      <p:ext uri="{BB962C8B-B14F-4D97-AF65-F5344CB8AC3E}">
        <p14:creationId xmlns:p14="http://schemas.microsoft.com/office/powerpoint/2010/main" val="1353595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CASCADE DEMAND STUDY</a:t>
            </a:r>
            <a:endParaRPr lang="en-US" dirty="0"/>
          </a:p>
        </p:txBody>
      </p:sp>
      <p:sp>
        <p:nvSpPr>
          <p:cNvPr id="3" name="Content Placeholder 2"/>
          <p:cNvSpPr>
            <a:spLocks noGrp="1"/>
          </p:cNvSpPr>
          <p:nvPr>
            <p:ph idx="1"/>
          </p:nvPr>
        </p:nvSpPr>
        <p:spPr>
          <a:xfrm>
            <a:off x="457200" y="2895600"/>
            <a:ext cx="8229600" cy="3230565"/>
          </a:xfrm>
        </p:spPr>
        <p:txBody>
          <a:bodyPr/>
          <a:lstStyle/>
          <a:p>
            <a:pPr marL="0" indent="0" algn="ctr">
              <a:buNone/>
            </a:pPr>
            <a:r>
              <a:rPr lang="en-US" dirty="0" smtClean="0"/>
              <a:t>High Level overview of the 20 Year demand forecast</a:t>
            </a: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853266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600203"/>
            <a:ext cx="8229600" cy="2057398"/>
          </a:xfrm>
        </p:spPr>
        <p:txBody>
          <a:bodyPr>
            <a:normAutofit/>
          </a:bodyPr>
          <a:lstStyle/>
          <a:p>
            <a:r>
              <a:rPr lang="en-US" sz="2400" dirty="0"/>
              <a:t>The Cascade demand forecast developed for the IRP is </a:t>
            </a:r>
            <a:r>
              <a:rPr lang="en-US" sz="2400" dirty="0" smtClean="0"/>
              <a:t>a forecast of customers, </a:t>
            </a:r>
            <a:r>
              <a:rPr lang="en-US" dirty="0" smtClean="0"/>
              <a:t>core </a:t>
            </a:r>
            <a:r>
              <a:rPr lang="en-US" sz="2400" dirty="0" smtClean="0"/>
              <a:t>natural gas demand, and core peak </a:t>
            </a:r>
            <a:r>
              <a:rPr lang="en-US" sz="2400" dirty="0"/>
              <a:t>demand </a:t>
            </a:r>
            <a:r>
              <a:rPr lang="en-US" sz="2400" dirty="0" smtClean="0"/>
              <a:t>for the next 20 years.</a:t>
            </a:r>
          </a:p>
          <a:p>
            <a:r>
              <a:rPr lang="en-US" sz="2400" dirty="0" smtClean="0"/>
              <a:t>Cascade’s </a:t>
            </a:r>
            <a:r>
              <a:rPr lang="en-US" sz="2400" dirty="0"/>
              <a:t>c</a:t>
            </a:r>
            <a:r>
              <a:rPr lang="en-US" sz="2400" dirty="0" smtClean="0"/>
              <a:t>ore </a:t>
            </a:r>
            <a:r>
              <a:rPr lang="en-US" sz="2400" dirty="0"/>
              <a:t>load </a:t>
            </a:r>
            <a:r>
              <a:rPr lang="en-US" sz="2400" dirty="0" smtClean="0"/>
              <a:t>consists of approximately 53% residential and 47% commercial and industrial.  </a:t>
            </a:r>
            <a:endParaRPr lang="en-US" sz="2400" dirty="0"/>
          </a:p>
          <a:p>
            <a:pPr marL="0" indent="0">
              <a:buNone/>
            </a:pPr>
            <a:endParaRPr lang="en-US" sz="2400"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13</a:t>
            </a:fld>
            <a:endParaRPr lang="en-US" dirty="0">
              <a:solidFill>
                <a:prstClr val="black">
                  <a:tint val="75000"/>
                </a:prstClr>
              </a:solidFill>
            </a:endParaRPr>
          </a:p>
        </p:txBody>
      </p:sp>
      <p:graphicFrame>
        <p:nvGraphicFramePr>
          <p:cNvPr id="9" name="Content Placeholder 5"/>
          <p:cNvGraphicFramePr>
            <a:graphicFrameLocks/>
          </p:cNvGraphicFramePr>
          <p:nvPr>
            <p:extLst>
              <p:ext uri="{D42A27DB-BD31-4B8C-83A1-F6EECF244321}">
                <p14:modId xmlns:p14="http://schemas.microsoft.com/office/powerpoint/2010/main" val="4200389287"/>
              </p:ext>
            </p:extLst>
          </p:nvPr>
        </p:nvGraphicFramePr>
        <p:xfrm>
          <a:off x="1143000" y="3168143"/>
          <a:ext cx="6629400" cy="3645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2211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600202"/>
            <a:ext cx="8229600" cy="4495797"/>
          </a:xfrm>
        </p:spPr>
        <p:txBody>
          <a:bodyPr>
            <a:normAutofit/>
          </a:bodyPr>
          <a:lstStyle/>
          <a:p>
            <a:r>
              <a:rPr lang="en-US" sz="2400" dirty="0" smtClean="0"/>
              <a:t>Forecast demand at the CityGate and </a:t>
            </a:r>
            <a:r>
              <a:rPr lang="en-US" dirty="0"/>
              <a:t>CityGate </a:t>
            </a:r>
            <a:r>
              <a:rPr lang="en-US" dirty="0" smtClean="0"/>
              <a:t>Loop level.</a:t>
            </a:r>
            <a:endParaRPr lang="en-US" sz="2400" dirty="0" smtClean="0"/>
          </a:p>
          <a:p>
            <a:r>
              <a:rPr lang="en-US" dirty="0" smtClean="0"/>
              <a:t>CityGate</a:t>
            </a:r>
            <a:r>
              <a:rPr lang="en-US" sz="2400" dirty="0" smtClean="0"/>
              <a:t> Loops are a group of CityGates that service a similar area that are forecasted together due to pipeline operations.</a:t>
            </a:r>
          </a:p>
          <a:p>
            <a:r>
              <a:rPr lang="en-US" sz="2400" dirty="0" smtClean="0"/>
              <a:t>CNGC forecast model is flexible giving Cascade the ability to:</a:t>
            </a:r>
          </a:p>
          <a:p>
            <a:pPr lvl="1"/>
            <a:r>
              <a:rPr lang="en-US" sz="2400" dirty="0" smtClean="0"/>
              <a:t>Update input data (gas demand and weather)</a:t>
            </a:r>
          </a:p>
          <a:p>
            <a:pPr lvl="1"/>
            <a:r>
              <a:rPr lang="en-US" sz="2400" dirty="0" smtClean="0"/>
              <a:t>Modify assumptions</a:t>
            </a:r>
          </a:p>
          <a:p>
            <a:pPr lvl="1"/>
            <a:r>
              <a:rPr lang="en-US" sz="2400" dirty="0" smtClean="0"/>
              <a:t>Modify CityGates and loops to be forecasted</a:t>
            </a:r>
          </a:p>
          <a:p>
            <a:pPr lvl="1"/>
            <a:r>
              <a:rPr lang="en-US" dirty="0" smtClean="0"/>
              <a:t>Run several scenarios</a:t>
            </a:r>
            <a:endParaRPr lang="en-US" sz="2400" dirty="0" smtClean="0"/>
          </a:p>
          <a:p>
            <a:pPr marL="0" indent="0">
              <a:buNone/>
            </a:pPr>
            <a:endParaRPr lang="en-US" sz="2400"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11889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Points</a:t>
            </a:r>
            <a:endParaRPr lang="en-US" dirty="0"/>
          </a:p>
        </p:txBody>
      </p:sp>
      <p:sp>
        <p:nvSpPr>
          <p:cNvPr id="3" name="Content Placeholder 2"/>
          <p:cNvSpPr>
            <a:spLocks noGrp="1"/>
          </p:cNvSpPr>
          <p:nvPr>
            <p:ph idx="1"/>
          </p:nvPr>
        </p:nvSpPr>
        <p:spPr/>
        <p:txBody>
          <a:bodyPr>
            <a:normAutofit fontScale="85000" lnSpcReduction="10000"/>
          </a:bodyPr>
          <a:lstStyle/>
          <a:p>
            <a:pPr>
              <a:spcBef>
                <a:spcPts val="1200"/>
              </a:spcBef>
            </a:pPr>
            <a:r>
              <a:rPr lang="en-US" sz="2400" dirty="0" smtClean="0"/>
              <a:t>Cascade’s demand is principally weather and customer driven; the colder the weather or greater the customer count, the greater the demand.</a:t>
            </a:r>
          </a:p>
          <a:p>
            <a:pPr>
              <a:spcBef>
                <a:spcPts val="1200"/>
              </a:spcBef>
            </a:pPr>
            <a:r>
              <a:rPr lang="en-US" sz="2400" dirty="0" smtClean="0"/>
              <a:t>This forecast uses 30 years of recent weather history as the “normal” temperatures.</a:t>
            </a:r>
          </a:p>
          <a:p>
            <a:pPr>
              <a:spcBef>
                <a:spcPts val="1200"/>
              </a:spcBef>
            </a:pPr>
            <a:r>
              <a:rPr lang="en-US" sz="2400" dirty="0" smtClean="0"/>
              <a:t>Forecasted under various weather and growth scenarios – average year, cold year, warm year, extreme cold day, high growth, low growth, etc.  </a:t>
            </a:r>
          </a:p>
          <a:p>
            <a:pPr>
              <a:spcBef>
                <a:spcPts val="1200"/>
              </a:spcBef>
            </a:pPr>
            <a:r>
              <a:rPr lang="en-US" dirty="0" smtClean="0"/>
              <a:t>Analyze weather and demand for each of 55 CityGates and CityGate Loops that serve Core customers.</a:t>
            </a:r>
          </a:p>
          <a:p>
            <a:pPr>
              <a:spcBef>
                <a:spcPts val="1200"/>
              </a:spcBef>
            </a:pPr>
            <a:r>
              <a:rPr lang="en-US" dirty="0" smtClean="0"/>
              <a:t>Growth factors are applied to each of the 20 years in the forecast for each CityGate.</a:t>
            </a:r>
          </a:p>
          <a:p>
            <a:pPr marL="342900" lvl="1" indent="-342900">
              <a:spcBef>
                <a:spcPts val="1200"/>
              </a:spcBef>
              <a:buFont typeface="Arial" panose="020B0604020202020204" pitchFamily="34" charset="0"/>
              <a:buChar char="•"/>
            </a:pPr>
            <a:r>
              <a:rPr lang="en-US" dirty="0"/>
              <a:t>Heating demand does not appreciatively start until average temps dip below </a:t>
            </a:r>
            <a:r>
              <a:rPr lang="en-US" dirty="0" smtClean="0"/>
              <a:t>60° F</a:t>
            </a:r>
            <a:r>
              <a:rPr lang="en-US" dirty="0"/>
              <a:t>, therefore a 60° </a:t>
            </a:r>
            <a:r>
              <a:rPr lang="en-US" dirty="0" smtClean="0"/>
              <a:t>F </a:t>
            </a:r>
            <a:r>
              <a:rPr lang="en-US" dirty="0"/>
              <a:t>threshold </a:t>
            </a:r>
            <a:r>
              <a:rPr lang="en-US" dirty="0" smtClean="0"/>
              <a:t>is used.</a:t>
            </a:r>
            <a:endParaRPr lang="en-US" dirty="0"/>
          </a:p>
          <a:p>
            <a:pPr>
              <a:spcBef>
                <a:spcPts val="1200"/>
              </a:spcBef>
            </a:pPr>
            <a:endParaRPr lang="en-US" sz="1600" dirty="0" smtClean="0"/>
          </a:p>
          <a:p>
            <a:pPr lvl="1"/>
            <a:endParaRPr lang="en-US" sz="1600" dirty="0" smtClean="0"/>
          </a:p>
          <a:p>
            <a:pPr lvl="1"/>
            <a:endParaRPr lang="en-US" sz="1600" dirty="0" smtClean="0"/>
          </a:p>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2241346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Data</a:t>
            </a:r>
            <a:endParaRPr lang="en-US" dirty="0"/>
          </a:p>
        </p:txBody>
      </p:sp>
      <p:sp>
        <p:nvSpPr>
          <p:cNvPr id="3" name="Content Placeholder 2"/>
          <p:cNvSpPr>
            <a:spLocks noGrp="1"/>
          </p:cNvSpPr>
          <p:nvPr>
            <p:ph idx="1"/>
          </p:nvPr>
        </p:nvSpPr>
        <p:spPr/>
        <p:txBody>
          <a:bodyPr>
            <a:normAutofit lnSpcReduction="10000"/>
          </a:bodyPr>
          <a:lstStyle/>
          <a:p>
            <a:r>
              <a:rPr lang="en-US" dirty="0" smtClean="0"/>
              <a:t>Historical Demand</a:t>
            </a:r>
          </a:p>
          <a:p>
            <a:pPr lvl="1"/>
            <a:r>
              <a:rPr lang="en-US" dirty="0" smtClean="0"/>
              <a:t>Pipeline actuals</a:t>
            </a:r>
          </a:p>
          <a:p>
            <a:pPr lvl="1"/>
            <a:r>
              <a:rPr lang="en-US" dirty="0" smtClean="0"/>
              <a:t>Gas Management System (GMS)</a:t>
            </a:r>
          </a:p>
          <a:p>
            <a:pPr lvl="1"/>
            <a:r>
              <a:rPr lang="en-US" dirty="0" smtClean="0"/>
              <a:t>Customer Care and Billing (CC&amp;B)</a:t>
            </a:r>
          </a:p>
          <a:p>
            <a:r>
              <a:rPr lang="en-US" dirty="0" smtClean="0"/>
              <a:t>Weather</a:t>
            </a:r>
          </a:p>
          <a:p>
            <a:pPr lvl="1"/>
            <a:r>
              <a:rPr lang="en-US" dirty="0"/>
              <a:t>Schneider </a:t>
            </a:r>
            <a:r>
              <a:rPr lang="en-US" dirty="0" smtClean="0"/>
              <a:t>Electric</a:t>
            </a:r>
          </a:p>
          <a:p>
            <a:r>
              <a:rPr lang="en-US" dirty="0" smtClean="0"/>
              <a:t>Population and Economic</a:t>
            </a:r>
          </a:p>
          <a:p>
            <a:pPr lvl="1"/>
            <a:r>
              <a:rPr lang="en-US" dirty="0" smtClean="0"/>
              <a:t>Woods &amp; Poole</a:t>
            </a:r>
          </a:p>
          <a:p>
            <a:pPr lvl="1"/>
            <a:r>
              <a:rPr lang="en-US" dirty="0" smtClean="0"/>
              <a:t>Acquiring local market intelligence</a:t>
            </a:r>
          </a:p>
          <a:p>
            <a:r>
              <a:rPr lang="en-US" dirty="0" smtClean="0"/>
              <a:t>Customer Count</a:t>
            </a:r>
          </a:p>
          <a:p>
            <a:pPr lvl="1"/>
            <a:r>
              <a:rPr lang="en-US" dirty="0" smtClean="0"/>
              <a:t>CC&amp;B</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4199832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Assumptions</a:t>
            </a:r>
            <a:endParaRPr lang="en-US" sz="2200" dirty="0"/>
          </a:p>
        </p:txBody>
      </p:sp>
      <p:sp>
        <p:nvSpPr>
          <p:cNvPr id="3" name="Content Placeholder 2"/>
          <p:cNvSpPr>
            <a:spLocks noGrp="1"/>
          </p:cNvSpPr>
          <p:nvPr>
            <p:ph idx="1"/>
          </p:nvPr>
        </p:nvSpPr>
        <p:spPr/>
        <p:txBody>
          <a:bodyPr>
            <a:normAutofit/>
          </a:bodyPr>
          <a:lstStyle/>
          <a:p>
            <a:pPr marL="0" indent="0">
              <a:buNone/>
            </a:pPr>
            <a:endParaRPr lang="en-US" sz="2200" dirty="0" smtClean="0"/>
          </a:p>
          <a:p>
            <a:pPr lvl="1">
              <a:buFont typeface="Arial" panose="020B0604020202020204" pitchFamily="34" charset="0"/>
              <a:buChar char="•"/>
            </a:pPr>
            <a:r>
              <a:rPr lang="en-US" dirty="0" smtClean="0"/>
              <a:t>Seven weather locations effectively cover Cascade’s service territory.</a:t>
            </a:r>
            <a:endParaRPr lang="en-US" dirty="0"/>
          </a:p>
          <a:p>
            <a:pPr lvl="1">
              <a:buFont typeface="Arial" panose="020B0604020202020204" pitchFamily="34" charset="0"/>
              <a:buChar char="•"/>
            </a:pPr>
            <a:r>
              <a:rPr lang="en-US" dirty="0" smtClean="0"/>
              <a:t>Using population growth assumes </a:t>
            </a:r>
            <a:r>
              <a:rPr lang="en-US" dirty="0"/>
              <a:t>1% increase in population translates to a 1% increase </a:t>
            </a:r>
            <a:r>
              <a:rPr lang="en-US" dirty="0" smtClean="0"/>
              <a:t>in residential customer count.</a:t>
            </a:r>
          </a:p>
          <a:p>
            <a:pPr lvl="1">
              <a:buFont typeface="Arial" panose="020B0604020202020204" pitchFamily="34" charset="0"/>
              <a:buChar char="•"/>
            </a:pPr>
            <a:r>
              <a:rPr lang="en-US" dirty="0"/>
              <a:t>Using </a:t>
            </a:r>
            <a:r>
              <a:rPr lang="en-US" dirty="0" smtClean="0"/>
              <a:t>employment </a:t>
            </a:r>
            <a:r>
              <a:rPr lang="en-US" dirty="0"/>
              <a:t>growth assumes 1% increase in </a:t>
            </a:r>
            <a:r>
              <a:rPr lang="en-US" dirty="0" smtClean="0"/>
              <a:t>employment </a:t>
            </a:r>
            <a:r>
              <a:rPr lang="en-US" dirty="0"/>
              <a:t>translates to a 1% increase in </a:t>
            </a:r>
            <a:r>
              <a:rPr lang="en-US" dirty="0" smtClean="0"/>
              <a:t>commercial and industrial customer </a:t>
            </a:r>
            <a:r>
              <a:rPr lang="en-US" dirty="0"/>
              <a:t>count.</a:t>
            </a:r>
          </a:p>
          <a:p>
            <a:pPr lvl="1">
              <a:buFont typeface="Arial" panose="020B0604020202020204" pitchFamily="34" charset="0"/>
              <a:buChar char="•"/>
            </a:pPr>
            <a:endParaRPr lang="en-US" dirty="0"/>
          </a:p>
          <a:p>
            <a:pPr lvl="1"/>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32899314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Forecast Scenarios</a:t>
            </a:r>
            <a:endParaRPr lang="en-US" dirty="0"/>
          </a:p>
        </p:txBody>
      </p:sp>
      <p:sp>
        <p:nvSpPr>
          <p:cNvPr id="3" name="Content Placeholder 2"/>
          <p:cNvSpPr>
            <a:spLocks noGrp="1"/>
          </p:cNvSpPr>
          <p:nvPr>
            <p:ph idx="1"/>
          </p:nvPr>
        </p:nvSpPr>
        <p:spPr/>
        <p:txBody>
          <a:bodyPr/>
          <a:lstStyle/>
          <a:p>
            <a:pPr>
              <a:spcBef>
                <a:spcPts val="600"/>
              </a:spcBef>
              <a:spcAft>
                <a:spcPts val="1200"/>
              </a:spcAft>
            </a:pPr>
            <a:r>
              <a:rPr lang="en-US" dirty="0" smtClean="0"/>
              <a:t>Base case regression correlation of weather to demand by citygate and loops.</a:t>
            </a:r>
          </a:p>
          <a:p>
            <a:pPr>
              <a:spcBef>
                <a:spcPts val="600"/>
              </a:spcBef>
              <a:spcAft>
                <a:spcPts val="1200"/>
              </a:spcAft>
            </a:pPr>
            <a:r>
              <a:rPr lang="en-US" dirty="0" smtClean="0"/>
              <a:t>Sensitivity capability for cold and warm weather.</a:t>
            </a:r>
          </a:p>
          <a:p>
            <a:pPr>
              <a:spcBef>
                <a:spcPts val="600"/>
              </a:spcBef>
              <a:spcAft>
                <a:spcPts val="1200"/>
              </a:spcAft>
            </a:pPr>
            <a:r>
              <a:rPr lang="en-US" dirty="0" smtClean="0"/>
              <a:t>Sensitivity for low and high customer growth.</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15231957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Non-Weather dependent demand</a:t>
            </a:r>
            <a:endParaRPr lang="en-US" dirty="0"/>
          </a:p>
        </p:txBody>
      </p:sp>
      <p:sp>
        <p:nvSpPr>
          <p:cNvPr id="3" name="Content Placeholder 2"/>
          <p:cNvSpPr>
            <a:spLocks noGrp="1"/>
          </p:cNvSpPr>
          <p:nvPr>
            <p:ph idx="1"/>
          </p:nvPr>
        </p:nvSpPr>
        <p:spPr/>
        <p:txBody>
          <a:bodyPr/>
          <a:lstStyle/>
          <a:p>
            <a:r>
              <a:rPr lang="en-US" dirty="0" smtClean="0"/>
              <a:t>Demand that is not influenced by weather.</a:t>
            </a:r>
          </a:p>
          <a:p>
            <a:r>
              <a:rPr lang="en-US" dirty="0" smtClean="0"/>
              <a:t>Typically caused by a customer who ramps up production based on the time of season.</a:t>
            </a:r>
          </a:p>
          <a:p>
            <a:r>
              <a:rPr lang="en-US" dirty="0" smtClean="0"/>
              <a:t>Demand is removed prior to running the demand vs. weather analysis.</a:t>
            </a:r>
          </a:p>
          <a:p>
            <a:r>
              <a:rPr lang="en-US" dirty="0" smtClean="0"/>
              <a:t>After the HDD and customer information is input in the regression to come up with the forecast the non-weather dependent demand is added back in.</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1842476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Agenda</a:t>
            </a:r>
            <a:r>
              <a:rPr lang="en-US" dirty="0" smtClean="0">
                <a:solidFill>
                  <a:srgbClr val="FF0000"/>
                </a:solidFill>
              </a:rPr>
              <a:t>	</a:t>
            </a:r>
            <a:endParaRPr lang="en-US" dirty="0">
              <a:solidFill>
                <a:srgbClr val="FF0000"/>
              </a:solidFill>
            </a:endParaRPr>
          </a:p>
        </p:txBody>
      </p:sp>
      <p:sp>
        <p:nvSpPr>
          <p:cNvPr id="3" name="Content Placeholder 2"/>
          <p:cNvSpPr>
            <a:spLocks noGrp="1"/>
          </p:cNvSpPr>
          <p:nvPr>
            <p:ph idx="1"/>
          </p:nvPr>
        </p:nvSpPr>
        <p:spPr>
          <a:xfrm>
            <a:off x="457200" y="762000"/>
            <a:ext cx="8229600" cy="5334000"/>
          </a:xfrm>
        </p:spPr>
        <p:txBody>
          <a:bodyPr>
            <a:noAutofit/>
          </a:bodyPr>
          <a:lstStyle/>
          <a:p>
            <a:r>
              <a:rPr lang="en-US" sz="1400" b="1" dirty="0" smtClean="0"/>
              <a:t>Introductions</a:t>
            </a:r>
          </a:p>
          <a:p>
            <a:r>
              <a:rPr lang="en-US" sz="1400" b="1" dirty="0" smtClean="0"/>
              <a:t>About Cascade Natural Gas</a:t>
            </a:r>
          </a:p>
          <a:p>
            <a:pPr lvl="1"/>
            <a:r>
              <a:rPr lang="en-US" sz="1400" b="1" dirty="0" smtClean="0"/>
              <a:t>IRP Timeline</a:t>
            </a:r>
          </a:p>
          <a:p>
            <a:pPr lvl="1"/>
            <a:r>
              <a:rPr lang="en-US" sz="1400" b="1" dirty="0" smtClean="0"/>
              <a:t>2014 IRP issues</a:t>
            </a:r>
            <a:endParaRPr lang="en-US" sz="1400" b="1" dirty="0"/>
          </a:p>
          <a:p>
            <a:r>
              <a:rPr lang="en-US" sz="1400" b="1" dirty="0" smtClean="0"/>
              <a:t>Cascade’s Demand Study Overview</a:t>
            </a:r>
          </a:p>
          <a:p>
            <a:pPr lvl="1"/>
            <a:r>
              <a:rPr lang="en-US" sz="1400" b="1" dirty="0" smtClean="0"/>
              <a:t>Key Points</a:t>
            </a:r>
          </a:p>
          <a:p>
            <a:pPr lvl="1"/>
            <a:r>
              <a:rPr lang="en-US" sz="1400" b="1" dirty="0" smtClean="0"/>
              <a:t>Inputs and Data Sources</a:t>
            </a:r>
          </a:p>
          <a:p>
            <a:pPr lvl="1"/>
            <a:r>
              <a:rPr lang="en-US" sz="1400" b="1" dirty="0" smtClean="0"/>
              <a:t>Assumption</a:t>
            </a:r>
          </a:p>
          <a:p>
            <a:pPr lvl="1"/>
            <a:r>
              <a:rPr lang="en-US" sz="1400" b="1" dirty="0" smtClean="0"/>
              <a:t>Scenarios</a:t>
            </a:r>
          </a:p>
          <a:p>
            <a:r>
              <a:rPr lang="en-US" sz="1400" b="1" dirty="0" smtClean="0"/>
              <a:t>Cascade Natural Gas Forecast Model</a:t>
            </a:r>
          </a:p>
          <a:p>
            <a:pPr lvl="1"/>
            <a:r>
              <a:rPr lang="en-US" sz="1400" b="1" dirty="0" smtClean="0"/>
              <a:t>Demand Data</a:t>
            </a:r>
          </a:p>
          <a:p>
            <a:pPr lvl="1"/>
            <a:r>
              <a:rPr lang="en-US" sz="1400" b="1" dirty="0" smtClean="0"/>
              <a:t>Growth Data</a:t>
            </a:r>
          </a:p>
          <a:p>
            <a:pPr lvl="1"/>
            <a:r>
              <a:rPr lang="en-US" sz="1400" b="1" dirty="0" smtClean="0"/>
              <a:t>Weather Data</a:t>
            </a:r>
          </a:p>
          <a:p>
            <a:pPr lvl="1"/>
            <a:r>
              <a:rPr lang="en-US" sz="1400" b="1" dirty="0" smtClean="0"/>
              <a:t>Regression Analysis changes</a:t>
            </a:r>
          </a:p>
          <a:p>
            <a:pPr lvl="1"/>
            <a:r>
              <a:rPr lang="en-US" sz="1400" b="1" dirty="0" smtClean="0"/>
              <a:t>Scenarios</a:t>
            </a:r>
          </a:p>
          <a:p>
            <a:pPr lvl="1"/>
            <a:r>
              <a:rPr lang="en-US" sz="1400" b="1" dirty="0" smtClean="0"/>
              <a:t>HDD Analysis</a:t>
            </a:r>
          </a:p>
          <a:p>
            <a:pPr lvl="1"/>
            <a:r>
              <a:rPr lang="en-US" sz="1400" b="1" dirty="0" smtClean="0"/>
              <a:t>Demand Forecast</a:t>
            </a:r>
          </a:p>
          <a:p>
            <a:pPr lvl="1"/>
            <a:r>
              <a:rPr lang="en-US" sz="1400" b="1" dirty="0" smtClean="0"/>
              <a:t>Peak Day</a:t>
            </a:r>
          </a:p>
          <a:p>
            <a:r>
              <a:rPr lang="en-US" sz="1400" b="1" dirty="0" smtClean="0"/>
              <a:t>Summary</a:t>
            </a:r>
          </a:p>
          <a:p>
            <a:r>
              <a:rPr lang="en-US" sz="1400" b="1" dirty="0" smtClean="0"/>
              <a:t>Next Steps</a:t>
            </a: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1295092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Moxee (Beauchene)</a:t>
            </a:r>
            <a:endParaRPr lang="en-US" dirty="0"/>
          </a:p>
        </p:txBody>
      </p:sp>
      <p:pic>
        <p:nvPicPr>
          <p:cNvPr id="5" name="Content Placeholder 4"/>
          <p:cNvPicPr>
            <a:picLocks noGrp="1" noChangeAspect="1"/>
          </p:cNvPicPr>
          <p:nvPr>
            <p:ph idx="1"/>
          </p:nvPr>
        </p:nvPicPr>
        <p:blipFill>
          <a:blip r:embed="rId3"/>
          <a:stretch>
            <a:fillRect/>
          </a:stretch>
        </p:blipFill>
        <p:spPr>
          <a:xfrm>
            <a:off x="457200" y="1524000"/>
            <a:ext cx="8229600" cy="4420518"/>
          </a:xfrm>
          <a:prstGeom prst="rect">
            <a:avLst/>
          </a:prstGeom>
        </p:spPr>
      </p:pic>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1899229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Moxee (Beauchene)</a:t>
            </a:r>
          </a:p>
        </p:txBody>
      </p:sp>
      <p:pic>
        <p:nvPicPr>
          <p:cNvPr id="5" name="Content Placeholder 4"/>
          <p:cNvPicPr>
            <a:picLocks noGrp="1" noChangeAspect="1"/>
          </p:cNvPicPr>
          <p:nvPr>
            <p:ph idx="1"/>
          </p:nvPr>
        </p:nvPicPr>
        <p:blipFill>
          <a:blip r:embed="rId3"/>
          <a:stretch>
            <a:fillRect/>
          </a:stretch>
        </p:blipFill>
        <p:spPr>
          <a:xfrm>
            <a:off x="457200" y="1524000"/>
            <a:ext cx="8227890" cy="4419600"/>
          </a:xfrm>
          <a:prstGeom prst="rect">
            <a:avLst/>
          </a:prstGeom>
        </p:spPr>
      </p:pic>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2918665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Moxee (Beauchene)</a:t>
            </a: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22</a:t>
            </a:fld>
            <a:endParaRPr lang="en-US" dirty="0">
              <a:solidFill>
                <a:prstClr val="black">
                  <a:tint val="75000"/>
                </a:prstClr>
              </a:solidFill>
            </a:endParaRPr>
          </a:p>
        </p:txBody>
      </p:sp>
      <p:pic>
        <p:nvPicPr>
          <p:cNvPr id="7" name="Content Placeholder 6"/>
          <p:cNvPicPr>
            <a:picLocks noGrp="1" noChangeAspect="1"/>
          </p:cNvPicPr>
          <p:nvPr>
            <p:ph idx="1"/>
          </p:nvPr>
        </p:nvPicPr>
        <p:blipFill>
          <a:blip r:embed="rId3"/>
          <a:stretch>
            <a:fillRect/>
          </a:stretch>
        </p:blipFill>
        <p:spPr>
          <a:xfrm>
            <a:off x="441961" y="1524000"/>
            <a:ext cx="8244840" cy="4419600"/>
          </a:xfrm>
          <a:prstGeom prst="rect">
            <a:avLst/>
          </a:prstGeom>
        </p:spPr>
      </p:pic>
    </p:spTree>
    <p:extLst>
      <p:ext uri="{BB962C8B-B14F-4D97-AF65-F5344CB8AC3E}">
        <p14:creationId xmlns:p14="http://schemas.microsoft.com/office/powerpoint/2010/main" val="8435274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Moxee (Beauchene)</a:t>
            </a: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23</a:t>
            </a:fld>
            <a:endParaRPr lang="en-US" dirty="0">
              <a:solidFill>
                <a:prstClr val="black">
                  <a:tint val="75000"/>
                </a:prstClr>
              </a:solidFill>
            </a:endParaRPr>
          </a:p>
        </p:txBody>
      </p:sp>
      <p:pic>
        <p:nvPicPr>
          <p:cNvPr id="6" name="Content Placeholder 5"/>
          <p:cNvPicPr>
            <a:picLocks noGrp="1" noChangeAspect="1"/>
          </p:cNvPicPr>
          <p:nvPr>
            <p:ph idx="1"/>
          </p:nvPr>
        </p:nvPicPr>
        <p:blipFill>
          <a:blip r:embed="rId3"/>
          <a:stretch>
            <a:fillRect/>
          </a:stretch>
        </p:blipFill>
        <p:spPr>
          <a:xfrm>
            <a:off x="457200" y="1524000"/>
            <a:ext cx="8229600" cy="4419600"/>
          </a:xfrm>
          <a:prstGeom prst="rect">
            <a:avLst/>
          </a:prstGeom>
        </p:spPr>
      </p:pic>
    </p:spTree>
    <p:extLst>
      <p:ext uri="{BB962C8B-B14F-4D97-AF65-F5344CB8AC3E}">
        <p14:creationId xmlns:p14="http://schemas.microsoft.com/office/powerpoint/2010/main" val="30275630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Forecast Results</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24</a:t>
            </a:fld>
            <a:endParaRPr lang="en-US" dirty="0">
              <a:solidFill>
                <a:prstClr val="black">
                  <a:tint val="75000"/>
                </a:prstClr>
              </a:solidFill>
            </a:endParaRPr>
          </a:p>
        </p:txBody>
      </p:sp>
      <p:pic>
        <p:nvPicPr>
          <p:cNvPr id="5" name="Picture 4"/>
          <p:cNvPicPr>
            <a:picLocks noChangeAspect="1"/>
          </p:cNvPicPr>
          <p:nvPr/>
        </p:nvPicPr>
        <p:blipFill>
          <a:blip r:embed="rId3"/>
          <a:stretch>
            <a:fillRect/>
          </a:stretch>
        </p:blipFill>
        <p:spPr>
          <a:xfrm>
            <a:off x="647700" y="1143000"/>
            <a:ext cx="7848600" cy="4862271"/>
          </a:xfrm>
          <a:prstGeom prst="rect">
            <a:avLst/>
          </a:prstGeom>
        </p:spPr>
      </p:pic>
    </p:spTree>
    <p:extLst>
      <p:ext uri="{BB962C8B-B14F-4D97-AF65-F5344CB8AC3E}">
        <p14:creationId xmlns:p14="http://schemas.microsoft.com/office/powerpoint/2010/main" val="15234305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Cascade Natural Gas Forecast Model</a:t>
            </a:r>
            <a:endParaRPr lang="en-US" dirty="0"/>
          </a:p>
        </p:txBody>
      </p:sp>
      <p:sp>
        <p:nvSpPr>
          <p:cNvPr id="3" name="Subtitle 2"/>
          <p:cNvSpPr>
            <a:spLocks noGrp="1"/>
          </p:cNvSpPr>
          <p:nvPr>
            <p:ph type="subTitle" idx="1"/>
          </p:nvPr>
        </p:nvSpPr>
        <p:spPr/>
        <p:txBody>
          <a:bodyPr/>
          <a:lstStyle/>
          <a:p>
            <a:endParaRPr lang="en-US" dirty="0" smtClean="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39759861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Demand Data</a:t>
            </a:r>
            <a:endParaRPr lang="en-US" dirty="0"/>
          </a:p>
        </p:txBody>
      </p:sp>
      <p:sp>
        <p:nvSpPr>
          <p:cNvPr id="3" name="Content Placeholder 2"/>
          <p:cNvSpPr>
            <a:spLocks noGrp="1"/>
          </p:cNvSpPr>
          <p:nvPr>
            <p:ph idx="1"/>
          </p:nvPr>
        </p:nvSpPr>
        <p:spPr>
          <a:xfrm>
            <a:off x="685800" y="1600200"/>
            <a:ext cx="8001000" cy="4525965"/>
          </a:xfrm>
        </p:spPr>
        <p:txBody>
          <a:bodyPr>
            <a:normAutofit/>
          </a:bodyPr>
          <a:lstStyle/>
          <a:p>
            <a:pPr marL="231775" indent="-231775">
              <a:spcBef>
                <a:spcPts val="1200"/>
              </a:spcBef>
            </a:pPr>
            <a:r>
              <a:rPr lang="en-US" sz="2400" dirty="0" smtClean="0"/>
              <a:t>Historical </a:t>
            </a:r>
            <a:r>
              <a:rPr lang="en-US" sz="2400" dirty="0"/>
              <a:t>core monthly demand by </a:t>
            </a:r>
            <a:r>
              <a:rPr lang="en-US" sz="2400" dirty="0" smtClean="0"/>
              <a:t>CityGate </a:t>
            </a:r>
            <a:r>
              <a:rPr lang="en-US" sz="2400" dirty="0"/>
              <a:t>was primarily drawn </a:t>
            </a:r>
            <a:r>
              <a:rPr lang="en-US" sz="2400" dirty="0" smtClean="0"/>
              <a:t>from:</a:t>
            </a:r>
            <a:endParaRPr lang="en-US" sz="2400" dirty="0"/>
          </a:p>
          <a:p>
            <a:pPr marL="804863" lvl="1" indent="-231775">
              <a:spcBef>
                <a:spcPts val="1200"/>
              </a:spcBef>
            </a:pPr>
            <a:r>
              <a:rPr lang="en-US" dirty="0"/>
              <a:t>Pipeline actuals from Electronic Bulletin Board (EBB)</a:t>
            </a:r>
          </a:p>
          <a:p>
            <a:pPr marL="804863" lvl="1" indent="-231775">
              <a:spcBef>
                <a:spcPts val="1200"/>
              </a:spcBef>
            </a:pPr>
            <a:r>
              <a:rPr lang="en-US" sz="2400" dirty="0" smtClean="0"/>
              <a:t>Cascade’s </a:t>
            </a:r>
            <a:r>
              <a:rPr lang="en-US" sz="2400" dirty="0"/>
              <a:t>own Gas Management System (GMS) </a:t>
            </a:r>
          </a:p>
          <a:p>
            <a:pPr marL="231775" indent="-231775">
              <a:spcBef>
                <a:spcPts val="1200"/>
              </a:spcBef>
            </a:pPr>
            <a:r>
              <a:rPr lang="en-US" sz="2400" dirty="0" smtClean="0"/>
              <a:t>Also examined CC&amp;B (Customer Care and Billing) for data verification and premise count information.</a:t>
            </a:r>
          </a:p>
          <a:p>
            <a:pPr marL="231775" indent="-231775">
              <a:spcBef>
                <a:spcPts val="1200"/>
              </a:spcBef>
            </a:pPr>
            <a:r>
              <a:rPr lang="en-US" dirty="0" smtClean="0"/>
              <a:t>Analyzing demand data from 2004 to 2015.</a:t>
            </a:r>
            <a:endParaRPr lang="en-US" sz="1600" dirty="0"/>
          </a:p>
          <a:p>
            <a:pPr marL="457200" lvl="1" indent="0">
              <a:buNone/>
            </a:pPr>
            <a:endParaRPr lang="en-US" sz="1600" dirty="0" smtClean="0"/>
          </a:p>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2218107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Data</a:t>
            </a:r>
            <a:endParaRPr lang="en-US" dirty="0"/>
          </a:p>
        </p:txBody>
      </p:sp>
      <p:sp>
        <p:nvSpPr>
          <p:cNvPr id="3" name="Content Placeholder 2"/>
          <p:cNvSpPr>
            <a:spLocks noGrp="1"/>
          </p:cNvSpPr>
          <p:nvPr>
            <p:ph idx="1"/>
          </p:nvPr>
        </p:nvSpPr>
        <p:spPr/>
        <p:txBody>
          <a:bodyPr>
            <a:normAutofit/>
          </a:bodyPr>
          <a:lstStyle/>
          <a:p>
            <a:r>
              <a:rPr lang="en-US" dirty="0" smtClean="0"/>
              <a:t>Woods &amp; Poole State Profile data is used for customer forecast.</a:t>
            </a:r>
          </a:p>
          <a:p>
            <a:r>
              <a:rPr lang="en-US" dirty="0" smtClean="0"/>
              <a:t>Population data is used for the Residential Customers.</a:t>
            </a:r>
          </a:p>
          <a:p>
            <a:r>
              <a:rPr lang="en-US" dirty="0"/>
              <a:t>Commercial and Industrial growth factors used Farm, Construction, and Manufacturing earnings in previous </a:t>
            </a:r>
            <a:r>
              <a:rPr lang="en-US" dirty="0" smtClean="0"/>
              <a:t>model.</a:t>
            </a:r>
            <a:endParaRPr lang="en-US" dirty="0"/>
          </a:p>
          <a:p>
            <a:r>
              <a:rPr lang="en-US" dirty="0"/>
              <a:t>New model uses: </a:t>
            </a:r>
            <a:r>
              <a:rPr lang="en-US" sz="1600" dirty="0"/>
              <a:t>Farm Employment, Forestry, Fishing, Related Activities &amp; Other, Mining Employment, Utilities Employment, Construction Employment, Manufacturing Employment, Wholesale Trade Employment, Retail Trade Employment, Transportation &amp; Warehousing Employment, Information Employment, Arts, Entertainment, &amp; Recreation Employment, Finance &amp; Insurance Employment, Real Estate, Rental &amp; Leasing Employment, Professional &amp; Technical Services Employment, Administrative &amp; Waste Services Employment, Educational Services Employment, Health Care &amp; Social Assistance Employment, Federal Civilian Government Employment, State &amp; Local Government Employment, and Federal Military Government Employment</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26299162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Data cont’d</a:t>
            </a:r>
            <a:endParaRPr lang="en-US" dirty="0"/>
          </a:p>
        </p:txBody>
      </p:sp>
      <p:sp>
        <p:nvSpPr>
          <p:cNvPr id="3" name="Content Placeholder 2"/>
          <p:cNvSpPr>
            <a:spLocks noGrp="1"/>
          </p:cNvSpPr>
          <p:nvPr>
            <p:ph idx="1"/>
          </p:nvPr>
        </p:nvSpPr>
        <p:spPr/>
        <p:txBody>
          <a:bodyPr>
            <a:normAutofit fontScale="77500" lnSpcReduction="20000"/>
          </a:bodyPr>
          <a:lstStyle/>
          <a:p>
            <a:r>
              <a:rPr lang="en-US" sz="2800" dirty="0"/>
              <a:t>To project the natural gas demand forward, growth </a:t>
            </a:r>
            <a:r>
              <a:rPr lang="en-US" sz="2800" dirty="0" smtClean="0"/>
              <a:t>factors </a:t>
            </a:r>
            <a:r>
              <a:rPr lang="en-US" sz="2800" dirty="0"/>
              <a:t>for each year are applied to gas </a:t>
            </a:r>
            <a:r>
              <a:rPr lang="en-US" sz="2800" dirty="0" smtClean="0"/>
              <a:t>demand predicted </a:t>
            </a:r>
            <a:r>
              <a:rPr lang="en-US" sz="2800" dirty="0"/>
              <a:t>after assuming a weather scenario (average, cold, mild</a:t>
            </a:r>
            <a:r>
              <a:rPr lang="en-US" sz="2800" dirty="0" smtClean="0"/>
              <a:t>).</a:t>
            </a:r>
            <a:endParaRPr lang="en-US" sz="2800" dirty="0"/>
          </a:p>
          <a:p>
            <a:r>
              <a:rPr lang="en-US" sz="2800" dirty="0"/>
              <a:t>Cascade uses regional </a:t>
            </a:r>
            <a:r>
              <a:rPr lang="en-US" sz="2800" dirty="0" smtClean="0"/>
              <a:t>(county) economic </a:t>
            </a:r>
            <a:r>
              <a:rPr lang="en-US" sz="2800" dirty="0"/>
              <a:t>demographics data formulated by Woods and Poole to derive a projected customer growth by town and </a:t>
            </a:r>
            <a:r>
              <a:rPr lang="en-US" sz="2800" dirty="0" smtClean="0"/>
              <a:t>year or local economic growth information if available.</a:t>
            </a:r>
          </a:p>
          <a:p>
            <a:r>
              <a:rPr lang="en-US" sz="2800" dirty="0" smtClean="0"/>
              <a:t>Woods </a:t>
            </a:r>
            <a:r>
              <a:rPr lang="en-US" sz="2800" dirty="0"/>
              <a:t>and Poole Employment, Income, Population, and Housing demographics were reviewed. Cascade derived Population and Economic growth factors formulated from Woods and Poole’s forecasted </a:t>
            </a:r>
            <a:r>
              <a:rPr lang="en-US" sz="2800" dirty="0" smtClean="0"/>
              <a:t>Population and Employment growth.</a:t>
            </a:r>
          </a:p>
          <a:p>
            <a:pPr marL="342900" lvl="1" indent="-342900">
              <a:buFont typeface="Arial" panose="020B0604020202020204" pitchFamily="34" charset="0"/>
              <a:buChar char="•"/>
            </a:pPr>
            <a:r>
              <a:rPr lang="en-US" sz="2800" dirty="0" smtClean="0"/>
              <a:t>Growth </a:t>
            </a:r>
            <a:r>
              <a:rPr lang="en-US" sz="2800" dirty="0"/>
              <a:t>factors derived from W&amp;P can manually be replaced by Cascade derived growth figures based on such </a:t>
            </a:r>
            <a:r>
              <a:rPr lang="en-US" sz="2800" dirty="0" smtClean="0"/>
              <a:t>factors </a:t>
            </a:r>
            <a:r>
              <a:rPr lang="en-US" sz="2800" dirty="0"/>
              <a:t>as </a:t>
            </a:r>
            <a:r>
              <a:rPr lang="en-US" sz="2800" dirty="0" smtClean="0"/>
              <a:t>customer </a:t>
            </a:r>
            <a:r>
              <a:rPr lang="en-US" sz="2800" dirty="0"/>
              <a:t>growth, engineering estimates, and internal customer projections</a:t>
            </a:r>
            <a:r>
              <a:rPr lang="en-US" sz="2800" dirty="0" smtClean="0"/>
              <a:t>.</a:t>
            </a:r>
          </a:p>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40732869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Residential Growth</a:t>
            </a:r>
            <a:endParaRPr lang="en-US" dirty="0"/>
          </a:p>
        </p:txBody>
      </p:sp>
      <p:sp>
        <p:nvSpPr>
          <p:cNvPr id="3" name="Content Placeholder 2"/>
          <p:cNvSpPr>
            <a:spLocks noGrp="1"/>
          </p:cNvSpPr>
          <p:nvPr>
            <p:ph idx="1"/>
          </p:nvPr>
        </p:nvSpPr>
        <p:spPr>
          <a:xfrm>
            <a:off x="457200" y="1600203"/>
            <a:ext cx="8229600" cy="2285997"/>
          </a:xfrm>
        </p:spPr>
        <p:txBody>
          <a:bodyPr>
            <a:noAutofit/>
          </a:bodyPr>
          <a:lstStyle/>
          <a:p>
            <a:r>
              <a:rPr lang="en-US" dirty="0"/>
              <a:t>Cascade uses population growth data formulated by Woods and Poole to derive a projected </a:t>
            </a:r>
            <a:r>
              <a:rPr lang="en-US" dirty="0" smtClean="0"/>
              <a:t>residential customer </a:t>
            </a:r>
            <a:r>
              <a:rPr lang="en-US" dirty="0"/>
              <a:t>growth by CityGate and year</a:t>
            </a:r>
            <a:r>
              <a:rPr lang="en-US" dirty="0" smtClean="0"/>
              <a:t>.</a:t>
            </a:r>
          </a:p>
          <a:p>
            <a:pPr marL="0" indent="0">
              <a:buNone/>
            </a:pPr>
            <a:endParaRPr lang="en-US" dirty="0" smtClean="0"/>
          </a:p>
          <a:p>
            <a:r>
              <a:rPr lang="en-US" dirty="0" smtClean="0"/>
              <a:t>Woods </a:t>
            </a:r>
            <a:r>
              <a:rPr lang="en-US" dirty="0"/>
              <a:t>and Poole population growth forecast is provided by county and year and directly assigned to a CityGate. Cascade assumes a 1% growth in population translates to a 1% increase in customer </a:t>
            </a:r>
            <a:r>
              <a:rPr lang="en-US" dirty="0" smtClean="0"/>
              <a:t>growth.</a:t>
            </a: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1986635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838200" y="838200"/>
            <a:ext cx="7620000" cy="5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itchFamily="18" charset="0"/>
              </a:defRPr>
            </a:lvl1pPr>
            <a:lvl2pPr>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marL="285750" indent="-285750" eaLnBrk="1" hangingPunct="1">
              <a:spcBef>
                <a:spcPct val="50000"/>
              </a:spcBef>
              <a:buFont typeface="Arial" panose="020B0604020202020204" pitchFamily="34" charset="0"/>
              <a:buChar char="•"/>
            </a:pPr>
            <a:r>
              <a:rPr kumimoji="0" lang="en-US" altLang="en-US" sz="1600" dirty="0">
                <a:latin typeface="+mn-lt"/>
                <a:cs typeface="Times New Roman" pitchFamily="18" charset="0"/>
              </a:rPr>
              <a:t>Prior to 1955, natural gas was virtually unheard-of in the Pacific Northwest. Seeing an opportunity, Lester Pettit, Spencer Clark, and Stewart Matthews led a group of associates to form a company that would rise to the challenge. Cascade Natural Gas Corporation was incorporated January 2, 1953</a:t>
            </a:r>
            <a:r>
              <a:rPr kumimoji="0" lang="en-US" altLang="en-US" sz="1600" dirty="0" smtClean="0">
                <a:latin typeface="+mn-lt"/>
                <a:cs typeface="Times New Roman" pitchFamily="18" charset="0"/>
              </a:rPr>
              <a:t>. </a:t>
            </a:r>
          </a:p>
          <a:p>
            <a:pPr marL="285750" indent="-285750" eaLnBrk="1" hangingPunct="1">
              <a:spcBef>
                <a:spcPct val="50000"/>
              </a:spcBef>
              <a:buFont typeface="Arial" panose="020B0604020202020204" pitchFamily="34" charset="0"/>
              <a:buChar char="•"/>
            </a:pPr>
            <a:r>
              <a:rPr kumimoji="0" lang="en-US" altLang="en-US" sz="1600" dirty="0" smtClean="0">
                <a:latin typeface="+mn-lt"/>
              </a:rPr>
              <a:t>In </a:t>
            </a:r>
            <a:r>
              <a:rPr kumimoji="0" lang="en-US" altLang="en-US" sz="1600" dirty="0">
                <a:latin typeface="+mn-lt"/>
              </a:rPr>
              <a:t>July 2007, Cascade was acquired by MDU </a:t>
            </a:r>
            <a:r>
              <a:rPr kumimoji="0" lang="en-US" altLang="en-US" sz="1600" dirty="0" smtClean="0">
                <a:latin typeface="+mn-lt"/>
              </a:rPr>
              <a:t>Resources headquartered in Bismarck, ND.</a:t>
            </a:r>
            <a:endParaRPr kumimoji="0" lang="en-US" altLang="en-US" sz="1600" dirty="0">
              <a:latin typeface="+mn-lt"/>
            </a:endParaRPr>
          </a:p>
          <a:p>
            <a:pPr marL="742950" lvl="1" indent="-285750" eaLnBrk="1" hangingPunct="1">
              <a:spcBef>
                <a:spcPct val="50000"/>
              </a:spcBef>
              <a:buFont typeface="Arial" panose="020B0604020202020204" pitchFamily="34" charset="0"/>
              <a:buChar char="•"/>
            </a:pPr>
            <a:r>
              <a:rPr kumimoji="0" lang="en-US" altLang="en-US" sz="1600" dirty="0">
                <a:latin typeface="+mn-lt"/>
              </a:rPr>
              <a:t>Founded in 1924 as an electric utility in eastern Montana.</a:t>
            </a:r>
          </a:p>
          <a:p>
            <a:pPr marL="742950" lvl="1" indent="-285750" eaLnBrk="1" hangingPunct="1">
              <a:spcBef>
                <a:spcPct val="50000"/>
              </a:spcBef>
              <a:buFont typeface="Arial" panose="020B0604020202020204" pitchFamily="34" charset="0"/>
              <a:buChar char="•"/>
            </a:pPr>
            <a:r>
              <a:rPr kumimoji="0" lang="en-US" altLang="en-US" sz="1600" dirty="0">
                <a:latin typeface="+mn-lt"/>
              </a:rPr>
              <a:t>Core businesses are </a:t>
            </a:r>
            <a:r>
              <a:rPr kumimoji="0" lang="en-US" altLang="en-US" sz="1600" dirty="0" smtClean="0">
                <a:latin typeface="+mn-lt"/>
              </a:rPr>
              <a:t>construction, utilities, pipeline, and refinery.</a:t>
            </a:r>
            <a:endParaRPr kumimoji="0" lang="en-US" altLang="en-US" sz="1600" dirty="0">
              <a:latin typeface="+mn-lt"/>
            </a:endParaRPr>
          </a:p>
          <a:p>
            <a:pPr marL="742950" lvl="1" indent="-285750" eaLnBrk="1" hangingPunct="1">
              <a:spcBef>
                <a:spcPct val="50000"/>
              </a:spcBef>
              <a:buFont typeface="Arial" panose="020B0604020202020204" pitchFamily="34" charset="0"/>
              <a:buChar char="•"/>
            </a:pPr>
            <a:r>
              <a:rPr kumimoji="0" lang="en-US" altLang="en-US" sz="1600" dirty="0" smtClean="0">
                <a:latin typeface="+mn-lt"/>
              </a:rPr>
              <a:t>Approximately 8,600 employees, </a:t>
            </a:r>
            <a:r>
              <a:rPr kumimoji="0" lang="en-US" altLang="en-US" sz="1600" dirty="0">
                <a:latin typeface="+mn-lt"/>
              </a:rPr>
              <a:t>operating in </a:t>
            </a:r>
            <a:r>
              <a:rPr kumimoji="0" lang="en-US" altLang="en-US" sz="1600" dirty="0" smtClean="0">
                <a:latin typeface="+mn-lt"/>
              </a:rPr>
              <a:t>48 states.</a:t>
            </a:r>
            <a:endParaRPr kumimoji="0" lang="en-US" altLang="en-US" sz="1600" dirty="0">
              <a:latin typeface="+mn-lt"/>
            </a:endParaRPr>
          </a:p>
          <a:p>
            <a:pPr marL="742950" lvl="1" indent="-285750" eaLnBrk="1" hangingPunct="1">
              <a:spcBef>
                <a:spcPct val="50000"/>
              </a:spcBef>
              <a:buFont typeface="Arial" panose="020B0604020202020204" pitchFamily="34" charset="0"/>
              <a:buChar char="•"/>
            </a:pPr>
            <a:r>
              <a:rPr kumimoji="0" lang="en-US" altLang="en-US" sz="1600" dirty="0">
                <a:latin typeface="+mn-lt"/>
              </a:rPr>
              <a:t>Operates four utilities across eight states:</a:t>
            </a:r>
          </a:p>
          <a:p>
            <a:pPr marL="1428750" lvl="2" indent="-285750" eaLnBrk="1" hangingPunct="1">
              <a:spcBef>
                <a:spcPct val="50000"/>
              </a:spcBef>
              <a:buFont typeface="Arial" panose="020B0604020202020204" pitchFamily="34" charset="0"/>
              <a:buChar char="•"/>
            </a:pPr>
            <a:r>
              <a:rPr kumimoji="0" lang="en-US" altLang="en-US" sz="1600" dirty="0">
                <a:latin typeface="+mn-lt"/>
              </a:rPr>
              <a:t>Montana-Dakota </a:t>
            </a:r>
            <a:r>
              <a:rPr kumimoji="0" lang="en-US" altLang="en-US" sz="1600" dirty="0" smtClean="0">
                <a:latin typeface="+mn-lt"/>
              </a:rPr>
              <a:t>Utilities Co.</a:t>
            </a:r>
            <a:endParaRPr kumimoji="0" lang="en-US" altLang="en-US" sz="1600" dirty="0">
              <a:latin typeface="+mn-lt"/>
            </a:endParaRPr>
          </a:p>
          <a:p>
            <a:pPr marL="1428750" lvl="2" indent="-285750" eaLnBrk="1" hangingPunct="1">
              <a:spcBef>
                <a:spcPct val="50000"/>
              </a:spcBef>
              <a:buFont typeface="Arial" panose="020B0604020202020204" pitchFamily="34" charset="0"/>
              <a:buChar char="•"/>
            </a:pPr>
            <a:r>
              <a:rPr kumimoji="0" lang="en-US" altLang="en-US" sz="1600" dirty="0">
                <a:latin typeface="+mn-lt"/>
              </a:rPr>
              <a:t>Great Plains Natural Gas </a:t>
            </a:r>
            <a:r>
              <a:rPr kumimoji="0" lang="en-US" altLang="en-US" sz="1600" dirty="0" smtClean="0">
                <a:latin typeface="+mn-lt"/>
              </a:rPr>
              <a:t>Co.</a:t>
            </a:r>
            <a:endParaRPr kumimoji="0" lang="en-US" altLang="en-US" sz="1600" dirty="0">
              <a:latin typeface="+mn-lt"/>
            </a:endParaRPr>
          </a:p>
          <a:p>
            <a:pPr marL="1428750" lvl="2" indent="-285750" eaLnBrk="1" hangingPunct="1">
              <a:spcBef>
                <a:spcPct val="50000"/>
              </a:spcBef>
              <a:buFont typeface="Arial" panose="020B0604020202020204" pitchFamily="34" charset="0"/>
              <a:buChar char="•"/>
            </a:pPr>
            <a:r>
              <a:rPr kumimoji="0" lang="en-US" altLang="en-US" sz="1600" dirty="0">
                <a:latin typeface="+mn-lt"/>
              </a:rPr>
              <a:t>Cascade Natural Gas Corporation</a:t>
            </a:r>
          </a:p>
          <a:p>
            <a:pPr marL="1428750" lvl="2" indent="-285750" eaLnBrk="1" hangingPunct="1">
              <a:spcBef>
                <a:spcPct val="50000"/>
              </a:spcBef>
              <a:buFont typeface="Arial" panose="020B0604020202020204" pitchFamily="34" charset="0"/>
              <a:buChar char="•"/>
            </a:pPr>
            <a:r>
              <a:rPr kumimoji="0" lang="en-US" altLang="en-US" sz="1600" dirty="0">
                <a:latin typeface="+mn-lt"/>
              </a:rPr>
              <a:t>Intermountain Gas </a:t>
            </a:r>
            <a:r>
              <a:rPr kumimoji="0" lang="en-US" altLang="en-US" sz="1600" dirty="0" smtClean="0">
                <a:latin typeface="+mn-lt"/>
              </a:rPr>
              <a:t>Co. </a:t>
            </a:r>
            <a:endParaRPr kumimoji="0" lang="en-US" altLang="en-US" sz="1600" dirty="0">
              <a:latin typeface="+mn-lt"/>
            </a:endParaRPr>
          </a:p>
          <a:p>
            <a:pPr lvl="1" eaLnBrk="1" hangingPunct="1">
              <a:spcBef>
                <a:spcPct val="50000"/>
              </a:spcBef>
            </a:pPr>
            <a:endParaRPr kumimoji="0" lang="en-US" altLang="en-US" sz="1800" dirty="0">
              <a:latin typeface="Arial" charset="0"/>
            </a:endParaRPr>
          </a:p>
          <a:p>
            <a:pPr eaLnBrk="1" hangingPunct="1">
              <a:spcBef>
                <a:spcPct val="50000"/>
              </a:spcBef>
              <a:buFontTx/>
              <a:buChar char="•"/>
            </a:pPr>
            <a:endParaRPr kumimoji="0" lang="en-US" altLang="en-US" sz="1800" dirty="0">
              <a:latin typeface="Arial" charset="0"/>
            </a:endParaRPr>
          </a:p>
          <a:p>
            <a:pPr eaLnBrk="1" hangingPunct="1">
              <a:spcBef>
                <a:spcPct val="50000"/>
              </a:spcBef>
              <a:buFontTx/>
              <a:buChar char="•"/>
            </a:pPr>
            <a:endParaRPr kumimoji="0" lang="en-US" altLang="en-US" sz="1800" dirty="0">
              <a:latin typeface="Arial" charset="0"/>
            </a:endParaRPr>
          </a:p>
        </p:txBody>
      </p:sp>
      <p:sp>
        <p:nvSpPr>
          <p:cNvPr id="30723" name="Text Box 4"/>
          <p:cNvSpPr txBox="1">
            <a:spLocks noChangeArrowheads="1"/>
          </p:cNvSpPr>
          <p:nvPr/>
        </p:nvSpPr>
        <p:spPr bwMode="auto">
          <a:xfrm>
            <a:off x="457200" y="3810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spcBef>
                <a:spcPct val="50000"/>
              </a:spcBef>
            </a:pPr>
            <a:r>
              <a:rPr kumimoji="0" lang="en-US" altLang="en-US" dirty="0">
                <a:latin typeface="+mn-lt"/>
              </a:rPr>
              <a:t>A LITTLE HISTORY LESSON…</a:t>
            </a:r>
          </a:p>
        </p:txBody>
      </p:sp>
      <p:sp>
        <p:nvSpPr>
          <p:cNvPr id="3" name="Slide Number Placeholder 2"/>
          <p:cNvSpPr>
            <a:spLocks noGrp="1"/>
          </p:cNvSpPr>
          <p:nvPr>
            <p:ph type="sldNum" sz="quarter" idx="12"/>
          </p:nvPr>
        </p:nvSpPr>
        <p:spPr/>
        <p:txBody>
          <a:bodyPr/>
          <a:lstStyle/>
          <a:p>
            <a:fld id="{215AD5D0-F42F-446F-9B8E-7D26259F086B}"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644526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Residential Growth Formulas</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30</a:t>
            </a:fld>
            <a:endParaRPr lang="en-US" dirty="0">
              <a:solidFill>
                <a:prstClr val="black">
                  <a:tint val="75000"/>
                </a:prstClr>
              </a:solidFill>
            </a:endParaRPr>
          </a:p>
        </p:txBody>
      </p:sp>
      <p:pic>
        <p:nvPicPr>
          <p:cNvPr id="7" name="Content Placeholder 6"/>
          <p:cNvPicPr>
            <a:picLocks noGrp="1" noChangeAspect="1"/>
          </p:cNvPicPr>
          <p:nvPr>
            <p:ph idx="1"/>
          </p:nvPr>
        </p:nvPicPr>
        <p:blipFill>
          <a:blip r:embed="rId3"/>
          <a:stretch>
            <a:fillRect/>
          </a:stretch>
        </p:blipFill>
        <p:spPr>
          <a:xfrm>
            <a:off x="422910" y="1524000"/>
            <a:ext cx="8369138" cy="3452323"/>
          </a:xfrm>
          <a:prstGeom prst="rect">
            <a:avLst/>
          </a:prstGeom>
        </p:spPr>
      </p:pic>
    </p:spTree>
    <p:extLst>
      <p:ext uri="{BB962C8B-B14F-4D97-AF65-F5344CB8AC3E}">
        <p14:creationId xmlns:p14="http://schemas.microsoft.com/office/powerpoint/2010/main" val="30228608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and Industrial Growth</a:t>
            </a:r>
            <a:endParaRPr lang="en-US" dirty="0"/>
          </a:p>
        </p:txBody>
      </p:sp>
      <p:sp>
        <p:nvSpPr>
          <p:cNvPr id="3" name="Content Placeholder 2"/>
          <p:cNvSpPr>
            <a:spLocks noGrp="1"/>
          </p:cNvSpPr>
          <p:nvPr>
            <p:ph idx="1"/>
          </p:nvPr>
        </p:nvSpPr>
        <p:spPr>
          <a:xfrm>
            <a:off x="457200" y="1600203"/>
            <a:ext cx="8229600" cy="2209798"/>
          </a:xfrm>
        </p:spPr>
        <p:txBody>
          <a:bodyPr>
            <a:normAutofit fontScale="85000" lnSpcReduction="10000"/>
          </a:bodyPr>
          <a:lstStyle/>
          <a:p>
            <a:r>
              <a:rPr lang="en-US" sz="2800" dirty="0"/>
              <a:t>To create an economic growth figure, Woods and Poole’s </a:t>
            </a:r>
            <a:r>
              <a:rPr lang="en-US" sz="2800" dirty="0" smtClean="0"/>
              <a:t>employment factors were </a:t>
            </a:r>
            <a:r>
              <a:rPr lang="en-US" sz="2800" dirty="0"/>
              <a:t>combined for each county and year (</a:t>
            </a:r>
            <a:r>
              <a:rPr lang="en-US" sz="2800" dirty="0" smtClean="0"/>
              <a:t>2015-2050) </a:t>
            </a:r>
            <a:r>
              <a:rPr lang="en-US" sz="2800" dirty="0"/>
              <a:t>to produce a total </a:t>
            </a:r>
            <a:r>
              <a:rPr lang="en-US" sz="2800" dirty="0" smtClean="0"/>
              <a:t>employment </a:t>
            </a:r>
            <a:r>
              <a:rPr lang="en-US" sz="2800" dirty="0"/>
              <a:t>number. </a:t>
            </a:r>
            <a:endParaRPr lang="en-US" sz="2800" dirty="0" smtClean="0"/>
          </a:p>
          <a:p>
            <a:r>
              <a:rPr lang="en-US" sz="2800" dirty="0" smtClean="0"/>
              <a:t>The </a:t>
            </a:r>
            <a:r>
              <a:rPr lang="en-US" sz="2800" dirty="0"/>
              <a:t>sum of all raw earning growth figures assigned to a CityGate was used to calculate the Economic Growth by year for each CityGate.</a:t>
            </a: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val="26605271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Commercial and Industrial Growth formulas</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32</a:t>
            </a:fld>
            <a:endParaRPr lang="en-US" dirty="0">
              <a:solidFill>
                <a:prstClr val="black">
                  <a:tint val="75000"/>
                </a:prstClr>
              </a:solidFill>
            </a:endParaRPr>
          </a:p>
        </p:txBody>
      </p:sp>
      <p:pic>
        <p:nvPicPr>
          <p:cNvPr id="8" name="Content Placeholder 7"/>
          <p:cNvPicPr>
            <a:picLocks noGrp="1" noChangeAspect="1"/>
          </p:cNvPicPr>
          <p:nvPr>
            <p:ph idx="1"/>
          </p:nvPr>
        </p:nvPicPr>
        <p:blipFill>
          <a:blip r:embed="rId3"/>
          <a:stretch>
            <a:fillRect/>
          </a:stretch>
        </p:blipFill>
        <p:spPr>
          <a:xfrm>
            <a:off x="457200" y="1600200"/>
            <a:ext cx="8161968" cy="3505200"/>
          </a:xfrm>
          <a:prstGeom prst="rect">
            <a:avLst/>
          </a:prstGeom>
        </p:spPr>
      </p:pic>
    </p:spTree>
    <p:extLst>
      <p:ext uri="{BB962C8B-B14F-4D97-AF65-F5344CB8AC3E}">
        <p14:creationId xmlns:p14="http://schemas.microsoft.com/office/powerpoint/2010/main" val="30786753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Cumulative Impacts</a:t>
            </a:r>
            <a:endParaRPr lang="en-US" dirty="0"/>
          </a:p>
        </p:txBody>
      </p:sp>
      <p:sp>
        <p:nvSpPr>
          <p:cNvPr id="3" name="Content Placeholder 2"/>
          <p:cNvSpPr>
            <a:spLocks noGrp="1"/>
          </p:cNvSpPr>
          <p:nvPr>
            <p:ph idx="1"/>
          </p:nvPr>
        </p:nvSpPr>
        <p:spPr/>
        <p:txBody>
          <a:bodyPr>
            <a:normAutofit/>
          </a:bodyPr>
          <a:lstStyle/>
          <a:p>
            <a:pPr>
              <a:spcBef>
                <a:spcPts val="600"/>
              </a:spcBef>
              <a:spcAft>
                <a:spcPts val="1200"/>
              </a:spcAft>
            </a:pPr>
            <a:r>
              <a:rPr lang="en-US" sz="2400" dirty="0" smtClean="0"/>
              <a:t>Growth factors are primarily cumulative, growth in one year impacts growth in subsequent years.</a:t>
            </a:r>
            <a:endParaRPr lang="en-US" sz="2400" dirty="0"/>
          </a:p>
          <a:p>
            <a:pPr>
              <a:spcBef>
                <a:spcPts val="600"/>
              </a:spcBef>
              <a:spcAft>
                <a:spcPts val="1200"/>
              </a:spcAft>
            </a:pPr>
            <a:r>
              <a:rPr lang="en-US" sz="2400" dirty="0" smtClean="0"/>
              <a:t>Forecast model allows for non cumulative impacts that modify demand at a specified CityGate and time period.</a:t>
            </a:r>
            <a:endParaRPr lang="en-US" sz="2400" dirty="0"/>
          </a:p>
          <a:p>
            <a:pPr>
              <a:spcBef>
                <a:spcPts val="600"/>
              </a:spcBef>
              <a:spcAft>
                <a:spcPts val="1200"/>
              </a:spcAft>
            </a:pPr>
            <a:r>
              <a:rPr lang="en-US" sz="2400" dirty="0" smtClean="0"/>
              <a:t>Normal demand resumes after non cumulative impact event is over.</a:t>
            </a: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40365730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Scenarios</a:t>
            </a:r>
            <a:endParaRPr lang="en-US" dirty="0"/>
          </a:p>
        </p:txBody>
      </p:sp>
      <p:sp>
        <p:nvSpPr>
          <p:cNvPr id="3" name="Content Placeholder 2"/>
          <p:cNvSpPr>
            <a:spLocks noGrp="1"/>
          </p:cNvSpPr>
          <p:nvPr>
            <p:ph idx="1"/>
          </p:nvPr>
        </p:nvSpPr>
        <p:spPr/>
        <p:txBody>
          <a:bodyPr>
            <a:normAutofit/>
          </a:bodyPr>
          <a:lstStyle/>
          <a:p>
            <a:pPr marL="463550" indent="-231775">
              <a:spcBef>
                <a:spcPts val="600"/>
              </a:spcBef>
              <a:spcAft>
                <a:spcPts val="1200"/>
              </a:spcAft>
            </a:pPr>
            <a:r>
              <a:rPr lang="en-US" sz="2400" dirty="0" smtClean="0"/>
              <a:t>Forecast assumes three different growth scenarios.</a:t>
            </a:r>
            <a:endParaRPr lang="en-US" sz="2400" dirty="0"/>
          </a:p>
          <a:p>
            <a:pPr marL="463550" lvl="1" indent="-231775">
              <a:spcBef>
                <a:spcPts val="600"/>
              </a:spcBef>
              <a:spcAft>
                <a:spcPts val="1200"/>
              </a:spcAft>
              <a:buFont typeface="Arial" panose="020B0604020202020204" pitchFamily="34" charset="0"/>
              <a:buChar char="•"/>
            </a:pPr>
            <a:r>
              <a:rPr lang="en-US" sz="2400" dirty="0" smtClean="0"/>
              <a:t>Base case assumes expected growth with figures primarily from </a:t>
            </a:r>
            <a:r>
              <a:rPr lang="en-US" dirty="0"/>
              <a:t>growth factors </a:t>
            </a:r>
            <a:r>
              <a:rPr lang="en-US" dirty="0" smtClean="0"/>
              <a:t>derived from W&amp;P </a:t>
            </a:r>
            <a:r>
              <a:rPr lang="en-US" sz="2400" dirty="0" smtClean="0"/>
              <a:t>population and economic employment forecast.</a:t>
            </a:r>
            <a:endParaRPr lang="en-US" sz="2400" dirty="0"/>
          </a:p>
          <a:p>
            <a:pPr marL="463550" lvl="1" indent="-231775">
              <a:spcBef>
                <a:spcPts val="600"/>
              </a:spcBef>
              <a:spcAft>
                <a:spcPts val="1200"/>
              </a:spcAft>
              <a:buFont typeface="Arial" panose="020B0604020202020204" pitchFamily="34" charset="0"/>
              <a:buChar char="•"/>
            </a:pPr>
            <a:r>
              <a:rPr lang="en-US" sz="2400" dirty="0"/>
              <a:t>High </a:t>
            </a:r>
            <a:r>
              <a:rPr lang="en-US" sz="2400" dirty="0" smtClean="0"/>
              <a:t>growth scenario assumes high economic and population growth and boosts growth by a given percentage (50%).</a:t>
            </a:r>
            <a:endParaRPr lang="en-US" sz="2400" dirty="0"/>
          </a:p>
          <a:p>
            <a:pPr marL="463550" lvl="1" indent="-231775">
              <a:spcBef>
                <a:spcPts val="600"/>
              </a:spcBef>
              <a:spcAft>
                <a:spcPts val="1200"/>
              </a:spcAft>
              <a:buFont typeface="Arial" panose="020B0604020202020204" pitchFamily="34" charset="0"/>
              <a:buChar char="•"/>
            </a:pPr>
            <a:r>
              <a:rPr lang="en-US" sz="2400" dirty="0" smtClean="0"/>
              <a:t>Low </a:t>
            </a:r>
            <a:r>
              <a:rPr lang="en-US" sz="2400" dirty="0"/>
              <a:t>growth scenario assumes </a:t>
            </a:r>
            <a:r>
              <a:rPr lang="en-US" sz="2400" dirty="0" smtClean="0"/>
              <a:t>low </a:t>
            </a:r>
            <a:r>
              <a:rPr lang="en-US" sz="2400" dirty="0"/>
              <a:t>economic and population growth and </a:t>
            </a:r>
            <a:r>
              <a:rPr lang="en-US" sz="2400" dirty="0" smtClean="0"/>
              <a:t>decreases </a:t>
            </a:r>
            <a:r>
              <a:rPr lang="en-US" sz="2400" dirty="0"/>
              <a:t>growth by a given percentage </a:t>
            </a:r>
            <a:r>
              <a:rPr lang="en-US" sz="2400" dirty="0" smtClean="0"/>
              <a:t>(50%).</a:t>
            </a:r>
            <a:endParaRPr lang="en-US" sz="2400" dirty="0"/>
          </a:p>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18106946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Tab</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35</a:t>
            </a:fld>
            <a:endParaRPr lang="en-US" dirty="0">
              <a:solidFill>
                <a:prstClr val="black">
                  <a:tint val="75000"/>
                </a:prstClr>
              </a:solidFill>
            </a:endParaRPr>
          </a:p>
        </p:txBody>
      </p:sp>
      <p:pic>
        <p:nvPicPr>
          <p:cNvPr id="5" name="Content Placeholder 4"/>
          <p:cNvPicPr>
            <a:picLocks noGrp="1" noChangeAspect="1"/>
          </p:cNvPicPr>
          <p:nvPr>
            <p:ph idx="1"/>
          </p:nvPr>
        </p:nvPicPr>
        <p:blipFill>
          <a:blip r:embed="rId3"/>
          <a:stretch>
            <a:fillRect/>
          </a:stretch>
        </p:blipFill>
        <p:spPr>
          <a:xfrm>
            <a:off x="381000" y="1436688"/>
            <a:ext cx="8441242" cy="3886200"/>
          </a:xfrm>
          <a:prstGeom prst="rect">
            <a:avLst/>
          </a:prstGeom>
        </p:spPr>
      </p:pic>
    </p:spTree>
    <p:extLst>
      <p:ext uri="{BB962C8B-B14F-4D97-AF65-F5344CB8AC3E}">
        <p14:creationId xmlns:p14="http://schemas.microsoft.com/office/powerpoint/2010/main" val="40482391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Data</a:t>
            </a:r>
            <a:endParaRPr lang="en-US" dirty="0"/>
          </a:p>
        </p:txBody>
      </p:sp>
      <p:sp>
        <p:nvSpPr>
          <p:cNvPr id="3" name="Content Placeholder 2"/>
          <p:cNvSpPr>
            <a:spLocks noGrp="1"/>
          </p:cNvSpPr>
          <p:nvPr>
            <p:ph idx="1"/>
          </p:nvPr>
        </p:nvSpPr>
        <p:spPr>
          <a:xfrm>
            <a:off x="685800" y="1600201"/>
            <a:ext cx="7848600" cy="4495800"/>
          </a:xfrm>
        </p:spPr>
        <p:txBody>
          <a:bodyPr>
            <a:normAutofit/>
          </a:bodyPr>
          <a:lstStyle/>
          <a:p>
            <a:pPr marL="231775" indent="-231775">
              <a:spcBef>
                <a:spcPts val="1200"/>
              </a:spcBef>
            </a:pPr>
            <a:r>
              <a:rPr lang="en-US" sz="2400" dirty="0" smtClean="0"/>
              <a:t>Define weather in terms of HDDs (Heating Degree Day).</a:t>
            </a:r>
          </a:p>
          <a:p>
            <a:pPr marL="231775" indent="-231775">
              <a:spcBef>
                <a:spcPts val="1200"/>
              </a:spcBef>
            </a:pPr>
            <a:r>
              <a:rPr lang="en-US" sz="2400" dirty="0" smtClean="0"/>
              <a:t>30 </a:t>
            </a:r>
            <a:r>
              <a:rPr lang="en-US" sz="2400" dirty="0"/>
              <a:t>years of weather data </a:t>
            </a:r>
            <a:r>
              <a:rPr lang="en-US" sz="2400" dirty="0" smtClean="0"/>
              <a:t>for </a:t>
            </a:r>
            <a:r>
              <a:rPr lang="en-US" sz="2400" dirty="0"/>
              <a:t>seven weather stations was used to make weather </a:t>
            </a:r>
            <a:r>
              <a:rPr lang="en-US" sz="2400" dirty="0" smtClean="0"/>
              <a:t>scenarios.</a:t>
            </a:r>
          </a:p>
          <a:p>
            <a:pPr marL="231775" indent="-231775">
              <a:spcBef>
                <a:spcPts val="1200"/>
              </a:spcBef>
            </a:pPr>
            <a:r>
              <a:rPr lang="en-US" sz="2400" dirty="0" smtClean="0"/>
              <a:t>Weather </a:t>
            </a:r>
            <a:r>
              <a:rPr lang="en-US" sz="2400" dirty="0"/>
              <a:t>data is from </a:t>
            </a:r>
            <a:r>
              <a:rPr lang="en-US" sz="2400" dirty="0" smtClean="0"/>
              <a:t>Schneider Electric.</a:t>
            </a:r>
            <a:endParaRPr lang="en-US" sz="2400" dirty="0"/>
          </a:p>
          <a:p>
            <a:pPr marL="231775" indent="-231775">
              <a:spcBef>
                <a:spcPts val="1200"/>
              </a:spcBef>
            </a:pPr>
            <a:r>
              <a:rPr lang="en-US" sz="2400" dirty="0" smtClean="0"/>
              <a:t>Assign a weather station to each CityGate </a:t>
            </a:r>
            <a:r>
              <a:rPr lang="en-US" sz="2400" dirty="0"/>
              <a:t>or </a:t>
            </a:r>
            <a:r>
              <a:rPr lang="en-US" sz="2400" dirty="0" smtClean="0"/>
              <a:t>CityGate Loop.</a:t>
            </a:r>
          </a:p>
          <a:p>
            <a:endParaRPr lang="en-US" sz="2200" dirty="0"/>
          </a:p>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36</a:t>
            </a:fld>
            <a:endParaRPr lang="en-US" dirty="0">
              <a:solidFill>
                <a:prstClr val="black">
                  <a:tint val="75000"/>
                </a:prstClr>
              </a:solidFill>
            </a:endParaRPr>
          </a:p>
        </p:txBody>
      </p:sp>
    </p:spTree>
    <p:extLst>
      <p:ext uri="{BB962C8B-B14F-4D97-AF65-F5344CB8AC3E}">
        <p14:creationId xmlns:p14="http://schemas.microsoft.com/office/powerpoint/2010/main" val="16223576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Weather Stations</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37</a:t>
            </a:fld>
            <a:endParaRPr lang="en-US" dirty="0">
              <a:solidFill>
                <a:prstClr val="black">
                  <a:tint val="75000"/>
                </a:prstClr>
              </a:solidFill>
            </a:endParaRPr>
          </a:p>
        </p:txBody>
      </p:sp>
      <p:sp>
        <p:nvSpPr>
          <p:cNvPr id="6" name="TextBox 5"/>
          <p:cNvSpPr txBox="1"/>
          <p:nvPr/>
        </p:nvSpPr>
        <p:spPr>
          <a:xfrm>
            <a:off x="5269974" y="1600200"/>
            <a:ext cx="2959626" cy="4093428"/>
          </a:xfrm>
          <a:prstGeom prst="rect">
            <a:avLst/>
          </a:prstGeom>
          <a:noFill/>
        </p:spPr>
        <p:txBody>
          <a:bodyPr wrap="square" rtlCol="0">
            <a:spAutoFit/>
          </a:bodyPr>
          <a:lstStyle/>
          <a:p>
            <a:pPr marL="231775" indent="-231775">
              <a:spcBef>
                <a:spcPts val="1200"/>
              </a:spcBef>
              <a:buFont typeface="Arial" panose="020B0604020202020204" pitchFamily="34" charset="0"/>
              <a:buChar char="•"/>
            </a:pPr>
            <a:r>
              <a:rPr lang="en-US" dirty="0" smtClean="0">
                <a:solidFill>
                  <a:prstClr val="black"/>
                </a:solidFill>
                <a:latin typeface="Calibri"/>
              </a:rPr>
              <a:t>The seven weather stations are shown on the map.</a:t>
            </a:r>
          </a:p>
          <a:p>
            <a:pPr marL="231775" indent="-231775">
              <a:spcBef>
                <a:spcPts val="1200"/>
              </a:spcBef>
              <a:buFont typeface="Arial" panose="020B0604020202020204" pitchFamily="34" charset="0"/>
              <a:buChar char="•"/>
            </a:pPr>
            <a:r>
              <a:rPr lang="en-US" dirty="0" smtClean="0">
                <a:solidFill>
                  <a:prstClr val="black"/>
                </a:solidFill>
                <a:latin typeface="Calibri"/>
              </a:rPr>
              <a:t>Cascade’s customer base is shaded in aqua.</a:t>
            </a:r>
          </a:p>
          <a:p>
            <a:pPr marL="231775" indent="-231775">
              <a:spcBef>
                <a:spcPts val="1200"/>
              </a:spcBef>
              <a:buFont typeface="Arial" panose="020B0604020202020204" pitchFamily="34" charset="0"/>
              <a:buChar char="•"/>
            </a:pPr>
            <a:r>
              <a:rPr lang="en-US" dirty="0" smtClean="0">
                <a:solidFill>
                  <a:prstClr val="black"/>
                </a:solidFill>
                <a:latin typeface="Calibri"/>
              </a:rPr>
              <a:t>Each CityGate and loop is assigned to a weather station.</a:t>
            </a:r>
          </a:p>
          <a:p>
            <a:pPr marL="342900" indent="-342900">
              <a:buFont typeface="Arial" panose="020B0604020202020204" pitchFamily="34" charset="0"/>
              <a:buChar char="•"/>
            </a:pPr>
            <a:endParaRPr lang="en-US" dirty="0">
              <a:solidFill>
                <a:prstClr val="black"/>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447800"/>
            <a:ext cx="3962400" cy="4718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24655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Scenario</a:t>
            </a:r>
            <a:endParaRPr lang="en-US" dirty="0"/>
          </a:p>
        </p:txBody>
      </p:sp>
      <p:sp>
        <p:nvSpPr>
          <p:cNvPr id="3" name="Content Placeholder 2"/>
          <p:cNvSpPr>
            <a:spLocks noGrp="1"/>
          </p:cNvSpPr>
          <p:nvPr>
            <p:ph idx="1"/>
          </p:nvPr>
        </p:nvSpPr>
        <p:spPr/>
        <p:txBody>
          <a:bodyPr>
            <a:normAutofit/>
          </a:bodyPr>
          <a:lstStyle/>
          <a:p>
            <a:pPr>
              <a:spcBef>
                <a:spcPts val="600"/>
              </a:spcBef>
              <a:spcAft>
                <a:spcPts val="1200"/>
              </a:spcAft>
            </a:pPr>
            <a:r>
              <a:rPr lang="en-US" sz="2400" dirty="0" smtClean="0"/>
              <a:t>The average scenario forecast assumes weather (HDD) for 12 months of the year from the 30 year average.</a:t>
            </a:r>
          </a:p>
          <a:p>
            <a:pPr>
              <a:spcBef>
                <a:spcPts val="600"/>
              </a:spcBef>
              <a:spcAft>
                <a:spcPts val="1200"/>
              </a:spcAft>
            </a:pPr>
            <a:r>
              <a:rPr lang="en-US" sz="2400" dirty="0" smtClean="0"/>
              <a:t>Average weather scenario is the base case forecast.</a:t>
            </a:r>
          </a:p>
          <a:p>
            <a:pPr>
              <a:spcBef>
                <a:spcPts val="600"/>
              </a:spcBef>
              <a:spcAft>
                <a:spcPts val="1200"/>
              </a:spcAft>
            </a:pPr>
            <a:r>
              <a:rPr lang="en-US" sz="2400" dirty="0" smtClean="0"/>
              <a:t>Same demand equations were used to forecast the peak demand day for each </a:t>
            </a:r>
            <a:r>
              <a:rPr lang="en-US" sz="2400" dirty="0" err="1" smtClean="0"/>
              <a:t>citygate</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38</a:t>
            </a:fld>
            <a:endParaRPr lang="en-US" dirty="0">
              <a:solidFill>
                <a:prstClr val="black">
                  <a:tint val="75000"/>
                </a:prstClr>
              </a:solidFill>
            </a:endParaRPr>
          </a:p>
        </p:txBody>
      </p:sp>
    </p:spTree>
    <p:extLst>
      <p:ext uri="{BB962C8B-B14F-4D97-AF65-F5344CB8AC3E}">
        <p14:creationId xmlns:p14="http://schemas.microsoft.com/office/powerpoint/2010/main" val="24749004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Scenarios</a:t>
            </a:r>
            <a:endParaRPr lang="en-US" dirty="0"/>
          </a:p>
        </p:txBody>
      </p:sp>
      <p:sp>
        <p:nvSpPr>
          <p:cNvPr id="3" name="Content Placeholder 2"/>
          <p:cNvSpPr>
            <a:spLocks noGrp="1"/>
          </p:cNvSpPr>
          <p:nvPr>
            <p:ph idx="1"/>
          </p:nvPr>
        </p:nvSpPr>
        <p:spPr>
          <a:xfrm>
            <a:off x="685800" y="1600200"/>
            <a:ext cx="8001000" cy="4525965"/>
          </a:xfrm>
        </p:spPr>
        <p:txBody>
          <a:bodyPr>
            <a:normAutofit/>
          </a:bodyPr>
          <a:lstStyle/>
          <a:p>
            <a:pPr marL="231775" indent="-231775">
              <a:spcBef>
                <a:spcPts val="600"/>
              </a:spcBef>
              <a:spcAft>
                <a:spcPts val="1200"/>
              </a:spcAft>
            </a:pPr>
            <a:r>
              <a:rPr lang="en-US" sz="2400" dirty="0" smtClean="0"/>
              <a:t>For weather scenarios, system wide HDDs are used by giving appropriate </a:t>
            </a:r>
            <a:r>
              <a:rPr lang="en-US" sz="2400" dirty="0"/>
              <a:t>weight to the weather stations that have greater impact on system wide demand</a:t>
            </a:r>
            <a:r>
              <a:rPr lang="en-US" sz="2400" dirty="0" smtClean="0"/>
              <a:t>.</a:t>
            </a:r>
          </a:p>
          <a:p>
            <a:pPr marL="231775" indent="-231775">
              <a:spcBef>
                <a:spcPts val="600"/>
              </a:spcBef>
              <a:spcAft>
                <a:spcPts val="1200"/>
              </a:spcAft>
            </a:pPr>
            <a:r>
              <a:rPr lang="en-US" sz="2400" dirty="0" smtClean="0"/>
              <a:t>To determine the high case HDD weather scenario, the six coldest years were selected (20% of the coldest years out of 30). These years have the highest yearly total of HDDs. </a:t>
            </a:r>
          </a:p>
          <a:p>
            <a:pPr marL="231775" indent="-231775">
              <a:spcBef>
                <a:spcPts val="600"/>
              </a:spcBef>
              <a:spcAft>
                <a:spcPts val="1200"/>
              </a:spcAft>
            </a:pPr>
            <a:r>
              <a:rPr lang="en-US" sz="2400" dirty="0" smtClean="0"/>
              <a:t>To determine the low case HDD weather scenario, the six warmest years were selected (20% of the warmest years out of 30). These years have the lowest yearly total of HDDs. </a:t>
            </a: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39</a:t>
            </a:fld>
            <a:endParaRPr lang="en-US" dirty="0">
              <a:solidFill>
                <a:prstClr val="black">
                  <a:tint val="75000"/>
                </a:prstClr>
              </a:solidFill>
            </a:endParaRPr>
          </a:p>
        </p:txBody>
      </p:sp>
    </p:spTree>
    <p:extLst>
      <p:ext uri="{BB962C8B-B14F-4D97-AF65-F5344CB8AC3E}">
        <p14:creationId xmlns:p14="http://schemas.microsoft.com/office/powerpoint/2010/main" val="2839218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4"/>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kumimoji="0" lang="en-US" altLang="en-US" dirty="0" smtClean="0">
                <a:effectLst/>
              </a:rPr>
              <a:t>AND TODAY WE ARE …</a:t>
            </a:r>
          </a:p>
        </p:txBody>
      </p:sp>
      <p:sp>
        <p:nvSpPr>
          <p:cNvPr id="31746" name="Rectangle 3"/>
          <p:cNvSpPr>
            <a:spLocks noGrp="1" noChangeArrowheads="1"/>
          </p:cNvSpPr>
          <p:nvPr>
            <p:ph idx="1"/>
          </p:nvPr>
        </p:nvSpPr>
        <p:spPr>
          <a:xfrm>
            <a:off x="457200" y="1143001"/>
            <a:ext cx="8001000" cy="2438400"/>
          </a:xfrm>
        </p:spPr>
        <p:txBody>
          <a:bodyPr/>
          <a:lstStyle/>
          <a:p>
            <a:pPr>
              <a:lnSpc>
                <a:spcPct val="80000"/>
              </a:lnSpc>
            </a:pPr>
            <a:r>
              <a:rPr lang="en-US" altLang="en-US" sz="2000" dirty="0" smtClean="0"/>
              <a:t>Cascade Natural Gas Corp. serves 276,000 customers in 96 communities – 68 of which are in Washington and 28 in Oregon. Cascade's service areas are concentrated in western and south central Washington and south central and eastern Oregon.</a:t>
            </a:r>
          </a:p>
          <a:p>
            <a:pPr>
              <a:lnSpc>
                <a:spcPct val="80000"/>
              </a:lnSpc>
            </a:pPr>
            <a:endParaRPr lang="en-US" altLang="en-US" sz="2000" dirty="0" smtClean="0"/>
          </a:p>
          <a:p>
            <a:pPr>
              <a:lnSpc>
                <a:spcPct val="80000"/>
              </a:lnSpc>
            </a:pPr>
            <a:r>
              <a:rPr lang="en-US" altLang="en-US" sz="2000" dirty="0" smtClean="0"/>
              <a:t>Today, Cascade serves a diverse service territory covering more than 32,000 square miles and 700 highway miles from one end of the system to the other. Interstate pipelines transmit Cascade's natural gas from production areas in the Rocky Mountains and western Canada.</a:t>
            </a:r>
          </a:p>
        </p:txBody>
      </p:sp>
      <p:sp>
        <p:nvSpPr>
          <p:cNvPr id="3" name="Slide Number Placeholder 2"/>
          <p:cNvSpPr>
            <a:spLocks noGrp="1"/>
          </p:cNvSpPr>
          <p:nvPr>
            <p:ph type="sldNum" sz="quarter" idx="12"/>
          </p:nvPr>
        </p:nvSpPr>
        <p:spPr/>
        <p:txBody>
          <a:bodyPr/>
          <a:lstStyle/>
          <a:p>
            <a:fld id="{215AD5D0-F42F-446F-9B8E-7D26259F086B}" type="slidenum">
              <a:rPr lang="en-US" smtClean="0">
                <a:solidFill>
                  <a:prstClr val="black">
                    <a:tint val="75000"/>
                  </a:prstClr>
                </a:solidFill>
              </a:rPr>
              <a:pPr/>
              <a:t>4</a:t>
            </a:fld>
            <a:endParaRPr lang="en-US" dirty="0">
              <a:solidFill>
                <a:prstClr val="black">
                  <a:tint val="75000"/>
                </a:prstClr>
              </a:solidFill>
            </a:endParaRPr>
          </a:p>
        </p:txBody>
      </p:sp>
      <p:pic>
        <p:nvPicPr>
          <p:cNvPr id="4" name="Picture 3"/>
          <p:cNvPicPr>
            <a:picLocks noChangeAspect="1"/>
          </p:cNvPicPr>
          <p:nvPr/>
        </p:nvPicPr>
        <p:blipFill>
          <a:blip r:embed="rId3"/>
          <a:stretch>
            <a:fillRect/>
          </a:stretch>
        </p:blipFill>
        <p:spPr>
          <a:xfrm>
            <a:off x="609600" y="3581401"/>
            <a:ext cx="6019800" cy="3140076"/>
          </a:xfrm>
          <a:prstGeom prst="rect">
            <a:avLst/>
          </a:prstGeom>
        </p:spPr>
      </p:pic>
    </p:spTree>
    <p:extLst>
      <p:ext uri="{BB962C8B-B14F-4D97-AF65-F5344CB8AC3E}">
        <p14:creationId xmlns:p14="http://schemas.microsoft.com/office/powerpoint/2010/main" val="35739455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Weather 1986-2015</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40</a:t>
            </a:fld>
            <a:endParaRPr lang="en-US" dirty="0">
              <a:solidFill>
                <a:prstClr val="black">
                  <a:tint val="75000"/>
                </a:prstClr>
              </a:solidFill>
            </a:endParaRPr>
          </a:p>
        </p:txBody>
      </p:sp>
      <p:pic>
        <p:nvPicPr>
          <p:cNvPr id="6" name="Content Placeholder 5"/>
          <p:cNvPicPr>
            <a:picLocks noGrp="1" noChangeAspect="1"/>
          </p:cNvPicPr>
          <p:nvPr>
            <p:ph idx="1"/>
          </p:nvPr>
        </p:nvPicPr>
        <p:blipFill>
          <a:blip r:embed="rId3"/>
          <a:stretch>
            <a:fillRect/>
          </a:stretch>
        </p:blipFill>
        <p:spPr>
          <a:xfrm>
            <a:off x="457200" y="1417638"/>
            <a:ext cx="8229600" cy="1695706"/>
          </a:xfrm>
          <a:prstGeom prst="rect">
            <a:avLst/>
          </a:prstGeom>
        </p:spPr>
      </p:pic>
      <p:sp>
        <p:nvSpPr>
          <p:cNvPr id="8" name="Title 1"/>
          <p:cNvSpPr txBox="1">
            <a:spLocks/>
          </p:cNvSpPr>
          <p:nvPr/>
        </p:nvSpPr>
        <p:spPr>
          <a:xfrm>
            <a:off x="457200" y="290224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kumimoji="0" lang="en-US" dirty="0" smtClean="0"/>
              <a:t>Weather Scenarios</a:t>
            </a:r>
          </a:p>
        </p:txBody>
      </p:sp>
      <p:pic>
        <p:nvPicPr>
          <p:cNvPr id="9" name="Picture 8"/>
          <p:cNvPicPr>
            <a:picLocks noChangeAspect="1"/>
          </p:cNvPicPr>
          <p:nvPr/>
        </p:nvPicPr>
        <p:blipFill>
          <a:blip r:embed="rId4"/>
          <a:stretch>
            <a:fillRect/>
          </a:stretch>
        </p:blipFill>
        <p:spPr>
          <a:xfrm>
            <a:off x="495300" y="3696996"/>
            <a:ext cx="7827942" cy="2627604"/>
          </a:xfrm>
          <a:prstGeom prst="rect">
            <a:avLst/>
          </a:prstGeom>
        </p:spPr>
      </p:pic>
    </p:spTree>
    <p:extLst>
      <p:ext uri="{BB962C8B-B14F-4D97-AF65-F5344CB8AC3E}">
        <p14:creationId xmlns:p14="http://schemas.microsoft.com/office/powerpoint/2010/main" val="14641354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Linear Regression Analysis for previous model</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41</a:t>
            </a:fld>
            <a:endParaRPr lang="en-US" dirty="0">
              <a:solidFill>
                <a:prstClr val="black">
                  <a:tint val="75000"/>
                </a:prst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76962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41393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Linear Regression Analysis for new model</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42</a:t>
            </a:fld>
            <a:endParaRPr lang="en-US" dirty="0">
              <a:solidFill>
                <a:prstClr val="black">
                  <a:tint val="75000"/>
                </a:prstClr>
              </a:solidFill>
            </a:endParaRPr>
          </a:p>
        </p:txBody>
      </p:sp>
      <p:pic>
        <p:nvPicPr>
          <p:cNvPr id="5" name="Picture 4"/>
          <p:cNvPicPr>
            <a:picLocks noChangeAspect="1"/>
          </p:cNvPicPr>
          <p:nvPr/>
        </p:nvPicPr>
        <p:blipFill>
          <a:blip r:embed="rId3"/>
          <a:stretch>
            <a:fillRect/>
          </a:stretch>
        </p:blipFill>
        <p:spPr>
          <a:xfrm>
            <a:off x="348615" y="1417638"/>
            <a:ext cx="8372475" cy="4643977"/>
          </a:xfrm>
          <a:prstGeom prst="rect">
            <a:avLst/>
          </a:prstGeom>
        </p:spPr>
      </p:pic>
    </p:spTree>
    <p:extLst>
      <p:ext uri="{BB962C8B-B14F-4D97-AF65-F5344CB8AC3E}">
        <p14:creationId xmlns:p14="http://schemas.microsoft.com/office/powerpoint/2010/main" val="13909198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Tariff Allocation</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43</a:t>
            </a:fld>
            <a:endParaRPr lang="en-US" dirty="0">
              <a:solidFill>
                <a:prstClr val="black">
                  <a:tint val="75000"/>
                </a:prstClr>
              </a:solidFill>
            </a:endParaRPr>
          </a:p>
        </p:txBody>
      </p:sp>
      <p:pic>
        <p:nvPicPr>
          <p:cNvPr id="5" name="Content Placeholder 4"/>
          <p:cNvPicPr>
            <a:picLocks noGrp="1" noChangeAspect="1"/>
          </p:cNvPicPr>
          <p:nvPr>
            <p:ph idx="1"/>
          </p:nvPr>
        </p:nvPicPr>
        <p:blipFill>
          <a:blip r:embed="rId3"/>
          <a:stretch>
            <a:fillRect/>
          </a:stretch>
        </p:blipFill>
        <p:spPr>
          <a:xfrm>
            <a:off x="457200" y="2827869"/>
            <a:ext cx="8229600" cy="2070624"/>
          </a:xfrm>
          <a:prstGeom prst="rect">
            <a:avLst/>
          </a:prstGeom>
        </p:spPr>
      </p:pic>
    </p:spTree>
    <p:extLst>
      <p:ext uri="{BB962C8B-B14F-4D97-AF65-F5344CB8AC3E}">
        <p14:creationId xmlns:p14="http://schemas.microsoft.com/office/powerpoint/2010/main" val="20118320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Linear Regression Analysis for new model</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44</a:t>
            </a:fld>
            <a:endParaRPr lang="en-US" dirty="0">
              <a:solidFill>
                <a:prstClr val="black">
                  <a:tint val="75000"/>
                </a:prstClr>
              </a:solidFill>
            </a:endParaRPr>
          </a:p>
        </p:txBody>
      </p:sp>
      <p:pic>
        <p:nvPicPr>
          <p:cNvPr id="5" name="Picture 4"/>
          <p:cNvPicPr>
            <a:picLocks noChangeAspect="1"/>
          </p:cNvPicPr>
          <p:nvPr/>
        </p:nvPicPr>
        <p:blipFill>
          <a:blip r:embed="rId3"/>
          <a:stretch>
            <a:fillRect/>
          </a:stretch>
        </p:blipFill>
        <p:spPr>
          <a:xfrm>
            <a:off x="348615" y="1417638"/>
            <a:ext cx="8372475" cy="4643977"/>
          </a:xfrm>
          <a:prstGeom prst="rect">
            <a:avLst/>
          </a:prstGeom>
        </p:spPr>
      </p:pic>
    </p:spTree>
    <p:extLst>
      <p:ext uri="{BB962C8B-B14F-4D97-AF65-F5344CB8AC3E}">
        <p14:creationId xmlns:p14="http://schemas.microsoft.com/office/powerpoint/2010/main" val="36742660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Linear Regression Analysis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smtClean="0"/>
                  <a:t>Weather </a:t>
                </a:r>
                <a:r>
                  <a:rPr lang="en-US" sz="2400" dirty="0"/>
                  <a:t>is the input variable and gas demand is the </a:t>
                </a:r>
                <a:r>
                  <a:rPr lang="en-US" sz="2400" dirty="0" smtClean="0"/>
                  <a:t>output:</a:t>
                </a:r>
              </a:p>
              <a:p>
                <a:endParaRPr lang="en-US" sz="2400" dirty="0"/>
              </a:p>
              <a:p>
                <a:pPr marL="0" indent="0">
                  <a:buNone/>
                </a:pPr>
                <a14:m>
                  <m:oMathPara xmlns:m="http://schemas.openxmlformats.org/officeDocument/2006/math">
                    <m:oMathParaPr>
                      <m:jc m:val="centerGroup"/>
                    </m:oMathParaPr>
                    <m:oMath xmlns:m="http://schemas.openxmlformats.org/officeDocument/2006/math">
                      <m:r>
                        <a:rPr lang="en-US" sz="2400" b="1" i="1">
                          <a:latin typeface="Cambria Math"/>
                        </a:rPr>
                        <m:t>𝑫𝒆𝒎𝒂𝒏𝒅</m:t>
                      </m:r>
                      <m:r>
                        <a:rPr lang="en-US" sz="2400" b="1" i="1">
                          <a:latin typeface="Cambria Math"/>
                        </a:rPr>
                        <m:t>=</m:t>
                      </m:r>
                      <m:r>
                        <a:rPr lang="en-US" sz="2400" b="1" i="1">
                          <a:latin typeface="Cambria Math"/>
                        </a:rPr>
                        <m:t>𝒃</m:t>
                      </m:r>
                      <m:r>
                        <a:rPr lang="en-US" sz="2400" b="1" i="1">
                          <a:latin typeface="Cambria Math"/>
                        </a:rPr>
                        <m:t> ×</m:t>
                      </m:r>
                      <m:r>
                        <a:rPr lang="en-US" sz="2400" b="1" i="1">
                          <a:latin typeface="Cambria Math"/>
                        </a:rPr>
                        <m:t>𝑾𝒆𝒂𝒕𝒉𝒆𝒓𝑯𝑫𝑫</m:t>
                      </m:r>
                      <m:r>
                        <a:rPr lang="en-US" sz="2400" b="1" i="1">
                          <a:latin typeface="Cambria Math"/>
                        </a:rPr>
                        <m:t>+</m:t>
                      </m:r>
                      <m:r>
                        <a:rPr lang="en-US" sz="2400" b="1" i="1">
                          <a:latin typeface="Cambria Math"/>
                        </a:rPr>
                        <m:t>𝑪</m:t>
                      </m:r>
                    </m:oMath>
                  </m:oMathPara>
                </a14:m>
                <a:endParaRPr lang="en-US" sz="2400" dirty="0"/>
              </a:p>
              <a:p>
                <a:pPr marL="0" indent="0">
                  <a:buNone/>
                </a:pPr>
                <a:endParaRPr lang="en-US" sz="2400" dirty="0"/>
              </a:p>
              <a:p>
                <a:r>
                  <a:rPr lang="en-US" dirty="0" smtClean="0"/>
                  <a:t>Where b is demand/HDD and C is the constant baseload demand.</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963" t="-107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45</a:t>
            </a:fld>
            <a:endParaRPr lang="en-US" dirty="0">
              <a:solidFill>
                <a:prstClr val="black">
                  <a:tint val="75000"/>
                </a:prstClr>
              </a:solidFill>
            </a:endParaRPr>
          </a:p>
        </p:txBody>
      </p:sp>
    </p:spTree>
    <p:extLst>
      <p:ext uri="{BB962C8B-B14F-4D97-AF65-F5344CB8AC3E}">
        <p14:creationId xmlns:p14="http://schemas.microsoft.com/office/powerpoint/2010/main" val="40229861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Linear Regression Analysis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a:t>Weather </a:t>
                </a:r>
                <a:r>
                  <a:rPr lang="en-US" dirty="0" smtClean="0"/>
                  <a:t>and Customers are </a:t>
                </a:r>
                <a:r>
                  <a:rPr lang="en-US" dirty="0"/>
                  <a:t>the input </a:t>
                </a:r>
                <a:r>
                  <a:rPr lang="en-US" dirty="0" smtClean="0"/>
                  <a:t>variables </a:t>
                </a:r>
                <a:r>
                  <a:rPr lang="en-US" dirty="0"/>
                  <a:t>and gas demand is the </a:t>
                </a:r>
                <a:r>
                  <a:rPr lang="en-US" dirty="0" smtClean="0"/>
                  <a:t>output:</a:t>
                </a:r>
                <a:endParaRPr lang="en-US" dirty="0"/>
              </a:p>
              <a:p>
                <a:pPr marL="0" indent="0">
                  <a:buNone/>
                </a:pPr>
                <a:endParaRPr lang="en-US" b="1" i="1" dirty="0" smtClean="0">
                  <a:latin typeface="Cambria Math"/>
                </a:endParaRPr>
              </a:p>
              <a:p>
                <a:pPr marL="0" indent="0">
                  <a:buNone/>
                </a:pPr>
                <a14:m>
                  <m:oMath xmlns:m="http://schemas.openxmlformats.org/officeDocument/2006/math">
                    <m:r>
                      <a:rPr lang="en-US" b="1" i="1">
                        <a:latin typeface="Cambria Math"/>
                      </a:rPr>
                      <m:t>𝑫𝒆𝒎𝒂𝒏𝒅</m:t>
                    </m:r>
                    <m:r>
                      <a:rPr lang="en-US" b="1" i="1">
                        <a:latin typeface="Cambria Math"/>
                      </a:rPr>
                      <m:t>=</m:t>
                    </m:r>
                    <m:r>
                      <a:rPr lang="en-US" b="1" i="1">
                        <a:latin typeface="Cambria Math"/>
                      </a:rPr>
                      <m:t>𝒃</m:t>
                    </m:r>
                    <m:r>
                      <a:rPr lang="en-US" b="1" i="1">
                        <a:latin typeface="Cambria Math"/>
                      </a:rPr>
                      <m:t> ×</m:t>
                    </m:r>
                    <m:r>
                      <a:rPr lang="en-US" b="1" i="1">
                        <a:latin typeface="Cambria Math"/>
                      </a:rPr>
                      <m:t>𝑾𝒆𝒂𝒕𝒉𝒆𝒓𝑯𝑫𝑫</m:t>
                    </m:r>
                    <m:r>
                      <a:rPr lang="en-US" b="1" i="1">
                        <a:latin typeface="Cambria Math"/>
                      </a:rPr>
                      <m:t>×</m:t>
                    </m:r>
                    <m:r>
                      <a:rPr lang="en-US" b="1" i="1">
                        <a:latin typeface="Cambria Math" panose="02040503050406030204" pitchFamily="18" charset="0"/>
                      </a:rPr>
                      <m:t>𝑪𝒖𝒔𝒕𝒐𝒎𝒆𝒓𝒔</m:t>
                    </m:r>
                    <m:r>
                      <a:rPr lang="en-US" b="1" i="1">
                        <a:latin typeface="Cambria Math"/>
                      </a:rPr>
                      <m:t>+</m:t>
                    </m:r>
                    <m:r>
                      <a:rPr lang="en-US" b="1" i="1">
                        <a:latin typeface="Cambria Math"/>
                      </a:rPr>
                      <m:t>𝑪</m:t>
                    </m:r>
                  </m:oMath>
                </a14:m>
                <a:r>
                  <a:rPr lang="en-US" b="1" dirty="0"/>
                  <a:t> </a:t>
                </a:r>
                <a14:m>
                  <m:oMath xmlns:m="http://schemas.openxmlformats.org/officeDocument/2006/math">
                    <m:r>
                      <a:rPr lang="en-US" b="1" i="1">
                        <a:latin typeface="Cambria Math"/>
                      </a:rPr>
                      <m:t>×</m:t>
                    </m:r>
                    <m:r>
                      <a:rPr lang="en-US" b="1" i="1">
                        <a:latin typeface="Cambria Math" panose="02040503050406030204" pitchFamily="18" charset="0"/>
                      </a:rPr>
                      <m:t>𝑪𝒖𝒔𝒕𝒐𝒎𝒆𝒓𝒔</m:t>
                    </m:r>
                  </m:oMath>
                </a14:m>
                <a:endParaRPr lang="en-US" dirty="0" smtClean="0"/>
              </a:p>
              <a:p>
                <a:pPr marL="0" indent="0">
                  <a:buNone/>
                </a:pPr>
                <a:endParaRPr lang="en-US" dirty="0"/>
              </a:p>
              <a:p>
                <a:r>
                  <a:rPr lang="en-US" dirty="0"/>
                  <a:t>Where b is demand/HDD/Customer and C is the constant baseload </a:t>
                </a:r>
                <a:r>
                  <a:rPr lang="en-US" dirty="0" smtClean="0"/>
                  <a:t>demand/Customer.</a:t>
                </a:r>
                <a:endParaRPr lang="en-US" dirty="0"/>
              </a:p>
              <a:p>
                <a:r>
                  <a:rPr lang="en-US" sz="2400" dirty="0" smtClean="0"/>
                  <a:t>Goal is to predict demand at each CityGate/loop based on given weather (HDD)  and customer.</a:t>
                </a:r>
              </a:p>
              <a:p>
                <a:r>
                  <a:rPr lang="en-US" sz="2400" dirty="0" smtClean="0"/>
                  <a:t>Perform a linear regression or </a:t>
                </a:r>
                <a:r>
                  <a:rPr lang="en-US" dirty="0" smtClean="0"/>
                  <a:t>best fit analysis </a:t>
                </a:r>
                <a:r>
                  <a:rPr lang="en-US" sz="2400" dirty="0" smtClean="0"/>
                  <a:t>of monthly gas demand versus monthly HDDs and customers at each citygate</a:t>
                </a:r>
                <a:r>
                  <a:rPr lang="en-US" sz="2400" dirty="0"/>
                  <a:t> </a:t>
                </a:r>
                <a:r>
                  <a:rPr lang="en-US" sz="2400" dirty="0" smtClean="0"/>
                  <a:t>for the past 12 years of data.</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815" t="-943" b="-25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46</a:t>
            </a:fld>
            <a:endParaRPr lang="en-US" dirty="0">
              <a:solidFill>
                <a:prstClr val="black">
                  <a:tint val="75000"/>
                </a:prstClr>
              </a:solidFill>
            </a:endParaRPr>
          </a:p>
        </p:txBody>
      </p:sp>
    </p:spTree>
    <p:extLst>
      <p:ext uri="{BB962C8B-B14F-4D97-AF65-F5344CB8AC3E}">
        <p14:creationId xmlns:p14="http://schemas.microsoft.com/office/powerpoint/2010/main" val="24501239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Linear Regression Analysis for new model</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47</a:t>
            </a:fld>
            <a:endParaRPr lang="en-US" dirty="0">
              <a:solidFill>
                <a:prstClr val="black">
                  <a:tint val="75000"/>
                </a:prstClr>
              </a:solidFill>
            </a:endParaRPr>
          </a:p>
        </p:txBody>
      </p:sp>
      <p:pic>
        <p:nvPicPr>
          <p:cNvPr id="5" name="Picture 4"/>
          <p:cNvPicPr>
            <a:picLocks noChangeAspect="1"/>
          </p:cNvPicPr>
          <p:nvPr/>
        </p:nvPicPr>
        <p:blipFill>
          <a:blip r:embed="rId3"/>
          <a:stretch>
            <a:fillRect/>
          </a:stretch>
        </p:blipFill>
        <p:spPr>
          <a:xfrm>
            <a:off x="348615" y="1417638"/>
            <a:ext cx="8372475" cy="4643977"/>
          </a:xfrm>
          <a:prstGeom prst="rect">
            <a:avLst/>
          </a:prstGeom>
        </p:spPr>
      </p:pic>
    </p:spTree>
    <p:extLst>
      <p:ext uri="{BB962C8B-B14F-4D97-AF65-F5344CB8AC3E}">
        <p14:creationId xmlns:p14="http://schemas.microsoft.com/office/powerpoint/2010/main" val="4067317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Goodness of fit</a:t>
            </a:r>
            <a:endParaRPr lang="en-US" baseline="30000" dirty="0"/>
          </a:p>
        </p:txBody>
      </p:sp>
      <p:sp>
        <p:nvSpPr>
          <p:cNvPr id="3" name="Content Placeholder 2"/>
          <p:cNvSpPr>
            <a:spLocks noGrp="1"/>
          </p:cNvSpPr>
          <p:nvPr>
            <p:ph idx="1"/>
          </p:nvPr>
        </p:nvSpPr>
        <p:spPr/>
        <p:txBody>
          <a:bodyPr/>
          <a:lstStyle/>
          <a:p>
            <a:pPr marL="342900" lvl="1" indent="-342900">
              <a:buFont typeface="Arial" panose="020B0604020202020204" pitchFamily="34" charset="0"/>
              <a:buChar char="•"/>
            </a:pPr>
            <a:r>
              <a:rPr lang="en-US" dirty="0" smtClean="0"/>
              <a:t>In the previous model if </a:t>
            </a:r>
            <a:r>
              <a:rPr lang="en-US" dirty="0"/>
              <a:t>the R</a:t>
            </a:r>
            <a:r>
              <a:rPr lang="en-US" baseline="30000" dirty="0"/>
              <a:t>2</a:t>
            </a:r>
            <a:r>
              <a:rPr lang="en-US" dirty="0"/>
              <a:t> was below the 80% threshold, </a:t>
            </a:r>
            <a:r>
              <a:rPr lang="en-US" dirty="0" smtClean="0"/>
              <a:t>we would use previous year’s demand with growth applied as the forecast.</a:t>
            </a:r>
          </a:p>
          <a:p>
            <a:pPr marL="342900" lvl="1" indent="-342900">
              <a:buFont typeface="Arial" panose="020B0604020202020204" pitchFamily="34" charset="0"/>
              <a:buChar char="•"/>
            </a:pPr>
            <a:r>
              <a:rPr lang="en-US" dirty="0" smtClean="0"/>
              <a:t>Using the previous year’s demand is a type of forecasting.  This is called the naïve forecast.</a:t>
            </a:r>
          </a:p>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48</a:t>
            </a:fld>
            <a:endParaRPr lang="en-US" dirty="0">
              <a:solidFill>
                <a:prstClr val="black">
                  <a:tint val="75000"/>
                </a:prstClr>
              </a:solidFill>
            </a:endParaRPr>
          </a:p>
        </p:txBody>
      </p:sp>
    </p:spTree>
    <p:extLst>
      <p:ext uri="{BB962C8B-B14F-4D97-AF65-F5344CB8AC3E}">
        <p14:creationId xmlns:p14="http://schemas.microsoft.com/office/powerpoint/2010/main" val="18868064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Goodness of fit</a:t>
            </a:r>
            <a:endParaRPr lang="en-US" baseline="30000" dirty="0"/>
          </a:p>
        </p:txBody>
      </p:sp>
      <p:sp>
        <p:nvSpPr>
          <p:cNvPr id="3" name="Content Placeholder 2"/>
          <p:cNvSpPr>
            <a:spLocks noGrp="1"/>
          </p:cNvSpPr>
          <p:nvPr>
            <p:ph idx="1"/>
          </p:nvPr>
        </p:nvSpPr>
        <p:spPr/>
        <p:txBody>
          <a:bodyPr/>
          <a:lstStyle/>
          <a:p>
            <a:pPr marL="342900" lvl="1" indent="-342900">
              <a:buFont typeface="Arial" panose="020B0604020202020204" pitchFamily="34" charset="0"/>
              <a:buChar char="•"/>
            </a:pPr>
            <a:r>
              <a:rPr lang="en-US" dirty="0" smtClean="0"/>
              <a:t>In the new model, both the linear forecast and the naïve forecast method were analyzed.</a:t>
            </a:r>
          </a:p>
          <a:p>
            <a:pPr marL="342900" lvl="1" indent="-342900">
              <a:buFont typeface="Arial" panose="020B0604020202020204" pitchFamily="34" charset="0"/>
              <a:buChar char="•"/>
            </a:pPr>
            <a:r>
              <a:rPr lang="en-US" dirty="0" smtClean="0"/>
              <a:t>The naïve method is a method of using the previous year’s demand as the current year’s demand.  (Ex. January 2015 forecast would use January 2014 actuals).</a:t>
            </a:r>
          </a:p>
          <a:p>
            <a:pPr marL="342900" lvl="1" indent="-342900">
              <a:buFont typeface="Arial" panose="020B0604020202020204" pitchFamily="34" charset="0"/>
              <a:buChar char="•"/>
            </a:pPr>
            <a:r>
              <a:rPr lang="en-US" dirty="0" smtClean="0"/>
              <a:t>If the correlation for the naïve model is higher than the correlation for the linear regression, then the naïve method is used.</a:t>
            </a:r>
            <a:endParaRPr lang="en-US" dirty="0"/>
          </a:p>
          <a:p>
            <a:pPr marL="342900" lvl="1" indent="-342900">
              <a:buFont typeface="Arial" panose="020B0604020202020204" pitchFamily="34" charset="0"/>
              <a:buChar char="•"/>
            </a:pPr>
            <a:r>
              <a:rPr lang="en-US" dirty="0"/>
              <a:t>If the correlation for the naïve model is </a:t>
            </a:r>
            <a:r>
              <a:rPr lang="en-US" dirty="0" smtClean="0"/>
              <a:t>lower </a:t>
            </a:r>
            <a:r>
              <a:rPr lang="en-US" dirty="0"/>
              <a:t>than the correlation for the </a:t>
            </a:r>
            <a:r>
              <a:rPr lang="en-US" dirty="0" smtClean="0"/>
              <a:t>linear regression, </a:t>
            </a:r>
            <a:r>
              <a:rPr lang="en-US" dirty="0"/>
              <a:t>then the </a:t>
            </a:r>
            <a:r>
              <a:rPr lang="en-US" dirty="0" smtClean="0"/>
              <a:t>linear regression </a:t>
            </a:r>
            <a:r>
              <a:rPr lang="en-US" dirty="0"/>
              <a:t>is used.</a:t>
            </a:r>
          </a:p>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49</a:t>
            </a:fld>
            <a:endParaRPr lang="en-US" dirty="0">
              <a:solidFill>
                <a:prstClr val="black">
                  <a:tint val="75000"/>
                </a:prstClr>
              </a:solidFill>
            </a:endParaRPr>
          </a:p>
        </p:txBody>
      </p:sp>
    </p:spTree>
    <p:extLst>
      <p:ext uri="{BB962C8B-B14F-4D97-AF65-F5344CB8AC3E}">
        <p14:creationId xmlns:p14="http://schemas.microsoft.com/office/powerpoint/2010/main" val="1706144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5AD5D0-F42F-446F-9B8E-7D26259F086B}" type="slidenum">
              <a:rPr lang="en-US" smtClean="0">
                <a:solidFill>
                  <a:prstClr val="black">
                    <a:tint val="75000"/>
                  </a:prstClr>
                </a:solidFill>
              </a:rPr>
              <a:pPr/>
              <a:t>5</a:t>
            </a:fld>
            <a:endParaRPr lang="en-US" dirty="0">
              <a:solidFill>
                <a:prstClr val="black">
                  <a:tint val="75000"/>
                </a:prstClr>
              </a:solidFill>
            </a:endParaRPr>
          </a:p>
        </p:txBody>
      </p:sp>
      <p:sp>
        <p:nvSpPr>
          <p:cNvPr id="3" name="TextBox 2"/>
          <p:cNvSpPr txBox="1"/>
          <p:nvPr/>
        </p:nvSpPr>
        <p:spPr>
          <a:xfrm>
            <a:off x="914400" y="304800"/>
            <a:ext cx="7924800" cy="6740307"/>
          </a:xfrm>
          <a:prstGeom prst="rect">
            <a:avLst/>
          </a:prstGeom>
          <a:noFill/>
        </p:spPr>
        <p:txBody>
          <a:bodyPr wrap="square" rtlCol="0">
            <a:spAutoFit/>
          </a:bodyPr>
          <a:lstStyle/>
          <a:p>
            <a:pPr algn="ctr"/>
            <a:r>
              <a:rPr lang="en-US" dirty="0" smtClean="0">
                <a:latin typeface="+mj-lt"/>
              </a:rPr>
              <a:t>IRP GUIDELINES AND CONTENT</a:t>
            </a:r>
          </a:p>
          <a:p>
            <a:endParaRPr lang="en-US" sz="2000" dirty="0">
              <a:latin typeface="+mj-lt"/>
            </a:endParaRPr>
          </a:p>
          <a:p>
            <a:r>
              <a:rPr lang="en-US" sz="2000" dirty="0" smtClean="0">
                <a:latin typeface="+mn-lt"/>
              </a:rPr>
              <a:t>WASHINGTON</a:t>
            </a:r>
          </a:p>
          <a:p>
            <a:r>
              <a:rPr lang="en-US" sz="2000" dirty="0" smtClean="0">
                <a:latin typeface="+mn-lt"/>
              </a:rPr>
              <a:t>IRP Guidelines under WUTC WAC 480-90-238</a:t>
            </a:r>
          </a:p>
          <a:p>
            <a:endParaRPr lang="en-US" sz="2000" dirty="0">
              <a:latin typeface="+mn-lt"/>
            </a:endParaRPr>
          </a:p>
          <a:p>
            <a:r>
              <a:rPr lang="en-US" sz="2000" dirty="0" smtClean="0">
                <a:latin typeface="+mn-lt"/>
              </a:rPr>
              <a:t>CASCADE’S BASIC PHILOSOPHY</a:t>
            </a:r>
          </a:p>
          <a:p>
            <a:r>
              <a:rPr lang="en-US" sz="2000" dirty="0" smtClean="0">
                <a:latin typeface="+mn-lt"/>
              </a:rPr>
              <a:t>Primary purpose of Cascade’s long-term resource planning process has been, and continues to be, to inform and guide the Company’s resource acquisition process, consistent with state regulatory requirements.</a:t>
            </a:r>
          </a:p>
          <a:p>
            <a:endParaRPr lang="en-US" sz="2000" dirty="0">
              <a:latin typeface="+mn-lt"/>
            </a:endParaRPr>
          </a:p>
          <a:p>
            <a:r>
              <a:rPr lang="en-US" sz="2000" dirty="0" smtClean="0">
                <a:latin typeface="+mn-lt"/>
              </a:rPr>
              <a:t>Input and feedback from the Company’s Technical Advisory Group (TAG) is an important resource to help ensure that CNGC’s IRP is developed from a broader perspective than Cascade could have on its own.</a:t>
            </a:r>
          </a:p>
          <a:p>
            <a:endParaRPr lang="en-US" sz="2000" dirty="0">
              <a:latin typeface="+mn-lt"/>
            </a:endParaRPr>
          </a:p>
          <a:p>
            <a:r>
              <a:rPr lang="en-US" sz="2000" dirty="0" smtClean="0">
                <a:latin typeface="+mn-lt"/>
              </a:rPr>
              <a:t>In response to the issues identified with the 2014 IRP, Cascade has strengthened its commitment to securing and supporting the appropriate internal and external resources necessary to work with all stakeholders to produce a 2016 Integrated Resource Plan that meets the requirements of Washington Administrative Code 480-90-238.</a:t>
            </a:r>
          </a:p>
          <a:p>
            <a:endParaRPr lang="en-US" dirty="0" smtClean="0"/>
          </a:p>
          <a:p>
            <a:endParaRPr lang="en-US" dirty="0"/>
          </a:p>
        </p:txBody>
      </p:sp>
    </p:spTree>
    <p:extLst>
      <p:ext uri="{BB962C8B-B14F-4D97-AF65-F5344CB8AC3E}">
        <p14:creationId xmlns:p14="http://schemas.microsoft.com/office/powerpoint/2010/main" val="38050559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Heating Degree Day (HDD)</a:t>
            </a:r>
            <a:endParaRPr lang="en-US" dirty="0"/>
          </a:p>
        </p:txBody>
      </p:sp>
      <p:sp>
        <p:nvSpPr>
          <p:cNvPr id="3" name="Content Placeholder 2"/>
          <p:cNvSpPr>
            <a:spLocks noGrp="1"/>
          </p:cNvSpPr>
          <p:nvPr>
            <p:ph idx="1"/>
          </p:nvPr>
        </p:nvSpPr>
        <p:spPr/>
        <p:txBody>
          <a:bodyPr>
            <a:normAutofit/>
          </a:bodyPr>
          <a:lstStyle/>
          <a:p>
            <a:pPr>
              <a:spcBef>
                <a:spcPts val="600"/>
              </a:spcBef>
              <a:spcAft>
                <a:spcPts val="1200"/>
              </a:spcAft>
            </a:pPr>
            <a:r>
              <a:rPr lang="en-US" sz="2000" dirty="0" smtClean="0"/>
              <a:t>Heating degree day is used as the unit of measure for weather in the linear regression analysis .</a:t>
            </a:r>
          </a:p>
          <a:p>
            <a:r>
              <a:rPr lang="en-US" sz="2000" dirty="0" smtClean="0"/>
              <a:t>Heating degree day is calculated by:</a:t>
            </a:r>
          </a:p>
          <a:p>
            <a:pPr lvl="1"/>
            <a:r>
              <a:rPr lang="en-US" sz="2000" dirty="0" smtClean="0"/>
              <a:t>Determine average high and low temperature for a given day.</a:t>
            </a:r>
          </a:p>
          <a:p>
            <a:pPr lvl="1"/>
            <a:r>
              <a:rPr lang="en-US" sz="2000" dirty="0" smtClean="0"/>
              <a:t>Daily average is subtracted from an HDD threshold (for example 60°F).</a:t>
            </a:r>
          </a:p>
          <a:p>
            <a:pPr lvl="1">
              <a:spcAft>
                <a:spcPts val="1200"/>
              </a:spcAft>
            </a:pPr>
            <a:r>
              <a:rPr lang="en-US" sz="2000" dirty="0" smtClean="0"/>
              <a:t>If this produces a negative number, a value of zero is assigned.</a:t>
            </a:r>
          </a:p>
          <a:p>
            <a:r>
              <a:rPr lang="en-US" sz="2000" dirty="0" smtClean="0"/>
              <a:t>Example:</a:t>
            </a:r>
          </a:p>
          <a:p>
            <a:pPr lvl="1"/>
            <a:r>
              <a:rPr lang="en-US" sz="2000" dirty="0" smtClean="0"/>
              <a:t>Daily high temperature = 60°F; Daily low temperature = 50°F</a:t>
            </a:r>
          </a:p>
          <a:p>
            <a:pPr lvl="1"/>
            <a:r>
              <a:rPr lang="en-US" sz="2000" dirty="0" smtClean="0"/>
              <a:t>Calculate average </a:t>
            </a:r>
            <a:r>
              <a:rPr lang="en-US" sz="2000" dirty="0" smtClean="0">
                <a:sym typeface="Wingdings" panose="05000000000000000000" pitchFamily="2" charset="2"/>
              </a:rPr>
              <a:t> 55</a:t>
            </a:r>
            <a:r>
              <a:rPr lang="en-US" sz="2000" dirty="0" smtClean="0"/>
              <a:t>°F</a:t>
            </a:r>
          </a:p>
          <a:p>
            <a:pPr lvl="1"/>
            <a:r>
              <a:rPr lang="en-US" sz="2000" dirty="0" smtClean="0"/>
              <a:t>Subtract from HDD threshold (we will use 60): 60-55 = 5</a:t>
            </a:r>
          </a:p>
          <a:p>
            <a:pPr lvl="1"/>
            <a:r>
              <a:rPr lang="en-US" sz="2000" dirty="0" smtClean="0"/>
              <a:t>This example day has 5 HDD</a:t>
            </a:r>
          </a:p>
          <a:p>
            <a:pPr lvl="1"/>
            <a:endParaRPr lang="en-US" sz="1800"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50</a:t>
            </a:fld>
            <a:endParaRPr lang="en-US" dirty="0">
              <a:solidFill>
                <a:prstClr val="black">
                  <a:tint val="75000"/>
                </a:prstClr>
              </a:solidFill>
            </a:endParaRPr>
          </a:p>
        </p:txBody>
      </p:sp>
    </p:spTree>
    <p:extLst>
      <p:ext uri="{BB962C8B-B14F-4D97-AF65-F5344CB8AC3E}">
        <p14:creationId xmlns:p14="http://schemas.microsoft.com/office/powerpoint/2010/main" val="4763499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65 vs 60 HDD Threshold</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r>
              <a:rPr lang="en-US" sz="2400" dirty="0" smtClean="0"/>
              <a:t>The historical threshold for calculating HDD has been 65°F .</a:t>
            </a:r>
          </a:p>
          <a:p>
            <a:r>
              <a:rPr lang="en-US" sz="2400" dirty="0" smtClean="0"/>
              <a:t>It was determined </a:t>
            </a:r>
            <a:r>
              <a:rPr lang="en-US" sz="2400" dirty="0"/>
              <a:t>that lowering the threshold to </a:t>
            </a:r>
            <a:r>
              <a:rPr lang="en-US" sz="2400" dirty="0" smtClean="0"/>
              <a:t>60°F </a:t>
            </a:r>
            <a:r>
              <a:rPr lang="en-US" sz="2400" dirty="0"/>
              <a:t>produces better </a:t>
            </a:r>
            <a:r>
              <a:rPr lang="en-US" sz="2400" dirty="0" smtClean="0"/>
              <a:t>results for Cascade’s service territory.</a:t>
            </a:r>
          </a:p>
          <a:p>
            <a:r>
              <a:rPr lang="en-US" sz="2400" dirty="0" smtClean="0"/>
              <a:t>The graph shows that heating demand does not begin to increase until an HDD of five if the traditional 65°F is utilized.</a:t>
            </a:r>
            <a:endParaRPr lang="en-US" sz="2400"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51</a:t>
            </a:fld>
            <a:endParaRPr lang="en-US" dirty="0">
              <a:solidFill>
                <a:prstClr val="black">
                  <a:tint val="75000"/>
                </a:prstClr>
              </a:solidFill>
            </a:endParaRPr>
          </a:p>
        </p:txBody>
      </p:sp>
      <p:pic>
        <p:nvPicPr>
          <p:cNvPr id="5" name="Picture 4"/>
          <p:cNvPicPr>
            <a:picLocks noChangeAspect="1"/>
          </p:cNvPicPr>
          <p:nvPr/>
        </p:nvPicPr>
        <p:blipFill>
          <a:blip r:embed="rId3"/>
          <a:stretch>
            <a:fillRect/>
          </a:stretch>
        </p:blipFill>
        <p:spPr>
          <a:xfrm>
            <a:off x="1827693" y="3519644"/>
            <a:ext cx="5488613" cy="2591438"/>
          </a:xfrm>
          <a:prstGeom prst="rect">
            <a:avLst/>
          </a:prstGeom>
        </p:spPr>
      </p:pic>
    </p:spTree>
    <p:extLst>
      <p:ext uri="{BB962C8B-B14F-4D97-AF65-F5344CB8AC3E}">
        <p14:creationId xmlns:p14="http://schemas.microsoft.com/office/powerpoint/2010/main" val="120384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Acme Therms/HDD with 60 degree reference temperature</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52</a:t>
            </a:fld>
            <a:endParaRPr lang="en-US" dirty="0">
              <a:solidFill>
                <a:prstClr val="black">
                  <a:tint val="75000"/>
                </a:prstClr>
              </a:solidFill>
            </a:endParaRPr>
          </a:p>
        </p:txBody>
      </p:sp>
      <p:pic>
        <p:nvPicPr>
          <p:cNvPr id="6" name="Picture 5"/>
          <p:cNvPicPr>
            <a:picLocks noChangeAspect="1"/>
          </p:cNvPicPr>
          <p:nvPr/>
        </p:nvPicPr>
        <p:blipFill>
          <a:blip r:embed="rId3"/>
          <a:stretch>
            <a:fillRect/>
          </a:stretch>
        </p:blipFill>
        <p:spPr>
          <a:xfrm>
            <a:off x="762000" y="1828800"/>
            <a:ext cx="7589799" cy="3581400"/>
          </a:xfrm>
          <a:prstGeom prst="rect">
            <a:avLst/>
          </a:prstGeom>
        </p:spPr>
      </p:pic>
    </p:spTree>
    <p:extLst>
      <p:ext uri="{BB962C8B-B14F-4D97-AF65-F5344CB8AC3E}">
        <p14:creationId xmlns:p14="http://schemas.microsoft.com/office/powerpoint/2010/main" val="6055076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Final Demand Forecast</a:t>
            </a:r>
            <a:r>
              <a:rPr lang="en-US" dirty="0"/>
              <a:t/>
            </a:r>
            <a:br>
              <a:rPr lang="en-US" dirty="0"/>
            </a:br>
            <a:endParaRPr lang="en-US" sz="2200" dirty="0"/>
          </a:p>
        </p:txBody>
      </p:sp>
      <p:sp>
        <p:nvSpPr>
          <p:cNvPr id="3" name="Content Placeholder 2"/>
          <p:cNvSpPr>
            <a:spLocks noGrp="1"/>
          </p:cNvSpPr>
          <p:nvPr>
            <p:ph idx="1"/>
          </p:nvPr>
        </p:nvSpPr>
        <p:spPr>
          <a:xfrm>
            <a:off x="457200" y="1295400"/>
            <a:ext cx="8229600" cy="4525963"/>
          </a:xfrm>
        </p:spPr>
        <p:txBody>
          <a:bodyPr>
            <a:noAutofit/>
          </a:bodyPr>
          <a:lstStyle/>
          <a:p>
            <a:r>
              <a:rPr lang="en-US" dirty="0" smtClean="0"/>
              <a:t>The </a:t>
            </a:r>
            <a:r>
              <a:rPr lang="en-US" dirty="0"/>
              <a:t>Monthly Demand Forecast by </a:t>
            </a:r>
            <a:r>
              <a:rPr lang="en-US" dirty="0" smtClean="0"/>
              <a:t>year</a:t>
            </a:r>
            <a:r>
              <a:rPr lang="en-US" dirty="0"/>
              <a:t>, </a:t>
            </a:r>
            <a:r>
              <a:rPr lang="en-US" dirty="0" smtClean="0"/>
              <a:t>month, rate schedule </a:t>
            </a:r>
            <a:r>
              <a:rPr lang="en-US" dirty="0"/>
              <a:t>and </a:t>
            </a:r>
            <a:r>
              <a:rPr lang="en-US" dirty="0" smtClean="0"/>
              <a:t>CityGate </a:t>
            </a:r>
            <a:r>
              <a:rPr lang="en-US" dirty="0"/>
              <a:t>was based </a:t>
            </a:r>
            <a:r>
              <a:rPr lang="en-US" dirty="0" smtClean="0"/>
              <a:t>upon:</a:t>
            </a:r>
          </a:p>
          <a:p>
            <a:pPr lvl="1"/>
            <a:r>
              <a:rPr lang="en-US" dirty="0" smtClean="0"/>
              <a:t>The </a:t>
            </a:r>
            <a:r>
              <a:rPr lang="en-US" dirty="0"/>
              <a:t>calculated forecast for weather </a:t>
            </a:r>
            <a:r>
              <a:rPr lang="en-US" dirty="0" smtClean="0"/>
              <a:t>dependent </a:t>
            </a:r>
            <a:r>
              <a:rPr lang="en-US" dirty="0"/>
              <a:t>load plus the most recent year’s (</a:t>
            </a:r>
            <a:r>
              <a:rPr lang="en-US" dirty="0" smtClean="0"/>
              <a:t>2015) </a:t>
            </a:r>
            <a:r>
              <a:rPr lang="en-US" dirty="0"/>
              <a:t>non weather dependent core load </a:t>
            </a:r>
            <a:r>
              <a:rPr lang="en-US" dirty="0" smtClean="0"/>
              <a:t>with applied growth factors.</a:t>
            </a:r>
          </a:p>
          <a:p>
            <a:pPr lvl="1"/>
            <a:r>
              <a:rPr lang="en-US" dirty="0" smtClean="0"/>
              <a:t>Core </a:t>
            </a:r>
            <a:r>
              <a:rPr lang="en-US" dirty="0"/>
              <a:t>load was forecasted by </a:t>
            </a:r>
            <a:r>
              <a:rPr lang="en-US" dirty="0" smtClean="0"/>
              <a:t>CityGate by rate schedule.</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53</a:t>
            </a:fld>
            <a:endParaRPr lang="en-US" dirty="0">
              <a:solidFill>
                <a:prstClr val="black">
                  <a:tint val="75000"/>
                </a:prstClr>
              </a:solidFill>
            </a:endParaRPr>
          </a:p>
        </p:txBody>
      </p:sp>
    </p:spTree>
    <p:extLst>
      <p:ext uri="{BB962C8B-B14F-4D97-AF65-F5344CB8AC3E}">
        <p14:creationId xmlns:p14="http://schemas.microsoft.com/office/powerpoint/2010/main" val="19182114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Demand Forecast</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54</a:t>
            </a:fld>
            <a:endParaRPr lang="en-US" dirty="0">
              <a:solidFill>
                <a:prstClr val="black">
                  <a:tint val="75000"/>
                </a:prstClr>
              </a:solidFill>
            </a:endParaRPr>
          </a:p>
        </p:txBody>
      </p:sp>
      <p:pic>
        <p:nvPicPr>
          <p:cNvPr id="3" name="Picture 2"/>
          <p:cNvPicPr>
            <a:picLocks noChangeAspect="1"/>
          </p:cNvPicPr>
          <p:nvPr/>
        </p:nvPicPr>
        <p:blipFill>
          <a:blip r:embed="rId3"/>
          <a:stretch>
            <a:fillRect/>
          </a:stretch>
        </p:blipFill>
        <p:spPr>
          <a:xfrm>
            <a:off x="381000" y="1371600"/>
            <a:ext cx="8474928" cy="4267200"/>
          </a:xfrm>
          <a:prstGeom prst="rect">
            <a:avLst/>
          </a:prstGeom>
        </p:spPr>
      </p:pic>
    </p:spTree>
    <p:extLst>
      <p:ext uri="{BB962C8B-B14F-4D97-AF65-F5344CB8AC3E}">
        <p14:creationId xmlns:p14="http://schemas.microsoft.com/office/powerpoint/2010/main" val="13281136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Demand Forecast</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55</a:t>
            </a:fld>
            <a:endParaRPr lang="en-US" dirty="0">
              <a:solidFill>
                <a:prstClr val="black">
                  <a:tint val="75000"/>
                </a:prstClr>
              </a:solidFill>
            </a:endParaRPr>
          </a:p>
        </p:txBody>
      </p:sp>
      <p:pic>
        <p:nvPicPr>
          <p:cNvPr id="5" name="Picture 4"/>
          <p:cNvPicPr>
            <a:picLocks noChangeAspect="1"/>
          </p:cNvPicPr>
          <p:nvPr/>
        </p:nvPicPr>
        <p:blipFill>
          <a:blip r:embed="rId3"/>
          <a:stretch>
            <a:fillRect/>
          </a:stretch>
        </p:blipFill>
        <p:spPr>
          <a:xfrm>
            <a:off x="381000" y="1295400"/>
            <a:ext cx="8305800" cy="4648930"/>
          </a:xfrm>
          <a:prstGeom prst="rect">
            <a:avLst/>
          </a:prstGeom>
        </p:spPr>
      </p:pic>
    </p:spTree>
    <p:extLst>
      <p:ext uri="{BB962C8B-B14F-4D97-AF65-F5344CB8AC3E}">
        <p14:creationId xmlns:p14="http://schemas.microsoft.com/office/powerpoint/2010/main" val="20286932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Peak Day Forecast</a:t>
            </a:r>
            <a:endParaRPr lang="en-US" sz="2200" dirty="0"/>
          </a:p>
        </p:txBody>
      </p:sp>
      <p:sp>
        <p:nvSpPr>
          <p:cNvPr id="3" name="Content Placeholder 2"/>
          <p:cNvSpPr>
            <a:spLocks noGrp="1"/>
          </p:cNvSpPr>
          <p:nvPr>
            <p:ph idx="1"/>
          </p:nvPr>
        </p:nvSpPr>
        <p:spPr/>
        <p:txBody>
          <a:bodyPr>
            <a:normAutofit/>
          </a:bodyPr>
          <a:lstStyle/>
          <a:p>
            <a:r>
              <a:rPr lang="en-US" sz="1800" dirty="0" smtClean="0"/>
              <a:t>3 Peak Day Scenarios:</a:t>
            </a:r>
          </a:p>
          <a:p>
            <a:pPr lvl="1"/>
            <a:r>
              <a:rPr lang="en-US" sz="1800" dirty="0" smtClean="0"/>
              <a:t>Average Peak Day</a:t>
            </a:r>
          </a:p>
          <a:p>
            <a:pPr lvl="1"/>
            <a:r>
              <a:rPr lang="en-US" sz="1800" dirty="0" smtClean="0"/>
              <a:t>Max Peak Day</a:t>
            </a:r>
          </a:p>
          <a:p>
            <a:pPr lvl="1"/>
            <a:r>
              <a:rPr lang="en-US" sz="1800" dirty="0" smtClean="0"/>
              <a:t>CityGate Peak Day</a:t>
            </a:r>
            <a:endParaRPr lang="en-US" sz="1800" dirty="0"/>
          </a:p>
          <a:p>
            <a:r>
              <a:rPr lang="en-US" sz="1800" dirty="0" smtClean="0"/>
              <a:t>HDD weighting</a:t>
            </a:r>
          </a:p>
          <a:p>
            <a:pPr lvl="1"/>
            <a:r>
              <a:rPr lang="en-US" sz="1800" dirty="0"/>
              <a:t>To determine the peak day HDDs Cascade had to weight each HDD based on weather location.</a:t>
            </a:r>
          </a:p>
          <a:p>
            <a:pPr lvl="2"/>
            <a:r>
              <a:rPr lang="en-US" sz="1800" dirty="0" smtClean="0"/>
              <a:t>Held customer count </a:t>
            </a:r>
            <a:r>
              <a:rPr lang="en-US" sz="1800" dirty="0"/>
              <a:t>to </a:t>
            </a:r>
            <a:r>
              <a:rPr lang="en-US" sz="1800" dirty="0" smtClean="0"/>
              <a:t>the </a:t>
            </a:r>
            <a:r>
              <a:rPr lang="en-US" sz="1800" dirty="0"/>
              <a:t>December 2015 actual and </a:t>
            </a:r>
            <a:r>
              <a:rPr lang="en-US" sz="1800" dirty="0" smtClean="0"/>
              <a:t>used </a:t>
            </a:r>
            <a:r>
              <a:rPr lang="en-US" sz="1800" dirty="0"/>
              <a:t>the coefficient b in the linear regressions.</a:t>
            </a:r>
          </a:p>
          <a:p>
            <a:pPr lvl="2"/>
            <a:r>
              <a:rPr lang="en-US" sz="1800" dirty="0"/>
              <a:t>The amount of demand at each weather location based on an increase in </a:t>
            </a:r>
            <a:r>
              <a:rPr lang="en-US" sz="1800" dirty="0" smtClean="0"/>
              <a:t>1 </a:t>
            </a:r>
            <a:r>
              <a:rPr lang="en-US" sz="1800" dirty="0"/>
              <a:t>HDD determined how each weather location should be </a:t>
            </a:r>
            <a:r>
              <a:rPr lang="en-US" sz="1800" dirty="0" smtClean="0"/>
              <a:t>weighted.</a:t>
            </a:r>
          </a:p>
          <a:p>
            <a:pPr lvl="2"/>
            <a:endParaRPr lang="en-US" sz="3200" dirty="0"/>
          </a:p>
          <a:p>
            <a:pPr lvl="1"/>
            <a:endParaRPr lang="en-US" sz="2200" dirty="0" smtClean="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56</a:t>
            </a:fld>
            <a:endParaRPr lang="en-US" dirty="0">
              <a:solidFill>
                <a:prstClr val="black">
                  <a:tint val="75000"/>
                </a:prstClr>
              </a:solidFill>
            </a:endParaRPr>
          </a:p>
        </p:txBody>
      </p:sp>
    </p:spTree>
    <p:extLst>
      <p:ext uri="{BB962C8B-B14F-4D97-AF65-F5344CB8AC3E}">
        <p14:creationId xmlns:p14="http://schemas.microsoft.com/office/powerpoint/2010/main" val="27473082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Weighted HDD</a:t>
            </a:r>
            <a:endParaRPr lang="en-US" dirty="0"/>
          </a:p>
        </p:txBody>
      </p:sp>
      <p:pic>
        <p:nvPicPr>
          <p:cNvPr id="5" name="Content Placeholder 4"/>
          <p:cNvPicPr>
            <a:picLocks noGrp="1" noChangeAspect="1"/>
          </p:cNvPicPr>
          <p:nvPr>
            <p:ph idx="1"/>
          </p:nvPr>
        </p:nvPicPr>
        <p:blipFill>
          <a:blip r:embed="rId3"/>
          <a:stretch>
            <a:fillRect/>
          </a:stretch>
        </p:blipFill>
        <p:spPr>
          <a:xfrm>
            <a:off x="457200" y="1676400"/>
            <a:ext cx="8265801" cy="4114800"/>
          </a:xfrm>
          <a:prstGeom prst="rect">
            <a:avLst/>
          </a:prstGeom>
        </p:spPr>
      </p:pic>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57</a:t>
            </a:fld>
            <a:endParaRPr lang="en-US" dirty="0">
              <a:solidFill>
                <a:prstClr val="black">
                  <a:tint val="75000"/>
                </a:prstClr>
              </a:solidFill>
            </a:endParaRPr>
          </a:p>
        </p:txBody>
      </p:sp>
    </p:spTree>
    <p:extLst>
      <p:ext uri="{BB962C8B-B14F-4D97-AF65-F5344CB8AC3E}">
        <p14:creationId xmlns:p14="http://schemas.microsoft.com/office/powerpoint/2010/main" val="31477945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Average Peak Day Forecast</a:t>
            </a:r>
            <a:endParaRPr lang="en-US" sz="2200" dirty="0"/>
          </a:p>
        </p:txBody>
      </p:sp>
      <p:sp>
        <p:nvSpPr>
          <p:cNvPr id="3" name="Content Placeholder 2"/>
          <p:cNvSpPr>
            <a:spLocks noGrp="1"/>
          </p:cNvSpPr>
          <p:nvPr>
            <p:ph idx="1"/>
          </p:nvPr>
        </p:nvSpPr>
        <p:spPr/>
        <p:txBody>
          <a:bodyPr>
            <a:normAutofit fontScale="47500" lnSpcReduction="20000"/>
          </a:bodyPr>
          <a:lstStyle/>
          <a:p>
            <a:r>
              <a:rPr lang="en-US" sz="6800" dirty="0" smtClean="0"/>
              <a:t>The Average </a:t>
            </a:r>
            <a:r>
              <a:rPr lang="en-US" sz="6800" dirty="0"/>
              <a:t>Peak Day </a:t>
            </a:r>
            <a:r>
              <a:rPr lang="en-US" sz="6800" dirty="0" smtClean="0"/>
              <a:t>Forecast ensures </a:t>
            </a:r>
            <a:r>
              <a:rPr lang="en-US" sz="6800" dirty="0"/>
              <a:t>that Cascade </a:t>
            </a:r>
            <a:r>
              <a:rPr lang="en-US" sz="6800" dirty="0" smtClean="0"/>
              <a:t>can plan for the expected peak day during a year. </a:t>
            </a:r>
          </a:p>
          <a:p>
            <a:pPr lvl="1"/>
            <a:r>
              <a:rPr lang="en-US" sz="5500" dirty="0" smtClean="0"/>
              <a:t>Using the weighted HDDs, Cascade found the coldest day in each of the most recent 30 years (1986-2015).</a:t>
            </a:r>
          </a:p>
          <a:p>
            <a:pPr lvl="1"/>
            <a:r>
              <a:rPr lang="en-US" sz="5500" dirty="0" smtClean="0"/>
              <a:t>Using those HDDs, Cascade averaged each day for each weather location to come up with 7 HDDs.</a:t>
            </a:r>
          </a:p>
          <a:p>
            <a:pPr lvl="1"/>
            <a:r>
              <a:rPr lang="en-US" sz="5500" dirty="0" smtClean="0"/>
              <a:t>Those HDDs were then applied to the regressions to come up with an average peak day forecast.</a:t>
            </a: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58</a:t>
            </a:fld>
            <a:endParaRPr lang="en-US" dirty="0">
              <a:solidFill>
                <a:prstClr val="black">
                  <a:tint val="75000"/>
                </a:prstClr>
              </a:solidFill>
            </a:endParaRPr>
          </a:p>
        </p:txBody>
      </p:sp>
    </p:spTree>
    <p:extLst>
      <p:ext uri="{BB962C8B-B14F-4D97-AF65-F5344CB8AC3E}">
        <p14:creationId xmlns:p14="http://schemas.microsoft.com/office/powerpoint/2010/main" val="29256809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Max Peak Day Forecast</a:t>
            </a:r>
            <a:endParaRPr lang="en-US" sz="2200" dirty="0"/>
          </a:p>
        </p:txBody>
      </p:sp>
      <p:sp>
        <p:nvSpPr>
          <p:cNvPr id="3" name="Content Placeholder 2"/>
          <p:cNvSpPr>
            <a:spLocks noGrp="1"/>
          </p:cNvSpPr>
          <p:nvPr>
            <p:ph idx="1"/>
          </p:nvPr>
        </p:nvSpPr>
        <p:spPr/>
        <p:txBody>
          <a:bodyPr>
            <a:normAutofit fontScale="55000" lnSpcReduction="20000"/>
          </a:bodyPr>
          <a:lstStyle/>
          <a:p>
            <a:r>
              <a:rPr lang="en-US" sz="6800" dirty="0" smtClean="0"/>
              <a:t>The Max Peak Day Forecast allows Cascade to plan for the coldest day in the past 30 years with today’s usage rates and customer counts.</a:t>
            </a:r>
          </a:p>
          <a:p>
            <a:pPr lvl="1"/>
            <a:r>
              <a:rPr lang="en-US" sz="5500" dirty="0" smtClean="0"/>
              <a:t>Using the weighted HDDs, Cascade found the coldest day from the past 30 years (This is December 21</a:t>
            </a:r>
            <a:r>
              <a:rPr lang="en-US" sz="5500" baseline="30000" dirty="0" smtClean="0"/>
              <a:t>st</a:t>
            </a:r>
            <a:r>
              <a:rPr lang="en-US" sz="5500" dirty="0" smtClean="0"/>
              <a:t>, 1990).</a:t>
            </a:r>
          </a:p>
          <a:p>
            <a:pPr lvl="1"/>
            <a:r>
              <a:rPr lang="en-US" sz="5500" dirty="0" smtClean="0"/>
              <a:t>The HDDs for each weather location from this day were used in the regressions</a:t>
            </a:r>
            <a:r>
              <a:rPr lang="en-US" sz="5500" dirty="0"/>
              <a:t> </a:t>
            </a:r>
            <a:r>
              <a:rPr lang="en-US" sz="5500" dirty="0" smtClean="0"/>
              <a:t>to come up with the Max Peak Day Forecast.</a:t>
            </a: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59</a:t>
            </a:fld>
            <a:endParaRPr lang="en-US" dirty="0">
              <a:solidFill>
                <a:prstClr val="black">
                  <a:tint val="75000"/>
                </a:prstClr>
              </a:solidFill>
            </a:endParaRPr>
          </a:p>
        </p:txBody>
      </p:sp>
    </p:spTree>
    <p:extLst>
      <p:ext uri="{BB962C8B-B14F-4D97-AF65-F5344CB8AC3E}">
        <p14:creationId xmlns:p14="http://schemas.microsoft.com/office/powerpoint/2010/main" val="2721589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5AD5D0-F42F-446F-9B8E-7D26259F086B}" type="slidenum">
              <a:rPr lang="en-US" smtClean="0">
                <a:solidFill>
                  <a:prstClr val="black">
                    <a:tint val="75000"/>
                  </a:prstClr>
                </a:solidFill>
              </a:rPr>
              <a:pPr/>
              <a:t>6</a:t>
            </a:fld>
            <a:endParaRPr lang="en-US" dirty="0">
              <a:solidFill>
                <a:prstClr val="black">
                  <a:tint val="75000"/>
                </a:prstClr>
              </a:solidFill>
            </a:endParaRPr>
          </a:p>
        </p:txBody>
      </p:sp>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3" y="738188"/>
            <a:ext cx="7839075"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28926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CityGate Peak Day Forecast</a:t>
            </a:r>
            <a:endParaRPr lang="en-US" sz="2200" dirty="0"/>
          </a:p>
        </p:txBody>
      </p:sp>
      <p:sp>
        <p:nvSpPr>
          <p:cNvPr id="3" name="Content Placeholder 2"/>
          <p:cNvSpPr>
            <a:spLocks noGrp="1"/>
          </p:cNvSpPr>
          <p:nvPr>
            <p:ph idx="1"/>
          </p:nvPr>
        </p:nvSpPr>
        <p:spPr/>
        <p:txBody>
          <a:bodyPr>
            <a:normAutofit fontScale="55000" lnSpcReduction="20000"/>
          </a:bodyPr>
          <a:lstStyle/>
          <a:p>
            <a:r>
              <a:rPr lang="en-US" sz="6800" dirty="0" smtClean="0"/>
              <a:t>The CityGate Peak Day Forecast allows Cascade to plan for the coldest day in the past 30 years at each individual weather location.</a:t>
            </a:r>
          </a:p>
          <a:p>
            <a:pPr lvl="1"/>
            <a:r>
              <a:rPr lang="en-US" sz="5500" dirty="0" smtClean="0"/>
              <a:t>Using weather location HDDs, Cascade found the coldest HDD in the past 30 years for each individual weather location.</a:t>
            </a:r>
          </a:p>
          <a:p>
            <a:pPr lvl="1"/>
            <a:r>
              <a:rPr lang="en-US" sz="5500" dirty="0" smtClean="0"/>
              <a:t>The HDDs for each weather location were used in the regressions</a:t>
            </a:r>
            <a:r>
              <a:rPr lang="en-US" sz="5500" dirty="0"/>
              <a:t> </a:t>
            </a:r>
            <a:r>
              <a:rPr lang="en-US" sz="5500" dirty="0" smtClean="0"/>
              <a:t>to come up with the CityGate Peak Day Forecast.</a:t>
            </a: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60</a:t>
            </a:fld>
            <a:endParaRPr lang="en-US" dirty="0">
              <a:solidFill>
                <a:prstClr val="black">
                  <a:tint val="75000"/>
                </a:prstClr>
              </a:solidFill>
            </a:endParaRPr>
          </a:p>
        </p:txBody>
      </p:sp>
    </p:spTree>
    <p:extLst>
      <p:ext uri="{BB962C8B-B14F-4D97-AF65-F5344CB8AC3E}">
        <p14:creationId xmlns:p14="http://schemas.microsoft.com/office/powerpoint/2010/main" val="1653177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 and CityGate Peak HDDs</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61</a:t>
            </a:fld>
            <a:endParaRPr lang="en-US" dirty="0">
              <a:solidFill>
                <a:prstClr val="black">
                  <a:tint val="75000"/>
                </a:prstClr>
              </a:solidFill>
            </a:endParaRPr>
          </a:p>
        </p:txBody>
      </p:sp>
      <p:pic>
        <p:nvPicPr>
          <p:cNvPr id="7" name="Content Placeholder 6"/>
          <p:cNvPicPr>
            <a:picLocks noGrp="1" noChangeAspect="1"/>
          </p:cNvPicPr>
          <p:nvPr>
            <p:ph idx="1"/>
          </p:nvPr>
        </p:nvPicPr>
        <p:blipFill>
          <a:blip r:embed="rId3"/>
          <a:stretch>
            <a:fillRect/>
          </a:stretch>
        </p:blipFill>
        <p:spPr>
          <a:xfrm>
            <a:off x="457199" y="1676400"/>
            <a:ext cx="8287485" cy="3733800"/>
          </a:xfrm>
          <a:prstGeom prst="rect">
            <a:avLst/>
          </a:prstGeom>
        </p:spPr>
      </p:pic>
    </p:spTree>
    <p:extLst>
      <p:ext uri="{BB962C8B-B14F-4D97-AF65-F5344CB8AC3E}">
        <p14:creationId xmlns:p14="http://schemas.microsoft.com/office/powerpoint/2010/main" val="6858867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Average Peak Demand Day Forecast</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62</a:t>
            </a:fld>
            <a:endParaRPr lang="en-US" dirty="0">
              <a:solidFill>
                <a:prstClr val="black">
                  <a:tint val="75000"/>
                </a:prstClr>
              </a:solidFill>
            </a:endParaRPr>
          </a:p>
        </p:txBody>
      </p:sp>
      <p:pic>
        <p:nvPicPr>
          <p:cNvPr id="6" name="Picture 5"/>
          <p:cNvPicPr>
            <a:picLocks noChangeAspect="1"/>
          </p:cNvPicPr>
          <p:nvPr/>
        </p:nvPicPr>
        <p:blipFill>
          <a:blip r:embed="rId3"/>
          <a:stretch>
            <a:fillRect/>
          </a:stretch>
        </p:blipFill>
        <p:spPr>
          <a:xfrm>
            <a:off x="457200" y="1295400"/>
            <a:ext cx="8224600" cy="4495800"/>
          </a:xfrm>
          <a:prstGeom prst="rect">
            <a:avLst/>
          </a:prstGeom>
        </p:spPr>
      </p:pic>
    </p:spTree>
    <p:extLst>
      <p:ext uri="{BB962C8B-B14F-4D97-AF65-F5344CB8AC3E}">
        <p14:creationId xmlns:p14="http://schemas.microsoft.com/office/powerpoint/2010/main" val="7496374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Max Peak Demand Day Forecast</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63</a:t>
            </a:fld>
            <a:endParaRPr lang="en-US" dirty="0">
              <a:solidFill>
                <a:prstClr val="black">
                  <a:tint val="75000"/>
                </a:prstClr>
              </a:solidFill>
            </a:endParaRPr>
          </a:p>
        </p:txBody>
      </p:sp>
      <p:pic>
        <p:nvPicPr>
          <p:cNvPr id="7" name="Picture 6"/>
          <p:cNvPicPr>
            <a:picLocks noChangeAspect="1"/>
          </p:cNvPicPr>
          <p:nvPr/>
        </p:nvPicPr>
        <p:blipFill>
          <a:blip r:embed="rId3"/>
          <a:stretch>
            <a:fillRect/>
          </a:stretch>
        </p:blipFill>
        <p:spPr>
          <a:xfrm>
            <a:off x="457200" y="1295400"/>
            <a:ext cx="8224600" cy="4495800"/>
          </a:xfrm>
          <a:prstGeom prst="rect">
            <a:avLst/>
          </a:prstGeom>
        </p:spPr>
      </p:pic>
    </p:spTree>
    <p:extLst>
      <p:ext uri="{BB962C8B-B14F-4D97-AF65-F5344CB8AC3E}">
        <p14:creationId xmlns:p14="http://schemas.microsoft.com/office/powerpoint/2010/main" val="4960891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CityGate Peak Demand Day Forecast</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64</a:t>
            </a:fld>
            <a:endParaRPr lang="en-US" dirty="0">
              <a:solidFill>
                <a:prstClr val="black">
                  <a:tint val="75000"/>
                </a:prstClr>
              </a:solidFill>
            </a:endParaRPr>
          </a:p>
        </p:txBody>
      </p:sp>
      <p:pic>
        <p:nvPicPr>
          <p:cNvPr id="6" name="Picture 5"/>
          <p:cNvPicPr>
            <a:picLocks noChangeAspect="1"/>
          </p:cNvPicPr>
          <p:nvPr/>
        </p:nvPicPr>
        <p:blipFill>
          <a:blip r:embed="rId3"/>
          <a:stretch>
            <a:fillRect/>
          </a:stretch>
        </p:blipFill>
        <p:spPr>
          <a:xfrm>
            <a:off x="457200" y="1295400"/>
            <a:ext cx="8224600" cy="4495800"/>
          </a:xfrm>
          <a:prstGeom prst="rect">
            <a:avLst/>
          </a:prstGeom>
        </p:spPr>
      </p:pic>
    </p:spTree>
    <p:extLst>
      <p:ext uri="{BB962C8B-B14F-4D97-AF65-F5344CB8AC3E}">
        <p14:creationId xmlns:p14="http://schemas.microsoft.com/office/powerpoint/2010/main" val="27073036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Cascade acknowledges 2014 IRP issues and plans to resolve those in the 2016 IRP.</a:t>
            </a:r>
          </a:p>
          <a:p>
            <a:r>
              <a:rPr lang="en-US" dirty="0" smtClean="0"/>
              <a:t>Demand Forecast Model</a:t>
            </a:r>
          </a:p>
          <a:p>
            <a:pPr lvl="1"/>
            <a:r>
              <a:rPr lang="en-US" dirty="0"/>
              <a:t>Methodology</a:t>
            </a:r>
          </a:p>
          <a:p>
            <a:pPr lvl="1"/>
            <a:r>
              <a:rPr lang="en-US" dirty="0" smtClean="0"/>
              <a:t>Assumptions</a:t>
            </a:r>
          </a:p>
          <a:p>
            <a:pPr lvl="1"/>
            <a:r>
              <a:rPr lang="en-US" dirty="0" smtClean="0"/>
              <a:t>Scenarios</a:t>
            </a:r>
          </a:p>
          <a:p>
            <a:pPr lvl="1"/>
            <a:r>
              <a:rPr lang="en-US" dirty="0" smtClean="0"/>
              <a:t>Results</a:t>
            </a:r>
          </a:p>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65</a:t>
            </a:fld>
            <a:endParaRPr lang="en-US" dirty="0">
              <a:solidFill>
                <a:prstClr val="black">
                  <a:tint val="75000"/>
                </a:prstClr>
              </a:solidFill>
            </a:endParaRPr>
          </a:p>
        </p:txBody>
      </p:sp>
    </p:spTree>
    <p:extLst>
      <p:ext uri="{BB962C8B-B14F-4D97-AF65-F5344CB8AC3E}">
        <p14:creationId xmlns:p14="http://schemas.microsoft.com/office/powerpoint/2010/main" val="201053129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p:spPr>
        <p:txBody>
          <a:bodyPr>
            <a:normAutofit fontScale="92500" lnSpcReduction="10000"/>
          </a:bodyPr>
          <a:lstStyle/>
          <a:p>
            <a:pPr marL="0" lvl="0" indent="0" algn="ctr">
              <a:buNone/>
            </a:pPr>
            <a:r>
              <a:rPr lang="en-US" b="1" dirty="0">
                <a:solidFill>
                  <a:prstClr val="black"/>
                </a:solidFill>
                <a:latin typeface="+mj-lt"/>
              </a:rPr>
              <a:t>Questions/Next  Steps</a:t>
            </a:r>
          </a:p>
          <a:p>
            <a:pPr lvl="0"/>
            <a:endParaRPr lang="en-US" b="1" dirty="0">
              <a:solidFill>
                <a:prstClr val="black"/>
              </a:solidFill>
              <a:latin typeface="+mj-lt"/>
            </a:endParaRPr>
          </a:p>
          <a:p>
            <a:pPr lvl="0"/>
            <a:r>
              <a:rPr lang="en-US" b="1" dirty="0">
                <a:solidFill>
                  <a:prstClr val="black"/>
                </a:solidFill>
                <a:latin typeface="+mj-lt"/>
              </a:rPr>
              <a:t>Review Plans for TAG 2 </a:t>
            </a:r>
            <a:r>
              <a:rPr lang="en-US" b="1" dirty="0" smtClean="0">
                <a:solidFill>
                  <a:prstClr val="black"/>
                </a:solidFill>
                <a:latin typeface="+mj-lt"/>
              </a:rPr>
              <a:t>Discussion</a:t>
            </a:r>
          </a:p>
          <a:p>
            <a:pPr lvl="1"/>
            <a:r>
              <a:rPr lang="en-US" sz="3200" b="1" dirty="0" smtClean="0">
                <a:solidFill>
                  <a:prstClr val="black"/>
                </a:solidFill>
                <a:latin typeface="+mj-lt"/>
              </a:rPr>
              <a:t>Update on any Action items.</a:t>
            </a:r>
            <a:endParaRPr lang="en-US" sz="3200" b="1" dirty="0">
              <a:solidFill>
                <a:prstClr val="black"/>
              </a:solidFill>
              <a:latin typeface="+mj-lt"/>
            </a:endParaRPr>
          </a:p>
          <a:p>
            <a:pPr lvl="1"/>
            <a:r>
              <a:rPr lang="en-US" sz="3200" b="1" dirty="0">
                <a:solidFill>
                  <a:prstClr val="black"/>
                </a:solidFill>
                <a:latin typeface="+mj-lt"/>
              </a:rPr>
              <a:t>Drill down further into the 20 year forecast, select </a:t>
            </a:r>
            <a:r>
              <a:rPr lang="en-US" sz="3200" b="1" dirty="0" smtClean="0">
                <a:solidFill>
                  <a:prstClr val="black"/>
                </a:solidFill>
                <a:latin typeface="+mj-lt"/>
              </a:rPr>
              <a:t>CityGates </a:t>
            </a:r>
            <a:r>
              <a:rPr lang="en-US" sz="3200" b="1" dirty="0">
                <a:solidFill>
                  <a:prstClr val="black"/>
                </a:solidFill>
                <a:latin typeface="+mj-lt"/>
              </a:rPr>
              <a:t>and customer </a:t>
            </a:r>
            <a:r>
              <a:rPr lang="en-US" sz="3200" b="1" dirty="0" smtClean="0">
                <a:solidFill>
                  <a:prstClr val="black"/>
                </a:solidFill>
                <a:latin typeface="+mj-lt"/>
              </a:rPr>
              <a:t>segments.</a:t>
            </a:r>
            <a:endParaRPr lang="en-US" sz="3200" b="1" dirty="0">
              <a:solidFill>
                <a:prstClr val="black"/>
              </a:solidFill>
              <a:latin typeface="+mj-lt"/>
            </a:endParaRPr>
          </a:p>
          <a:p>
            <a:pPr lvl="1"/>
            <a:r>
              <a:rPr lang="en-US" sz="3200" b="1" dirty="0" smtClean="0">
                <a:solidFill>
                  <a:prstClr val="black"/>
                </a:solidFill>
                <a:latin typeface="+mj-lt"/>
              </a:rPr>
              <a:t>Current and Potential Supply Resources.</a:t>
            </a:r>
          </a:p>
          <a:p>
            <a:pPr lvl="1"/>
            <a:r>
              <a:rPr lang="en-US" sz="3200" b="1" dirty="0" smtClean="0">
                <a:solidFill>
                  <a:prstClr val="black"/>
                </a:solidFill>
                <a:latin typeface="+mj-lt"/>
              </a:rPr>
              <a:t>Next TAG is Tuesday, July 19</a:t>
            </a:r>
            <a:r>
              <a:rPr lang="en-US" sz="3200" b="1" baseline="30000" dirty="0" smtClean="0">
                <a:solidFill>
                  <a:prstClr val="black"/>
                </a:solidFill>
                <a:latin typeface="+mj-lt"/>
              </a:rPr>
              <a:t>th</a:t>
            </a:r>
            <a:r>
              <a:rPr lang="en-US" sz="3200" b="1" dirty="0" smtClean="0">
                <a:solidFill>
                  <a:prstClr val="black"/>
                </a:solidFill>
                <a:latin typeface="+mj-lt"/>
              </a:rPr>
              <a:t> at SeaTac International Airport Conference Center.</a:t>
            </a:r>
          </a:p>
          <a:p>
            <a:pPr lvl="1"/>
            <a:endParaRPr lang="en-US" sz="3200" b="1" dirty="0" smtClean="0">
              <a:solidFill>
                <a:prstClr val="black"/>
              </a:solidFill>
            </a:endParaRP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66</a:t>
            </a:fld>
            <a:endParaRPr lang="en-US" dirty="0">
              <a:solidFill>
                <a:prstClr val="black">
                  <a:tint val="75000"/>
                </a:prstClr>
              </a:solidFill>
            </a:endParaRPr>
          </a:p>
        </p:txBody>
      </p:sp>
    </p:spTree>
    <p:extLst>
      <p:ext uri="{BB962C8B-B14F-4D97-AF65-F5344CB8AC3E}">
        <p14:creationId xmlns:p14="http://schemas.microsoft.com/office/powerpoint/2010/main" val="4253725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5AD5D0-F42F-446F-9B8E-7D26259F086B}" type="slidenum">
              <a:rPr lang="en-US" smtClean="0">
                <a:solidFill>
                  <a:prstClr val="black">
                    <a:tint val="75000"/>
                  </a:prstClr>
                </a:solidFill>
              </a:rPr>
              <a:pPr/>
              <a:t>7</a:t>
            </a:fld>
            <a:endParaRPr lang="en-US" dirty="0">
              <a:solidFill>
                <a:prstClr val="black">
                  <a:tint val="75000"/>
                </a:prstClr>
              </a:solidFill>
            </a:endParaRPr>
          </a:p>
        </p:txBody>
      </p:sp>
      <p:sp>
        <p:nvSpPr>
          <p:cNvPr id="2" name="TextBox 1"/>
          <p:cNvSpPr txBox="1"/>
          <p:nvPr/>
        </p:nvSpPr>
        <p:spPr>
          <a:xfrm>
            <a:off x="533400" y="457200"/>
            <a:ext cx="7848600" cy="461665"/>
          </a:xfrm>
          <a:prstGeom prst="rect">
            <a:avLst/>
          </a:prstGeom>
          <a:noFill/>
        </p:spPr>
        <p:txBody>
          <a:bodyPr wrap="square" rtlCol="0">
            <a:spAutoFit/>
          </a:bodyPr>
          <a:lstStyle/>
          <a:p>
            <a:pPr algn="ctr"/>
            <a:r>
              <a:rPr lang="en-US" dirty="0" smtClean="0"/>
              <a:t>IRP TIMELINE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38473461"/>
              </p:ext>
            </p:extLst>
          </p:nvPr>
        </p:nvGraphicFramePr>
        <p:xfrm>
          <a:off x="530087" y="932117"/>
          <a:ext cx="8077200" cy="5059360"/>
        </p:xfrm>
        <a:graphic>
          <a:graphicData uri="http://schemas.openxmlformats.org/drawingml/2006/table">
            <a:tbl>
              <a:tblPr/>
              <a:tblGrid>
                <a:gridCol w="3319257"/>
                <a:gridCol w="3247322"/>
                <a:gridCol w="1510621"/>
              </a:tblGrid>
              <a:tr h="363193">
                <a:tc>
                  <a:txBody>
                    <a:bodyPr/>
                    <a:lstStyle/>
                    <a:p>
                      <a:pPr algn="l" fontAlgn="t"/>
                      <a:r>
                        <a:rPr lang="en-US" sz="1000" b="0" i="0" u="none" strike="noStrike" dirty="0">
                          <a:solidFill>
                            <a:srgbClr val="000000"/>
                          </a:solidFill>
                          <a:effectLst/>
                          <a:latin typeface="Calibri" panose="020F0502020204030204" pitchFamily="34" charset="0"/>
                        </a:rPr>
                        <a:t>Date</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Calibri" panose="020F0502020204030204" pitchFamily="34" charset="0"/>
                        </a:rPr>
                        <a:t>Process Element</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Calibri" panose="020F0502020204030204" pitchFamily="34" charset="0"/>
                        </a:rPr>
                        <a:t>Location (Subject to change)</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373">
                <a:tc>
                  <a:txBody>
                    <a:bodyPr/>
                    <a:lstStyle/>
                    <a:p>
                      <a:pPr algn="l" fontAlgn="t"/>
                      <a:r>
                        <a:rPr lang="en-US" sz="900" b="0" i="0" u="none" strike="noStrike" dirty="0">
                          <a:solidFill>
                            <a:srgbClr val="000000"/>
                          </a:solidFill>
                          <a:effectLst/>
                          <a:latin typeface="Calibri" panose="020F0502020204030204" pitchFamily="34" charset="0"/>
                        </a:rPr>
                        <a:t>Thursday, June 09, 2016</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panose="020F0502020204030204" pitchFamily="34" charset="0"/>
                        </a:rPr>
                        <a:t>TAG 1 </a:t>
                      </a:r>
                      <a:r>
                        <a:rPr lang="en-US" sz="900" b="0" i="0" u="none" strike="noStrike" dirty="0" smtClean="0">
                          <a:solidFill>
                            <a:srgbClr val="000000"/>
                          </a:solidFill>
                          <a:effectLst/>
                          <a:latin typeface="Calibri" panose="020F0502020204030204" pitchFamily="34" charset="0"/>
                        </a:rPr>
                        <a:t>slides </a:t>
                      </a:r>
                      <a:r>
                        <a:rPr lang="en-US" sz="900" b="0" i="0" u="none" strike="noStrike" dirty="0">
                          <a:solidFill>
                            <a:srgbClr val="000000"/>
                          </a:solidFill>
                          <a:effectLst/>
                          <a:latin typeface="Calibri" panose="020F0502020204030204" pitchFamily="34" charset="0"/>
                        </a:rPr>
                        <a:t>distributed to stakeholders</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panose="020F0502020204030204" pitchFamily="34" charset="0"/>
                        </a:rPr>
                        <a:t> </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4154">
                <a:tc>
                  <a:txBody>
                    <a:bodyPr/>
                    <a:lstStyle/>
                    <a:p>
                      <a:pPr algn="l" fontAlgn="t"/>
                      <a:r>
                        <a:rPr lang="en-US" sz="900" b="1" i="0" u="none" strike="noStrike" dirty="0">
                          <a:solidFill>
                            <a:srgbClr val="000000"/>
                          </a:solidFill>
                          <a:effectLst/>
                          <a:latin typeface="Calibri" panose="020F0502020204030204" pitchFamily="34" charset="0"/>
                        </a:rPr>
                        <a:t>Thursday, June 16, 2016</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TAG 1:  Process, Key Assumptions, IRP Team, Timeline, Latest Economic Indicators, Price Forecast and Demand Forecast, Plan for dealing with issues raised in 2014 IRP </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 </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373">
                <a:tc>
                  <a:txBody>
                    <a:bodyPr/>
                    <a:lstStyle/>
                    <a:p>
                      <a:pPr algn="l" fontAlgn="t"/>
                      <a:r>
                        <a:rPr lang="en-US" sz="900" b="0" i="0" u="none" strike="noStrike" dirty="0">
                          <a:solidFill>
                            <a:srgbClr val="000000"/>
                          </a:solidFill>
                          <a:effectLst/>
                          <a:latin typeface="Calibri" panose="020F0502020204030204" pitchFamily="34" charset="0"/>
                        </a:rPr>
                        <a:t>Thursday, July 14, 2016</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panose="020F0502020204030204" pitchFamily="34" charset="0"/>
                        </a:rPr>
                        <a:t>TAG 2  slides distributed to stakeholders</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0" i="1" u="none" strike="noStrike" dirty="0">
                          <a:solidFill>
                            <a:srgbClr val="FF0000"/>
                          </a:solidFill>
                          <a:effectLst/>
                          <a:latin typeface="Calibri" panose="020F0502020204030204" pitchFamily="34" charset="0"/>
                        </a:rPr>
                        <a:t> </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4154">
                <a:tc>
                  <a:txBody>
                    <a:bodyPr/>
                    <a:lstStyle/>
                    <a:p>
                      <a:pPr algn="l" fontAlgn="t"/>
                      <a:r>
                        <a:rPr lang="en-US" sz="900" b="1" i="0" u="none" strike="noStrike" dirty="0" smtClean="0">
                          <a:solidFill>
                            <a:srgbClr val="000000"/>
                          </a:solidFill>
                          <a:effectLst/>
                          <a:latin typeface="Calibri" panose="020F0502020204030204" pitchFamily="34" charset="0"/>
                        </a:rPr>
                        <a:t>Tuesday</a:t>
                      </a:r>
                      <a:r>
                        <a:rPr lang="en-US" sz="900" b="1" i="0" u="none" strike="noStrike" dirty="0">
                          <a:solidFill>
                            <a:srgbClr val="000000"/>
                          </a:solidFill>
                          <a:effectLst/>
                          <a:latin typeface="Calibri" panose="020F0502020204030204" pitchFamily="34" charset="0"/>
                        </a:rPr>
                        <a:t>, July </a:t>
                      </a:r>
                      <a:r>
                        <a:rPr lang="en-US" sz="900" b="1" i="0" u="none" strike="noStrike" dirty="0" smtClean="0">
                          <a:solidFill>
                            <a:srgbClr val="000000"/>
                          </a:solidFill>
                          <a:effectLst/>
                          <a:latin typeface="Calibri" panose="020F0502020204030204" pitchFamily="34" charset="0"/>
                        </a:rPr>
                        <a:t>19, </a:t>
                      </a:r>
                      <a:r>
                        <a:rPr lang="en-US" sz="900" b="1" i="0" u="none" strike="noStrike" dirty="0">
                          <a:solidFill>
                            <a:srgbClr val="000000"/>
                          </a:solidFill>
                          <a:effectLst/>
                          <a:latin typeface="Calibri" panose="020F0502020204030204" pitchFamily="34" charset="0"/>
                        </a:rPr>
                        <a:t>2016</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TAG 2:   Drilling down into segments of demand forecast, Current Supply Resources, Transport Issues, Alternative Resources, Update on 2 Year Plan </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Seattle Airport Conference Center</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373">
                <a:tc>
                  <a:txBody>
                    <a:bodyPr/>
                    <a:lstStyle/>
                    <a:p>
                      <a:pPr algn="l" fontAlgn="t"/>
                      <a:r>
                        <a:rPr lang="en-US" sz="900" b="0" i="0" u="none" strike="noStrike" dirty="0">
                          <a:solidFill>
                            <a:srgbClr val="000000"/>
                          </a:solidFill>
                          <a:effectLst/>
                          <a:latin typeface="Calibri" panose="020F0502020204030204" pitchFamily="34" charset="0"/>
                        </a:rPr>
                        <a:t>Friday, August 12, 2016</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panose="020F0502020204030204" pitchFamily="34" charset="0"/>
                        </a:rPr>
                        <a:t>TAG 3 slides distributed to stakeholders</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panose="020F0502020204030204" pitchFamily="34" charset="0"/>
                        </a:rPr>
                        <a:t> </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300">
                <a:tc>
                  <a:txBody>
                    <a:bodyPr/>
                    <a:lstStyle/>
                    <a:p>
                      <a:pPr algn="l" fontAlgn="t"/>
                      <a:r>
                        <a:rPr lang="en-US" sz="900" b="1" i="0" u="none" strike="noStrike" dirty="0">
                          <a:solidFill>
                            <a:srgbClr val="000000"/>
                          </a:solidFill>
                          <a:effectLst/>
                          <a:latin typeface="Calibri" panose="020F0502020204030204" pitchFamily="34" charset="0"/>
                        </a:rPr>
                        <a:t>Thursday, August 18, 2016</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TAG 3: Conservation, Distribution System Planning, Planned Scenarios and Sensitivities </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Seattle Airport Conference Center</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373">
                <a:tc>
                  <a:txBody>
                    <a:bodyPr/>
                    <a:lstStyle/>
                    <a:p>
                      <a:pPr algn="l" fontAlgn="t"/>
                      <a:r>
                        <a:rPr lang="en-US" sz="900" b="0" i="0" u="none" strike="noStrike" dirty="0">
                          <a:solidFill>
                            <a:srgbClr val="000000"/>
                          </a:solidFill>
                          <a:effectLst/>
                          <a:latin typeface="Calibri" panose="020F0502020204030204" pitchFamily="34" charset="0"/>
                        </a:rPr>
                        <a:t>Thursday, September 08, 2016</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panose="020F0502020204030204" pitchFamily="34" charset="0"/>
                        </a:rPr>
                        <a:t>TAG 4 slides distributed to stakeholders</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panose="020F0502020204030204" pitchFamily="34" charset="0"/>
                        </a:rPr>
                        <a:t> </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228">
                <a:tc>
                  <a:txBody>
                    <a:bodyPr/>
                    <a:lstStyle/>
                    <a:p>
                      <a:pPr algn="l" fontAlgn="t"/>
                      <a:r>
                        <a:rPr lang="en-US" sz="900" b="1" i="0" u="none" strike="noStrike" dirty="0">
                          <a:solidFill>
                            <a:srgbClr val="000000"/>
                          </a:solidFill>
                          <a:effectLst/>
                          <a:latin typeface="Calibri" panose="020F0502020204030204" pitchFamily="34" charset="0"/>
                        </a:rPr>
                        <a:t>Thursday, September 15, 2016</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TAG 4:  Preliminary Resource Integration Results, Avoided Costs, Proposed new 2 year Plan  </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Seattle Airport Conference Center</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300">
                <a:tc>
                  <a:txBody>
                    <a:bodyPr/>
                    <a:lstStyle/>
                    <a:p>
                      <a:pPr algn="l" fontAlgn="t"/>
                      <a:r>
                        <a:rPr lang="en-US" sz="900" b="1" i="0" u="none" strike="noStrike" dirty="0">
                          <a:solidFill>
                            <a:srgbClr val="000000"/>
                          </a:solidFill>
                          <a:effectLst/>
                          <a:latin typeface="Calibri" panose="020F0502020204030204" pitchFamily="34" charset="0"/>
                        </a:rPr>
                        <a:t>Tuesday, October 04, 2016</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TAG 5: Final Integration Results, finalization of plan components</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Seattle Airport Conference Center</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820">
                <a:tc>
                  <a:txBody>
                    <a:bodyPr/>
                    <a:lstStyle/>
                    <a:p>
                      <a:pPr algn="l" fontAlgn="t"/>
                      <a:r>
                        <a:rPr lang="en-US" sz="900" b="0" i="0" u="none" strike="noStrike" dirty="0">
                          <a:solidFill>
                            <a:srgbClr val="000000"/>
                          </a:solidFill>
                          <a:effectLst/>
                          <a:latin typeface="Calibri" panose="020F0502020204030204" pitchFamily="34" charset="0"/>
                        </a:rPr>
                        <a:t>Monday, October 17, 2016</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panose="020F0502020204030204" pitchFamily="34" charset="0"/>
                        </a:rPr>
                        <a:t>Draft of 2016 IRP distributed </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Calibri" panose="020F0502020204030204" pitchFamily="34" charset="0"/>
                        </a:rPr>
                        <a:t>Kennewick, WebEx</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373">
                <a:tc>
                  <a:txBody>
                    <a:bodyPr/>
                    <a:lstStyle/>
                    <a:p>
                      <a:pPr algn="l" fontAlgn="t"/>
                      <a:r>
                        <a:rPr lang="en-US" sz="900" b="0" i="0" u="none" strike="noStrike" dirty="0">
                          <a:solidFill>
                            <a:srgbClr val="000000"/>
                          </a:solidFill>
                          <a:effectLst/>
                          <a:latin typeface="Calibri" panose="020F0502020204030204" pitchFamily="34" charset="0"/>
                        </a:rPr>
                        <a:t>Monday, November 07, 2016</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panose="020F0502020204030204" pitchFamily="34" charset="0"/>
                        </a:rPr>
                        <a:t>Comments due on draft from all stakeholders</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panose="020F0502020204030204" pitchFamily="34" charset="0"/>
                        </a:rPr>
                        <a:t> </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300">
                <a:tc>
                  <a:txBody>
                    <a:bodyPr/>
                    <a:lstStyle/>
                    <a:p>
                      <a:pPr algn="l" fontAlgn="t"/>
                      <a:r>
                        <a:rPr lang="en-US" sz="900" b="0" i="0" u="none" strike="noStrike" dirty="0">
                          <a:solidFill>
                            <a:srgbClr val="000000"/>
                          </a:solidFill>
                          <a:effectLst/>
                          <a:latin typeface="Calibri" panose="020F0502020204030204" pitchFamily="34" charset="0"/>
                        </a:rPr>
                        <a:t>Thursday, November 17, 2016</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panose="020F0502020204030204" pitchFamily="34" charset="0"/>
                        </a:rPr>
                        <a:t>TAG 6, if needed</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panose="020F0502020204030204" pitchFamily="34" charset="0"/>
                        </a:rPr>
                        <a:t>Seattle Airport Conference Center</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373">
                <a:tc>
                  <a:txBody>
                    <a:bodyPr/>
                    <a:lstStyle/>
                    <a:p>
                      <a:pPr algn="l" fontAlgn="t"/>
                      <a:r>
                        <a:rPr lang="en-US" sz="900" b="0" i="0" u="none" strike="noStrike" dirty="0">
                          <a:solidFill>
                            <a:srgbClr val="000000"/>
                          </a:solidFill>
                          <a:effectLst/>
                          <a:latin typeface="Calibri" panose="020F0502020204030204" pitchFamily="34" charset="0"/>
                        </a:rPr>
                        <a:t>Wednesday, November 23, 2016</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panose="020F0502020204030204" pitchFamily="34" charset="0"/>
                        </a:rPr>
                        <a:t>Final IRP goes to press </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panose="020F0502020204030204" pitchFamily="34" charset="0"/>
                        </a:rPr>
                        <a:t> </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300">
                <a:tc>
                  <a:txBody>
                    <a:bodyPr/>
                    <a:lstStyle/>
                    <a:p>
                      <a:pPr algn="l" fontAlgn="t"/>
                      <a:r>
                        <a:rPr lang="en-US" sz="900" b="0" i="0" u="none" strike="noStrike" dirty="0">
                          <a:solidFill>
                            <a:srgbClr val="000000"/>
                          </a:solidFill>
                          <a:effectLst/>
                          <a:latin typeface="Calibri" panose="020F0502020204030204" pitchFamily="34" charset="0"/>
                        </a:rPr>
                        <a:t>Thursday, December 01, 2016</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panose="020F0502020204030204" pitchFamily="34" charset="0"/>
                        </a:rPr>
                        <a:t>Executive Summary Presentation to Senior Management</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effectLst/>
                          <a:latin typeface="Calibri" panose="020F0502020204030204" pitchFamily="34" charset="0"/>
                        </a:rPr>
                        <a:t>Kennewick, WebEx</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373">
                <a:tc>
                  <a:txBody>
                    <a:bodyPr/>
                    <a:lstStyle/>
                    <a:p>
                      <a:pPr algn="l" fontAlgn="t"/>
                      <a:r>
                        <a:rPr lang="en-US" sz="900" b="0" i="0" u="none" strike="noStrike" dirty="0">
                          <a:solidFill>
                            <a:srgbClr val="000000"/>
                          </a:solidFill>
                          <a:effectLst/>
                          <a:latin typeface="Calibri" panose="020F0502020204030204" pitchFamily="34" charset="0"/>
                        </a:rPr>
                        <a:t>Thursday, December 15, 2016</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panose="020F0502020204030204" pitchFamily="34" charset="0"/>
                        </a:rPr>
                        <a:t>IRP filing in Washington</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panose="020F0502020204030204" pitchFamily="34" charset="0"/>
                        </a:rPr>
                        <a:t> </a:t>
                      </a:r>
                    </a:p>
                  </a:txBody>
                  <a:tcPr marL="7556" marR="7556" marT="75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01327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5AD5D0-F42F-446F-9B8E-7D26259F086B}" type="slidenum">
              <a:rPr lang="en-US" smtClean="0">
                <a:solidFill>
                  <a:prstClr val="black">
                    <a:tint val="75000"/>
                  </a:prstClr>
                </a:solidFill>
              </a:rPr>
              <a:pPr/>
              <a:t>8</a:t>
            </a:fld>
            <a:endParaRPr lang="en-US" dirty="0">
              <a:solidFill>
                <a:prstClr val="black">
                  <a:tint val="75000"/>
                </a:prstClr>
              </a:solidFill>
            </a:endParaRPr>
          </a:p>
        </p:txBody>
      </p:sp>
      <p:sp>
        <p:nvSpPr>
          <p:cNvPr id="3" name="TextBox 2"/>
          <p:cNvSpPr txBox="1"/>
          <p:nvPr/>
        </p:nvSpPr>
        <p:spPr>
          <a:xfrm>
            <a:off x="838200" y="139514"/>
            <a:ext cx="7543800" cy="6432530"/>
          </a:xfrm>
          <a:prstGeom prst="rect">
            <a:avLst/>
          </a:prstGeom>
          <a:noFill/>
        </p:spPr>
        <p:txBody>
          <a:bodyPr wrap="square" rtlCol="0">
            <a:spAutoFit/>
          </a:bodyPr>
          <a:lstStyle/>
          <a:p>
            <a:pPr algn="ctr"/>
            <a:r>
              <a:rPr lang="en-US" sz="2800" dirty="0">
                <a:latin typeface="+mn-lt"/>
              </a:rPr>
              <a:t>CNGC’S </a:t>
            </a:r>
            <a:r>
              <a:rPr lang="en-US" sz="2800" dirty="0" smtClean="0">
                <a:latin typeface="+mn-lt"/>
              </a:rPr>
              <a:t>2016 </a:t>
            </a:r>
            <a:r>
              <a:rPr lang="en-US" sz="2800" dirty="0">
                <a:latin typeface="+mn-lt"/>
              </a:rPr>
              <a:t>IRP TAG </a:t>
            </a:r>
            <a:r>
              <a:rPr lang="en-US" sz="2800" dirty="0" smtClean="0">
                <a:latin typeface="+mn-lt"/>
              </a:rPr>
              <a:t>PARTICIPANTS</a:t>
            </a:r>
          </a:p>
          <a:p>
            <a:pPr lvl="1"/>
            <a:endParaRPr lang="en-US" dirty="0">
              <a:latin typeface="+mn-lt"/>
            </a:endParaRPr>
          </a:p>
          <a:p>
            <a:pPr marL="1257300" lvl="2" indent="-342900">
              <a:buFont typeface="Arial" panose="020B0604020202020204" pitchFamily="34" charset="0"/>
              <a:buChar char="•"/>
            </a:pPr>
            <a:r>
              <a:rPr lang="en-US" dirty="0">
                <a:latin typeface="+mn-lt"/>
              </a:rPr>
              <a:t>INTERNAL </a:t>
            </a:r>
            <a:r>
              <a:rPr lang="en-US" dirty="0" smtClean="0">
                <a:latin typeface="+mn-lt"/>
              </a:rPr>
              <a:t>CASCADE </a:t>
            </a:r>
            <a:r>
              <a:rPr lang="en-US" dirty="0">
                <a:latin typeface="+mn-lt"/>
              </a:rPr>
              <a:t>IRP </a:t>
            </a:r>
            <a:r>
              <a:rPr lang="en-US" dirty="0" smtClean="0">
                <a:latin typeface="+mn-lt"/>
              </a:rPr>
              <a:t>TEAM</a:t>
            </a:r>
          </a:p>
          <a:p>
            <a:pPr marL="1714500" lvl="3" indent="-342900">
              <a:buFont typeface="Arial" panose="020B0604020202020204" pitchFamily="34" charset="0"/>
              <a:buChar char="•"/>
            </a:pPr>
            <a:r>
              <a:rPr lang="en-US" dirty="0" smtClean="0">
                <a:latin typeface="+mn-lt"/>
              </a:rPr>
              <a:t>Resource Planning group</a:t>
            </a:r>
          </a:p>
          <a:p>
            <a:pPr marL="1714500" lvl="3" indent="-342900">
              <a:buFont typeface="Arial" panose="020B0604020202020204" pitchFamily="34" charset="0"/>
              <a:buChar char="•"/>
            </a:pPr>
            <a:r>
              <a:rPr lang="en-US" dirty="0" smtClean="0">
                <a:latin typeface="+mn-lt"/>
              </a:rPr>
              <a:t>Other Gas Supply members</a:t>
            </a:r>
          </a:p>
          <a:p>
            <a:pPr marL="1714500" lvl="3" indent="-342900">
              <a:buFont typeface="Arial" panose="020B0604020202020204" pitchFamily="34" charset="0"/>
              <a:buChar char="•"/>
            </a:pPr>
            <a:r>
              <a:rPr lang="en-US" dirty="0" smtClean="0">
                <a:latin typeface="+mn-lt"/>
              </a:rPr>
              <a:t>Regulatory Affairs</a:t>
            </a:r>
          </a:p>
          <a:p>
            <a:pPr marL="1714500" lvl="3" indent="-342900">
              <a:buFont typeface="Arial" panose="020B0604020202020204" pitchFamily="34" charset="0"/>
              <a:buChar char="•"/>
            </a:pPr>
            <a:r>
              <a:rPr lang="en-US" dirty="0" smtClean="0">
                <a:latin typeface="+mn-lt"/>
              </a:rPr>
              <a:t>Operations/Engineering</a:t>
            </a:r>
          </a:p>
          <a:p>
            <a:pPr marL="1714500" lvl="3" indent="-342900">
              <a:buFont typeface="Arial" panose="020B0604020202020204" pitchFamily="34" charset="0"/>
              <a:buChar char="•"/>
            </a:pPr>
            <a:r>
              <a:rPr lang="en-US" dirty="0" smtClean="0">
                <a:latin typeface="+mn-lt"/>
              </a:rPr>
              <a:t>Conservation, Energy Efficiency</a:t>
            </a:r>
          </a:p>
          <a:p>
            <a:pPr marL="1714500" lvl="3" indent="-342900">
              <a:buFont typeface="Arial" panose="020B0604020202020204" pitchFamily="34" charset="0"/>
              <a:buChar char="•"/>
            </a:pPr>
            <a:r>
              <a:rPr lang="en-US" dirty="0" smtClean="0">
                <a:latin typeface="+mn-lt"/>
              </a:rPr>
              <a:t>Finance/Accounting</a:t>
            </a:r>
          </a:p>
          <a:p>
            <a:pPr marL="1714500" lvl="3" indent="-342900">
              <a:buFont typeface="Arial" panose="020B0604020202020204" pitchFamily="34" charset="0"/>
              <a:buChar char="•"/>
            </a:pPr>
            <a:r>
              <a:rPr lang="en-US" dirty="0" smtClean="0">
                <a:latin typeface="+mn-lt"/>
              </a:rPr>
              <a:t>Information Technology</a:t>
            </a:r>
            <a:endParaRPr lang="en-US" dirty="0">
              <a:latin typeface="+mn-lt"/>
            </a:endParaRPr>
          </a:p>
          <a:p>
            <a:pPr marL="1257300" lvl="2" indent="-342900">
              <a:buFont typeface="Arial" panose="020B0604020202020204" pitchFamily="34" charset="0"/>
              <a:buChar char="•"/>
            </a:pPr>
            <a:r>
              <a:rPr lang="en-US" dirty="0" smtClean="0">
                <a:latin typeface="+mn-lt"/>
              </a:rPr>
              <a:t>MEMBERS </a:t>
            </a:r>
            <a:r>
              <a:rPr lang="en-US" dirty="0">
                <a:latin typeface="+mn-lt"/>
              </a:rPr>
              <a:t>OF THE WUTC STAFF</a:t>
            </a:r>
          </a:p>
          <a:p>
            <a:pPr marL="1257300" lvl="2" indent="-342900">
              <a:buFont typeface="Arial" panose="020B0604020202020204" pitchFamily="34" charset="0"/>
              <a:buChar char="•"/>
            </a:pPr>
            <a:r>
              <a:rPr lang="en-US" dirty="0">
                <a:latin typeface="+mn-lt"/>
              </a:rPr>
              <a:t>PUBLIC COUNSEL OF WASHINGTON</a:t>
            </a:r>
          </a:p>
          <a:p>
            <a:pPr marL="1257300" lvl="2" indent="-342900">
              <a:buFont typeface="Arial" panose="020B0604020202020204" pitchFamily="34" charset="0"/>
              <a:buChar char="•"/>
            </a:pPr>
            <a:r>
              <a:rPr lang="en-US" dirty="0" smtClean="0">
                <a:latin typeface="+mn-lt"/>
              </a:rPr>
              <a:t>NORTHWEST </a:t>
            </a:r>
            <a:r>
              <a:rPr lang="en-US" dirty="0">
                <a:latin typeface="+mn-lt"/>
              </a:rPr>
              <a:t>GAS ASSOCIATION</a:t>
            </a:r>
          </a:p>
          <a:p>
            <a:pPr marL="1257300" lvl="2" indent="-342900">
              <a:buFont typeface="Arial" panose="020B0604020202020204" pitchFamily="34" charset="0"/>
              <a:buChar char="•"/>
            </a:pPr>
            <a:r>
              <a:rPr lang="en-US" dirty="0">
                <a:latin typeface="+mn-lt"/>
              </a:rPr>
              <a:t>NORTHWEST INDUSTRIAL GAS USERS</a:t>
            </a:r>
          </a:p>
          <a:p>
            <a:pPr marL="1257300" lvl="2" indent="-342900">
              <a:buFont typeface="Arial" panose="020B0604020202020204" pitchFamily="34" charset="0"/>
              <a:buChar char="•"/>
            </a:pPr>
            <a:r>
              <a:rPr lang="en-US" dirty="0">
                <a:latin typeface="+mn-lt"/>
              </a:rPr>
              <a:t>REGIONAL LDCS</a:t>
            </a:r>
          </a:p>
          <a:p>
            <a:pPr marL="1257300" lvl="2" indent="-342900">
              <a:buFont typeface="Arial" panose="020B0604020202020204" pitchFamily="34" charset="0"/>
              <a:buChar char="•"/>
            </a:pPr>
            <a:r>
              <a:rPr lang="en-US" dirty="0">
                <a:latin typeface="+mn-lt"/>
              </a:rPr>
              <a:t>REGIONAL PIPELINES</a:t>
            </a:r>
          </a:p>
          <a:p>
            <a:pPr marL="1257300" lvl="2" indent="-342900">
              <a:buFont typeface="Arial" panose="020B0604020202020204" pitchFamily="34" charset="0"/>
              <a:buChar char="•"/>
            </a:pPr>
            <a:r>
              <a:rPr lang="en-US" dirty="0">
                <a:latin typeface="+mn-lt"/>
              </a:rPr>
              <a:t>MEMBERS OF THE PUBLIC</a:t>
            </a:r>
          </a:p>
        </p:txBody>
      </p:sp>
    </p:spTree>
    <p:extLst>
      <p:ext uri="{BB962C8B-B14F-4D97-AF65-F5344CB8AC3E}">
        <p14:creationId xmlns:p14="http://schemas.microsoft.com/office/powerpoint/2010/main" val="783255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5AD5D0-F42F-446F-9B8E-7D26259F086B}" type="slidenum">
              <a:rPr lang="en-US" smtClean="0">
                <a:solidFill>
                  <a:prstClr val="black">
                    <a:tint val="75000"/>
                  </a:prstClr>
                </a:solidFill>
              </a:rPr>
              <a:pPr/>
              <a:t>9</a:t>
            </a:fld>
            <a:endParaRPr lang="en-US" dirty="0">
              <a:solidFill>
                <a:prstClr val="black">
                  <a:tint val="75000"/>
                </a:prstClr>
              </a:solidFill>
            </a:endParaRPr>
          </a:p>
        </p:txBody>
      </p:sp>
      <p:sp>
        <p:nvSpPr>
          <p:cNvPr id="4" name="TextBox 3"/>
          <p:cNvSpPr txBox="1"/>
          <p:nvPr/>
        </p:nvSpPr>
        <p:spPr>
          <a:xfrm>
            <a:off x="457200" y="381000"/>
            <a:ext cx="8382000" cy="6520888"/>
          </a:xfrm>
          <a:prstGeom prst="rect">
            <a:avLst/>
          </a:prstGeom>
          <a:noFill/>
        </p:spPr>
        <p:txBody>
          <a:bodyPr wrap="square" rtlCol="0">
            <a:spAutoFit/>
          </a:bodyPr>
          <a:lstStyle/>
          <a:p>
            <a:pPr lvl="0" algn="ctr"/>
            <a:r>
              <a:rPr lang="en-US" sz="1800" dirty="0" smtClean="0">
                <a:solidFill>
                  <a:prstClr val="black"/>
                </a:solidFill>
                <a:latin typeface="+mj-lt"/>
              </a:rPr>
              <a:t>ISSUES WITH 2014 IRP</a:t>
            </a:r>
            <a:endParaRPr lang="en-US" sz="1800" dirty="0">
              <a:solidFill>
                <a:prstClr val="black"/>
              </a:solidFill>
              <a:latin typeface="+mj-lt"/>
            </a:endParaRPr>
          </a:p>
          <a:p>
            <a:endParaRPr lang="en-US" sz="1800" dirty="0">
              <a:latin typeface="+mj-lt"/>
            </a:endParaRPr>
          </a:p>
          <a:p>
            <a:pPr marL="342900" marR="257175" lvl="0" indent="-342900">
              <a:lnSpc>
                <a:spcPct val="108000"/>
              </a:lnSpc>
              <a:spcBef>
                <a:spcPts val="10"/>
              </a:spcBef>
              <a:spcAft>
                <a:spcPts val="0"/>
              </a:spcAft>
              <a:buSzPts val="1250"/>
              <a:buFont typeface="Symbol" panose="05050102010706020507" pitchFamily="18" charset="2"/>
              <a:buChar char=""/>
              <a:tabLst>
                <a:tab pos="521970" algn="l"/>
              </a:tabLst>
            </a:pPr>
            <a:r>
              <a:rPr lang="en-US" sz="1800" dirty="0" smtClean="0">
                <a:latin typeface="+mj-lt"/>
                <a:ea typeface="Symbol" panose="05050102010706020507" pitchFamily="18" charset="2"/>
                <a:cs typeface="Times New Roman" panose="02020603050405020304" pitchFamily="18" charset="0"/>
              </a:rPr>
              <a:t>The</a:t>
            </a:r>
            <a:r>
              <a:rPr lang="en-US" sz="1800" spc="-35" dirty="0" smtClean="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lack</a:t>
            </a:r>
            <a:r>
              <a:rPr lang="en-US" sz="1800" spc="-3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of</a:t>
            </a:r>
            <a:r>
              <a:rPr lang="en-US" sz="1800" spc="-3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clear</a:t>
            </a:r>
            <a:r>
              <a:rPr lang="en-US" sz="1800" spc="-2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explanation</a:t>
            </a:r>
            <a:r>
              <a:rPr lang="en-US" sz="1800" spc="-3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of</a:t>
            </a:r>
            <a:r>
              <a:rPr lang="en-US" sz="1800" spc="-3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the</a:t>
            </a:r>
            <a:r>
              <a:rPr lang="en-US" sz="1800" spc="-3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timing</a:t>
            </a:r>
            <a:r>
              <a:rPr lang="en-US" sz="1800" spc="-3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of</a:t>
            </a:r>
            <a:r>
              <a:rPr lang="en-US" sz="1800" spc="-4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resource</a:t>
            </a:r>
            <a:r>
              <a:rPr lang="en-US" sz="1800" spc="-3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needs</a:t>
            </a:r>
            <a:r>
              <a:rPr lang="en-US" sz="1800" spc="-3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and</a:t>
            </a:r>
            <a:r>
              <a:rPr lang="en-US" sz="1800" spc="-3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how</a:t>
            </a:r>
            <a:r>
              <a:rPr lang="en-US" sz="1800" spc="-3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capacity</a:t>
            </a:r>
            <a:r>
              <a:rPr lang="en-US" sz="1800" spc="23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deficits</a:t>
            </a:r>
            <a:r>
              <a:rPr lang="en-US" sz="1800" spc="-4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at</a:t>
            </a:r>
            <a:r>
              <a:rPr lang="en-US" sz="1800" spc="-4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specific</a:t>
            </a:r>
            <a:r>
              <a:rPr lang="en-US" sz="1800" spc="-4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city</a:t>
            </a:r>
            <a:r>
              <a:rPr lang="en-US" sz="1800" spc="-5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gates</a:t>
            </a:r>
            <a:r>
              <a:rPr lang="en-US" sz="1800" spc="-4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would</a:t>
            </a:r>
            <a:r>
              <a:rPr lang="en-US" sz="1800" spc="-3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be</a:t>
            </a:r>
            <a:r>
              <a:rPr lang="en-US" sz="1800" spc="-30" dirty="0">
                <a:latin typeface="+mj-lt"/>
                <a:ea typeface="Symbol" panose="05050102010706020507" pitchFamily="18" charset="2"/>
                <a:cs typeface="Times New Roman" panose="02020603050405020304" pitchFamily="18" charset="0"/>
              </a:rPr>
              <a:t> </a:t>
            </a:r>
            <a:r>
              <a:rPr lang="en-US" sz="1800" spc="-10" dirty="0">
                <a:latin typeface="+mj-lt"/>
                <a:ea typeface="Symbol" panose="05050102010706020507" pitchFamily="18" charset="2"/>
                <a:cs typeface="Times New Roman" panose="02020603050405020304" pitchFamily="18" charset="0"/>
              </a:rPr>
              <a:t>met</a:t>
            </a:r>
            <a:r>
              <a:rPr lang="en-US" sz="1800" spc="-4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(WAC</a:t>
            </a:r>
            <a:r>
              <a:rPr lang="en-US" sz="1800" spc="-4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480-90-238(3)(g</a:t>
            </a:r>
            <a:r>
              <a:rPr lang="en-US" sz="1800" dirty="0" smtClean="0">
                <a:latin typeface="+mj-lt"/>
                <a:ea typeface="Symbol" panose="05050102010706020507" pitchFamily="18" charset="2"/>
                <a:cs typeface="Times New Roman" panose="02020603050405020304" pitchFamily="18" charset="0"/>
              </a:rPr>
              <a:t>))</a:t>
            </a:r>
            <a:endParaRPr lang="en-US" sz="1800" dirty="0">
              <a:latin typeface="+mj-lt"/>
              <a:ea typeface="Symbol" panose="05050102010706020507" pitchFamily="18" charset="2"/>
              <a:cs typeface="Times New Roman" panose="02020603050405020304" pitchFamily="18" charset="0"/>
            </a:endParaRPr>
          </a:p>
          <a:p>
            <a:pPr lvl="1"/>
            <a:endParaRPr lang="en-US" sz="1800" dirty="0">
              <a:solidFill>
                <a:prstClr val="black"/>
              </a:solidFill>
              <a:latin typeface="+mj-lt"/>
            </a:endParaRPr>
          </a:p>
          <a:p>
            <a:pPr marL="342900" marR="246380" lvl="0" indent="-342900">
              <a:lnSpc>
                <a:spcPct val="108000"/>
              </a:lnSpc>
              <a:spcBef>
                <a:spcPts val="265"/>
              </a:spcBef>
              <a:spcAft>
                <a:spcPts val="0"/>
              </a:spcAft>
              <a:buSzPts val="1250"/>
              <a:buFont typeface="Symbol" panose="05050102010706020507" pitchFamily="18" charset="2"/>
              <a:buChar char=""/>
              <a:tabLst>
                <a:tab pos="534035" algn="l"/>
              </a:tabLst>
            </a:pPr>
            <a:r>
              <a:rPr lang="en-US" sz="1800" dirty="0">
                <a:latin typeface="+mj-lt"/>
                <a:ea typeface="Symbol" panose="05050102010706020507" pitchFamily="18" charset="2"/>
                <a:cs typeface="Times New Roman" panose="02020603050405020304" pitchFamily="18" charset="0"/>
              </a:rPr>
              <a:t>The</a:t>
            </a:r>
            <a:r>
              <a:rPr lang="en-US" sz="1800" spc="-3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lack</a:t>
            </a:r>
            <a:r>
              <a:rPr lang="en-US" sz="1800" spc="-3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of</a:t>
            </a:r>
            <a:r>
              <a:rPr lang="en-US" sz="1800" spc="-4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detailed</a:t>
            </a:r>
            <a:r>
              <a:rPr lang="en-US" sz="1800" spc="-3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load</a:t>
            </a:r>
            <a:r>
              <a:rPr lang="en-US" sz="1800" spc="-3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forecast</a:t>
            </a:r>
            <a:r>
              <a:rPr lang="en-US" sz="1800" spc="-3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information</a:t>
            </a:r>
            <a:r>
              <a:rPr lang="en-US" sz="1800" spc="-3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by</a:t>
            </a:r>
            <a:r>
              <a:rPr lang="en-US" sz="1800" spc="-4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class</a:t>
            </a:r>
            <a:r>
              <a:rPr lang="en-US" sz="1800" spc="-4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and</a:t>
            </a:r>
            <a:r>
              <a:rPr lang="en-US" sz="1800" spc="-2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state</a:t>
            </a:r>
            <a:r>
              <a:rPr lang="en-US" sz="1800" spc="-3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(WAC</a:t>
            </a:r>
            <a:r>
              <a:rPr lang="en-US" sz="1800" spc="-30" dirty="0">
                <a:latin typeface="+mj-lt"/>
                <a:ea typeface="Symbol" panose="05050102010706020507" pitchFamily="18" charset="2"/>
                <a:cs typeface="Times New Roman" panose="02020603050405020304" pitchFamily="18" charset="0"/>
              </a:rPr>
              <a:t> </a:t>
            </a:r>
            <a:r>
              <a:rPr lang="en-US" sz="1800" dirty="0" smtClean="0">
                <a:latin typeface="+mj-lt"/>
                <a:ea typeface="Symbol" panose="05050102010706020507" pitchFamily="18" charset="2"/>
                <a:cs typeface="Times New Roman" panose="02020603050405020304" pitchFamily="18" charset="0"/>
              </a:rPr>
              <a:t>480-90-238</a:t>
            </a:r>
            <a:r>
              <a:rPr lang="en-US" sz="1800" spc="-60" dirty="0" smtClean="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(3)(a</a:t>
            </a:r>
            <a:r>
              <a:rPr lang="en-US" sz="1800" spc="-5" dirty="0" smtClean="0">
                <a:latin typeface="+mj-lt"/>
                <a:ea typeface="Symbol" panose="05050102010706020507" pitchFamily="18" charset="2"/>
                <a:cs typeface="Times New Roman" panose="02020603050405020304" pitchFamily="18" charset="0"/>
              </a:rPr>
              <a:t>))</a:t>
            </a:r>
          </a:p>
          <a:p>
            <a:pPr marL="342900" marR="246380" lvl="0" indent="-342900">
              <a:lnSpc>
                <a:spcPct val="108000"/>
              </a:lnSpc>
              <a:spcBef>
                <a:spcPts val="265"/>
              </a:spcBef>
              <a:spcAft>
                <a:spcPts val="0"/>
              </a:spcAft>
              <a:buSzPts val="1250"/>
              <a:buFont typeface="Symbol" panose="05050102010706020507" pitchFamily="18" charset="2"/>
              <a:buChar char=""/>
              <a:tabLst>
                <a:tab pos="534035" algn="l"/>
              </a:tabLst>
            </a:pPr>
            <a:endParaRPr lang="en-US" sz="1800" dirty="0">
              <a:latin typeface="+mj-lt"/>
              <a:ea typeface="Symbol" panose="05050102010706020507" pitchFamily="18" charset="2"/>
              <a:cs typeface="Times New Roman" panose="02020603050405020304" pitchFamily="18" charset="0"/>
            </a:endParaRPr>
          </a:p>
          <a:p>
            <a:pPr marL="342900" marR="113030" lvl="0" indent="-342900">
              <a:lnSpc>
                <a:spcPct val="108000"/>
              </a:lnSpc>
              <a:spcBef>
                <a:spcPts val="35"/>
              </a:spcBef>
              <a:spcAft>
                <a:spcPts val="0"/>
              </a:spcAft>
              <a:buSzPts val="1250"/>
              <a:buFont typeface="Symbol" panose="05050102010706020507" pitchFamily="18" charset="2"/>
              <a:buChar char=""/>
              <a:tabLst>
                <a:tab pos="534035" algn="l"/>
              </a:tabLst>
            </a:pPr>
            <a:r>
              <a:rPr lang="en-US" sz="1800" spc="-5" dirty="0">
                <a:latin typeface="+mj-lt"/>
                <a:ea typeface="Symbol" panose="05050102010706020507" pitchFamily="18" charset="2"/>
                <a:cs typeface="Times New Roman" panose="02020603050405020304" pitchFamily="18" charset="0"/>
              </a:rPr>
              <a:t>Insufficient</a:t>
            </a:r>
            <a:r>
              <a:rPr lang="en-US" sz="1800" spc="-5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analysis</a:t>
            </a:r>
            <a:r>
              <a:rPr lang="en-US" sz="1800" spc="-5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and</a:t>
            </a:r>
            <a:r>
              <a:rPr lang="en-US" sz="1800" spc="-4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explanation</a:t>
            </a:r>
            <a:r>
              <a:rPr lang="en-US" sz="1800" spc="-5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of</a:t>
            </a:r>
            <a:r>
              <a:rPr lang="en-US" sz="1800" spc="-5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conservation</a:t>
            </a:r>
            <a:r>
              <a:rPr lang="en-US" sz="1800" spc="-5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potential</a:t>
            </a:r>
            <a:r>
              <a:rPr lang="en-US" sz="1800" spc="-4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(WAC</a:t>
            </a:r>
            <a:r>
              <a:rPr lang="en-US" sz="1800" spc="-4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480-90-238</a:t>
            </a:r>
            <a:r>
              <a:rPr lang="en-US" sz="1800" spc="36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(3)(b</a:t>
            </a:r>
            <a:r>
              <a:rPr lang="en-US" sz="1800" dirty="0" smtClean="0">
                <a:latin typeface="+mj-lt"/>
                <a:ea typeface="Symbol" panose="05050102010706020507" pitchFamily="18" charset="2"/>
                <a:cs typeface="Times New Roman" panose="02020603050405020304" pitchFamily="18" charset="0"/>
              </a:rPr>
              <a:t>))</a:t>
            </a:r>
          </a:p>
          <a:p>
            <a:pPr marL="342900" marR="492760" lvl="0" indent="-342900">
              <a:lnSpc>
                <a:spcPct val="108000"/>
              </a:lnSpc>
              <a:spcBef>
                <a:spcPts val="35"/>
              </a:spcBef>
              <a:spcAft>
                <a:spcPts val="0"/>
              </a:spcAft>
              <a:buSzPts val="1250"/>
              <a:buFont typeface="Symbol" panose="05050102010706020507" pitchFamily="18" charset="2"/>
              <a:buChar char=""/>
              <a:tabLst>
                <a:tab pos="534035" algn="l"/>
              </a:tabLst>
            </a:pPr>
            <a:endParaRPr lang="en-US" sz="1800" dirty="0" smtClean="0">
              <a:latin typeface="+mj-lt"/>
              <a:ea typeface="Symbol" panose="05050102010706020507" pitchFamily="18" charset="2"/>
              <a:cs typeface="Times New Roman" panose="02020603050405020304" pitchFamily="18" charset="0"/>
            </a:endParaRPr>
          </a:p>
          <a:p>
            <a:pPr marL="342900" marR="492760" lvl="0" indent="-342900">
              <a:lnSpc>
                <a:spcPct val="108000"/>
              </a:lnSpc>
              <a:spcBef>
                <a:spcPts val="35"/>
              </a:spcBef>
              <a:spcAft>
                <a:spcPts val="0"/>
              </a:spcAft>
              <a:buSzPts val="1250"/>
              <a:buFont typeface="Symbol" panose="05050102010706020507" pitchFamily="18" charset="2"/>
              <a:buChar char=""/>
              <a:tabLst>
                <a:tab pos="534035" algn="l"/>
              </a:tabLst>
            </a:pPr>
            <a:r>
              <a:rPr lang="en-US" sz="1800" dirty="0" smtClean="0">
                <a:latin typeface="+mj-lt"/>
                <a:ea typeface="Symbol" panose="05050102010706020507" pitchFamily="18" charset="2"/>
                <a:cs typeface="Times New Roman" panose="02020603050405020304" pitchFamily="18" charset="0"/>
              </a:rPr>
              <a:t>The</a:t>
            </a:r>
            <a:r>
              <a:rPr lang="en-US" sz="1800" spc="-40" dirty="0" smtClean="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lack</a:t>
            </a:r>
            <a:r>
              <a:rPr lang="en-US" sz="1800" spc="-4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of</a:t>
            </a:r>
            <a:r>
              <a:rPr lang="en-US" sz="1800" spc="-3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a</a:t>
            </a:r>
            <a:r>
              <a:rPr lang="en-US" sz="1800" spc="-4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description</a:t>
            </a:r>
            <a:r>
              <a:rPr lang="en-US" sz="1800" spc="-4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of</a:t>
            </a:r>
            <a:r>
              <a:rPr lang="en-US" sz="1800" spc="-4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the</a:t>
            </a:r>
            <a:r>
              <a:rPr lang="en-US" sz="1800" spc="-3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company’s</a:t>
            </a:r>
            <a:r>
              <a:rPr lang="en-US" sz="1800" spc="-3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stakeholder</a:t>
            </a:r>
            <a:r>
              <a:rPr lang="en-US" sz="1800" spc="-3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engagement</a:t>
            </a:r>
            <a:r>
              <a:rPr lang="en-US" sz="1800" spc="-3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process</a:t>
            </a:r>
            <a:r>
              <a:rPr lang="en-US" sz="1800" spc="36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(WAC-480-90-238(5</a:t>
            </a:r>
            <a:r>
              <a:rPr lang="en-US" sz="1800" dirty="0" smtClean="0">
                <a:latin typeface="+mj-lt"/>
                <a:ea typeface="Symbol" panose="05050102010706020507" pitchFamily="18" charset="2"/>
                <a:cs typeface="Times New Roman" panose="02020603050405020304" pitchFamily="18" charset="0"/>
              </a:rPr>
              <a:t>))</a:t>
            </a:r>
          </a:p>
          <a:p>
            <a:pPr marL="342900" marR="492760" lvl="0" indent="-342900">
              <a:lnSpc>
                <a:spcPct val="108000"/>
              </a:lnSpc>
              <a:spcBef>
                <a:spcPts val="35"/>
              </a:spcBef>
              <a:spcAft>
                <a:spcPts val="0"/>
              </a:spcAft>
              <a:buSzPts val="1250"/>
              <a:buFont typeface="Symbol" panose="05050102010706020507" pitchFamily="18" charset="2"/>
              <a:buChar char=""/>
              <a:tabLst>
                <a:tab pos="534035" algn="l"/>
              </a:tabLst>
            </a:pPr>
            <a:endParaRPr lang="en-US" sz="1800" dirty="0" smtClean="0">
              <a:latin typeface="+mj-lt"/>
              <a:ea typeface="Symbol" panose="05050102010706020507" pitchFamily="18" charset="2"/>
              <a:cs typeface="Times New Roman" panose="02020603050405020304" pitchFamily="18" charset="0"/>
            </a:endParaRPr>
          </a:p>
          <a:p>
            <a:pPr marL="342900" marR="339725" lvl="0" indent="-342900">
              <a:lnSpc>
                <a:spcPct val="108000"/>
              </a:lnSpc>
              <a:spcBef>
                <a:spcPts val="35"/>
              </a:spcBef>
              <a:spcAft>
                <a:spcPts val="0"/>
              </a:spcAft>
              <a:buSzPts val="1250"/>
              <a:buFont typeface="Symbol" panose="05050102010706020507" pitchFamily="18" charset="2"/>
              <a:buChar char=""/>
              <a:tabLst>
                <a:tab pos="534670" algn="l"/>
              </a:tabLst>
            </a:pPr>
            <a:r>
              <a:rPr lang="en-US" sz="1800" spc="-5" dirty="0" smtClean="0">
                <a:latin typeface="+mj-lt"/>
                <a:ea typeface="Symbol" panose="05050102010706020507" pitchFamily="18" charset="2"/>
                <a:cs typeface="Times New Roman" panose="02020603050405020304" pitchFamily="18" charset="0"/>
              </a:rPr>
              <a:t>Unclear</a:t>
            </a:r>
            <a:r>
              <a:rPr lang="en-US" sz="1800" spc="-45" dirty="0" smtClean="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explanation</a:t>
            </a:r>
            <a:r>
              <a:rPr lang="en-US" sz="1800" spc="-4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of</a:t>
            </a:r>
            <a:r>
              <a:rPr lang="en-US" sz="1800" spc="-5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the</a:t>
            </a:r>
            <a:r>
              <a:rPr lang="en-US" sz="1800" spc="-4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company’s</a:t>
            </a:r>
            <a:r>
              <a:rPr lang="en-US" sz="1800" spc="-4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risk</a:t>
            </a:r>
            <a:r>
              <a:rPr lang="en-US" sz="1800" spc="-3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management</a:t>
            </a:r>
            <a:r>
              <a:rPr lang="en-US" sz="1800" spc="-40"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rationale</a:t>
            </a:r>
            <a:r>
              <a:rPr lang="en-US" sz="1800" spc="-4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and</a:t>
            </a:r>
            <a:r>
              <a:rPr lang="en-US" sz="1800" spc="-45"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hedging</a:t>
            </a:r>
            <a:r>
              <a:rPr lang="en-US" sz="1800" spc="345" dirty="0">
                <a:latin typeface="+mj-lt"/>
                <a:ea typeface="Symbol" panose="05050102010706020507" pitchFamily="18" charset="2"/>
                <a:cs typeface="Times New Roman" panose="02020603050405020304" pitchFamily="18" charset="0"/>
              </a:rPr>
              <a:t> </a:t>
            </a:r>
            <a:r>
              <a:rPr lang="en-US" sz="1800" spc="-5" dirty="0">
                <a:latin typeface="+mj-lt"/>
                <a:ea typeface="Symbol" panose="05050102010706020507" pitchFamily="18" charset="2"/>
                <a:cs typeface="Times New Roman" panose="02020603050405020304" pitchFamily="18" charset="0"/>
              </a:rPr>
              <a:t>strategy</a:t>
            </a:r>
            <a:r>
              <a:rPr lang="en-US" sz="1800" spc="-10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(WAC</a:t>
            </a:r>
            <a:r>
              <a:rPr lang="en-US" sz="1800" spc="-90" dirty="0">
                <a:latin typeface="+mj-lt"/>
                <a:ea typeface="Symbol" panose="05050102010706020507" pitchFamily="18" charset="2"/>
                <a:cs typeface="Times New Roman" panose="02020603050405020304" pitchFamily="18" charset="0"/>
              </a:rPr>
              <a:t> </a:t>
            </a:r>
            <a:r>
              <a:rPr lang="en-US" sz="1800" dirty="0">
                <a:latin typeface="+mj-lt"/>
                <a:ea typeface="Symbol" panose="05050102010706020507" pitchFamily="18" charset="2"/>
                <a:cs typeface="Times New Roman" panose="02020603050405020304" pitchFamily="18" charset="0"/>
              </a:rPr>
              <a:t>480-90-238(3)(f)).</a:t>
            </a:r>
          </a:p>
          <a:p>
            <a:pPr lvl="1"/>
            <a:r>
              <a:rPr lang="en-US" sz="1600" dirty="0">
                <a:latin typeface="+mn-lt"/>
              </a:rPr>
              <a:t> </a:t>
            </a:r>
          </a:p>
          <a:p>
            <a:pPr marL="285750" indent="-285750">
              <a:buFont typeface="Arial" panose="020B0604020202020204" pitchFamily="34" charset="0"/>
              <a:buChar char="•"/>
            </a:pPr>
            <a:r>
              <a:rPr lang="en-US" sz="1800" dirty="0">
                <a:latin typeface="+mj-lt"/>
              </a:rPr>
              <a:t>In addition to the above-listed rule requirements, the commission also identified a general lack of organization and presentation that made the plan difficult to read and understand.</a:t>
            </a:r>
          </a:p>
          <a:p>
            <a:r>
              <a:rPr lang="en-US" sz="1800" dirty="0">
                <a:latin typeface="+mn-lt"/>
              </a:rPr>
              <a:t> </a:t>
            </a:r>
          </a:p>
          <a:p>
            <a:r>
              <a:rPr lang="en-US" sz="1800" dirty="0">
                <a:latin typeface="+mn-lt"/>
              </a:rPr>
              <a:t> </a:t>
            </a:r>
          </a:p>
        </p:txBody>
      </p:sp>
    </p:spTree>
    <p:extLst>
      <p:ext uri="{BB962C8B-B14F-4D97-AF65-F5344CB8AC3E}">
        <p14:creationId xmlns:p14="http://schemas.microsoft.com/office/powerpoint/2010/main" val="4272924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CNGC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meCNGC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015f1b76-b32e-440f-80a7-f0ca4d8a872c" ContentTypeId="0x0101006E56B4D1795A2E4DB2F0B01679ED314A" PreviousValue="true"/>
</file>

<file path=customXml/item2.xml><?xml version="1.0" encoding="utf-8"?>
<p:properties xmlns:p="http://schemas.microsoft.com/office/2006/metadata/properties" xmlns:xsi="http://www.w3.org/2001/XMLSchema-instance" xmlns:pc="http://schemas.microsoft.com/office/infopath/2007/PartnerControls">
  <documentManagement>
    <Prefix xmlns="dc463f71-b30c-4ab2-9473-d307f9d35888">UG</Prefix>
    <DocumentSetType xmlns="dc463f71-b30c-4ab2-9473-d307f9d35888">Document</DocumentSetType>
    <IsConfidential xmlns="dc463f71-b30c-4ab2-9473-d307f9d35888">false</IsConfidential>
    <AgendaOrder xmlns="dc463f71-b30c-4ab2-9473-d307f9d35888">false</AgendaOrder>
    <CaseType xmlns="dc463f71-b30c-4ab2-9473-d307f9d35888">Plan</CaseType>
    <IndustryCode xmlns="dc463f71-b30c-4ab2-9473-d307f9d35888">150</IndustryCode>
    <CaseStatus xmlns="dc463f71-b30c-4ab2-9473-d307f9d35888">Closed</CaseStatus>
    <OpenedDate xmlns="dc463f71-b30c-4ab2-9473-d307f9d35888">2016-04-29T07:00:00+00:00</OpenedDate>
    <Date1 xmlns="dc463f71-b30c-4ab2-9473-d307f9d35888">2016-10-17T07:00:00+00:00</Date1>
    <IsDocumentOrder xmlns="dc463f71-b30c-4ab2-9473-d307f9d35888" xsi:nil="true"/>
    <IsHighlyConfidential xmlns="dc463f71-b30c-4ab2-9473-d307f9d35888">false</IsHighlyConfidential>
    <CaseCompanyNames xmlns="dc463f71-b30c-4ab2-9473-d307f9d35888">Cascade Natural Gas Corporation</CaseCompanyNames>
    <DocketNumber xmlns="dc463f71-b30c-4ab2-9473-d307f9d35888">160453</DocketNumber>
    <DelegatedOrder xmlns="dc463f71-b30c-4ab2-9473-d307f9d35888">false</DelegatedOrder>
    <Visibility xmlns="dc463f71-b30c-4ab2-9473-d307f9d35888" xsi:nil="true"/>
    <Nickname xmlns="http://schemas.microsoft.com/sharepoint/v3" xsi:nil="true"/>
    <SignificantOrder xmlns="dc463f71-b30c-4ab2-9473-d307f9d35888">false</SignificantOrd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9E60FB7A06EC0A4287672D91D8331009" ma:contentTypeVersion="104" ma:contentTypeDescription="" ma:contentTypeScope="" ma:versionID="4fc58195969815c35114c24e48bb6ba4">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c67bbc6b01ef53d9eb67ed595f238aeb"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CB9F9A-DD62-4033-8EB9-7C3C8B1A9629}"/>
</file>

<file path=customXml/itemProps2.xml><?xml version="1.0" encoding="utf-8"?>
<ds:datastoreItem xmlns:ds="http://schemas.openxmlformats.org/officeDocument/2006/customXml" ds:itemID="{85637B3A-2529-4ED8-8EAD-9016A8142942}">
  <ds:schemaRefs>
    <ds:schemaRef ds:uri="http://schemas.microsoft.com/office/2006/documentManagement/types"/>
    <ds:schemaRef ds:uri="http://purl.org/dc/terms/"/>
    <ds:schemaRef ds:uri="http://www.w3.org/XML/1998/namespace"/>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0D77DE86-9DDD-47D2-933F-852EA0F96A86}">
  <ds:schemaRefs>
    <ds:schemaRef ds:uri="http://schemas.microsoft.com/sharepoint/v3/contenttype/forms"/>
  </ds:schemaRefs>
</ds:datastoreItem>
</file>

<file path=customXml/itemProps4.xml><?xml version="1.0" encoding="utf-8"?>
<ds:datastoreItem xmlns:ds="http://schemas.openxmlformats.org/officeDocument/2006/customXml" ds:itemID="{6D8643E4-1C66-4DB2-A583-2F9F84CF689B}"/>
</file>

<file path=docProps/app.xml><?xml version="1.0" encoding="utf-8"?>
<Properties xmlns="http://schemas.openxmlformats.org/officeDocument/2006/extended-properties" xmlns:vt="http://schemas.openxmlformats.org/officeDocument/2006/docPropsVTypes">
  <Template>Capacity Workshop 2</Template>
  <TotalTime>11000</TotalTime>
  <Words>3386</Words>
  <Application>Microsoft Office PowerPoint</Application>
  <PresentationFormat>On-screen Show (4:3)</PresentationFormat>
  <Paragraphs>503</Paragraphs>
  <Slides>66</Slides>
  <Notes>66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66</vt:i4>
      </vt:variant>
    </vt:vector>
  </HeadingPairs>
  <TitlesOfParts>
    <vt:vector size="74" baseType="lpstr">
      <vt:lpstr>Arial</vt:lpstr>
      <vt:lpstr>Calibri</vt:lpstr>
      <vt:lpstr>Cambria Math</vt:lpstr>
      <vt:lpstr>Symbol</vt:lpstr>
      <vt:lpstr>Times New Roman</vt:lpstr>
      <vt:lpstr>Wingdings</vt:lpstr>
      <vt:lpstr>ThemeCNGCBlank</vt:lpstr>
      <vt:lpstr>1_ThemeCNGCBlank</vt:lpstr>
      <vt:lpstr>Cascade Natural Gas Corporation   Integrated Resource Plan Technical Advisory Group Meeting #1</vt:lpstr>
      <vt:lpstr>Agenda </vt:lpstr>
      <vt:lpstr>PowerPoint Presentation</vt:lpstr>
      <vt:lpstr>AND TODAY WE 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CASCADE DEMAND STUDY</vt:lpstr>
      <vt:lpstr>Overview</vt:lpstr>
      <vt:lpstr>Overview</vt:lpstr>
      <vt:lpstr>Key Points</vt:lpstr>
      <vt:lpstr>Input Data</vt:lpstr>
      <vt:lpstr>Key Assumptions</vt:lpstr>
      <vt:lpstr>Forecast Scenarios</vt:lpstr>
      <vt:lpstr>Non-Weather dependent demand</vt:lpstr>
      <vt:lpstr>Moxee (Beauchene)</vt:lpstr>
      <vt:lpstr>Moxee (Beauchene)</vt:lpstr>
      <vt:lpstr>Moxee (Beauchene)</vt:lpstr>
      <vt:lpstr>Moxee (Beauchene)</vt:lpstr>
      <vt:lpstr>Forecast Results</vt:lpstr>
      <vt:lpstr>Cascade Natural Gas Forecast Model</vt:lpstr>
      <vt:lpstr>Demand Data</vt:lpstr>
      <vt:lpstr>Growth Data</vt:lpstr>
      <vt:lpstr>Growth Data cont’d</vt:lpstr>
      <vt:lpstr>Residential Growth</vt:lpstr>
      <vt:lpstr>Residential Growth Formulas</vt:lpstr>
      <vt:lpstr>Commercial and Industrial Growth</vt:lpstr>
      <vt:lpstr>Commercial and Industrial Growth formulas</vt:lpstr>
      <vt:lpstr>Cumulative Impacts</vt:lpstr>
      <vt:lpstr>Growth Scenarios</vt:lpstr>
      <vt:lpstr>Growth Tab</vt:lpstr>
      <vt:lpstr>Weather Data</vt:lpstr>
      <vt:lpstr>Weather Stations</vt:lpstr>
      <vt:lpstr>Weather Scenario</vt:lpstr>
      <vt:lpstr>Weather Scenarios</vt:lpstr>
      <vt:lpstr>Normal Weather 1986-2015</vt:lpstr>
      <vt:lpstr>Linear Regression Analysis for previous model</vt:lpstr>
      <vt:lpstr>Linear Regression Analysis for new model</vt:lpstr>
      <vt:lpstr>Tariff Allocation</vt:lpstr>
      <vt:lpstr>Linear Regression Analysis for new model</vt:lpstr>
      <vt:lpstr>Previous Linear Regression Analysis</vt:lpstr>
      <vt:lpstr>New Linear Regression Analysis</vt:lpstr>
      <vt:lpstr>Linear Regression Analysis for new model</vt:lpstr>
      <vt:lpstr>Goodness of fit</vt:lpstr>
      <vt:lpstr>Goodness of fit</vt:lpstr>
      <vt:lpstr>Heating Degree Day (HDD)</vt:lpstr>
      <vt:lpstr>65 vs 60 HDD Threshold</vt:lpstr>
      <vt:lpstr>Acme Therms/HDD with 60 degree reference temperature</vt:lpstr>
      <vt:lpstr>Final Demand Forecast </vt:lpstr>
      <vt:lpstr>Demand Forecast</vt:lpstr>
      <vt:lpstr>Demand Forecast</vt:lpstr>
      <vt:lpstr>Peak Day Forecast</vt:lpstr>
      <vt:lpstr>System Weighted HDD</vt:lpstr>
      <vt:lpstr>Average Peak Day Forecast</vt:lpstr>
      <vt:lpstr>Max Peak Day Forecast</vt:lpstr>
      <vt:lpstr>CityGate Peak Day Forecast</vt:lpstr>
      <vt:lpstr>Max and CityGate Peak HDDs</vt:lpstr>
      <vt:lpstr>Average Peak Demand Day Forecast</vt:lpstr>
      <vt:lpstr>Max Peak Demand Day Forecast</vt:lpstr>
      <vt:lpstr>CityGate Peak Demand Day Forecast</vt:lpstr>
      <vt:lpstr>Summary</vt:lpstr>
      <vt:lpstr>PowerPoint Presentation</vt:lpstr>
    </vt:vector>
  </TitlesOfParts>
  <Company>Cascade Natural Gas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2002 Integrated Resource Plan</dc:title>
  <dc:creator>kbarnard</dc:creator>
  <cp:lastModifiedBy>Robertson, Brian</cp:lastModifiedBy>
  <cp:revision>340</cp:revision>
  <cp:lastPrinted>2003-03-26T23:33:29Z</cp:lastPrinted>
  <dcterms:created xsi:type="dcterms:W3CDTF">2003-02-07T21:47:40Z</dcterms:created>
  <dcterms:modified xsi:type="dcterms:W3CDTF">2016-06-09T21:02:12Z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0x0101006E56B4D1795A2E4DB2F0B01679ED314A009E60FB7A06EC0A4287672D91D8331009</vt:lpwstr>
  </property>
  <property fmtid="{D5CDD505-2E9C-101B-9397-08002B2CF9AE}" pid="3" name="_docset_NoMedatataSyncRequired">
    <vt:lpwstr>False</vt:lpwstr>
  </property>
</Properties>
</file>