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32"/>
  </p:notesMasterIdLst>
  <p:handoutMasterIdLst>
    <p:handoutMasterId r:id="rId33"/>
  </p:handoutMasterIdLst>
  <p:sldIdLst>
    <p:sldId id="261" r:id="rId6"/>
    <p:sldId id="263" r:id="rId7"/>
    <p:sldId id="264" r:id="rId8"/>
    <p:sldId id="268" r:id="rId9"/>
    <p:sldId id="269" r:id="rId10"/>
    <p:sldId id="292" r:id="rId11"/>
    <p:sldId id="291" r:id="rId12"/>
    <p:sldId id="290" r:id="rId13"/>
    <p:sldId id="289" r:id="rId14"/>
    <p:sldId id="288" r:id="rId15"/>
    <p:sldId id="287" r:id="rId16"/>
    <p:sldId id="286" r:id="rId17"/>
    <p:sldId id="285" r:id="rId18"/>
    <p:sldId id="284" r:id="rId19"/>
    <p:sldId id="283" r:id="rId20"/>
    <p:sldId id="282" r:id="rId21"/>
    <p:sldId id="281" r:id="rId22"/>
    <p:sldId id="280" r:id="rId23"/>
    <p:sldId id="279" r:id="rId24"/>
    <p:sldId id="278" r:id="rId25"/>
    <p:sldId id="277" r:id="rId26"/>
    <p:sldId id="276" r:id="rId27"/>
    <p:sldId id="275" r:id="rId28"/>
    <p:sldId id="274" r:id="rId29"/>
    <p:sldId id="266"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anlan, Kathi (UTC)" initials="SK(" lastIdx="1" clrIdx="0">
    <p:extLst>
      <p:ext uri="{19B8F6BF-5375-455C-9EA6-DF929625EA0E}">
        <p15:presenceInfo xmlns:p15="http://schemas.microsoft.com/office/powerpoint/2012/main" userId="S::kathi.scanlan@utc.wa.gov::4677acfa-c3c4-41a8-8a9d-e42c0e5110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B93"/>
    <a:srgbClr val="4472C4"/>
    <a:srgbClr val="3BBAC3"/>
    <a:srgbClr val="2DE5E5"/>
    <a:srgbClr val="404042"/>
    <a:srgbClr val="41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F6DC0E-AA09-483C-78D7-D19AB0920FDC}" v="37" dt="2023-02-27T17:22:03.132"/>
    <p1510:client id="{FB7609E6-3304-0C96-8A4E-DE3329B41963}" v="10" dt="2023-02-13T17:15:32.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7B9429-0BBF-4A15-8F9A-F3695211EC4C}" type="datetimeFigureOut">
              <a:rPr lang="en-US" smtClean="0"/>
              <a:t>6/14/2023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D0F3A7-29AF-40BF-809C-6D5F09107384}" type="slidenum">
              <a:rPr lang="en-US" smtClean="0"/>
              <a:t>‹#›</a:t>
            </a:fld>
            <a:endParaRPr lang="en-US"/>
          </a:p>
        </p:txBody>
      </p:sp>
    </p:spTree>
    <p:extLst>
      <p:ext uri="{BB962C8B-B14F-4D97-AF65-F5344CB8AC3E}">
        <p14:creationId xmlns:p14="http://schemas.microsoft.com/office/powerpoint/2010/main" val="254069511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8074-97E9-4734-AC0F-ED4F4D06E675}"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528DD-485B-4383-8AEF-0EFA343DCEAA}" type="slidenum">
              <a:rPr lang="en-US" smtClean="0"/>
              <a:t>‹#›</a:t>
            </a:fld>
            <a:endParaRPr lang="en-US"/>
          </a:p>
        </p:txBody>
      </p:sp>
    </p:spTree>
    <p:extLst>
      <p:ext uri="{BB962C8B-B14F-4D97-AF65-F5344CB8AC3E}">
        <p14:creationId xmlns:p14="http://schemas.microsoft.com/office/powerpoint/2010/main" val="26533696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5559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0074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6153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2757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6171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45615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39272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 Title</a:t>
            </a:r>
          </a:p>
          <a:p>
            <a:r>
              <a:rPr lang="en-US"/>
              <a:t>Date</a:t>
            </a:r>
          </a:p>
        </p:txBody>
      </p:sp>
      <p:sp>
        <p:nvSpPr>
          <p:cNvPr id="4" name="Date Placeholder 3"/>
          <p:cNvSpPr>
            <a:spLocks noGrp="1"/>
          </p:cNvSpPr>
          <p:nvPr>
            <p:ph type="dt" sz="half" idx="10"/>
          </p:nvPr>
        </p:nvSpPr>
        <p:spPr/>
        <p:txBody>
          <a:bodyPr/>
          <a:lstStyle/>
          <a:p>
            <a:fld id="{5151A739-34FF-4324-A8B5-A09AC28BBE5E}" type="datetime1">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61453" y="-311"/>
            <a:ext cx="3869094" cy="2583694"/>
          </a:xfrm>
          <a:prstGeom prst="rect">
            <a:avLst/>
          </a:prstGeom>
        </p:spPr>
      </p:pic>
    </p:spTree>
    <p:extLst>
      <p:ext uri="{BB962C8B-B14F-4D97-AF65-F5344CB8AC3E}">
        <p14:creationId xmlns:p14="http://schemas.microsoft.com/office/powerpoint/2010/main" val="175853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9542D-B616-4311-843D-1B7B1B587587}" type="datetime1">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80971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1A6A1-68AF-4AC2-A229-9E2F406BD753}" type="datetime1">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426713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1095BF-C400-144F-AAB3-BAFF23AC6A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7859" cy="5471533"/>
          </a:xfrm>
          <a:prstGeom prst="rect">
            <a:avLst/>
          </a:prstGeom>
        </p:spPr>
      </p:pic>
      <p:pic>
        <p:nvPicPr>
          <p:cNvPr id="8" name="Picture 7">
            <a:extLst>
              <a:ext uri="{FF2B5EF4-FFF2-40B4-BE49-F238E27FC236}">
                <a16:creationId xmlns:a16="http://schemas.microsoft.com/office/drawing/2014/main" id="{35881406-22DF-1746-A9B7-A8FA456D2C82}"/>
              </a:ext>
            </a:extLst>
          </p:cNvPr>
          <p:cNvPicPr>
            <a:picLocks noChangeAspect="1"/>
          </p:cNvPicPr>
          <p:nvPr userDrawn="1"/>
        </p:nvPicPr>
        <p:blipFill>
          <a:blip r:embed="rId3">
            <a:alphaModFix/>
          </a:blip>
          <a:stretch>
            <a:fillRect/>
          </a:stretch>
        </p:blipFill>
        <p:spPr>
          <a:xfrm>
            <a:off x="-13928" y="0"/>
            <a:ext cx="12241787" cy="485986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9C473AF2-EC53-9F48-8D2B-148B5DF648FB}"/>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15732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D16802-213A-3C41-BC76-2D80588BFC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59" y="-3"/>
            <a:ext cx="12253885" cy="5471536"/>
          </a:xfrm>
          <a:prstGeom prst="rect">
            <a:avLst/>
          </a:prstGeom>
        </p:spPr>
      </p:pic>
      <p:pic>
        <p:nvPicPr>
          <p:cNvPr id="12" name="Picture 11">
            <a:extLst>
              <a:ext uri="{FF2B5EF4-FFF2-40B4-BE49-F238E27FC236}">
                <a16:creationId xmlns:a16="http://schemas.microsoft.com/office/drawing/2014/main" id="{CAFB218E-D4F7-954C-9AAA-C5CA1A066A8D}"/>
              </a:ext>
            </a:extLst>
          </p:cNvPr>
          <p:cNvPicPr>
            <a:picLocks noChangeAspect="1"/>
          </p:cNvPicPr>
          <p:nvPr userDrawn="1"/>
        </p:nvPicPr>
        <p:blipFill>
          <a:blip r:embed="rId3">
            <a:alphaModFix/>
          </a:blip>
          <a:stretch>
            <a:fillRect/>
          </a:stretch>
        </p:blipFill>
        <p:spPr>
          <a:xfrm>
            <a:off x="-35859" y="-3"/>
            <a:ext cx="12253885" cy="4202656"/>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89EC50F6-D947-B248-A6AB-D0F929329ED9}"/>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9899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D8B128-2A6C-A449-85E4-A6B94C4D90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471533"/>
          </a:xfrm>
          <a:prstGeom prst="rect">
            <a:avLst/>
          </a:prstGeom>
        </p:spPr>
      </p:pic>
      <p:pic>
        <p:nvPicPr>
          <p:cNvPr id="12" name="Picture 11">
            <a:extLst>
              <a:ext uri="{FF2B5EF4-FFF2-40B4-BE49-F238E27FC236}">
                <a16:creationId xmlns:a16="http://schemas.microsoft.com/office/drawing/2014/main" id="{57EDE084-14E9-3C46-A111-4E12FC218FC2}"/>
              </a:ext>
            </a:extLst>
          </p:cNvPr>
          <p:cNvPicPr>
            <a:picLocks noChangeAspect="1"/>
          </p:cNvPicPr>
          <p:nvPr userDrawn="1"/>
        </p:nvPicPr>
        <p:blipFill>
          <a:blip r:embed="rId3">
            <a:alphaModFix amt="75000"/>
          </a:blip>
          <a:stretch>
            <a:fillRect/>
          </a:stretch>
        </p:blipFill>
        <p:spPr>
          <a:xfrm>
            <a:off x="-24894" y="0"/>
            <a:ext cx="12241787" cy="4625419"/>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AF512EBE-13E5-DE42-AB30-36EB0B97A564}"/>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5530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E91A5E-4E1E-7445-B558-7A29536515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1"/>
            <a:ext cx="12192000" cy="5494116"/>
          </a:xfrm>
          <a:prstGeom prst="rect">
            <a:avLst/>
          </a:prstGeom>
        </p:spPr>
      </p:pic>
      <p:pic>
        <p:nvPicPr>
          <p:cNvPr id="12" name="Picture 11">
            <a:extLst>
              <a:ext uri="{FF2B5EF4-FFF2-40B4-BE49-F238E27FC236}">
                <a16:creationId xmlns:a16="http://schemas.microsoft.com/office/drawing/2014/main" id="{6104FDD2-CE90-5644-9F97-D29FC4582895}"/>
              </a:ext>
            </a:extLst>
          </p:cNvPr>
          <p:cNvPicPr>
            <a:picLocks noChangeAspect="1"/>
          </p:cNvPicPr>
          <p:nvPr userDrawn="1"/>
        </p:nvPicPr>
        <p:blipFill>
          <a:blip r:embed="rId3">
            <a:alphaModFix amt="55000"/>
          </a:blip>
          <a:stretch>
            <a:fillRect/>
          </a:stretch>
        </p:blipFill>
        <p:spPr>
          <a:xfrm>
            <a:off x="0" y="0"/>
            <a:ext cx="12241787" cy="4334933"/>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04AA31A9-BF5D-7743-8AD3-91B48095CEDB}"/>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109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3BB165-6477-6B47-8747-1790F1A4A5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4"/>
          <a:stretch/>
        </p:blipFill>
        <p:spPr>
          <a:xfrm>
            <a:off x="-35859" y="1"/>
            <a:ext cx="12227859" cy="5471532"/>
          </a:xfrm>
          <a:prstGeom prst="rect">
            <a:avLst/>
          </a:prstGeom>
        </p:spPr>
      </p:pic>
      <p:pic>
        <p:nvPicPr>
          <p:cNvPr id="12" name="Picture 11">
            <a:extLst>
              <a:ext uri="{FF2B5EF4-FFF2-40B4-BE49-F238E27FC236}">
                <a16:creationId xmlns:a16="http://schemas.microsoft.com/office/drawing/2014/main" id="{EB001C3A-F5FD-8747-8315-9FB2D7BE812C}"/>
              </a:ext>
            </a:extLst>
          </p:cNvPr>
          <p:cNvPicPr>
            <a:picLocks noChangeAspect="1"/>
          </p:cNvPicPr>
          <p:nvPr userDrawn="1"/>
        </p:nvPicPr>
        <p:blipFill>
          <a:blip r:embed="rId3">
            <a:alphaModFix amt="42000"/>
          </a:blip>
          <a:stretch>
            <a:fillRect/>
          </a:stretch>
        </p:blipFill>
        <p:spPr>
          <a:xfrm>
            <a:off x="-49787" y="0"/>
            <a:ext cx="12241787" cy="3987501"/>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89C693AB-65C9-704D-8396-D285C634ED89}"/>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3553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957708" y="843197"/>
            <a:ext cx="8474159" cy="2585803"/>
          </a:xfrm>
        </p:spPr>
        <p:txBody>
          <a:bodyPr anchor="b"/>
          <a:lstStyle>
            <a:lvl1pPr algn="l">
              <a:defRPr sz="4800">
                <a:solidFill>
                  <a:schemeClr val="accent1">
                    <a:lumMod val="20000"/>
                    <a:lumOff val="80000"/>
                  </a:schemeClr>
                </a:solidFill>
              </a:defRPr>
            </a:lvl1pPr>
          </a:lstStyle>
          <a:p>
            <a:r>
              <a:rPr lang="en-US"/>
              <a:t>Click to edit master title style</a:t>
            </a:r>
          </a:p>
        </p:txBody>
      </p:sp>
      <p:sp>
        <p:nvSpPr>
          <p:cNvPr id="4" name="Rectangle 3">
            <a:extLst>
              <a:ext uri="{FF2B5EF4-FFF2-40B4-BE49-F238E27FC236}">
                <a16:creationId xmlns:a16="http://schemas.microsoft.com/office/drawing/2014/main" id="{FC43C59D-3753-C342-91D3-26C0E994DE25}"/>
              </a:ext>
            </a:extLst>
          </p:cNvPr>
          <p:cNvSpPr/>
          <p:nvPr userDrawn="1"/>
        </p:nvSpPr>
        <p:spPr>
          <a:xfrm>
            <a:off x="0" y="5471533"/>
            <a:ext cx="12192000" cy="138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2">
            <a:extLst>
              <a:ext uri="{FF2B5EF4-FFF2-40B4-BE49-F238E27FC236}">
                <a16:creationId xmlns:a16="http://schemas.microsoft.com/office/drawing/2014/main" id="{DB5CA2FE-3FDC-AA40-A520-D3ACF16B65CD}"/>
              </a:ext>
            </a:extLst>
          </p:cNvPr>
          <p:cNvSpPr>
            <a:spLocks noGrp="1"/>
          </p:cNvSpPr>
          <p:nvPr>
            <p:ph type="body" idx="1" hasCustomPrompt="1"/>
          </p:nvPr>
        </p:nvSpPr>
        <p:spPr>
          <a:xfrm>
            <a:off x="957708" y="3543442"/>
            <a:ext cx="6485181" cy="1263009"/>
          </a:xfrm>
          <a:prstGeom prst="rect">
            <a:avLst/>
          </a:prstGeom>
        </p:spPr>
        <p:txBody>
          <a:bodyPr anchor="t">
            <a:noAutofit/>
          </a:bodyPr>
          <a:lstStyle>
            <a:lvl1pPr marL="0" indent="0">
              <a:buNone/>
              <a:defRPr sz="20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3" name="Slide Number Placeholder 2">
            <a:extLst>
              <a:ext uri="{FF2B5EF4-FFF2-40B4-BE49-F238E27FC236}">
                <a16:creationId xmlns:a16="http://schemas.microsoft.com/office/drawing/2014/main" id="{2682004C-4D11-CA44-9882-217DEBF5FE48}"/>
              </a:ext>
            </a:extLst>
          </p:cNvPr>
          <p:cNvSpPr>
            <a:spLocks noGrp="1"/>
          </p:cNvSpPr>
          <p:nvPr>
            <p:ph type="sldNum" sz="quarter" idx="11"/>
          </p:nvPr>
        </p:nvSpPr>
        <p:spPr/>
        <p:txBody>
          <a:bodyPr/>
          <a:lstStyle/>
          <a:p>
            <a:fld id="{ECE99D60-7A88-414F-B6DE-36194A6ED26E}" type="slidenum">
              <a:rPr lang="en-US" smtClean="0"/>
              <a:pPr/>
              <a:t>‹#›</a:t>
            </a:fld>
            <a:endParaRPr lang="en-US"/>
          </a:p>
        </p:txBody>
      </p:sp>
      <p:pic>
        <p:nvPicPr>
          <p:cNvPr id="11" name="Picture 10">
            <a:extLst>
              <a:ext uri="{FF2B5EF4-FFF2-40B4-BE49-F238E27FC236}">
                <a16:creationId xmlns:a16="http://schemas.microsoft.com/office/drawing/2014/main" id="{DB886DB4-315F-4F47-9C0F-1724897AD9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5" y="705901"/>
            <a:ext cx="2125657" cy="474729"/>
          </a:xfrm>
          <a:prstGeom prst="rect">
            <a:avLst/>
          </a:prstGeom>
        </p:spPr>
      </p:pic>
    </p:spTree>
    <p:extLst>
      <p:ext uri="{BB962C8B-B14F-4D97-AF65-F5344CB8AC3E}">
        <p14:creationId xmlns:p14="http://schemas.microsoft.com/office/powerpoint/2010/main" val="2533009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780806" y="2136099"/>
            <a:ext cx="10630389" cy="2585803"/>
          </a:xfrm>
        </p:spPr>
        <p:txBody>
          <a:bodyPr anchor="ctr"/>
          <a:lstStyle>
            <a:lvl1pPr algn="ctr">
              <a:defRPr sz="48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0BE0FB6-8D63-A449-8CBC-720B7D6D3710}"/>
              </a:ext>
            </a:extLst>
          </p:cNvPr>
          <p:cNvSpPr>
            <a:spLocks noGrp="1"/>
          </p:cNvSpPr>
          <p:nvPr>
            <p:ph type="sldNum" sz="quarter" idx="11"/>
          </p:nvPr>
        </p:nvSpPr>
        <p:spPr/>
        <p:txBody>
          <a:bodyPr/>
          <a:lstStyle>
            <a:lvl1pPr>
              <a:defRPr>
                <a:solidFill>
                  <a:schemeClr val="bg1"/>
                </a:solidFill>
              </a:defRPr>
            </a:lvl1pPr>
          </a:lstStyle>
          <a:p>
            <a:fld id="{ECE99D60-7A88-414F-B6DE-36194A6ED26E}" type="slidenum">
              <a:rPr lang="en-US" smtClean="0"/>
              <a:pPr/>
              <a:t>‹#›</a:t>
            </a:fld>
            <a:endParaRPr lang="en-US"/>
          </a:p>
        </p:txBody>
      </p:sp>
    </p:spTree>
    <p:extLst>
      <p:ext uri="{BB962C8B-B14F-4D97-AF65-F5344CB8AC3E}">
        <p14:creationId xmlns:p14="http://schemas.microsoft.com/office/powerpoint/2010/main" val="49258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Statement">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D676D-0292-1D43-B276-CF5333F0ECA4}"/>
              </a:ext>
            </a:extLst>
          </p:cNvPr>
          <p:cNvSpPr/>
          <p:nvPr userDrawn="1"/>
        </p:nvSpPr>
        <p:spPr>
          <a:xfrm>
            <a:off x="0" y="2949677"/>
            <a:ext cx="12192000" cy="3908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Title 1"/>
          <p:cNvSpPr>
            <a:spLocks noGrp="1"/>
          </p:cNvSpPr>
          <p:nvPr>
            <p:ph type="ctrTitle" hasCustomPrompt="1"/>
          </p:nvPr>
        </p:nvSpPr>
        <p:spPr>
          <a:xfrm>
            <a:off x="6230227" y="3139085"/>
            <a:ext cx="5014899" cy="2585803"/>
          </a:xfrm>
        </p:spPr>
        <p:txBody>
          <a:bodyPr anchor="t"/>
          <a:lstStyle>
            <a:lvl1pPr algn="l">
              <a:defRPr sz="4000">
                <a:solidFill>
                  <a:schemeClr val="accent1"/>
                </a:solidFill>
              </a:defRPr>
            </a:lvl1pPr>
          </a:lstStyle>
          <a:p>
            <a:r>
              <a:rPr lang="en-US"/>
              <a:t>Click to edit master title style</a:t>
            </a:r>
          </a:p>
        </p:txBody>
      </p:sp>
      <p:sp>
        <p:nvSpPr>
          <p:cNvPr id="9" name="Text Placeholder 2">
            <a:extLst>
              <a:ext uri="{FF2B5EF4-FFF2-40B4-BE49-F238E27FC236}">
                <a16:creationId xmlns:a16="http://schemas.microsoft.com/office/drawing/2014/main" id="{D3E40ACB-B1EB-934E-B8FE-EF9BDCABD9B2}"/>
              </a:ext>
            </a:extLst>
          </p:cNvPr>
          <p:cNvSpPr>
            <a:spLocks noGrp="1"/>
          </p:cNvSpPr>
          <p:nvPr>
            <p:ph type="body" idx="1" hasCustomPrompt="1"/>
          </p:nvPr>
        </p:nvSpPr>
        <p:spPr>
          <a:xfrm>
            <a:off x="6230227" y="1486948"/>
            <a:ext cx="5014899" cy="1263009"/>
          </a:xfrm>
          <a:prstGeom prst="rect">
            <a:avLst/>
          </a:prstGeom>
        </p:spPr>
        <p:txBody>
          <a:bodyPr anchor="b">
            <a:noAutofit/>
          </a:bodyPr>
          <a:lstStyle>
            <a:lvl1pPr marL="0" indent="0">
              <a:buNone/>
              <a:defRPr sz="2000">
                <a:solidFill>
                  <a:schemeClr val="accent1">
                    <a:lumMod val="20000"/>
                    <a:lumOff val="8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Picture Placeholder 5">
            <a:extLst>
              <a:ext uri="{FF2B5EF4-FFF2-40B4-BE49-F238E27FC236}">
                <a16:creationId xmlns:a16="http://schemas.microsoft.com/office/drawing/2014/main" id="{5DC3D2EE-5803-BD44-A1AC-331DFCD52C40}"/>
              </a:ext>
            </a:extLst>
          </p:cNvPr>
          <p:cNvSpPr>
            <a:spLocks noGrp="1"/>
          </p:cNvSpPr>
          <p:nvPr>
            <p:ph type="pic" sz="quarter" idx="10"/>
          </p:nvPr>
        </p:nvSpPr>
        <p:spPr>
          <a:xfrm>
            <a:off x="562154" y="917436"/>
            <a:ext cx="5399623" cy="4904624"/>
          </a:xfrm>
          <a:custGeom>
            <a:avLst/>
            <a:gdLst>
              <a:gd name="connsiteX0" fmla="*/ 0 w 5399623"/>
              <a:gd name="connsiteY0" fmla="*/ 0 h 4904624"/>
              <a:gd name="connsiteX1" fmla="*/ 5399623 w 5399623"/>
              <a:gd name="connsiteY1" fmla="*/ 0 h 4904624"/>
              <a:gd name="connsiteX2" fmla="*/ 5399623 w 5399623"/>
              <a:gd name="connsiteY2" fmla="*/ 4904624 h 4904624"/>
              <a:gd name="connsiteX3" fmla="*/ 0 w 5399623"/>
              <a:gd name="connsiteY3" fmla="*/ 4904624 h 4904624"/>
            </a:gdLst>
            <a:ahLst/>
            <a:cxnLst>
              <a:cxn ang="0">
                <a:pos x="connsiteX0" y="connsiteY0"/>
              </a:cxn>
              <a:cxn ang="0">
                <a:pos x="connsiteX1" y="connsiteY1"/>
              </a:cxn>
              <a:cxn ang="0">
                <a:pos x="connsiteX2" y="connsiteY2"/>
              </a:cxn>
              <a:cxn ang="0">
                <a:pos x="connsiteX3" y="connsiteY3"/>
              </a:cxn>
            </a:cxnLst>
            <a:rect l="l" t="t" r="r" b="b"/>
            <a:pathLst>
              <a:path w="5399623" h="4904624">
                <a:moveTo>
                  <a:pt x="0" y="0"/>
                </a:moveTo>
                <a:lnTo>
                  <a:pt x="5399623" y="0"/>
                </a:lnTo>
                <a:lnTo>
                  <a:pt x="5399623" y="4904624"/>
                </a:lnTo>
                <a:lnTo>
                  <a:pt x="0" y="4904624"/>
                </a:lnTo>
                <a:close/>
              </a:path>
            </a:pathLst>
          </a:custGeom>
          <a:solidFill>
            <a:schemeClr val="bg1">
              <a:lumMod val="95000"/>
            </a:schemeClr>
          </a:solidFill>
          <a:effectLst>
            <a:outerShdw blurRad="203200" algn="tl" rotWithShape="0">
              <a:prstClr val="black">
                <a:alpha val="10000"/>
              </a:prstClr>
            </a:outerShdw>
          </a:effectLst>
        </p:spPr>
        <p:txBody>
          <a:bodyPr wrap="square">
            <a:noAutofit/>
          </a:bodyPr>
          <a:lstStyle/>
          <a:p>
            <a:endParaRPr lang="en-US"/>
          </a:p>
        </p:txBody>
      </p:sp>
      <p:sp>
        <p:nvSpPr>
          <p:cNvPr id="4" name="Slide Number Placeholder 3">
            <a:extLst>
              <a:ext uri="{FF2B5EF4-FFF2-40B4-BE49-F238E27FC236}">
                <a16:creationId xmlns:a16="http://schemas.microsoft.com/office/drawing/2014/main" id="{7E0417C6-1B17-954E-83C7-A42366A73B20}"/>
              </a:ext>
            </a:extLst>
          </p:cNvPr>
          <p:cNvSpPr>
            <a:spLocks noGrp="1"/>
          </p:cNvSpPr>
          <p:nvPr>
            <p:ph type="sldNum" sz="quarter" idx="12"/>
          </p:nvPr>
        </p:nvSpPr>
        <p:spPr/>
        <p:txBody>
          <a:bodyPr/>
          <a:lstStyle/>
          <a:p>
            <a:fld id="{ECE99D60-7A88-414F-B6DE-36194A6ED26E}" type="slidenum">
              <a:rPr lang="en-US" smtClean="0"/>
              <a:pPr/>
              <a:t>‹#›</a:t>
            </a:fld>
            <a:endParaRPr lang="en-US"/>
          </a:p>
        </p:txBody>
      </p:sp>
    </p:spTree>
    <p:extLst>
      <p:ext uri="{BB962C8B-B14F-4D97-AF65-F5344CB8AC3E}">
        <p14:creationId xmlns:p14="http://schemas.microsoft.com/office/powerpoint/2010/main" val="333876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D5DB5-A6CF-467D-AB94-F7555B18546F}" type="datetime1">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8" name="Slide Number Placeholder 6"/>
          <p:cNvSpPr>
            <a:spLocks noGrp="1"/>
          </p:cNvSpPr>
          <p:nvPr>
            <p:ph type="sldNum" sz="quarter" idx="12"/>
          </p:nvPr>
        </p:nvSpPr>
        <p:spPr>
          <a:xfrm>
            <a:off x="10937966" y="6356349"/>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2350942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D676D-0292-1D43-B276-CF5333F0ECA4}"/>
              </a:ext>
            </a:extLst>
          </p:cNvPr>
          <p:cNvSpPr/>
          <p:nvPr userDrawn="1"/>
        </p:nvSpPr>
        <p:spPr>
          <a:xfrm>
            <a:off x="0" y="4882805"/>
            <a:ext cx="12192000" cy="197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itle 1">
            <a:extLst>
              <a:ext uri="{FF2B5EF4-FFF2-40B4-BE49-F238E27FC236}">
                <a16:creationId xmlns:a16="http://schemas.microsoft.com/office/drawing/2014/main" id="{22F5F786-ABFB-EB49-8DBF-40BAF9B497D2}"/>
              </a:ext>
            </a:extLst>
          </p:cNvPr>
          <p:cNvSpPr>
            <a:spLocks noGrp="1"/>
          </p:cNvSpPr>
          <p:nvPr>
            <p:ph type="ctrTitle" hasCustomPrompt="1"/>
          </p:nvPr>
        </p:nvSpPr>
        <p:spPr>
          <a:xfrm>
            <a:off x="6230227" y="917437"/>
            <a:ext cx="5014899" cy="3804464"/>
          </a:xfrm>
        </p:spPr>
        <p:txBody>
          <a:bodyPr anchor="ctr"/>
          <a:lstStyle>
            <a:lvl1pPr algn="l">
              <a:defRPr sz="4000">
                <a:solidFill>
                  <a:schemeClr val="accent1">
                    <a:lumMod val="20000"/>
                    <a:lumOff val="80000"/>
                  </a:schemeClr>
                </a:solidFill>
              </a:defRPr>
            </a:lvl1pPr>
          </a:lstStyle>
          <a:p>
            <a:r>
              <a:rPr lang="en-US"/>
              <a:t>Click to edit master title style</a:t>
            </a:r>
          </a:p>
        </p:txBody>
      </p:sp>
      <p:sp>
        <p:nvSpPr>
          <p:cNvPr id="10" name="Text Placeholder 2">
            <a:extLst>
              <a:ext uri="{FF2B5EF4-FFF2-40B4-BE49-F238E27FC236}">
                <a16:creationId xmlns:a16="http://schemas.microsoft.com/office/drawing/2014/main" id="{A2DC25A0-EEA3-8048-8B47-4558D603827D}"/>
              </a:ext>
            </a:extLst>
          </p:cNvPr>
          <p:cNvSpPr>
            <a:spLocks noGrp="1"/>
          </p:cNvSpPr>
          <p:nvPr>
            <p:ph type="body" idx="1" hasCustomPrompt="1"/>
          </p:nvPr>
        </p:nvSpPr>
        <p:spPr>
          <a:xfrm>
            <a:off x="6230227" y="5030434"/>
            <a:ext cx="6485181" cy="1263009"/>
          </a:xfrm>
          <a:prstGeom prst="rect">
            <a:avLst/>
          </a:prstGeom>
        </p:spPr>
        <p:txBody>
          <a:bodyPr anchor="t">
            <a:no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7D665EE6-9407-6E4B-A55A-91A6BF06AF9E}"/>
              </a:ext>
            </a:extLst>
          </p:cNvPr>
          <p:cNvSpPr>
            <a:spLocks noGrp="1"/>
          </p:cNvSpPr>
          <p:nvPr>
            <p:ph type="pic" sz="quarter" idx="10"/>
          </p:nvPr>
        </p:nvSpPr>
        <p:spPr>
          <a:xfrm>
            <a:off x="562154" y="917436"/>
            <a:ext cx="5399623" cy="4904624"/>
          </a:xfrm>
          <a:custGeom>
            <a:avLst/>
            <a:gdLst>
              <a:gd name="connsiteX0" fmla="*/ 0 w 5399623"/>
              <a:gd name="connsiteY0" fmla="*/ 0 h 4904624"/>
              <a:gd name="connsiteX1" fmla="*/ 5399623 w 5399623"/>
              <a:gd name="connsiteY1" fmla="*/ 0 h 4904624"/>
              <a:gd name="connsiteX2" fmla="*/ 5399623 w 5399623"/>
              <a:gd name="connsiteY2" fmla="*/ 4904624 h 4904624"/>
              <a:gd name="connsiteX3" fmla="*/ 0 w 5399623"/>
              <a:gd name="connsiteY3" fmla="*/ 4904624 h 4904624"/>
            </a:gdLst>
            <a:ahLst/>
            <a:cxnLst>
              <a:cxn ang="0">
                <a:pos x="connsiteX0" y="connsiteY0"/>
              </a:cxn>
              <a:cxn ang="0">
                <a:pos x="connsiteX1" y="connsiteY1"/>
              </a:cxn>
              <a:cxn ang="0">
                <a:pos x="connsiteX2" y="connsiteY2"/>
              </a:cxn>
              <a:cxn ang="0">
                <a:pos x="connsiteX3" y="connsiteY3"/>
              </a:cxn>
            </a:cxnLst>
            <a:rect l="l" t="t" r="r" b="b"/>
            <a:pathLst>
              <a:path w="5399623" h="4904624">
                <a:moveTo>
                  <a:pt x="0" y="0"/>
                </a:moveTo>
                <a:lnTo>
                  <a:pt x="5399623" y="0"/>
                </a:lnTo>
                <a:lnTo>
                  <a:pt x="5399623" y="4904624"/>
                </a:lnTo>
                <a:lnTo>
                  <a:pt x="0" y="4904624"/>
                </a:lnTo>
                <a:close/>
              </a:path>
            </a:pathLst>
          </a:custGeom>
          <a:solidFill>
            <a:schemeClr val="bg1">
              <a:lumMod val="95000"/>
            </a:schemeClr>
          </a:solidFill>
          <a:effectLst>
            <a:outerShdw blurRad="203200" algn="tl" rotWithShape="0">
              <a:prstClr val="black">
                <a:alpha val="10000"/>
              </a:prstClr>
            </a:outerShdw>
          </a:effectLst>
        </p:spPr>
        <p:txBody>
          <a:bodyPr wrap="square">
            <a:noAutofit/>
          </a:bodyPr>
          <a:lstStyle/>
          <a:p>
            <a:endParaRPr lang="en-US"/>
          </a:p>
        </p:txBody>
      </p:sp>
      <p:sp>
        <p:nvSpPr>
          <p:cNvPr id="8" name="Slide Number Placeholder 7">
            <a:extLst>
              <a:ext uri="{FF2B5EF4-FFF2-40B4-BE49-F238E27FC236}">
                <a16:creationId xmlns:a16="http://schemas.microsoft.com/office/drawing/2014/main" id="{30D50A6D-8BAE-E842-9264-E12290EF1CF8}"/>
              </a:ext>
            </a:extLst>
          </p:cNvPr>
          <p:cNvSpPr>
            <a:spLocks noGrp="1"/>
          </p:cNvSpPr>
          <p:nvPr>
            <p:ph type="sldNum" sz="quarter" idx="12"/>
          </p:nvPr>
        </p:nvSpPr>
        <p:spPr/>
        <p:txBody>
          <a:bodyPr/>
          <a:lstStyle/>
          <a:p>
            <a:fld id="{ECE99D60-7A88-414F-B6DE-36194A6ED26E}" type="slidenum">
              <a:rPr lang="en-US" smtClean="0"/>
              <a:pPr/>
              <a:t>‹#›</a:t>
            </a:fld>
            <a:endParaRPr lang="en-US"/>
          </a:p>
        </p:txBody>
      </p:sp>
    </p:spTree>
    <p:extLst>
      <p:ext uri="{BB962C8B-B14F-4D97-AF65-F5344CB8AC3E}">
        <p14:creationId xmlns:p14="http://schemas.microsoft.com/office/powerpoint/2010/main" val="1017990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B">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D676D-0292-1D43-B276-CF5333F0ECA4}"/>
              </a:ext>
            </a:extLst>
          </p:cNvPr>
          <p:cNvSpPr/>
          <p:nvPr userDrawn="1"/>
        </p:nvSpPr>
        <p:spPr>
          <a:xfrm>
            <a:off x="0" y="4882805"/>
            <a:ext cx="12192000" cy="197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ext Placeholder 2">
            <a:extLst>
              <a:ext uri="{FF2B5EF4-FFF2-40B4-BE49-F238E27FC236}">
                <a16:creationId xmlns:a16="http://schemas.microsoft.com/office/drawing/2014/main" id="{A2DC25A0-EEA3-8048-8B47-4558D603827D}"/>
              </a:ext>
            </a:extLst>
          </p:cNvPr>
          <p:cNvSpPr>
            <a:spLocks noGrp="1"/>
          </p:cNvSpPr>
          <p:nvPr>
            <p:ph type="body" idx="1" hasCustomPrompt="1"/>
          </p:nvPr>
        </p:nvSpPr>
        <p:spPr>
          <a:xfrm>
            <a:off x="1207807" y="5030434"/>
            <a:ext cx="9776388" cy="1263009"/>
          </a:xfrm>
          <a:prstGeom prst="rect">
            <a:avLst/>
          </a:prstGeom>
        </p:spPr>
        <p:txBody>
          <a:bodyPr anchor="t">
            <a:no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Freeform 7">
            <a:extLst>
              <a:ext uri="{FF2B5EF4-FFF2-40B4-BE49-F238E27FC236}">
                <a16:creationId xmlns:a16="http://schemas.microsoft.com/office/drawing/2014/main" id="{CC3379F5-7A03-9D44-937A-22246E91FAB0}"/>
              </a:ext>
            </a:extLst>
          </p:cNvPr>
          <p:cNvSpPr/>
          <p:nvPr userDrawn="1"/>
        </p:nvSpPr>
        <p:spPr>
          <a:xfrm>
            <a:off x="603249" y="554954"/>
            <a:ext cx="1130168" cy="1045247"/>
          </a:xfrm>
          <a:custGeom>
            <a:avLst/>
            <a:gdLst/>
            <a:ahLst/>
            <a:cxnLst/>
            <a:rect l="l" t="t" r="r" b="b"/>
            <a:pathLst>
              <a:path w="193104" h="178594">
                <a:moveTo>
                  <a:pt x="176733" y="0"/>
                </a:moveTo>
                <a:lnTo>
                  <a:pt x="193104" y="26045"/>
                </a:lnTo>
                <a:cubicBezTo>
                  <a:pt x="179462" y="31750"/>
                  <a:pt x="169416" y="40246"/>
                  <a:pt x="162967" y="51532"/>
                </a:cubicBezTo>
                <a:cubicBezTo>
                  <a:pt x="156517" y="62818"/>
                  <a:pt x="152921" y="79251"/>
                  <a:pt x="152177" y="100831"/>
                </a:cubicBezTo>
                <a:lnTo>
                  <a:pt x="187151" y="100831"/>
                </a:lnTo>
                <a:lnTo>
                  <a:pt x="187151" y="178594"/>
                </a:lnTo>
                <a:lnTo>
                  <a:pt x="115342" y="178594"/>
                </a:lnTo>
                <a:lnTo>
                  <a:pt x="115342" y="117202"/>
                </a:lnTo>
                <a:cubicBezTo>
                  <a:pt x="115342" y="83964"/>
                  <a:pt x="119310" y="59904"/>
                  <a:pt x="127248" y="45021"/>
                </a:cubicBezTo>
                <a:cubicBezTo>
                  <a:pt x="137666" y="25177"/>
                  <a:pt x="154161" y="10170"/>
                  <a:pt x="176733" y="0"/>
                </a:cubicBezTo>
                <a:close/>
                <a:moveTo>
                  <a:pt x="61391" y="0"/>
                </a:moveTo>
                <a:lnTo>
                  <a:pt x="77763" y="26045"/>
                </a:lnTo>
                <a:cubicBezTo>
                  <a:pt x="64120" y="31750"/>
                  <a:pt x="54074" y="40246"/>
                  <a:pt x="47625" y="51532"/>
                </a:cubicBezTo>
                <a:cubicBezTo>
                  <a:pt x="41176" y="62818"/>
                  <a:pt x="37579" y="79251"/>
                  <a:pt x="36835" y="100831"/>
                </a:cubicBezTo>
                <a:lnTo>
                  <a:pt x="71809" y="100831"/>
                </a:lnTo>
                <a:lnTo>
                  <a:pt x="71809" y="178594"/>
                </a:lnTo>
                <a:lnTo>
                  <a:pt x="0" y="178594"/>
                </a:lnTo>
                <a:lnTo>
                  <a:pt x="0" y="117202"/>
                </a:lnTo>
                <a:cubicBezTo>
                  <a:pt x="0" y="83964"/>
                  <a:pt x="3969" y="59904"/>
                  <a:pt x="11906" y="45021"/>
                </a:cubicBezTo>
                <a:cubicBezTo>
                  <a:pt x="22324" y="25177"/>
                  <a:pt x="38819" y="10170"/>
                  <a:pt x="61391"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sp>
        <p:nvSpPr>
          <p:cNvPr id="9" name="Title 1">
            <a:extLst>
              <a:ext uri="{FF2B5EF4-FFF2-40B4-BE49-F238E27FC236}">
                <a16:creationId xmlns:a16="http://schemas.microsoft.com/office/drawing/2014/main" id="{22F5F786-ABFB-EB49-8DBF-40BAF9B497D2}"/>
              </a:ext>
            </a:extLst>
          </p:cNvPr>
          <p:cNvSpPr>
            <a:spLocks noGrp="1"/>
          </p:cNvSpPr>
          <p:nvPr>
            <p:ph type="ctrTitle" hasCustomPrompt="1"/>
          </p:nvPr>
        </p:nvSpPr>
        <p:spPr>
          <a:xfrm>
            <a:off x="1207806" y="917437"/>
            <a:ext cx="9776389" cy="3804464"/>
          </a:xfrm>
        </p:spPr>
        <p:txBody>
          <a:bodyPr anchor="ctr"/>
          <a:lstStyle>
            <a:lvl1pPr algn="l">
              <a:defRPr sz="4000">
                <a:solidFill>
                  <a:schemeClr val="accent1">
                    <a:lumMod val="20000"/>
                    <a:lumOff val="80000"/>
                  </a:schemeClr>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EEEF6826-95EA-0F42-B561-E292071FCFD7}"/>
              </a:ext>
            </a:extLst>
          </p:cNvPr>
          <p:cNvSpPr>
            <a:spLocks noGrp="1"/>
          </p:cNvSpPr>
          <p:nvPr>
            <p:ph type="sldNum" sz="quarter" idx="11"/>
          </p:nvPr>
        </p:nvSpPr>
        <p:spPr/>
        <p:txBody>
          <a:bodyPr/>
          <a:lstStyle/>
          <a:p>
            <a:fld id="{ECE99D60-7A88-414F-B6DE-36194A6ED26E}" type="slidenum">
              <a:rPr lang="en-US" smtClean="0"/>
              <a:pPr/>
              <a:t>‹#›</a:t>
            </a:fld>
            <a:endParaRPr lang="en-US"/>
          </a:p>
        </p:txBody>
      </p:sp>
    </p:spTree>
    <p:extLst>
      <p:ext uri="{BB962C8B-B14F-4D97-AF65-F5344CB8AC3E}">
        <p14:creationId xmlns:p14="http://schemas.microsoft.com/office/powerpoint/2010/main" val="624118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Block/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061CAA-DB12-E848-BEAB-0236EC4340EC}"/>
              </a:ext>
            </a:extLst>
          </p:cNvPr>
          <p:cNvSpPr>
            <a:spLocks noGrp="1"/>
          </p:cNvSpPr>
          <p:nvPr>
            <p:ph type="title" hasCustomPrompt="1"/>
          </p:nvPr>
        </p:nvSpPr>
        <p:spPr>
          <a:xfrm>
            <a:off x="609600" y="609600"/>
            <a:ext cx="8717581" cy="990600"/>
          </a:xfrm>
        </p:spPr>
        <p:txBody>
          <a:bodyPr/>
          <a:lstStyle>
            <a:lvl1pPr>
              <a:defRPr/>
            </a:lvl1pPr>
          </a:lstStyle>
          <a:p>
            <a:r>
              <a:rPr lang="en-US"/>
              <a:t>Click to edit master title style</a:t>
            </a:r>
          </a:p>
        </p:txBody>
      </p:sp>
      <p:sp>
        <p:nvSpPr>
          <p:cNvPr id="7" name="Text Placeholder 2">
            <a:extLst>
              <a:ext uri="{FF2B5EF4-FFF2-40B4-BE49-F238E27FC236}">
                <a16:creationId xmlns:a16="http://schemas.microsoft.com/office/drawing/2014/main" id="{912FA157-2649-0840-AB5E-2FF6DCBDCB82}"/>
              </a:ext>
            </a:extLst>
          </p:cNvPr>
          <p:cNvSpPr>
            <a:spLocks noGrp="1"/>
          </p:cNvSpPr>
          <p:nvPr>
            <p:ph type="body" idx="1" hasCustomPrompt="1"/>
          </p:nvPr>
        </p:nvSpPr>
        <p:spPr>
          <a:xfrm>
            <a:off x="609600" y="1584962"/>
            <a:ext cx="8717581" cy="652357"/>
          </a:xfrm>
          <a:prstGeom prst="rect">
            <a:avLst/>
          </a:prstGeom>
        </p:spPr>
        <p:txBody>
          <a:bodyPr>
            <a:no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C6DBC8A5-BBC4-F042-961B-740CBCF1E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3" name="Slide Number Placeholder 2">
            <a:extLst>
              <a:ext uri="{FF2B5EF4-FFF2-40B4-BE49-F238E27FC236}">
                <a16:creationId xmlns:a16="http://schemas.microsoft.com/office/drawing/2014/main" id="{9E55A921-A333-1D4A-88D9-193C6E97E754}"/>
              </a:ext>
            </a:extLst>
          </p:cNvPr>
          <p:cNvSpPr>
            <a:spLocks noGrp="1"/>
          </p:cNvSpPr>
          <p:nvPr>
            <p:ph type="sldNum" sz="quarter" idx="12"/>
          </p:nvPr>
        </p:nvSpPr>
        <p:spPr/>
        <p:txBody>
          <a:bodyPr/>
          <a:lstStyle/>
          <a:p>
            <a:fld id="{ECE99D60-7A88-414F-B6DE-36194A6ED26E}" type="slidenum">
              <a:rPr lang="en-US" smtClean="0"/>
              <a:pPr/>
              <a:t>‹#›</a:t>
            </a:fld>
            <a:endParaRPr lang="en-US"/>
          </a:p>
        </p:txBody>
      </p:sp>
      <p:sp>
        <p:nvSpPr>
          <p:cNvPr id="9" name="Content Placeholder 2">
            <a:extLst>
              <a:ext uri="{FF2B5EF4-FFF2-40B4-BE49-F238E27FC236}">
                <a16:creationId xmlns:a16="http://schemas.microsoft.com/office/drawing/2014/main" id="{57E84C28-A05B-F449-9B0D-CE6DB24FF607}"/>
              </a:ext>
            </a:extLst>
          </p:cNvPr>
          <p:cNvSpPr>
            <a:spLocks noGrp="1"/>
          </p:cNvSpPr>
          <p:nvPr>
            <p:ph sz="half" idx="13" hasCustomPrompt="1"/>
          </p:nvPr>
        </p:nvSpPr>
        <p:spPr>
          <a:xfrm>
            <a:off x="609600" y="2751667"/>
            <a:ext cx="1097280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07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Bloc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A52318B-7AF8-1447-9D8C-0F14492EBF89}"/>
              </a:ext>
            </a:extLst>
          </p:cNvPr>
          <p:cNvSpPr>
            <a:spLocks noGrp="1"/>
          </p:cNvSpPr>
          <p:nvPr>
            <p:ph type="sldNum" sz="quarter" idx="11"/>
          </p:nvPr>
        </p:nvSpPr>
        <p:spPr/>
        <p:txBody>
          <a:bodyPr/>
          <a:lstStyle/>
          <a:p>
            <a:fld id="{ECE99D60-7A88-414F-B6DE-36194A6ED26E}" type="slidenum">
              <a:rPr lang="en-US" smtClean="0"/>
              <a:pPr/>
              <a:t>‹#›</a:t>
            </a:fld>
            <a:endParaRPr lang="en-US"/>
          </a:p>
        </p:txBody>
      </p:sp>
      <p:sp>
        <p:nvSpPr>
          <p:cNvPr id="7" name="Title 6">
            <a:extLst>
              <a:ext uri="{FF2B5EF4-FFF2-40B4-BE49-F238E27FC236}">
                <a16:creationId xmlns:a16="http://schemas.microsoft.com/office/drawing/2014/main" id="{BCB7F6F8-5E05-8746-B69D-81886539234B}"/>
              </a:ext>
            </a:extLst>
          </p:cNvPr>
          <p:cNvSpPr>
            <a:spLocks noGrp="1"/>
          </p:cNvSpPr>
          <p:nvPr>
            <p:ph type="title" hasCustomPrompt="1"/>
          </p:nvPr>
        </p:nvSpPr>
        <p:spPr>
          <a:xfrm>
            <a:off x="609600" y="609600"/>
            <a:ext cx="8482014" cy="990600"/>
          </a:xfrm>
        </p:spPr>
        <p:txBody>
          <a:bodyPr/>
          <a:lstStyle>
            <a:lvl1pPr>
              <a:defRPr/>
            </a:lvl1pPr>
          </a:lstStyle>
          <a:p>
            <a:r>
              <a:rPr lang="en-US"/>
              <a:t>Click to edit master title style</a:t>
            </a:r>
          </a:p>
        </p:txBody>
      </p:sp>
      <p:pic>
        <p:nvPicPr>
          <p:cNvPr id="8" name="Picture 7">
            <a:extLst>
              <a:ext uri="{FF2B5EF4-FFF2-40B4-BE49-F238E27FC236}">
                <a16:creationId xmlns:a16="http://schemas.microsoft.com/office/drawing/2014/main" id="{D2538B6C-C3E2-774E-BF95-DC2644535B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9" name="Content Placeholder 2">
            <a:extLst>
              <a:ext uri="{FF2B5EF4-FFF2-40B4-BE49-F238E27FC236}">
                <a16:creationId xmlns:a16="http://schemas.microsoft.com/office/drawing/2014/main" id="{62EFD764-4D31-451C-AF9D-4186A82D4ED7}"/>
              </a:ext>
            </a:extLst>
          </p:cNvPr>
          <p:cNvSpPr>
            <a:spLocks noGrp="1"/>
          </p:cNvSpPr>
          <p:nvPr>
            <p:ph sz="half" idx="13" hasCustomPrompt="1"/>
          </p:nvPr>
        </p:nvSpPr>
        <p:spPr>
          <a:xfrm>
            <a:off x="609600" y="1600201"/>
            <a:ext cx="10972800" cy="4572000"/>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3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47F7C524-31FF-3443-A4F1-811E323908EB}"/>
              </a:ext>
            </a:extLst>
          </p:cNvPr>
          <p:cNvSpPr>
            <a:spLocks noGrp="1"/>
          </p:cNvSpPr>
          <p:nvPr>
            <p:ph type="body" idx="1" hasCustomPrompt="1"/>
          </p:nvPr>
        </p:nvSpPr>
        <p:spPr>
          <a:xfrm>
            <a:off x="609601" y="1584962"/>
            <a:ext cx="8686800" cy="652357"/>
          </a:xfrm>
          <a:prstGeom prst="rect">
            <a:avLst/>
          </a:prstGeom>
        </p:spPr>
        <p:txBody>
          <a:bodyPr>
            <a:no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3" name="Slide Number Placeholder 2">
            <a:extLst>
              <a:ext uri="{FF2B5EF4-FFF2-40B4-BE49-F238E27FC236}">
                <a16:creationId xmlns:a16="http://schemas.microsoft.com/office/drawing/2014/main" id="{39EB30A7-9D74-5C4A-96AA-6A301F0725E3}"/>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9" name="Picture 8">
            <a:extLst>
              <a:ext uri="{FF2B5EF4-FFF2-40B4-BE49-F238E27FC236}">
                <a16:creationId xmlns:a16="http://schemas.microsoft.com/office/drawing/2014/main" id="{ED905BD7-6714-594F-B92A-D78866F03E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8" name="Content Placeholder 2">
            <a:extLst>
              <a:ext uri="{FF2B5EF4-FFF2-40B4-BE49-F238E27FC236}">
                <a16:creationId xmlns:a16="http://schemas.microsoft.com/office/drawing/2014/main" id="{7D89855C-3B36-48B2-B1F3-008452692053}"/>
              </a:ext>
            </a:extLst>
          </p:cNvPr>
          <p:cNvSpPr>
            <a:spLocks noGrp="1"/>
          </p:cNvSpPr>
          <p:nvPr>
            <p:ph sz="half" idx="15" hasCustomPrompt="1"/>
          </p:nvPr>
        </p:nvSpPr>
        <p:spPr>
          <a:xfrm>
            <a:off x="609600" y="2751667"/>
            <a:ext cx="4939851"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B40F446-26E3-46E5-A097-6DA8BBECB0A3}"/>
              </a:ext>
            </a:extLst>
          </p:cNvPr>
          <p:cNvSpPr>
            <a:spLocks noGrp="1"/>
          </p:cNvSpPr>
          <p:nvPr>
            <p:ph sz="half" idx="16" hasCustomPrompt="1"/>
          </p:nvPr>
        </p:nvSpPr>
        <p:spPr>
          <a:xfrm>
            <a:off x="6621687" y="2751667"/>
            <a:ext cx="4939851"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1613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D3FEC224-0E17-BD45-806C-E7381DC45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9" name="Text Placeholder 2">
            <a:extLst>
              <a:ext uri="{FF2B5EF4-FFF2-40B4-BE49-F238E27FC236}">
                <a16:creationId xmlns:a16="http://schemas.microsoft.com/office/drawing/2014/main" id="{C1EC2F28-1C93-474F-870C-545CC4C1F2E4}"/>
              </a:ext>
            </a:extLst>
          </p:cNvPr>
          <p:cNvSpPr>
            <a:spLocks noGrp="1"/>
          </p:cNvSpPr>
          <p:nvPr>
            <p:ph type="body" idx="1" hasCustomPrompt="1"/>
          </p:nvPr>
        </p:nvSpPr>
        <p:spPr>
          <a:xfrm>
            <a:off x="609601" y="1584962"/>
            <a:ext cx="8686800" cy="652357"/>
          </a:xfrm>
          <a:prstGeom prst="rect">
            <a:avLst/>
          </a:prstGeom>
        </p:spPr>
        <p:txBody>
          <a:bodyPr>
            <a:no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0" name="Content Placeholder 2">
            <a:extLst>
              <a:ext uri="{FF2B5EF4-FFF2-40B4-BE49-F238E27FC236}">
                <a16:creationId xmlns:a16="http://schemas.microsoft.com/office/drawing/2014/main" id="{30602E82-FFBD-4D73-A1C1-9936C0259A5B}"/>
              </a:ext>
            </a:extLst>
          </p:cNvPr>
          <p:cNvSpPr>
            <a:spLocks noGrp="1"/>
          </p:cNvSpPr>
          <p:nvPr>
            <p:ph sz="half" idx="15" hasCustomPrompt="1"/>
          </p:nvPr>
        </p:nvSpPr>
        <p:spPr>
          <a:xfrm>
            <a:off x="609601" y="2751667"/>
            <a:ext cx="331361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3162CB7-4428-4386-B058-83F4DDE4AC8D}"/>
              </a:ext>
            </a:extLst>
          </p:cNvPr>
          <p:cNvSpPr>
            <a:spLocks noGrp="1"/>
          </p:cNvSpPr>
          <p:nvPr>
            <p:ph sz="half" idx="16" hasCustomPrompt="1"/>
          </p:nvPr>
        </p:nvSpPr>
        <p:spPr>
          <a:xfrm>
            <a:off x="4489832" y="2751667"/>
            <a:ext cx="331361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82646A5F-C7AF-49FD-A0E6-0B0E795A3680}"/>
              </a:ext>
            </a:extLst>
          </p:cNvPr>
          <p:cNvSpPr>
            <a:spLocks noGrp="1"/>
          </p:cNvSpPr>
          <p:nvPr>
            <p:ph sz="half" idx="17" hasCustomPrompt="1"/>
          </p:nvPr>
        </p:nvSpPr>
        <p:spPr>
          <a:xfrm>
            <a:off x="8378025" y="2751667"/>
            <a:ext cx="331361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269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hird/One Thir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6" name="Slide Number Placeholder 5">
            <a:extLst>
              <a:ext uri="{FF2B5EF4-FFF2-40B4-BE49-F238E27FC236}">
                <a16:creationId xmlns:a16="http://schemas.microsoft.com/office/drawing/2014/main" id="{69BAEA12-60C5-E24C-84E6-FF3F92AB5176}"/>
              </a:ext>
            </a:extLst>
          </p:cNvPr>
          <p:cNvSpPr>
            <a:spLocks noGrp="1"/>
          </p:cNvSpPr>
          <p:nvPr>
            <p:ph type="sldNum" sz="quarter" idx="17"/>
          </p:nvPr>
        </p:nvSpPr>
        <p:spPr/>
        <p:txBody>
          <a:bodyPr/>
          <a:lstStyle/>
          <a:p>
            <a:fld id="{ECE99D60-7A88-414F-B6DE-36194A6ED26E}" type="slidenum">
              <a:rPr lang="en-US" smtClean="0"/>
              <a:pPr/>
              <a:t>‹#›</a:t>
            </a:fld>
            <a:endParaRPr lang="en-US"/>
          </a:p>
        </p:txBody>
      </p:sp>
      <p:pic>
        <p:nvPicPr>
          <p:cNvPr id="7" name="Picture 6">
            <a:extLst>
              <a:ext uri="{FF2B5EF4-FFF2-40B4-BE49-F238E27FC236}">
                <a16:creationId xmlns:a16="http://schemas.microsoft.com/office/drawing/2014/main" id="{00C371C7-D562-6849-94A3-A57BC9E92C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8" name="Content Placeholder 2">
            <a:extLst>
              <a:ext uri="{FF2B5EF4-FFF2-40B4-BE49-F238E27FC236}">
                <a16:creationId xmlns:a16="http://schemas.microsoft.com/office/drawing/2014/main" id="{066CABDA-7F93-4B1E-AA73-DB4B0B78DBEB}"/>
              </a:ext>
            </a:extLst>
          </p:cNvPr>
          <p:cNvSpPr>
            <a:spLocks noGrp="1"/>
          </p:cNvSpPr>
          <p:nvPr>
            <p:ph sz="half" idx="18"/>
          </p:nvPr>
        </p:nvSpPr>
        <p:spPr>
          <a:xfrm>
            <a:off x="609600" y="1612819"/>
            <a:ext cx="6872577" cy="4548960"/>
          </a:xfrm>
        </p:spPr>
        <p:txBody>
          <a:bodyPr/>
          <a:lstStyle>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68DAC957-A996-4BD9-9EC2-457D761F9621}"/>
              </a:ext>
            </a:extLst>
          </p:cNvPr>
          <p:cNvSpPr>
            <a:spLocks noGrp="1"/>
          </p:cNvSpPr>
          <p:nvPr>
            <p:ph sz="half" idx="19" hasCustomPrompt="1"/>
          </p:nvPr>
        </p:nvSpPr>
        <p:spPr>
          <a:xfrm>
            <a:off x="8052351" y="1600200"/>
            <a:ext cx="3313610" cy="4561579"/>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7120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Third / Two Thir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707121"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97669C8A-8662-044F-8A23-4968ABAA28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9" name="Content Placeholder 2">
            <a:extLst>
              <a:ext uri="{FF2B5EF4-FFF2-40B4-BE49-F238E27FC236}">
                <a16:creationId xmlns:a16="http://schemas.microsoft.com/office/drawing/2014/main" id="{3680056E-AD4D-44CB-BDD8-3A3EB81A9AF6}"/>
              </a:ext>
            </a:extLst>
          </p:cNvPr>
          <p:cNvSpPr>
            <a:spLocks noGrp="1"/>
          </p:cNvSpPr>
          <p:nvPr>
            <p:ph sz="half" idx="17" hasCustomPrompt="1"/>
          </p:nvPr>
        </p:nvSpPr>
        <p:spPr>
          <a:xfrm>
            <a:off x="609599" y="1600716"/>
            <a:ext cx="3313610" cy="4571484"/>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506D50F0-90D4-46C9-B1A1-F4EC64E4E229}"/>
              </a:ext>
            </a:extLst>
          </p:cNvPr>
          <p:cNvSpPr>
            <a:spLocks noGrp="1"/>
          </p:cNvSpPr>
          <p:nvPr>
            <p:ph sz="half" idx="18" hasCustomPrompt="1"/>
          </p:nvPr>
        </p:nvSpPr>
        <p:spPr>
          <a:xfrm>
            <a:off x="4410321" y="1600716"/>
            <a:ext cx="7172079" cy="4571484"/>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0401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FD17017-EA80-154A-B96A-FAB9D5ABC38A}"/>
              </a:ext>
            </a:extLst>
          </p:cNvPr>
          <p:cNvGrpSpPr/>
          <p:nvPr userDrawn="1"/>
        </p:nvGrpSpPr>
        <p:grpSpPr>
          <a:xfrm>
            <a:off x="6240779" y="1605334"/>
            <a:ext cx="5373190" cy="4566867"/>
            <a:chOff x="609599" y="1618396"/>
            <a:chExt cx="5373190" cy="2103121"/>
          </a:xfrm>
        </p:grpSpPr>
        <p:sp>
          <p:nvSpPr>
            <p:cNvPr id="11" name="Rectangle 10">
              <a:extLst>
                <a:ext uri="{FF2B5EF4-FFF2-40B4-BE49-F238E27FC236}">
                  <a16:creationId xmlns:a16="http://schemas.microsoft.com/office/drawing/2014/main" id="{1D5656E1-59C9-A145-BEFB-0651316106D4}"/>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2" name="Straight Connector 11">
              <a:extLst>
                <a:ext uri="{FF2B5EF4-FFF2-40B4-BE49-F238E27FC236}">
                  <a16:creationId xmlns:a16="http://schemas.microsoft.com/office/drawing/2014/main" id="{836F12AE-8287-374B-9FF7-07675BBF43D4}"/>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0302CD5-B7FF-0341-9E36-8E0A28D10158}"/>
              </a:ext>
            </a:extLst>
          </p:cNvPr>
          <p:cNvGrpSpPr/>
          <p:nvPr userDrawn="1"/>
        </p:nvGrpSpPr>
        <p:grpSpPr>
          <a:xfrm>
            <a:off x="613953" y="1605334"/>
            <a:ext cx="5373190" cy="4566867"/>
            <a:chOff x="609599" y="1618396"/>
            <a:chExt cx="5373190" cy="2103121"/>
          </a:xfrm>
        </p:grpSpPr>
        <p:sp>
          <p:nvSpPr>
            <p:cNvPr id="14" name="Rectangle 13">
              <a:extLst>
                <a:ext uri="{FF2B5EF4-FFF2-40B4-BE49-F238E27FC236}">
                  <a16:creationId xmlns:a16="http://schemas.microsoft.com/office/drawing/2014/main" id="{74FB778A-1934-3449-8891-DF34AA104D2C}"/>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5" name="Straight Connector 14">
              <a:extLst>
                <a:ext uri="{FF2B5EF4-FFF2-40B4-BE49-F238E27FC236}">
                  <a16:creationId xmlns:a16="http://schemas.microsoft.com/office/drawing/2014/main" id="{CD1E6169-ACF2-1948-8C2E-9F91EF4A377F}"/>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id="{B9619615-F5F6-FB4B-999E-C3A213B38657}"/>
              </a:ext>
            </a:extLst>
          </p:cNvPr>
          <p:cNvSpPr>
            <a:spLocks noGrp="1"/>
          </p:cNvSpPr>
          <p:nvPr>
            <p:ph type="title"/>
          </p:nvPr>
        </p:nvSpPr>
        <p:spPr>
          <a:xfrm>
            <a:off x="609599" y="609600"/>
            <a:ext cx="8696961" cy="9906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240EB26B-9A93-6248-8B70-89681BB38F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16" name="Content Placeholder 2">
            <a:extLst>
              <a:ext uri="{FF2B5EF4-FFF2-40B4-BE49-F238E27FC236}">
                <a16:creationId xmlns:a16="http://schemas.microsoft.com/office/drawing/2014/main" id="{9E86A3E1-F7F9-472D-9EEA-ED2551955CFC}"/>
              </a:ext>
            </a:extLst>
          </p:cNvPr>
          <p:cNvSpPr>
            <a:spLocks noGrp="1"/>
          </p:cNvSpPr>
          <p:nvPr>
            <p:ph sz="half" idx="17" hasCustomPrompt="1"/>
          </p:nvPr>
        </p:nvSpPr>
        <p:spPr>
          <a:xfrm>
            <a:off x="899682" y="1605854"/>
            <a:ext cx="5061176" cy="4566347"/>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4E3C4D0F-F2F0-4C91-BE87-A29DAC36EE1F}"/>
              </a:ext>
            </a:extLst>
          </p:cNvPr>
          <p:cNvSpPr>
            <a:spLocks noGrp="1"/>
          </p:cNvSpPr>
          <p:nvPr>
            <p:ph sz="half" idx="18" hasCustomPrompt="1"/>
          </p:nvPr>
        </p:nvSpPr>
        <p:spPr>
          <a:xfrm>
            <a:off x="6494416" y="1605854"/>
            <a:ext cx="5061176" cy="4566347"/>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4174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51F2F59-7FE7-5040-8607-7783BF79B373}"/>
              </a:ext>
            </a:extLst>
          </p:cNvPr>
          <p:cNvGrpSpPr/>
          <p:nvPr userDrawn="1"/>
        </p:nvGrpSpPr>
        <p:grpSpPr>
          <a:xfrm>
            <a:off x="4327433" y="1605334"/>
            <a:ext cx="3560531" cy="4566866"/>
            <a:chOff x="609599" y="1618396"/>
            <a:chExt cx="5373190" cy="2103121"/>
          </a:xfrm>
        </p:grpSpPr>
        <p:sp>
          <p:nvSpPr>
            <p:cNvPr id="16" name="Rectangle 15">
              <a:extLst>
                <a:ext uri="{FF2B5EF4-FFF2-40B4-BE49-F238E27FC236}">
                  <a16:creationId xmlns:a16="http://schemas.microsoft.com/office/drawing/2014/main" id="{5FF8DAF4-9968-144E-8D9E-F21D2162EA31}"/>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7" name="Straight Connector 16">
              <a:extLst>
                <a:ext uri="{FF2B5EF4-FFF2-40B4-BE49-F238E27FC236}">
                  <a16:creationId xmlns:a16="http://schemas.microsoft.com/office/drawing/2014/main" id="{41FA7228-08E4-1342-8383-1F938807D7AC}"/>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80346D2-840B-5F46-B12C-BD81D1602FDA}"/>
              </a:ext>
            </a:extLst>
          </p:cNvPr>
          <p:cNvGrpSpPr/>
          <p:nvPr userDrawn="1"/>
        </p:nvGrpSpPr>
        <p:grpSpPr>
          <a:xfrm>
            <a:off x="8040913" y="1605334"/>
            <a:ext cx="3560531" cy="4566866"/>
            <a:chOff x="609599" y="1618396"/>
            <a:chExt cx="5373190" cy="2103121"/>
          </a:xfrm>
        </p:grpSpPr>
        <p:sp>
          <p:nvSpPr>
            <p:cNvPr id="19" name="Rectangle 18">
              <a:extLst>
                <a:ext uri="{FF2B5EF4-FFF2-40B4-BE49-F238E27FC236}">
                  <a16:creationId xmlns:a16="http://schemas.microsoft.com/office/drawing/2014/main" id="{3C11A813-10AE-564B-B617-DBAEA990D475}"/>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0" name="Straight Connector 19">
              <a:extLst>
                <a:ext uri="{FF2B5EF4-FFF2-40B4-BE49-F238E27FC236}">
                  <a16:creationId xmlns:a16="http://schemas.microsoft.com/office/drawing/2014/main" id="{F273E55C-D01E-D942-AD16-7E561C48AFD8}"/>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01FD026-3F6E-D14B-8DFA-8D79D2498908}"/>
              </a:ext>
            </a:extLst>
          </p:cNvPr>
          <p:cNvGrpSpPr/>
          <p:nvPr userDrawn="1"/>
        </p:nvGrpSpPr>
        <p:grpSpPr>
          <a:xfrm>
            <a:off x="613953" y="1605334"/>
            <a:ext cx="3560531" cy="4566866"/>
            <a:chOff x="609599" y="1618396"/>
            <a:chExt cx="5373190" cy="2103121"/>
          </a:xfrm>
        </p:grpSpPr>
        <p:sp>
          <p:nvSpPr>
            <p:cNvPr id="10" name="Rectangle 9">
              <a:extLst>
                <a:ext uri="{FF2B5EF4-FFF2-40B4-BE49-F238E27FC236}">
                  <a16:creationId xmlns:a16="http://schemas.microsoft.com/office/drawing/2014/main" id="{7DAD98F0-567E-874A-A4F6-1928A3FB4D6F}"/>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1" name="Straight Connector 10">
              <a:extLst>
                <a:ext uri="{FF2B5EF4-FFF2-40B4-BE49-F238E27FC236}">
                  <a16:creationId xmlns:a16="http://schemas.microsoft.com/office/drawing/2014/main" id="{1963A1C2-40A3-4544-9DAF-51A940F90467}"/>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D3FEC224-0E17-BD45-806C-E7381DC45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21" name="Content Placeholder 2">
            <a:extLst>
              <a:ext uri="{FF2B5EF4-FFF2-40B4-BE49-F238E27FC236}">
                <a16:creationId xmlns:a16="http://schemas.microsoft.com/office/drawing/2014/main" id="{167A6527-4EB3-4241-A7E1-341B93E776AA}"/>
              </a:ext>
            </a:extLst>
          </p:cNvPr>
          <p:cNvSpPr>
            <a:spLocks noGrp="1"/>
          </p:cNvSpPr>
          <p:nvPr>
            <p:ph sz="half" idx="15" hasCustomPrompt="1"/>
          </p:nvPr>
        </p:nvSpPr>
        <p:spPr>
          <a:xfrm>
            <a:off x="609601" y="1613805"/>
            <a:ext cx="3313610" cy="456686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65C61A64-FF14-4B9F-9EC3-7D14D3B07F54}"/>
              </a:ext>
            </a:extLst>
          </p:cNvPr>
          <p:cNvSpPr>
            <a:spLocks noGrp="1"/>
          </p:cNvSpPr>
          <p:nvPr>
            <p:ph sz="half" idx="16" hasCustomPrompt="1"/>
          </p:nvPr>
        </p:nvSpPr>
        <p:spPr>
          <a:xfrm>
            <a:off x="4489832" y="1613805"/>
            <a:ext cx="3313610" cy="456686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34AC5826-A8EF-49D3-B662-64EA9D8551A3}"/>
              </a:ext>
            </a:extLst>
          </p:cNvPr>
          <p:cNvSpPr>
            <a:spLocks noGrp="1"/>
          </p:cNvSpPr>
          <p:nvPr>
            <p:ph sz="half" idx="17" hasCustomPrompt="1"/>
          </p:nvPr>
        </p:nvSpPr>
        <p:spPr>
          <a:xfrm>
            <a:off x="8378025" y="1613805"/>
            <a:ext cx="3313610" cy="456686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09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8F943-0BC9-4191-A19C-7073F5B2A1DD}" type="datetime1">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pic>
        <p:nvPicPr>
          <p:cNvPr id="8" name="Picture 7"/>
          <p:cNvPicPr>
            <a:picLocks noChangeAspect="1"/>
          </p:cNvPicPr>
          <p:nvPr userDrawn="1"/>
        </p:nvPicPr>
        <p:blipFill>
          <a:blip r:embed="rId3">
            <a:clrChange>
              <a:clrFrom>
                <a:srgbClr val="FEFEFE"/>
              </a:clrFrom>
              <a:clrTo>
                <a:srgbClr val="FEFEFE">
                  <a:alpha val="0"/>
                </a:srgbClr>
              </a:clrTo>
            </a:clrChange>
          </a:blip>
          <a:stretch>
            <a:fillRect/>
          </a:stretch>
        </p:blipFill>
        <p:spPr>
          <a:xfrm>
            <a:off x="8153400" y="63148"/>
            <a:ext cx="3865199" cy="2584928"/>
          </a:xfrm>
          <a:prstGeom prst="rect">
            <a:avLst/>
          </a:prstGeom>
        </p:spPr>
      </p:pic>
      <p:sp>
        <p:nvSpPr>
          <p:cNvPr id="9" name="Slide Number Placeholder 6"/>
          <p:cNvSpPr>
            <a:spLocks noGrp="1"/>
          </p:cNvSpPr>
          <p:nvPr>
            <p:ph type="sldNum" sz="quarter" idx="12"/>
          </p:nvPr>
        </p:nvSpPr>
        <p:spPr>
          <a:xfrm>
            <a:off x="10931616" y="6481717"/>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2149833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FCAC0EE-1B46-2D4F-BDB5-76D01A173926}"/>
              </a:ext>
            </a:extLst>
          </p:cNvPr>
          <p:cNvGrpSpPr/>
          <p:nvPr userDrawn="1"/>
        </p:nvGrpSpPr>
        <p:grpSpPr>
          <a:xfrm>
            <a:off x="6240779" y="3969709"/>
            <a:ext cx="5373190" cy="2103121"/>
            <a:chOff x="609599" y="1618396"/>
            <a:chExt cx="5373190" cy="2103121"/>
          </a:xfrm>
        </p:grpSpPr>
        <p:sp>
          <p:nvSpPr>
            <p:cNvPr id="20" name="Rectangle 19">
              <a:extLst>
                <a:ext uri="{FF2B5EF4-FFF2-40B4-BE49-F238E27FC236}">
                  <a16:creationId xmlns:a16="http://schemas.microsoft.com/office/drawing/2014/main" id="{58FEC411-1345-2547-872C-6B8C95363A37}"/>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1" name="Straight Connector 20">
              <a:extLst>
                <a:ext uri="{FF2B5EF4-FFF2-40B4-BE49-F238E27FC236}">
                  <a16:creationId xmlns:a16="http://schemas.microsoft.com/office/drawing/2014/main" id="{72AB11E4-9433-B04E-8B32-E8AEDF78E988}"/>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FEB52C7-86E7-2840-BC86-8F974172F35E}"/>
              </a:ext>
            </a:extLst>
          </p:cNvPr>
          <p:cNvGrpSpPr/>
          <p:nvPr userDrawn="1"/>
        </p:nvGrpSpPr>
        <p:grpSpPr>
          <a:xfrm>
            <a:off x="6240779" y="1605334"/>
            <a:ext cx="5373190" cy="2103121"/>
            <a:chOff x="609599" y="1618396"/>
            <a:chExt cx="5373190" cy="2103121"/>
          </a:xfrm>
        </p:grpSpPr>
        <p:sp>
          <p:nvSpPr>
            <p:cNvPr id="23" name="Rectangle 22">
              <a:extLst>
                <a:ext uri="{FF2B5EF4-FFF2-40B4-BE49-F238E27FC236}">
                  <a16:creationId xmlns:a16="http://schemas.microsoft.com/office/drawing/2014/main" id="{05765469-5074-4546-988C-802203E56016}"/>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4" name="Straight Connector 23">
              <a:extLst>
                <a:ext uri="{FF2B5EF4-FFF2-40B4-BE49-F238E27FC236}">
                  <a16:creationId xmlns:a16="http://schemas.microsoft.com/office/drawing/2014/main" id="{AAE352F0-C470-714D-B88A-5DDFF212F5A2}"/>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0BBF54D-0E02-DB44-B959-CE07CEF24DD6}"/>
              </a:ext>
            </a:extLst>
          </p:cNvPr>
          <p:cNvGrpSpPr/>
          <p:nvPr userDrawn="1"/>
        </p:nvGrpSpPr>
        <p:grpSpPr>
          <a:xfrm>
            <a:off x="613953" y="3969709"/>
            <a:ext cx="5373190" cy="2103121"/>
            <a:chOff x="609599" y="1618396"/>
            <a:chExt cx="5373190" cy="2103121"/>
          </a:xfrm>
        </p:grpSpPr>
        <p:sp>
          <p:nvSpPr>
            <p:cNvPr id="17" name="Rectangle 16">
              <a:extLst>
                <a:ext uri="{FF2B5EF4-FFF2-40B4-BE49-F238E27FC236}">
                  <a16:creationId xmlns:a16="http://schemas.microsoft.com/office/drawing/2014/main" id="{E1D5D728-22A5-9642-AA21-34BA2CDE323A}"/>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8" name="Straight Connector 17">
              <a:extLst>
                <a:ext uri="{FF2B5EF4-FFF2-40B4-BE49-F238E27FC236}">
                  <a16:creationId xmlns:a16="http://schemas.microsoft.com/office/drawing/2014/main" id="{41FC9EDF-48DD-8F4F-8F49-D8CEA4233544}"/>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C0BA4344-83AF-BC40-9045-F2529D81ECDA}"/>
              </a:ext>
            </a:extLst>
          </p:cNvPr>
          <p:cNvGrpSpPr/>
          <p:nvPr userDrawn="1"/>
        </p:nvGrpSpPr>
        <p:grpSpPr>
          <a:xfrm>
            <a:off x="613953" y="1605334"/>
            <a:ext cx="5373190" cy="2103121"/>
            <a:chOff x="609599" y="1618396"/>
            <a:chExt cx="5373190" cy="2103121"/>
          </a:xfrm>
        </p:grpSpPr>
        <p:sp>
          <p:nvSpPr>
            <p:cNvPr id="11" name="Rectangle 10">
              <a:extLst>
                <a:ext uri="{FF2B5EF4-FFF2-40B4-BE49-F238E27FC236}">
                  <a16:creationId xmlns:a16="http://schemas.microsoft.com/office/drawing/2014/main" id="{FEA2A0BE-684A-A14D-A37C-D423DB9A5220}"/>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3" name="Straight Connector 12">
              <a:extLst>
                <a:ext uri="{FF2B5EF4-FFF2-40B4-BE49-F238E27FC236}">
                  <a16:creationId xmlns:a16="http://schemas.microsoft.com/office/drawing/2014/main" id="{451A10B8-6B34-1044-BDA4-8B91487087CC}"/>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Title 11">
            <a:extLst>
              <a:ext uri="{FF2B5EF4-FFF2-40B4-BE49-F238E27FC236}">
                <a16:creationId xmlns:a16="http://schemas.microsoft.com/office/drawing/2014/main" id="{ABF7BC28-2ADB-DF4C-A973-96E6F6146E69}"/>
              </a:ext>
            </a:extLst>
          </p:cNvPr>
          <p:cNvSpPr>
            <a:spLocks noGrp="1"/>
          </p:cNvSpPr>
          <p:nvPr>
            <p:ph type="title" hasCustomPrompt="1"/>
          </p:nvPr>
        </p:nvSpPr>
        <p:spPr>
          <a:xfrm>
            <a:off x="609600" y="609600"/>
            <a:ext cx="8676640"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EB005D9B-BF7F-934B-A4B0-2E114AA3E30A}"/>
              </a:ext>
            </a:extLst>
          </p:cNvPr>
          <p:cNvSpPr>
            <a:spLocks noGrp="1"/>
          </p:cNvSpPr>
          <p:nvPr>
            <p:ph type="sldNum" sz="quarter" idx="15"/>
          </p:nvPr>
        </p:nvSpPr>
        <p:spPr/>
        <p:txBody>
          <a:bodyPr/>
          <a:lstStyle/>
          <a:p>
            <a:fld id="{ECE99D60-7A88-414F-B6DE-36194A6ED26E}" type="slidenum">
              <a:rPr lang="en-US" smtClean="0"/>
              <a:pPr/>
              <a:t>‹#›</a:t>
            </a:fld>
            <a:endParaRPr lang="en-US"/>
          </a:p>
        </p:txBody>
      </p:sp>
      <p:pic>
        <p:nvPicPr>
          <p:cNvPr id="27" name="Picture 26">
            <a:extLst>
              <a:ext uri="{FF2B5EF4-FFF2-40B4-BE49-F238E27FC236}">
                <a16:creationId xmlns:a16="http://schemas.microsoft.com/office/drawing/2014/main" id="{7A96120E-888C-7E43-BB7E-6335E69C4A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28" name="Content Placeholder 2">
            <a:extLst>
              <a:ext uri="{FF2B5EF4-FFF2-40B4-BE49-F238E27FC236}">
                <a16:creationId xmlns:a16="http://schemas.microsoft.com/office/drawing/2014/main" id="{AD1EEA29-0DDF-41D0-A5D1-CE52864385C3}"/>
              </a:ext>
            </a:extLst>
          </p:cNvPr>
          <p:cNvSpPr>
            <a:spLocks noGrp="1"/>
          </p:cNvSpPr>
          <p:nvPr>
            <p:ph sz="half" idx="16" hasCustomPrompt="1"/>
          </p:nvPr>
        </p:nvSpPr>
        <p:spPr>
          <a:xfrm>
            <a:off x="609600" y="1613804"/>
            <a:ext cx="5341617"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F154C68E-84F6-4ABF-B2F0-A0F009BB1660}"/>
              </a:ext>
            </a:extLst>
          </p:cNvPr>
          <p:cNvSpPr>
            <a:spLocks noGrp="1"/>
          </p:cNvSpPr>
          <p:nvPr>
            <p:ph sz="half" idx="17" hasCustomPrompt="1"/>
          </p:nvPr>
        </p:nvSpPr>
        <p:spPr>
          <a:xfrm>
            <a:off x="6240779" y="1613804"/>
            <a:ext cx="5373190"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
            <a:extLst>
              <a:ext uri="{FF2B5EF4-FFF2-40B4-BE49-F238E27FC236}">
                <a16:creationId xmlns:a16="http://schemas.microsoft.com/office/drawing/2014/main" id="{72866044-D2B8-42EA-9428-1559D93BFDFA}"/>
              </a:ext>
            </a:extLst>
          </p:cNvPr>
          <p:cNvSpPr>
            <a:spLocks noGrp="1"/>
          </p:cNvSpPr>
          <p:nvPr>
            <p:ph sz="half" idx="18" hasCustomPrompt="1"/>
          </p:nvPr>
        </p:nvSpPr>
        <p:spPr>
          <a:xfrm>
            <a:off x="609600" y="3975342"/>
            <a:ext cx="5341617"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421706B4-CCCD-4F7C-BE7A-8B50BFFBA33F}"/>
              </a:ext>
            </a:extLst>
          </p:cNvPr>
          <p:cNvSpPr>
            <a:spLocks noGrp="1"/>
          </p:cNvSpPr>
          <p:nvPr>
            <p:ph sz="half" idx="19" hasCustomPrompt="1"/>
          </p:nvPr>
        </p:nvSpPr>
        <p:spPr>
          <a:xfrm>
            <a:off x="6240779" y="3975342"/>
            <a:ext cx="5373190"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867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B112F-F95D-D845-B0CE-2E5DA8B4D105}"/>
              </a:ext>
            </a:extLst>
          </p:cNvPr>
          <p:cNvSpPr>
            <a:spLocks noGrp="1"/>
          </p:cNvSpPr>
          <p:nvPr>
            <p:ph type="sldNum" sz="quarter" idx="11"/>
          </p:nvPr>
        </p:nvSpPr>
        <p:spPr/>
        <p:txBody>
          <a:bodyPr/>
          <a:lstStyle/>
          <a:p>
            <a:fld id="{ECE99D60-7A88-414F-B6DE-36194A6ED26E}" type="slidenum">
              <a:rPr lang="en-US" smtClean="0"/>
              <a:pPr/>
              <a:t>‹#›</a:t>
            </a:fld>
            <a:endParaRPr lang="en-US"/>
          </a:p>
        </p:txBody>
      </p:sp>
      <p:sp>
        <p:nvSpPr>
          <p:cNvPr id="4" name="Title 3">
            <a:extLst>
              <a:ext uri="{FF2B5EF4-FFF2-40B4-BE49-F238E27FC236}">
                <a16:creationId xmlns:a16="http://schemas.microsoft.com/office/drawing/2014/main" id="{75E6344B-B4F3-4547-A732-57630B9DEE2D}"/>
              </a:ext>
            </a:extLst>
          </p:cNvPr>
          <p:cNvSpPr>
            <a:spLocks noGrp="1"/>
          </p:cNvSpPr>
          <p:nvPr>
            <p:ph type="title" hasCustomPrompt="1"/>
          </p:nvPr>
        </p:nvSpPr>
        <p:spPr>
          <a:xfrm>
            <a:off x="609599" y="609600"/>
            <a:ext cx="8676641" cy="990600"/>
          </a:xfrm>
        </p:spPr>
        <p:txBody>
          <a:bodyPr/>
          <a:lstStyle>
            <a:lvl1pPr>
              <a:defRPr/>
            </a:lvl1pPr>
          </a:lstStyle>
          <a:p>
            <a:r>
              <a:rPr lang="en-US"/>
              <a:t>Click to edit master title style</a:t>
            </a:r>
          </a:p>
        </p:txBody>
      </p:sp>
      <p:sp>
        <p:nvSpPr>
          <p:cNvPr id="5" name="Text Placeholder 2">
            <a:extLst>
              <a:ext uri="{FF2B5EF4-FFF2-40B4-BE49-F238E27FC236}">
                <a16:creationId xmlns:a16="http://schemas.microsoft.com/office/drawing/2014/main" id="{C95BFB2D-B6D3-0845-AEE7-AEFCCB4054E5}"/>
              </a:ext>
            </a:extLst>
          </p:cNvPr>
          <p:cNvSpPr>
            <a:spLocks noGrp="1"/>
          </p:cNvSpPr>
          <p:nvPr>
            <p:ph type="body" idx="1" hasCustomPrompt="1"/>
          </p:nvPr>
        </p:nvSpPr>
        <p:spPr>
          <a:xfrm>
            <a:off x="609601" y="1584962"/>
            <a:ext cx="8676640" cy="652357"/>
          </a:xfrm>
          <a:prstGeom prst="rect">
            <a:avLst/>
          </a:prstGeom>
        </p:spPr>
        <p:txBody>
          <a:bodyPr>
            <a:noAutofit/>
          </a:bodyPr>
          <a:lstStyle>
            <a:lvl1pPr marL="0" indent="0">
              <a:buNone/>
              <a:defRPr sz="26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C0787FF2-BA0C-C04B-975E-55117523D3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Tree>
    <p:extLst>
      <p:ext uri="{BB962C8B-B14F-4D97-AF65-F5344CB8AC3E}">
        <p14:creationId xmlns:p14="http://schemas.microsoft.com/office/powerpoint/2010/main" val="1479743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8100E5-D8DE-8049-BB8D-9E74E9E702E7}"/>
              </a:ext>
            </a:extLst>
          </p:cNvPr>
          <p:cNvPicPr>
            <a:picLocks noChangeAspect="1"/>
          </p:cNvPicPr>
          <p:nvPr userDrawn="1"/>
        </p:nvPicPr>
        <p:blipFill rotWithShape="1">
          <a:blip r:embed="rId2" cstate="screen">
            <a:alphaModFix amt="79000"/>
            <a:extLst>
              <a:ext uri="{28A0092B-C50C-407E-A947-70E740481C1C}">
                <a14:useLocalDpi xmlns:a14="http://schemas.microsoft.com/office/drawing/2010/main"/>
              </a:ext>
            </a:extLst>
          </a:blip>
          <a:srcRect/>
          <a:stretch/>
        </p:blipFill>
        <p:spPr>
          <a:xfrm flipH="1">
            <a:off x="0" y="-1"/>
            <a:ext cx="12192000" cy="6858001"/>
          </a:xfrm>
          <a:prstGeom prst="rect">
            <a:avLst/>
          </a:prstGeom>
        </p:spPr>
      </p:pic>
      <p:pic>
        <p:nvPicPr>
          <p:cNvPr id="5" name="Picture 4">
            <a:extLst>
              <a:ext uri="{FF2B5EF4-FFF2-40B4-BE49-F238E27FC236}">
                <a16:creationId xmlns:a16="http://schemas.microsoft.com/office/drawing/2014/main" id="{A8FF6C46-D7F5-C643-A31C-57F19A8455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0960" y="2561325"/>
            <a:ext cx="1910080" cy="426584"/>
          </a:xfrm>
          <a:prstGeom prst="rect">
            <a:avLst/>
          </a:prstGeom>
        </p:spPr>
      </p:pic>
      <p:sp>
        <p:nvSpPr>
          <p:cNvPr id="6" name="Title 1">
            <a:extLst>
              <a:ext uri="{FF2B5EF4-FFF2-40B4-BE49-F238E27FC236}">
                <a16:creationId xmlns:a16="http://schemas.microsoft.com/office/drawing/2014/main" id="{091E8BF7-EBFC-F843-A91B-6D65F140499D}"/>
              </a:ext>
            </a:extLst>
          </p:cNvPr>
          <p:cNvSpPr>
            <a:spLocks noGrp="1"/>
          </p:cNvSpPr>
          <p:nvPr>
            <p:ph type="ctrTitle" hasCustomPrompt="1"/>
          </p:nvPr>
        </p:nvSpPr>
        <p:spPr>
          <a:xfrm>
            <a:off x="780806" y="3258445"/>
            <a:ext cx="10630389" cy="2585803"/>
          </a:xfrm>
        </p:spPr>
        <p:txBody>
          <a:bodyPr anchor="t"/>
          <a:lstStyle>
            <a:lvl1pPr algn="ctr">
              <a:defRPr sz="5333">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8E0A5954-B8C0-4545-BC77-98779DD25D34}"/>
              </a:ext>
            </a:extLst>
          </p:cNvPr>
          <p:cNvSpPr>
            <a:spLocks noGrp="1"/>
          </p:cNvSpPr>
          <p:nvPr>
            <p:ph type="sldNum" sz="quarter" idx="11"/>
          </p:nvPr>
        </p:nvSpPr>
        <p:spPr/>
        <p:txBody>
          <a:bodyPr/>
          <a:lstStyle>
            <a:lvl1pPr>
              <a:defRPr>
                <a:solidFill>
                  <a:schemeClr val="accent1"/>
                </a:solidFill>
              </a:defRPr>
            </a:lvl1pPr>
          </a:lstStyle>
          <a:p>
            <a:fld id="{ECE99D60-7A88-414F-B6DE-36194A6ED26E}" type="slidenum">
              <a:rPr lang="en-US" smtClean="0"/>
              <a:pPr/>
              <a:t>‹#›</a:t>
            </a:fld>
            <a:endParaRPr lang="en-US"/>
          </a:p>
        </p:txBody>
      </p:sp>
    </p:spTree>
    <p:extLst>
      <p:ext uri="{BB962C8B-B14F-4D97-AF65-F5344CB8AC3E}">
        <p14:creationId xmlns:p14="http://schemas.microsoft.com/office/powerpoint/2010/main" val="416650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A9281-0B57-49A2-AA8A-CB4ABFD265A8}" type="datetime1">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564248" y="6356349"/>
            <a:ext cx="415834" cy="365125"/>
          </a:xfrm>
        </p:spPr>
        <p:txBody>
          <a:bodyPr/>
          <a:lstStyle/>
          <a:p>
            <a:fld id="{DDAE79DE-E2CD-4409-97EA-8D66D2239F8B}" type="slidenum">
              <a:rPr lang="en-US" smtClean="0"/>
              <a:t>‹#›</a:t>
            </a:fld>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Tree>
    <p:extLst>
      <p:ext uri="{BB962C8B-B14F-4D97-AF65-F5344CB8AC3E}">
        <p14:creationId xmlns:p14="http://schemas.microsoft.com/office/powerpoint/2010/main" val="300675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B1395-14D9-4383-8D90-5809A8DD6A96}" type="datetime1">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pic>
        <p:nvPicPr>
          <p:cNvPr id="10"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11" name="Slide Number Placeholder 6"/>
          <p:cNvSpPr>
            <a:spLocks noGrp="1"/>
          </p:cNvSpPr>
          <p:nvPr>
            <p:ph type="sldNum" sz="quarter" idx="12"/>
          </p:nvPr>
        </p:nvSpPr>
        <p:spPr>
          <a:xfrm>
            <a:off x="10772165" y="6356350"/>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52370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35149-E96D-45ED-B7F7-DF43F04EAE86}" type="datetime1">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pic>
        <p:nvPicPr>
          <p:cNvPr id="6"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7" name="Slide Number Placeholder 6"/>
          <p:cNvSpPr>
            <a:spLocks noGrp="1"/>
          </p:cNvSpPr>
          <p:nvPr>
            <p:ph type="sldNum" sz="quarter" idx="12"/>
          </p:nvPr>
        </p:nvSpPr>
        <p:spPr>
          <a:xfrm>
            <a:off x="10868297" y="6362609"/>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48902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39106-2D1C-474B-89B2-CE2A1E049451}" type="datetime1">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pic>
        <p:nvPicPr>
          <p:cNvPr id="5"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6" name="Slide Number Placeholder 6"/>
          <p:cNvSpPr>
            <a:spLocks noGrp="1"/>
          </p:cNvSpPr>
          <p:nvPr>
            <p:ph type="sldNum" sz="quarter" idx="12"/>
          </p:nvPr>
        </p:nvSpPr>
        <p:spPr>
          <a:xfrm>
            <a:off x="10850880" y="6371318"/>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5912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43F23-2BA5-4BF5-901A-F625C8785BA9}" type="datetime1">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441577" y="6415768"/>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18620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23655-0805-427A-A6EB-29E10CC42AE3}" type="datetime1">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939554" y="6424477"/>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10593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7E084-BF64-4A6B-A2FB-B2E5F77A2332}" type="datetime1">
              <a:rPr lang="en-US" smtClean="0"/>
              <a:t>6/14/2023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E79DE-E2CD-4409-97EA-8D66D2239F8B}" type="slidenum">
              <a:rPr lang="en-US" smtClean="0"/>
              <a:t>‹#›</a:t>
            </a:fld>
            <a:endParaRPr lang="en-US"/>
          </a:p>
        </p:txBody>
      </p:sp>
    </p:spTree>
    <p:extLst>
      <p:ext uri="{BB962C8B-B14F-4D97-AF65-F5344CB8AC3E}">
        <p14:creationId xmlns:p14="http://schemas.microsoft.com/office/powerpoint/2010/main" val="58594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609600"/>
            <a:ext cx="10979151" cy="99060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623096" y="1604963"/>
            <a:ext cx="10985499" cy="4567237"/>
          </a:xfrm>
          <a:prstGeom prst="rect">
            <a:avLst/>
          </a:prstGeom>
        </p:spPr>
        <p:txBody>
          <a:bodyPr vert="horz" lIns="91440" tIns="45720" rIns="91440" bIns="45720" rtlCol="0">
            <a:normAutofit/>
          </a:bodyPr>
          <a:lstStyle/>
          <a:p>
            <a:pPr lvl="0"/>
            <a:r>
              <a:rPr lang="en-US"/>
              <a:t>Click to edit Master text styles</a:t>
            </a:r>
          </a:p>
          <a:p>
            <a:pPr lvl="1"/>
            <a:r>
              <a:rPr lang="en-US"/>
              <a:t>Level 2</a:t>
            </a:r>
          </a:p>
          <a:p>
            <a:pPr lvl="2"/>
            <a:r>
              <a:rPr lang="en-US"/>
              <a:t>Level 3</a:t>
            </a:r>
          </a:p>
          <a:p>
            <a:pPr lvl="3"/>
            <a:r>
              <a:rPr lang="en-US"/>
              <a:t>Level 4</a:t>
            </a:r>
          </a:p>
          <a:p>
            <a:pPr lvl="4"/>
            <a:r>
              <a:rPr lang="en-US"/>
              <a:t>Level 5</a:t>
            </a:r>
          </a:p>
        </p:txBody>
      </p:sp>
      <p:sp>
        <p:nvSpPr>
          <p:cNvPr id="5" name="Slide Number Placeholder 4">
            <a:extLst>
              <a:ext uri="{FF2B5EF4-FFF2-40B4-BE49-F238E27FC236}">
                <a16:creationId xmlns:a16="http://schemas.microsoft.com/office/drawing/2014/main" id="{AF3AD2AC-B6FD-4E45-A096-8CF42C5D2F33}"/>
              </a:ext>
            </a:extLst>
          </p:cNvPr>
          <p:cNvSpPr>
            <a:spLocks noGrp="1"/>
          </p:cNvSpPr>
          <p:nvPr>
            <p:ph type="sldNum" sz="quarter" idx="4"/>
          </p:nvPr>
        </p:nvSpPr>
        <p:spPr>
          <a:xfrm>
            <a:off x="9091613" y="6367900"/>
            <a:ext cx="2743200" cy="366183"/>
          </a:xfrm>
          <a:prstGeom prst="rect">
            <a:avLst/>
          </a:prstGeom>
        </p:spPr>
        <p:txBody>
          <a:bodyPr vert="horz" lIns="91440" tIns="45720" rIns="91440" bIns="45720" rtlCol="0" anchor="ctr"/>
          <a:lstStyle>
            <a:lvl1pPr algn="r">
              <a:defRPr sz="1000" b="1">
                <a:solidFill>
                  <a:schemeClr val="accent1"/>
                </a:solidFill>
              </a:defRPr>
            </a:lvl1pPr>
          </a:lstStyle>
          <a:p>
            <a:fld id="{ECE99D60-7A88-414F-B6DE-36194A6ED26E}" type="slidenum">
              <a:rPr lang="en-US" smtClean="0"/>
              <a:pPr/>
              <a:t>‹#›</a:t>
            </a:fld>
            <a:endParaRPr lang="en-US"/>
          </a:p>
        </p:txBody>
      </p:sp>
      <p:sp>
        <p:nvSpPr>
          <p:cNvPr id="6" name="Footer Placeholder 5">
            <a:extLst>
              <a:ext uri="{FF2B5EF4-FFF2-40B4-BE49-F238E27FC236}">
                <a16:creationId xmlns:a16="http://schemas.microsoft.com/office/drawing/2014/main" id="{A9E30602-A0F8-3044-A44D-B70321E0BC5F}"/>
              </a:ext>
            </a:extLst>
          </p:cNvPr>
          <p:cNvSpPr>
            <a:spLocks noGrp="1"/>
          </p:cNvSpPr>
          <p:nvPr>
            <p:ph type="ftr" sz="quarter" idx="3"/>
          </p:nvPr>
        </p:nvSpPr>
        <p:spPr>
          <a:xfrm>
            <a:off x="287338" y="6374251"/>
            <a:ext cx="4114800" cy="366183"/>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 2021 NW Natural. All Rights Reserved.</a:t>
            </a:r>
          </a:p>
        </p:txBody>
      </p:sp>
    </p:spTree>
    <p:extLst>
      <p:ext uri="{BB962C8B-B14F-4D97-AF65-F5344CB8AC3E}">
        <p14:creationId xmlns:p14="http://schemas.microsoft.com/office/powerpoint/2010/main" val="2772940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377" rtl="0" eaLnBrk="1" latinLnBrk="0" hangingPunct="1">
        <a:lnSpc>
          <a:spcPct val="90000"/>
        </a:lnSpc>
        <a:spcBef>
          <a:spcPct val="0"/>
        </a:spcBef>
        <a:buNone/>
        <a:defRPr sz="3600" b="0" i="0" kern="1200" cap="none" baseline="0">
          <a:solidFill>
            <a:schemeClr val="accent1"/>
          </a:solidFill>
          <a:latin typeface="+mj-lt"/>
          <a:ea typeface="Arial" panose="020B0604020202020204" pitchFamily="34" charset="0"/>
          <a:cs typeface="Arial" panose="020B0604020202020204" pitchFamily="34" charset="0"/>
        </a:defRPr>
      </a:lvl1pPr>
    </p:titleStyle>
    <p:bodyStyle>
      <a:lvl1pPr marL="243834" indent="-243834" algn="l" defTabSz="914377" rtl="0" eaLnBrk="1" latinLnBrk="0" hangingPunct="1">
        <a:lnSpc>
          <a:spcPct val="110000"/>
        </a:lnSpc>
        <a:spcBef>
          <a:spcPts val="1200"/>
        </a:spcBef>
        <a:buClr>
          <a:schemeClr val="accent1"/>
        </a:buClr>
        <a:buFont typeface="Arial" panose="020B0604020202020204" pitchFamily="34" charset="0"/>
        <a:buChar char="•"/>
        <a:defRPr sz="2000" b="0" i="0" kern="1200">
          <a:solidFill>
            <a:schemeClr val="tx1"/>
          </a:solidFill>
          <a:latin typeface="+mn-lt"/>
          <a:ea typeface="Arial" panose="020B0604020202020204" pitchFamily="34" charset="0"/>
          <a:cs typeface="Arial" panose="020B0604020202020204" pitchFamily="34" charset="0"/>
        </a:defRPr>
      </a:lvl1pPr>
      <a:lvl2pPr marL="609585" indent="-243834" algn="l" defTabSz="914377" rtl="0" eaLnBrk="1" latinLnBrk="0" hangingPunct="1">
        <a:lnSpc>
          <a:spcPct val="110000"/>
        </a:lnSpc>
        <a:spcBef>
          <a:spcPts val="500"/>
        </a:spcBef>
        <a:buClr>
          <a:schemeClr val="tx1"/>
        </a:buClr>
        <a:buSzPct val="100000"/>
        <a:buFont typeface="Arial" charset="0"/>
        <a:buChar char="•"/>
        <a:tabLst/>
        <a:defRPr sz="2000" b="0" i="0" kern="1200">
          <a:solidFill>
            <a:schemeClr val="tx1"/>
          </a:solidFill>
          <a:latin typeface="+mn-lt"/>
          <a:ea typeface="Arial" panose="020B0604020202020204" pitchFamily="34" charset="0"/>
          <a:cs typeface="Arial" panose="020B0604020202020204" pitchFamily="34" charset="0"/>
        </a:defRPr>
      </a:lvl2pPr>
      <a:lvl3pPr marL="975336" indent="-243834" algn="l" defTabSz="914377" rtl="0" eaLnBrk="1" latinLnBrk="0" hangingPunct="1">
        <a:lnSpc>
          <a:spcPct val="110000"/>
        </a:lnSpc>
        <a:spcBef>
          <a:spcPts val="500"/>
        </a:spcBef>
        <a:buClr>
          <a:schemeClr val="tx1"/>
        </a:buClr>
        <a:buSzPct val="100000"/>
        <a:buFont typeface="Arial" panose="020B0604020202020204" pitchFamily="34" charset="0"/>
        <a:buChar char="•"/>
        <a:tabLst/>
        <a:defRPr sz="1600" b="0" i="0" kern="1200">
          <a:solidFill>
            <a:schemeClr val="tx1"/>
          </a:solidFill>
          <a:latin typeface="+mn-lt"/>
          <a:ea typeface="Arial" panose="020B0604020202020204" pitchFamily="34" charset="0"/>
          <a:cs typeface="Arial" panose="020B0604020202020204" pitchFamily="34" charset="0"/>
        </a:defRPr>
      </a:lvl3pPr>
      <a:lvl4pPr marL="1341086" indent="-243834" algn="l" defTabSz="914377" rtl="0" eaLnBrk="1" latinLnBrk="0" hangingPunct="1">
        <a:lnSpc>
          <a:spcPct val="110000"/>
        </a:lnSpc>
        <a:spcBef>
          <a:spcPts val="500"/>
        </a:spcBef>
        <a:buClr>
          <a:schemeClr val="tx1"/>
        </a:buClr>
        <a:buSzPct val="100000"/>
        <a:buFont typeface="Arial" charset="0"/>
        <a:buChar char="•"/>
        <a:tabLst/>
        <a:defRPr sz="1600" b="0" i="0" kern="1200">
          <a:solidFill>
            <a:schemeClr val="tx1"/>
          </a:solidFill>
          <a:latin typeface="+mn-lt"/>
          <a:ea typeface="Arial" panose="020B0604020202020204" pitchFamily="34" charset="0"/>
          <a:cs typeface="Arial" panose="020B0604020202020204" pitchFamily="34" charset="0"/>
        </a:defRPr>
      </a:lvl4pPr>
      <a:lvl5pPr marL="1706837" indent="-243834" algn="l" defTabSz="914377" rtl="0" eaLnBrk="1" latinLnBrk="0" hangingPunct="1">
        <a:lnSpc>
          <a:spcPct val="110000"/>
        </a:lnSpc>
        <a:spcBef>
          <a:spcPts val="500"/>
        </a:spcBef>
        <a:buClr>
          <a:schemeClr val="tx1"/>
        </a:buClr>
        <a:buSzPct val="100000"/>
        <a:buFont typeface="Arial" charset="0"/>
        <a:buChar char="•"/>
        <a:tabLst/>
        <a:defRPr sz="1600" b="0" i="0" kern="1200">
          <a:solidFill>
            <a:schemeClr val="tx1"/>
          </a:solidFill>
          <a:latin typeface="+mn-lt"/>
          <a:ea typeface="Arial" panose="020B0604020202020204" pitchFamily="34" charset="0"/>
          <a:cs typeface="Arial" panose="020B0604020202020204" pitchFamily="34" charset="0"/>
        </a:defRPr>
      </a:lvl5pPr>
      <a:lvl6pPr marL="1341086" indent="-243834" algn="l" defTabSz="914377" rtl="0" eaLnBrk="1" latinLnBrk="0" hangingPunct="1">
        <a:lnSpc>
          <a:spcPct val="110000"/>
        </a:lnSpc>
        <a:spcBef>
          <a:spcPts val="500"/>
        </a:spcBef>
        <a:buFont typeface="Arial"/>
        <a:buChar char="•"/>
        <a:defRPr sz="1867" kern="1200">
          <a:solidFill>
            <a:schemeClr val="tx1"/>
          </a:solidFill>
          <a:latin typeface="+mn-lt"/>
          <a:ea typeface="+mn-ea"/>
          <a:cs typeface="+mn-cs"/>
        </a:defRPr>
      </a:lvl6pPr>
      <a:lvl7pPr marL="1706837" indent="-243834" algn="l" defTabSz="914377" rtl="0" eaLnBrk="1" latinLnBrk="0" hangingPunct="1">
        <a:lnSpc>
          <a:spcPct val="11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8">
          <p15:clr>
            <a:srgbClr val="F26B43"/>
          </p15:clr>
        </p15:guide>
        <p15:guide id="4" pos="380">
          <p15:clr>
            <a:srgbClr val="F26B43"/>
          </p15:clr>
        </p15:guide>
        <p15:guide id="5" pos="7300">
          <p15:clr>
            <a:srgbClr val="F26B43"/>
          </p15:clr>
        </p15:guide>
        <p15:guide id="6" orient="horz" pos="4085">
          <p15:clr>
            <a:srgbClr val="F26B43"/>
          </p15:clr>
        </p15:guide>
        <p15:guide id="7" orient="horz" pos="1409">
          <p15:clr>
            <a:srgbClr val="F26B43"/>
          </p15:clr>
        </p15:guide>
        <p15:guide id="8" orient="horz" pos="1008">
          <p15:clr>
            <a:srgbClr val="F26B43"/>
          </p15:clr>
        </p15:guide>
        <p15:guide id="9" orient="horz" pos="1733">
          <p15:clr>
            <a:srgbClr val="F26B43"/>
          </p15:clr>
        </p15:guide>
        <p15:guide id="10" orient="horz" pos="1203">
          <p15:clr>
            <a:srgbClr val="F26B43"/>
          </p15:clr>
        </p15:guide>
        <p15:guide id="11" orient="horz" pos="3888">
          <p15:clr>
            <a:srgbClr val="F26B43"/>
          </p15:clr>
        </p15:guide>
        <p15:guide id="12" pos="181">
          <p15:clr>
            <a:srgbClr val="F26B43"/>
          </p15:clr>
        </p15:guide>
        <p15:guide id="13" pos="745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utc.wa.gov/transla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861868" y="1214437"/>
            <a:ext cx="9144000" cy="2387600"/>
          </a:xfrm>
        </p:spPr>
        <p:txBody>
          <a:bodyPr/>
          <a:lstStyle/>
          <a:p>
            <a:r>
              <a:rPr lang="en-US"/>
              <a:t>Recessed Open Meeting</a:t>
            </a:r>
          </a:p>
        </p:txBody>
      </p:sp>
      <p:sp>
        <p:nvSpPr>
          <p:cNvPr id="8" name="Subtitle 7"/>
          <p:cNvSpPr>
            <a:spLocks noGrp="1"/>
          </p:cNvSpPr>
          <p:nvPr>
            <p:ph type="subTitle" idx="1"/>
          </p:nvPr>
        </p:nvSpPr>
        <p:spPr>
          <a:xfrm>
            <a:off x="1524000" y="3602037"/>
            <a:ext cx="9819736" cy="2945411"/>
          </a:xfrm>
        </p:spPr>
        <p:txBody>
          <a:bodyPr>
            <a:normAutofit/>
          </a:bodyPr>
          <a:lstStyle/>
          <a:p>
            <a:r>
              <a:rPr lang="en-US"/>
              <a:t>2022 NWN Gas IRP</a:t>
            </a:r>
          </a:p>
          <a:p>
            <a:r>
              <a:rPr lang="en-US"/>
              <a:t>Docket UG-210094</a:t>
            </a:r>
          </a:p>
          <a:p>
            <a:endParaRPr lang="en-US"/>
          </a:p>
          <a:p>
            <a:r>
              <a:rPr lang="en-US"/>
              <a:t>Feb 27, 2023</a:t>
            </a:r>
          </a:p>
        </p:txBody>
      </p:sp>
    </p:spTree>
    <p:extLst>
      <p:ext uri="{BB962C8B-B14F-4D97-AF65-F5344CB8AC3E}">
        <p14:creationId xmlns:p14="http://schemas.microsoft.com/office/powerpoint/2010/main" val="405858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CD3EA-D3E0-E2EF-55AA-6E6D54CEC0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8102039B-0AEE-A583-EC70-4FFFAB60337A}"/>
              </a:ext>
            </a:extLst>
          </p:cNvPr>
          <p:cNvSpPr>
            <a:spLocks noGrp="1"/>
          </p:cNvSpPr>
          <p:nvPr>
            <p:ph type="title"/>
          </p:nvPr>
        </p:nvSpPr>
        <p:spPr/>
        <p:txBody>
          <a:bodyPr/>
          <a:lstStyle/>
          <a:p>
            <a:r>
              <a:rPr lang="en-US"/>
              <a:t>IRP Analysis Process</a:t>
            </a:r>
          </a:p>
        </p:txBody>
      </p:sp>
      <p:pic>
        <p:nvPicPr>
          <p:cNvPr id="6" name="Content Placeholder 5">
            <a:extLst>
              <a:ext uri="{FF2B5EF4-FFF2-40B4-BE49-F238E27FC236}">
                <a16:creationId xmlns:a16="http://schemas.microsoft.com/office/drawing/2014/main" id="{39C52C66-F991-2124-941E-6E59E586C66A}"/>
              </a:ext>
            </a:extLst>
          </p:cNvPr>
          <p:cNvPicPr>
            <a:picLocks noGrp="1" noChangeAspect="1"/>
          </p:cNvPicPr>
          <p:nvPr>
            <p:ph sz="half" idx="13"/>
          </p:nvPr>
        </p:nvPicPr>
        <p:blipFill>
          <a:blip r:embed="rId2"/>
          <a:stretch>
            <a:fillRect/>
          </a:stretch>
        </p:blipFill>
        <p:spPr>
          <a:xfrm>
            <a:off x="219535" y="1382841"/>
            <a:ext cx="11401800" cy="5135946"/>
          </a:xfrm>
        </p:spPr>
      </p:pic>
      <p:sp>
        <p:nvSpPr>
          <p:cNvPr id="7" name="TextBox 6">
            <a:extLst>
              <a:ext uri="{FF2B5EF4-FFF2-40B4-BE49-F238E27FC236}">
                <a16:creationId xmlns:a16="http://schemas.microsoft.com/office/drawing/2014/main" id="{DB56211D-927E-6681-306C-CC59F4B56CEB}"/>
              </a:ext>
            </a:extLst>
          </p:cNvPr>
          <p:cNvSpPr txBox="1"/>
          <p:nvPr/>
        </p:nvSpPr>
        <p:spPr>
          <a:xfrm>
            <a:off x="0" y="6518787"/>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spTree>
    <p:extLst>
      <p:ext uri="{BB962C8B-B14F-4D97-AF65-F5344CB8AC3E}">
        <p14:creationId xmlns:p14="http://schemas.microsoft.com/office/powerpoint/2010/main" val="356503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ED13C6-2DA1-CBF0-A963-AF6EE1D9746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860437DE-00FD-0DCF-B5CC-4C2992A875DB}"/>
              </a:ext>
            </a:extLst>
          </p:cNvPr>
          <p:cNvSpPr>
            <a:spLocks noGrp="1"/>
          </p:cNvSpPr>
          <p:nvPr>
            <p:ph type="title"/>
          </p:nvPr>
        </p:nvSpPr>
        <p:spPr/>
        <p:txBody>
          <a:bodyPr/>
          <a:lstStyle/>
          <a:p>
            <a:r>
              <a:rPr lang="en-US"/>
              <a:t>Climate Commitment Act (CCA) Compliance Position</a:t>
            </a:r>
          </a:p>
        </p:txBody>
      </p:sp>
      <p:sp>
        <p:nvSpPr>
          <p:cNvPr id="7" name="TextBox 6">
            <a:extLst>
              <a:ext uri="{FF2B5EF4-FFF2-40B4-BE49-F238E27FC236}">
                <a16:creationId xmlns:a16="http://schemas.microsoft.com/office/drawing/2014/main" id="{F882E02B-176E-1DAF-7F6F-6109AB9419A3}"/>
              </a:ext>
            </a:extLst>
          </p:cNvPr>
          <p:cNvSpPr txBox="1"/>
          <p:nvPr/>
        </p:nvSpPr>
        <p:spPr>
          <a:xfrm>
            <a:off x="0" y="6540634"/>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pic>
        <p:nvPicPr>
          <p:cNvPr id="9" name="Picture 8">
            <a:extLst>
              <a:ext uri="{FF2B5EF4-FFF2-40B4-BE49-F238E27FC236}">
                <a16:creationId xmlns:a16="http://schemas.microsoft.com/office/drawing/2014/main" id="{DA8C280D-F8B3-575D-C801-AF54534C176D}"/>
              </a:ext>
            </a:extLst>
          </p:cNvPr>
          <p:cNvPicPr>
            <a:picLocks noChangeAspect="1"/>
          </p:cNvPicPr>
          <p:nvPr/>
        </p:nvPicPr>
        <p:blipFill>
          <a:blip r:embed="rId2"/>
          <a:stretch>
            <a:fillRect/>
          </a:stretch>
        </p:blipFill>
        <p:spPr>
          <a:xfrm>
            <a:off x="1550960" y="1600200"/>
            <a:ext cx="8649863" cy="4940434"/>
          </a:xfrm>
          <a:prstGeom prst="rect">
            <a:avLst/>
          </a:prstGeom>
        </p:spPr>
      </p:pic>
    </p:spTree>
    <p:extLst>
      <p:ext uri="{BB962C8B-B14F-4D97-AF65-F5344CB8AC3E}">
        <p14:creationId xmlns:p14="http://schemas.microsoft.com/office/powerpoint/2010/main" val="296065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8D2D0D-F4CF-D880-964C-E79E4DC5F4C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FF1AD5B8-C2A1-1D8A-B78C-DF0F6F06F34E}"/>
              </a:ext>
            </a:extLst>
          </p:cNvPr>
          <p:cNvSpPr>
            <a:spLocks noGrp="1"/>
          </p:cNvSpPr>
          <p:nvPr>
            <p:ph type="title"/>
          </p:nvPr>
        </p:nvSpPr>
        <p:spPr>
          <a:xfrm>
            <a:off x="609599" y="334392"/>
            <a:ext cx="8482014" cy="990600"/>
          </a:xfrm>
        </p:spPr>
        <p:txBody>
          <a:bodyPr/>
          <a:lstStyle/>
          <a:p>
            <a:r>
              <a:rPr lang="en-US"/>
              <a:t>Analysis Example- Scenario 1</a:t>
            </a:r>
          </a:p>
        </p:txBody>
      </p:sp>
      <p:sp>
        <p:nvSpPr>
          <p:cNvPr id="7" name="TextBox 6">
            <a:extLst>
              <a:ext uri="{FF2B5EF4-FFF2-40B4-BE49-F238E27FC236}">
                <a16:creationId xmlns:a16="http://schemas.microsoft.com/office/drawing/2014/main" id="{48B2ABD9-6EBA-B3CC-58A1-B9A7089CFC9C}"/>
              </a:ext>
            </a:extLst>
          </p:cNvPr>
          <p:cNvSpPr txBox="1"/>
          <p:nvPr/>
        </p:nvSpPr>
        <p:spPr>
          <a:xfrm>
            <a:off x="0" y="6523608"/>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pic>
        <p:nvPicPr>
          <p:cNvPr id="5" name="Picture 4">
            <a:extLst>
              <a:ext uri="{FF2B5EF4-FFF2-40B4-BE49-F238E27FC236}">
                <a16:creationId xmlns:a16="http://schemas.microsoft.com/office/drawing/2014/main" id="{6A62EC7E-718C-9B09-9A5D-9972439342B0}"/>
              </a:ext>
            </a:extLst>
          </p:cNvPr>
          <p:cNvPicPr>
            <a:picLocks noChangeAspect="1"/>
          </p:cNvPicPr>
          <p:nvPr/>
        </p:nvPicPr>
        <p:blipFill>
          <a:blip r:embed="rId2"/>
          <a:stretch>
            <a:fillRect/>
          </a:stretch>
        </p:blipFill>
        <p:spPr>
          <a:xfrm>
            <a:off x="1965278" y="992481"/>
            <a:ext cx="6734791" cy="5707930"/>
          </a:xfrm>
          <a:prstGeom prst="rect">
            <a:avLst/>
          </a:prstGeom>
        </p:spPr>
      </p:pic>
    </p:spTree>
    <p:extLst>
      <p:ext uri="{BB962C8B-B14F-4D97-AF65-F5344CB8AC3E}">
        <p14:creationId xmlns:p14="http://schemas.microsoft.com/office/powerpoint/2010/main" val="2643257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4FB404-27C4-31C8-AE0B-F0CE70CA741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36ED292D-BFE2-A3F1-D022-FBD5BF340AB8}"/>
              </a:ext>
            </a:extLst>
          </p:cNvPr>
          <p:cNvSpPr>
            <a:spLocks noGrp="1"/>
          </p:cNvSpPr>
          <p:nvPr>
            <p:ph type="title"/>
          </p:nvPr>
        </p:nvSpPr>
        <p:spPr>
          <a:xfrm>
            <a:off x="609599" y="214992"/>
            <a:ext cx="8482014" cy="990600"/>
          </a:xfrm>
        </p:spPr>
        <p:txBody>
          <a:bodyPr/>
          <a:lstStyle/>
          <a:p>
            <a:r>
              <a:rPr lang="en-US"/>
              <a:t>Risk Analysis- Residential Customer Count Example</a:t>
            </a:r>
          </a:p>
        </p:txBody>
      </p:sp>
      <p:pic>
        <p:nvPicPr>
          <p:cNvPr id="9" name="Picture 8">
            <a:extLst>
              <a:ext uri="{FF2B5EF4-FFF2-40B4-BE49-F238E27FC236}">
                <a16:creationId xmlns:a16="http://schemas.microsoft.com/office/drawing/2014/main" id="{81030121-02DF-BEB5-923A-011AF5330DB9}"/>
              </a:ext>
            </a:extLst>
          </p:cNvPr>
          <p:cNvPicPr>
            <a:picLocks noChangeAspect="1"/>
          </p:cNvPicPr>
          <p:nvPr/>
        </p:nvPicPr>
        <p:blipFill>
          <a:blip r:embed="rId2"/>
          <a:stretch>
            <a:fillRect/>
          </a:stretch>
        </p:blipFill>
        <p:spPr>
          <a:xfrm>
            <a:off x="1276350" y="1329509"/>
            <a:ext cx="8929688" cy="5528491"/>
          </a:xfrm>
          <a:prstGeom prst="rect">
            <a:avLst/>
          </a:prstGeom>
        </p:spPr>
      </p:pic>
    </p:spTree>
    <p:extLst>
      <p:ext uri="{BB962C8B-B14F-4D97-AF65-F5344CB8AC3E}">
        <p14:creationId xmlns:p14="http://schemas.microsoft.com/office/powerpoint/2010/main" val="288649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A5C236-2B32-8308-75E2-7690F48726D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5A9A037E-81C5-F8A5-3F0E-47925E1BDA4B}"/>
              </a:ext>
            </a:extLst>
          </p:cNvPr>
          <p:cNvSpPr>
            <a:spLocks noGrp="1"/>
          </p:cNvSpPr>
          <p:nvPr>
            <p:ph type="title"/>
          </p:nvPr>
        </p:nvSpPr>
        <p:spPr>
          <a:xfrm>
            <a:off x="609599" y="432047"/>
            <a:ext cx="8482014" cy="990600"/>
          </a:xfrm>
        </p:spPr>
        <p:txBody>
          <a:bodyPr/>
          <a:lstStyle/>
          <a:p>
            <a:r>
              <a:rPr lang="en-US"/>
              <a:t>Analysis Example- Scenario 1</a:t>
            </a:r>
          </a:p>
        </p:txBody>
      </p:sp>
      <p:sp>
        <p:nvSpPr>
          <p:cNvPr id="7" name="TextBox 6">
            <a:extLst>
              <a:ext uri="{FF2B5EF4-FFF2-40B4-BE49-F238E27FC236}">
                <a16:creationId xmlns:a16="http://schemas.microsoft.com/office/drawing/2014/main" id="{EBD4ADCC-3568-4FA3-F5C0-9073992BCEE1}"/>
              </a:ext>
            </a:extLst>
          </p:cNvPr>
          <p:cNvSpPr txBox="1"/>
          <p:nvPr/>
        </p:nvSpPr>
        <p:spPr>
          <a:xfrm>
            <a:off x="0" y="6550991"/>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pic>
        <p:nvPicPr>
          <p:cNvPr id="5" name="Picture 4">
            <a:extLst>
              <a:ext uri="{FF2B5EF4-FFF2-40B4-BE49-F238E27FC236}">
                <a16:creationId xmlns:a16="http://schemas.microsoft.com/office/drawing/2014/main" id="{79B1F486-A138-B030-712C-9C9571D055DD}"/>
              </a:ext>
            </a:extLst>
          </p:cNvPr>
          <p:cNvPicPr>
            <a:picLocks noChangeAspect="1"/>
          </p:cNvPicPr>
          <p:nvPr/>
        </p:nvPicPr>
        <p:blipFill rotWithShape="1">
          <a:blip r:embed="rId2"/>
          <a:srcRect t="1" b="926"/>
          <a:stretch/>
        </p:blipFill>
        <p:spPr>
          <a:xfrm>
            <a:off x="1924717" y="1047828"/>
            <a:ext cx="7166896" cy="5511800"/>
          </a:xfrm>
          <a:prstGeom prst="rect">
            <a:avLst/>
          </a:prstGeom>
        </p:spPr>
      </p:pic>
      <p:pic>
        <p:nvPicPr>
          <p:cNvPr id="9" name="Picture 8">
            <a:extLst>
              <a:ext uri="{FF2B5EF4-FFF2-40B4-BE49-F238E27FC236}">
                <a16:creationId xmlns:a16="http://schemas.microsoft.com/office/drawing/2014/main" id="{741C4971-374C-9BE6-C782-6DCE3C570BD3}"/>
              </a:ext>
            </a:extLst>
          </p:cNvPr>
          <p:cNvPicPr>
            <a:picLocks noChangeAspect="1"/>
          </p:cNvPicPr>
          <p:nvPr/>
        </p:nvPicPr>
        <p:blipFill>
          <a:blip r:embed="rId3"/>
          <a:stretch>
            <a:fillRect/>
          </a:stretch>
        </p:blipFill>
        <p:spPr>
          <a:xfrm>
            <a:off x="1985735" y="3771900"/>
            <a:ext cx="7105878" cy="2780561"/>
          </a:xfrm>
          <a:prstGeom prst="rect">
            <a:avLst/>
          </a:prstGeom>
        </p:spPr>
      </p:pic>
    </p:spTree>
    <p:extLst>
      <p:ext uri="{BB962C8B-B14F-4D97-AF65-F5344CB8AC3E}">
        <p14:creationId xmlns:p14="http://schemas.microsoft.com/office/powerpoint/2010/main" val="123824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747A3C-8915-11FC-CB3D-389B80FDE0B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E0043F46-546B-2EF1-3DD6-3CB5FF49DA5A}"/>
              </a:ext>
            </a:extLst>
          </p:cNvPr>
          <p:cNvSpPr>
            <a:spLocks noGrp="1"/>
          </p:cNvSpPr>
          <p:nvPr>
            <p:ph type="title"/>
          </p:nvPr>
        </p:nvSpPr>
        <p:spPr/>
        <p:txBody>
          <a:bodyPr/>
          <a:lstStyle/>
          <a:p>
            <a:r>
              <a:rPr lang="en-US"/>
              <a:t>Risk Analysis- Residential Load Example</a:t>
            </a:r>
          </a:p>
        </p:txBody>
      </p:sp>
      <p:sp>
        <p:nvSpPr>
          <p:cNvPr id="7" name="TextBox 6">
            <a:extLst>
              <a:ext uri="{FF2B5EF4-FFF2-40B4-BE49-F238E27FC236}">
                <a16:creationId xmlns:a16="http://schemas.microsoft.com/office/drawing/2014/main" id="{3ADAAD5F-EB59-EC28-95F5-F8CDB6DAD87C}"/>
              </a:ext>
            </a:extLst>
          </p:cNvPr>
          <p:cNvSpPr txBox="1"/>
          <p:nvPr/>
        </p:nvSpPr>
        <p:spPr>
          <a:xfrm>
            <a:off x="0" y="6550991"/>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pic>
        <p:nvPicPr>
          <p:cNvPr id="9" name="Picture 8">
            <a:extLst>
              <a:ext uri="{FF2B5EF4-FFF2-40B4-BE49-F238E27FC236}">
                <a16:creationId xmlns:a16="http://schemas.microsoft.com/office/drawing/2014/main" id="{90582D53-70B6-DC41-89E2-C5C1EC4617A3}"/>
              </a:ext>
            </a:extLst>
          </p:cNvPr>
          <p:cNvPicPr>
            <a:picLocks noChangeAspect="1"/>
          </p:cNvPicPr>
          <p:nvPr/>
        </p:nvPicPr>
        <p:blipFill>
          <a:blip r:embed="rId2"/>
          <a:stretch>
            <a:fillRect/>
          </a:stretch>
        </p:blipFill>
        <p:spPr>
          <a:xfrm>
            <a:off x="800100" y="1104900"/>
            <a:ext cx="9258300" cy="5622559"/>
          </a:xfrm>
          <a:prstGeom prst="rect">
            <a:avLst/>
          </a:prstGeom>
        </p:spPr>
      </p:pic>
    </p:spTree>
    <p:extLst>
      <p:ext uri="{BB962C8B-B14F-4D97-AF65-F5344CB8AC3E}">
        <p14:creationId xmlns:p14="http://schemas.microsoft.com/office/powerpoint/2010/main" val="300284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8C2AED-F329-C805-3524-C90369F1DCC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2E09A7CB-4838-E899-5F46-5D87B3CBBC07}"/>
              </a:ext>
            </a:extLst>
          </p:cNvPr>
          <p:cNvSpPr>
            <a:spLocks noGrp="1"/>
          </p:cNvSpPr>
          <p:nvPr>
            <p:ph type="title"/>
          </p:nvPr>
        </p:nvSpPr>
        <p:spPr>
          <a:xfrm>
            <a:off x="609600" y="295276"/>
            <a:ext cx="8482014" cy="990600"/>
          </a:xfrm>
        </p:spPr>
        <p:txBody>
          <a:bodyPr/>
          <a:lstStyle/>
          <a:p>
            <a:r>
              <a:rPr lang="en-US"/>
              <a:t>Analysis Example - Scenario 1</a:t>
            </a:r>
          </a:p>
        </p:txBody>
      </p:sp>
      <p:sp>
        <p:nvSpPr>
          <p:cNvPr id="7" name="TextBox 6">
            <a:extLst>
              <a:ext uri="{FF2B5EF4-FFF2-40B4-BE49-F238E27FC236}">
                <a16:creationId xmlns:a16="http://schemas.microsoft.com/office/drawing/2014/main" id="{377A533E-AE43-AFBF-626E-027F4F13B7A1}"/>
              </a:ext>
            </a:extLst>
          </p:cNvPr>
          <p:cNvSpPr txBox="1"/>
          <p:nvPr/>
        </p:nvSpPr>
        <p:spPr>
          <a:xfrm>
            <a:off x="0" y="6572443"/>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pic>
        <p:nvPicPr>
          <p:cNvPr id="8" name="Picture 7">
            <a:extLst>
              <a:ext uri="{FF2B5EF4-FFF2-40B4-BE49-F238E27FC236}">
                <a16:creationId xmlns:a16="http://schemas.microsoft.com/office/drawing/2014/main" id="{E914159C-CE2E-546C-FB58-F1A4C92BDC6B}"/>
              </a:ext>
            </a:extLst>
          </p:cNvPr>
          <p:cNvPicPr>
            <a:picLocks noChangeAspect="1"/>
          </p:cNvPicPr>
          <p:nvPr/>
        </p:nvPicPr>
        <p:blipFill>
          <a:blip r:embed="rId2"/>
          <a:stretch>
            <a:fillRect/>
          </a:stretch>
        </p:blipFill>
        <p:spPr>
          <a:xfrm>
            <a:off x="1793382" y="895639"/>
            <a:ext cx="7558007" cy="5831749"/>
          </a:xfrm>
          <a:prstGeom prst="rect">
            <a:avLst/>
          </a:prstGeom>
        </p:spPr>
      </p:pic>
    </p:spTree>
    <p:extLst>
      <p:ext uri="{BB962C8B-B14F-4D97-AF65-F5344CB8AC3E}">
        <p14:creationId xmlns:p14="http://schemas.microsoft.com/office/powerpoint/2010/main" val="365723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1AFA9-4F31-C55A-0284-E964B5FED7D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4A783708-A99F-10EC-9E79-E840AC8A143B}"/>
              </a:ext>
            </a:extLst>
          </p:cNvPr>
          <p:cNvSpPr>
            <a:spLocks noGrp="1"/>
          </p:cNvSpPr>
          <p:nvPr>
            <p:ph type="title"/>
          </p:nvPr>
        </p:nvSpPr>
        <p:spPr/>
        <p:txBody>
          <a:bodyPr/>
          <a:lstStyle/>
          <a:p>
            <a:r>
              <a:rPr lang="en-US"/>
              <a:t>Compliance Example-Scenario 1</a:t>
            </a:r>
          </a:p>
        </p:txBody>
      </p:sp>
      <p:sp>
        <p:nvSpPr>
          <p:cNvPr id="7" name="TextBox 6">
            <a:extLst>
              <a:ext uri="{FF2B5EF4-FFF2-40B4-BE49-F238E27FC236}">
                <a16:creationId xmlns:a16="http://schemas.microsoft.com/office/drawing/2014/main" id="{4E6D2200-7EA4-5B4E-D3B9-62BE99E68E2F}"/>
              </a:ext>
            </a:extLst>
          </p:cNvPr>
          <p:cNvSpPr txBox="1"/>
          <p:nvPr/>
        </p:nvSpPr>
        <p:spPr>
          <a:xfrm>
            <a:off x="0" y="6488668"/>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pic>
        <p:nvPicPr>
          <p:cNvPr id="5" name="Picture 4">
            <a:extLst>
              <a:ext uri="{FF2B5EF4-FFF2-40B4-BE49-F238E27FC236}">
                <a16:creationId xmlns:a16="http://schemas.microsoft.com/office/drawing/2014/main" id="{811097ED-44B1-3CCC-83F1-F831CA861D04}"/>
              </a:ext>
            </a:extLst>
          </p:cNvPr>
          <p:cNvPicPr>
            <a:picLocks noChangeAspect="1"/>
          </p:cNvPicPr>
          <p:nvPr/>
        </p:nvPicPr>
        <p:blipFill>
          <a:blip r:embed="rId2"/>
          <a:stretch>
            <a:fillRect/>
          </a:stretch>
        </p:blipFill>
        <p:spPr>
          <a:xfrm>
            <a:off x="269081" y="1338262"/>
            <a:ext cx="10759801" cy="4910138"/>
          </a:xfrm>
          <a:prstGeom prst="rect">
            <a:avLst/>
          </a:prstGeom>
        </p:spPr>
      </p:pic>
    </p:spTree>
    <p:extLst>
      <p:ext uri="{BB962C8B-B14F-4D97-AF65-F5344CB8AC3E}">
        <p14:creationId xmlns:p14="http://schemas.microsoft.com/office/powerpoint/2010/main" val="110021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19D12E-B1A9-B97A-6F4D-88F4DF17EA2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B47D20E9-F4DD-2367-58F7-FA79487475D3}"/>
              </a:ext>
            </a:extLst>
          </p:cNvPr>
          <p:cNvSpPr>
            <a:spLocks noGrp="1"/>
          </p:cNvSpPr>
          <p:nvPr>
            <p:ph type="title"/>
          </p:nvPr>
        </p:nvSpPr>
        <p:spPr>
          <a:xfrm>
            <a:off x="395398" y="352148"/>
            <a:ext cx="8701548" cy="990600"/>
          </a:xfrm>
        </p:spPr>
        <p:txBody>
          <a:bodyPr/>
          <a:lstStyle/>
          <a:p>
            <a:r>
              <a:rPr lang="en-US"/>
              <a:t>Risk Analysis Low Emissions Gas Results</a:t>
            </a:r>
          </a:p>
        </p:txBody>
      </p:sp>
      <p:pic>
        <p:nvPicPr>
          <p:cNvPr id="6" name="Picture 5">
            <a:extLst>
              <a:ext uri="{FF2B5EF4-FFF2-40B4-BE49-F238E27FC236}">
                <a16:creationId xmlns:a16="http://schemas.microsoft.com/office/drawing/2014/main" id="{0E6FD104-6757-FFCF-F8C1-47FBFD2E1225}"/>
              </a:ext>
            </a:extLst>
          </p:cNvPr>
          <p:cNvPicPr>
            <a:picLocks noChangeAspect="1"/>
          </p:cNvPicPr>
          <p:nvPr/>
        </p:nvPicPr>
        <p:blipFill>
          <a:blip r:embed="rId2"/>
          <a:stretch>
            <a:fillRect/>
          </a:stretch>
        </p:blipFill>
        <p:spPr>
          <a:xfrm>
            <a:off x="1000532" y="862973"/>
            <a:ext cx="9155521" cy="5688018"/>
          </a:xfrm>
          <a:prstGeom prst="rect">
            <a:avLst/>
          </a:prstGeom>
        </p:spPr>
      </p:pic>
      <p:sp>
        <p:nvSpPr>
          <p:cNvPr id="7" name="TextBox 6">
            <a:extLst>
              <a:ext uri="{FF2B5EF4-FFF2-40B4-BE49-F238E27FC236}">
                <a16:creationId xmlns:a16="http://schemas.microsoft.com/office/drawing/2014/main" id="{4807E475-0B4A-8D74-E819-FE44743D32A1}"/>
              </a:ext>
            </a:extLst>
          </p:cNvPr>
          <p:cNvSpPr txBox="1"/>
          <p:nvPr/>
        </p:nvSpPr>
        <p:spPr>
          <a:xfrm>
            <a:off x="0" y="6505852"/>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spTree>
    <p:extLst>
      <p:ext uri="{BB962C8B-B14F-4D97-AF65-F5344CB8AC3E}">
        <p14:creationId xmlns:p14="http://schemas.microsoft.com/office/powerpoint/2010/main" val="96798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7286D9-C3FD-04E7-BDBD-5B62CFC6056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9B539032-E4E9-B1FB-4FEB-754EBC9D0C7E}"/>
              </a:ext>
            </a:extLst>
          </p:cNvPr>
          <p:cNvSpPr>
            <a:spLocks noGrp="1"/>
          </p:cNvSpPr>
          <p:nvPr>
            <p:ph type="title"/>
          </p:nvPr>
        </p:nvSpPr>
        <p:spPr/>
        <p:txBody>
          <a:bodyPr/>
          <a:lstStyle/>
          <a:p>
            <a:r>
              <a:rPr lang="en-US"/>
              <a:t>Analysis Example- Scenario 1</a:t>
            </a:r>
          </a:p>
        </p:txBody>
      </p:sp>
      <p:sp>
        <p:nvSpPr>
          <p:cNvPr id="7" name="TextBox 6">
            <a:extLst>
              <a:ext uri="{FF2B5EF4-FFF2-40B4-BE49-F238E27FC236}">
                <a16:creationId xmlns:a16="http://schemas.microsoft.com/office/drawing/2014/main" id="{C33DC65D-A76B-A4D3-A9C3-58F2E5DE0A11}"/>
              </a:ext>
            </a:extLst>
          </p:cNvPr>
          <p:cNvSpPr txBox="1"/>
          <p:nvPr/>
        </p:nvSpPr>
        <p:spPr>
          <a:xfrm>
            <a:off x="0" y="6549417"/>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pic>
        <p:nvPicPr>
          <p:cNvPr id="8" name="Picture 7">
            <a:extLst>
              <a:ext uri="{FF2B5EF4-FFF2-40B4-BE49-F238E27FC236}">
                <a16:creationId xmlns:a16="http://schemas.microsoft.com/office/drawing/2014/main" id="{86487220-E297-BB1E-9579-5A8FE5889218}"/>
              </a:ext>
            </a:extLst>
          </p:cNvPr>
          <p:cNvPicPr>
            <a:picLocks noChangeAspect="1"/>
          </p:cNvPicPr>
          <p:nvPr/>
        </p:nvPicPr>
        <p:blipFill>
          <a:blip r:embed="rId2"/>
          <a:stretch>
            <a:fillRect/>
          </a:stretch>
        </p:blipFill>
        <p:spPr>
          <a:xfrm>
            <a:off x="1091208" y="1079308"/>
            <a:ext cx="9513946" cy="5627968"/>
          </a:xfrm>
          <a:prstGeom prst="rect">
            <a:avLst/>
          </a:prstGeom>
        </p:spPr>
      </p:pic>
    </p:spTree>
    <p:extLst>
      <p:ext uri="{BB962C8B-B14F-4D97-AF65-F5344CB8AC3E}">
        <p14:creationId xmlns:p14="http://schemas.microsoft.com/office/powerpoint/2010/main" val="328559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Agenda</a:t>
            </a:r>
          </a:p>
        </p:txBody>
      </p:sp>
      <p:sp>
        <p:nvSpPr>
          <p:cNvPr id="6" name="Content Placeholder 5"/>
          <p:cNvSpPr>
            <a:spLocks noGrp="1"/>
          </p:cNvSpPr>
          <p:nvPr>
            <p:ph idx="1"/>
          </p:nvPr>
        </p:nvSpPr>
        <p:spPr>
          <a:xfrm>
            <a:off x="790036" y="1474413"/>
            <a:ext cx="10611928" cy="5098212"/>
          </a:xfrm>
        </p:spPr>
        <p:txBody>
          <a:bodyPr vert="horz" lIns="91440" tIns="45720" rIns="91440" bIns="45720" rtlCol="0" anchor="t">
            <a:normAutofit/>
          </a:bodyPr>
          <a:lstStyle/>
          <a:p>
            <a:pPr marL="0" indent="0">
              <a:buNone/>
            </a:pPr>
            <a:r>
              <a:rPr lang="en-US"/>
              <a:t>9:30	  Call to Order</a:t>
            </a:r>
          </a:p>
          <a:p>
            <a:pPr marL="0" indent="0">
              <a:buNone/>
            </a:pPr>
            <a:r>
              <a:rPr lang="en-US"/>
              <a:t>9:35	  Overview of Agenda and Instructions for Participation</a:t>
            </a:r>
          </a:p>
          <a:p>
            <a:pPr marL="0" indent="0">
              <a:buNone/>
            </a:pPr>
            <a:r>
              <a:rPr lang="en-US"/>
              <a:t>9:40	  Commission Staff Presentation</a:t>
            </a:r>
          </a:p>
          <a:p>
            <a:pPr marL="1147445" indent="-1147445">
              <a:buNone/>
            </a:pPr>
            <a:r>
              <a:rPr lang="en-US"/>
              <a:t>9:50	Integrated Resource Plan Presentation by Company</a:t>
            </a:r>
          </a:p>
          <a:p>
            <a:pPr marL="0" indent="0">
              <a:buNone/>
            </a:pPr>
            <a:r>
              <a:rPr lang="en-US"/>
              <a:t>10:40	  Public Comments                                                       </a:t>
            </a:r>
          </a:p>
          <a:p>
            <a:pPr marL="0" indent="0">
              <a:buNone/>
            </a:pPr>
            <a:r>
              <a:rPr lang="en-US"/>
              <a:t>11:30	  Adjourn </a:t>
            </a:r>
            <a:endParaRPr lang="en-US">
              <a:solidFill>
                <a:schemeClr val="bg1">
                  <a:lumMod val="50000"/>
                </a:schemeClr>
              </a:solidFill>
            </a:endParaRPr>
          </a:p>
          <a:p>
            <a:pPr marL="0" indent="0">
              <a:buNone/>
            </a:pPr>
            <a:endParaRPr lang="en-US">
              <a:solidFill>
                <a:schemeClr val="bg1">
                  <a:lumMod val="50000"/>
                </a:schemeClr>
              </a:solidFill>
            </a:endParaRPr>
          </a:p>
        </p:txBody>
      </p:sp>
      <p:sp>
        <p:nvSpPr>
          <p:cNvPr id="4" name="Slide Number Placeholder 3"/>
          <p:cNvSpPr>
            <a:spLocks noGrp="1"/>
          </p:cNvSpPr>
          <p:nvPr>
            <p:ph type="sldNum" sz="quarter" idx="12"/>
          </p:nvPr>
        </p:nvSpPr>
        <p:spPr/>
        <p:txBody>
          <a:bodyPr/>
          <a:lstStyle/>
          <a:p>
            <a:fld id="{DDAE79DE-E2CD-4409-97EA-8D66D2239F8B}" type="slidenum">
              <a:rPr lang="en-US" smtClean="0"/>
              <a:t>2</a:t>
            </a:fld>
            <a:endParaRPr lang="en-US"/>
          </a:p>
        </p:txBody>
      </p:sp>
    </p:spTree>
    <p:extLst>
      <p:ext uri="{BB962C8B-B14F-4D97-AF65-F5344CB8AC3E}">
        <p14:creationId xmlns:p14="http://schemas.microsoft.com/office/powerpoint/2010/main" val="3153396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22450-5ECC-5C99-0011-E5ADE9DC709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75ED2913-4421-440D-B263-0AE1C424673D}"/>
              </a:ext>
            </a:extLst>
          </p:cNvPr>
          <p:cNvSpPr>
            <a:spLocks noGrp="1"/>
          </p:cNvSpPr>
          <p:nvPr>
            <p:ph type="title"/>
          </p:nvPr>
        </p:nvSpPr>
        <p:spPr/>
        <p:txBody>
          <a:bodyPr/>
          <a:lstStyle/>
          <a:p>
            <a:r>
              <a:rPr lang="en-US"/>
              <a:t>Cost of Environmental Compliance</a:t>
            </a:r>
          </a:p>
        </p:txBody>
      </p:sp>
      <p:pic>
        <p:nvPicPr>
          <p:cNvPr id="8" name="Picture 7">
            <a:extLst>
              <a:ext uri="{FF2B5EF4-FFF2-40B4-BE49-F238E27FC236}">
                <a16:creationId xmlns:a16="http://schemas.microsoft.com/office/drawing/2014/main" id="{C7FAE199-1887-7749-CD94-1F9E12D1BBC3}"/>
              </a:ext>
            </a:extLst>
          </p:cNvPr>
          <p:cNvPicPr>
            <a:picLocks noChangeAspect="1"/>
          </p:cNvPicPr>
          <p:nvPr/>
        </p:nvPicPr>
        <p:blipFill>
          <a:blip r:embed="rId2"/>
          <a:stretch>
            <a:fillRect/>
          </a:stretch>
        </p:blipFill>
        <p:spPr>
          <a:xfrm>
            <a:off x="30655" y="1600200"/>
            <a:ext cx="12130689" cy="4267940"/>
          </a:xfrm>
          <a:prstGeom prst="rect">
            <a:avLst/>
          </a:prstGeom>
        </p:spPr>
      </p:pic>
      <p:sp>
        <p:nvSpPr>
          <p:cNvPr id="9" name="TextBox 8">
            <a:extLst>
              <a:ext uri="{FF2B5EF4-FFF2-40B4-BE49-F238E27FC236}">
                <a16:creationId xmlns:a16="http://schemas.microsoft.com/office/drawing/2014/main" id="{F3BE1B23-2FE8-BC1A-3598-E430EC7C49FE}"/>
              </a:ext>
            </a:extLst>
          </p:cNvPr>
          <p:cNvSpPr txBox="1"/>
          <p:nvPr/>
        </p:nvSpPr>
        <p:spPr>
          <a:xfrm>
            <a:off x="64400" y="6487188"/>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sp>
        <p:nvSpPr>
          <p:cNvPr id="4" name="TextBox 3">
            <a:extLst>
              <a:ext uri="{FF2B5EF4-FFF2-40B4-BE49-F238E27FC236}">
                <a16:creationId xmlns:a16="http://schemas.microsoft.com/office/drawing/2014/main" id="{F71BF4F3-F5F7-64BE-AD33-537182F4880B}"/>
              </a:ext>
            </a:extLst>
          </p:cNvPr>
          <p:cNvSpPr txBox="1"/>
          <p:nvPr/>
        </p:nvSpPr>
        <p:spPr>
          <a:xfrm>
            <a:off x="432002" y="5986790"/>
            <a:ext cx="11327994" cy="523220"/>
          </a:xfrm>
          <a:prstGeom prst="rect">
            <a:avLst/>
          </a:prstGeom>
          <a:noFill/>
        </p:spPr>
        <p:txBody>
          <a:bodyPr wrap="square" lIns="91440" tIns="45720" rIns="91440" bIns="45720" rtlCol="0">
            <a:spAutoFit/>
          </a:bodyPr>
          <a:lstStyle/>
          <a:p>
            <a:pPr algn="l">
              <a:spcBef>
                <a:spcPts val="1000"/>
              </a:spcBef>
            </a:pPr>
            <a:r>
              <a:rPr lang="en-US" sz="1400" b="1">
                <a:cs typeface="Arial" panose="020B0604020202020204" pitchFamily="34" charset="0"/>
              </a:rPr>
              <a:t>Washington results shown do not include options where consigned allowance revenue sales are not deployed in least cost method from total utility cost perspective.</a:t>
            </a:r>
          </a:p>
        </p:txBody>
      </p:sp>
    </p:spTree>
    <p:extLst>
      <p:ext uri="{BB962C8B-B14F-4D97-AF65-F5344CB8AC3E}">
        <p14:creationId xmlns:p14="http://schemas.microsoft.com/office/powerpoint/2010/main" val="136868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83288-F42B-4966-7FFB-A63E1F56C7B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CF7CA62C-37D3-A358-EA2F-1A8A9FD7D8FD}"/>
              </a:ext>
            </a:extLst>
          </p:cNvPr>
          <p:cNvSpPr>
            <a:spLocks noGrp="1"/>
          </p:cNvSpPr>
          <p:nvPr>
            <p:ph type="title"/>
          </p:nvPr>
        </p:nvSpPr>
        <p:spPr/>
        <p:txBody>
          <a:bodyPr/>
          <a:lstStyle/>
          <a:p>
            <a:r>
              <a:rPr lang="en-US"/>
              <a:t>Analysis Example – Scenario 1</a:t>
            </a:r>
          </a:p>
        </p:txBody>
      </p:sp>
      <p:sp>
        <p:nvSpPr>
          <p:cNvPr id="7" name="TextBox 6">
            <a:extLst>
              <a:ext uri="{FF2B5EF4-FFF2-40B4-BE49-F238E27FC236}">
                <a16:creationId xmlns:a16="http://schemas.microsoft.com/office/drawing/2014/main" id="{D34405FF-D7F2-81B2-CF8F-A65A5C644C8A}"/>
              </a:ext>
            </a:extLst>
          </p:cNvPr>
          <p:cNvSpPr txBox="1"/>
          <p:nvPr/>
        </p:nvSpPr>
        <p:spPr>
          <a:xfrm>
            <a:off x="14655" y="6531756"/>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pic>
        <p:nvPicPr>
          <p:cNvPr id="5" name="Picture 4">
            <a:extLst>
              <a:ext uri="{FF2B5EF4-FFF2-40B4-BE49-F238E27FC236}">
                <a16:creationId xmlns:a16="http://schemas.microsoft.com/office/drawing/2014/main" id="{8C56E276-EB74-DC2C-E3E8-5D0B8F5A7A89}"/>
              </a:ext>
            </a:extLst>
          </p:cNvPr>
          <p:cNvPicPr>
            <a:picLocks noChangeAspect="1"/>
          </p:cNvPicPr>
          <p:nvPr/>
        </p:nvPicPr>
        <p:blipFill>
          <a:blip r:embed="rId2"/>
          <a:stretch>
            <a:fillRect/>
          </a:stretch>
        </p:blipFill>
        <p:spPr>
          <a:xfrm>
            <a:off x="1230917" y="1104900"/>
            <a:ext cx="8997166" cy="5555546"/>
          </a:xfrm>
          <a:prstGeom prst="rect">
            <a:avLst/>
          </a:prstGeom>
        </p:spPr>
      </p:pic>
    </p:spTree>
    <p:extLst>
      <p:ext uri="{BB962C8B-B14F-4D97-AF65-F5344CB8AC3E}">
        <p14:creationId xmlns:p14="http://schemas.microsoft.com/office/powerpoint/2010/main" val="1144417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79684E-22E6-3A8B-6312-72C776F605E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4390FB48-CEFD-0CD1-2698-902C8D595D60}"/>
              </a:ext>
            </a:extLst>
          </p:cNvPr>
          <p:cNvSpPr>
            <a:spLocks noGrp="1"/>
          </p:cNvSpPr>
          <p:nvPr>
            <p:ph type="title"/>
          </p:nvPr>
        </p:nvSpPr>
        <p:spPr/>
        <p:txBody>
          <a:bodyPr/>
          <a:lstStyle/>
          <a:p>
            <a:r>
              <a:rPr lang="en-US"/>
              <a:t>Action Plan</a:t>
            </a:r>
          </a:p>
        </p:txBody>
      </p:sp>
      <p:sp>
        <p:nvSpPr>
          <p:cNvPr id="4" name="Content Placeholder 3">
            <a:extLst>
              <a:ext uri="{FF2B5EF4-FFF2-40B4-BE49-F238E27FC236}">
                <a16:creationId xmlns:a16="http://schemas.microsoft.com/office/drawing/2014/main" id="{27E491B3-EFD5-37E7-9C5A-381BDC630635}"/>
              </a:ext>
            </a:extLst>
          </p:cNvPr>
          <p:cNvSpPr>
            <a:spLocks noGrp="1"/>
          </p:cNvSpPr>
          <p:nvPr>
            <p:ph sz="half" idx="13"/>
          </p:nvPr>
        </p:nvSpPr>
        <p:spPr/>
        <p:txBody>
          <a:bodyPr/>
          <a:lstStyle/>
          <a:p>
            <a:pPr marL="0" indent="0">
              <a:buNone/>
            </a:pPr>
            <a:r>
              <a:rPr lang="en-US" sz="2400"/>
              <a:t>The Action Plan turns the results of the IRP analysis into discrete near-term activities that represent the best combination of least cost and least risk over the IRP planning horizon. The action items in this Action Plan are robust to a wide range of potential future outcomes and therefore all represent low regret ways to move forward in the current environment. </a:t>
            </a:r>
          </a:p>
          <a:p>
            <a:pPr marL="0" indent="0">
              <a:buNone/>
            </a:pPr>
            <a:r>
              <a:rPr lang="en-US" sz="2400"/>
              <a:t>The focus of the Action Plan in Washington are actions to comply with the Climate Commitment Act’s Cap-and-Invest program.</a:t>
            </a:r>
          </a:p>
        </p:txBody>
      </p:sp>
      <p:sp>
        <p:nvSpPr>
          <p:cNvPr id="5" name="TextBox 4">
            <a:extLst>
              <a:ext uri="{FF2B5EF4-FFF2-40B4-BE49-F238E27FC236}">
                <a16:creationId xmlns:a16="http://schemas.microsoft.com/office/drawing/2014/main" id="{1349CEDC-BF9D-643B-AE38-9D17D78731DA}"/>
              </a:ext>
            </a:extLst>
          </p:cNvPr>
          <p:cNvSpPr txBox="1"/>
          <p:nvPr/>
        </p:nvSpPr>
        <p:spPr>
          <a:xfrm>
            <a:off x="0" y="6488668"/>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spTree>
    <p:extLst>
      <p:ext uri="{BB962C8B-B14F-4D97-AF65-F5344CB8AC3E}">
        <p14:creationId xmlns:p14="http://schemas.microsoft.com/office/powerpoint/2010/main" val="156694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3DF6D4-D40D-CA3D-A661-DD1DD19D815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35519423-7D8E-08F5-1DE3-93789064A12B}"/>
              </a:ext>
            </a:extLst>
          </p:cNvPr>
          <p:cNvSpPr>
            <a:spLocks noGrp="1"/>
          </p:cNvSpPr>
          <p:nvPr>
            <p:ph type="title"/>
          </p:nvPr>
        </p:nvSpPr>
        <p:spPr/>
        <p:txBody>
          <a:bodyPr/>
          <a:lstStyle/>
          <a:p>
            <a:r>
              <a:rPr lang="en-US"/>
              <a:t>Action Plan</a:t>
            </a:r>
          </a:p>
        </p:txBody>
      </p:sp>
      <p:sp>
        <p:nvSpPr>
          <p:cNvPr id="4" name="Content Placeholder 3">
            <a:extLst>
              <a:ext uri="{FF2B5EF4-FFF2-40B4-BE49-F238E27FC236}">
                <a16:creationId xmlns:a16="http://schemas.microsoft.com/office/drawing/2014/main" id="{13525F0C-3EF2-DF57-C69C-23CB38F7F52F}"/>
              </a:ext>
            </a:extLst>
          </p:cNvPr>
          <p:cNvSpPr>
            <a:spLocks noGrp="1"/>
          </p:cNvSpPr>
          <p:nvPr>
            <p:ph sz="half" idx="13"/>
          </p:nvPr>
        </p:nvSpPr>
        <p:spPr>
          <a:xfrm>
            <a:off x="510363" y="1201480"/>
            <a:ext cx="11504427" cy="5532604"/>
          </a:xfrm>
        </p:spPr>
        <p:txBody>
          <a:bodyPr>
            <a:normAutofit fontScale="92500" lnSpcReduction="20000"/>
          </a:bodyPr>
          <a:lstStyle/>
          <a:p>
            <a:pPr marL="0" indent="0">
              <a:buNone/>
            </a:pPr>
            <a:r>
              <a:rPr lang="en-US" sz="2600" b="1"/>
              <a:t>Washington Emissions Compliance Action Items: </a:t>
            </a:r>
          </a:p>
          <a:p>
            <a:pPr marL="0" indent="0">
              <a:buNone/>
            </a:pPr>
            <a:r>
              <a:rPr lang="en-US"/>
              <a:t>9. Acquire carbon offsets compliant with the Climate Commitment Act’s Cap-and Invest program for 5% of expected weather emissions in year 2023 and 2024. Seek to acquire additional offsets representing 3% of expected weather emissions allowed for CCA compliance on tribal lands, and if they can be acquired for a lower price than the program allowance price floor for years 2023 and 2024, acquire these offsets. </a:t>
            </a:r>
          </a:p>
          <a:p>
            <a:pPr marL="0" indent="0">
              <a:buNone/>
            </a:pPr>
            <a:r>
              <a:rPr lang="en-US"/>
              <a:t>10. Seek to acquire 600,000 </a:t>
            </a:r>
            <a:r>
              <a:rPr lang="en-US" err="1"/>
              <a:t>Dths</a:t>
            </a:r>
            <a:r>
              <a:rPr lang="en-US"/>
              <a:t> of renewable natural gas (RNG) in 2024 and 800,000 </a:t>
            </a:r>
            <a:r>
              <a:rPr lang="en-US" err="1"/>
              <a:t>Dths</a:t>
            </a:r>
            <a:r>
              <a:rPr lang="en-US"/>
              <a:t> of RNG in 2025, representing 6% and 8% of normal weather compliance gas in 2024 and 2025. </a:t>
            </a:r>
          </a:p>
          <a:p>
            <a:pPr marL="0" indent="0">
              <a:buNone/>
            </a:pPr>
            <a:r>
              <a:rPr lang="en-US"/>
              <a:t>11. Purchase emissions allowances equal to emissions at an estimate of the 95th percentile of need for annual compliance net of voluntary RNG, carbon offsets, and freely allocated but not consigned allowances. </a:t>
            </a:r>
          </a:p>
          <a:p>
            <a:pPr marL="0" indent="0">
              <a:buNone/>
            </a:pPr>
            <a:r>
              <a:rPr lang="en-US"/>
              <a:t>12. Working through Energy Trust of Oregon, acquire 275,000-370,000 </a:t>
            </a:r>
            <a:r>
              <a:rPr lang="en-US" err="1"/>
              <a:t>therms</a:t>
            </a:r>
            <a:r>
              <a:rPr lang="en-US"/>
              <a:t> of first year savings in 2023 and 276,000-310,000 </a:t>
            </a:r>
            <a:r>
              <a:rPr lang="en-US" err="1"/>
              <a:t>therms</a:t>
            </a:r>
            <a:r>
              <a:rPr lang="en-US"/>
              <a:t> of first year savings in 2024, or the amount approved through WUTC Biennial Energy Efficiency Plan. </a:t>
            </a:r>
          </a:p>
          <a:p>
            <a:pPr marL="0" indent="0">
              <a:buNone/>
            </a:pPr>
            <a:r>
              <a:rPr lang="en-US"/>
              <a:t>13. Work with Energy Trust of Oregon, the Alliance of Western Energy Consumers and other stakeholders to develop energy efficiency programs for transportation and industrial sales schedule customers by 2024. </a:t>
            </a:r>
          </a:p>
        </p:txBody>
      </p:sp>
      <p:sp>
        <p:nvSpPr>
          <p:cNvPr id="5" name="TextBox 4">
            <a:extLst>
              <a:ext uri="{FF2B5EF4-FFF2-40B4-BE49-F238E27FC236}">
                <a16:creationId xmlns:a16="http://schemas.microsoft.com/office/drawing/2014/main" id="{14B85475-9209-C36B-07E5-E38D28D29558}"/>
              </a:ext>
            </a:extLst>
          </p:cNvPr>
          <p:cNvSpPr txBox="1"/>
          <p:nvPr/>
        </p:nvSpPr>
        <p:spPr>
          <a:xfrm>
            <a:off x="0" y="6488668"/>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spTree>
    <p:extLst>
      <p:ext uri="{BB962C8B-B14F-4D97-AF65-F5344CB8AC3E}">
        <p14:creationId xmlns:p14="http://schemas.microsoft.com/office/powerpoint/2010/main" val="29588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4109A1-B21C-54A0-2A2C-E0BFC72B959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7AF25DCC-113B-E1F2-5708-57DDAA2C398B}"/>
              </a:ext>
            </a:extLst>
          </p:cNvPr>
          <p:cNvSpPr>
            <a:spLocks noGrp="1"/>
          </p:cNvSpPr>
          <p:nvPr>
            <p:ph type="title"/>
          </p:nvPr>
        </p:nvSpPr>
        <p:spPr/>
        <p:txBody>
          <a:bodyPr/>
          <a:lstStyle/>
          <a:p>
            <a:r>
              <a:rPr lang="en-US"/>
              <a:t>Action Plan</a:t>
            </a:r>
          </a:p>
        </p:txBody>
      </p:sp>
      <p:sp>
        <p:nvSpPr>
          <p:cNvPr id="4" name="Content Placeholder 3">
            <a:extLst>
              <a:ext uri="{FF2B5EF4-FFF2-40B4-BE49-F238E27FC236}">
                <a16:creationId xmlns:a16="http://schemas.microsoft.com/office/drawing/2014/main" id="{4D51AE2D-7071-C565-C676-55E474419A04}"/>
              </a:ext>
            </a:extLst>
          </p:cNvPr>
          <p:cNvSpPr>
            <a:spLocks noGrp="1"/>
          </p:cNvSpPr>
          <p:nvPr>
            <p:ph sz="half" idx="13"/>
          </p:nvPr>
        </p:nvSpPr>
        <p:spPr/>
        <p:txBody>
          <a:bodyPr/>
          <a:lstStyle/>
          <a:p>
            <a:pPr marL="0" indent="0">
              <a:buNone/>
            </a:pPr>
            <a:r>
              <a:rPr lang="en-US" sz="2400" b="1"/>
              <a:t>Capacity Resource Action Items: </a:t>
            </a:r>
          </a:p>
          <a:p>
            <a:pPr marL="0" indent="0">
              <a:buNone/>
            </a:pPr>
            <a:r>
              <a:rPr lang="en-US"/>
              <a:t>1. Acquire 20,000 Dth/day of deliverability from either recalling Mist, a city gate deal, or a combination of both for the 2023-24 gas year. Based upon updated load forecast in upcoming IRP updates recall Mist capacity as required for the 2024-25 and 2025-26 gas years. </a:t>
            </a:r>
          </a:p>
          <a:p>
            <a:pPr marL="0" indent="0">
              <a:buNone/>
            </a:pPr>
            <a:r>
              <a:rPr lang="en-US"/>
              <a:t>2. Replace the Cold Box at the Portland liquified natural gas (LNG) facility for a targeted in-service date of 2026 at an estimated cost of $7.5 to $15 million. </a:t>
            </a:r>
          </a:p>
          <a:p>
            <a:pPr marL="0" indent="0">
              <a:buNone/>
            </a:pPr>
            <a:r>
              <a:rPr lang="en-US"/>
              <a:t>3. Scope a residential and small commercial demand response program to supplement our large commercial and industrial programs and file by 2024.</a:t>
            </a:r>
          </a:p>
        </p:txBody>
      </p:sp>
      <p:sp>
        <p:nvSpPr>
          <p:cNvPr id="5" name="TextBox 4">
            <a:extLst>
              <a:ext uri="{FF2B5EF4-FFF2-40B4-BE49-F238E27FC236}">
                <a16:creationId xmlns:a16="http://schemas.microsoft.com/office/drawing/2014/main" id="{6B7D5674-4D88-303E-A54C-531A10C4FF50}"/>
              </a:ext>
            </a:extLst>
          </p:cNvPr>
          <p:cNvSpPr txBox="1"/>
          <p:nvPr/>
        </p:nvSpPr>
        <p:spPr>
          <a:xfrm>
            <a:off x="0" y="6478311"/>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spTree>
    <p:extLst>
      <p:ext uri="{BB962C8B-B14F-4D97-AF65-F5344CB8AC3E}">
        <p14:creationId xmlns:p14="http://schemas.microsoft.com/office/powerpoint/2010/main" val="2114468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BF06E37-DB78-44D8-8F53-5CB051BBA430}"/>
              </a:ext>
            </a:extLst>
          </p:cNvPr>
          <p:cNvSpPr>
            <a:spLocks noGrp="1"/>
          </p:cNvSpPr>
          <p:nvPr>
            <p:ph type="title"/>
          </p:nvPr>
        </p:nvSpPr>
        <p:spPr>
          <a:xfrm>
            <a:off x="648037" y="1298448"/>
            <a:ext cx="5895178" cy="4099642"/>
          </a:xfrm>
        </p:spPr>
        <p:txBody>
          <a:bodyPr vert="horz" lIns="91440" tIns="45720" rIns="91440" bIns="45720" rtlCol="0" anchor="b">
            <a:normAutofit/>
          </a:bodyPr>
          <a:lstStyle/>
          <a:p>
            <a:r>
              <a:rPr lang="en-US" sz="4600" kern="1200">
                <a:solidFill>
                  <a:srgbClr val="FFFFFF"/>
                </a:solidFill>
                <a:latin typeface="+mj-lt"/>
                <a:ea typeface="+mj-ea"/>
                <a:cs typeface="+mj-cs"/>
              </a:rPr>
              <a:t>Public Comments</a:t>
            </a:r>
            <a:br>
              <a:rPr lang="en-US" sz="4600" kern="1200">
                <a:solidFill>
                  <a:srgbClr val="FFFFFF"/>
                </a:solidFill>
                <a:latin typeface="+mj-lt"/>
                <a:ea typeface="+mj-ea"/>
                <a:cs typeface="+mj-cs"/>
              </a:rPr>
            </a:br>
            <a:br>
              <a:rPr lang="en-US" sz="4600" kern="1200">
                <a:solidFill>
                  <a:srgbClr val="FFFFFF"/>
                </a:solidFill>
                <a:latin typeface="+mj-lt"/>
                <a:ea typeface="+mj-ea"/>
                <a:cs typeface="+mj-cs"/>
              </a:rPr>
            </a:br>
            <a:br>
              <a:rPr lang="en-US" sz="4600" kern="1200">
                <a:solidFill>
                  <a:srgbClr val="FFFFFF"/>
                </a:solidFill>
                <a:latin typeface="+mj-lt"/>
                <a:ea typeface="+mj-ea"/>
                <a:cs typeface="+mj-cs"/>
              </a:rPr>
            </a:br>
            <a:br>
              <a:rPr lang="en-US" sz="4600" kern="1200">
                <a:solidFill>
                  <a:srgbClr val="FFFFFF"/>
                </a:solidFill>
                <a:latin typeface="+mj-lt"/>
                <a:ea typeface="+mj-ea"/>
                <a:cs typeface="+mj-cs"/>
              </a:rPr>
            </a:br>
            <a:endParaRPr lang="en-US" sz="4600" kern="1200">
              <a:solidFill>
                <a:srgbClr val="FFFFFF"/>
              </a:solidFill>
              <a:latin typeface="+mj-lt"/>
              <a:ea typeface="+mj-ea"/>
              <a:cs typeface="+mj-cs"/>
            </a:endParaRPr>
          </a:p>
        </p:txBody>
      </p:sp>
      <p:sp>
        <p:nvSpPr>
          <p:cNvPr id="12"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6F73A7D-D6F4-4E8C-8B64-C801A181D2AA}"/>
              </a:ext>
            </a:extLst>
          </p:cNvPr>
          <p:cNvSpPr>
            <a:spLocks noGrp="1"/>
          </p:cNvSpPr>
          <p:nvPr>
            <p:ph type="sldNum" sz="quarter" idx="12"/>
          </p:nvPr>
        </p:nvSpPr>
        <p:spPr>
          <a:xfrm>
            <a:off x="10820400" y="6356350"/>
            <a:ext cx="533400" cy="365125"/>
          </a:xfrm>
        </p:spPr>
        <p:txBody>
          <a:bodyPr vert="horz" lIns="91440" tIns="45720" rIns="91440" bIns="45720" rtlCol="0" anchor="ctr">
            <a:normAutofit/>
          </a:bodyPr>
          <a:lstStyle/>
          <a:p>
            <a:pPr>
              <a:spcAft>
                <a:spcPts val="600"/>
              </a:spcAft>
            </a:pPr>
            <a:fld id="{DDAE79DE-E2CD-4409-97EA-8D66D2239F8B}" type="slidenum">
              <a:rPr lang="en-US" smtClean="0"/>
              <a:pPr>
                <a:spcAft>
                  <a:spcPts val="600"/>
                </a:spcAft>
              </a:pPr>
              <a:t>25</a:t>
            </a:fld>
            <a:endParaRPr lang="en-US"/>
          </a:p>
        </p:txBody>
      </p:sp>
    </p:spTree>
    <p:extLst>
      <p:ext uri="{BB962C8B-B14F-4D97-AF65-F5344CB8AC3E}">
        <p14:creationId xmlns:p14="http://schemas.microsoft.com/office/powerpoint/2010/main" val="306118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AD593E7-A741-4F30-A5B3-FA9588356033}"/>
              </a:ext>
            </a:extLst>
          </p:cNvPr>
          <p:cNvSpPr>
            <a:spLocks noGrp="1"/>
          </p:cNvSpPr>
          <p:nvPr>
            <p:ph type="title"/>
          </p:nvPr>
        </p:nvSpPr>
        <p:spPr>
          <a:xfrm>
            <a:off x="1524000" y="1337641"/>
            <a:ext cx="9144000" cy="2330002"/>
          </a:xfrm>
        </p:spPr>
        <p:txBody>
          <a:bodyPr vert="horz" lIns="91440" tIns="45720" rIns="91440" bIns="45720" rtlCol="0" anchor="b">
            <a:normAutofit/>
          </a:bodyPr>
          <a:lstStyle/>
          <a:p>
            <a:pPr algn="ctr"/>
            <a:r>
              <a:rPr lang="en-US" sz="5400" kern="1200">
                <a:solidFill>
                  <a:schemeClr val="tx1"/>
                </a:solidFill>
                <a:latin typeface="+mj-lt"/>
                <a:ea typeface="+mj-ea"/>
                <a:cs typeface="+mj-cs"/>
              </a:rPr>
              <a:t>The meeting has concluded</a:t>
            </a:r>
          </a:p>
        </p:txBody>
      </p:sp>
      <p:cxnSp>
        <p:nvCxnSpPr>
          <p:cNvPr id="28" name="Straight Connector 15">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13AF470-D02B-4BA6-8E82-F76DE5F23B9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AE79DE-E2CD-4409-97EA-8D66D2239F8B}" type="slidenum">
              <a:rPr lang="en-US">
                <a:solidFill>
                  <a:srgbClr val="898989"/>
                </a:solidFill>
              </a:rPr>
              <a:pPr>
                <a:spcAft>
                  <a:spcPts val="600"/>
                </a:spcAft>
              </a:pPr>
              <a:t>26</a:t>
            </a:fld>
            <a:endParaRPr lang="en-US">
              <a:solidFill>
                <a:srgbClr val="898989"/>
              </a:solidFill>
            </a:endParaRPr>
          </a:p>
        </p:txBody>
      </p:sp>
    </p:spTree>
    <p:extLst>
      <p:ext uri="{BB962C8B-B14F-4D97-AF65-F5344CB8AC3E}">
        <p14:creationId xmlns:p14="http://schemas.microsoft.com/office/powerpoint/2010/main" val="221626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8CDB7-1B12-4D33-ADF0-F09CC1FD6CBD}"/>
              </a:ext>
            </a:extLst>
          </p:cNvPr>
          <p:cNvSpPr>
            <a:spLocks noGrp="1"/>
          </p:cNvSpPr>
          <p:nvPr>
            <p:ph type="title"/>
          </p:nvPr>
        </p:nvSpPr>
        <p:spPr>
          <a:xfrm>
            <a:off x="808638" y="386930"/>
            <a:ext cx="9236700" cy="1188950"/>
          </a:xfrm>
        </p:spPr>
        <p:txBody>
          <a:bodyPr anchor="b">
            <a:normAutofit/>
          </a:bodyPr>
          <a:lstStyle/>
          <a:p>
            <a:r>
              <a:rPr lang="en-US" sz="5400"/>
              <a:t>Participant Instructions</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3A69EE-85D1-4C97-94FE-883CCC6595EC}"/>
              </a:ext>
            </a:extLst>
          </p:cNvPr>
          <p:cNvSpPr>
            <a:spLocks noGrp="1"/>
          </p:cNvSpPr>
          <p:nvPr>
            <p:ph idx="1"/>
          </p:nvPr>
        </p:nvSpPr>
        <p:spPr>
          <a:xfrm>
            <a:off x="793660" y="2408903"/>
            <a:ext cx="10143668" cy="3626137"/>
          </a:xfrm>
        </p:spPr>
        <p:txBody>
          <a:bodyPr anchor="ctr">
            <a:normAutofit lnSpcReduction="10000"/>
          </a:bodyPr>
          <a:lstStyle/>
          <a:p>
            <a:r>
              <a:rPr lang="en-US" sz="2400" dirty="0"/>
              <a:t>Please mute your computer microphone or phone (Press *6 to mute/unmute)</a:t>
            </a:r>
          </a:p>
          <a:p>
            <a:r>
              <a:rPr lang="en-US" sz="2400" dirty="0"/>
              <a:t>Wait to be called on for comment and do not interrupt other speakers</a:t>
            </a:r>
          </a:p>
          <a:p>
            <a:r>
              <a:rPr lang="en-US" sz="2400" dirty="0"/>
              <a:t>Only use video during the time you are directly addressing the commission (video is not required for participants)</a:t>
            </a:r>
          </a:p>
          <a:p>
            <a:r>
              <a:rPr lang="en-US" sz="2400" dirty="0"/>
              <a:t>Language Access: </a:t>
            </a:r>
            <a:r>
              <a:rPr lang="en-US" sz="2400" dirty="0">
                <a:hlinkClick r:id="rId3"/>
              </a:rPr>
              <a:t>www.utc.wa.gov/translate</a:t>
            </a:r>
            <a:r>
              <a:rPr lang="en-US" sz="2400" dirty="0"/>
              <a:t> </a:t>
            </a:r>
          </a:p>
          <a:p>
            <a:r>
              <a:rPr lang="en-US" sz="2400" dirty="0"/>
              <a:t>Contact information for technical difficulties (2 options)</a:t>
            </a:r>
          </a:p>
          <a:p>
            <a:pPr lvl="1"/>
            <a:r>
              <a:rPr lang="en-US" dirty="0"/>
              <a:t>Use the chat feature</a:t>
            </a:r>
          </a:p>
          <a:p>
            <a:pPr lvl="1"/>
            <a:r>
              <a:rPr lang="en-US" sz="2400" dirty="0"/>
              <a:t>The “Chat” feature should only be used to report technical difficulties</a:t>
            </a:r>
            <a:endParaRPr lang="en-US" dirty="0"/>
          </a:p>
          <a:p>
            <a:pPr lvl="1"/>
            <a:r>
              <a:rPr lang="en-US" dirty="0"/>
              <a:t>Call Ryan Smith at (360) 915-3646</a:t>
            </a:r>
          </a:p>
        </p:txBody>
      </p:sp>
      <p:sp>
        <p:nvSpPr>
          <p:cNvPr id="4" name="Slide Number Placeholder 3">
            <a:extLst>
              <a:ext uri="{FF2B5EF4-FFF2-40B4-BE49-F238E27FC236}">
                <a16:creationId xmlns:a16="http://schemas.microsoft.com/office/drawing/2014/main" id="{142766C7-5D29-455D-888D-4A66D6E1127E}"/>
              </a:ext>
            </a:extLst>
          </p:cNvPr>
          <p:cNvSpPr>
            <a:spLocks noGrp="1"/>
          </p:cNvSpPr>
          <p:nvPr>
            <p:ph type="sldNum" sz="quarter" idx="12"/>
          </p:nvPr>
        </p:nvSpPr>
        <p:spPr>
          <a:xfrm>
            <a:off x="8610600" y="6492240"/>
            <a:ext cx="2743200" cy="365125"/>
          </a:xfrm>
        </p:spPr>
        <p:txBody>
          <a:bodyPr>
            <a:normAutofit/>
          </a:bodyPr>
          <a:lstStyle/>
          <a:p>
            <a:pPr>
              <a:spcAft>
                <a:spcPts val="600"/>
              </a:spcAft>
            </a:pPr>
            <a:fld id="{DDAE79DE-E2CD-4409-97EA-8D66D2239F8B}" type="slidenum">
              <a:rPr lang="en-US" smtClean="0"/>
              <a:pPr>
                <a:spcAft>
                  <a:spcPts val="600"/>
                </a:spcAft>
              </a:pPr>
              <a:t>3</a:t>
            </a:fld>
            <a:endParaRPr lang="en-US"/>
          </a:p>
        </p:txBody>
      </p:sp>
    </p:spTree>
    <p:extLst>
      <p:ext uri="{BB962C8B-B14F-4D97-AF65-F5344CB8AC3E}">
        <p14:creationId xmlns:p14="http://schemas.microsoft.com/office/powerpoint/2010/main" val="422163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CBD0A-1529-41FD-BE8B-4435F47DE26E}"/>
              </a:ext>
            </a:extLst>
          </p:cNvPr>
          <p:cNvSpPr>
            <a:spLocks noGrp="1"/>
          </p:cNvSpPr>
          <p:nvPr>
            <p:ph type="title"/>
          </p:nvPr>
        </p:nvSpPr>
        <p:spPr>
          <a:xfrm>
            <a:off x="838199" y="1122362"/>
            <a:ext cx="6468687" cy="4135437"/>
          </a:xfrm>
        </p:spPr>
        <p:txBody>
          <a:bodyPr vert="horz" lIns="91440" tIns="45720" rIns="91440" bIns="45720" rtlCol="0" anchor="b">
            <a:normAutofit/>
          </a:bodyPr>
          <a:lstStyle/>
          <a:p>
            <a:r>
              <a:rPr lang="en-US" sz="4100" kern="1200">
                <a:solidFill>
                  <a:schemeClr val="tx1"/>
                </a:solidFill>
                <a:latin typeface="+mj-lt"/>
                <a:ea typeface="+mj-ea"/>
                <a:cs typeface="+mj-cs"/>
              </a:rPr>
              <a:t>Commission Staff Presentation</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
        <p:nvSpPr>
          <p:cNvPr id="10"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3FE821B-B476-4AE9-B0F3-66AC7C4C7EA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AE79DE-E2CD-4409-97EA-8D66D2239F8B}" type="slidenum">
              <a:rPr lang="en-US" smtClean="0"/>
              <a:pPr>
                <a:spcAft>
                  <a:spcPts val="600"/>
                </a:spcAft>
              </a:pPr>
              <a:t>4</a:t>
            </a:fld>
            <a:endParaRPr lang="en-US"/>
          </a:p>
        </p:txBody>
      </p:sp>
    </p:spTree>
    <p:extLst>
      <p:ext uri="{BB962C8B-B14F-4D97-AF65-F5344CB8AC3E}">
        <p14:creationId xmlns:p14="http://schemas.microsoft.com/office/powerpoint/2010/main" val="154967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A50BC-F94E-49EA-B148-69ED055F3E02}"/>
              </a:ext>
            </a:extLst>
          </p:cNvPr>
          <p:cNvSpPr>
            <a:spLocks noGrp="1"/>
          </p:cNvSpPr>
          <p:nvPr>
            <p:ph type="title"/>
          </p:nvPr>
        </p:nvSpPr>
        <p:spPr>
          <a:xfrm>
            <a:off x="838200" y="1122362"/>
            <a:ext cx="6281928" cy="4135437"/>
          </a:xfrm>
        </p:spPr>
        <p:txBody>
          <a:bodyPr vert="horz" lIns="91440" tIns="45720" rIns="91440" bIns="45720" rtlCol="0" anchor="b">
            <a:normAutofit/>
          </a:bodyPr>
          <a:lstStyle/>
          <a:p>
            <a:pPr algn="ctr"/>
            <a:r>
              <a:rPr lang="en-US" kern="1200">
                <a:solidFill>
                  <a:schemeClr val="tx1"/>
                </a:solidFill>
                <a:latin typeface="+mj-lt"/>
                <a:ea typeface="+mj-ea"/>
                <a:cs typeface="+mj-cs"/>
              </a:rPr>
              <a:t>Integrated Resource Plan Presentation</a:t>
            </a:r>
            <a:br>
              <a:rPr lang="en-US" kern="1200">
                <a:solidFill>
                  <a:schemeClr val="tx1"/>
                </a:solidFill>
                <a:latin typeface="+mj-lt"/>
                <a:ea typeface="+mj-ea"/>
                <a:cs typeface="+mj-cs"/>
              </a:rPr>
            </a:br>
            <a:r>
              <a:rPr lang="en-US" kern="1200">
                <a:solidFill>
                  <a:schemeClr val="tx1"/>
                </a:solidFill>
                <a:latin typeface="+mj-lt"/>
                <a:ea typeface="+mj-ea"/>
                <a:cs typeface="+mj-cs"/>
              </a:rPr>
              <a:t>by</a:t>
            </a:r>
            <a:br>
              <a:rPr lang="en-US" kern="1200">
                <a:solidFill>
                  <a:schemeClr val="tx1"/>
                </a:solidFill>
                <a:latin typeface="+mj-lt"/>
                <a:ea typeface="+mj-ea"/>
                <a:cs typeface="+mj-cs"/>
              </a:rPr>
            </a:br>
            <a:r>
              <a:rPr lang="en-US" kern="1200">
                <a:solidFill>
                  <a:schemeClr val="tx1"/>
                </a:solidFill>
                <a:latin typeface="+mj-lt"/>
                <a:ea typeface="+mj-ea"/>
                <a:cs typeface="+mj-cs"/>
              </a:rPr>
              <a:t>NW Natural</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10"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D15CB9A-61AA-4B91-86D6-888FC29A3C0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AE79DE-E2CD-4409-97EA-8D66D2239F8B}" type="slidenum">
              <a:rPr lang="en-US" smtClean="0"/>
              <a:pPr>
                <a:spcAft>
                  <a:spcPts val="600"/>
                </a:spcAft>
              </a:pPr>
              <a:t>5</a:t>
            </a:fld>
            <a:endParaRPr lang="en-US"/>
          </a:p>
        </p:txBody>
      </p:sp>
    </p:spTree>
    <p:extLst>
      <p:ext uri="{BB962C8B-B14F-4D97-AF65-F5344CB8AC3E}">
        <p14:creationId xmlns:p14="http://schemas.microsoft.com/office/powerpoint/2010/main" val="16864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A054-E1A3-D2BE-C591-2889BC6EC800}"/>
              </a:ext>
            </a:extLst>
          </p:cNvPr>
          <p:cNvSpPr>
            <a:spLocks noGrp="1"/>
          </p:cNvSpPr>
          <p:nvPr>
            <p:ph type="ctrTitle"/>
          </p:nvPr>
        </p:nvSpPr>
        <p:spPr/>
        <p:txBody>
          <a:bodyPr/>
          <a:lstStyle/>
          <a:p>
            <a:r>
              <a:rPr lang="en-US"/>
              <a:t>NW Natural 2022 Integrated Resource Plan</a:t>
            </a:r>
          </a:p>
        </p:txBody>
      </p:sp>
      <p:sp>
        <p:nvSpPr>
          <p:cNvPr id="3" name="Text Placeholder 2">
            <a:extLst>
              <a:ext uri="{FF2B5EF4-FFF2-40B4-BE49-F238E27FC236}">
                <a16:creationId xmlns:a16="http://schemas.microsoft.com/office/drawing/2014/main" id="{67986E2E-B656-114E-9DEA-674C936EFF76}"/>
              </a:ext>
            </a:extLst>
          </p:cNvPr>
          <p:cNvSpPr>
            <a:spLocks noGrp="1"/>
          </p:cNvSpPr>
          <p:nvPr>
            <p:ph type="body" idx="1"/>
          </p:nvPr>
        </p:nvSpPr>
        <p:spPr/>
        <p:txBody>
          <a:bodyPr/>
          <a:lstStyle/>
          <a:p>
            <a:r>
              <a:rPr lang="en-US"/>
              <a:t>Washington Utilities and Transportation Commission</a:t>
            </a:r>
          </a:p>
          <a:p>
            <a:r>
              <a:rPr lang="en-US"/>
              <a:t>February 27, 2023</a:t>
            </a:r>
          </a:p>
        </p:txBody>
      </p:sp>
    </p:spTree>
    <p:extLst>
      <p:ext uri="{BB962C8B-B14F-4D97-AF65-F5344CB8AC3E}">
        <p14:creationId xmlns:p14="http://schemas.microsoft.com/office/powerpoint/2010/main" val="166458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32540-5554-46C8-9461-948A00F8DA1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3AF7DC37-7460-4F13-88C0-3291D6D5F3B4}"/>
              </a:ext>
            </a:extLst>
          </p:cNvPr>
          <p:cNvSpPr>
            <a:spLocks noGrp="1"/>
          </p:cNvSpPr>
          <p:nvPr>
            <p:ph type="title"/>
          </p:nvPr>
        </p:nvSpPr>
        <p:spPr/>
        <p:txBody>
          <a:bodyPr/>
          <a:lstStyle/>
          <a:p>
            <a:r>
              <a:rPr lang="en-US"/>
              <a:t>Today’s Agenda</a:t>
            </a:r>
          </a:p>
        </p:txBody>
      </p:sp>
      <p:sp>
        <p:nvSpPr>
          <p:cNvPr id="4" name="Content Placeholder 3">
            <a:extLst>
              <a:ext uri="{FF2B5EF4-FFF2-40B4-BE49-F238E27FC236}">
                <a16:creationId xmlns:a16="http://schemas.microsoft.com/office/drawing/2014/main" id="{82073604-949C-4AF3-B2DC-B95BF9050E18}"/>
              </a:ext>
            </a:extLst>
          </p:cNvPr>
          <p:cNvSpPr>
            <a:spLocks noGrp="1"/>
          </p:cNvSpPr>
          <p:nvPr>
            <p:ph sz="half" idx="13"/>
          </p:nvPr>
        </p:nvSpPr>
        <p:spPr/>
        <p:txBody>
          <a:bodyPr/>
          <a:lstStyle/>
          <a:p>
            <a:r>
              <a:rPr lang="en-US"/>
              <a:t>Key Changes in 2022 IRP</a:t>
            </a:r>
          </a:p>
          <a:p>
            <a:r>
              <a:rPr lang="en-US"/>
              <a:t>The Planning Environment</a:t>
            </a:r>
          </a:p>
          <a:p>
            <a:r>
              <a:rPr lang="en-US"/>
              <a:t>Defining Resource Needs</a:t>
            </a:r>
          </a:p>
          <a:p>
            <a:r>
              <a:rPr lang="en-US"/>
              <a:t>Resource Options</a:t>
            </a:r>
          </a:p>
          <a:p>
            <a:r>
              <a:rPr lang="en-US"/>
              <a:t>Results</a:t>
            </a:r>
          </a:p>
          <a:p>
            <a:r>
              <a:rPr lang="en-US"/>
              <a:t>Action Plan</a:t>
            </a:r>
          </a:p>
          <a:p>
            <a:endParaRPr lang="en-US"/>
          </a:p>
          <a:p>
            <a:endParaRPr lang="en-US"/>
          </a:p>
          <a:p>
            <a:endParaRPr lang="en-US"/>
          </a:p>
        </p:txBody>
      </p:sp>
      <p:sp>
        <p:nvSpPr>
          <p:cNvPr id="5" name="TextBox 4">
            <a:extLst>
              <a:ext uri="{FF2B5EF4-FFF2-40B4-BE49-F238E27FC236}">
                <a16:creationId xmlns:a16="http://schemas.microsoft.com/office/drawing/2014/main" id="{4E8330C3-A58E-4A8D-92BC-D87DE6AB8C57}"/>
              </a:ext>
            </a:extLst>
          </p:cNvPr>
          <p:cNvSpPr txBox="1"/>
          <p:nvPr/>
        </p:nvSpPr>
        <p:spPr>
          <a:xfrm>
            <a:off x="188687" y="6277429"/>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spTree>
    <p:extLst>
      <p:ext uri="{BB962C8B-B14F-4D97-AF65-F5344CB8AC3E}">
        <p14:creationId xmlns:p14="http://schemas.microsoft.com/office/powerpoint/2010/main" val="331201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73CCBB-64FF-A8E8-5C6D-F763994E5EA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E0CF4E87-5A77-44EF-AC57-868AE04805E1}"/>
              </a:ext>
            </a:extLst>
          </p:cNvPr>
          <p:cNvSpPr>
            <a:spLocks noGrp="1"/>
          </p:cNvSpPr>
          <p:nvPr>
            <p:ph type="title"/>
          </p:nvPr>
        </p:nvSpPr>
        <p:spPr/>
        <p:txBody>
          <a:bodyPr/>
          <a:lstStyle/>
          <a:p>
            <a:r>
              <a:rPr lang="en-US"/>
              <a:t>Key Process Changes for 2022 IRP</a:t>
            </a:r>
          </a:p>
        </p:txBody>
      </p:sp>
      <p:sp>
        <p:nvSpPr>
          <p:cNvPr id="4" name="Content Placeholder 3">
            <a:extLst>
              <a:ext uri="{FF2B5EF4-FFF2-40B4-BE49-F238E27FC236}">
                <a16:creationId xmlns:a16="http://schemas.microsoft.com/office/drawing/2014/main" id="{80BE6C1E-23F3-4728-9894-56665D2E9ECC}"/>
              </a:ext>
            </a:extLst>
          </p:cNvPr>
          <p:cNvSpPr>
            <a:spLocks noGrp="1"/>
          </p:cNvSpPr>
          <p:nvPr>
            <p:ph sz="half" idx="13"/>
          </p:nvPr>
        </p:nvSpPr>
        <p:spPr/>
        <p:txBody>
          <a:bodyPr/>
          <a:lstStyle/>
          <a:p>
            <a:r>
              <a:rPr lang="en-US"/>
              <a:t>Development of Community and Equity Advisory Group (CEAG)</a:t>
            </a:r>
          </a:p>
          <a:p>
            <a:r>
              <a:rPr lang="en-US"/>
              <a:t>Recording of Technical Working Group (TWG) Stakeholder Workshops and posting on NW Natural website</a:t>
            </a:r>
          </a:p>
          <a:p>
            <a:r>
              <a:rPr lang="en-US"/>
              <a:t>Posting TWG presentations on NW Natural website</a:t>
            </a:r>
          </a:p>
          <a:p>
            <a:r>
              <a:rPr lang="en-US"/>
              <a:t>Established online workpaper depository for stakeholder review and held workpaper tour workshop</a:t>
            </a:r>
          </a:p>
          <a:p>
            <a:r>
              <a:rPr lang="en-US"/>
              <a:t>Post-filing office hours to field stakeholder questions</a:t>
            </a:r>
          </a:p>
          <a:p>
            <a:endParaRPr lang="en-US"/>
          </a:p>
          <a:p>
            <a:endParaRPr lang="en-US"/>
          </a:p>
        </p:txBody>
      </p:sp>
      <p:sp>
        <p:nvSpPr>
          <p:cNvPr id="5" name="TextBox 4">
            <a:extLst>
              <a:ext uri="{FF2B5EF4-FFF2-40B4-BE49-F238E27FC236}">
                <a16:creationId xmlns:a16="http://schemas.microsoft.com/office/drawing/2014/main" id="{15EB61F9-9268-8F59-103F-CAD76B72B7F1}"/>
              </a:ext>
            </a:extLst>
          </p:cNvPr>
          <p:cNvSpPr txBox="1"/>
          <p:nvPr/>
        </p:nvSpPr>
        <p:spPr>
          <a:xfrm>
            <a:off x="-68765" y="6488668"/>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spTree>
    <p:extLst>
      <p:ext uri="{BB962C8B-B14F-4D97-AF65-F5344CB8AC3E}">
        <p14:creationId xmlns:p14="http://schemas.microsoft.com/office/powerpoint/2010/main" val="4272518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277E47-8E5D-A904-2957-CEC3AAC5739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99D60-7A88-414F-B6DE-36194A6ED26E}" type="slidenum">
              <a:rPr kumimoji="0" lang="en-US" sz="1000" b="1" i="0" u="none" strike="noStrike" kern="1200" cap="none" spc="0" normalizeH="0" baseline="0" noProof="0" smtClean="0">
                <a:ln>
                  <a:noFill/>
                </a:ln>
                <a:solidFill>
                  <a:srgbClr val="00BCE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a:ln>
                <a:noFill/>
              </a:ln>
              <a:solidFill>
                <a:srgbClr val="00BCE4"/>
              </a:solidFill>
              <a:effectLst/>
              <a:uLnTx/>
              <a:uFillTx/>
              <a:latin typeface="Arial"/>
              <a:ea typeface="+mn-ea"/>
              <a:cs typeface="+mn-cs"/>
            </a:endParaRPr>
          </a:p>
        </p:txBody>
      </p:sp>
      <p:sp>
        <p:nvSpPr>
          <p:cNvPr id="3" name="Title 2">
            <a:extLst>
              <a:ext uri="{FF2B5EF4-FFF2-40B4-BE49-F238E27FC236}">
                <a16:creationId xmlns:a16="http://schemas.microsoft.com/office/drawing/2014/main" id="{24C41D33-AE8E-D027-1823-109B09FF8142}"/>
              </a:ext>
            </a:extLst>
          </p:cNvPr>
          <p:cNvSpPr>
            <a:spLocks noGrp="1"/>
          </p:cNvSpPr>
          <p:nvPr>
            <p:ph type="title"/>
          </p:nvPr>
        </p:nvSpPr>
        <p:spPr/>
        <p:txBody>
          <a:bodyPr/>
          <a:lstStyle/>
          <a:p>
            <a:r>
              <a:rPr lang="en-US"/>
              <a:t>Key Analytical Changes in 2022 IRP</a:t>
            </a:r>
          </a:p>
        </p:txBody>
      </p:sp>
      <p:sp>
        <p:nvSpPr>
          <p:cNvPr id="4" name="Content Placeholder 3">
            <a:extLst>
              <a:ext uri="{FF2B5EF4-FFF2-40B4-BE49-F238E27FC236}">
                <a16:creationId xmlns:a16="http://schemas.microsoft.com/office/drawing/2014/main" id="{E4754C65-09ED-C3F9-9FF1-9D8E7E88A90C}"/>
              </a:ext>
            </a:extLst>
          </p:cNvPr>
          <p:cNvSpPr>
            <a:spLocks noGrp="1"/>
          </p:cNvSpPr>
          <p:nvPr>
            <p:ph sz="half" idx="13"/>
          </p:nvPr>
        </p:nvSpPr>
        <p:spPr/>
        <p:txBody>
          <a:bodyPr/>
          <a:lstStyle/>
          <a:p>
            <a:r>
              <a:rPr lang="en-US"/>
              <a:t>Switching to the PLEXOS software for system planning optimization</a:t>
            </a:r>
          </a:p>
          <a:p>
            <a:r>
              <a:rPr lang="en-US"/>
              <a:t>State specific emissions compliance planning</a:t>
            </a:r>
          </a:p>
          <a:p>
            <a:r>
              <a:rPr lang="en-US"/>
              <a:t>Utilization of stochastic risk analysis as the primary tool for developing the Action Plan</a:t>
            </a:r>
          </a:p>
          <a:p>
            <a:r>
              <a:rPr lang="en-US"/>
              <a:t>More detailed assumptions about low-GHG emitting resources</a:t>
            </a:r>
          </a:p>
          <a:p>
            <a:r>
              <a:rPr lang="en-US"/>
              <a:t>Change in how load forecasting models are deployed</a:t>
            </a:r>
          </a:p>
          <a:p>
            <a:r>
              <a:rPr lang="en-US"/>
              <a:t>Including transportation schedule loads in our optimization modeling</a:t>
            </a:r>
          </a:p>
          <a:p>
            <a:r>
              <a:rPr lang="en-US"/>
              <a:t>Inclusion of implementation workbook for low carbon gas evaluation methodology</a:t>
            </a:r>
          </a:p>
          <a:p>
            <a:r>
              <a:rPr lang="en-US"/>
              <a:t>Inclusion of customer bill impacts in addition to system costs</a:t>
            </a:r>
          </a:p>
          <a:p>
            <a:r>
              <a:rPr lang="en-US"/>
              <a:t>Results presented in comparison to a “reference case”</a:t>
            </a:r>
          </a:p>
          <a:p>
            <a:endParaRPr lang="en-US"/>
          </a:p>
        </p:txBody>
      </p:sp>
      <p:sp>
        <p:nvSpPr>
          <p:cNvPr id="5" name="TextBox 4">
            <a:extLst>
              <a:ext uri="{FF2B5EF4-FFF2-40B4-BE49-F238E27FC236}">
                <a16:creationId xmlns:a16="http://schemas.microsoft.com/office/drawing/2014/main" id="{A8FC8A40-E8E7-2F0E-A51F-FAA804B8D218}"/>
              </a:ext>
            </a:extLst>
          </p:cNvPr>
          <p:cNvSpPr txBox="1"/>
          <p:nvPr/>
        </p:nvSpPr>
        <p:spPr>
          <a:xfrm>
            <a:off x="0" y="6531756"/>
            <a:ext cx="4557485"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0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Prepared for IRP Working Group- Not to be used for investment purposes</a:t>
            </a:r>
            <a:r>
              <a:rPr kumimoji="0" lang="en-US" sz="1800" b="0" i="1" u="none" strike="noStrike" kern="1200" cap="none" spc="0" normalizeH="0" baseline="0" noProof="0">
                <a:ln>
                  <a:noFill/>
                </a:ln>
                <a:solidFill>
                  <a:srgbClr val="414042"/>
                </a:solidFill>
                <a:effectLst/>
                <a:uLnTx/>
                <a:uFillTx/>
                <a:latin typeface="Arial"/>
                <a:ea typeface="+mn-ea"/>
                <a:cs typeface="Arial" panose="020B0604020202020204" pitchFamily="34" charset="0"/>
              </a:rPr>
              <a:t>. </a:t>
            </a:r>
          </a:p>
        </p:txBody>
      </p:sp>
    </p:spTree>
    <p:extLst>
      <p:ext uri="{BB962C8B-B14F-4D97-AF65-F5344CB8AC3E}">
        <p14:creationId xmlns:p14="http://schemas.microsoft.com/office/powerpoint/2010/main" val="2354651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W Natural Template 2021">
  <a:themeElements>
    <a:clrScheme name="Custom 182">
      <a:dk1>
        <a:srgbClr val="414042"/>
      </a:dk1>
      <a:lt1>
        <a:srgbClr val="FFFFFF"/>
      </a:lt1>
      <a:dk2>
        <a:srgbClr val="414042"/>
      </a:dk2>
      <a:lt2>
        <a:srgbClr val="E7E6E6"/>
      </a:lt2>
      <a:accent1>
        <a:srgbClr val="00BCE4"/>
      </a:accent1>
      <a:accent2>
        <a:srgbClr val="F58025"/>
      </a:accent2>
      <a:accent3>
        <a:srgbClr val="7AC143"/>
      </a:accent3>
      <a:accent4>
        <a:srgbClr val="FDB913"/>
      </a:accent4>
      <a:accent5>
        <a:srgbClr val="008BB0"/>
      </a:accent5>
      <a:accent6>
        <a:srgbClr val="AEB2B5"/>
      </a:accent6>
      <a:hlink>
        <a:srgbClr val="008BB0"/>
      </a:hlink>
      <a:folHlink>
        <a:srgbClr val="008BB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outerShdw blurRad="203200" algn="ctr" rotWithShape="0">
            <a:schemeClr val="tx1">
              <a:alpha val="10000"/>
            </a:schemeClr>
          </a:outerShdw>
        </a:effectLst>
      </a:spPr>
      <a:bodyPr tIns="91440" bIns="91440" rtlCol="0" anchor="ctr"/>
      <a:lstStyle>
        <a:defPPr algn="l">
          <a:spcAft>
            <a:spcPts val="600"/>
          </a:spcAft>
          <a:defRPr sz="18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rtlCol="0">
        <a:spAutoFit/>
      </a:bodyPr>
      <a:lstStyle>
        <a:defPPr algn="l">
          <a:spcBef>
            <a:spcPts val="1000"/>
          </a:spcBef>
          <a:defRPr sz="1800" dirty="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86837F87FE21B34D9D63DA5118681A0B" ma:contentTypeVersion="44" ma:contentTypeDescription="" ma:contentTypeScope="" ma:versionID="5f7914d73e7dd15ae8f4b8ff970bdf3e">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9af6b0a9aa2de783aac4f3d36dbacc3c"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2021-02-11T08:00:00+00:00</OpenedDate>
    <SignificantOrder xmlns="dc463f71-b30c-4ab2-9473-d307f9d35888">false</SignificantOrder>
    <Date1 xmlns="dc463f71-b30c-4ab2-9473-d307f9d35888">2023-06-14T23:21:15+00:00</Date1>
    <IsDocumentOrder xmlns="dc463f71-b30c-4ab2-9473-d307f9d35888">false</IsDocumentOrder>
    <IsHighlyConfidential xmlns="dc463f71-b30c-4ab2-9473-d307f9d35888">false</IsHighlyConfidential>
    <CaseCompanyNames xmlns="dc463f71-b30c-4ab2-9473-d307f9d35888">Northwest Natural Gas Company</CaseCompanyNames>
    <Nickname xmlns="http://schemas.microsoft.com/sharepoint/v3" xsi:nil="true"/>
    <DocketNumber xmlns="dc463f71-b30c-4ab2-9473-d307f9d35888">210094</DocketNumber>
    <DelegatedOrder xmlns="dc463f71-b30c-4ab2-9473-d307f9d35888">false</DelegatedOrder>
  </documentManagement>
</p:properties>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4418FBA7-947F-4242-ACEF-62C600D67CC3}"/>
</file>

<file path=customXml/itemProps2.xml><?xml version="1.0" encoding="utf-8"?>
<ds:datastoreItem xmlns:ds="http://schemas.openxmlformats.org/officeDocument/2006/customXml" ds:itemID="{7F8F7298-1B2B-4C3C-97C7-EB004EC4B82F}">
  <ds:schemaRefs>
    <ds:schemaRef ds:uri="http://schemas.microsoft.com/sharepoint/v3/contenttype/forms"/>
  </ds:schemaRefs>
</ds:datastoreItem>
</file>

<file path=customXml/itemProps3.xml><?xml version="1.0" encoding="utf-8"?>
<ds:datastoreItem xmlns:ds="http://schemas.openxmlformats.org/officeDocument/2006/customXml" ds:itemID="{BE42038F-05B4-4CAB-B789-481994CDD08C}">
  <ds:schemaRefs>
    <ds:schemaRef ds:uri="8d3075be-bcc1-4536-a672-44a3a40f80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0A2C9538-AE67-4D40-BAF4-ED80377A4942}"/>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7</Notes>
  <HiddenSlides>0</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1_NW Natural Template 2021</vt:lpstr>
      <vt:lpstr>Recessed Open Meeting</vt:lpstr>
      <vt:lpstr>Agenda</vt:lpstr>
      <vt:lpstr>Participant Instructions</vt:lpstr>
      <vt:lpstr>Commission Staff Presentation </vt:lpstr>
      <vt:lpstr>Integrated Resource Plan Presentation by NW Natural </vt:lpstr>
      <vt:lpstr>NW Natural 2022 Integrated Resource Plan</vt:lpstr>
      <vt:lpstr>Today’s Agenda</vt:lpstr>
      <vt:lpstr>Key Process Changes for 2022 IRP</vt:lpstr>
      <vt:lpstr>Key Analytical Changes in 2022 IRP</vt:lpstr>
      <vt:lpstr>IRP Analysis Process</vt:lpstr>
      <vt:lpstr>Climate Commitment Act (CCA) Compliance Position</vt:lpstr>
      <vt:lpstr>Analysis Example- Scenario 1</vt:lpstr>
      <vt:lpstr>Risk Analysis- Residential Customer Count Example</vt:lpstr>
      <vt:lpstr>Analysis Example- Scenario 1</vt:lpstr>
      <vt:lpstr>Risk Analysis- Residential Load Example</vt:lpstr>
      <vt:lpstr>Analysis Example - Scenario 1</vt:lpstr>
      <vt:lpstr>Compliance Example-Scenario 1</vt:lpstr>
      <vt:lpstr>Risk Analysis Low Emissions Gas Results</vt:lpstr>
      <vt:lpstr>Analysis Example- Scenario 1</vt:lpstr>
      <vt:lpstr>Cost of Environmental Compliance</vt:lpstr>
      <vt:lpstr>Analysis Example – Scenario 1</vt:lpstr>
      <vt:lpstr>Action Plan</vt:lpstr>
      <vt:lpstr>Action Plan</vt:lpstr>
      <vt:lpstr>Action Plan</vt:lpstr>
      <vt:lpstr>Public Comments    </vt:lpstr>
      <vt:lpstr>The meeting has concluded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Recessed Open Meeting</dc:title>
  <dc:subject>April 21 IRP Filing</dc:subject>
  <dc:creator>Maxwell, Amanda (UTC)</dc:creator>
  <cp:revision>3</cp:revision>
  <dcterms:created xsi:type="dcterms:W3CDTF">2021-02-16T18:29:41Z</dcterms:created>
  <dcterms:modified xsi:type="dcterms:W3CDTF">2023-06-14T20:29:17Z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0x0101006E56B4D1795A2E4DB2F0B01679ED314A0086837F87FE21B34D9D63DA5118681A0B</vt:lpwstr>
  </property>
  <property fmtid="{D5CDD505-2E9C-101B-9397-08002B2CF9AE}" pid="3" name="ItemID">
    <vt:lpwstr>D01</vt:lpwstr>
  </property>
  <property fmtid="{D5CDD505-2E9C-101B-9397-08002B2CF9AE}" pid="4" name="_docset_NoMedatataSyncRequired">
    <vt:lpwstr>False</vt:lpwstr>
  </property>
</Properties>
</file>