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3.xml" ContentType="application/vnd.openxmlformats-officedocument.them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1" r:id="rId2"/>
  </p:sldIdLst>
  <p:sldSz cx="9144000" cy="6858000" type="screen4x3"/>
  <p:notesSz cx="7315200" cy="9601200"/>
  <p:defaultTextStyle>
    <a:defPPr>
      <a:defRPr lang="en-US"/>
    </a:defPPr>
    <a:lvl1pPr algn="ctr" rtl="0" fontAlgn="base">
      <a:spcBef>
        <a:spcPct val="5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5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5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5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5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11" autoAdjust="0"/>
    <p:restoredTop sz="91124" autoAdjust="0"/>
  </p:normalViewPr>
  <p:slideViewPr>
    <p:cSldViewPr>
      <p:cViewPr>
        <p:scale>
          <a:sx n="100" d="100"/>
          <a:sy n="100" d="100"/>
        </p:scale>
        <p:origin x="-1584" y="-1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12" Type="http://schemas.openxmlformats.org/officeDocument/2006/relationships/customXml" Target="../customXml/item4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handoutMaster" Target="handoutMasters/handoutMaster1.xml"/><Relationship Id="rId9" Type="http://schemas.openxmlformats.org/officeDocument/2006/relationships/customXml" Target="../customXml/item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84B92E-4709-47C3-827C-5626CF997333}" type="datetimeFigureOut">
              <a:rPr lang="en-US" smtClean="0"/>
              <a:t>6/19/2014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Testimony of Christopher T. Mickelson		Exhibit No.__(CTM-2)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5543D5-77AF-4AE3-88D0-33A81E53E1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15094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l" defTabSz="966788">
              <a:spcBef>
                <a:spcPct val="0"/>
              </a:spcBef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spcBef>
                <a:spcPct val="0"/>
              </a:spcBef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l" defTabSz="966788">
              <a:spcBef>
                <a:spcPct val="0"/>
              </a:spcBef>
              <a:defRPr sz="1300"/>
            </a:lvl1pPr>
          </a:lstStyle>
          <a:p>
            <a:pPr>
              <a:defRPr/>
            </a:pPr>
            <a:r>
              <a:rPr lang="en-US" smtClean="0"/>
              <a:t>Testimony of Christopher T. Mickelson		Exhibit No.__(CTM-2)</a:t>
            </a:r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spcBef>
                <a:spcPct val="0"/>
              </a:spcBef>
              <a:defRPr sz="1300"/>
            </a:lvl1pPr>
          </a:lstStyle>
          <a:p>
            <a:pPr>
              <a:defRPr/>
            </a:pPr>
            <a:fld id="{E848EA1A-0A02-4BD4-8F01-6E04D6117D5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8860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966788" eaLnBrk="0" fontAlgn="base" hangingPunct="0">
              <a:spcBef>
                <a:spcPct val="5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966788" eaLnBrk="0" fontAlgn="base" hangingPunct="0">
              <a:spcBef>
                <a:spcPct val="5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966788" eaLnBrk="0" fontAlgn="base" hangingPunct="0">
              <a:spcBef>
                <a:spcPct val="5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966788" eaLnBrk="0" fontAlgn="base" hangingPunct="0">
              <a:spcBef>
                <a:spcPct val="5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6A7E2E5-CD39-4922-8F9B-BD41C49AA7DF}" type="slidenum">
              <a:rPr lang="en-US" sz="1300" smtClean="0"/>
              <a:pPr eaLnBrk="1" hangingPunct="1"/>
              <a:t>1</a:t>
            </a:fld>
            <a:endParaRPr lang="en-US" sz="1300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Testimony of Christopher T. Mickelson		Exhibit No.__(CTM-2)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8BD0EA-0AC5-43F9-9F5E-41DFC12E853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8732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Testimony of Christopher T. Mickelson		Exhibit No.__(CTM-2)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7C93C7-CA44-4F15-8441-F030ECD47D3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2245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Testimony of Christopher T. Mickelson		Exhibit No.__(CTM-2)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151EF4-24B7-4636-823E-68A38F1DA43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637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Testimony of Christopher T. Mickelson		Exhibit No.__(CTM-2)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8B4F3F-F6CC-449E-A159-9F75C9DB4E8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62999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Testimony of Christopher T. Mickelson		Exhibit No.__(CTM-2)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C91C76-E7D4-456E-A221-657441DF281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5296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Testimony of Christopher T. Mickelson		Exhibit No.__(CTM-2)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3E4E60-E0CD-4C43-B8D0-7C0784246A6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7081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Testimony of Christopher T. Mickelson		Exhibit No.__(CTM-2)</a:t>
            </a: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998F4E-CD09-4D7A-B2C5-20D3B45F883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19503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Testimony of Christopher T. Mickelson		Exhibit No.__(CTM-2)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317273-33C9-4AB0-AC2D-9AC9FFAEAF3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0920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Testimony of Christopher T. Mickelson		Exhibit No.__(CTM-2)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61F2F0-D6FD-422F-9461-4FB1B2A4B7A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727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Testimony of Christopher T. Mickelson		Exhibit No.__(CTM-2)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6A86F4-B808-45E6-A84C-AD068982FD5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5705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Testimony of Christopher T. Mickelson		Exhibit No.__(CTM-2)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51E223-D33F-4B1D-94C7-762D57728DD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0618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/>
            </a:lvl1pPr>
          </a:lstStyle>
          <a:p>
            <a:pPr>
              <a:defRPr/>
            </a:pPr>
            <a:r>
              <a:rPr lang="en-US" smtClean="0"/>
              <a:t>Testimony of Christopher T. Mickelson		Exhibit No.__(CTM-2)</a:t>
            </a: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/>
            </a:lvl1pPr>
          </a:lstStyle>
          <a:p>
            <a:pPr>
              <a:defRPr/>
            </a:pPr>
            <a:fld id="{52991BD0-9FD3-4B2B-8E68-3D47533D996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3390900" y="1295400"/>
            <a:ext cx="2590800" cy="254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1050" b="1" dirty="0" smtClean="0"/>
              <a:t>Adjusted Plant in Service ($)</a:t>
            </a:r>
          </a:p>
        </p:txBody>
      </p:sp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609600" y="2473325"/>
            <a:ext cx="2514600" cy="254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1050" b="1" dirty="0" smtClean="0"/>
              <a:t>(1 – Load Factor) % Peak</a:t>
            </a:r>
          </a:p>
        </p:txBody>
      </p:sp>
      <p:sp>
        <p:nvSpPr>
          <p:cNvPr id="2052" name="Line 4"/>
          <p:cNvSpPr>
            <a:spLocks noChangeShapeType="1"/>
          </p:cNvSpPr>
          <p:nvPr/>
        </p:nvSpPr>
        <p:spPr bwMode="auto">
          <a:xfrm flipV="1">
            <a:off x="2171700" y="1558925"/>
            <a:ext cx="19050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 sz="1050" dirty="0"/>
          </a:p>
        </p:txBody>
      </p:sp>
      <p:sp>
        <p:nvSpPr>
          <p:cNvPr id="2053" name="Line 5"/>
          <p:cNvSpPr>
            <a:spLocks noChangeShapeType="1"/>
          </p:cNvSpPr>
          <p:nvPr/>
        </p:nvSpPr>
        <p:spPr bwMode="auto">
          <a:xfrm flipH="1">
            <a:off x="1752600" y="2727325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 sz="1050" dirty="0"/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709613" y="3717925"/>
            <a:ext cx="2085975" cy="4159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defRPr/>
            </a:pPr>
            <a:r>
              <a:rPr lang="en-US" sz="1050" dirty="0" smtClean="0"/>
              <a:t>Allocated to all classes based on peak.</a:t>
            </a:r>
          </a:p>
        </p:txBody>
      </p:sp>
      <p:sp>
        <p:nvSpPr>
          <p:cNvPr id="2055" name="Line 7"/>
          <p:cNvSpPr>
            <a:spLocks noChangeShapeType="1"/>
          </p:cNvSpPr>
          <p:nvPr/>
        </p:nvSpPr>
        <p:spPr bwMode="auto">
          <a:xfrm>
            <a:off x="5091113" y="1549400"/>
            <a:ext cx="1462087" cy="923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 sz="1050" dirty="0"/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5410200" y="2473325"/>
            <a:ext cx="2286000" cy="254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1050" b="1" dirty="0" smtClean="0"/>
              <a:t>Load Factor % Average</a:t>
            </a:r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1447800" y="523875"/>
            <a:ext cx="64770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1050" dirty="0" smtClean="0"/>
              <a:t>2014 General Rate Case – Natural Gas</a:t>
            </a:r>
          </a:p>
          <a:p>
            <a:pPr eaLnBrk="1" hangingPunct="1">
              <a:defRPr/>
            </a:pPr>
            <a:r>
              <a:rPr lang="en-US" sz="1050" dirty="0" smtClean="0"/>
              <a:t>Allocation of Natural Gas Distribution Mains</a:t>
            </a:r>
          </a:p>
        </p:txBody>
      </p:sp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3752850" y="3184525"/>
            <a:ext cx="1752600" cy="5778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1050" dirty="0" smtClean="0"/>
              <a:t>Large Main (=&gt; 4”) is allocated to all classes on annual throughput.</a:t>
            </a:r>
          </a:p>
        </p:txBody>
      </p:sp>
      <p:sp>
        <p:nvSpPr>
          <p:cNvPr id="2059" name="Text Box 11"/>
          <p:cNvSpPr txBox="1">
            <a:spLocks noChangeArrowheads="1"/>
          </p:cNvSpPr>
          <p:nvPr/>
        </p:nvSpPr>
        <p:spPr bwMode="auto">
          <a:xfrm>
            <a:off x="6553200" y="3184525"/>
            <a:ext cx="2324100" cy="5778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1050" dirty="0" smtClean="0"/>
              <a:t>Small Main (&lt; 2”) is allocated to all classes except Schedules 131, 132, and 146 on annual throughput.</a:t>
            </a:r>
          </a:p>
        </p:txBody>
      </p:sp>
      <p:sp>
        <p:nvSpPr>
          <p:cNvPr id="2060" name="Line 13"/>
          <p:cNvSpPr>
            <a:spLocks noChangeShapeType="1"/>
          </p:cNvSpPr>
          <p:nvPr/>
        </p:nvSpPr>
        <p:spPr bwMode="auto">
          <a:xfrm flipH="1">
            <a:off x="4838700" y="2727325"/>
            <a:ext cx="5715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 sz="1050" dirty="0"/>
          </a:p>
        </p:txBody>
      </p:sp>
      <p:sp>
        <p:nvSpPr>
          <p:cNvPr id="2061" name="Line 14"/>
          <p:cNvSpPr>
            <a:spLocks noChangeShapeType="1"/>
          </p:cNvSpPr>
          <p:nvPr/>
        </p:nvSpPr>
        <p:spPr bwMode="auto">
          <a:xfrm>
            <a:off x="7696200" y="2727325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 sz="1050" dirty="0"/>
          </a:p>
        </p:txBody>
      </p:sp>
      <p:sp>
        <p:nvSpPr>
          <p:cNvPr id="2062" name="Line 15"/>
          <p:cNvSpPr>
            <a:spLocks noChangeShapeType="1"/>
          </p:cNvSpPr>
          <p:nvPr/>
        </p:nvSpPr>
        <p:spPr bwMode="auto">
          <a:xfrm flipH="1">
            <a:off x="6096000" y="2727325"/>
            <a:ext cx="0" cy="1406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 sz="1050" dirty="0"/>
          </a:p>
        </p:txBody>
      </p:sp>
      <p:sp>
        <p:nvSpPr>
          <p:cNvPr id="2063" name="Text Box 16"/>
          <p:cNvSpPr txBox="1">
            <a:spLocks noChangeArrowheads="1"/>
          </p:cNvSpPr>
          <p:nvPr/>
        </p:nvSpPr>
        <p:spPr bwMode="auto">
          <a:xfrm>
            <a:off x="5124450" y="4133850"/>
            <a:ext cx="1752600" cy="254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1050" dirty="0" smtClean="0"/>
              <a:t>Medium Main (2-3”)</a:t>
            </a:r>
          </a:p>
        </p:txBody>
      </p:sp>
      <p:sp>
        <p:nvSpPr>
          <p:cNvPr id="2064" name="Line 17"/>
          <p:cNvSpPr>
            <a:spLocks noChangeShapeType="1"/>
          </p:cNvSpPr>
          <p:nvPr/>
        </p:nvSpPr>
        <p:spPr bwMode="auto">
          <a:xfrm flipH="1">
            <a:off x="4838700" y="4387850"/>
            <a:ext cx="285750" cy="266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 sz="1050" dirty="0"/>
          </a:p>
        </p:txBody>
      </p:sp>
      <p:sp>
        <p:nvSpPr>
          <p:cNvPr id="2065" name="Line 18"/>
          <p:cNvSpPr>
            <a:spLocks noChangeShapeType="1"/>
          </p:cNvSpPr>
          <p:nvPr/>
        </p:nvSpPr>
        <p:spPr bwMode="auto">
          <a:xfrm>
            <a:off x="6877050" y="4387850"/>
            <a:ext cx="233363" cy="266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 sz="1050" dirty="0"/>
          </a:p>
        </p:txBody>
      </p:sp>
      <p:sp>
        <p:nvSpPr>
          <p:cNvPr id="20" name="Text Box 10"/>
          <p:cNvSpPr txBox="1">
            <a:spLocks noChangeArrowheads="1"/>
          </p:cNvSpPr>
          <p:nvPr/>
        </p:nvSpPr>
        <p:spPr bwMode="auto">
          <a:xfrm>
            <a:off x="3810000" y="4654550"/>
            <a:ext cx="1752600" cy="414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1050" dirty="0" smtClean="0"/>
              <a:t>1/3 allocated to all classes on annual throughput.</a:t>
            </a:r>
          </a:p>
        </p:txBody>
      </p:sp>
      <p:sp>
        <p:nvSpPr>
          <p:cNvPr id="21" name="Text Box 10"/>
          <p:cNvSpPr txBox="1">
            <a:spLocks noChangeArrowheads="1"/>
          </p:cNvSpPr>
          <p:nvPr/>
        </p:nvSpPr>
        <p:spPr bwMode="auto">
          <a:xfrm>
            <a:off x="6000750" y="4654550"/>
            <a:ext cx="2038350" cy="5762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1050" dirty="0" smtClean="0"/>
              <a:t>2/3 allocated to all classes except Schedules 146 on annual throughput.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0" y="6248400"/>
            <a:ext cx="9144000" cy="609600"/>
          </a:xfrm>
        </p:spPr>
        <p:txBody>
          <a:bodyPr/>
          <a:lstStyle/>
          <a:p>
            <a:r>
              <a:rPr lang="en-US" sz="1050" dirty="0" smtClean="0"/>
              <a:t>Testimony </a:t>
            </a:r>
            <a:r>
              <a:rPr lang="en-US" sz="1050" dirty="0"/>
              <a:t>of Christopher T. </a:t>
            </a:r>
            <a:r>
              <a:rPr lang="en-US" sz="1050" dirty="0" smtClean="0"/>
              <a:t>Mickelson	 					   Exhibit No. ___ (CTM-8)</a:t>
            </a:r>
          </a:p>
          <a:p>
            <a:r>
              <a:rPr lang="en-US" sz="1050" smtClean="0"/>
              <a:t>Dockets UE-140188 and UG-140189</a:t>
            </a:r>
            <a:r>
              <a:rPr lang="en-US" sz="1050" dirty="0" smtClean="0"/>
              <a:t>		</a:t>
            </a:r>
            <a:r>
              <a:rPr lang="en-US" sz="1050" dirty="0"/>
              <a:t>	</a:t>
            </a:r>
            <a:r>
              <a:rPr lang="en-US" sz="1050" dirty="0" smtClean="0"/>
              <a:t> 				     Page </a:t>
            </a:r>
            <a:r>
              <a:rPr lang="en-US" sz="1050" dirty="0"/>
              <a:t>1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haredContentType xmlns="Microsoft.SharePoint.Taxonomy.ContentTypeSync" SourceId="015f1b76-b32e-440f-80a7-f0ca4d8a872c" ContentTypeId="0x0101006E56B4D1795A2E4DB2F0B01679ED314A" PreviousValue="true"/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Filed Document" ma:contentTypeID="0x0101006E56B4D1795A2E4DB2F0B01679ED314A0076D05DFA5A769A459A1C549E33C26839" ma:contentTypeVersion="175" ma:contentTypeDescription="" ma:contentTypeScope="" ma:versionID="4eb91c358a4103962b49e91bd02f562c">
  <xsd:schema xmlns:xsd="http://www.w3.org/2001/XMLSchema" xmlns:xs="http://www.w3.org/2001/XMLSchema" xmlns:p="http://schemas.microsoft.com/office/2006/metadata/properties" xmlns:ns1="http://schemas.microsoft.com/sharepoint/v3" xmlns:ns2="dc463f71-b30c-4ab2-9473-d307f9d35888" targetNamespace="http://schemas.microsoft.com/office/2006/metadata/properties" ma:root="true" ma:fieldsID="d9af5a78cd4b1f642e3ede5db40f3279" ns1:_="" ns2:_="">
    <xsd:import namespace="http://schemas.microsoft.com/sharepoint/v3"/>
    <xsd:import namespace="dc463f71-b30c-4ab2-9473-d307f9d35888"/>
    <xsd:element name="properties">
      <xsd:complexType>
        <xsd:sequence>
          <xsd:element name="documentManagement">
            <xsd:complexType>
              <xsd:all>
                <xsd:element ref="ns2:IsConfidential" minOccurs="0"/>
                <xsd:element ref="ns2:IsHighlyConfidential" minOccurs="0"/>
                <xsd:element ref="ns2:Date1" minOccurs="0"/>
                <xsd:element ref="ns2:DocketNumber" minOccurs="0"/>
                <xsd:element ref="ns2:DocumentSetType" minOccurs="0"/>
                <xsd:element ref="ns2:IndustryCode" minOccurs="0"/>
                <xsd:element ref="ns2:CaseType" minOccurs="0"/>
                <xsd:element ref="ns2:CaseStatus" minOccurs="0"/>
                <xsd:element ref="ns2:AgendaOrder" minOccurs="0"/>
                <xsd:element ref="ns2:DelegatedOrder" minOccurs="0"/>
                <xsd:element ref="ns2:IsDocumentOrder" minOccurs="0"/>
                <xsd:element ref="ns2:CaseCompanyNames" minOccurs="0"/>
                <xsd:element ref="ns2:OpenedDate" minOccurs="0"/>
                <xsd:element ref="ns2:Prefix" minOccurs="0"/>
                <xsd:element ref="ns2:Visibility" minOccurs="0"/>
                <xsd:element ref="ns1:Nickname" minOccurs="0"/>
                <xsd:element ref="ns2:SignificantOrde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Nickname" ma:index="17" nillable="true" ma:displayName="Nickname" ma:internalName="Nicknam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463f71-b30c-4ab2-9473-d307f9d35888" elementFormDefault="qualified">
    <xsd:import namespace="http://schemas.microsoft.com/office/2006/documentManagement/types"/>
    <xsd:import namespace="http://schemas.microsoft.com/office/infopath/2007/PartnerControls"/>
    <xsd:element name="IsConfidential" ma:index="2" nillable="true" ma:displayName="Is Confidential" ma:default="0" ma:internalName="IsConfidential" ma:readOnly="false">
      <xsd:simpleType>
        <xsd:restriction base="dms:Boolean"/>
      </xsd:simpleType>
    </xsd:element>
    <xsd:element name="IsHighlyConfidential" ma:index="3" nillable="true" ma:displayName="Is Highly Confidential" ma:default="0" ma:internalName="IsHighlyConfidential" ma:readOnly="false">
      <xsd:simpleType>
        <xsd:restriction base="dms:Boolean"/>
      </xsd:simpleType>
    </xsd:element>
    <xsd:element name="Date1" ma:index="4" nillable="true" ma:displayName="Date" ma:default="[today]" ma:description="Date the document set was requested" ma:format="DateOnly" ma:internalName="Date1" ma:readOnly="false">
      <xsd:simpleType>
        <xsd:restriction base="dms:DateTime"/>
      </xsd:simpleType>
    </xsd:element>
    <xsd:element name="DocketNumber" ma:index="5" nillable="true" ma:displayName="Docket Number" ma:internalName="DocketNumber" ma:readOnly="false">
      <xsd:simpleType>
        <xsd:restriction base="dms:Text">
          <xsd:maxLength value="255"/>
        </xsd:restriction>
      </xsd:simpleType>
    </xsd:element>
    <xsd:element name="DocumentSetType" ma:index="6" nillable="true" ma:displayName="Document Set Type" ma:internalName="DocumentSetType" ma:readOnly="false">
      <xsd:simpleType>
        <xsd:restriction base="dms:Text">
          <xsd:maxLength value="255"/>
        </xsd:restriction>
      </xsd:simpleType>
    </xsd:element>
    <xsd:element name="IndustryCode" ma:index="7" nillable="true" ma:displayName="Industry Code" ma:internalName="IndustryCode" ma:readOnly="false">
      <xsd:simpleType>
        <xsd:restriction base="dms:Text">
          <xsd:maxLength value="255"/>
        </xsd:restriction>
      </xsd:simpleType>
    </xsd:element>
    <xsd:element name="CaseType" ma:index="8" nillable="true" ma:displayName="CaseType" ma:internalName="CaseType" ma:readOnly="false">
      <xsd:simpleType>
        <xsd:restriction base="dms:Text">
          <xsd:maxLength value="255"/>
        </xsd:restriction>
      </xsd:simpleType>
    </xsd:element>
    <xsd:element name="CaseStatus" ma:index="9" nillable="true" ma:displayName="CaseStatus" ma:internalName="CaseStatus" ma:readOnly="false">
      <xsd:simpleType>
        <xsd:restriction base="dms:Text">
          <xsd:maxLength value="255"/>
        </xsd:restriction>
      </xsd:simpleType>
    </xsd:element>
    <xsd:element name="AgendaOrder" ma:index="10" nillable="true" ma:displayName="Agenda Order" ma:default="0" ma:internalName="AgendaOrder" ma:readOnly="false">
      <xsd:simpleType>
        <xsd:restriction base="dms:Boolean"/>
      </xsd:simpleType>
    </xsd:element>
    <xsd:element name="DelegatedOrder" ma:index="11" nillable="true" ma:displayName="DelegatedOrder" ma:default="0" ma:description="Is this a delegated order?" ma:internalName="DelegatedOrder" ma:readOnly="false">
      <xsd:simpleType>
        <xsd:restriction base="dms:Boolean"/>
      </xsd:simpleType>
    </xsd:element>
    <xsd:element name="IsDocumentOrder" ma:index="12" nillable="true" ma:displayName="IsDocumentOrder" ma:default="0" ma:internalName="IsDocumentOrder" ma:readOnly="false">
      <xsd:simpleType>
        <xsd:restriction base="dms:Boolean"/>
      </xsd:simpleType>
    </xsd:element>
    <xsd:element name="CaseCompanyNames" ma:index="13" nillable="true" ma:displayName="Company Names" ma:description="Company names delimited by ;" ma:internalName="CaseCompanyNames" ma:readOnly="false">
      <xsd:simpleType>
        <xsd:restriction base="dms:Note">
          <xsd:maxLength value="255"/>
        </xsd:restriction>
      </xsd:simpleType>
    </xsd:element>
    <xsd:element name="OpenedDate" ma:index="14" nillable="true" ma:displayName="OpenedDate" ma:format="DateOnly" ma:internalName="OpenedDate">
      <xsd:simpleType>
        <xsd:restriction base="dms:DateTime"/>
      </xsd:simpleType>
    </xsd:element>
    <xsd:element name="Prefix" ma:index="15" nillable="true" ma:displayName="Prefix" ma:description="Docket number prefix" ma:internalName="Prefix">
      <xsd:simpleType>
        <xsd:restriction base="dms:Text">
          <xsd:maxLength value="255"/>
        </xsd:restriction>
      </xsd:simpleType>
    </xsd:element>
    <xsd:element name="Visibility" ma:index="16" nillable="true" ma:displayName="Visibility" ma:default="Full Visibility" ma:format="Dropdown" ma:internalName="Visibility" ma:readOnly="false">
      <xsd:simpleType>
        <xsd:restriction base="dms:Choice">
          <xsd:enumeration value="Full Visibility"/>
        </xsd:restriction>
      </xsd:simpleType>
    </xsd:element>
    <xsd:element name="SignificantOrder" ma:index="24" nillable="true" ma:displayName="SignificantOrder" ma:default="0" ma:description="Whether this document set contains a significant order" ma:internalName="SignificantOrder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0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refix xmlns="dc463f71-b30c-4ab2-9473-d307f9d35888">UE</Prefix>
    <DocumentSetType xmlns="dc463f71-b30c-4ab2-9473-d307f9d35888">Testimony</DocumentSetType>
    <IsConfidential xmlns="dc463f71-b30c-4ab2-9473-d307f9d35888">false</IsConfidential>
    <AgendaOrder xmlns="dc463f71-b30c-4ab2-9473-d307f9d35888">false</AgendaOrder>
    <CaseType xmlns="dc463f71-b30c-4ab2-9473-d307f9d35888">Tariff Revision</CaseType>
    <IndustryCode xmlns="dc463f71-b30c-4ab2-9473-d307f9d35888">140</IndustryCode>
    <CaseStatus xmlns="dc463f71-b30c-4ab2-9473-d307f9d35888">Closed</CaseStatus>
    <OpenedDate xmlns="dc463f71-b30c-4ab2-9473-d307f9d35888">2014-02-04T08:00:00+00:00</OpenedDate>
    <Date1 xmlns="dc463f71-b30c-4ab2-9473-d307f9d35888">2014-07-22T07:00:00+00:00</Date1>
    <IsDocumentOrder xmlns="dc463f71-b30c-4ab2-9473-d307f9d35888" xsi:nil="true"/>
    <IsHighlyConfidential xmlns="dc463f71-b30c-4ab2-9473-d307f9d35888">false</IsHighlyConfidential>
    <CaseCompanyNames xmlns="dc463f71-b30c-4ab2-9473-d307f9d35888">Avista Corporation</CaseCompanyNames>
    <DocketNumber xmlns="dc463f71-b30c-4ab2-9473-d307f9d35888">140188</DocketNumber>
    <DelegatedOrder xmlns="dc463f71-b30c-4ab2-9473-d307f9d35888">false</DelegatedOrder>
    <Visibility xmlns="dc463f71-b30c-4ab2-9473-d307f9d35888" xsi:nil="true"/>
    <Nickname xmlns="http://schemas.microsoft.com/sharepoint/v3" xsi:nil="true"/>
    <SignificantOrder xmlns="dc463f71-b30c-4ab2-9473-d307f9d35888">false</SignificantOrder>
  </documentManagement>
</p:properties>
</file>

<file path=customXml/itemProps1.xml><?xml version="1.0" encoding="utf-8"?>
<ds:datastoreItem xmlns:ds="http://schemas.openxmlformats.org/officeDocument/2006/customXml" ds:itemID="{8DAFF535-D449-4B14-8A73-09EAC3663B57}"/>
</file>

<file path=customXml/itemProps2.xml><?xml version="1.0" encoding="utf-8"?>
<ds:datastoreItem xmlns:ds="http://schemas.openxmlformats.org/officeDocument/2006/customXml" ds:itemID="{9810094A-4531-4E6B-8B41-A6EA1BC20750}"/>
</file>

<file path=customXml/itemProps3.xml><?xml version="1.0" encoding="utf-8"?>
<ds:datastoreItem xmlns:ds="http://schemas.openxmlformats.org/officeDocument/2006/customXml" ds:itemID="{28266121-AC5E-47BA-AB3E-4A7B21B8A039}"/>
</file>

<file path=customXml/itemProps4.xml><?xml version="1.0" encoding="utf-8"?>
<ds:datastoreItem xmlns:ds="http://schemas.openxmlformats.org/officeDocument/2006/customXml" ds:itemID="{65105DF6-6DD4-444B-B51E-9B355F0C0BE5}"/>
</file>

<file path=docProps/app.xml><?xml version="1.0" encoding="utf-8"?>
<Properties xmlns="http://schemas.openxmlformats.org/officeDocument/2006/extended-properties" xmlns:vt="http://schemas.openxmlformats.org/officeDocument/2006/docPropsVTypes">
  <TotalTime>846</TotalTime>
  <Words>107</Words>
  <Application>Microsoft Office PowerPoint</Application>
  <PresentationFormat>On-screen Show (4:3)</PresentationFormat>
  <Paragraphs>14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Company>Puget Sound Energy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Allocation of Natural Gas Distribution Mains</dc:title>
  <dc:creator>Mickelson, Christopher (UTC)</dc:creator>
  <cp:keywords>Natural Gas</cp:keywords>
  <cp:lastModifiedBy>Chris Mickelson</cp:lastModifiedBy>
  <cp:revision>93</cp:revision>
  <cp:lastPrinted>2012-07-18T17:17:57Z</cp:lastPrinted>
  <dcterms:created xsi:type="dcterms:W3CDTF">2008-06-13T18:03:29Z</dcterms:created>
  <dcterms:modified xsi:type="dcterms:W3CDTF">2014-06-19T19:04:34Z</dcterms:modified>
  <cp:category>Natural Gas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0x0101006E56B4D1795A2E4DB2F0B01679ED314A0076D05DFA5A769A459A1C549E33C26839</vt:lpwstr>
  </property>
  <property fmtid="{D5CDD505-2E9C-101B-9397-08002B2CF9AE}" pid="3" name="_docset_NoMedatataSyncRequired">
    <vt:lpwstr>False</vt:lpwstr>
  </property>
</Properties>
</file>