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1124" autoAdjust="0"/>
  </p:normalViewPr>
  <p:slideViewPr>
    <p:cSldViewPr>
      <p:cViewPr>
        <p:scale>
          <a:sx n="100" d="100"/>
          <a:sy n="100" d="100"/>
        </p:scale>
        <p:origin x="-158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4B92E-4709-47C3-827C-5626CF997333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543D5-77AF-4AE3-88D0-33A81E53E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509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300"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E848EA1A-0A02-4BD4-8F01-6E04D6117D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86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A7E2E5-CD39-4922-8F9B-BD41C49AA7DF}" type="slidenum">
              <a:rPr lang="en-US" sz="1300" smtClean="0"/>
              <a:pPr eaLnBrk="1" hangingPunct="1"/>
              <a:t>1</a:t>
            </a:fld>
            <a:endParaRPr lang="en-US" sz="13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BD0EA-0AC5-43F9-9F5E-41DFC12E8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3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C93C7-CA44-4F15-8441-F030ECD47D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4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51EF4-24B7-4636-823E-68A38F1DA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B4F3F-F6CC-449E-A159-9F75C9DB4E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9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91C76-E7D4-456E-A221-657441DF28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29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E4E60-E0CD-4C43-B8D0-7C0784246A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8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98F4E-CD09-4D7A-B2C5-20D3B45F88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5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17273-33C9-4AB0-AC2D-9AC9FFAEAF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2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1F2F0-D6FD-422F-9461-4FB1B2A4B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A86F4-B808-45E6-A84C-AD068982FD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0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1E223-D33F-4B1D-94C7-762D57728D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1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52991BD0-9FD3-4B2B-8E68-3D47533D99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390900" y="1295400"/>
            <a:ext cx="2590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b="1" dirty="0" smtClean="0"/>
              <a:t>Adjusted Plant in Service ($)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09600" y="2473325"/>
            <a:ext cx="25146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b="1" dirty="0" smtClean="0"/>
              <a:t>(1 – Load Factor) % Peak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V="1">
            <a:off x="2171700" y="1558925"/>
            <a:ext cx="1905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1752600" y="27273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09613" y="3717925"/>
            <a:ext cx="2085975" cy="41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1050" dirty="0" smtClean="0"/>
              <a:t>Allocated to all classes based on peak.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5091113" y="1549400"/>
            <a:ext cx="1462087" cy="92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410200" y="2473325"/>
            <a:ext cx="22860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b="1" dirty="0" smtClean="0"/>
              <a:t>Load Factor % Average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447800" y="523875"/>
            <a:ext cx="64770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2014 General Rate Case – Natural Gas</a:t>
            </a:r>
          </a:p>
          <a:p>
            <a:pPr eaLnBrk="1" hangingPunct="1">
              <a:defRPr/>
            </a:pPr>
            <a:r>
              <a:rPr lang="en-US" sz="1050" dirty="0" smtClean="0"/>
              <a:t>Allocation of Natural Gas Distribution Mains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752850" y="3184525"/>
            <a:ext cx="1752600" cy="57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Large Main (=&gt; 4”) is allocated to all classes on annual throughput.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553200" y="3184525"/>
            <a:ext cx="2324100" cy="57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Small Main (&lt; 2”) is allocated to all classes except Schedules 131, 132, and 146 on annual throughput.</a:t>
            </a:r>
          </a:p>
        </p:txBody>
      </p:sp>
      <p:sp>
        <p:nvSpPr>
          <p:cNvPr id="2060" name="Line 13"/>
          <p:cNvSpPr>
            <a:spLocks noChangeShapeType="1"/>
          </p:cNvSpPr>
          <p:nvPr/>
        </p:nvSpPr>
        <p:spPr bwMode="auto">
          <a:xfrm flipH="1">
            <a:off x="4838700" y="2727325"/>
            <a:ext cx="5715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61" name="Line 14"/>
          <p:cNvSpPr>
            <a:spLocks noChangeShapeType="1"/>
          </p:cNvSpPr>
          <p:nvPr/>
        </p:nvSpPr>
        <p:spPr bwMode="auto">
          <a:xfrm>
            <a:off x="7696200" y="2727325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62" name="Line 15"/>
          <p:cNvSpPr>
            <a:spLocks noChangeShapeType="1"/>
          </p:cNvSpPr>
          <p:nvPr/>
        </p:nvSpPr>
        <p:spPr bwMode="auto">
          <a:xfrm flipH="1">
            <a:off x="6096000" y="2727325"/>
            <a:ext cx="0" cy="140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5124450" y="4133850"/>
            <a:ext cx="17526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Medium Main (2-3”)</a:t>
            </a:r>
          </a:p>
        </p:txBody>
      </p:sp>
      <p:sp>
        <p:nvSpPr>
          <p:cNvPr id="2064" name="Line 17"/>
          <p:cNvSpPr>
            <a:spLocks noChangeShapeType="1"/>
          </p:cNvSpPr>
          <p:nvPr/>
        </p:nvSpPr>
        <p:spPr bwMode="auto">
          <a:xfrm flipH="1">
            <a:off x="4838700" y="4387850"/>
            <a:ext cx="28575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65" name="Line 18"/>
          <p:cNvSpPr>
            <a:spLocks noChangeShapeType="1"/>
          </p:cNvSpPr>
          <p:nvPr/>
        </p:nvSpPr>
        <p:spPr bwMode="auto">
          <a:xfrm>
            <a:off x="6877050" y="4387850"/>
            <a:ext cx="233363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810000" y="4654550"/>
            <a:ext cx="1752600" cy="414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1/3 allocated to all classes on annual throughput.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6000750" y="4654550"/>
            <a:ext cx="2038350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2/3 allocated to all classes except Schedules 146 on annual throughput.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248400"/>
            <a:ext cx="9144000" cy="609600"/>
          </a:xfrm>
        </p:spPr>
        <p:txBody>
          <a:bodyPr/>
          <a:lstStyle/>
          <a:p>
            <a:r>
              <a:rPr lang="en-US" sz="1050" dirty="0" smtClean="0"/>
              <a:t>Testimony </a:t>
            </a:r>
            <a:r>
              <a:rPr lang="en-US" sz="1050" dirty="0"/>
              <a:t>of Christopher T. </a:t>
            </a:r>
            <a:r>
              <a:rPr lang="en-US" sz="1050" dirty="0" smtClean="0"/>
              <a:t>Mickelson	 					   Exhibit No. ___ (CTM-8)</a:t>
            </a:r>
          </a:p>
          <a:p>
            <a:r>
              <a:rPr lang="en-US" sz="1050" smtClean="0"/>
              <a:t>Dockets UE-140188 and UG-140189</a:t>
            </a:r>
            <a:r>
              <a:rPr lang="en-US" sz="1050" dirty="0" smtClean="0"/>
              <a:t>		</a:t>
            </a:r>
            <a:r>
              <a:rPr lang="en-US" sz="1050" dirty="0"/>
              <a:t>	</a:t>
            </a:r>
            <a:r>
              <a:rPr lang="en-US" sz="1050" dirty="0" smtClean="0"/>
              <a:t> 				     Page </a:t>
            </a:r>
            <a:r>
              <a:rPr lang="en-US" sz="1050" dirty="0"/>
              <a:t>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76D05DFA5A769A459A1C549E33C26839" ma:contentTypeVersion="175" ma:contentTypeDescription="" ma:contentTypeScope="" ma:versionID="4eb91c358a4103962b49e91bd02f562c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d9af5a78cd4b1f642e3ede5db40f3279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2014-02-04T08:00:00+00:00</OpenedDate>
    <Date1 xmlns="dc463f71-b30c-4ab2-9473-d307f9d35888">2014-07-22T07:00:00+00:00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140188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8DAFF535-D449-4B14-8A73-09EAC3663B57}"/>
</file>

<file path=customXml/itemProps2.xml><?xml version="1.0" encoding="utf-8"?>
<ds:datastoreItem xmlns:ds="http://schemas.openxmlformats.org/officeDocument/2006/customXml" ds:itemID="{9810094A-4531-4E6B-8B41-A6EA1BC20750}"/>
</file>

<file path=customXml/itemProps3.xml><?xml version="1.0" encoding="utf-8"?>
<ds:datastoreItem xmlns:ds="http://schemas.openxmlformats.org/officeDocument/2006/customXml" ds:itemID="{28266121-AC5E-47BA-AB3E-4A7B21B8A039}"/>
</file>

<file path=customXml/itemProps4.xml><?xml version="1.0" encoding="utf-8"?>
<ds:datastoreItem xmlns:ds="http://schemas.openxmlformats.org/officeDocument/2006/customXml" ds:itemID="{65105DF6-6DD4-444B-B51E-9B355F0C0BE5}"/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107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Puget Sound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Allocation of Natural Gas Distribution Mains</dc:title>
  <dc:creator>Mickelson, Christopher (UTC)</dc:creator>
  <cp:keywords>Natural Gas</cp:keywords>
  <cp:lastModifiedBy>Chris Mickelson</cp:lastModifiedBy>
  <cp:revision>93</cp:revision>
  <cp:lastPrinted>2012-07-18T17:17:57Z</cp:lastPrinted>
  <dcterms:created xsi:type="dcterms:W3CDTF">2008-06-13T18:03:29Z</dcterms:created>
  <dcterms:modified xsi:type="dcterms:W3CDTF">2014-06-19T19:04:34Z</dcterms:modified>
  <cp:category>Natural Gas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0x0101006E56B4D1795A2E4DB2F0B01679ED314A0076D05DFA5A769A459A1C549E33C26839</vt:lpwstr>
  </property>
  <property fmtid="{D5CDD505-2E9C-101B-9397-08002B2CF9AE}" pid="3" name="_docset_NoMedatataSyncRequired">
    <vt:lpwstr>False</vt:lpwstr>
  </property>
</Properties>
</file>