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4" r:id="rId2"/>
  </p:sldMasterIdLst>
  <p:notesMasterIdLst>
    <p:notesMasterId r:id="rId37"/>
  </p:notesMasterIdLst>
  <p:sldIdLst>
    <p:sldId id="262" r:id="rId3"/>
    <p:sldId id="302" r:id="rId4"/>
    <p:sldId id="285" r:id="rId5"/>
    <p:sldId id="263" r:id="rId6"/>
    <p:sldId id="280" r:id="rId7"/>
    <p:sldId id="264" r:id="rId8"/>
    <p:sldId id="284" r:id="rId9"/>
    <p:sldId id="266" r:id="rId10"/>
    <p:sldId id="265" r:id="rId11"/>
    <p:sldId id="273" r:id="rId12"/>
    <p:sldId id="267" r:id="rId13"/>
    <p:sldId id="286" r:id="rId14"/>
    <p:sldId id="287" r:id="rId15"/>
    <p:sldId id="300" r:id="rId16"/>
    <p:sldId id="299" r:id="rId17"/>
    <p:sldId id="301" r:id="rId18"/>
    <p:sldId id="270" r:id="rId19"/>
    <p:sldId id="269" r:id="rId20"/>
    <p:sldId id="303" r:id="rId21"/>
    <p:sldId id="271" r:id="rId22"/>
    <p:sldId id="288" r:id="rId23"/>
    <p:sldId id="304" r:id="rId24"/>
    <p:sldId id="272" r:id="rId25"/>
    <p:sldId id="289" r:id="rId26"/>
    <p:sldId id="309" r:id="rId27"/>
    <p:sldId id="293" r:id="rId28"/>
    <p:sldId id="295" r:id="rId29"/>
    <p:sldId id="297" r:id="rId30"/>
    <p:sldId id="305" r:id="rId31"/>
    <p:sldId id="279" r:id="rId32"/>
    <p:sldId id="306" r:id="rId33"/>
    <p:sldId id="308" r:id="rId34"/>
    <p:sldId id="276" r:id="rId35"/>
    <p:sldId id="277" r:id="rId36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121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ustomXml" Target="../customXml/item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45" Type="http://schemas.openxmlformats.org/officeDocument/2006/relationships/customXml" Target="../customXml/item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customXml" Target="../customXml/item2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C603FBB-82C0-874C-8C8B-7B826516D70B}" type="datetimeFigureOut">
              <a:rPr lang="en-US"/>
              <a:pPr>
                <a:defRPr/>
              </a:pPr>
              <a:t>10/8/2019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C0BF7F5-A085-6B46-B8A4-D7B89FCAA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344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9" descr="BRG_mark_white.png"/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4800"/>
            <a:ext cx="4778375" cy="513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17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5026025"/>
            <a:ext cx="7008327" cy="1020763"/>
          </a:xfrm>
          <a:prstGeom prst="rect">
            <a:avLst/>
          </a:prstGeom>
          <a:solidFill>
            <a:srgbClr val="1A29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964363" y="5026025"/>
            <a:ext cx="2179637" cy="1020763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12" descr="BRG_logo_rgb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88" y="5117306"/>
            <a:ext cx="188118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0" y="5032089"/>
            <a:ext cx="6875008" cy="1014984"/>
          </a:xfrm>
          <a:noFill/>
          <a:ln>
            <a:noFill/>
          </a:ln>
        </p:spPr>
        <p:txBody>
          <a:bodyPr>
            <a:normAutofit/>
          </a:bodyPr>
          <a:lstStyle>
            <a:lvl1pPr marL="114300" indent="0" algn="r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8178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564313" cy="6238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rgbClr val="ADB2B6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8647E6BF-DF8F-994D-9604-990B3CB922A3}" type="datetimeFigureOut">
              <a:rPr lang="en-US"/>
              <a:pPr>
                <a:defRPr/>
              </a:pPr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ADB2B6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ADB2B6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10C9BE08-022B-FD46-BF5B-98343F402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69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564313" cy="6238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rgbClr val="ADB2B6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D39A94D4-F3F3-8F4C-92FC-7A1E1F48B336}" type="datetimeFigureOut">
              <a:rPr lang="en-US"/>
              <a:pPr>
                <a:defRPr/>
              </a:pPr>
              <a:t>10/8/2019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rgbClr val="ADB2B6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96BD4-F520-124C-ABD1-501F71E583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89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564313" cy="6238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rgbClr val="ADB2B6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2866B93A-2C69-E24B-8BDC-03ADDB7AFEBE}" type="datetimeFigureOut">
              <a:rPr lang="en-US"/>
              <a:pPr>
                <a:defRPr/>
              </a:pPr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ADB2B6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409B4-3105-A04E-9E66-773A32A47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97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3959C690-1479-244B-87F7-4710359CABC0}" type="datetimeFigureOut">
              <a:rPr lang="en-US"/>
              <a:pPr>
                <a:defRPr/>
              </a:pPr>
              <a:t>10/8/2019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C9550-F822-FA45-A1D7-33D889074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3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rgbClr val="ADB2B6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E7042F7D-4DA6-1244-AA36-A75EB3C3B08B}" type="datetimeFigureOut">
              <a:rPr lang="en-US"/>
              <a:pPr>
                <a:defRPr/>
              </a:pPr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ADB2B6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A35D2-2A5F-064A-ABB7-2E739B80A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10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79093"/>
            <a:ext cx="5486400" cy="344848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rgbClr val="ADB2B6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6C352781-965F-5F4B-9695-FC4B9307C573}" type="datetimeFigureOut">
              <a:rPr lang="en-US"/>
              <a:pPr>
                <a:defRPr/>
              </a:pPr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ADB2B6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D2A33-6E94-124F-A65E-22B97FE02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34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rgbClr val="1A29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9" descr="BRG_mark_white.png"/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4800"/>
            <a:ext cx="4778375" cy="513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17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5026025"/>
            <a:ext cx="7008327" cy="1020763"/>
          </a:xfrm>
          <a:prstGeom prst="rect">
            <a:avLst/>
          </a:prstGeom>
          <a:solidFill>
            <a:srgbClr val="E95F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964363" y="5026025"/>
            <a:ext cx="2179637" cy="1020763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12" descr="BRG_logo_rgb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88" y="5117306"/>
            <a:ext cx="188118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0" y="5032089"/>
            <a:ext cx="6875008" cy="1014984"/>
          </a:xfrm>
          <a:noFill/>
          <a:ln>
            <a:noFill/>
          </a:ln>
        </p:spPr>
        <p:txBody>
          <a:bodyPr>
            <a:normAutofit/>
          </a:bodyPr>
          <a:lstStyle>
            <a:lvl1pPr marL="114300" indent="0" algn="r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8178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rgbClr val="E95F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9" descr="BRG_mark_white.png"/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4800"/>
            <a:ext cx="4778375" cy="513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17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5026025"/>
            <a:ext cx="7029061" cy="1020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964363" y="5026025"/>
            <a:ext cx="2179637" cy="1020763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12" descr="BRG_logo_rgb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88" y="5117306"/>
            <a:ext cx="188118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0" y="5032089"/>
            <a:ext cx="6875008" cy="1014984"/>
          </a:xfrm>
          <a:noFill/>
          <a:ln>
            <a:noFill/>
          </a:ln>
        </p:spPr>
        <p:txBody>
          <a:bodyPr>
            <a:normAutofit/>
          </a:bodyPr>
          <a:lstStyle>
            <a:lvl1pPr marL="114300" indent="0" algn="r">
              <a:defRPr sz="28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8029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112"/>
          <a:stretch/>
        </p:blipFill>
        <p:spPr bwMode="auto">
          <a:xfrm>
            <a:off x="-1" y="0"/>
            <a:ext cx="91440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BRG_mark_white.png"/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4800"/>
            <a:ext cx="4778375" cy="513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17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026025"/>
            <a:ext cx="6964363" cy="1020763"/>
          </a:xfrm>
          <a:prstGeom prst="rect">
            <a:avLst/>
          </a:prstGeom>
          <a:solidFill>
            <a:srgbClr val="E95F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964363" y="5026025"/>
            <a:ext cx="2179637" cy="1020763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12" descr="BRG_logo_rgb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88" y="5117306"/>
            <a:ext cx="188118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0" y="5032089"/>
            <a:ext cx="6875008" cy="1014984"/>
          </a:xfrm>
          <a:noFill/>
          <a:ln>
            <a:noFill/>
          </a:ln>
        </p:spPr>
        <p:txBody>
          <a:bodyPr>
            <a:normAutofit/>
          </a:bodyPr>
          <a:lstStyle>
            <a:lvl1pPr marL="114300" indent="0" algn="r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1233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7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BRG_mark_white.png"/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4800"/>
            <a:ext cx="4778375" cy="513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17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026025"/>
            <a:ext cx="6964363" cy="1020763"/>
          </a:xfrm>
          <a:prstGeom prst="rect">
            <a:avLst/>
          </a:prstGeom>
          <a:solidFill>
            <a:srgbClr val="E95F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964363" y="5026025"/>
            <a:ext cx="2179637" cy="1020763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12" descr="BRG_logo_rgb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88" y="5117306"/>
            <a:ext cx="188118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0" y="5032089"/>
            <a:ext cx="6875008" cy="1014984"/>
          </a:xfrm>
          <a:noFill/>
          <a:ln>
            <a:noFill/>
          </a:ln>
        </p:spPr>
        <p:txBody>
          <a:bodyPr>
            <a:normAutofit/>
          </a:bodyPr>
          <a:lstStyle>
            <a:lvl1pPr marL="114300" indent="0" algn="r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9560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rgbClr val="1A29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9" descr="BRG_mark_white.png"/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4800"/>
            <a:ext cx="4778375" cy="513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17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5026025"/>
            <a:ext cx="7029061" cy="1020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964363" y="5026025"/>
            <a:ext cx="2179637" cy="1020763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12" descr="BRG_logo_rgb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88" y="5117306"/>
            <a:ext cx="188118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0" y="5032089"/>
            <a:ext cx="6875008" cy="1014984"/>
          </a:xfrm>
          <a:noFill/>
          <a:ln>
            <a:noFill/>
          </a:ln>
        </p:spPr>
        <p:txBody>
          <a:bodyPr>
            <a:normAutofit/>
          </a:bodyPr>
          <a:lstStyle>
            <a:lvl1pPr marL="114300" indent="0" algn="r">
              <a:defRPr sz="2800" baseline="0">
                <a:solidFill>
                  <a:srgbClr val="1A294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80294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0" r="562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BRG_mark_white.png"/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4800"/>
            <a:ext cx="4778375" cy="513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17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026025"/>
            <a:ext cx="6964363" cy="1020763"/>
          </a:xfrm>
          <a:prstGeom prst="rect">
            <a:avLst/>
          </a:prstGeom>
          <a:solidFill>
            <a:srgbClr val="E95F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964363" y="5026025"/>
            <a:ext cx="2179637" cy="1020763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12" descr="BRG_logo_rgb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88" y="5117306"/>
            <a:ext cx="188118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0" y="5032089"/>
            <a:ext cx="6875008" cy="1014984"/>
          </a:xfrm>
          <a:noFill/>
          <a:ln>
            <a:noFill/>
          </a:ln>
        </p:spPr>
        <p:txBody>
          <a:bodyPr>
            <a:normAutofit/>
          </a:bodyPr>
          <a:lstStyle>
            <a:lvl1pPr marL="114300" indent="0" algn="r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56166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5" r="983" b="92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BRG_mark_white.png"/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4800"/>
            <a:ext cx="4778375" cy="513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17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020763"/>
          </a:xfrm>
          <a:prstGeom prst="rect">
            <a:avLst/>
          </a:prstGeom>
          <a:solidFill>
            <a:srgbClr val="E95F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964363" y="5029200"/>
            <a:ext cx="2179637" cy="1020763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12" descr="BRG_logo_rgb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88" y="5120481"/>
            <a:ext cx="188118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0" y="5032089"/>
            <a:ext cx="6875008" cy="1014984"/>
          </a:xfrm>
          <a:noFill/>
          <a:ln>
            <a:noFill/>
          </a:ln>
        </p:spPr>
        <p:txBody>
          <a:bodyPr>
            <a:normAutofit/>
          </a:bodyPr>
          <a:lstStyle>
            <a:lvl1pPr marL="114300" indent="0" algn="r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4956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" r="849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BRG_mark_white.png"/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4800"/>
            <a:ext cx="4778375" cy="513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17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020763"/>
          </a:xfrm>
          <a:prstGeom prst="rect">
            <a:avLst/>
          </a:prstGeom>
          <a:solidFill>
            <a:srgbClr val="E95F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964363" y="5029200"/>
            <a:ext cx="2179637" cy="1020763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12" descr="BRG_logo_rgb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88" y="5120481"/>
            <a:ext cx="188118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032089"/>
            <a:ext cx="6875008" cy="1014984"/>
          </a:xfrm>
          <a:noFill/>
          <a:ln>
            <a:noFill/>
          </a:ln>
        </p:spPr>
        <p:txBody>
          <a:bodyPr>
            <a:normAutofit/>
          </a:bodyPr>
          <a:lstStyle>
            <a:lvl1pPr marL="114300" indent="0" algn="r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53486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rgbClr val="ADB2B6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7218BC95-4723-0140-9BD2-F76327AAD447}" type="datetimeFigureOut">
              <a:rPr lang="en-US"/>
              <a:pPr>
                <a:defRPr/>
              </a:pPr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ADB2B6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ADB2B6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0CB5AB1D-8DF2-854F-A4FC-8B218E6C8E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248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EBCE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rgbClr val="ADB2B6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77F5EC63-1C8C-F74C-9EAD-129A126E2337}" type="datetimeFigureOut">
              <a:rPr lang="en-US"/>
              <a:pPr>
                <a:defRPr/>
              </a:pPr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ADB2B6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ADB2B6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D3485453-59F2-D744-8E6A-EA503C71AD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882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rgbClr val="ADB2B6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A3A20AAC-7C99-0744-B9F0-BC2D1A2CEAE3}" type="datetimeFigureOut">
              <a:rPr lang="en-US"/>
              <a:pPr>
                <a:defRPr/>
              </a:pPr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ADB2B6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ADB2B6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229C2DFD-00EC-A543-B3C2-F2D9FC3BC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474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rgbClr val="ADB2B6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89521F58-4B18-6A40-BEE7-0619C8864F1B}" type="datetimeFigureOut">
              <a:rPr lang="en-US"/>
              <a:pPr>
                <a:defRPr/>
              </a:pPr>
              <a:t>10/8/2019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rgbClr val="ADB2B6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BD4EC-335D-5A4C-AF1B-FE39AD68C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1397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rgbClr val="ADB2B6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97D121EA-83BF-234B-9547-FAC79D7269B9}" type="datetimeFigureOut">
              <a:rPr lang="en-US"/>
              <a:pPr>
                <a:defRPr/>
              </a:pPr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ADB2B6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A579F-6883-5848-AFB6-88AE92F35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190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EBAC5F76-29BB-CE4A-8EA0-1044734346B6}" type="datetimeFigureOut">
              <a:rPr lang="en-US"/>
              <a:pPr>
                <a:defRPr/>
              </a:pPr>
              <a:t>10/8/2019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00B91-392F-404A-90F1-CF83FAAC0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227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rgbClr val="ADB2B6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D6BD17A4-2E3E-C646-9D1A-27C8BF6EDE23}" type="datetimeFigureOut">
              <a:rPr lang="en-US"/>
              <a:pPr>
                <a:defRPr/>
              </a:pPr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ADB2B6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CCE05-E8E8-9249-ABF2-2DE794751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44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112"/>
          <a:stretch/>
        </p:blipFill>
        <p:spPr bwMode="auto">
          <a:xfrm>
            <a:off x="-1" y="0"/>
            <a:ext cx="91440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BRG_mark_white.png"/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4800"/>
            <a:ext cx="4778375" cy="513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17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026025"/>
            <a:ext cx="6964363" cy="1020763"/>
          </a:xfrm>
          <a:prstGeom prst="rect">
            <a:avLst/>
          </a:prstGeom>
          <a:solidFill>
            <a:srgbClr val="1A29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964363" y="5026025"/>
            <a:ext cx="2179637" cy="1020763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12" descr="BRG_logo_rgb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88" y="5117306"/>
            <a:ext cx="188118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0" y="5032089"/>
            <a:ext cx="6875008" cy="1014984"/>
          </a:xfrm>
          <a:noFill/>
          <a:ln>
            <a:noFill/>
          </a:ln>
        </p:spPr>
        <p:txBody>
          <a:bodyPr>
            <a:normAutofit/>
          </a:bodyPr>
          <a:lstStyle>
            <a:lvl1pPr marL="114300" indent="0" algn="r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12339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42549"/>
            <a:ext cx="5486400" cy="348502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rgbClr val="ADB2B6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FA529FC2-3D43-FD49-A147-5281847EE625}" type="datetimeFigureOut">
              <a:rPr lang="en-US"/>
              <a:pPr>
                <a:defRPr/>
              </a:pPr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ADB2B6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05E1E-1D17-DB4C-873E-EFDB989B6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19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7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BRG_mark_white.png"/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4800"/>
            <a:ext cx="4778375" cy="513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17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026025"/>
            <a:ext cx="6964363" cy="1020763"/>
          </a:xfrm>
          <a:prstGeom prst="rect">
            <a:avLst/>
          </a:prstGeom>
          <a:solidFill>
            <a:srgbClr val="1A29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964363" y="5026025"/>
            <a:ext cx="2179637" cy="1020763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12" descr="BRG_logo_rgb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88" y="5117306"/>
            <a:ext cx="188118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0" y="5032089"/>
            <a:ext cx="6875008" cy="1014984"/>
          </a:xfrm>
          <a:noFill/>
          <a:ln>
            <a:noFill/>
          </a:ln>
        </p:spPr>
        <p:txBody>
          <a:bodyPr>
            <a:normAutofit/>
          </a:bodyPr>
          <a:lstStyle>
            <a:lvl1pPr marL="114300" indent="0" algn="r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9560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0" r="562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BRG_mark_white.png"/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4800"/>
            <a:ext cx="4778375" cy="513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17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026025"/>
            <a:ext cx="6964363" cy="1020763"/>
          </a:xfrm>
          <a:prstGeom prst="rect">
            <a:avLst/>
          </a:prstGeom>
          <a:solidFill>
            <a:srgbClr val="1A29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964363" y="5026025"/>
            <a:ext cx="2179637" cy="1020763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12" descr="BRG_logo_rgb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88" y="5117306"/>
            <a:ext cx="188118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0" y="5032089"/>
            <a:ext cx="6875008" cy="1014984"/>
          </a:xfrm>
          <a:noFill/>
          <a:ln>
            <a:noFill/>
          </a:ln>
        </p:spPr>
        <p:txBody>
          <a:bodyPr>
            <a:normAutofit/>
          </a:bodyPr>
          <a:lstStyle>
            <a:lvl1pPr marL="114300" indent="0" algn="r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5616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5" r="983" b="92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BRG_mark_white.png"/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4800"/>
            <a:ext cx="4778375" cy="513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17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020763"/>
          </a:xfrm>
          <a:prstGeom prst="rect">
            <a:avLst/>
          </a:prstGeom>
          <a:solidFill>
            <a:srgbClr val="1A29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964363" y="5029200"/>
            <a:ext cx="2179637" cy="1020763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12" descr="BRG_logo_rgb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88" y="5120481"/>
            <a:ext cx="188118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0" y="5032089"/>
            <a:ext cx="6875008" cy="1014984"/>
          </a:xfrm>
          <a:noFill/>
          <a:ln>
            <a:noFill/>
          </a:ln>
        </p:spPr>
        <p:txBody>
          <a:bodyPr>
            <a:normAutofit/>
          </a:bodyPr>
          <a:lstStyle>
            <a:lvl1pPr marL="114300" indent="0" algn="r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4956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" r="849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BRG_mark_white.png"/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4800"/>
            <a:ext cx="4778375" cy="513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17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0207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964363" y="5029200"/>
            <a:ext cx="2179637" cy="1020763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12" descr="BRG_logo_rgb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88" y="5120481"/>
            <a:ext cx="188118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032089"/>
            <a:ext cx="6875008" cy="1014984"/>
          </a:xfrm>
          <a:noFill/>
          <a:ln>
            <a:noFill/>
          </a:ln>
        </p:spPr>
        <p:txBody>
          <a:bodyPr>
            <a:normAutofit/>
          </a:bodyPr>
          <a:lstStyle>
            <a:lvl1pPr marL="114300" indent="0" algn="r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5348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564313" cy="6238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rgbClr val="ADB2B6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91B208E9-7AF2-B24A-9CCD-A1BC192CD680}" type="datetimeFigureOut">
              <a:rPr lang="en-US"/>
              <a:pPr>
                <a:defRPr/>
              </a:pPr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ADB2B6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ADB2B6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7BE16475-593C-A74F-8935-85B36799BD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267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EBCE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rgbClr val="ADB2B6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521B664E-83F4-2C4E-8197-E6B253265EB6}" type="datetimeFigureOut">
              <a:rPr lang="en-US"/>
              <a:pPr>
                <a:defRPr/>
              </a:pPr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ADB2B6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ADB2B6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2885EFBE-D023-7C4E-8910-C1BCD3465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53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38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65913" y="6356350"/>
            <a:ext cx="2173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rgbClr val="ADB2B6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15950173-263E-C445-A0B3-6E2DBE4FB2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1A29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 rot="2700000">
            <a:off x="4559300" y="3416300"/>
            <a:ext cx="2559050" cy="2559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5" name="Picture 8" descr="BRG_logo_rgb.pn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217488"/>
            <a:ext cx="1776413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91076"/>
            <a:ext cx="6564313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rgbClr val="1B294E"/>
          </a:solidFill>
          <a:latin typeface="Arial"/>
          <a:ea typeface="ＭＳ Ｐゴシック" charset="0"/>
          <a:cs typeface="Arial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1B294E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1B294E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1B294E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1B294E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1B294E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1B294E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1B294E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1B294E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0553"/>
            <a:ext cx="6564313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38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65913" y="6356350"/>
            <a:ext cx="2173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rgbClr val="ADB2B6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E874F69-EDB9-BA44-9052-EA6507638C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 rot="2700000">
            <a:off x="4559300" y="3416300"/>
            <a:ext cx="2559050" cy="2559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079" name="Picture 8" descr="BRG_logo_rgb.pn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217488"/>
            <a:ext cx="1776413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rgbClr val="1B294E"/>
          </a:solidFill>
          <a:latin typeface="Arial"/>
          <a:ea typeface="ＭＳ Ｐゴシック" charset="0"/>
          <a:cs typeface="Arial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1B294E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1B294E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1B294E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1B294E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1B294E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1B294E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1B294E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1B294E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blogs.sas.com/content/iml/2019/03/25/geometry-multivariate-univariate-outliers.html" TargetMode="Externa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CEF4B-CCCB-423C-B8EB-C314DB65FF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WUTC Technical Workshop</a:t>
            </a:r>
            <a:br>
              <a:rPr lang="en-US" dirty="0"/>
            </a:br>
            <a:r>
              <a:rPr lang="en-US" dirty="0"/>
              <a:t>October 8, 2019</a:t>
            </a:r>
          </a:p>
        </p:txBody>
      </p:sp>
    </p:spTree>
    <p:extLst>
      <p:ext uri="{BB962C8B-B14F-4D97-AF65-F5344CB8AC3E}">
        <p14:creationId xmlns:p14="http://schemas.microsoft.com/office/powerpoint/2010/main" val="2443480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44452-91EF-400E-A51C-2DF056D26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of SIC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05E2C-DED8-43F5-B62A-762C3D962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83269"/>
            <a:ext cx="8382000" cy="4525963"/>
          </a:xfrm>
        </p:spPr>
        <p:txBody>
          <a:bodyPr/>
          <a:lstStyle/>
          <a:p>
            <a:r>
              <a:rPr lang="en-US" sz="2800" dirty="0"/>
              <a:t>Staff’s January proposal – “…companies that load, transport, and deliver, without changing or converting what is transported.”</a:t>
            </a:r>
          </a:p>
          <a:p>
            <a:r>
              <a:rPr lang="en-US" sz="2800" dirty="0"/>
              <a:t>Reasonable basis for selection of relevant SIC codes</a:t>
            </a:r>
          </a:p>
          <a:p>
            <a:pPr lvl="1"/>
            <a:r>
              <a:rPr lang="en-US" sz="2400" dirty="0"/>
              <a:t>Note – use of SIC codes themselves could change going forward (</a:t>
            </a:r>
            <a:r>
              <a:rPr lang="en-US" sz="2400" i="1" dirty="0"/>
              <a:t>e.g., </a:t>
            </a:r>
            <a:r>
              <a:rPr lang="en-US" sz="2400" dirty="0"/>
              <a:t>NAICS codes)</a:t>
            </a:r>
          </a:p>
          <a:p>
            <a:pPr lvl="1"/>
            <a:r>
              <a:rPr lang="en-US" sz="2400" dirty="0"/>
              <a:t>The “changing or converting” part of the definition might be modified to be more accurate</a:t>
            </a:r>
          </a:p>
          <a:p>
            <a:pPr lvl="1"/>
            <a:r>
              <a:rPr lang="en-US" sz="2400" dirty="0"/>
              <a:t>Consider use of transportation with use of vehicles (smaller dataset)</a:t>
            </a:r>
          </a:p>
        </p:txBody>
      </p:sp>
    </p:spTree>
    <p:extLst>
      <p:ext uri="{BB962C8B-B14F-4D97-AF65-F5344CB8AC3E}">
        <p14:creationId xmlns:p14="http://schemas.microsoft.com/office/powerpoint/2010/main" val="219351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55FE8-FD8B-44DB-8A4C-BA83C5804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Transportation SIC Codes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F5A3EF-8E61-4440-94BF-8B5AC053A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460" y="1181500"/>
            <a:ext cx="7326363" cy="538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136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3F672-4F0A-471B-BFC1-9E4FF86FB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Transportation SIC Codes, cont.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EB5D22-0E7A-4F99-8563-8E645A55B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041" y="1152498"/>
            <a:ext cx="7399538" cy="551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316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97B80-FAD6-4C7C-A662-16DF4D25E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Transportation SIC Codes, cont.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6CA78A-F9CB-4673-ADE5-1407FA714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828" y="1011408"/>
            <a:ext cx="6838521" cy="584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07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CA7EB-6B42-438D-840F-584F0C572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SIC Code Distribution – Staff’s January Proposal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1" y="1373982"/>
            <a:ext cx="6687670" cy="508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02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CA7EB-6B42-438D-840F-584F0C572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SIC Code Distribution – Staff’s January Rule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35" y="1161455"/>
            <a:ext cx="7426418" cy="553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8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CA7EB-6B42-438D-840F-584F0C572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SIC Code Distribution – Use Vehicles in Transportation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304" y="1210235"/>
            <a:ext cx="7732356" cy="560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95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3AB3B-0466-4735-B19B-A017134A4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SIC Code Eliminations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BABF5-6F21-4624-852B-DCD2B43A8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 itself is a logic-based means for determining comparable companies</a:t>
            </a:r>
          </a:p>
          <a:p>
            <a:r>
              <a:rPr lang="en-US" dirty="0"/>
              <a:t>Best practices – no additional exclusions of specific SIC codes</a:t>
            </a:r>
          </a:p>
          <a:p>
            <a:r>
              <a:rPr lang="en-US" dirty="0"/>
              <a:t>An outlier method is used to eliminate </a:t>
            </a:r>
            <a:r>
              <a:rPr lang="en-US" i="1" dirty="0"/>
              <a:t>observations</a:t>
            </a:r>
            <a:r>
              <a:rPr lang="en-US" dirty="0"/>
              <a:t> that are sufficiently different from the rest</a:t>
            </a:r>
          </a:p>
          <a:p>
            <a:pPr lvl="1"/>
            <a:r>
              <a:rPr lang="en-US" dirty="0"/>
              <a:t>No need to eliminate entire SIC codes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11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44733-7FCC-4E48-889B-EE0017BB0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SIC Code Eliminations – Chow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FA303-7547-41D1-AB08-828276245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2550"/>
            <a:ext cx="8382000" cy="4525963"/>
          </a:xfrm>
        </p:spPr>
        <p:txBody>
          <a:bodyPr/>
          <a:lstStyle/>
          <a:p>
            <a:r>
              <a:rPr lang="en-US" dirty="0"/>
              <a:t>January Proposal – proposed use of Chow tests to eliminate certain SIC codes</a:t>
            </a:r>
          </a:p>
          <a:p>
            <a:r>
              <a:rPr lang="en-US" dirty="0"/>
              <a:t>Issues with use of Chow test</a:t>
            </a:r>
          </a:p>
          <a:p>
            <a:pPr lvl="1"/>
            <a:r>
              <a:rPr lang="en-US" dirty="0"/>
              <a:t>Proposed use is contrary to design of test – which is to test for structural change</a:t>
            </a:r>
          </a:p>
          <a:p>
            <a:pPr lvl="1"/>
            <a:r>
              <a:rPr lang="en-US" dirty="0"/>
              <a:t>Logic is circular – comparison is made against a “base of SICs” that itself changes</a:t>
            </a:r>
          </a:p>
          <a:p>
            <a:pPr lvl="1"/>
            <a:r>
              <a:rPr lang="en-US" dirty="0"/>
              <a:t>Inclusion results in additional complexity and subjectivity</a:t>
            </a:r>
          </a:p>
        </p:txBody>
      </p:sp>
    </p:spTree>
    <p:extLst>
      <p:ext uri="{BB962C8B-B14F-4D97-AF65-F5344CB8AC3E}">
        <p14:creationId xmlns:p14="http://schemas.microsoft.com/office/powerpoint/2010/main" val="789564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B7947-85B6-45B6-AC69-3C40136E5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Method – Timing and Variable Definitions</a:t>
            </a:r>
          </a:p>
        </p:txBody>
      </p:sp>
    </p:spTree>
    <p:extLst>
      <p:ext uri="{BB962C8B-B14F-4D97-AF65-F5344CB8AC3E}">
        <p14:creationId xmlns:p14="http://schemas.microsoft.com/office/powerpoint/2010/main" val="1333046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5365D-0136-4AC6-B247-7D975FBB4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0800" y="1673592"/>
            <a:ext cx="2770788" cy="811444"/>
          </a:xfrm>
        </p:spPr>
        <p:txBody>
          <a:bodyPr/>
          <a:lstStyle/>
          <a:p>
            <a:r>
              <a:rPr lang="en-US" dirty="0"/>
              <a:t>Cleve B. Tyler, Ph.D.*</a:t>
            </a:r>
          </a:p>
          <a:p>
            <a:r>
              <a:rPr lang="en-US" dirty="0"/>
              <a:t>Managing Director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FCB0AEA-D7A4-4738-8E7D-7581B15615A9}"/>
              </a:ext>
            </a:extLst>
          </p:cNvPr>
          <p:cNvSpPr txBox="1">
            <a:spLocks/>
          </p:cNvSpPr>
          <p:nvPr/>
        </p:nvSpPr>
        <p:spPr bwMode="auto">
          <a:xfrm>
            <a:off x="5730800" y="2703683"/>
            <a:ext cx="2482526" cy="81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None/>
              <a:defRPr sz="2000" kern="1200">
                <a:solidFill>
                  <a:srgbClr val="1EBCE8"/>
                </a:solidFill>
                <a:latin typeface="Arial"/>
                <a:ea typeface="ＭＳ Ｐゴシック" charset="0"/>
                <a:cs typeface="Arial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Paul Diver, Ph.D.*</a:t>
            </a:r>
          </a:p>
          <a:p>
            <a:r>
              <a:rPr lang="en-US" dirty="0"/>
              <a:t>Associate Director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81FCA09-FAB9-40C4-9B03-53EAFC844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493" y="3994954"/>
            <a:ext cx="6564313" cy="623888"/>
          </a:xfrm>
        </p:spPr>
        <p:txBody>
          <a:bodyPr/>
          <a:lstStyle/>
          <a:p>
            <a:r>
              <a:rPr lang="en-US" sz="2600" cap="none" dirty="0"/>
              <a:t>Inquiry into methods for setting rates for solid waste collection companies (Docket TG-131255)</a:t>
            </a:r>
            <a:endParaRPr lang="en-US" sz="260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7EA6ABF-ADE8-4C75-9518-1653C52A1A81}"/>
              </a:ext>
            </a:extLst>
          </p:cNvPr>
          <p:cNvSpPr txBox="1">
            <a:spLocks/>
          </p:cNvSpPr>
          <p:nvPr/>
        </p:nvSpPr>
        <p:spPr bwMode="auto">
          <a:xfrm>
            <a:off x="1109975" y="5504871"/>
            <a:ext cx="6856256" cy="62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None/>
              <a:defRPr sz="2000" kern="1200">
                <a:solidFill>
                  <a:srgbClr val="1EBCE8"/>
                </a:solidFill>
                <a:latin typeface="Arial"/>
                <a:ea typeface="ＭＳ Ｐゴシック" charset="0"/>
                <a:cs typeface="Arial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Dr. Tyler and Dr. Diver have been engaged as independent experts by Washington Refuse and Recycling Association </a:t>
            </a:r>
          </a:p>
        </p:txBody>
      </p:sp>
    </p:spTree>
    <p:extLst>
      <p:ext uri="{BB962C8B-B14F-4D97-AF65-F5344CB8AC3E}">
        <p14:creationId xmlns:p14="http://schemas.microsoft.com/office/powerpoint/2010/main" val="3095135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1BB0D-38AD-4F54-A650-E0E2CD5D6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and Averaging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94840-A287-4BC4-8B9E-828A66596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812" y="1299183"/>
            <a:ext cx="8382000" cy="4525963"/>
          </a:xfrm>
        </p:spPr>
        <p:txBody>
          <a:bodyPr/>
          <a:lstStyle/>
          <a:p>
            <a:r>
              <a:rPr lang="en-US" dirty="0"/>
              <a:t>7 years of data</a:t>
            </a:r>
          </a:p>
          <a:p>
            <a:pPr lvl="1"/>
            <a:r>
              <a:rPr lang="en-US" dirty="0"/>
              <a:t>We’ve considered 5 years and 10 years as well</a:t>
            </a:r>
          </a:p>
          <a:p>
            <a:pPr lvl="1"/>
            <a:r>
              <a:rPr lang="en-US" dirty="0"/>
              <a:t>Using 5 years of data increases the variability of results, and reduces number of regression datapoints</a:t>
            </a:r>
          </a:p>
          <a:p>
            <a:pPr lvl="1"/>
            <a:r>
              <a:rPr lang="en-US" dirty="0"/>
              <a:t>Use most recent 7 years (Staff’s January Proposal is for 2010-2016)</a:t>
            </a:r>
          </a:p>
          <a:p>
            <a:r>
              <a:rPr lang="en-US" dirty="0"/>
              <a:t>No averaging of data points – “the data is the data”</a:t>
            </a:r>
          </a:p>
        </p:txBody>
      </p:sp>
    </p:spTree>
    <p:extLst>
      <p:ext uri="{BB962C8B-B14F-4D97-AF65-F5344CB8AC3E}">
        <p14:creationId xmlns:p14="http://schemas.microsoft.com/office/powerpoint/2010/main" val="594096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FAF17-671B-45CE-BA25-D21AAC01A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D50EB-54F1-402B-A2A7-3F38899A3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PM = EBIT / Net Revenue</a:t>
            </a:r>
          </a:p>
          <a:p>
            <a:r>
              <a:rPr lang="en-US" dirty="0"/>
              <a:t>ATO = Revenue / (Average PPE)</a:t>
            </a:r>
          </a:p>
          <a:p>
            <a:pPr lvl="1"/>
            <a:r>
              <a:rPr lang="en-US" sz="2400" dirty="0"/>
              <a:t>Spreadsheets use PPE at end of test period</a:t>
            </a:r>
          </a:p>
          <a:p>
            <a:pPr lvl="1"/>
            <a:r>
              <a:rPr lang="en-US" sz="2400" dirty="0"/>
              <a:t>Proposed ATO inserts a disconnect between the model and application of the model </a:t>
            </a:r>
          </a:p>
          <a:p>
            <a:pPr lvl="1"/>
            <a:r>
              <a:rPr lang="en-US" sz="2400" dirty="0"/>
              <a:t>Matching would mean using PPE at start of year in regression analysis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141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B7947-85B6-45B6-AC69-3C40136E5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Method – Outlier Approach</a:t>
            </a:r>
          </a:p>
        </p:txBody>
      </p:sp>
    </p:spTree>
    <p:extLst>
      <p:ext uri="{BB962C8B-B14F-4D97-AF65-F5344CB8AC3E}">
        <p14:creationId xmlns:p14="http://schemas.microsoft.com/office/powerpoint/2010/main" val="142207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8A646-4EA1-4623-BD1D-3695BE422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Outlier Method – Staff January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3F8E7-C16B-49A2-9B9E-F8CC689C6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January proposal uses fixed cutoffs</a:t>
            </a:r>
          </a:p>
          <a:p>
            <a:pPr lvl="1"/>
            <a:r>
              <a:rPr lang="en-US" dirty="0"/>
              <a:t>All observations above 400 ATO</a:t>
            </a:r>
          </a:p>
          <a:p>
            <a:pPr lvl="1"/>
            <a:r>
              <a:rPr lang="en-US" dirty="0"/>
              <a:t>All observations above 100 PM</a:t>
            </a:r>
          </a:p>
          <a:p>
            <a:pPr lvl="1"/>
            <a:r>
              <a:rPr lang="en-US" dirty="0"/>
              <a:t>Negative values dropped because these cannot be transformed into log form</a:t>
            </a:r>
          </a:p>
        </p:txBody>
      </p:sp>
    </p:spTree>
    <p:extLst>
      <p:ext uri="{BB962C8B-B14F-4D97-AF65-F5344CB8AC3E}">
        <p14:creationId xmlns:p14="http://schemas.microsoft.com/office/powerpoint/2010/main" val="3978118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8A646-4EA1-4623-BD1D-3695BE422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Outlier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3F8E7-C16B-49A2-9B9E-F8CC689C6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85294"/>
            <a:ext cx="8382000" cy="4525963"/>
          </a:xfrm>
        </p:spPr>
        <p:txBody>
          <a:bodyPr/>
          <a:lstStyle/>
          <a:p>
            <a:r>
              <a:rPr lang="en-US" dirty="0"/>
              <a:t>Data-driven outlier methodology</a:t>
            </a:r>
          </a:p>
          <a:p>
            <a:pPr lvl="1"/>
            <a:r>
              <a:rPr lang="en-US" dirty="0"/>
              <a:t>Driven by characteristics of the underlying data</a:t>
            </a:r>
          </a:p>
          <a:p>
            <a:pPr lvl="1"/>
            <a:r>
              <a:rPr lang="en-US" dirty="0"/>
              <a:t>Updates as dataset changes in future</a:t>
            </a:r>
          </a:p>
          <a:p>
            <a:pPr lvl="1"/>
            <a:r>
              <a:rPr lang="en-US" dirty="0"/>
              <a:t>Takes into account data distributions</a:t>
            </a:r>
          </a:p>
          <a:p>
            <a:pPr lvl="1"/>
            <a:r>
              <a:rPr lang="en-US" dirty="0"/>
              <a:t>Eliminates outliers from both sides of distribution</a:t>
            </a:r>
          </a:p>
          <a:p>
            <a:r>
              <a:rPr lang="en-US" dirty="0"/>
              <a:t>Two-Stage Approach</a:t>
            </a:r>
          </a:p>
          <a:p>
            <a:pPr lvl="1"/>
            <a:r>
              <a:rPr lang="en-US" dirty="0"/>
              <a:t>Stage 1: Mahalanobis Distance Calculation</a:t>
            </a:r>
          </a:p>
          <a:p>
            <a:pPr lvl="1"/>
            <a:r>
              <a:rPr lang="en-US" dirty="0"/>
              <a:t>Stage 2: Hubert &amp; Vandervieren (2008): robust method for detecting outliers in skewed distributions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1885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78D08-04A4-4A48-A75E-36FED36FA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2192"/>
            <a:ext cx="6564313" cy="623888"/>
          </a:xfrm>
        </p:spPr>
        <p:txBody>
          <a:bodyPr/>
          <a:lstStyle/>
          <a:p>
            <a:r>
              <a:rPr lang="en-US" dirty="0"/>
              <a:t>Stage 1: Mahalanobis Distance Calculation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52AA4-5A45-4E33-A5B7-2CF6EE093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0428"/>
            <a:ext cx="8482614" cy="4705736"/>
          </a:xfrm>
        </p:spPr>
        <p:txBody>
          <a:bodyPr/>
          <a:lstStyle/>
          <a:p>
            <a:r>
              <a:rPr lang="en-US" sz="2200" dirty="0"/>
              <a:t>“The </a:t>
            </a:r>
            <a:r>
              <a:rPr lang="en-US" sz="2200" i="1" dirty="0"/>
              <a:t>Mahalanobis</a:t>
            </a:r>
            <a:r>
              <a:rPr lang="en-US" sz="2200" dirty="0"/>
              <a:t> distance is a well-known criterion which depends on estimated parameters of the multivariate distribution...”</a:t>
            </a:r>
            <a:r>
              <a:rPr lang="en-US" sz="2400" dirty="0"/>
              <a:t> </a:t>
            </a:r>
          </a:p>
          <a:p>
            <a:pPr lvl="1"/>
            <a:r>
              <a:rPr lang="en-US" sz="1400" dirty="0"/>
              <a:t>(Ben-Gal, </a:t>
            </a:r>
            <a:r>
              <a:rPr lang="en-US" sz="1400" dirty="0" err="1"/>
              <a:t>Irad</a:t>
            </a:r>
            <a:r>
              <a:rPr lang="en-US" sz="1400" dirty="0"/>
              <a:t>, “Outlier Detection,” in </a:t>
            </a:r>
            <a:r>
              <a:rPr lang="en-US" sz="1400" dirty="0" err="1"/>
              <a:t>Maimon</a:t>
            </a:r>
            <a:r>
              <a:rPr lang="en-US" sz="1400" dirty="0"/>
              <a:t> O. and </a:t>
            </a:r>
            <a:r>
              <a:rPr lang="en-US" sz="1400" dirty="0" err="1"/>
              <a:t>Rockach</a:t>
            </a:r>
            <a:r>
              <a:rPr lang="en-US" sz="1400" dirty="0"/>
              <a:t> L., </a:t>
            </a:r>
            <a:r>
              <a:rPr lang="en-US" sz="1400" u="sng" dirty="0"/>
              <a:t>Data Mining and Knowledge Discovery Handbook: A Complete Guide for Practitioners and Researchers</a:t>
            </a:r>
            <a:r>
              <a:rPr lang="en-US" sz="1400" dirty="0"/>
              <a:t>, Kluwer Academic Publishers, 2005, § 4.1.)</a:t>
            </a:r>
          </a:p>
          <a:p>
            <a:pPr marL="457200" lvl="1" indent="0">
              <a:buNone/>
            </a:pPr>
            <a:endParaRPr lang="en-US" sz="1200" dirty="0"/>
          </a:p>
          <a:p>
            <a:r>
              <a:rPr lang="en-US" sz="2200" dirty="0"/>
              <a:t>“Although the Mahalanobis method seems simplistic at first sight…the Mahalanobis method accounts for the inter-attribute dependences in a graceful way...This simple approach turns out to have several surprising advantages over more complex distance-based methods in terms of accuracy, computational complexity, and parameterization…”</a:t>
            </a:r>
            <a:r>
              <a:rPr lang="en-US" sz="2400" dirty="0"/>
              <a:t>  </a:t>
            </a:r>
          </a:p>
          <a:p>
            <a:pPr lvl="1"/>
            <a:r>
              <a:rPr lang="en-US" sz="1200" dirty="0"/>
              <a:t>(Aggarwal, </a:t>
            </a:r>
            <a:r>
              <a:rPr lang="en-US" sz="1200" dirty="0" err="1"/>
              <a:t>Charu</a:t>
            </a:r>
            <a:r>
              <a:rPr lang="en-US" sz="1200" dirty="0"/>
              <a:t> C., </a:t>
            </a:r>
            <a:r>
              <a:rPr lang="en-US" sz="1200" u="sng" dirty="0"/>
              <a:t>Outlier Analysis, Second Edition</a:t>
            </a:r>
            <a:r>
              <a:rPr lang="en-US" sz="1200" dirty="0"/>
              <a:t>, Springer, 2017, p. 53.)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9722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DAAB8-5460-44F8-83E9-23968D52C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1: Mahalanobis Distance Calculation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7F254-47D8-4F3B-B1D6-1534228DE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07" y="1156850"/>
            <a:ext cx="7413318" cy="89274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1600" dirty="0"/>
              <a:t>“In  classical statistics, a univariate outlier is an observation that is far from the sample mean…However,…when variables are correlated, you can have a multivariate outlier that is not extreme in </a:t>
            </a:r>
            <a:r>
              <a:rPr lang="en-US" sz="1600" i="1" dirty="0"/>
              <a:t>any</a:t>
            </a:r>
            <a:r>
              <a:rPr lang="en-US" sz="1600" dirty="0"/>
              <a:t> coordinate!”</a:t>
            </a:r>
          </a:p>
          <a:p>
            <a:pPr marL="0" indent="0">
              <a:spcAft>
                <a:spcPts val="1200"/>
              </a:spcAft>
              <a:buNone/>
            </a:pP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457200" y="6241948"/>
            <a:ext cx="85539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Wicklin</a:t>
            </a:r>
            <a:r>
              <a:rPr lang="en-US" sz="1600" dirty="0"/>
              <a:t>, Rick. “The geometry of multivariate versus univariate outliers.” </a:t>
            </a:r>
            <a:r>
              <a:rPr lang="en-US" sz="1600" dirty="0">
                <a:hlinkClick r:id="rId2"/>
              </a:rPr>
              <a:t>https://blogs.sas.com/content/iml/2019/03/25/geometry-multivariate-univariate-outliers.html</a:t>
            </a:r>
            <a:r>
              <a:rPr lang="en-US" sz="1600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675" y="1956294"/>
            <a:ext cx="7044781" cy="428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095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DAAB8-5460-44F8-83E9-23968D52C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2: Hubert &amp; Vandervieren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7F254-47D8-4F3B-B1D6-1534228DE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382000" cy="5480967"/>
          </a:xfrm>
        </p:spPr>
        <p:txBody>
          <a:bodyPr/>
          <a:lstStyle/>
          <a:p>
            <a:r>
              <a:rPr lang="en-US" dirty="0"/>
              <a:t>Symmetric vs. Skewed Distributions</a:t>
            </a:r>
          </a:p>
          <a:p>
            <a:pPr lvl="1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Symmetric Distribution: Use methods of detecting outliers that assume symmetric distribution, such as Tukey Box-Plot (</a:t>
            </a:r>
            <a:r>
              <a:rPr lang="en-US" sz="2200" i="1" dirty="0"/>
              <a:t>see</a:t>
            </a:r>
            <a:r>
              <a:rPr lang="en-US" sz="2200" dirty="0"/>
              <a:t> </a:t>
            </a:r>
            <a:r>
              <a:rPr lang="en-US" sz="2200" b="1" dirty="0"/>
              <a:t>Figure A</a:t>
            </a:r>
            <a:r>
              <a:rPr lang="en-US" sz="2200" dirty="0"/>
              <a:t>)</a:t>
            </a:r>
          </a:p>
          <a:p>
            <a:pPr lvl="1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Right-skewed Distribution: Data have a long tail to the right (</a:t>
            </a:r>
            <a:r>
              <a:rPr lang="en-US" sz="2200" i="1" dirty="0"/>
              <a:t>see</a:t>
            </a:r>
            <a:r>
              <a:rPr lang="en-US" sz="2200" dirty="0"/>
              <a:t> </a:t>
            </a:r>
            <a:r>
              <a:rPr lang="en-US" sz="2200" b="1" dirty="0"/>
              <a:t>Figure B</a:t>
            </a:r>
            <a:r>
              <a:rPr lang="en-US" sz="2200" dirty="0"/>
              <a:t>)</a:t>
            </a:r>
          </a:p>
          <a:p>
            <a:pPr lvl="1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1600" dirty="0"/>
          </a:p>
          <a:p>
            <a:pPr lvl="1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457200" lvl="1" indent="0">
              <a:lnSpc>
                <a:spcPct val="100000"/>
              </a:lnSpc>
              <a:spcAft>
                <a:spcPts val="1200"/>
              </a:spcAft>
              <a:buNone/>
            </a:pPr>
            <a:endParaRPr lang="en-US" sz="1600" dirty="0"/>
          </a:p>
          <a:p>
            <a:pPr lvl="1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Applying methods of detecting outliers that assume symmetric distributions to skewed data can result in identifying data which are not “real” outliers</a:t>
            </a:r>
          </a:p>
        </p:txBody>
      </p:sp>
      <p:pic>
        <p:nvPicPr>
          <p:cNvPr id="7" name="Picture 6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" t="14754" r="1761" b="3212"/>
          <a:stretch>
            <a:fillRect/>
          </a:stretch>
        </p:blipFill>
        <p:spPr bwMode="auto">
          <a:xfrm>
            <a:off x="5449051" y="3656980"/>
            <a:ext cx="18049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5627645" y="4950705"/>
            <a:ext cx="1447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 dirty="0"/>
              <a:t>Figure B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6A09ED-FE0D-4BBE-947E-F40A7AAC7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5" t="10258" r="4808" b="13795"/>
          <a:stretch>
            <a:fillRect/>
          </a:stretch>
        </p:blipFill>
        <p:spPr bwMode="auto">
          <a:xfrm>
            <a:off x="2023248" y="3658655"/>
            <a:ext cx="20383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">
            <a:extLst>
              <a:ext uri="{FF2B5EF4-FFF2-40B4-BE49-F238E27FC236}">
                <a16:creationId xmlns:a16="http://schemas.microsoft.com/office/drawing/2014/main" id="{8E45BE70-2352-4964-AA43-3AC2E8A03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8723" y="4952380"/>
            <a:ext cx="1447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 dirty="0"/>
              <a:t>Figure A</a:t>
            </a:r>
          </a:p>
        </p:txBody>
      </p:sp>
    </p:spTree>
    <p:extLst>
      <p:ext uri="{BB962C8B-B14F-4D97-AF65-F5344CB8AC3E}">
        <p14:creationId xmlns:p14="http://schemas.microsoft.com/office/powerpoint/2010/main" val="22853331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DAAB8-5460-44F8-83E9-23968D52C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2: Hubert &amp; Vandervieren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7F254-47D8-4F3B-B1D6-1534228DE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66018"/>
            <a:ext cx="4688567" cy="2262981"/>
          </a:xfrm>
        </p:spPr>
        <p:txBody>
          <a:bodyPr/>
          <a:lstStyle/>
          <a:p>
            <a:r>
              <a:rPr lang="en-US" sz="2800" dirty="0"/>
              <a:t>Robust method for detecting outliers in skewed data</a:t>
            </a:r>
          </a:p>
          <a:p>
            <a:pPr lvl="1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H&amp;V method automatically takes into account the skewness present in the data to avoid this pitfall</a:t>
            </a:r>
          </a:p>
          <a:p>
            <a:pPr lvl="1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When the data distribution is symmetric, the H&amp;V method produces equivalent results to the Tukey Box-Plot approach</a:t>
            </a:r>
          </a:p>
          <a:p>
            <a:pPr lvl="1"/>
            <a:endParaRPr lang="en-US" dirty="0"/>
          </a:p>
          <a:p>
            <a:pPr marL="457200" lvl="1" indent="0">
              <a:lnSpc>
                <a:spcPct val="100000"/>
              </a:lnSpc>
              <a:spcAft>
                <a:spcPts val="1200"/>
              </a:spcAft>
              <a:buNone/>
            </a:pPr>
            <a:endParaRPr lang="en-US" sz="1600" dirty="0"/>
          </a:p>
          <a:p>
            <a:pPr lvl="1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220" y="2194366"/>
            <a:ext cx="3473052" cy="37419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88634" y="5962504"/>
            <a:ext cx="15328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Tukey Box-Plot</a:t>
            </a:r>
          </a:p>
        </p:txBody>
      </p:sp>
      <p:sp>
        <p:nvSpPr>
          <p:cNvPr id="7" name="Rectangle 6"/>
          <p:cNvSpPr/>
          <p:nvPr/>
        </p:nvSpPr>
        <p:spPr>
          <a:xfrm>
            <a:off x="7248161" y="5984557"/>
            <a:ext cx="1270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H&amp;V Method</a:t>
            </a:r>
          </a:p>
        </p:txBody>
      </p:sp>
      <p:sp>
        <p:nvSpPr>
          <p:cNvPr id="8" name="Rectangle 7"/>
          <p:cNvSpPr/>
          <p:nvPr/>
        </p:nvSpPr>
        <p:spPr>
          <a:xfrm>
            <a:off x="5766397" y="2359021"/>
            <a:ext cx="861134" cy="2459115"/>
          </a:xfrm>
          <a:prstGeom prst="rect">
            <a:avLst/>
          </a:prstGeom>
          <a:noFill/>
          <a:ln>
            <a:solidFill>
              <a:srgbClr val="FF66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48161" y="2359021"/>
            <a:ext cx="861134" cy="1305436"/>
          </a:xfrm>
          <a:prstGeom prst="rect">
            <a:avLst/>
          </a:prstGeom>
          <a:noFill/>
          <a:ln>
            <a:solidFill>
              <a:srgbClr val="FF66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6756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95F66-1888-4142-A2D6-8A3DBDBBB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Method – transformation and range</a:t>
            </a:r>
          </a:p>
        </p:txBody>
      </p:sp>
    </p:spTree>
    <p:extLst>
      <p:ext uri="{BB962C8B-B14F-4D97-AF65-F5344CB8AC3E}">
        <p14:creationId xmlns:p14="http://schemas.microsoft.com/office/powerpoint/2010/main" val="327294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3D5E4-C5E7-41C6-AA05-468625E7E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 for Developing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F9A1B-F1C5-4D68-AFFF-12E4DAC6B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382000" cy="4525963"/>
          </a:xfrm>
        </p:spPr>
        <p:txBody>
          <a:bodyPr/>
          <a:lstStyle/>
          <a:p>
            <a:r>
              <a:rPr lang="en-US" dirty="0"/>
              <a:t>Update model to use more recent data</a:t>
            </a:r>
          </a:p>
          <a:p>
            <a:pPr lvl="1"/>
            <a:r>
              <a:rPr lang="en-US" dirty="0"/>
              <a:t>Update data periodically going forward</a:t>
            </a:r>
          </a:p>
          <a:p>
            <a:r>
              <a:rPr lang="en-US" dirty="0"/>
              <a:t>Use of best-practices</a:t>
            </a:r>
          </a:p>
          <a:p>
            <a:pPr lvl="1"/>
            <a:r>
              <a:rPr lang="en-US" dirty="0"/>
              <a:t>Logic-based and understandable</a:t>
            </a:r>
          </a:p>
          <a:p>
            <a:pPr lvl="1"/>
            <a:r>
              <a:rPr lang="en-US" dirty="0"/>
              <a:t>Use of standard approaches</a:t>
            </a:r>
          </a:p>
          <a:p>
            <a:pPr lvl="1"/>
            <a:r>
              <a:rPr lang="en-US" dirty="0"/>
              <a:t>Reliable and replicable</a:t>
            </a:r>
          </a:p>
          <a:p>
            <a:pPr lvl="1"/>
            <a:r>
              <a:rPr lang="en-US" dirty="0"/>
              <a:t>Documented precisely so future updates adhere to method</a:t>
            </a:r>
          </a:p>
          <a:p>
            <a:r>
              <a:rPr lang="en-US" dirty="0"/>
              <a:t>Regression results can be used in LG or proposed DuPont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9069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BC97-177D-452B-BBB6-B618E2FE4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Transformation and Regression Specification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CBAEB-1DDE-4662-8B55-8C82E8287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382000" cy="4525963"/>
          </a:xfrm>
        </p:spPr>
        <p:txBody>
          <a:bodyPr/>
          <a:lstStyle/>
          <a:p>
            <a:r>
              <a:rPr lang="en-US" dirty="0"/>
              <a:t>Transformation of data to natural log</a:t>
            </a:r>
          </a:p>
          <a:p>
            <a:pPr lvl="1"/>
            <a:r>
              <a:rPr lang="en-US" sz="2400" dirty="0"/>
              <a:t>January proposal uses log10</a:t>
            </a:r>
          </a:p>
          <a:p>
            <a:pPr lvl="1"/>
            <a:r>
              <a:rPr lang="en-US" sz="2400" dirty="0"/>
              <a:t>Use natural log (ln), which is standard in regression analyses</a:t>
            </a:r>
          </a:p>
          <a:p>
            <a:r>
              <a:rPr lang="en-US" sz="2800" dirty="0"/>
              <a:t>Regression equation</a:t>
            </a:r>
          </a:p>
          <a:p>
            <a:pPr lvl="1"/>
            <a:r>
              <a:rPr lang="en-US" sz="2400" dirty="0"/>
              <a:t>ln(PM) = a + b[ln(ATO)] + e</a:t>
            </a:r>
          </a:p>
          <a:p>
            <a:pPr lvl="2"/>
            <a:r>
              <a:rPr lang="en-US" sz="2000" dirty="0"/>
              <a:t>PM is profit margin</a:t>
            </a:r>
          </a:p>
          <a:p>
            <a:pPr lvl="2"/>
            <a:r>
              <a:rPr lang="en-US" sz="2000" dirty="0"/>
              <a:t>ATO is asset turnover</a:t>
            </a:r>
          </a:p>
          <a:p>
            <a:pPr lvl="2"/>
            <a:r>
              <a:rPr lang="en-US" sz="2000" dirty="0"/>
              <a:t>“a” is intercept term</a:t>
            </a:r>
          </a:p>
          <a:p>
            <a:pPr lvl="2"/>
            <a:r>
              <a:rPr lang="en-US" sz="2000" dirty="0"/>
              <a:t>“b” is coefficient on ln(ATO)</a:t>
            </a:r>
          </a:p>
          <a:p>
            <a:pPr lvl="2"/>
            <a:r>
              <a:rPr lang="en-US" sz="2000" dirty="0"/>
              <a:t>“e” is error term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7347456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BC97-177D-452B-BBB6-B618E2FE4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Range of Certainty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CBAEB-1DDE-4662-8B55-8C82E8287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382000" cy="4525963"/>
          </a:xfrm>
        </p:spPr>
        <p:txBody>
          <a:bodyPr/>
          <a:lstStyle/>
          <a:p>
            <a:r>
              <a:rPr lang="en-US" sz="3000" dirty="0"/>
              <a:t>January Proposal includes provision for flexibility based on standard error of intercept</a:t>
            </a:r>
          </a:p>
          <a:p>
            <a:r>
              <a:rPr lang="en-US" sz="3000" dirty="0"/>
              <a:t>Standard error provides range of certainty for “level” of PM</a:t>
            </a:r>
          </a:p>
          <a:p>
            <a:r>
              <a:rPr lang="en-US" sz="3000" dirty="0"/>
              <a:t>No rationale for using something other than “best estimate” of PM</a:t>
            </a:r>
          </a:p>
          <a:p>
            <a:r>
              <a:rPr lang="en-US" sz="3000" dirty="0"/>
              <a:t>Flexibility - better to change expenses or investment parameters to address performance issues by particular companies (positive or negative)</a:t>
            </a:r>
          </a:p>
        </p:txBody>
      </p:sp>
    </p:spTree>
    <p:extLst>
      <p:ext uri="{BB962C8B-B14F-4D97-AF65-F5344CB8AC3E}">
        <p14:creationId xmlns:p14="http://schemas.microsoft.com/office/powerpoint/2010/main" val="18083296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95F66-1888-4142-A2D6-8A3DBDBBB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Attribute Matrix</a:t>
            </a:r>
          </a:p>
        </p:txBody>
      </p:sp>
    </p:spTree>
    <p:extLst>
      <p:ext uri="{BB962C8B-B14F-4D97-AF65-F5344CB8AC3E}">
        <p14:creationId xmlns:p14="http://schemas.microsoft.com/office/powerpoint/2010/main" val="24324746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F1BF9-E397-436A-95F8-2913A29AD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Attributes Matrix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47503B-5FE7-482A-BB02-C61E455FB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41" y="1198486"/>
            <a:ext cx="8691239" cy="483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603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4768F-F827-49AB-8139-53716BCEB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Attributes Matrix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65822F-BF46-42CE-9549-6C0191F8A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13" y="1202435"/>
            <a:ext cx="8563711" cy="373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21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1CB0A-06AB-446C-A05C-612C49736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Expectations of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915AF-4937-413D-8A19-111FE51EC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51625"/>
            <a:ext cx="8382000" cy="4525963"/>
          </a:xfrm>
        </p:spPr>
        <p:txBody>
          <a:bodyPr/>
          <a:lstStyle/>
          <a:p>
            <a:r>
              <a:rPr lang="en-US" dirty="0"/>
              <a:t>Inflation cited as one reason for update</a:t>
            </a:r>
          </a:p>
          <a:p>
            <a:pPr lvl="1"/>
            <a:r>
              <a:rPr lang="en-US" dirty="0"/>
              <a:t>Staff’s January proposal describes that earnings are positively related to inflation</a:t>
            </a:r>
          </a:p>
          <a:p>
            <a:r>
              <a:rPr lang="en-US" dirty="0"/>
              <a:t>However, Profit Margin (PM) not strongly correlated with inflation</a:t>
            </a:r>
          </a:p>
          <a:p>
            <a:pPr lvl="1"/>
            <a:r>
              <a:rPr lang="en-US" dirty="0"/>
              <a:t>Inflation imposes costs on business which can impact PM and earnings </a:t>
            </a:r>
          </a:p>
          <a:p>
            <a:pPr lvl="1"/>
            <a:r>
              <a:rPr lang="en-US" dirty="0"/>
              <a:t>Literature indicates a negative correlation        (-0.10) between inflation and PM</a:t>
            </a:r>
          </a:p>
          <a:p>
            <a:pPr lvl="2"/>
            <a:r>
              <a:rPr lang="en-US" sz="1600" dirty="0"/>
              <a:t>Reilly, Frank K. “The Impact of Inflation on ROE, Growth and Stock Prices,” </a:t>
            </a:r>
            <a:r>
              <a:rPr lang="en-US" sz="1600" i="1" dirty="0"/>
              <a:t>Financial Services Review</a:t>
            </a:r>
            <a:r>
              <a:rPr lang="en-US" sz="1600" dirty="0"/>
              <a:t>, 6(1): 1-17, at 13.</a:t>
            </a:r>
          </a:p>
        </p:txBody>
      </p:sp>
    </p:spTree>
    <p:extLst>
      <p:ext uri="{BB962C8B-B14F-4D97-AF65-F5344CB8AC3E}">
        <p14:creationId xmlns:p14="http://schemas.microsoft.com/office/powerpoint/2010/main" val="1040410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C3F33-61C0-47FA-B5D9-4E69556B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 and Profit Margin in Transportation Industry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A7F73D-CE24-4EC6-BDA1-F846D43A6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680" y="1535837"/>
            <a:ext cx="7572640" cy="532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257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95305-2155-4EC5-AC9F-14A5FA97C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 and Asset Turnover (ATO) in Transportation Industry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5D80AD-743F-4549-82BC-20FDBCC03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679" y="1446145"/>
            <a:ext cx="7546642" cy="534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309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88023-406F-4D3C-8743-527C32945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Rationale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DCDBB-07A5-4F49-AEC4-5ACE3ED26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Update with recent data is appropriate </a:t>
            </a:r>
          </a:p>
          <a:p>
            <a:pPr lvl="1"/>
            <a:r>
              <a:rPr lang="en-US" dirty="0"/>
              <a:t>Reflect economic realities of firms in the transportation industry </a:t>
            </a:r>
          </a:p>
          <a:p>
            <a:pPr lvl="1"/>
            <a:r>
              <a:rPr lang="en-US" dirty="0"/>
              <a:t>Macroeconomic environment</a:t>
            </a:r>
          </a:p>
          <a:p>
            <a:r>
              <a:rPr lang="en-US" dirty="0"/>
              <a:t>Difficult to anticipate results with focus on one variable such as inflation</a:t>
            </a:r>
          </a:p>
        </p:txBody>
      </p:sp>
    </p:spTree>
    <p:extLst>
      <p:ext uri="{BB962C8B-B14F-4D97-AF65-F5344CB8AC3E}">
        <p14:creationId xmlns:p14="http://schemas.microsoft.com/office/powerpoint/2010/main" val="985717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B7947-85B6-45B6-AC69-3C40136E5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Method – Selection of Companies</a:t>
            </a:r>
          </a:p>
        </p:txBody>
      </p:sp>
    </p:spTree>
    <p:extLst>
      <p:ext uri="{BB962C8B-B14F-4D97-AF65-F5344CB8AC3E}">
        <p14:creationId xmlns:p14="http://schemas.microsoft.com/office/powerpoint/2010/main" val="3669346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87CCE-E424-413B-A118-476BC170D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1A796-9D82-4877-99CC-C24880D98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Capital IQ</a:t>
            </a:r>
          </a:p>
          <a:p>
            <a:pPr lvl="1"/>
            <a:r>
              <a:rPr lang="en-US" dirty="0"/>
              <a:t>Compustat discontinued by S&amp;P</a:t>
            </a:r>
          </a:p>
          <a:p>
            <a:pPr lvl="1"/>
            <a:r>
              <a:rPr lang="en-US" dirty="0"/>
              <a:t>More granular SIC code breakout</a:t>
            </a:r>
          </a:p>
          <a:p>
            <a:pPr lvl="1"/>
            <a:r>
              <a:rPr lang="en-US" dirty="0"/>
              <a:t>Includes private companies</a:t>
            </a:r>
          </a:p>
          <a:p>
            <a:r>
              <a:rPr lang="en-US" dirty="0"/>
              <a:t>Instructions for data download</a:t>
            </a:r>
          </a:p>
          <a:p>
            <a:r>
              <a:rPr lang="en-US" dirty="0"/>
              <a:t>Include principles for choices </a:t>
            </a:r>
          </a:p>
          <a:p>
            <a:pPr lvl="1"/>
            <a:r>
              <a:rPr lang="en-US" dirty="0"/>
              <a:t>Options for download (and even data sources available) change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762692"/>
      </p:ext>
    </p:extLst>
  </p:cSld>
  <p:clrMapOvr>
    <a:masterClrMapping/>
  </p:clrMapOvr>
</p:sld>
</file>

<file path=ppt/theme/theme1.xml><?xml version="1.0" encoding="utf-8"?>
<a:theme xmlns:a="http://schemas.openxmlformats.org/drawingml/2006/main" name="1_NewBrand_PPT_Theme">
  <a:themeElements>
    <a:clrScheme name="BRG Brand Color Palette">
      <a:dk1>
        <a:srgbClr val="1A2944"/>
      </a:dk1>
      <a:lt1>
        <a:sysClr val="window" lastClr="FFFFFF"/>
      </a:lt1>
      <a:dk2>
        <a:srgbClr val="757B82"/>
      </a:dk2>
      <a:lt2>
        <a:srgbClr val="ACB3B8"/>
      </a:lt2>
      <a:accent1>
        <a:srgbClr val="1EBCE8"/>
      </a:accent1>
      <a:accent2>
        <a:srgbClr val="E95F22"/>
      </a:accent2>
      <a:accent3>
        <a:srgbClr val="FF970F"/>
      </a:accent3>
      <a:accent4>
        <a:srgbClr val="23395E"/>
      </a:accent4>
      <a:accent5>
        <a:srgbClr val="9FD4E1"/>
      </a:accent5>
      <a:accent6>
        <a:srgbClr val="E6914B"/>
      </a:accent6>
      <a:hlink>
        <a:srgbClr val="1EBCE8"/>
      </a:hlink>
      <a:folHlink>
        <a:srgbClr val="1A294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NewBrand_PPT_Theme">
  <a:themeElements>
    <a:clrScheme name="BRG Brand Color Palette">
      <a:dk1>
        <a:srgbClr val="1A2944"/>
      </a:dk1>
      <a:lt1>
        <a:sysClr val="window" lastClr="FFFFFF"/>
      </a:lt1>
      <a:dk2>
        <a:srgbClr val="757B82"/>
      </a:dk2>
      <a:lt2>
        <a:srgbClr val="ACB3B8"/>
      </a:lt2>
      <a:accent1>
        <a:srgbClr val="1EBCE8"/>
      </a:accent1>
      <a:accent2>
        <a:srgbClr val="E95F22"/>
      </a:accent2>
      <a:accent3>
        <a:srgbClr val="FF970F"/>
      </a:accent3>
      <a:accent4>
        <a:srgbClr val="23395E"/>
      </a:accent4>
      <a:accent5>
        <a:srgbClr val="9FD4E1"/>
      </a:accent5>
      <a:accent6>
        <a:srgbClr val="E6914B"/>
      </a:accent6>
      <a:hlink>
        <a:srgbClr val="1EBCE8"/>
      </a:hlink>
      <a:folHlink>
        <a:srgbClr val="1A294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Filed Document" ma:contentTypeID="0x0101006E56B4D1795A2E4DB2F0B01679ED314A006D4AC0B1573A2E4B8A236F0CCC36D0AC" ma:contentTypeVersion="127" ma:contentTypeDescription="" ma:contentTypeScope="" ma:versionID="24e28b3e0c9c9789467e20068c3ca805">
  <xsd:schema xmlns:xsd="http://www.w3.org/2001/XMLSchema" xmlns:xs="http://www.w3.org/2001/XMLSchema" xmlns:p="http://schemas.microsoft.com/office/2006/metadata/properties" xmlns:ns1="http://schemas.microsoft.com/sharepoint/v3" xmlns:ns2="dc463f71-b30c-4ab2-9473-d307f9d35888" targetNamespace="http://schemas.microsoft.com/office/2006/metadata/properties" ma:root="true" ma:fieldsID="4ccd4140794adb7bccf17b21b5812a9d" ns1:_="" ns2:_="">
    <xsd:import namespace="http://schemas.microsoft.com/sharepoint/v3"/>
    <xsd:import namespace="dc463f71-b30c-4ab2-9473-d307f9d35888"/>
    <xsd:element name="properties">
      <xsd:complexType>
        <xsd:sequence>
          <xsd:element name="documentManagement">
            <xsd:complexType>
              <xsd:all>
                <xsd:element ref="ns2:IsConfidential" minOccurs="0"/>
                <xsd:element ref="ns2:IsHighlyConfidential" minOccurs="0"/>
                <xsd:element ref="ns2:Date1" minOccurs="0"/>
                <xsd:element ref="ns2:DocketNumber" minOccurs="0"/>
                <xsd:element ref="ns2:DocumentSetType" minOccurs="0"/>
                <xsd:element ref="ns2:IndustryCode" minOccurs="0"/>
                <xsd:element ref="ns2:CaseType" minOccurs="0"/>
                <xsd:element ref="ns2:CaseStatus" minOccurs="0"/>
                <xsd:element ref="ns2:AgendaOrder" minOccurs="0"/>
                <xsd:element ref="ns2:DelegatedOrder" minOccurs="0"/>
                <xsd:element ref="ns2:IsDocumentOrder" minOccurs="0"/>
                <xsd:element ref="ns2:CaseCompanyNames" minOccurs="0"/>
                <xsd:element ref="ns2:OpenedDate" minOccurs="0"/>
                <xsd:element ref="ns2:Prefix" minOccurs="0"/>
                <xsd:element ref="ns2:Visibility" minOccurs="0"/>
                <xsd:element ref="ns1:Nickname" minOccurs="0"/>
                <xsd:element ref="ns2:Significan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17" nillable="true" ma:displayName="Nickname" ma:internalName="Nicknam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3f71-b30c-4ab2-9473-d307f9d35888" elementFormDefault="qualified">
    <xsd:import namespace="http://schemas.microsoft.com/office/2006/documentManagement/types"/>
    <xsd:import namespace="http://schemas.microsoft.com/office/infopath/2007/PartnerControls"/>
    <xsd:element name="IsConfidential" ma:index="2" nillable="true" ma:displayName="Is Confidential" ma:default="0" ma:internalName="IsConfidential" ma:readOnly="false">
      <xsd:simpleType>
        <xsd:restriction base="dms:Boolean"/>
      </xsd:simpleType>
    </xsd:element>
    <xsd:element name="IsHighlyConfidential" ma:index="3" nillable="true" ma:displayName="Is Highly Confidential" ma:default="0" ma:internalName="IsHighlyConfidential" ma:readOnly="false">
      <xsd:simpleType>
        <xsd:restriction base="dms:Boolean"/>
      </xsd:simpleType>
    </xsd:element>
    <xsd:element name="Date1" ma:index="4" nillable="true" ma:displayName="Date" ma:default="[today]" ma:description="Date the document set was requested" ma:format="DateOnly" ma:internalName="Date1" ma:readOnly="false">
      <xsd:simpleType>
        <xsd:restriction base="dms:DateTime"/>
      </xsd:simpleType>
    </xsd:element>
    <xsd:element name="DocketNumber" ma:index="5" nillable="true" ma:displayName="Docket Number" ma:internalName="DocketNumber" ma:readOnly="false">
      <xsd:simpleType>
        <xsd:restriction base="dms:Text">
          <xsd:maxLength value="255"/>
        </xsd:restriction>
      </xsd:simpleType>
    </xsd:element>
    <xsd:element name="DocumentSetType" ma:index="6" nillable="true" ma:displayName="Document Set Type" ma:internalName="DocumentSetType" ma:readOnly="false">
      <xsd:simpleType>
        <xsd:restriction base="dms:Text">
          <xsd:maxLength value="255"/>
        </xsd:restriction>
      </xsd:simpleType>
    </xsd:element>
    <xsd:element name="IndustryCode" ma:index="7" nillable="true" ma:displayName="Industry Code" ma:internalName="IndustryCode" ma:readOnly="false">
      <xsd:simpleType>
        <xsd:restriction base="dms:Text">
          <xsd:maxLength value="255"/>
        </xsd:restriction>
      </xsd:simpleType>
    </xsd:element>
    <xsd:element name="CaseType" ma:index="8" nillable="true" ma:displayName="CaseType" ma:internalName="CaseType" ma:readOnly="false">
      <xsd:simpleType>
        <xsd:restriction base="dms:Text">
          <xsd:maxLength value="255"/>
        </xsd:restriction>
      </xsd:simpleType>
    </xsd:element>
    <xsd:element name="CaseStatus" ma:index="9" nillable="true" ma:displayName="CaseStatus" ma:internalName="CaseStatus" ma:readOnly="false">
      <xsd:simpleType>
        <xsd:restriction base="dms:Text">
          <xsd:maxLength value="255"/>
        </xsd:restriction>
      </xsd:simpleType>
    </xsd:element>
    <xsd:element name="AgendaOrder" ma:index="10" nillable="true" ma:displayName="Agenda Order" ma:default="0" ma:internalName="AgendaOrder" ma:readOnly="false">
      <xsd:simpleType>
        <xsd:restriction base="dms:Boolean"/>
      </xsd:simpleType>
    </xsd:element>
    <xsd:element name="DelegatedOrder" ma:index="11" nillable="true" ma:displayName="DelegatedOrder" ma:default="0" ma:description="Is this a delegated order?" ma:internalName="DelegatedOrder" ma:readOnly="false">
      <xsd:simpleType>
        <xsd:restriction base="dms:Boolean"/>
      </xsd:simpleType>
    </xsd:element>
    <xsd:element name="IsDocumentOrder" ma:index="12" nillable="true" ma:displayName="IsDocumentOrder" ma:default="0" ma:internalName="IsDocumentOrder" ma:readOnly="false">
      <xsd:simpleType>
        <xsd:restriction base="dms:Boolean"/>
      </xsd:simpleType>
    </xsd:element>
    <xsd:element name="CaseCompanyNames" ma:index="13" nillable="true" ma:displayName="Company Names" ma:description="Company names delimited by ;" ma:internalName="CaseCompanyNames" ma:readOnly="false">
      <xsd:simpleType>
        <xsd:restriction base="dms:Note">
          <xsd:maxLength value="255"/>
        </xsd:restriction>
      </xsd:simpleType>
    </xsd:element>
    <xsd:element name="OpenedDate" ma:index="14" nillable="true" ma:displayName="OpenedDate" ma:format="DateOnly" ma:internalName="OpenedDate">
      <xsd:simpleType>
        <xsd:restriction base="dms:DateTime"/>
      </xsd:simpleType>
    </xsd:element>
    <xsd:element name="Prefix" ma:index="15" nillable="true" ma:displayName="Prefix" ma:description="Docket number prefix" ma:internalName="Prefix">
      <xsd:simpleType>
        <xsd:restriction base="dms:Text">
          <xsd:maxLength value="255"/>
        </xsd:restriction>
      </xsd:simpleType>
    </xsd:element>
    <xsd:element name="Visibility" ma:index="16" nillable="true" ma:displayName="Visibility" ma:default="Full Visibility" ma:format="Dropdown" ma:internalName="Visibility" ma:readOnly="false">
      <xsd:simpleType>
        <xsd:restriction base="dms:Choice">
          <xsd:enumeration value="Full Visibility"/>
        </xsd:restriction>
      </xsd:simpleType>
    </xsd:element>
    <xsd:element name="SignificantOrder" ma:index="24" nillable="true" ma:displayName="SignificantOrder" ma:default="0" ma:description="Whether this document set contains a significant order" ma:internalName="SignificantOrd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015f1b76-b32e-440f-80a7-f0ca4d8a872c" ContentTypeId="0x0101006E56B4D1795A2E4DB2F0B01679ED314A" PreviousValue="tru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fix xmlns="dc463f71-b30c-4ab2-9473-d307f9d35888">TG</Prefix>
    <DocumentSetType xmlns="dc463f71-b30c-4ab2-9473-d307f9d35888">Presentation</DocumentSetType>
    <Visibility xmlns="dc463f71-b30c-4ab2-9473-d307f9d35888">Full Visibility</Visibility>
    <IsConfidential xmlns="dc463f71-b30c-4ab2-9473-d307f9d35888">false</IsConfidential>
    <AgendaOrder xmlns="dc463f71-b30c-4ab2-9473-d307f9d35888">false</AgendaOrder>
    <CaseType xmlns="dc463f71-b30c-4ab2-9473-d307f9d35888">Rulemaking</CaseType>
    <IndustryCode xmlns="dc463f71-b30c-4ab2-9473-d307f9d35888">227</IndustryCode>
    <CaseStatus xmlns="dc463f71-b30c-4ab2-9473-d307f9d35888">Closed</CaseStatus>
    <OpenedDate xmlns="dc463f71-b30c-4ab2-9473-d307f9d35888">2013-07-02T07:00:00+00:00</OpenedDate>
    <SignificantOrder xmlns="dc463f71-b30c-4ab2-9473-d307f9d35888">false</SignificantOrder>
    <Date1 xmlns="dc463f71-b30c-4ab2-9473-d307f9d35888">2019-10-08T07:00:00+00:00</Date1>
    <IsDocumentOrder xmlns="dc463f71-b30c-4ab2-9473-d307f9d35888">false</IsDocumentOrder>
    <IsHighlyConfidential xmlns="dc463f71-b30c-4ab2-9473-d307f9d35888">false</IsHighlyConfidential>
    <CaseCompanyNames xmlns="dc463f71-b30c-4ab2-9473-d307f9d35888" xsi:nil="true"/>
    <Nickname xmlns="http://schemas.microsoft.com/sharepoint/v3" xsi:nil="true"/>
    <DocketNumber xmlns="dc463f71-b30c-4ab2-9473-d307f9d35888">131255</DocketNumber>
    <DelegatedOrder xmlns="dc463f71-b30c-4ab2-9473-d307f9d35888">false</DelegatedOrder>
  </documentManagement>
</p:properties>
</file>

<file path=customXml/itemProps1.xml><?xml version="1.0" encoding="utf-8"?>
<ds:datastoreItem xmlns:ds="http://schemas.openxmlformats.org/officeDocument/2006/customXml" ds:itemID="{7B5AA833-3240-446D-8D91-C2A25A8A23E5}"/>
</file>

<file path=customXml/itemProps2.xml><?xml version="1.0" encoding="utf-8"?>
<ds:datastoreItem xmlns:ds="http://schemas.openxmlformats.org/officeDocument/2006/customXml" ds:itemID="{3AC5740E-C1DD-4B6E-A0EA-BEB71D301367}"/>
</file>

<file path=customXml/itemProps3.xml><?xml version="1.0" encoding="utf-8"?>
<ds:datastoreItem xmlns:ds="http://schemas.openxmlformats.org/officeDocument/2006/customXml" ds:itemID="{1FB3D7A2-94B2-4BF1-866B-DB5977EB7C41}"/>
</file>

<file path=customXml/itemProps4.xml><?xml version="1.0" encoding="utf-8"?>
<ds:datastoreItem xmlns:ds="http://schemas.openxmlformats.org/officeDocument/2006/customXml" ds:itemID="{7424D463-B7A0-4099-8215-AD4F0989CB41}"/>
</file>

<file path=docProps/app.xml><?xml version="1.0" encoding="utf-8"?>
<Properties xmlns="http://schemas.openxmlformats.org/officeDocument/2006/extended-properties" xmlns:vt="http://schemas.openxmlformats.org/officeDocument/2006/docPropsVTypes">
  <Template>BRG_PPT_Template.potx</Template>
  <TotalTime>1384</TotalTime>
  <Words>1212</Words>
  <Application>Microsoft Office PowerPoint</Application>
  <PresentationFormat>On-screen Show (4:3)</PresentationFormat>
  <Paragraphs>136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ＭＳ Ｐゴシック</vt:lpstr>
      <vt:lpstr>Arial</vt:lpstr>
      <vt:lpstr>Calibri</vt:lpstr>
      <vt:lpstr>Wingdings</vt:lpstr>
      <vt:lpstr>1_NewBrand_PPT_Theme</vt:lpstr>
      <vt:lpstr>2_NewBrand_PPT_Theme</vt:lpstr>
      <vt:lpstr>WUTC Technical Workshop October 8, 2019</vt:lpstr>
      <vt:lpstr>Inquiry into methods for setting rates for solid waste collection companies (Docket TG-131255)</vt:lpstr>
      <vt:lpstr>Principles for Developing Model</vt:lpstr>
      <vt:lpstr>Prior Expectations of Results</vt:lpstr>
      <vt:lpstr>Inflation and Profit Margin in Transportation Industry</vt:lpstr>
      <vt:lpstr>Inflation and Asset Turnover (ATO) in Transportation Industry</vt:lpstr>
      <vt:lpstr>Update Rationale</vt:lpstr>
      <vt:lpstr>Regression Method – Selection of Companies</vt:lpstr>
      <vt:lpstr>Data Source</vt:lpstr>
      <vt:lpstr>Selection of SIC Codes</vt:lpstr>
      <vt:lpstr>Transportation SIC Codes</vt:lpstr>
      <vt:lpstr>Transportation SIC Codes, cont.</vt:lpstr>
      <vt:lpstr>Transportation SIC Codes, cont.</vt:lpstr>
      <vt:lpstr>SIC Code Distribution – Staff’s January Proposal</vt:lpstr>
      <vt:lpstr>SIC Code Distribution – Staff’s January Rule</vt:lpstr>
      <vt:lpstr>SIC Code Distribution – Use Vehicles in Transportation</vt:lpstr>
      <vt:lpstr>SIC Code Eliminations</vt:lpstr>
      <vt:lpstr>SIC Code Eliminations – Chow Tests</vt:lpstr>
      <vt:lpstr>Regression Method – Timing and Variable Definitions</vt:lpstr>
      <vt:lpstr>Timing and Averaging</vt:lpstr>
      <vt:lpstr>Variable Definitions</vt:lpstr>
      <vt:lpstr>Regression Method – Outlier Approach</vt:lpstr>
      <vt:lpstr>Outlier Method – Staff January Proposal</vt:lpstr>
      <vt:lpstr>Outlier Method</vt:lpstr>
      <vt:lpstr>Stage 1: Mahalanobis Distance Calculation </vt:lpstr>
      <vt:lpstr>Stage 1: Mahalanobis Distance Calculation</vt:lpstr>
      <vt:lpstr>Stage 2: Hubert &amp; Vandervieren</vt:lpstr>
      <vt:lpstr>Stage 2: Hubert &amp; Vandervieren</vt:lpstr>
      <vt:lpstr>Regression Method – transformation and range</vt:lpstr>
      <vt:lpstr>Transformation and Regression Specification</vt:lpstr>
      <vt:lpstr>Range of Certainty</vt:lpstr>
      <vt:lpstr>Model Attribute Matrix</vt:lpstr>
      <vt:lpstr>Model Attributes Matrix</vt:lpstr>
      <vt:lpstr>Model Attributes Matrix</vt:lpstr>
    </vt:vector>
  </TitlesOfParts>
  <Company>BERKELEY RESEARCH GROUP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LOYD</dc:creator>
  <cp:lastModifiedBy>Cleve Tyler</cp:lastModifiedBy>
  <cp:revision>65</cp:revision>
  <cp:lastPrinted>2019-10-08T15:13:00Z</cp:lastPrinted>
  <dcterms:created xsi:type="dcterms:W3CDTF">2014-09-25T23:05:42Z</dcterms:created>
  <dcterms:modified xsi:type="dcterms:W3CDTF">2019-10-08T15:39:46Z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0x0101006E56B4D1795A2E4DB2F0B01679ED314A006D4AC0B1573A2E4B8A236F0CCC36D0AC</vt:lpwstr>
  </property>
  <property fmtid="{D5CDD505-2E9C-101B-9397-08002B2CF9AE}" pid="3" name="_docset_NoMedatataSyncRequired">
    <vt:lpwstr>False</vt:lpwstr>
  </property>
  <property fmtid="{D5CDD505-2E9C-101B-9397-08002B2CF9AE}" pid="4" name="IsEFSEC">
    <vt:bool>false</vt:bool>
  </property>
</Properties>
</file>