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Override5.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4.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3.xml" ContentType="application/vnd.openxmlformats-officedocument.theme+xml"/>
  <Override PartName="/ppt/charts/colors4.xml" ContentType="application/vnd.ms-office.chartcolor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theme/theme1.xml" ContentType="application/vnd.openxmlformats-officedocument.theme+xml"/>
  <Override PartName="/ppt/notesMasters/notesMaster1.xml" ContentType="application/vnd.openxmlformats-officedocument.presentationml.notesMaster+xml"/>
  <Override PartName="/ppt/charts/style3.xml" ContentType="application/vnd.ms-office.chartstyle+xml"/>
  <Override PartName="/ppt/charts/chart3.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855" r:id="rId6"/>
    <p:sldId id="856" r:id="rId7"/>
    <p:sldId id="857" r:id="rId8"/>
    <p:sldId id="863" r:id="rId9"/>
    <p:sldId id="861" r:id="rId10"/>
    <p:sldId id="864" r:id="rId11"/>
    <p:sldId id="862" r:id="rId12"/>
  </p:sldIdLst>
  <p:sldSz cx="9144000" cy="6858000" type="screen4x3"/>
  <p:notesSz cx="7010400" cy="92964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C6AFC72-CF66-4793-B94A-C55A4344C44A}">
          <p14:sldIdLst>
            <p14:sldId id="855"/>
            <p14:sldId id="856"/>
            <p14:sldId id="857"/>
            <p14:sldId id="863"/>
            <p14:sldId id="861"/>
            <p14:sldId id="864"/>
            <p14:sldId id="8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Angelidis" initials="GAA" lastIdx="1" clrIdx="0"/>
  <p:cmAuthor id="1" name="Glover, Angela" initials="" lastIdx="0" clrIdx="1"/>
  <p:cmAuthor id="2" name="Glover, Angela" initials="GA" lastIdx="2" clrIdx="2">
    <p:extLst>
      <p:ext uri="{19B8F6BF-5375-455C-9EA6-DF929625EA0E}">
        <p15:presenceInfo xmlns:p15="http://schemas.microsoft.com/office/powerpoint/2012/main" userId="S-1-5-21-183723660-1033773904-1849977318-40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a:srgbClr val="F7F753"/>
    <a:srgbClr val="919747"/>
    <a:srgbClr val="FFA300"/>
    <a:srgbClr val="00C7B1"/>
    <a:srgbClr val="727337"/>
    <a:srgbClr val="686868"/>
    <a:srgbClr val="7E9648"/>
    <a:srgbClr val="000000"/>
    <a:srgbClr val="963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9068" autoAdjust="0"/>
  </p:normalViewPr>
  <p:slideViewPr>
    <p:cSldViewPr snapToGrid="0">
      <p:cViewPr varScale="1">
        <p:scale>
          <a:sx n="116" d="100"/>
          <a:sy n="116" d="100"/>
        </p:scale>
        <p:origin x="2178"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83" d="100"/>
          <a:sy n="83" d="100"/>
        </p:scale>
        <p:origin x="-3126" y="-84"/>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Daily average prices for PSE area</a:t>
            </a:r>
          </a:p>
        </c:rich>
      </c:tx>
      <c:layout>
        <c:manualLayout>
          <c:xMode val="edge"/>
          <c:yMode val="edge"/>
          <c:x val="9.4772723722034713E-2"/>
          <c:y val="4.3623249175280175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304532245969238E-2"/>
          <c:y val="4.9526115150175042E-2"/>
          <c:w val="0.90559207442819645"/>
          <c:h val="0.71365435587817461"/>
        </c:manualLayout>
      </c:layout>
      <c:lineChart>
        <c:grouping val="standard"/>
        <c:varyColors val="0"/>
        <c:ser>
          <c:idx val="1"/>
          <c:order val="0"/>
          <c:tx>
            <c:strRef>
              <c:f>Sheet2!$G$1</c:f>
              <c:strCache>
                <c:ptCount val="1"/>
                <c:pt idx="0">
                  <c:v>FMM ELAP</c:v>
                </c:pt>
              </c:strCache>
            </c:strRef>
          </c:tx>
          <c:spPr>
            <a:ln w="28575" cap="rnd">
              <a:solidFill>
                <a:srgbClr val="A20000"/>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Sheet2!$J$3:$J$20</c:f>
              <c:numCache>
                <c:formatCode>General</c:formatCode>
                <c:ptCount val="18"/>
                <c:pt idx="0">
                  <c:v>22.71765903</c:v>
                </c:pt>
                <c:pt idx="1">
                  <c:v>22.456876402999999</c:v>
                </c:pt>
                <c:pt idx="2">
                  <c:v>24.202350625000001</c:v>
                </c:pt>
                <c:pt idx="3">
                  <c:v>28.70729</c:v>
                </c:pt>
                <c:pt idx="4">
                  <c:v>23.328067396000002</c:v>
                </c:pt>
                <c:pt idx="5">
                  <c:v>25.676697396000002</c:v>
                </c:pt>
                <c:pt idx="6">
                  <c:v>22.771856042</c:v>
                </c:pt>
                <c:pt idx="7">
                  <c:v>22.908338646000001</c:v>
                </c:pt>
                <c:pt idx="8">
                  <c:v>23.297443020999999</c:v>
                </c:pt>
                <c:pt idx="9">
                  <c:v>22.469369479000001</c:v>
                </c:pt>
                <c:pt idx="10">
                  <c:v>26.013117916999999</c:v>
                </c:pt>
                <c:pt idx="11">
                  <c:v>22.169856667000001</c:v>
                </c:pt>
                <c:pt idx="12">
                  <c:v>24.518241667000002</c:v>
                </c:pt>
                <c:pt idx="13">
                  <c:v>28.536281875</c:v>
                </c:pt>
                <c:pt idx="14">
                  <c:v>19.890403021000001</c:v>
                </c:pt>
                <c:pt idx="15">
                  <c:v>31.466443957999999</c:v>
                </c:pt>
                <c:pt idx="16">
                  <c:v>26.222499479</c:v>
                </c:pt>
                <c:pt idx="17">
                  <c:v>22.844435103999999</c:v>
                </c:pt>
              </c:numCache>
            </c:numRef>
          </c:val>
          <c:smooth val="0"/>
        </c:ser>
        <c:ser>
          <c:idx val="0"/>
          <c:order val="1"/>
          <c:tx>
            <c:strRef>
              <c:f>Sheet2!$L$1</c:f>
              <c:strCache>
                <c:ptCount val="1"/>
                <c:pt idx="0">
                  <c:v>RTD ELAP</c:v>
                </c:pt>
              </c:strCache>
            </c:strRef>
          </c:tx>
          <c:spPr>
            <a:ln w="28575" cap="rnd">
              <a:solidFill>
                <a:schemeClr val="accent1">
                  <a:lumMod val="50000"/>
                </a:schemeClr>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Sheet2!$O$3:$O$20</c:f>
              <c:numCache>
                <c:formatCode>General</c:formatCode>
                <c:ptCount val="18"/>
                <c:pt idx="0">
                  <c:v>22.320942951412608</c:v>
                </c:pt>
                <c:pt idx="1">
                  <c:v>19.597492638888891</c:v>
                </c:pt>
                <c:pt idx="2">
                  <c:v>22.046051319444445</c:v>
                </c:pt>
                <c:pt idx="3">
                  <c:v>24.21148090277778</c:v>
                </c:pt>
                <c:pt idx="4">
                  <c:v>20.370240243055555</c:v>
                </c:pt>
                <c:pt idx="5">
                  <c:v>20.611182777777778</c:v>
                </c:pt>
                <c:pt idx="6">
                  <c:v>17.915508506944445</c:v>
                </c:pt>
                <c:pt idx="7">
                  <c:v>22.405481111111115</c:v>
                </c:pt>
                <c:pt idx="8">
                  <c:v>20.575229479166669</c:v>
                </c:pt>
                <c:pt idx="9">
                  <c:v>21.003199861111106</c:v>
                </c:pt>
                <c:pt idx="10">
                  <c:v>21.394378576388888</c:v>
                </c:pt>
                <c:pt idx="11">
                  <c:v>20.1146557986111</c:v>
                </c:pt>
                <c:pt idx="12">
                  <c:v>19.205362083333331</c:v>
                </c:pt>
                <c:pt idx="13">
                  <c:v>25.864857569444432</c:v>
                </c:pt>
                <c:pt idx="14">
                  <c:v>14.965913888888894</c:v>
                </c:pt>
                <c:pt idx="15">
                  <c:v>22.555250451388876</c:v>
                </c:pt>
                <c:pt idx="16">
                  <c:v>16.972354131944442</c:v>
                </c:pt>
                <c:pt idx="17">
                  <c:v>16.140813611111113</c:v>
                </c:pt>
              </c:numCache>
            </c:numRef>
          </c:val>
          <c:smooth val="0"/>
        </c:ser>
        <c:ser>
          <c:idx val="2"/>
          <c:order val="2"/>
          <c:tx>
            <c:strRef>
              <c:f>Sheet2!$R$1</c:f>
              <c:strCache>
                <c:ptCount val="1"/>
                <c:pt idx="0">
                  <c:v>Estimated Proxy</c:v>
                </c:pt>
              </c:strCache>
            </c:strRef>
          </c:tx>
          <c:spPr>
            <a:ln w="28575" cap="rnd">
              <a:solidFill>
                <a:schemeClr val="accent4">
                  <a:lumMod val="50000"/>
                </a:schemeClr>
              </a:solidFill>
              <a:prstDash val="sysDot"/>
              <a:round/>
            </a:ln>
            <a:effectLst/>
          </c:spPr>
          <c:marker>
            <c:symbol val="none"/>
          </c:marker>
          <c:val>
            <c:numRef>
              <c:f>Sheet2!$U$3:$U$20</c:f>
              <c:numCache>
                <c:formatCode>General</c:formatCode>
                <c:ptCount val="18"/>
                <c:pt idx="0">
                  <c:v>22.17</c:v>
                </c:pt>
                <c:pt idx="1">
                  <c:v>23.32</c:v>
                </c:pt>
                <c:pt idx="2">
                  <c:v>23.706666667</c:v>
                </c:pt>
                <c:pt idx="3">
                  <c:v>23.593333333</c:v>
                </c:pt>
                <c:pt idx="4">
                  <c:v>24.966666666999998</c:v>
                </c:pt>
                <c:pt idx="5">
                  <c:v>25.07</c:v>
                </c:pt>
                <c:pt idx="6">
                  <c:v>23.94</c:v>
                </c:pt>
                <c:pt idx="7">
                  <c:v>23.94</c:v>
                </c:pt>
                <c:pt idx="8">
                  <c:v>22.32</c:v>
                </c:pt>
                <c:pt idx="9">
                  <c:v>23.84</c:v>
                </c:pt>
                <c:pt idx="10">
                  <c:v>22.783333333000002</c:v>
                </c:pt>
                <c:pt idx="11">
                  <c:v>25.68</c:v>
                </c:pt>
                <c:pt idx="12">
                  <c:v>22.636666667</c:v>
                </c:pt>
                <c:pt idx="13">
                  <c:v>15.853333333</c:v>
                </c:pt>
                <c:pt idx="14">
                  <c:v>15.853333333</c:v>
                </c:pt>
                <c:pt idx="15">
                  <c:v>15.57</c:v>
                </c:pt>
                <c:pt idx="16">
                  <c:v>19.510000000000002</c:v>
                </c:pt>
                <c:pt idx="17">
                  <c:v>17.72</c:v>
                </c:pt>
              </c:numCache>
            </c:numRef>
          </c:val>
          <c:smooth val="0"/>
        </c:ser>
        <c:dLbls>
          <c:showLegendKey val="0"/>
          <c:showVal val="0"/>
          <c:showCatName val="0"/>
          <c:showSerName val="0"/>
          <c:showPercent val="0"/>
          <c:showBubbleSize val="0"/>
        </c:dLbls>
        <c:smooth val="0"/>
        <c:axId val="191355760"/>
        <c:axId val="191355368"/>
      </c:lineChart>
      <c:dateAx>
        <c:axId val="191355760"/>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55368"/>
        <c:crosses val="autoZero"/>
        <c:auto val="1"/>
        <c:lblOffset val="100"/>
        <c:baseTimeUnit val="days"/>
      </c:dateAx>
      <c:valAx>
        <c:axId val="191355368"/>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 Price ($/MWh)</a:t>
                </a:r>
              </a:p>
            </c:rich>
          </c:tx>
          <c:layout>
            <c:manualLayout>
              <c:xMode val="edge"/>
              <c:yMode val="edge"/>
              <c:x val="1.117770434945632E-2"/>
              <c:y val="0.1811011470996725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355760"/>
        <c:crosses val="autoZero"/>
        <c:crossBetween val="between"/>
      </c:valAx>
      <c:spPr>
        <a:gradFill flip="none" rotWithShape="1">
          <a:gsLst>
            <a:gs pos="0">
              <a:schemeClr val="bg1"/>
            </a:gs>
            <a:gs pos="74000">
              <a:schemeClr val="accent6">
                <a:lumMod val="45000"/>
                <a:lumOff val="55000"/>
                <a:alpha val="70000"/>
              </a:schemeClr>
            </a:gs>
            <a:gs pos="83000">
              <a:schemeClr val="accent6">
                <a:lumMod val="45000"/>
                <a:lumOff val="55000"/>
                <a:alpha val="70000"/>
              </a:schemeClr>
            </a:gs>
            <a:gs pos="100000">
              <a:schemeClr val="accent6">
                <a:lumMod val="60000"/>
                <a:lumOff val="40000"/>
                <a:alpha val="70000"/>
              </a:schemeClr>
            </a:gs>
          </a:gsLst>
          <a:lin ang="5400000" scaled="1"/>
          <a:tileRect/>
        </a:gradFill>
        <a:ln>
          <a:noFill/>
        </a:ln>
        <a:effectLst/>
      </c:spPr>
    </c:plotArea>
    <c:plotVisOnly val="1"/>
    <c:dispBlanksAs val="gap"/>
    <c:showDLblsOverMax val="0"/>
  </c:chart>
  <c:spPr>
    <a:noFill/>
    <a:ln w="9525" cap="flat" cmpd="sng" algn="ctr">
      <a:noFill/>
      <a:round/>
    </a:ln>
    <a:effectLst/>
  </c:spPr>
  <c:txPr>
    <a:bodyPr/>
    <a:lstStyle/>
    <a:p>
      <a:pPr>
        <a:defRPr sz="105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Daily average prices for PAC West area</a:t>
            </a:r>
          </a:p>
        </c:rich>
      </c:tx>
      <c:layout>
        <c:manualLayout>
          <c:xMode val="edge"/>
          <c:yMode val="edge"/>
          <c:x val="0.10410988837023667"/>
          <c:y val="4.5258814762934155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53882515053239"/>
          <c:y val="4.7086145201677775E-2"/>
          <c:w val="0.89827282132705566"/>
          <c:h val="0.67602378055474932"/>
        </c:manualLayout>
      </c:layout>
      <c:lineChart>
        <c:grouping val="standard"/>
        <c:varyColors val="0"/>
        <c:ser>
          <c:idx val="1"/>
          <c:order val="0"/>
          <c:tx>
            <c:strRef>
              <c:f>Sheet2!$G$1</c:f>
              <c:strCache>
                <c:ptCount val="1"/>
                <c:pt idx="0">
                  <c:v>FMM ELAP</c:v>
                </c:pt>
              </c:strCache>
            </c:strRef>
          </c:tx>
          <c:spPr>
            <a:ln w="28575" cap="rnd">
              <a:solidFill>
                <a:srgbClr val="A20000"/>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Sheet2!$I$3:$I$20</c:f>
              <c:numCache>
                <c:formatCode>General</c:formatCode>
                <c:ptCount val="18"/>
                <c:pt idx="0">
                  <c:v>24.358713921</c:v>
                </c:pt>
                <c:pt idx="1">
                  <c:v>22.888710104000001</c:v>
                </c:pt>
                <c:pt idx="2">
                  <c:v>24.366612708000002</c:v>
                </c:pt>
                <c:pt idx="3">
                  <c:v>28.951488228999999</c:v>
                </c:pt>
                <c:pt idx="4">
                  <c:v>23.393305625</c:v>
                </c:pt>
                <c:pt idx="5">
                  <c:v>25.844047813</c:v>
                </c:pt>
                <c:pt idx="6">
                  <c:v>22.888796875000001</c:v>
                </c:pt>
                <c:pt idx="7">
                  <c:v>22.993659582999999</c:v>
                </c:pt>
                <c:pt idx="8">
                  <c:v>22.979228750000001</c:v>
                </c:pt>
                <c:pt idx="9">
                  <c:v>22.755745208</c:v>
                </c:pt>
                <c:pt idx="10">
                  <c:v>26.137002188</c:v>
                </c:pt>
                <c:pt idx="11">
                  <c:v>22.294049583</c:v>
                </c:pt>
                <c:pt idx="12">
                  <c:v>24.647008958000001</c:v>
                </c:pt>
                <c:pt idx="13">
                  <c:v>28.446818229000002</c:v>
                </c:pt>
                <c:pt idx="14">
                  <c:v>19.983096875000001</c:v>
                </c:pt>
                <c:pt idx="15">
                  <c:v>32.082795208</c:v>
                </c:pt>
                <c:pt idx="16">
                  <c:v>36.119547083</c:v>
                </c:pt>
                <c:pt idx="17">
                  <c:v>21.939470833000001</c:v>
                </c:pt>
              </c:numCache>
            </c:numRef>
          </c:val>
          <c:smooth val="0"/>
        </c:ser>
        <c:ser>
          <c:idx val="0"/>
          <c:order val="1"/>
          <c:tx>
            <c:strRef>
              <c:f>Sheet2!$L$1</c:f>
              <c:strCache>
                <c:ptCount val="1"/>
                <c:pt idx="0">
                  <c:v>RTD ELAP</c:v>
                </c:pt>
              </c:strCache>
            </c:strRef>
          </c:tx>
          <c:spPr>
            <a:ln w="28575" cap="rnd">
              <a:solidFill>
                <a:schemeClr val="accent1">
                  <a:lumMod val="50000"/>
                </a:schemeClr>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Sheet2!$N$3:$N$20</c:f>
              <c:numCache>
                <c:formatCode>General</c:formatCode>
                <c:ptCount val="18"/>
                <c:pt idx="0">
                  <c:v>23.816060112495247</c:v>
                </c:pt>
                <c:pt idx="1">
                  <c:v>19.048377361111118</c:v>
                </c:pt>
                <c:pt idx="2">
                  <c:v>22.225759999999994</c:v>
                </c:pt>
                <c:pt idx="3">
                  <c:v>24.671436006944447</c:v>
                </c:pt>
                <c:pt idx="4">
                  <c:v>20.445088194444445</c:v>
                </c:pt>
                <c:pt idx="5">
                  <c:v>20.744604965277777</c:v>
                </c:pt>
                <c:pt idx="6">
                  <c:v>18.014782638888889</c:v>
                </c:pt>
                <c:pt idx="7">
                  <c:v>22.486023750000001</c:v>
                </c:pt>
                <c:pt idx="8">
                  <c:v>20.288115243055561</c:v>
                </c:pt>
                <c:pt idx="9">
                  <c:v>21.175544444444444</c:v>
                </c:pt>
                <c:pt idx="10">
                  <c:v>21.495736631944439</c:v>
                </c:pt>
                <c:pt idx="11">
                  <c:v>20.219058715277772</c:v>
                </c:pt>
                <c:pt idx="12">
                  <c:v>19.32241458333333</c:v>
                </c:pt>
                <c:pt idx="13">
                  <c:v>25.86126899305556</c:v>
                </c:pt>
                <c:pt idx="14">
                  <c:v>15.068279409722216</c:v>
                </c:pt>
                <c:pt idx="15">
                  <c:v>23.128218645833314</c:v>
                </c:pt>
                <c:pt idx="16">
                  <c:v>17.033688541666674</c:v>
                </c:pt>
                <c:pt idx="17">
                  <c:v>16.10749628472222</c:v>
                </c:pt>
              </c:numCache>
            </c:numRef>
          </c:val>
          <c:smooth val="0"/>
        </c:ser>
        <c:ser>
          <c:idx val="2"/>
          <c:order val="2"/>
          <c:tx>
            <c:strRef>
              <c:f>Sheet2!$R$1</c:f>
              <c:strCache>
                <c:ptCount val="1"/>
                <c:pt idx="0">
                  <c:v>Estimated Proxy</c:v>
                </c:pt>
              </c:strCache>
            </c:strRef>
          </c:tx>
          <c:spPr>
            <a:ln w="28575" cap="rnd">
              <a:solidFill>
                <a:schemeClr val="accent4">
                  <a:lumMod val="50000"/>
                </a:schemeClr>
              </a:solidFill>
              <a:prstDash val="sysDot"/>
              <a:round/>
            </a:ln>
            <a:effectLst/>
          </c:spPr>
          <c:marker>
            <c:symbol val="none"/>
          </c:marker>
          <c:val>
            <c:numRef>
              <c:f>Sheet2!$T$3:$T$20</c:f>
              <c:numCache>
                <c:formatCode>General</c:formatCode>
                <c:ptCount val="18"/>
                <c:pt idx="0">
                  <c:v>22.728910714000001</c:v>
                </c:pt>
                <c:pt idx="1">
                  <c:v>23.256326530999999</c:v>
                </c:pt>
                <c:pt idx="2">
                  <c:v>23.595277159999998</c:v>
                </c:pt>
                <c:pt idx="3">
                  <c:v>23.547782375000001</c:v>
                </c:pt>
                <c:pt idx="4">
                  <c:v>24.156707698999998</c:v>
                </c:pt>
                <c:pt idx="5">
                  <c:v>24.223442416000001</c:v>
                </c:pt>
                <c:pt idx="6">
                  <c:v>24.177179087999999</c:v>
                </c:pt>
                <c:pt idx="7">
                  <c:v>24.177179087999999</c:v>
                </c:pt>
                <c:pt idx="8">
                  <c:v>24.653378839999998</c:v>
                </c:pt>
                <c:pt idx="9">
                  <c:v>26.15262628</c:v>
                </c:pt>
                <c:pt idx="10">
                  <c:v>24.569183536000001</c:v>
                </c:pt>
                <c:pt idx="11">
                  <c:v>25.834816849999999</c:v>
                </c:pt>
                <c:pt idx="12">
                  <c:v>23.563991646000002</c:v>
                </c:pt>
                <c:pt idx="13">
                  <c:v>17.341107183999998</c:v>
                </c:pt>
                <c:pt idx="14">
                  <c:v>17.341107183999998</c:v>
                </c:pt>
                <c:pt idx="15">
                  <c:v>15.898604650999999</c:v>
                </c:pt>
                <c:pt idx="16">
                  <c:v>20.087706926999999</c:v>
                </c:pt>
                <c:pt idx="17">
                  <c:v>20.277891181000001</c:v>
                </c:pt>
              </c:numCache>
            </c:numRef>
          </c:val>
          <c:smooth val="0"/>
        </c:ser>
        <c:dLbls>
          <c:showLegendKey val="0"/>
          <c:showVal val="0"/>
          <c:showCatName val="0"/>
          <c:showSerName val="0"/>
          <c:showPercent val="0"/>
          <c:showBubbleSize val="0"/>
        </c:dLbls>
        <c:smooth val="0"/>
        <c:axId val="191353800"/>
        <c:axId val="191354584"/>
      </c:lineChart>
      <c:dateAx>
        <c:axId val="191353800"/>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54584"/>
        <c:crosses val="autoZero"/>
        <c:auto val="1"/>
        <c:lblOffset val="100"/>
        <c:baseTimeUnit val="days"/>
      </c:dateAx>
      <c:valAx>
        <c:axId val="19135458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 Price ($/MWh)</a:t>
                </a:r>
              </a:p>
            </c:rich>
          </c:tx>
          <c:layout>
            <c:manualLayout>
              <c:xMode val="edge"/>
              <c:yMode val="edge"/>
              <c:x val="1.7490409517237227E-2"/>
              <c:y val="0.2051286372169810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353800"/>
        <c:crosses val="autoZero"/>
        <c:crossBetween val="between"/>
      </c:valAx>
      <c:spPr>
        <a:gradFill flip="none" rotWithShape="1">
          <a:gsLst>
            <a:gs pos="0">
              <a:schemeClr val="bg1"/>
            </a:gs>
            <a:gs pos="74000">
              <a:schemeClr val="accent6">
                <a:lumMod val="45000"/>
                <a:lumOff val="55000"/>
                <a:alpha val="70000"/>
              </a:schemeClr>
            </a:gs>
            <a:gs pos="83000">
              <a:schemeClr val="accent6">
                <a:lumMod val="45000"/>
                <a:lumOff val="55000"/>
                <a:alpha val="70000"/>
              </a:schemeClr>
            </a:gs>
            <a:gs pos="100000">
              <a:schemeClr val="accent6">
                <a:lumMod val="60000"/>
                <a:lumOff val="40000"/>
                <a:alpha val="70000"/>
              </a:schemeClr>
            </a:gs>
          </a:gsLst>
          <a:lin ang="5400000" scaled="1"/>
          <a:tileRect/>
        </a:gradFill>
        <a:ln>
          <a:noFill/>
        </a:ln>
        <a:effectLst/>
      </c:spPr>
    </c:plotArea>
    <c:plotVisOnly val="1"/>
    <c:dispBlanksAs val="gap"/>
    <c:showDLblsOverMax val="0"/>
  </c:chart>
  <c:spPr>
    <a:noFill/>
    <a:ln w="9525" cap="flat" cmpd="sng" algn="ctr">
      <a:noFill/>
      <a:round/>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Daily average prices for PAC East area</a:t>
            </a:r>
          </a:p>
        </c:rich>
      </c:tx>
      <c:layout>
        <c:manualLayout>
          <c:xMode val="edge"/>
          <c:yMode val="edge"/>
          <c:x val="0.10818187904258041"/>
          <c:y val="4.188416946699628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36146637517452"/>
          <c:y val="4.2287790943814539E-2"/>
          <c:w val="0.89336255348542526"/>
          <c:h val="0.67866951400753528"/>
        </c:manualLayout>
      </c:layout>
      <c:lineChart>
        <c:grouping val="standard"/>
        <c:varyColors val="0"/>
        <c:ser>
          <c:idx val="1"/>
          <c:order val="0"/>
          <c:tx>
            <c:strRef>
              <c:f>Sheet2!$G$1</c:f>
              <c:strCache>
                <c:ptCount val="1"/>
                <c:pt idx="0">
                  <c:v>FMM ELAP</c:v>
                </c:pt>
              </c:strCache>
            </c:strRef>
          </c:tx>
          <c:spPr>
            <a:ln w="28575" cap="rnd">
              <a:solidFill>
                <a:srgbClr val="A20000"/>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Sheet2!$H$3:$H$20</c:f>
              <c:numCache>
                <c:formatCode>General</c:formatCode>
                <c:ptCount val="18"/>
                <c:pt idx="0">
                  <c:v>28.594253125000002</c:v>
                </c:pt>
                <c:pt idx="1">
                  <c:v>24.411592396</c:v>
                </c:pt>
                <c:pt idx="2">
                  <c:v>25.359358541999999</c:v>
                </c:pt>
                <c:pt idx="3">
                  <c:v>20.941408229</c:v>
                </c:pt>
                <c:pt idx="4">
                  <c:v>22.449405728999999</c:v>
                </c:pt>
                <c:pt idx="5">
                  <c:v>26.546343438000001</c:v>
                </c:pt>
                <c:pt idx="6">
                  <c:v>26.199983021000001</c:v>
                </c:pt>
                <c:pt idx="7">
                  <c:v>28.506396146</c:v>
                </c:pt>
                <c:pt idx="8">
                  <c:v>24.169260208000001</c:v>
                </c:pt>
                <c:pt idx="9">
                  <c:v>25.986622499999999</c:v>
                </c:pt>
                <c:pt idx="10">
                  <c:v>29.495965000000002</c:v>
                </c:pt>
                <c:pt idx="11">
                  <c:v>25.547365937999999</c:v>
                </c:pt>
                <c:pt idx="12">
                  <c:v>37.439627291999997</c:v>
                </c:pt>
                <c:pt idx="13">
                  <c:v>38.580326458000002</c:v>
                </c:pt>
                <c:pt idx="14">
                  <c:v>35.715761041999997</c:v>
                </c:pt>
                <c:pt idx="15">
                  <c:v>27.310067396000001</c:v>
                </c:pt>
                <c:pt idx="16">
                  <c:v>40.418811562999998</c:v>
                </c:pt>
                <c:pt idx="17">
                  <c:v>25.516288750000001</c:v>
                </c:pt>
              </c:numCache>
            </c:numRef>
          </c:val>
          <c:smooth val="0"/>
        </c:ser>
        <c:ser>
          <c:idx val="0"/>
          <c:order val="1"/>
          <c:tx>
            <c:strRef>
              <c:f>Sheet2!$L$1</c:f>
              <c:strCache>
                <c:ptCount val="1"/>
                <c:pt idx="0">
                  <c:v>RTD ELAP</c:v>
                </c:pt>
              </c:strCache>
            </c:strRef>
          </c:tx>
          <c:spPr>
            <a:ln w="28575" cap="rnd">
              <a:solidFill>
                <a:schemeClr val="accent1">
                  <a:lumMod val="50000"/>
                </a:schemeClr>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Sheet2!$M$3:$M$20</c:f>
              <c:numCache>
                <c:formatCode>General</c:formatCode>
                <c:ptCount val="18"/>
                <c:pt idx="0">
                  <c:v>30.3534791282901</c:v>
                </c:pt>
                <c:pt idx="1">
                  <c:v>25.260604479166663</c:v>
                </c:pt>
                <c:pt idx="2">
                  <c:v>34.753342916666654</c:v>
                </c:pt>
                <c:pt idx="3">
                  <c:v>10.858130138888889</c:v>
                </c:pt>
                <c:pt idx="4">
                  <c:v>19.83076479166667</c:v>
                </c:pt>
                <c:pt idx="5">
                  <c:v>21.4879828125</c:v>
                </c:pt>
                <c:pt idx="6">
                  <c:v>21.053258923611107</c:v>
                </c:pt>
                <c:pt idx="7">
                  <c:v>27.826337013888899</c:v>
                </c:pt>
                <c:pt idx="8">
                  <c:v>19.314048645833335</c:v>
                </c:pt>
                <c:pt idx="9">
                  <c:v>28.10949309027777</c:v>
                </c:pt>
                <c:pt idx="10">
                  <c:v>23.631395243055554</c:v>
                </c:pt>
                <c:pt idx="11">
                  <c:v>22.915344166666664</c:v>
                </c:pt>
                <c:pt idx="12">
                  <c:v>63.351309027777788</c:v>
                </c:pt>
                <c:pt idx="13">
                  <c:v>35.494987256944434</c:v>
                </c:pt>
                <c:pt idx="14">
                  <c:v>46.245452777777814</c:v>
                </c:pt>
                <c:pt idx="15">
                  <c:v>29.675964340277776</c:v>
                </c:pt>
                <c:pt idx="16">
                  <c:v>30.884375312500001</c:v>
                </c:pt>
                <c:pt idx="17">
                  <c:v>22.504386736111108</c:v>
                </c:pt>
              </c:numCache>
            </c:numRef>
          </c:val>
          <c:smooth val="0"/>
        </c:ser>
        <c:ser>
          <c:idx val="2"/>
          <c:order val="2"/>
          <c:tx>
            <c:strRef>
              <c:f>Sheet2!$R$1</c:f>
              <c:strCache>
                <c:ptCount val="1"/>
                <c:pt idx="0">
                  <c:v>Estimated Proxy</c:v>
                </c:pt>
              </c:strCache>
            </c:strRef>
          </c:tx>
          <c:spPr>
            <a:ln w="28575" cap="rnd">
              <a:solidFill>
                <a:schemeClr val="accent4">
                  <a:lumMod val="50000"/>
                </a:schemeClr>
              </a:solidFill>
              <a:prstDash val="sysDot"/>
              <a:round/>
            </a:ln>
            <a:effectLst/>
          </c:spPr>
          <c:marker>
            <c:symbol val="none"/>
          </c:marker>
          <c:val>
            <c:numRef>
              <c:f>Sheet2!$S$3:$S$20</c:f>
              <c:numCache>
                <c:formatCode>General</c:formatCode>
                <c:ptCount val="18"/>
                <c:pt idx="0">
                  <c:v>22.728910714000001</c:v>
                </c:pt>
                <c:pt idx="1">
                  <c:v>23.256326530999999</c:v>
                </c:pt>
                <c:pt idx="2">
                  <c:v>23.595277159999998</c:v>
                </c:pt>
                <c:pt idx="3">
                  <c:v>23.547782375000001</c:v>
                </c:pt>
                <c:pt idx="4">
                  <c:v>24.156707698999998</c:v>
                </c:pt>
                <c:pt idx="5">
                  <c:v>24.223442416000001</c:v>
                </c:pt>
                <c:pt idx="6">
                  <c:v>24.177179087999999</c:v>
                </c:pt>
                <c:pt idx="7">
                  <c:v>24.177179087999999</c:v>
                </c:pt>
                <c:pt idx="8">
                  <c:v>24.653378839999998</c:v>
                </c:pt>
                <c:pt idx="9">
                  <c:v>26.15262628</c:v>
                </c:pt>
                <c:pt idx="10">
                  <c:v>24.569183536000001</c:v>
                </c:pt>
                <c:pt idx="11">
                  <c:v>25.834816849999999</c:v>
                </c:pt>
                <c:pt idx="12">
                  <c:v>23.563991646000002</c:v>
                </c:pt>
                <c:pt idx="13">
                  <c:v>17.341107183999998</c:v>
                </c:pt>
                <c:pt idx="14">
                  <c:v>17.341107183999998</c:v>
                </c:pt>
                <c:pt idx="15">
                  <c:v>15.898604650999999</c:v>
                </c:pt>
                <c:pt idx="16">
                  <c:v>20.087706926999999</c:v>
                </c:pt>
                <c:pt idx="17">
                  <c:v>20.277891181000001</c:v>
                </c:pt>
              </c:numCache>
            </c:numRef>
          </c:val>
          <c:smooth val="0"/>
        </c:ser>
        <c:dLbls>
          <c:showLegendKey val="0"/>
          <c:showVal val="0"/>
          <c:showCatName val="0"/>
          <c:showSerName val="0"/>
          <c:showPercent val="0"/>
          <c:showBubbleSize val="0"/>
        </c:dLbls>
        <c:smooth val="0"/>
        <c:axId val="191352624"/>
        <c:axId val="191490992"/>
      </c:lineChart>
      <c:dateAx>
        <c:axId val="191352624"/>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90992"/>
        <c:crosses val="autoZero"/>
        <c:auto val="1"/>
        <c:lblOffset val="100"/>
        <c:baseTimeUnit val="days"/>
      </c:dateAx>
      <c:valAx>
        <c:axId val="19149099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 Price ($/MWh)</a:t>
                </a:r>
              </a:p>
            </c:rich>
          </c:tx>
          <c:layout>
            <c:manualLayout>
              <c:xMode val="edge"/>
              <c:yMode val="edge"/>
              <c:x val="1.2817216066709198E-2"/>
              <c:y val="0.1860933960357825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352624"/>
        <c:crosses val="autoZero"/>
        <c:crossBetween val="between"/>
      </c:valAx>
      <c:spPr>
        <a:gradFill flip="none" rotWithShape="1">
          <a:gsLst>
            <a:gs pos="0">
              <a:schemeClr val="bg1"/>
            </a:gs>
            <a:gs pos="74000">
              <a:schemeClr val="accent6">
                <a:lumMod val="45000"/>
                <a:lumOff val="55000"/>
                <a:alpha val="70000"/>
              </a:schemeClr>
            </a:gs>
            <a:gs pos="83000">
              <a:schemeClr val="accent6">
                <a:lumMod val="45000"/>
                <a:lumOff val="55000"/>
                <a:alpha val="70000"/>
              </a:schemeClr>
            </a:gs>
            <a:gs pos="100000">
              <a:schemeClr val="accent6">
                <a:lumMod val="60000"/>
                <a:lumOff val="40000"/>
                <a:alpha val="70000"/>
              </a:schemeClr>
            </a:gs>
          </a:gsLst>
          <a:lin ang="5400000" scaled="1"/>
          <a:tileRect/>
        </a:grad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Daily average prices for AZPS area</a:t>
            </a:r>
          </a:p>
        </c:rich>
      </c:tx>
      <c:layout>
        <c:manualLayout>
          <c:xMode val="edge"/>
          <c:yMode val="edge"/>
          <c:x val="9.3221144356801885E-2"/>
          <c:y val="1.782740318546883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341138978181828E-2"/>
          <c:y val="3.8475495230532654E-2"/>
          <c:w val="0.91030397842880939"/>
          <c:h val="0.73148856436624943"/>
        </c:manualLayout>
      </c:layout>
      <c:lineChart>
        <c:grouping val="standard"/>
        <c:varyColors val="0"/>
        <c:ser>
          <c:idx val="1"/>
          <c:order val="0"/>
          <c:tx>
            <c:strRef>
              <c:f>Sheet2!$G$1</c:f>
              <c:strCache>
                <c:ptCount val="1"/>
                <c:pt idx="0">
                  <c:v>FMM ELAP</c:v>
                </c:pt>
              </c:strCache>
            </c:strRef>
          </c:tx>
          <c:spPr>
            <a:ln w="28575" cap="rnd">
              <a:solidFill>
                <a:srgbClr val="A20000"/>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Sheet2!$F$3:$F$20</c:f>
              <c:numCache>
                <c:formatCode>General</c:formatCode>
                <c:ptCount val="18"/>
                <c:pt idx="0">
                  <c:v>24.743252982000001</c:v>
                </c:pt>
                <c:pt idx="1">
                  <c:v>24.381068124999999</c:v>
                </c:pt>
                <c:pt idx="2">
                  <c:v>20.911891874999998</c:v>
                </c:pt>
                <c:pt idx="3">
                  <c:v>11.987142188</c:v>
                </c:pt>
                <c:pt idx="4">
                  <c:v>22.678386771</c:v>
                </c:pt>
                <c:pt idx="5">
                  <c:v>27.582412813000001</c:v>
                </c:pt>
                <c:pt idx="6">
                  <c:v>27.316686458</c:v>
                </c:pt>
                <c:pt idx="7">
                  <c:v>29.205413854</c:v>
                </c:pt>
                <c:pt idx="8">
                  <c:v>25.831939687999999</c:v>
                </c:pt>
                <c:pt idx="9">
                  <c:v>28.640781979</c:v>
                </c:pt>
                <c:pt idx="10">
                  <c:v>31.323358542000001</c:v>
                </c:pt>
                <c:pt idx="11">
                  <c:v>26.299567708000001</c:v>
                </c:pt>
                <c:pt idx="12">
                  <c:v>38.378141042000003</c:v>
                </c:pt>
                <c:pt idx="13">
                  <c:v>41.925016249999999</c:v>
                </c:pt>
                <c:pt idx="14">
                  <c:v>36.379597812999997</c:v>
                </c:pt>
                <c:pt idx="15">
                  <c:v>26.775794583</c:v>
                </c:pt>
                <c:pt idx="16">
                  <c:v>32.911113229000001</c:v>
                </c:pt>
                <c:pt idx="17">
                  <c:v>23.268737708</c:v>
                </c:pt>
              </c:numCache>
            </c:numRef>
          </c:val>
          <c:smooth val="0"/>
        </c:ser>
        <c:ser>
          <c:idx val="0"/>
          <c:order val="1"/>
          <c:tx>
            <c:strRef>
              <c:f>Sheet2!$L$1</c:f>
              <c:strCache>
                <c:ptCount val="1"/>
                <c:pt idx="0">
                  <c:v>RTD ELAP</c:v>
                </c:pt>
              </c:strCache>
            </c:strRef>
          </c:tx>
          <c:spPr>
            <a:ln w="28575" cap="rnd">
              <a:solidFill>
                <a:schemeClr val="accent1">
                  <a:lumMod val="50000"/>
                </a:schemeClr>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Sheet2!$K$3:$K$20</c:f>
              <c:numCache>
                <c:formatCode>General</c:formatCode>
                <c:ptCount val="18"/>
                <c:pt idx="0">
                  <c:v>30.40053719361887</c:v>
                </c:pt>
                <c:pt idx="1">
                  <c:v>24.187158090277777</c:v>
                </c:pt>
                <c:pt idx="2">
                  <c:v>30.477628437499991</c:v>
                </c:pt>
                <c:pt idx="3">
                  <c:v>-3.4605087499999962</c:v>
                </c:pt>
                <c:pt idx="4">
                  <c:v>19.991738958333336</c:v>
                </c:pt>
                <c:pt idx="5">
                  <c:v>22.297046180555551</c:v>
                </c:pt>
                <c:pt idx="6">
                  <c:v>21.939111215277777</c:v>
                </c:pt>
                <c:pt idx="7">
                  <c:v>28.434739305555564</c:v>
                </c:pt>
                <c:pt idx="8">
                  <c:v>21.167650347222221</c:v>
                </c:pt>
                <c:pt idx="9">
                  <c:v>30.203240624999996</c:v>
                </c:pt>
                <c:pt idx="10">
                  <c:v>26.400507951388889</c:v>
                </c:pt>
                <c:pt idx="11">
                  <c:v>23.326348645833331</c:v>
                </c:pt>
                <c:pt idx="12">
                  <c:v>63.057855659722208</c:v>
                </c:pt>
                <c:pt idx="13">
                  <c:v>36.741939444444448</c:v>
                </c:pt>
                <c:pt idx="14">
                  <c:v>44.945639791666672</c:v>
                </c:pt>
                <c:pt idx="15">
                  <c:v>22.036001111111108</c:v>
                </c:pt>
                <c:pt idx="16">
                  <c:v>34.646425069444433</c:v>
                </c:pt>
                <c:pt idx="17">
                  <c:v>19.952391041666665</c:v>
                </c:pt>
              </c:numCache>
            </c:numRef>
          </c:val>
          <c:smooth val="0"/>
        </c:ser>
        <c:ser>
          <c:idx val="2"/>
          <c:order val="2"/>
          <c:tx>
            <c:strRef>
              <c:f>Sheet2!$R$1</c:f>
              <c:strCache>
                <c:ptCount val="1"/>
                <c:pt idx="0">
                  <c:v>Estimated Proxy</c:v>
                </c:pt>
              </c:strCache>
            </c:strRef>
          </c:tx>
          <c:spPr>
            <a:ln w="28575" cap="rnd">
              <a:solidFill>
                <a:schemeClr val="accent4">
                  <a:lumMod val="50000"/>
                </a:schemeClr>
              </a:solidFill>
              <a:prstDash val="sysDot"/>
              <a:round/>
            </a:ln>
            <a:effectLst/>
          </c:spPr>
          <c:marker>
            <c:symbol val="none"/>
          </c:marker>
          <c:val>
            <c:numRef>
              <c:f>Sheet2!$Q$3:$Q$20</c:f>
              <c:numCache>
                <c:formatCode>General</c:formatCode>
                <c:ptCount val="18"/>
                <c:pt idx="0">
                  <c:v>23.390530302999998</c:v>
                </c:pt>
                <c:pt idx="1">
                  <c:v>22.987692308</c:v>
                </c:pt>
                <c:pt idx="2">
                  <c:v>23.285730769000001</c:v>
                </c:pt>
                <c:pt idx="3">
                  <c:v>22.868771930000001</c:v>
                </c:pt>
                <c:pt idx="4">
                  <c:v>22.608923611000002</c:v>
                </c:pt>
                <c:pt idx="5">
                  <c:v>22.225260311</c:v>
                </c:pt>
                <c:pt idx="6">
                  <c:v>24.133262057</c:v>
                </c:pt>
                <c:pt idx="7">
                  <c:v>24.616756557999999</c:v>
                </c:pt>
                <c:pt idx="8">
                  <c:v>27.548413793000002</c:v>
                </c:pt>
                <c:pt idx="9">
                  <c:v>29.855625110999998</c:v>
                </c:pt>
                <c:pt idx="10">
                  <c:v>27.381748837</c:v>
                </c:pt>
                <c:pt idx="11">
                  <c:v>26.617973855999999</c:v>
                </c:pt>
                <c:pt idx="12">
                  <c:v>25.435037037000001</c:v>
                </c:pt>
                <c:pt idx="13">
                  <c:v>22.618090814999999</c:v>
                </c:pt>
                <c:pt idx="14">
                  <c:v>22.618090814999999</c:v>
                </c:pt>
                <c:pt idx="15">
                  <c:v>20.2</c:v>
                </c:pt>
                <c:pt idx="16">
                  <c:v>22.733333333000001</c:v>
                </c:pt>
                <c:pt idx="17">
                  <c:v>25.904303845000001</c:v>
                </c:pt>
              </c:numCache>
            </c:numRef>
          </c:val>
          <c:smooth val="0"/>
        </c:ser>
        <c:dLbls>
          <c:showLegendKey val="0"/>
          <c:showVal val="0"/>
          <c:showCatName val="0"/>
          <c:showSerName val="0"/>
          <c:showPercent val="0"/>
          <c:showBubbleSize val="0"/>
        </c:dLbls>
        <c:smooth val="0"/>
        <c:axId val="193740760"/>
        <c:axId val="193741152"/>
      </c:lineChart>
      <c:dateAx>
        <c:axId val="193740760"/>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741152"/>
        <c:crosses val="autoZero"/>
        <c:auto val="1"/>
        <c:lblOffset val="100"/>
        <c:baseTimeUnit val="days"/>
      </c:dateAx>
      <c:valAx>
        <c:axId val="193741152"/>
        <c:scaling>
          <c:orientation val="minMax"/>
          <c:max val="8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 Price ($/MWh)</a:t>
                </a:r>
              </a:p>
            </c:rich>
          </c:tx>
          <c:layout>
            <c:manualLayout>
              <c:xMode val="edge"/>
              <c:yMode val="edge"/>
              <c:x val="9.9477888399836165E-3"/>
              <c:y val="0.1894330286593636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3740760"/>
        <c:crosses val="autoZero"/>
        <c:crossBetween val="between"/>
      </c:valAx>
      <c:spPr>
        <a:gradFill flip="none" rotWithShape="1">
          <a:gsLst>
            <a:gs pos="0">
              <a:schemeClr val="bg1"/>
            </a:gs>
            <a:gs pos="74000">
              <a:schemeClr val="accent6">
                <a:lumMod val="45000"/>
                <a:lumOff val="55000"/>
                <a:alpha val="70000"/>
              </a:schemeClr>
            </a:gs>
            <a:gs pos="83000">
              <a:schemeClr val="accent6">
                <a:lumMod val="45000"/>
                <a:lumOff val="55000"/>
                <a:alpha val="70000"/>
              </a:schemeClr>
            </a:gs>
            <a:gs pos="100000">
              <a:schemeClr val="accent6">
                <a:lumMod val="60000"/>
                <a:lumOff val="40000"/>
                <a:alpha val="70000"/>
              </a:schemeClr>
            </a:gs>
          </a:gsLst>
          <a:lin ang="5400000" scaled="1"/>
          <a:tileRect/>
        </a:gradFill>
        <a:ln>
          <a:noFill/>
        </a:ln>
        <a:effectLst/>
      </c:spPr>
    </c:plotArea>
    <c:plotVisOnly val="1"/>
    <c:dispBlanksAs val="gap"/>
    <c:showDLblsOverMax val="0"/>
  </c:chart>
  <c:spPr>
    <a:noFill/>
    <a:ln w="9525" cap="flat" cmpd="sng" algn="ctr">
      <a:noFill/>
      <a:round/>
    </a:ln>
    <a:effectLst/>
  </c:spPr>
  <c:txPr>
    <a:bodyPr/>
    <a:lstStyle/>
    <a:p>
      <a:pPr>
        <a:defRPr sz="105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Daily average prices for NV Energy area</a:t>
            </a:r>
          </a:p>
        </c:rich>
      </c:tx>
      <c:layout>
        <c:manualLayout>
          <c:xMode val="edge"/>
          <c:yMode val="edge"/>
          <c:x val="9.876932227443587E-2"/>
          <c:y val="2.992835764736345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219245630416184E-2"/>
          <c:y val="3.7077814289101937E-2"/>
          <c:w val="0.88724316739907438"/>
          <c:h val="0.64320277628024169"/>
        </c:manualLayout>
      </c:layout>
      <c:lineChart>
        <c:grouping val="standard"/>
        <c:varyColors val="0"/>
        <c:ser>
          <c:idx val="1"/>
          <c:order val="0"/>
          <c:tx>
            <c:strRef>
              <c:f>Sheet2!$G$1</c:f>
              <c:strCache>
                <c:ptCount val="1"/>
                <c:pt idx="0">
                  <c:v>FMM ELAP</c:v>
                </c:pt>
              </c:strCache>
            </c:strRef>
          </c:tx>
          <c:spPr>
            <a:ln w="28575" cap="rnd">
              <a:solidFill>
                <a:srgbClr val="A20000"/>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Sheet2!$G$3:$G$20</c:f>
              <c:numCache>
                <c:formatCode>General</c:formatCode>
                <c:ptCount val="18"/>
                <c:pt idx="0">
                  <c:v>31.985154999999999</c:v>
                </c:pt>
                <c:pt idx="1">
                  <c:v>24.868582291999999</c:v>
                </c:pt>
                <c:pt idx="2">
                  <c:v>23.117416146</c:v>
                </c:pt>
                <c:pt idx="3">
                  <c:v>19.377717604000001</c:v>
                </c:pt>
                <c:pt idx="4">
                  <c:v>23.140673229000001</c:v>
                </c:pt>
                <c:pt idx="5">
                  <c:v>27.699937500000001</c:v>
                </c:pt>
                <c:pt idx="6">
                  <c:v>27.501972082999998</c:v>
                </c:pt>
                <c:pt idx="7">
                  <c:v>30.089039166999999</c:v>
                </c:pt>
                <c:pt idx="8">
                  <c:v>25.895738542</c:v>
                </c:pt>
                <c:pt idx="9">
                  <c:v>28.678623125000001</c:v>
                </c:pt>
                <c:pt idx="10">
                  <c:v>30.801921249999999</c:v>
                </c:pt>
                <c:pt idx="11">
                  <c:v>26.539926874999999</c:v>
                </c:pt>
                <c:pt idx="12">
                  <c:v>38.996004999999997</c:v>
                </c:pt>
                <c:pt idx="13">
                  <c:v>42.520962500000003</c:v>
                </c:pt>
                <c:pt idx="14">
                  <c:v>36.871812603999999</c:v>
                </c:pt>
                <c:pt idx="15">
                  <c:v>29.281275938</c:v>
                </c:pt>
                <c:pt idx="16">
                  <c:v>33.201175521000003</c:v>
                </c:pt>
                <c:pt idx="17">
                  <c:v>26.599369479</c:v>
                </c:pt>
              </c:numCache>
            </c:numRef>
          </c:val>
          <c:smooth val="0"/>
        </c:ser>
        <c:ser>
          <c:idx val="0"/>
          <c:order val="1"/>
          <c:tx>
            <c:strRef>
              <c:f>Sheet2!$L$1</c:f>
              <c:strCache>
                <c:ptCount val="1"/>
                <c:pt idx="0">
                  <c:v>RTD ELAP</c:v>
                </c:pt>
              </c:strCache>
            </c:strRef>
          </c:tx>
          <c:spPr>
            <a:ln w="28575" cap="rnd">
              <a:solidFill>
                <a:schemeClr val="accent1">
                  <a:lumMod val="50000"/>
                </a:schemeClr>
              </a:solidFill>
              <a:round/>
            </a:ln>
            <a:effectLst/>
          </c:spPr>
          <c:marker>
            <c:symbol val="none"/>
          </c:marker>
          <c:cat>
            <c:numRef>
              <c:f>Sheet2!$E$3:$E$20</c:f>
              <c:numCache>
                <c:formatCode>[$-409]ddmmmyyyy</c:formatCode>
                <c:ptCount val="18"/>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numCache>
            </c:numRef>
          </c:cat>
          <c:val>
            <c:numRef>
              <c:f>Sheet2!$L$3:$L$20</c:f>
              <c:numCache>
                <c:formatCode>General</c:formatCode>
                <c:ptCount val="18"/>
                <c:pt idx="0">
                  <c:v>36.051544861111111</c:v>
                </c:pt>
                <c:pt idx="1">
                  <c:v>25.029467638888917</c:v>
                </c:pt>
                <c:pt idx="2">
                  <c:v>32.782743368055556</c:v>
                </c:pt>
                <c:pt idx="3">
                  <c:v>6.7667564930555564</c:v>
                </c:pt>
                <c:pt idx="4">
                  <c:v>20.485705381944449</c:v>
                </c:pt>
                <c:pt idx="5">
                  <c:v>22.393603645833334</c:v>
                </c:pt>
                <c:pt idx="6">
                  <c:v>22.101339965277777</c:v>
                </c:pt>
                <c:pt idx="7">
                  <c:v>29.492973541666661</c:v>
                </c:pt>
                <c:pt idx="8">
                  <c:v>21.216832118055553</c:v>
                </c:pt>
                <c:pt idx="9">
                  <c:v>30.130076215277775</c:v>
                </c:pt>
                <c:pt idx="10">
                  <c:v>24.709660555555555</c:v>
                </c:pt>
                <c:pt idx="11">
                  <c:v>23.622764166666663</c:v>
                </c:pt>
                <c:pt idx="12">
                  <c:v>74.43761496527776</c:v>
                </c:pt>
                <c:pt idx="13">
                  <c:v>37.337887326388888</c:v>
                </c:pt>
                <c:pt idx="14">
                  <c:v>46.297298402777805</c:v>
                </c:pt>
                <c:pt idx="15">
                  <c:v>28.215363645833325</c:v>
                </c:pt>
                <c:pt idx="16">
                  <c:v>34.741005208333334</c:v>
                </c:pt>
                <c:pt idx="17">
                  <c:v>23.435234027777778</c:v>
                </c:pt>
              </c:numCache>
            </c:numRef>
          </c:val>
          <c:smooth val="0"/>
        </c:ser>
        <c:ser>
          <c:idx val="2"/>
          <c:order val="2"/>
          <c:tx>
            <c:strRef>
              <c:f>Sheet2!$R$1</c:f>
              <c:strCache>
                <c:ptCount val="1"/>
                <c:pt idx="0">
                  <c:v>Estimated Proxy</c:v>
                </c:pt>
              </c:strCache>
            </c:strRef>
          </c:tx>
          <c:spPr>
            <a:ln w="28575" cap="rnd">
              <a:solidFill>
                <a:schemeClr val="accent4">
                  <a:lumMod val="50000"/>
                </a:schemeClr>
              </a:solidFill>
              <a:prstDash val="sysDot"/>
              <a:round/>
            </a:ln>
            <a:effectLst/>
          </c:spPr>
          <c:marker>
            <c:symbol val="none"/>
          </c:marker>
          <c:val>
            <c:numRef>
              <c:f>Sheet2!$R$3:$R$20</c:f>
              <c:numCache>
                <c:formatCode>General</c:formatCode>
                <c:ptCount val="18"/>
                <c:pt idx="0">
                  <c:v>25.374166667000001</c:v>
                </c:pt>
                <c:pt idx="1">
                  <c:v>24.506041667000002</c:v>
                </c:pt>
                <c:pt idx="2">
                  <c:v>22.287291667000002</c:v>
                </c:pt>
                <c:pt idx="3">
                  <c:v>24.627708333000001</c:v>
                </c:pt>
                <c:pt idx="4">
                  <c:v>24.705625000000001</c:v>
                </c:pt>
                <c:pt idx="5">
                  <c:v>25.939791667000001</c:v>
                </c:pt>
                <c:pt idx="6">
                  <c:v>25.248750000000001</c:v>
                </c:pt>
                <c:pt idx="7">
                  <c:v>25.926874999999999</c:v>
                </c:pt>
                <c:pt idx="8">
                  <c:v>22.768125000000001</c:v>
                </c:pt>
                <c:pt idx="9">
                  <c:v>25.434999999999999</c:v>
                </c:pt>
                <c:pt idx="10">
                  <c:v>26.874375000000001</c:v>
                </c:pt>
                <c:pt idx="11">
                  <c:v>23.831875</c:v>
                </c:pt>
                <c:pt idx="12">
                  <c:v>21.767916667000001</c:v>
                </c:pt>
                <c:pt idx="13">
                  <c:v>16.862916667</c:v>
                </c:pt>
                <c:pt idx="14">
                  <c:v>18.588541667000001</c:v>
                </c:pt>
                <c:pt idx="15">
                  <c:v>19.05875</c:v>
                </c:pt>
                <c:pt idx="16">
                  <c:v>19.05875</c:v>
                </c:pt>
                <c:pt idx="17">
                  <c:v>19.05875</c:v>
                </c:pt>
              </c:numCache>
            </c:numRef>
          </c:val>
          <c:smooth val="0"/>
        </c:ser>
        <c:dLbls>
          <c:showLegendKey val="0"/>
          <c:showVal val="0"/>
          <c:showCatName val="0"/>
          <c:showSerName val="0"/>
          <c:showPercent val="0"/>
          <c:showBubbleSize val="0"/>
        </c:dLbls>
        <c:smooth val="0"/>
        <c:axId val="193741936"/>
        <c:axId val="193742328"/>
      </c:lineChart>
      <c:dateAx>
        <c:axId val="193741936"/>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742328"/>
        <c:crosses val="autoZero"/>
        <c:auto val="1"/>
        <c:lblOffset val="100"/>
        <c:baseTimeUnit val="days"/>
      </c:dateAx>
      <c:valAx>
        <c:axId val="193742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 Price ($/MWh)</a:t>
                </a:r>
              </a:p>
            </c:rich>
          </c:tx>
          <c:layout>
            <c:manualLayout>
              <c:xMode val="edge"/>
              <c:yMode val="edge"/>
              <c:x val="7.6025182097881287E-3"/>
              <c:y val="0.1806755347779772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93741936"/>
        <c:crosses val="autoZero"/>
        <c:crossBetween val="between"/>
      </c:valAx>
      <c:spPr>
        <a:gradFill flip="none" rotWithShape="1">
          <a:gsLst>
            <a:gs pos="0">
              <a:schemeClr val="bg1"/>
            </a:gs>
            <a:gs pos="74000">
              <a:schemeClr val="accent6">
                <a:lumMod val="45000"/>
                <a:lumOff val="55000"/>
                <a:alpha val="70000"/>
              </a:schemeClr>
            </a:gs>
            <a:gs pos="83000">
              <a:schemeClr val="accent6">
                <a:lumMod val="45000"/>
                <a:lumOff val="55000"/>
                <a:alpha val="70000"/>
              </a:schemeClr>
            </a:gs>
            <a:gs pos="100000">
              <a:schemeClr val="accent6">
                <a:lumMod val="60000"/>
                <a:lumOff val="40000"/>
                <a:alpha val="70000"/>
              </a:schemeClr>
            </a:gs>
          </a:gsLst>
          <a:lin ang="5400000" scaled="1"/>
          <a:tileRect/>
        </a:gradFill>
        <a:ln>
          <a:noFill/>
        </a:ln>
        <a:effectLst/>
      </c:spPr>
    </c:plotArea>
    <c:plotVisOnly val="1"/>
    <c:dispBlanksAs val="gap"/>
    <c:showDLblsOverMax val="0"/>
  </c:chart>
  <c:spPr>
    <a:noFill/>
    <a:ln w="9525" cap="flat" cmpd="sng" algn="ctr">
      <a:noFill/>
      <a:round/>
    </a:ln>
    <a:effectLst/>
  </c:spPr>
  <c:txPr>
    <a:bodyPr/>
    <a:lstStyle/>
    <a:p>
      <a:pPr>
        <a:defRPr sz="105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50" tIns="46576" rIns="93150" bIns="46576"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3150" tIns="46576" rIns="93150" bIns="46576" rtlCol="0"/>
          <a:lstStyle>
            <a:lvl1pPr algn="r">
              <a:defRPr sz="1200">
                <a:latin typeface="Arial" charset="0"/>
              </a:defRPr>
            </a:lvl1pPr>
          </a:lstStyle>
          <a:p>
            <a:pPr>
              <a:defRPr/>
            </a:pPr>
            <a:fld id="{EE913C5B-1487-4F5A-B085-65CBB827E8BC}" type="datetimeFigureOut">
              <a:rPr lang="en-US"/>
              <a:pPr>
                <a:defRPr/>
              </a:pPr>
              <a:t>10/28/2016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50" tIns="46576" rIns="93150" bIns="46576"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50" tIns="46576" rIns="93150" bIns="46576" rtlCol="0" anchor="b"/>
          <a:lstStyle>
            <a:lvl1pPr algn="r">
              <a:defRPr sz="1200">
                <a:latin typeface="Arial" charset="0"/>
              </a:defRPr>
            </a:lvl1pPr>
          </a:lstStyle>
          <a:p>
            <a:pPr>
              <a:defRPr/>
            </a:pPr>
            <a:fld id="{A7FE06AF-45C5-4F9B-9F07-500B5B88DC16}" type="slidenum">
              <a:rPr lang="en-US"/>
              <a:pPr>
                <a:defRPr/>
              </a:pPr>
              <a:t>‹#›</a:t>
            </a:fld>
            <a:endParaRPr lang="en-US" dirty="0"/>
          </a:p>
        </p:txBody>
      </p:sp>
    </p:spTree>
    <p:extLst>
      <p:ext uri="{BB962C8B-B14F-4D97-AF65-F5344CB8AC3E}">
        <p14:creationId xmlns:p14="http://schemas.microsoft.com/office/powerpoint/2010/main" val="104345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13" tIns="45706" rIns="91413" bIns="4570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13" tIns="45706" rIns="91413" bIns="45706" rtlCol="0"/>
          <a:lstStyle>
            <a:lvl1pPr algn="r">
              <a:defRPr sz="1200">
                <a:latin typeface="Arial" charset="0"/>
              </a:defRPr>
            </a:lvl1pPr>
          </a:lstStyle>
          <a:p>
            <a:pPr>
              <a:defRPr/>
            </a:pPr>
            <a:fld id="{C6714C43-0338-442D-BABE-F4622E701C9E}" type="datetimeFigureOut">
              <a:rPr lang="en-US"/>
              <a:pPr>
                <a:defRPr/>
              </a:pPr>
              <a:t>10/28/2016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3" tIns="45706" rIns="91413" bIns="45706" rtlCol="0" anchor="ctr"/>
          <a:lstStyle/>
          <a:p>
            <a:pPr lvl="0"/>
            <a:endParaRPr lang="en-US" noProof="0" dirty="0" smtClean="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13" tIns="45706" rIns="91413" bIns="457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13" tIns="45706" rIns="91413" bIns="4570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13" tIns="45706" rIns="91413" bIns="45706" rtlCol="0" anchor="b"/>
          <a:lstStyle>
            <a:lvl1pPr algn="r">
              <a:defRPr sz="1200">
                <a:latin typeface="Arial" charset="0"/>
              </a:defRPr>
            </a:lvl1pPr>
          </a:lstStyle>
          <a:p>
            <a:pPr>
              <a:defRPr/>
            </a:pPr>
            <a:fld id="{3E06B062-FF01-4182-8A52-A13B3E27ECE3}" type="slidenum">
              <a:rPr lang="en-US"/>
              <a:pPr>
                <a:defRPr/>
              </a:pPr>
              <a:t>‹#›</a:t>
            </a:fld>
            <a:endParaRPr lang="en-US" dirty="0"/>
          </a:p>
        </p:txBody>
      </p:sp>
    </p:spTree>
    <p:extLst>
      <p:ext uri="{BB962C8B-B14F-4D97-AF65-F5344CB8AC3E}">
        <p14:creationId xmlns:p14="http://schemas.microsoft.com/office/powerpoint/2010/main" val="3321544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06B062-FF01-4182-8A52-A13B3E27ECE3}" type="slidenum">
              <a:rPr lang="en-US" smtClean="0"/>
              <a:pPr>
                <a:defRPr/>
              </a:pPr>
              <a:t>1</a:t>
            </a:fld>
            <a:endParaRPr lang="en-US" dirty="0"/>
          </a:p>
        </p:txBody>
      </p:sp>
    </p:spTree>
    <p:extLst>
      <p:ext uri="{BB962C8B-B14F-4D97-AF65-F5344CB8AC3E}">
        <p14:creationId xmlns:p14="http://schemas.microsoft.com/office/powerpoint/2010/main" val="19486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A4554B-72B4-4F56-9C19-674A29F95DD6}"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32102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Notes Placeholder 2"/>
          <p:cNvSpPr>
            <a:spLocks noGrp="1"/>
          </p:cNvSpPr>
          <p:nvPr>
            <p:ph type="body" idx="1"/>
          </p:nvPr>
        </p:nvSpPr>
        <p:spPr bwMode="auto">
          <a:xfrm>
            <a:off x="716619" y="4548458"/>
            <a:ext cx="5716072" cy="388027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Aft>
                <a:spcPts val="611"/>
              </a:spcAft>
            </a:pPr>
            <a:r>
              <a:rPr lang="en-US" dirty="0" smtClean="0"/>
              <a:t>EIM</a:t>
            </a:r>
            <a:r>
              <a:rPr lang="en-US" baseline="0" dirty="0" smtClean="0"/>
              <a:t> benefit to continue to accrue with Q3 benefits $26 million.  Benefits reflect</a:t>
            </a:r>
            <a:endParaRPr lang="en-US" dirty="0" smtClean="0"/>
          </a:p>
          <a:p>
            <a:pPr marL="291136" indent="-291136">
              <a:spcAft>
                <a:spcPts val="611"/>
              </a:spcAft>
              <a:buFont typeface="Arial" panose="020B0604020202020204" pitchFamily="34" charset="0"/>
              <a:buChar char="•"/>
            </a:pPr>
            <a:r>
              <a:rPr lang="en-US" dirty="0" smtClean="0"/>
              <a:t>More efficient dispatch, both inter- and intra-regional</a:t>
            </a:r>
          </a:p>
          <a:p>
            <a:pPr marL="291136" indent="-291136">
              <a:spcAft>
                <a:spcPts val="611"/>
              </a:spcAft>
              <a:buFont typeface="Arial" panose="020B0604020202020204" pitchFamily="34" charset="0"/>
              <a:buChar char="•"/>
            </a:pPr>
            <a:r>
              <a:rPr lang="en-US" dirty="0" smtClean="0"/>
              <a:t>Reduced renewable energy curtailment </a:t>
            </a:r>
          </a:p>
          <a:p>
            <a:pPr marL="291136" indent="-291136">
              <a:spcAft>
                <a:spcPts val="611"/>
              </a:spcAft>
              <a:buFont typeface="Arial" panose="020B0604020202020204" pitchFamily="34" charset="0"/>
              <a:buChar char="•"/>
            </a:pPr>
            <a:r>
              <a:rPr lang="en-US" dirty="0" smtClean="0"/>
              <a:t>Reduced flexibility reserves needed in PacifiCorp BAAs</a:t>
            </a:r>
          </a:p>
          <a:p>
            <a:pPr>
              <a:spcAft>
                <a:spcPts val="600"/>
              </a:spcAft>
              <a:defRPr/>
            </a:pPr>
            <a:endParaRPr lang="en-US" dirty="0" smtClean="0">
              <a:latin typeface="Arial" panose="020B0604020202020204" pitchFamily="34" charset="0"/>
              <a:cs typeface="Arial" panose="020B0604020202020204" pitchFamily="34" charset="0"/>
            </a:endParaRPr>
          </a:p>
          <a:p>
            <a:pPr>
              <a:spcAft>
                <a:spcPts val="600"/>
              </a:spcAft>
              <a:defRPr/>
            </a:pPr>
            <a:endParaRPr lang="en-US" dirty="0" smtClean="0">
              <a:latin typeface="Arial" panose="020B0604020202020204" pitchFamily="34" charset="0"/>
              <a:cs typeface="Arial" panose="020B0604020202020204" pitchFamily="34" charset="0"/>
            </a:endParaRPr>
          </a:p>
          <a:p>
            <a:pPr>
              <a:spcAft>
                <a:spcPts val="600"/>
              </a:spcAft>
              <a:defRPr/>
            </a:pPr>
            <a:endParaRPr lang="en-US" dirty="0" smtClean="0">
              <a:latin typeface="Arial" panose="020B0604020202020204" pitchFamily="34" charset="0"/>
              <a:cs typeface="Arial" panose="020B0604020202020204" pitchFamily="34" charset="0"/>
            </a:endParaRPr>
          </a:p>
          <a:p>
            <a:pPr>
              <a:spcAft>
                <a:spcPts val="600"/>
              </a:spcAft>
              <a:defRPr/>
            </a:pPr>
            <a:r>
              <a:rPr lang="en-US" dirty="0" smtClean="0">
                <a:latin typeface="Arial" panose="020B0604020202020204" pitchFamily="34" charset="0"/>
                <a:cs typeface="Arial" panose="020B0604020202020204" pitchFamily="34" charset="0"/>
              </a:rPr>
              <a:t>Q3</a:t>
            </a:r>
            <a:r>
              <a:rPr lang="en-US" baseline="0" dirty="0" smtClean="0">
                <a:latin typeface="Arial" panose="020B0604020202020204" pitchFamily="34" charset="0"/>
                <a:cs typeface="Arial" panose="020B0604020202020204" pitchFamily="34" charset="0"/>
              </a:rPr>
              <a:t> avoided renewable </a:t>
            </a:r>
            <a:r>
              <a:rPr lang="en-US" baseline="0" dirty="0" err="1" smtClean="0">
                <a:latin typeface="Arial" panose="020B0604020202020204" pitchFamily="34" charset="0"/>
                <a:cs typeface="Arial" panose="020B0604020202020204" pitchFamily="34" charset="0"/>
              </a:rPr>
              <a:t>curtailement</a:t>
            </a:r>
            <a:r>
              <a:rPr lang="en-US" baseline="0" dirty="0" smtClean="0">
                <a:latin typeface="Arial" panose="020B0604020202020204" pitchFamily="34" charset="0"/>
                <a:cs typeface="Arial" panose="020B0604020202020204" pitchFamily="34" charset="0"/>
              </a:rPr>
              <a:t> of 33,000MWh is down from Q3 reflects seasonal changes.   With higher loads the amount of avoided curtailment reduces.</a:t>
            </a:r>
            <a:endParaRPr lang="en-US" dirty="0" smtClean="0">
              <a:latin typeface="Arial" panose="020B0604020202020204" pitchFamily="34" charset="0"/>
              <a:cs typeface="Arial" panose="020B0604020202020204" pitchFamily="34" charset="0"/>
            </a:endParaRPr>
          </a:p>
        </p:txBody>
      </p:sp>
      <p:sp>
        <p:nvSpPr>
          <p:cNvPr id="2765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3492" indent="-285958">
              <a:defRPr>
                <a:solidFill>
                  <a:schemeClr val="tx1"/>
                </a:solidFill>
                <a:latin typeface="Arial" charset="0"/>
                <a:cs typeface="Arial" charset="0"/>
              </a:defRPr>
            </a:lvl2pPr>
            <a:lvl3pPr marL="1143834" indent="-228767">
              <a:defRPr>
                <a:solidFill>
                  <a:schemeClr val="tx1"/>
                </a:solidFill>
                <a:latin typeface="Arial" charset="0"/>
                <a:cs typeface="Arial" charset="0"/>
              </a:defRPr>
            </a:lvl3pPr>
            <a:lvl4pPr marL="1601368" indent="-228767">
              <a:defRPr>
                <a:solidFill>
                  <a:schemeClr val="tx1"/>
                </a:solidFill>
                <a:latin typeface="Arial" charset="0"/>
                <a:cs typeface="Arial" charset="0"/>
              </a:defRPr>
            </a:lvl4pPr>
            <a:lvl5pPr marL="2058900" indent="-228767">
              <a:defRPr>
                <a:solidFill>
                  <a:schemeClr val="tx1"/>
                </a:solidFill>
                <a:latin typeface="Arial" charset="0"/>
                <a:cs typeface="Arial" charset="0"/>
              </a:defRPr>
            </a:lvl5pPr>
            <a:lvl6pPr marL="2516435" indent="-228767" eaLnBrk="0" fontAlgn="base" hangingPunct="0">
              <a:spcBef>
                <a:spcPct val="0"/>
              </a:spcBef>
              <a:spcAft>
                <a:spcPct val="0"/>
              </a:spcAft>
              <a:defRPr>
                <a:solidFill>
                  <a:schemeClr val="tx1"/>
                </a:solidFill>
                <a:latin typeface="Arial" charset="0"/>
                <a:cs typeface="Arial" charset="0"/>
              </a:defRPr>
            </a:lvl6pPr>
            <a:lvl7pPr marL="2973968" indent="-228767" eaLnBrk="0" fontAlgn="base" hangingPunct="0">
              <a:spcBef>
                <a:spcPct val="0"/>
              </a:spcBef>
              <a:spcAft>
                <a:spcPct val="0"/>
              </a:spcAft>
              <a:defRPr>
                <a:solidFill>
                  <a:schemeClr val="tx1"/>
                </a:solidFill>
                <a:latin typeface="Arial" charset="0"/>
                <a:cs typeface="Arial" charset="0"/>
              </a:defRPr>
            </a:lvl7pPr>
            <a:lvl8pPr marL="3431501" indent="-228767" eaLnBrk="0" fontAlgn="base" hangingPunct="0">
              <a:spcBef>
                <a:spcPct val="0"/>
              </a:spcBef>
              <a:spcAft>
                <a:spcPct val="0"/>
              </a:spcAft>
              <a:defRPr>
                <a:solidFill>
                  <a:schemeClr val="tx1"/>
                </a:solidFill>
                <a:latin typeface="Arial" charset="0"/>
                <a:cs typeface="Arial" charset="0"/>
              </a:defRPr>
            </a:lvl8pPr>
            <a:lvl9pPr marL="3889035" indent="-228767" eaLnBrk="0" fontAlgn="base" hangingPunct="0">
              <a:spcBef>
                <a:spcPct val="0"/>
              </a:spcBef>
              <a:spcAft>
                <a:spcPct val="0"/>
              </a:spcAft>
              <a:defRPr>
                <a:solidFill>
                  <a:schemeClr val="tx1"/>
                </a:solidFill>
                <a:latin typeface="Arial" charset="0"/>
                <a:cs typeface="Arial" charset="0"/>
              </a:defRPr>
            </a:lvl9pPr>
          </a:lstStyle>
          <a:p>
            <a:endParaRPr lang="en-US" altLang="en-US">
              <a:solidFill>
                <a:prstClr val="black"/>
              </a:solidFill>
            </a:endParaRPr>
          </a:p>
        </p:txBody>
      </p:sp>
      <p:sp>
        <p:nvSpPr>
          <p:cNvPr id="2765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3492" indent="-285958">
              <a:defRPr>
                <a:solidFill>
                  <a:schemeClr val="tx1"/>
                </a:solidFill>
                <a:latin typeface="Arial" charset="0"/>
                <a:cs typeface="Arial" charset="0"/>
              </a:defRPr>
            </a:lvl2pPr>
            <a:lvl3pPr marL="1143834" indent="-228767">
              <a:defRPr>
                <a:solidFill>
                  <a:schemeClr val="tx1"/>
                </a:solidFill>
                <a:latin typeface="Arial" charset="0"/>
                <a:cs typeface="Arial" charset="0"/>
              </a:defRPr>
            </a:lvl3pPr>
            <a:lvl4pPr marL="1601368" indent="-228767">
              <a:defRPr>
                <a:solidFill>
                  <a:schemeClr val="tx1"/>
                </a:solidFill>
                <a:latin typeface="Arial" charset="0"/>
                <a:cs typeface="Arial" charset="0"/>
              </a:defRPr>
            </a:lvl4pPr>
            <a:lvl5pPr marL="2058900" indent="-228767">
              <a:defRPr>
                <a:solidFill>
                  <a:schemeClr val="tx1"/>
                </a:solidFill>
                <a:latin typeface="Arial" charset="0"/>
                <a:cs typeface="Arial" charset="0"/>
              </a:defRPr>
            </a:lvl5pPr>
            <a:lvl6pPr marL="2516435" indent="-228767" eaLnBrk="0" fontAlgn="base" hangingPunct="0">
              <a:spcBef>
                <a:spcPct val="0"/>
              </a:spcBef>
              <a:spcAft>
                <a:spcPct val="0"/>
              </a:spcAft>
              <a:defRPr>
                <a:solidFill>
                  <a:schemeClr val="tx1"/>
                </a:solidFill>
                <a:latin typeface="Arial" charset="0"/>
                <a:cs typeface="Arial" charset="0"/>
              </a:defRPr>
            </a:lvl6pPr>
            <a:lvl7pPr marL="2973968" indent="-228767" eaLnBrk="0" fontAlgn="base" hangingPunct="0">
              <a:spcBef>
                <a:spcPct val="0"/>
              </a:spcBef>
              <a:spcAft>
                <a:spcPct val="0"/>
              </a:spcAft>
              <a:defRPr>
                <a:solidFill>
                  <a:schemeClr val="tx1"/>
                </a:solidFill>
                <a:latin typeface="Arial" charset="0"/>
                <a:cs typeface="Arial" charset="0"/>
              </a:defRPr>
            </a:lvl7pPr>
            <a:lvl8pPr marL="3431501" indent="-228767" eaLnBrk="0" fontAlgn="base" hangingPunct="0">
              <a:spcBef>
                <a:spcPct val="0"/>
              </a:spcBef>
              <a:spcAft>
                <a:spcPct val="0"/>
              </a:spcAft>
              <a:defRPr>
                <a:solidFill>
                  <a:schemeClr val="tx1"/>
                </a:solidFill>
                <a:latin typeface="Arial" charset="0"/>
                <a:cs typeface="Arial" charset="0"/>
              </a:defRPr>
            </a:lvl8pPr>
            <a:lvl9pPr marL="3889035" indent="-228767" eaLnBrk="0" fontAlgn="base" hangingPunct="0">
              <a:spcBef>
                <a:spcPct val="0"/>
              </a:spcBef>
              <a:spcAft>
                <a:spcPct val="0"/>
              </a:spcAft>
              <a:defRPr>
                <a:solidFill>
                  <a:schemeClr val="tx1"/>
                </a:solidFill>
                <a:latin typeface="Arial" charset="0"/>
                <a:cs typeface="Arial" charset="0"/>
              </a:defRPr>
            </a:lvl9pPr>
          </a:lstStyle>
          <a:p>
            <a:endParaRPr lang="en-US" altLang="en-US" smtClean="0">
              <a:solidFill>
                <a:prstClr val="black"/>
              </a:solidFill>
            </a:endParaRPr>
          </a:p>
        </p:txBody>
      </p:sp>
    </p:spTree>
    <p:extLst>
      <p:ext uri="{BB962C8B-B14F-4D97-AF65-F5344CB8AC3E}">
        <p14:creationId xmlns:p14="http://schemas.microsoft.com/office/powerpoint/2010/main" val="60443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balancing test is one of the tests that is required to ensure EIM entity balancing area is resource sufficient and avoids leaning on other balancing areas coming into the hour.   Both APS and PSE have a </a:t>
            </a:r>
            <a:r>
              <a:rPr lang="en-US" baseline="0" dirty="0" err="1" smtClean="0"/>
              <a:t>hgh</a:t>
            </a:r>
            <a:r>
              <a:rPr lang="en-US" baseline="0" dirty="0" smtClean="0"/>
              <a:t> rate of demonstrating sufficiency.  If test is not passed the EIM entity area transfers are frozen to avoid leaning on others.</a:t>
            </a:r>
          </a:p>
          <a:p>
            <a:endParaRPr lang="en-US" baseline="0" dirty="0" smtClean="0"/>
          </a:p>
          <a:p>
            <a:r>
              <a:rPr lang="en-US" baseline="0" dirty="0" smtClean="0"/>
              <a:t>With the high rate of sufficiency, we are observing very high rate of feasible solutions in both the 15 minute and 5 minute market.   Both APS and PSE are feasible, meaning there are sufficient volume of bid in </a:t>
            </a:r>
            <a:r>
              <a:rPr lang="en-US" baseline="0" dirty="0" err="1" smtClean="0"/>
              <a:t>erergy</a:t>
            </a:r>
            <a:r>
              <a:rPr lang="en-US" baseline="0" dirty="0" smtClean="0"/>
              <a:t> to meet the imbalances well over 99% of the time.   Based on past experience we observe market is working well when there are </a:t>
            </a:r>
            <a:r>
              <a:rPr lang="en-US" baseline="0" dirty="0" err="1" smtClean="0"/>
              <a:t>infeasibile</a:t>
            </a:r>
            <a:r>
              <a:rPr lang="en-US" baseline="0" dirty="0" smtClean="0"/>
              <a:t> solutions less than 1% of time.</a:t>
            </a:r>
            <a:endParaRPr lang="en-US" dirty="0"/>
          </a:p>
        </p:txBody>
      </p:sp>
      <p:sp>
        <p:nvSpPr>
          <p:cNvPr id="4" name="Slide Number Placeholder 3"/>
          <p:cNvSpPr>
            <a:spLocks noGrp="1"/>
          </p:cNvSpPr>
          <p:nvPr>
            <p:ph type="sldNum" sz="quarter" idx="10"/>
          </p:nvPr>
        </p:nvSpPr>
        <p:spPr/>
        <p:txBody>
          <a:bodyPr/>
          <a:lstStyle/>
          <a:p>
            <a:pPr>
              <a:defRPr/>
            </a:pPr>
            <a:fld id="{3E06B062-FF01-4182-8A52-A13B3E27ECE3}" type="slidenum">
              <a:rPr lang="en-US" smtClean="0"/>
              <a:pPr>
                <a:defRPr/>
              </a:pPr>
              <a:t>4</a:t>
            </a:fld>
            <a:endParaRPr lang="en-US" dirty="0"/>
          </a:p>
        </p:txBody>
      </p:sp>
    </p:spTree>
    <p:extLst>
      <p:ext uri="{BB962C8B-B14F-4D97-AF65-F5344CB8AC3E}">
        <p14:creationId xmlns:p14="http://schemas.microsoft.com/office/powerpoint/2010/main" val="417018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Prices</a:t>
            </a:r>
            <a:r>
              <a:rPr lang="en-US" baseline="0" dirty="0" smtClean="0"/>
              <a:t> are generally stable and prices are reflect of system conditions. The Red line is the prices for 15-minute market, the blue line is the prices for the 5-minute market and the dotted line reflects the proxy daily index price the respective EIM entity used prior to implementing EIM.   When prices deviate from index, the prices are better reflecting the system conditions. </a:t>
            </a:r>
            <a:endParaRPr lang="en-US" dirty="0"/>
          </a:p>
        </p:txBody>
      </p:sp>
      <p:sp>
        <p:nvSpPr>
          <p:cNvPr id="4" name="Slide Number Placeholder 3"/>
          <p:cNvSpPr>
            <a:spLocks noGrp="1"/>
          </p:cNvSpPr>
          <p:nvPr>
            <p:ph type="sldNum" sz="quarter" idx="10"/>
          </p:nvPr>
        </p:nvSpPr>
        <p:spPr/>
        <p:txBody>
          <a:bodyPr/>
          <a:lstStyle/>
          <a:p>
            <a:pPr>
              <a:defRPr/>
            </a:pPr>
            <a:fld id="{3E06B062-FF01-4182-8A52-A13B3E27ECE3}" type="slidenum">
              <a:rPr lang="en-US" smtClean="0"/>
              <a:pPr>
                <a:defRPr/>
              </a:pPr>
              <a:t>5</a:t>
            </a:fld>
            <a:endParaRPr lang="en-US" dirty="0"/>
          </a:p>
        </p:txBody>
      </p:sp>
    </p:spTree>
    <p:extLst>
      <p:ext uri="{BB962C8B-B14F-4D97-AF65-F5344CB8AC3E}">
        <p14:creationId xmlns:p14="http://schemas.microsoft.com/office/powerpoint/2010/main" val="375402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A4554B-72B4-4F56-9C19-674A29F95DD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3523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first two days the transfer for the new APS and PSE areas were increased.   We observe bi-directional transfers that reflect the economic opportunities.</a:t>
            </a:r>
            <a:endParaRPr lang="en-US" dirty="0"/>
          </a:p>
        </p:txBody>
      </p:sp>
      <p:sp>
        <p:nvSpPr>
          <p:cNvPr id="4" name="Slide Number Placeholder 3"/>
          <p:cNvSpPr>
            <a:spLocks noGrp="1"/>
          </p:cNvSpPr>
          <p:nvPr>
            <p:ph type="sldNum" sz="quarter" idx="10"/>
          </p:nvPr>
        </p:nvSpPr>
        <p:spPr/>
        <p:txBody>
          <a:bodyPr/>
          <a:lstStyle/>
          <a:p>
            <a:pPr>
              <a:defRPr/>
            </a:pPr>
            <a:fld id="{3E06B062-FF01-4182-8A52-A13B3E27ECE3}" type="slidenum">
              <a:rPr lang="en-US" smtClean="0"/>
              <a:pPr>
                <a:defRPr/>
              </a:pPr>
              <a:t>7</a:t>
            </a:fld>
            <a:endParaRPr lang="en-US" dirty="0"/>
          </a:p>
        </p:txBody>
      </p:sp>
    </p:spTree>
    <p:extLst>
      <p:ext uri="{BB962C8B-B14F-4D97-AF65-F5344CB8AC3E}">
        <p14:creationId xmlns:p14="http://schemas.microsoft.com/office/powerpoint/2010/main" val="156809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7" descr="Slide bkgrnd-Titlefooter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89963"/>
            <a:ext cx="91440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76400"/>
            <a:ext cx="7772400" cy="993775"/>
          </a:xfrm>
          <a:prstGeom prst="rect">
            <a:avLst/>
          </a:prstGeom>
        </p:spPr>
        <p:txBody>
          <a:bodyPr/>
          <a:lstStyle>
            <a:lvl1pPr algn="l">
              <a:defRPr sz="3600">
                <a:solidFill>
                  <a:srgbClr val="4F758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743200"/>
            <a:ext cx="7772400" cy="2209800"/>
          </a:xfrm>
          <a:prstGeom prst="rect">
            <a:avLst/>
          </a:prstGeo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97604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8760"/>
            <a:ext cx="9144000" cy="873303"/>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lgn="l">
              <a:defRPr sz="2600">
                <a:solidFill>
                  <a:srgbClr val="4F758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412500" y="6347780"/>
            <a:ext cx="627095" cy="230832"/>
          </a:xfrm>
          <a:prstGeom prst="rect">
            <a:avLst/>
          </a:prstGeom>
          <a:noFill/>
        </p:spPr>
        <p:txBody>
          <a:bodyPr wrap="none" rtlCol="0">
            <a:spAutoFit/>
          </a:bodyPr>
          <a:lstStyle/>
          <a:p>
            <a:r>
              <a:rPr lang="en-US" sz="900" b="0" dirty="0" smtClean="0"/>
              <a:t>Page </a:t>
            </a:r>
            <a:fld id="{C3DED539-6184-43B2-9303-FCAF2609E885}" type="slidenum">
              <a:rPr lang="en-US" sz="900" b="0" smtClean="0"/>
              <a:t>‹#›</a:t>
            </a:fld>
            <a:endParaRPr lang="en-US" sz="900" b="0" dirty="0"/>
          </a:p>
        </p:txBody>
      </p:sp>
      <p:sp>
        <p:nvSpPr>
          <p:cNvPr id="6" name="TextBox 5"/>
          <p:cNvSpPr txBox="1"/>
          <p:nvPr userDrawn="1"/>
        </p:nvSpPr>
        <p:spPr>
          <a:xfrm>
            <a:off x="3808679" y="6353092"/>
            <a:ext cx="1511952" cy="253916"/>
          </a:xfrm>
          <a:prstGeom prst="rect">
            <a:avLst/>
          </a:prstGeom>
          <a:noFill/>
        </p:spPr>
        <p:txBody>
          <a:bodyPr wrap="none" rtlCol="0">
            <a:spAutoFit/>
          </a:bodyPr>
          <a:lstStyle/>
          <a:p>
            <a:r>
              <a:rPr lang="en-US" sz="1050" dirty="0" smtClean="0"/>
              <a:t>California ISO - Public</a:t>
            </a:r>
            <a:endParaRPr lang="en-US" sz="105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4F758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4F758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5" descr="Slide bkgrnd-header-board.jpg"/>
          <p:cNvPicPr>
            <a:picLocks noChangeAspect="1"/>
          </p:cNvPicPr>
          <p:nvPr/>
        </p:nvPicPr>
        <p:blipFill>
          <a:blip r:embed="rId12" cstate="print"/>
          <a:srcRect/>
          <a:stretch>
            <a:fillRect/>
          </a:stretch>
        </p:blipFill>
        <p:spPr bwMode="auto">
          <a:xfrm>
            <a:off x="0" y="0"/>
            <a:ext cx="9144000" cy="1001713"/>
          </a:xfrm>
          <a:prstGeom prst="rect">
            <a:avLst/>
          </a:prstGeom>
          <a:noFill/>
          <a:ln w="9525">
            <a:noFill/>
            <a:miter lim="800000"/>
            <a:headEnd/>
            <a:tailEnd/>
          </a:ln>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08760"/>
            <a:ext cx="9144000" cy="873303"/>
          </a:xfrm>
          <a:prstGeom prst="rect">
            <a:avLst/>
          </a:prstGeom>
        </p:spPr>
      </p:pic>
      <p:sp>
        <p:nvSpPr>
          <p:cNvPr id="2" name="TextBox 1"/>
          <p:cNvSpPr txBox="1"/>
          <p:nvPr userDrawn="1"/>
        </p:nvSpPr>
        <p:spPr>
          <a:xfrm>
            <a:off x="8412500" y="6347780"/>
            <a:ext cx="627095" cy="230832"/>
          </a:xfrm>
          <a:prstGeom prst="rect">
            <a:avLst/>
          </a:prstGeom>
          <a:noFill/>
        </p:spPr>
        <p:txBody>
          <a:bodyPr wrap="none" rtlCol="0">
            <a:spAutoFit/>
          </a:bodyPr>
          <a:lstStyle/>
          <a:p>
            <a:r>
              <a:rPr lang="en-US" sz="900" b="0" dirty="0" smtClean="0"/>
              <a:t>Page </a:t>
            </a:r>
            <a:fld id="{C3DED539-6184-43B2-9303-FCAF2609E885}" type="slidenum">
              <a:rPr lang="en-US" sz="900" b="0" smtClean="0"/>
              <a:t>‹#›</a:t>
            </a:fld>
            <a:endParaRPr lang="en-US" sz="900" b="0" dirty="0"/>
          </a:p>
        </p:txBody>
      </p:sp>
      <p:sp>
        <p:nvSpPr>
          <p:cNvPr id="3" name="TextBox 2"/>
          <p:cNvSpPr txBox="1"/>
          <p:nvPr userDrawn="1"/>
        </p:nvSpPr>
        <p:spPr>
          <a:xfrm>
            <a:off x="3832533" y="6361044"/>
            <a:ext cx="1511952" cy="253916"/>
          </a:xfrm>
          <a:prstGeom prst="rect">
            <a:avLst/>
          </a:prstGeom>
          <a:noFill/>
        </p:spPr>
        <p:txBody>
          <a:bodyPr wrap="none" rtlCol="0">
            <a:spAutoFit/>
          </a:bodyPr>
          <a:lstStyle/>
          <a:p>
            <a:r>
              <a:rPr lang="en-US" sz="1050" dirty="0" smtClean="0"/>
              <a:t>California ISO - Public</a:t>
            </a:r>
            <a:endParaRPr lang="en-US" sz="1050" dirty="0"/>
          </a:p>
        </p:txBody>
      </p:sp>
    </p:spTree>
  </p:cSld>
  <p:clrMap bg1="lt1" tx1="dk1" bg2="lt2" tx2="dk2" accent1="accent1" accent2="accent2" accent3="accent3" accent4="accent4" accent5="accent5" accent6="accent6" hlink="hlink" folHlink="folHlink"/>
  <p:sldLayoutIdLst>
    <p:sldLayoutId id="2147485148" r:id="rId1"/>
    <p:sldLayoutId id="2147485147"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bwMode="auto">
          <a:xfrm>
            <a:off x="704850" y="1352556"/>
            <a:ext cx="7988576"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Western Energy Imbalance Market update</a:t>
            </a:r>
            <a:r>
              <a:rPr lang="en-US" altLang="en-US" sz="3200" dirty="0"/>
              <a:t/>
            </a:r>
            <a:br>
              <a:rPr lang="en-US" altLang="en-US" sz="3200" dirty="0"/>
            </a:br>
            <a:endParaRPr lang="en-US" altLang="en-US" sz="3200" dirty="0" smtClean="0"/>
          </a:p>
        </p:txBody>
      </p:sp>
      <p:sp>
        <p:nvSpPr>
          <p:cNvPr id="13315" name="Subtitle 5"/>
          <p:cNvSpPr>
            <a:spLocks noGrp="1"/>
          </p:cNvSpPr>
          <p:nvPr>
            <p:ph type="subTitle" idx="1"/>
          </p:nvPr>
        </p:nvSpPr>
        <p:spPr bwMode="auto">
          <a:xfrm>
            <a:off x="701492" y="2300176"/>
            <a:ext cx="8036108"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altLang="en-US" dirty="0" smtClean="0">
                <a:solidFill>
                  <a:srgbClr val="898989"/>
                </a:solidFill>
              </a:rPr>
              <a:t>Mark Rothleder</a:t>
            </a:r>
          </a:p>
          <a:p>
            <a:pPr>
              <a:spcBef>
                <a:spcPts val="300"/>
              </a:spcBef>
            </a:pPr>
            <a:r>
              <a:rPr lang="en-US" altLang="en-US" dirty="0" smtClean="0">
                <a:solidFill>
                  <a:srgbClr val="898989"/>
                </a:solidFill>
              </a:rPr>
              <a:t>Vice President</a:t>
            </a:r>
          </a:p>
          <a:p>
            <a:pPr>
              <a:spcBef>
                <a:spcPts val="300"/>
              </a:spcBef>
            </a:pPr>
            <a:r>
              <a:rPr lang="en-US" altLang="en-US" dirty="0" smtClean="0">
                <a:solidFill>
                  <a:srgbClr val="898989"/>
                </a:solidFill>
              </a:rPr>
              <a:t>Market Quality &amp; Renewable Integration</a:t>
            </a:r>
          </a:p>
          <a:p>
            <a:pPr>
              <a:spcBef>
                <a:spcPts val="0"/>
              </a:spcBef>
            </a:pPr>
            <a:endParaRPr lang="en-US" altLang="en-US" dirty="0" smtClean="0"/>
          </a:p>
          <a:p>
            <a:pPr>
              <a:spcBef>
                <a:spcPts val="0"/>
              </a:spcBef>
            </a:pPr>
            <a:endParaRPr lang="en-US" altLang="en-US" dirty="0" smtClean="0"/>
          </a:p>
          <a:p>
            <a:pPr>
              <a:spcBef>
                <a:spcPts val="0"/>
              </a:spcBef>
            </a:pPr>
            <a:r>
              <a:rPr lang="en-US" altLang="en-US" dirty="0" smtClean="0"/>
              <a:t>Body of State Regulators</a:t>
            </a:r>
          </a:p>
          <a:p>
            <a:pPr>
              <a:spcBef>
                <a:spcPts val="300"/>
              </a:spcBef>
            </a:pPr>
            <a:r>
              <a:rPr lang="en-US" altLang="en-US" dirty="0" smtClean="0">
                <a:solidFill>
                  <a:srgbClr val="898989"/>
                </a:solidFill>
              </a:rPr>
              <a:t>San Diego, CA</a:t>
            </a:r>
          </a:p>
          <a:p>
            <a:pPr>
              <a:spcBef>
                <a:spcPts val="300"/>
              </a:spcBef>
            </a:pPr>
            <a:r>
              <a:rPr lang="en-US" altLang="en-US" dirty="0" smtClean="0">
                <a:solidFill>
                  <a:srgbClr val="898989"/>
                </a:solidFill>
              </a:rPr>
              <a:t>October 31, 2016</a:t>
            </a:r>
          </a:p>
        </p:txBody>
      </p:sp>
    </p:spTree>
    <p:extLst>
      <p:ext uri="{BB962C8B-B14F-4D97-AF65-F5344CB8AC3E}">
        <p14:creationId xmlns:p14="http://schemas.microsoft.com/office/powerpoint/2010/main" val="54477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464" y="3371170"/>
            <a:ext cx="3924638" cy="236287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9045" y="215054"/>
            <a:ext cx="8229600" cy="1143000"/>
          </a:xfrm>
        </p:spPr>
        <p:txBody>
          <a:bodyPr/>
          <a:lstStyle/>
          <a:p>
            <a:r>
              <a:rPr lang="en-US" sz="3200" dirty="0" smtClean="0"/>
              <a:t>EIM update </a:t>
            </a:r>
            <a:endParaRPr lang="en-US" sz="3200" dirty="0"/>
          </a:p>
        </p:txBody>
      </p:sp>
      <p:sp>
        <p:nvSpPr>
          <p:cNvPr id="3" name="Content Placeholder 2"/>
          <p:cNvSpPr>
            <a:spLocks noGrp="1"/>
          </p:cNvSpPr>
          <p:nvPr>
            <p:ph idx="1"/>
          </p:nvPr>
        </p:nvSpPr>
        <p:spPr>
          <a:xfrm>
            <a:off x="363464" y="800166"/>
            <a:ext cx="3903362" cy="4800600"/>
          </a:xfrm>
        </p:spPr>
        <p:txBody>
          <a:bodyPr/>
          <a:lstStyle/>
          <a:p>
            <a:pPr>
              <a:spcBef>
                <a:spcPts val="2400"/>
              </a:spcBef>
            </a:pPr>
            <a:r>
              <a:rPr lang="en-US" sz="1800" dirty="0" smtClean="0"/>
              <a:t>Arizona and Puget</a:t>
            </a:r>
          </a:p>
          <a:p>
            <a:pPr lvl="1">
              <a:spcBef>
                <a:spcPts val="600"/>
              </a:spcBef>
            </a:pPr>
            <a:r>
              <a:rPr lang="en-US" sz="1800" dirty="0" smtClean="0"/>
              <a:t>Went live October 1</a:t>
            </a:r>
            <a:r>
              <a:rPr lang="en-US" sz="1800" baseline="30000" dirty="0" smtClean="0"/>
              <a:t>st</a:t>
            </a:r>
            <a:endParaRPr lang="en-US" sz="1800" dirty="0" smtClean="0"/>
          </a:p>
          <a:p>
            <a:pPr>
              <a:spcBef>
                <a:spcPts val="1800"/>
              </a:spcBef>
            </a:pPr>
            <a:r>
              <a:rPr lang="en-US" sz="1800" dirty="0" smtClean="0"/>
              <a:t>Portland General</a:t>
            </a:r>
          </a:p>
          <a:p>
            <a:pPr lvl="1">
              <a:spcBef>
                <a:spcPts val="600"/>
              </a:spcBef>
            </a:pPr>
            <a:r>
              <a:rPr lang="en-US" sz="1800" dirty="0" smtClean="0"/>
              <a:t>Fall 2017</a:t>
            </a:r>
            <a:endParaRPr lang="en-US" sz="1800" dirty="0"/>
          </a:p>
          <a:p>
            <a:pPr>
              <a:spcBef>
                <a:spcPts val="1800"/>
              </a:spcBef>
            </a:pPr>
            <a:r>
              <a:rPr lang="en-US" sz="1800" dirty="0" smtClean="0"/>
              <a:t>Idaho Power</a:t>
            </a:r>
          </a:p>
          <a:p>
            <a:pPr lvl="1">
              <a:spcBef>
                <a:spcPts val="600"/>
              </a:spcBef>
            </a:pPr>
            <a:r>
              <a:rPr lang="en-US" sz="1800" dirty="0" smtClean="0"/>
              <a:t>Spring 2018</a:t>
            </a:r>
          </a:p>
          <a:p>
            <a:pPr>
              <a:spcBef>
                <a:spcPts val="1800"/>
              </a:spcBef>
            </a:pPr>
            <a:r>
              <a:rPr lang="en-US" sz="1800" dirty="0" smtClean="0"/>
              <a:t>Entities exploring future entry</a:t>
            </a:r>
          </a:p>
          <a:p>
            <a:pPr lvl="1">
              <a:spcBef>
                <a:spcPts val="600"/>
              </a:spcBef>
            </a:pPr>
            <a:r>
              <a:rPr lang="en-US" sz="1800" dirty="0" smtClean="0"/>
              <a:t>CENACE, Baja CA</a:t>
            </a:r>
          </a:p>
          <a:p>
            <a:pPr lvl="1">
              <a:spcBef>
                <a:spcPts val="600"/>
              </a:spcBef>
            </a:pPr>
            <a:r>
              <a:rPr lang="en-US" sz="1800" dirty="0" smtClean="0"/>
              <a:t>Balancing Authority of Northern California (BANC)</a:t>
            </a:r>
          </a:p>
          <a:p>
            <a:pPr lvl="1">
              <a:spcBef>
                <a:spcPts val="600"/>
              </a:spcBef>
            </a:pPr>
            <a:r>
              <a:rPr lang="en-US" sz="1800" dirty="0"/>
              <a:t>Los Angeles Department of Water &amp; Power (LADWP)</a:t>
            </a:r>
          </a:p>
          <a:p>
            <a:pPr lvl="1">
              <a:spcBef>
                <a:spcPts val="600"/>
              </a:spcBef>
            </a:pPr>
            <a:r>
              <a:rPr lang="en-US" sz="1800" dirty="0" smtClean="0"/>
              <a:t>Seattle City Light (SCL)</a:t>
            </a: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r="12811" b="4927"/>
          <a:stretch/>
        </p:blipFill>
        <p:spPr>
          <a:xfrm>
            <a:off x="4133850" y="93133"/>
            <a:ext cx="4883150" cy="6248400"/>
          </a:xfrm>
          <a:prstGeom prst="rect">
            <a:avLst/>
          </a:prstGeom>
        </p:spPr>
      </p:pic>
    </p:spTree>
    <p:extLst>
      <p:ext uri="{BB962C8B-B14F-4D97-AF65-F5344CB8AC3E}">
        <p14:creationId xmlns:p14="http://schemas.microsoft.com/office/powerpoint/2010/main" val="97875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bwMode="auto">
          <a:xfrm>
            <a:off x="156520" y="283105"/>
            <a:ext cx="88984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r>
              <a:rPr lang="en-US" altLang="en-US" sz="2800" dirty="0"/>
              <a:t>Gross economic benefits since start of EIM = </a:t>
            </a:r>
            <a:r>
              <a:rPr lang="en-US" altLang="en-US" sz="2800" dirty="0" smtClean="0"/>
              <a:t>$114.36M</a:t>
            </a:r>
            <a:endParaRPr lang="en-US" alt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3132391327"/>
              </p:ext>
            </p:extLst>
          </p:nvPr>
        </p:nvGraphicFramePr>
        <p:xfrm>
          <a:off x="3804530" y="2760235"/>
          <a:ext cx="4097865" cy="1296424"/>
        </p:xfrm>
        <a:graphic>
          <a:graphicData uri="http://schemas.openxmlformats.org/drawingml/2006/table">
            <a:tbl>
              <a:tblPr firstRow="1" bandRow="1">
                <a:tableStyleId>{F5AB1C69-6EDB-4FF4-983F-18BD219EF322}</a:tableStyleId>
              </a:tblPr>
              <a:tblGrid>
                <a:gridCol w="819573"/>
                <a:gridCol w="819573"/>
                <a:gridCol w="819573"/>
                <a:gridCol w="819573"/>
                <a:gridCol w="819573"/>
              </a:tblGrid>
              <a:tr h="349495">
                <a:tc>
                  <a:txBody>
                    <a:bodyPr/>
                    <a:lstStyle/>
                    <a:p>
                      <a:pPr algn="l"/>
                      <a:r>
                        <a:rPr lang="en-US" sz="900" dirty="0" smtClean="0"/>
                        <a:t>BAA</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gn="ctr"/>
                      <a:r>
                        <a:rPr lang="en-US" sz="900" dirty="0" smtClean="0"/>
                        <a:t>July</a:t>
                      </a:r>
                      <a:endParaRPr lang="en-US" sz="900" dirty="0"/>
                    </a:p>
                  </a:txBody>
                  <a:tcPr anchor="ct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gn="ctr"/>
                      <a:r>
                        <a:rPr lang="en-US" sz="900" dirty="0" smtClean="0"/>
                        <a:t>August</a:t>
                      </a:r>
                      <a:endParaRPr lang="en-US" sz="900" dirty="0"/>
                    </a:p>
                  </a:txBody>
                  <a:tcPr anchor="ct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gn="ctr"/>
                      <a:r>
                        <a:rPr lang="en-US" sz="900" dirty="0" smtClean="0"/>
                        <a:t>September</a:t>
                      </a:r>
                      <a:endParaRPr lang="en-US" sz="900" dirty="0"/>
                    </a:p>
                  </a:txBody>
                  <a:tcPr anchor="ct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gn="ctr"/>
                      <a:r>
                        <a:rPr lang="en-US" sz="900" dirty="0" smtClean="0"/>
                        <a:t>Q3 – 2016</a:t>
                      </a:r>
                    </a:p>
                    <a:p>
                      <a:pPr algn="ctr"/>
                      <a:r>
                        <a:rPr lang="en-US" sz="900" dirty="0" smtClean="0"/>
                        <a:t>Total</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r>
              <a:tr h="232666">
                <a:tc>
                  <a:txBody>
                    <a:bodyPr/>
                    <a:lstStyle/>
                    <a:p>
                      <a:r>
                        <a:rPr lang="en-US" sz="900" b="1" dirty="0" smtClean="0"/>
                        <a:t>CAISO</a:t>
                      </a:r>
                      <a:endParaRPr lang="en-US" sz="900" b="1" dirty="0"/>
                    </a:p>
                  </a:txBody>
                  <a:tcPr anchor="ctr">
                    <a:lnL w="12700" cap="flat" cmpd="sng" algn="ctr">
                      <a:solidFill>
                        <a:schemeClr val="tx1"/>
                      </a:solidFill>
                      <a:prstDash val="solid"/>
                      <a:round/>
                      <a:headEnd type="none" w="med" len="med"/>
                      <a:tailEnd type="none" w="med" len="med"/>
                    </a:lnL>
                    <a:solidFill>
                      <a:schemeClr val="accent3">
                        <a:lumMod val="75000"/>
                      </a:schemeClr>
                    </a:solidFill>
                  </a:tcPr>
                </a:tc>
                <a:tc>
                  <a:txBody>
                    <a:bodyPr/>
                    <a:lstStyle/>
                    <a:p>
                      <a:pPr algn="ctr"/>
                      <a:r>
                        <a:rPr lang="en-US" sz="900" b="1" dirty="0" smtClean="0"/>
                        <a:t>2.24</a:t>
                      </a:r>
                      <a:endParaRPr lang="en-US" sz="900" b="1" dirty="0"/>
                    </a:p>
                  </a:txBody>
                  <a:tcPr anchor="ctr">
                    <a:solidFill>
                      <a:srgbClr val="B1C7D3"/>
                    </a:solidFill>
                  </a:tcPr>
                </a:tc>
                <a:tc>
                  <a:txBody>
                    <a:bodyPr/>
                    <a:lstStyle/>
                    <a:p>
                      <a:pPr algn="ctr"/>
                      <a:r>
                        <a:rPr lang="en-US" sz="900" b="1" dirty="0" smtClean="0"/>
                        <a:t>1.38</a:t>
                      </a:r>
                      <a:endParaRPr lang="en-US" sz="900" b="1" dirty="0"/>
                    </a:p>
                  </a:txBody>
                  <a:tcPr anchor="ctr">
                    <a:solidFill>
                      <a:srgbClr val="B1C7D3"/>
                    </a:solidFill>
                  </a:tcPr>
                </a:tc>
                <a:tc>
                  <a:txBody>
                    <a:bodyPr/>
                    <a:lstStyle/>
                    <a:p>
                      <a:pPr algn="ctr"/>
                      <a:r>
                        <a:rPr lang="en-US" sz="900" b="1" dirty="0" smtClean="0"/>
                        <a:t>1.82</a:t>
                      </a:r>
                      <a:endParaRPr lang="en-US" sz="900" b="1" dirty="0"/>
                    </a:p>
                  </a:txBody>
                  <a:tcPr anchor="ctr">
                    <a:solidFill>
                      <a:srgbClr val="B1C7D3"/>
                    </a:solidFill>
                  </a:tcPr>
                </a:tc>
                <a:tc>
                  <a:txBody>
                    <a:bodyPr/>
                    <a:lstStyle/>
                    <a:p>
                      <a:pPr algn="ctr"/>
                      <a:r>
                        <a:rPr lang="en-US" sz="900" b="1" dirty="0" smtClean="0"/>
                        <a:t>5.44</a:t>
                      </a:r>
                    </a:p>
                  </a:txBody>
                  <a:tcPr anchor="ctr">
                    <a:lnR w="12700" cap="flat" cmpd="sng" algn="ctr">
                      <a:solidFill>
                        <a:schemeClr val="tx1"/>
                      </a:solidFill>
                      <a:prstDash val="solid"/>
                      <a:round/>
                      <a:headEnd type="none" w="med" len="med"/>
                      <a:tailEnd type="none" w="med" len="med"/>
                    </a:lnR>
                    <a:solidFill>
                      <a:srgbClr val="B1C7D3"/>
                    </a:solidFill>
                  </a:tcPr>
                </a:tc>
              </a:tr>
              <a:tr h="232666">
                <a:tc>
                  <a:txBody>
                    <a:bodyPr/>
                    <a:lstStyle/>
                    <a:p>
                      <a:r>
                        <a:rPr lang="en-US" sz="900" b="1" dirty="0" smtClean="0"/>
                        <a:t>NVE</a:t>
                      </a:r>
                      <a:endParaRPr lang="en-US" sz="900" b="1" dirty="0"/>
                    </a:p>
                  </a:txBody>
                  <a:tcPr anchor="ctr">
                    <a:lnL w="12700" cap="flat" cmpd="sng" algn="ctr">
                      <a:solidFill>
                        <a:schemeClr val="tx1"/>
                      </a:solidFill>
                      <a:prstDash val="solid"/>
                      <a:round/>
                      <a:headEnd type="none" w="med" len="med"/>
                      <a:tailEnd type="none" w="med" len="med"/>
                    </a:lnL>
                    <a:solidFill>
                      <a:schemeClr val="accent3">
                        <a:lumMod val="75000"/>
                      </a:schemeClr>
                    </a:solidFill>
                  </a:tcPr>
                </a:tc>
                <a:tc>
                  <a:txBody>
                    <a:bodyPr/>
                    <a:lstStyle/>
                    <a:p>
                      <a:pPr algn="ctr"/>
                      <a:r>
                        <a:rPr lang="en-US" sz="900" b="1" dirty="0" smtClean="0"/>
                        <a:t>1.88</a:t>
                      </a:r>
                      <a:endParaRPr lang="en-US" sz="900" b="1" dirty="0"/>
                    </a:p>
                  </a:txBody>
                  <a:tcPr anchor="ctr"/>
                </a:tc>
                <a:tc>
                  <a:txBody>
                    <a:bodyPr/>
                    <a:lstStyle/>
                    <a:p>
                      <a:pPr algn="ctr"/>
                      <a:r>
                        <a:rPr lang="en-US" sz="900" b="1" dirty="0" smtClean="0"/>
                        <a:t>2.16</a:t>
                      </a:r>
                      <a:endParaRPr lang="en-US" sz="900" b="1" dirty="0"/>
                    </a:p>
                  </a:txBody>
                  <a:tcPr anchor="ctr"/>
                </a:tc>
                <a:tc>
                  <a:txBody>
                    <a:bodyPr/>
                    <a:lstStyle/>
                    <a:p>
                      <a:pPr algn="ctr"/>
                      <a:r>
                        <a:rPr lang="en-US" sz="900" b="1" dirty="0" smtClean="0"/>
                        <a:t>1.55</a:t>
                      </a:r>
                      <a:endParaRPr lang="en-US" sz="900" b="1" dirty="0"/>
                    </a:p>
                  </a:txBody>
                  <a:tcPr anchor="ctr"/>
                </a:tc>
                <a:tc>
                  <a:txBody>
                    <a:bodyPr/>
                    <a:lstStyle/>
                    <a:p>
                      <a:pPr algn="ctr"/>
                      <a:r>
                        <a:rPr lang="en-US" sz="900" b="1" dirty="0" smtClean="0"/>
                        <a:t>5.60</a:t>
                      </a:r>
                      <a:endParaRPr lang="en-US" sz="900" b="1" dirty="0"/>
                    </a:p>
                  </a:txBody>
                  <a:tcPr anchor="ctr">
                    <a:lnR w="12700" cap="flat" cmpd="sng" algn="ctr">
                      <a:solidFill>
                        <a:schemeClr val="tx1"/>
                      </a:solidFill>
                      <a:prstDash val="solid"/>
                      <a:round/>
                      <a:headEnd type="none" w="med" len="med"/>
                      <a:tailEnd type="none" w="med" len="med"/>
                    </a:lnR>
                  </a:tcPr>
                </a:tc>
              </a:tr>
              <a:tr h="232666">
                <a:tc>
                  <a:txBody>
                    <a:bodyPr/>
                    <a:lstStyle/>
                    <a:p>
                      <a:r>
                        <a:rPr lang="en-US" sz="900" b="1" dirty="0" smtClean="0"/>
                        <a:t>PAC</a:t>
                      </a:r>
                      <a:endParaRPr lang="en-US" sz="900" b="1" dirty="0"/>
                    </a:p>
                  </a:txBody>
                  <a:tcPr anchor="ctr">
                    <a:lnL w="12700" cap="flat" cmpd="sng" algn="ctr">
                      <a:solidFill>
                        <a:schemeClr val="tx1"/>
                      </a:solidFill>
                      <a:prstDash val="solid"/>
                      <a:round/>
                      <a:headEnd type="none" w="med" len="med"/>
                      <a:tailEnd type="none" w="med" len="med"/>
                    </a:lnL>
                    <a:solidFill>
                      <a:schemeClr val="accent3">
                        <a:lumMod val="75000"/>
                      </a:schemeClr>
                    </a:solidFill>
                  </a:tcPr>
                </a:tc>
                <a:tc>
                  <a:txBody>
                    <a:bodyPr/>
                    <a:lstStyle/>
                    <a:p>
                      <a:pPr algn="ctr"/>
                      <a:r>
                        <a:rPr lang="en-US" sz="900" b="1" dirty="0" smtClean="0"/>
                        <a:t>6.09</a:t>
                      </a:r>
                      <a:endParaRPr lang="en-US" sz="900" b="1" dirty="0"/>
                    </a:p>
                  </a:txBody>
                  <a:tcPr anchor="ctr">
                    <a:solidFill>
                      <a:srgbClr val="B1C7D3"/>
                    </a:solidFill>
                  </a:tcPr>
                </a:tc>
                <a:tc>
                  <a:txBody>
                    <a:bodyPr/>
                    <a:lstStyle/>
                    <a:p>
                      <a:pPr algn="ctr"/>
                      <a:r>
                        <a:rPr lang="en-US" sz="900" b="1" dirty="0" smtClean="0"/>
                        <a:t>4.92</a:t>
                      </a:r>
                      <a:endParaRPr lang="en-US" sz="900" b="1" dirty="0"/>
                    </a:p>
                  </a:txBody>
                  <a:tcPr anchor="ctr">
                    <a:solidFill>
                      <a:srgbClr val="B1C7D3"/>
                    </a:solidFill>
                  </a:tcPr>
                </a:tc>
                <a:tc>
                  <a:txBody>
                    <a:bodyPr/>
                    <a:lstStyle/>
                    <a:p>
                      <a:pPr algn="ctr"/>
                      <a:r>
                        <a:rPr lang="en-US" sz="900" b="1" dirty="0" smtClean="0"/>
                        <a:t>4.12</a:t>
                      </a:r>
                      <a:endParaRPr lang="en-US" sz="900" b="1" dirty="0"/>
                    </a:p>
                  </a:txBody>
                  <a:tcPr anchor="ctr">
                    <a:solidFill>
                      <a:srgbClr val="B1C7D3"/>
                    </a:solidFill>
                  </a:tcPr>
                </a:tc>
                <a:tc>
                  <a:txBody>
                    <a:bodyPr/>
                    <a:lstStyle/>
                    <a:p>
                      <a:pPr algn="ctr"/>
                      <a:r>
                        <a:rPr lang="en-US" sz="900" b="1" dirty="0" smtClean="0"/>
                        <a:t>15.12</a:t>
                      </a:r>
                      <a:endParaRPr lang="en-US" sz="900" b="1" dirty="0"/>
                    </a:p>
                  </a:txBody>
                  <a:tcPr anchor="ctr">
                    <a:lnR w="12700" cap="flat" cmpd="sng" algn="ctr">
                      <a:solidFill>
                        <a:schemeClr val="tx1"/>
                      </a:solidFill>
                      <a:prstDash val="solid"/>
                      <a:round/>
                      <a:headEnd type="none" w="med" len="med"/>
                      <a:tailEnd type="none" w="med" len="med"/>
                    </a:lnR>
                    <a:solidFill>
                      <a:srgbClr val="B1C7D3"/>
                    </a:solidFill>
                  </a:tcPr>
                </a:tc>
              </a:tr>
              <a:tr h="232666">
                <a:tc>
                  <a:txBody>
                    <a:bodyPr/>
                    <a:lstStyle/>
                    <a:p>
                      <a:r>
                        <a:rPr lang="en-US" sz="900" b="1" dirty="0" smtClean="0"/>
                        <a:t>Total</a:t>
                      </a:r>
                      <a:endParaRPr lang="en-US" sz="9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10.21</a:t>
                      </a:r>
                      <a:endParaRPr lang="en-US" sz="9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900" b="1" dirty="0" smtClean="0"/>
                        <a:t>8.46</a:t>
                      </a:r>
                      <a:endParaRPr lang="en-US" sz="9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900" b="1" dirty="0" smtClean="0"/>
                        <a:t>7.49</a:t>
                      </a:r>
                      <a:endParaRPr lang="en-US" sz="9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900" b="1" dirty="0" smtClean="0"/>
                        <a:t>26.16</a:t>
                      </a:r>
                      <a:endParaRPr lang="en-US" sz="9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12286783"/>
              </p:ext>
            </p:extLst>
          </p:nvPr>
        </p:nvGraphicFramePr>
        <p:xfrm>
          <a:off x="417774" y="1056875"/>
          <a:ext cx="8229597" cy="1463041"/>
        </p:xfrm>
        <a:graphic>
          <a:graphicData uri="http://schemas.openxmlformats.org/drawingml/2006/table">
            <a:tbl>
              <a:tblPr>
                <a:tableStyleId>{5C22544A-7EE6-4342-B048-85BDC9FD1C3A}</a:tableStyleId>
              </a:tblPr>
              <a:tblGrid>
                <a:gridCol w="1094975"/>
                <a:gridCol w="772245"/>
                <a:gridCol w="772245"/>
                <a:gridCol w="772245"/>
                <a:gridCol w="772245"/>
                <a:gridCol w="772245"/>
                <a:gridCol w="772245"/>
                <a:gridCol w="772245"/>
                <a:gridCol w="772245"/>
                <a:gridCol w="956662"/>
              </a:tblGrid>
              <a:tr h="369121">
                <a:tc>
                  <a:txBody>
                    <a:bodyPr/>
                    <a:lstStyle/>
                    <a:p>
                      <a:pPr algn="ctr" rtl="0" fontAlgn="ctr"/>
                      <a:r>
                        <a:rPr lang="en-US" sz="1000" b="1" u="none" strike="noStrike" dirty="0">
                          <a:solidFill>
                            <a:schemeClr val="bg1"/>
                          </a:solidFill>
                          <a:effectLst/>
                        </a:rPr>
                        <a:t>BAA</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4</a:t>
                      </a:r>
                      <a:r>
                        <a:rPr lang="en-US" sz="1000" b="1" u="none" strike="noStrike" baseline="30000" dirty="0" smtClean="0">
                          <a:solidFill>
                            <a:schemeClr val="bg1"/>
                          </a:solidFill>
                          <a:effectLst/>
                        </a:rPr>
                        <a:t>th</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2014</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1</a:t>
                      </a:r>
                      <a:r>
                        <a:rPr lang="en-US" sz="1000" b="1" u="none" strike="noStrike" baseline="30000" dirty="0" smtClean="0">
                          <a:solidFill>
                            <a:schemeClr val="bg1"/>
                          </a:solidFill>
                          <a:effectLst/>
                        </a:rPr>
                        <a:t>st</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2015</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2</a:t>
                      </a:r>
                      <a:r>
                        <a:rPr lang="en-US" sz="1000" b="1" u="none" strike="noStrike" baseline="30000" dirty="0" smtClean="0">
                          <a:solidFill>
                            <a:schemeClr val="bg1"/>
                          </a:solidFill>
                          <a:effectLst/>
                        </a:rPr>
                        <a:t>nd</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2015</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3</a:t>
                      </a:r>
                      <a:r>
                        <a:rPr lang="en-US" sz="1000" b="1" u="none" strike="noStrike" baseline="30000" dirty="0" smtClean="0">
                          <a:solidFill>
                            <a:schemeClr val="bg1"/>
                          </a:solidFill>
                          <a:effectLst/>
                        </a:rPr>
                        <a:t>rd</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2015</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4</a:t>
                      </a:r>
                      <a:r>
                        <a:rPr lang="en-US" sz="1000" b="1" u="none" strike="noStrike" baseline="30000" dirty="0" smtClean="0">
                          <a:solidFill>
                            <a:schemeClr val="bg1"/>
                          </a:solidFill>
                          <a:effectLst/>
                        </a:rPr>
                        <a:t>th</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2015</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1</a:t>
                      </a:r>
                      <a:r>
                        <a:rPr lang="en-US" sz="1000" b="1" u="none" strike="noStrike" baseline="30000" dirty="0" smtClean="0">
                          <a:solidFill>
                            <a:schemeClr val="bg1"/>
                          </a:solidFill>
                          <a:effectLst/>
                        </a:rPr>
                        <a:t>st</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2016</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2</a:t>
                      </a:r>
                      <a:r>
                        <a:rPr lang="en-US" sz="1000" b="1" u="none" strike="noStrike" baseline="30000" dirty="0" smtClean="0">
                          <a:solidFill>
                            <a:schemeClr val="bg1"/>
                          </a:solidFill>
                          <a:effectLst/>
                        </a:rPr>
                        <a:t>nd</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2016</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smtClean="0">
                          <a:solidFill>
                            <a:schemeClr val="bg1"/>
                          </a:solidFill>
                          <a:effectLst/>
                        </a:rPr>
                        <a:t>3</a:t>
                      </a:r>
                      <a:r>
                        <a:rPr lang="en-US" sz="1000" b="1" u="none" strike="noStrike" baseline="30000" dirty="0" smtClean="0">
                          <a:solidFill>
                            <a:schemeClr val="bg1"/>
                          </a:solidFill>
                          <a:effectLst/>
                        </a:rPr>
                        <a:t>rd</a:t>
                      </a:r>
                      <a:r>
                        <a:rPr lang="en-US" sz="1000" b="1" u="none" strike="noStrike" dirty="0" smtClean="0">
                          <a:solidFill>
                            <a:schemeClr val="bg1"/>
                          </a:solidFill>
                          <a:effectLst/>
                        </a:rPr>
                        <a:t> </a:t>
                      </a:r>
                      <a:r>
                        <a:rPr lang="en-US" sz="1000" b="1" u="none" strike="noStrike" dirty="0" err="1" smtClean="0">
                          <a:solidFill>
                            <a:schemeClr val="bg1"/>
                          </a:solidFill>
                          <a:effectLst/>
                        </a:rPr>
                        <a:t>Qtr</a:t>
                      </a:r>
                      <a:r>
                        <a:rPr lang="en-US" sz="1000" b="1" u="none" strike="noStrike" dirty="0">
                          <a:solidFill>
                            <a:schemeClr val="bg1"/>
                          </a:solidFill>
                          <a:effectLst/>
                        </a:rPr>
                        <a:t/>
                      </a:r>
                      <a:br>
                        <a:rPr lang="en-US" sz="1000" b="1" u="none" strike="noStrike" dirty="0">
                          <a:solidFill>
                            <a:schemeClr val="bg1"/>
                          </a:solidFill>
                          <a:effectLst/>
                        </a:rPr>
                      </a:br>
                      <a:r>
                        <a:rPr lang="en-US" sz="1000" b="1" u="none" strike="noStrike" dirty="0">
                          <a:solidFill>
                            <a:schemeClr val="bg1"/>
                          </a:solidFill>
                          <a:effectLst/>
                        </a:rPr>
                        <a:t>2016</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000" b="1" u="none" strike="noStrike" dirty="0">
                          <a:solidFill>
                            <a:schemeClr val="bg1"/>
                          </a:solidFill>
                          <a:effectLst/>
                        </a:rPr>
                        <a:t>Total</a:t>
                      </a:r>
                      <a:endParaRPr lang="en-US" sz="10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r>
              <a:tr h="273480">
                <a:tc>
                  <a:txBody>
                    <a:bodyPr/>
                    <a:lstStyle/>
                    <a:p>
                      <a:pPr algn="ctr" rtl="0" fontAlgn="ctr"/>
                      <a:r>
                        <a:rPr lang="en-US" sz="1400" b="1" u="none" strike="noStrike" dirty="0">
                          <a:solidFill>
                            <a:schemeClr val="bg1"/>
                          </a:solidFill>
                          <a:effectLst/>
                        </a:rPr>
                        <a:t>CAISO</a:t>
                      </a:r>
                      <a:endParaRPr lang="en-US" sz="14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400" u="none" strike="noStrike" dirty="0">
                          <a:effectLst/>
                        </a:rPr>
                        <a:t>1.24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1.44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2.46</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3.48</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5.28</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6.35</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7.89</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5.44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33.58</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r>
              <a:tr h="273480">
                <a:tc>
                  <a:txBody>
                    <a:bodyPr/>
                    <a:lstStyle/>
                    <a:p>
                      <a:pPr algn="ctr" rtl="0" fontAlgn="ctr"/>
                      <a:r>
                        <a:rPr lang="en-US" sz="1400" b="1" u="none" strike="noStrike" dirty="0">
                          <a:solidFill>
                            <a:schemeClr val="bg1"/>
                          </a:solidFill>
                          <a:effectLst/>
                        </a:rPr>
                        <a:t>NVE</a:t>
                      </a:r>
                      <a:endParaRPr lang="en-US" sz="14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0.84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1.70</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5.20</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5.60</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c>
                  <a:txBody>
                    <a:bodyPr/>
                    <a:lstStyle/>
                    <a:p>
                      <a:pPr algn="ctr" rtl="0" fontAlgn="ctr"/>
                      <a:r>
                        <a:rPr lang="en-US" sz="1400" u="none" strike="noStrike" dirty="0">
                          <a:effectLst/>
                        </a:rPr>
                        <a:t>13.34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20000"/>
                        <a:lumOff val="80000"/>
                      </a:schemeClr>
                    </a:solidFill>
                  </a:tcPr>
                </a:tc>
              </a:tr>
              <a:tr h="273480">
                <a:tc>
                  <a:txBody>
                    <a:bodyPr/>
                    <a:lstStyle/>
                    <a:p>
                      <a:pPr algn="ctr" rtl="0" fontAlgn="ctr"/>
                      <a:r>
                        <a:rPr lang="en-US" sz="1400" b="1" u="none" strike="noStrike" dirty="0">
                          <a:solidFill>
                            <a:schemeClr val="bg1"/>
                          </a:solidFill>
                          <a:effectLst/>
                        </a:rPr>
                        <a:t>PAC</a:t>
                      </a:r>
                      <a:endParaRPr lang="en-US" sz="14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400" u="none" strike="noStrike">
                          <a:effectLst/>
                        </a:rPr>
                        <a:t>4.73</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3.82</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7.72</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8.52</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6.17</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10.85</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a:effectLst/>
                        </a:rPr>
                        <a:t>10.51</a:t>
                      </a:r>
                      <a:endParaRPr lang="en-US" sz="1400" b="0" i="0" u="none" strike="noStrike">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15.12</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c>
                  <a:txBody>
                    <a:bodyPr/>
                    <a:lstStyle/>
                    <a:p>
                      <a:pPr algn="ctr" rtl="0" fontAlgn="ctr"/>
                      <a:r>
                        <a:rPr lang="en-US" sz="1400" u="none" strike="noStrike" dirty="0">
                          <a:effectLst/>
                        </a:rPr>
                        <a:t>67.44</a:t>
                      </a:r>
                      <a:endParaRPr lang="en-US" sz="1400" b="0" i="0" u="none" strike="noStrike" dirty="0">
                        <a:solidFill>
                          <a:srgbClr val="000000"/>
                        </a:solidFill>
                        <a:effectLst/>
                        <a:latin typeface="Arial" panose="020B0604020202020204" pitchFamily="34" charset="0"/>
                      </a:endParaRPr>
                    </a:p>
                  </a:txBody>
                  <a:tcPr marL="8284" marR="8284" marT="8284" marB="0" anchor="ctr">
                    <a:solidFill>
                      <a:schemeClr val="accent1">
                        <a:lumMod val="60000"/>
                        <a:lumOff val="40000"/>
                      </a:schemeClr>
                    </a:solidFill>
                  </a:tcPr>
                </a:tc>
              </a:tr>
              <a:tr h="273480">
                <a:tc>
                  <a:txBody>
                    <a:bodyPr/>
                    <a:lstStyle/>
                    <a:p>
                      <a:pPr algn="ctr" rtl="0" fontAlgn="ctr"/>
                      <a:r>
                        <a:rPr lang="en-US" sz="1400" b="1" u="none" strike="noStrike" dirty="0">
                          <a:solidFill>
                            <a:schemeClr val="bg1"/>
                          </a:solidFill>
                          <a:effectLst/>
                        </a:rPr>
                        <a:t>Total</a:t>
                      </a:r>
                      <a:endParaRPr lang="en-US" sz="1400" b="1" i="0" u="none" strike="noStrike" dirty="0">
                        <a:solidFill>
                          <a:schemeClr val="bg1"/>
                        </a:solidFill>
                        <a:effectLst/>
                        <a:latin typeface="Arial" panose="020B0604020202020204" pitchFamily="34" charset="0"/>
                      </a:endParaRPr>
                    </a:p>
                  </a:txBody>
                  <a:tcPr marL="8284" marR="8284" marT="8284" marB="0" anchor="ctr">
                    <a:solidFill>
                      <a:schemeClr val="tx2">
                        <a:lumMod val="75000"/>
                      </a:schemeClr>
                    </a:solidFill>
                  </a:tcPr>
                </a:tc>
                <a:tc>
                  <a:txBody>
                    <a:bodyPr/>
                    <a:lstStyle/>
                    <a:p>
                      <a:pPr algn="ctr" rtl="0" fontAlgn="ctr"/>
                      <a:r>
                        <a:rPr lang="en-US" sz="1400" u="none" strike="noStrike">
                          <a:effectLst/>
                        </a:rPr>
                        <a:t>5.97</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a:effectLst/>
                        </a:rPr>
                        <a:t>5.26</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a:effectLst/>
                        </a:rPr>
                        <a:t>10.18</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dirty="0">
                          <a:effectLst/>
                        </a:rPr>
                        <a:t>12.00</a:t>
                      </a:r>
                      <a:endParaRPr lang="en-US" sz="1400" b="1" i="0" u="none" strike="noStrike" dirty="0">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a:effectLst/>
                        </a:rPr>
                        <a:t>12.29</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a:effectLst/>
                        </a:rPr>
                        <a:t>18.90</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a:effectLst/>
                        </a:rPr>
                        <a:t>23.60</a:t>
                      </a:r>
                      <a:endParaRPr lang="en-US" sz="1400" b="1" i="0" u="none" strike="noStrike">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dirty="0">
                          <a:effectLst/>
                        </a:rPr>
                        <a:t>26.16</a:t>
                      </a:r>
                      <a:endParaRPr lang="en-US" sz="1400" b="1" i="0" u="none" strike="noStrike" dirty="0">
                        <a:solidFill>
                          <a:srgbClr val="000000"/>
                        </a:solidFill>
                        <a:effectLst/>
                        <a:latin typeface="Arial" panose="020B0604020202020204" pitchFamily="34" charset="0"/>
                      </a:endParaRPr>
                    </a:p>
                  </a:txBody>
                  <a:tcPr marL="8284" marR="8284" marT="8284" marB="0" anchor="ctr"/>
                </a:tc>
                <a:tc>
                  <a:txBody>
                    <a:bodyPr/>
                    <a:lstStyle/>
                    <a:p>
                      <a:pPr algn="ctr" rtl="0" fontAlgn="ctr"/>
                      <a:r>
                        <a:rPr lang="en-US" sz="1400" u="none" strike="noStrike" dirty="0" smtClean="0">
                          <a:effectLst/>
                        </a:rPr>
                        <a:t>114.36 </a:t>
                      </a:r>
                      <a:endParaRPr lang="en-US" sz="1400" b="1" i="0" u="none" strike="noStrike" dirty="0">
                        <a:solidFill>
                          <a:srgbClr val="000000"/>
                        </a:solidFill>
                        <a:effectLst/>
                        <a:latin typeface="Arial" panose="020B0604020202020204" pitchFamily="34" charset="0"/>
                      </a:endParaRPr>
                    </a:p>
                  </a:txBody>
                  <a:tcPr marL="8284" marR="8284" marT="8284" marB="0" anchor="ctr"/>
                </a:tc>
              </a:tr>
            </a:tbl>
          </a:graphicData>
        </a:graphic>
      </p:graphicFrame>
      <p:sp>
        <p:nvSpPr>
          <p:cNvPr id="5" name="Rectangle 4"/>
          <p:cNvSpPr/>
          <p:nvPr/>
        </p:nvSpPr>
        <p:spPr>
          <a:xfrm>
            <a:off x="6912591" y="1047286"/>
            <a:ext cx="777922" cy="1480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690513" y="2521244"/>
            <a:ext cx="205132" cy="243281"/>
          </a:xfrm>
          <a:prstGeom prst="line">
            <a:avLst/>
          </a:prstGeom>
          <a:ln w="25400" cap="rnd">
            <a:solidFill>
              <a:srgbClr val="FF0000"/>
            </a:solidFill>
            <a:beve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06456" y="2528068"/>
            <a:ext cx="3106136" cy="231081"/>
          </a:xfrm>
          <a:prstGeom prst="line">
            <a:avLst/>
          </a:prstGeom>
          <a:ln w="25400" cap="rnd">
            <a:solidFill>
              <a:srgbClr val="FF0000"/>
            </a:solidFill>
            <a:beve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6038" y="4362484"/>
            <a:ext cx="7858155" cy="276999"/>
          </a:xfrm>
          <a:prstGeom prst="rect">
            <a:avLst/>
          </a:prstGeom>
          <a:noFill/>
        </p:spPr>
        <p:txBody>
          <a:bodyPr wrap="square" rtlCol="0">
            <a:spAutoFit/>
          </a:bodyPr>
          <a:lstStyle/>
          <a:p>
            <a:pPr algn="ctr"/>
            <a:r>
              <a:rPr lang="en-US" sz="1200" dirty="0" smtClean="0"/>
              <a:t>Avoided curtailment of 335,930Mwh of renewables, displacing an estimated 143,695 metric tons of CO2.</a:t>
            </a:r>
            <a:endParaRPr lang="en-US" sz="1200" dirty="0"/>
          </a:p>
        </p:txBody>
      </p:sp>
      <p:graphicFrame>
        <p:nvGraphicFramePr>
          <p:cNvPr id="20" name="Table 19"/>
          <p:cNvGraphicFramePr>
            <a:graphicFrameLocks noGrp="1"/>
          </p:cNvGraphicFramePr>
          <p:nvPr>
            <p:extLst>
              <p:ext uri="{D42A27DB-BD31-4B8C-83A1-F6EECF244321}">
                <p14:modId xmlns:p14="http://schemas.microsoft.com/office/powerpoint/2010/main" val="1626210350"/>
              </p:ext>
            </p:extLst>
          </p:nvPr>
        </p:nvGraphicFramePr>
        <p:xfrm>
          <a:off x="591763" y="4668286"/>
          <a:ext cx="7886704" cy="1319229"/>
        </p:xfrm>
        <a:graphic>
          <a:graphicData uri="http://schemas.openxmlformats.org/drawingml/2006/table">
            <a:tbl>
              <a:tblPr firstRow="1" bandRow="1">
                <a:tableStyleId>{5C22544A-7EE6-4342-B048-85BDC9FD1C3A}</a:tableStyleId>
              </a:tblPr>
              <a:tblGrid>
                <a:gridCol w="1481744"/>
                <a:gridCol w="800620"/>
                <a:gridCol w="800620"/>
                <a:gridCol w="800620"/>
                <a:gridCol w="800620"/>
                <a:gridCol w="800620"/>
                <a:gridCol w="800620"/>
                <a:gridCol w="800620"/>
                <a:gridCol w="800620"/>
              </a:tblGrid>
              <a:tr h="611219">
                <a:tc>
                  <a:txBody>
                    <a:bodyPr/>
                    <a:lstStyle/>
                    <a:p>
                      <a:pPr algn="ctr" rtl="0" fontAlgn="ctr"/>
                      <a:r>
                        <a:rPr lang="en-US" sz="1300" u="none" strike="noStrike" dirty="0">
                          <a:effectLst/>
                        </a:rPr>
                        <a:t>Reduced Renewable Curtailment</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1</a:t>
                      </a:r>
                      <a:r>
                        <a:rPr lang="en-US" sz="1300" u="none" strike="noStrike" baseline="30000" dirty="0">
                          <a:effectLst/>
                        </a:rPr>
                        <a:t>st</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2015</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2</a:t>
                      </a:r>
                      <a:r>
                        <a:rPr lang="en-US" sz="1300" u="none" strike="noStrike" baseline="30000" dirty="0">
                          <a:effectLst/>
                        </a:rPr>
                        <a:t>nd</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2015</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3</a:t>
                      </a:r>
                      <a:r>
                        <a:rPr lang="en-US" sz="1300" u="none" strike="noStrike" baseline="30000" dirty="0">
                          <a:effectLst/>
                        </a:rPr>
                        <a:t>rd</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2015</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4</a:t>
                      </a:r>
                      <a:r>
                        <a:rPr lang="en-US" sz="1300" u="none" strike="noStrike" baseline="30000" dirty="0">
                          <a:effectLst/>
                        </a:rPr>
                        <a:t>th</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2015</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1</a:t>
                      </a:r>
                      <a:r>
                        <a:rPr lang="en-US" sz="1300" u="none" strike="noStrike" baseline="30000" dirty="0">
                          <a:effectLst/>
                        </a:rPr>
                        <a:t>st</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2016</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a:effectLst/>
                        </a:rPr>
                        <a:t>2</a:t>
                      </a:r>
                      <a:r>
                        <a:rPr lang="en-US" sz="1300" u="none" strike="noStrike" baseline="30000" dirty="0">
                          <a:effectLst/>
                        </a:rPr>
                        <a:t>nd</a:t>
                      </a:r>
                      <a:r>
                        <a:rPr lang="en-US" sz="1300" u="none" strike="noStrike" dirty="0">
                          <a:effectLst/>
                        </a:rPr>
                        <a:t> </a:t>
                      </a:r>
                      <a:r>
                        <a:rPr lang="en-US" sz="1300" u="none" strike="noStrike" dirty="0" err="1">
                          <a:effectLst/>
                        </a:rPr>
                        <a:t>Qtr</a:t>
                      </a:r>
                      <a:r>
                        <a:rPr lang="en-US" sz="1300" u="none" strike="noStrike" dirty="0">
                          <a:effectLst/>
                        </a:rPr>
                        <a:t/>
                      </a:r>
                      <a:br>
                        <a:rPr lang="en-US" sz="1300" u="none" strike="noStrike" dirty="0">
                          <a:effectLst/>
                        </a:rPr>
                      </a:br>
                      <a:r>
                        <a:rPr lang="en-US" sz="1300" u="none" strike="noStrike" dirty="0">
                          <a:effectLst/>
                        </a:rPr>
                        <a:t>2016</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dirty="0" smtClean="0">
                          <a:effectLst/>
                        </a:rPr>
                        <a:t>3</a:t>
                      </a:r>
                      <a:r>
                        <a:rPr lang="en-US" sz="1300" u="none" strike="noStrike" baseline="30000" dirty="0" smtClean="0">
                          <a:effectLst/>
                        </a:rPr>
                        <a:t>rd</a:t>
                      </a:r>
                      <a:r>
                        <a:rPr lang="en-US" sz="1300" u="none" strike="noStrike" baseline="0" dirty="0" smtClean="0">
                          <a:effectLst/>
                        </a:rPr>
                        <a:t> </a:t>
                      </a:r>
                      <a:r>
                        <a:rPr lang="en-US" sz="1300" u="none" strike="noStrike" dirty="0" err="1" smtClean="0">
                          <a:effectLst/>
                        </a:rPr>
                        <a:t>Qtr</a:t>
                      </a:r>
                      <a:r>
                        <a:rPr lang="en-US" sz="1300" u="none" strike="noStrike" dirty="0">
                          <a:effectLst/>
                        </a:rPr>
                        <a:t/>
                      </a:r>
                      <a:br>
                        <a:rPr lang="en-US" sz="1300" u="none" strike="noStrike" dirty="0">
                          <a:effectLst/>
                        </a:rPr>
                      </a:br>
                      <a:r>
                        <a:rPr lang="en-US" sz="1300" u="none" strike="noStrike" dirty="0">
                          <a:effectLst/>
                        </a:rPr>
                        <a:t>2016</a:t>
                      </a:r>
                      <a:endParaRPr lang="en-US" sz="1300" b="1" i="0" u="none" strike="noStrike" dirty="0">
                        <a:solidFill>
                          <a:srgbClr val="FFFFFF"/>
                        </a:solidFill>
                        <a:effectLst/>
                        <a:latin typeface="Arial" panose="020B0604020202020204" pitchFamily="34" charset="0"/>
                      </a:endParaRPr>
                    </a:p>
                  </a:txBody>
                  <a:tcPr marL="8962" marR="8962" marT="8962" marB="0" anchor="ctr"/>
                </a:tc>
                <a:tc>
                  <a:txBody>
                    <a:bodyPr/>
                    <a:lstStyle/>
                    <a:p>
                      <a:pPr algn="ctr" rtl="0" fontAlgn="ctr"/>
                      <a:r>
                        <a:rPr lang="en-US" sz="1300" u="none" strike="noStrike">
                          <a:effectLst/>
                        </a:rPr>
                        <a:t>Total</a:t>
                      </a:r>
                      <a:br>
                        <a:rPr lang="en-US" sz="1300" u="none" strike="noStrike">
                          <a:effectLst/>
                        </a:rPr>
                      </a:br>
                      <a:r>
                        <a:rPr lang="en-US" sz="1300" u="none" strike="noStrike">
                          <a:effectLst/>
                        </a:rPr>
                        <a:t>To-Date</a:t>
                      </a:r>
                      <a:endParaRPr lang="en-US" sz="1300" b="1" i="0" u="none" strike="noStrike">
                        <a:solidFill>
                          <a:srgbClr val="FFFFFF"/>
                        </a:solidFill>
                        <a:effectLst/>
                        <a:latin typeface="Arial" panose="020B0604020202020204" pitchFamily="34" charset="0"/>
                      </a:endParaRPr>
                    </a:p>
                  </a:txBody>
                  <a:tcPr marL="8962" marR="8962" marT="8962" marB="0" anchor="ctr"/>
                </a:tc>
              </a:tr>
              <a:tr h="358486">
                <a:tc>
                  <a:txBody>
                    <a:bodyPr/>
                    <a:lstStyle/>
                    <a:p>
                      <a:pPr algn="ctr" rtl="0" fontAlgn="ctr"/>
                      <a:r>
                        <a:rPr lang="en-US" sz="1000" u="none" strike="noStrike">
                          <a:effectLst/>
                        </a:rPr>
                        <a:t>Mwh curtailment avoided</a:t>
                      </a:r>
                      <a:endParaRPr lang="en-US" sz="10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dirty="0">
                          <a:effectLst/>
                        </a:rPr>
                        <a:t>8,860</a:t>
                      </a:r>
                      <a:endParaRPr lang="en-US" sz="1100" b="0" i="0" u="none" strike="noStrike" dirty="0">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3,629</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828</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17,765</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112,948</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158,806</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dirty="0" smtClean="0">
                          <a:effectLst/>
                        </a:rPr>
                        <a:t>33,094</a:t>
                      </a:r>
                      <a:endParaRPr lang="en-US" sz="1100" b="0" i="0" u="none" strike="noStrike" dirty="0">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dirty="0" smtClean="0">
                          <a:effectLst/>
                        </a:rPr>
                        <a:t>335,930</a:t>
                      </a:r>
                      <a:endParaRPr lang="en-US" sz="1100" b="0" i="0" u="none" strike="noStrike" dirty="0">
                        <a:solidFill>
                          <a:srgbClr val="000000"/>
                        </a:solidFill>
                        <a:effectLst/>
                        <a:latin typeface="Arial" panose="020B0604020202020204" pitchFamily="34" charset="0"/>
                      </a:endParaRPr>
                    </a:p>
                  </a:txBody>
                  <a:tcPr marL="8962" marR="8962" marT="8962" marB="0" anchor="ctr"/>
                </a:tc>
              </a:tr>
              <a:tr h="349524">
                <a:tc>
                  <a:txBody>
                    <a:bodyPr/>
                    <a:lstStyle/>
                    <a:p>
                      <a:pPr algn="ctr" rtl="0" fontAlgn="ctr"/>
                      <a:r>
                        <a:rPr lang="en-US" sz="1000" u="none" strike="noStrike">
                          <a:effectLst/>
                        </a:rPr>
                        <a:t>Estimated metric tons of CO2 displaced</a:t>
                      </a:r>
                      <a:endParaRPr lang="en-US" sz="10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dirty="0" smtClean="0">
                          <a:effectLst/>
                        </a:rPr>
                        <a:t>3,792</a:t>
                      </a:r>
                      <a:endParaRPr lang="en-US" sz="1100" b="0" i="0" u="none" strike="noStrike" dirty="0">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1,553</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354</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7,521</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48,342</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67,969</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a:effectLst/>
                        </a:rPr>
                        <a:t>14,164</a:t>
                      </a:r>
                      <a:endParaRPr lang="en-US" sz="1100" b="0" i="0" u="none" strike="noStrike">
                        <a:solidFill>
                          <a:srgbClr val="000000"/>
                        </a:solidFill>
                        <a:effectLst/>
                        <a:latin typeface="Arial" panose="020B0604020202020204" pitchFamily="34" charset="0"/>
                      </a:endParaRPr>
                    </a:p>
                  </a:txBody>
                  <a:tcPr marL="8962" marR="8962" marT="8962" marB="0" anchor="ctr"/>
                </a:tc>
                <a:tc>
                  <a:txBody>
                    <a:bodyPr/>
                    <a:lstStyle/>
                    <a:p>
                      <a:pPr algn="ctr" rtl="0" fontAlgn="ctr"/>
                      <a:r>
                        <a:rPr lang="en-US" sz="1100" u="none" strike="noStrike" dirty="0" smtClean="0">
                          <a:effectLst/>
                        </a:rPr>
                        <a:t>143,695</a:t>
                      </a:r>
                      <a:endParaRPr lang="en-US" sz="1100" b="0" i="0" u="none" strike="noStrike" dirty="0">
                        <a:solidFill>
                          <a:srgbClr val="000000"/>
                        </a:solidFill>
                        <a:effectLst/>
                        <a:latin typeface="Arial" panose="020B0604020202020204" pitchFamily="34" charset="0"/>
                      </a:endParaRPr>
                    </a:p>
                  </a:txBody>
                  <a:tcPr marL="8962" marR="8962" marT="8962" marB="0" anchor="ctr"/>
                </a:tc>
              </a:tr>
            </a:tbl>
          </a:graphicData>
        </a:graphic>
      </p:graphicFrame>
      <p:sp>
        <p:nvSpPr>
          <p:cNvPr id="12" name="Rectangle 11"/>
          <p:cNvSpPr/>
          <p:nvPr/>
        </p:nvSpPr>
        <p:spPr>
          <a:xfrm>
            <a:off x="6888042" y="4672149"/>
            <a:ext cx="777922" cy="131418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600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264247"/>
            <a:ext cx="8530936" cy="1143000"/>
          </a:xfrm>
        </p:spPr>
        <p:txBody>
          <a:bodyPr/>
          <a:lstStyle/>
          <a:p>
            <a:r>
              <a:rPr lang="en-US" sz="3000" dirty="0" smtClean="0"/>
              <a:t>APS and PSE demonstrating good performance, through October 16</a:t>
            </a:r>
            <a:endParaRPr lang="en-US" sz="3000" dirty="0"/>
          </a:p>
        </p:txBody>
      </p:sp>
      <p:sp>
        <p:nvSpPr>
          <p:cNvPr id="3" name="TextBox 2"/>
          <p:cNvSpPr txBox="1"/>
          <p:nvPr/>
        </p:nvSpPr>
        <p:spPr>
          <a:xfrm>
            <a:off x="872837" y="1493500"/>
            <a:ext cx="7304809" cy="443198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Balancing test pass rate </a:t>
            </a:r>
          </a:p>
          <a:p>
            <a:pPr marL="914400" lvl="1" indent="-457200">
              <a:spcBef>
                <a:spcPts val="600"/>
              </a:spcBef>
              <a:buSzPct val="75000"/>
              <a:buFont typeface="Wingdings" panose="05000000000000000000" pitchFamily="2" charset="2"/>
              <a:buChar char="Ø"/>
            </a:pPr>
            <a:r>
              <a:rPr lang="en-US" sz="2400" dirty="0" smtClean="0"/>
              <a:t>APS: 96.6%</a:t>
            </a:r>
          </a:p>
          <a:p>
            <a:pPr marL="914400" lvl="1" indent="-457200">
              <a:spcBef>
                <a:spcPts val="600"/>
              </a:spcBef>
              <a:buSzPct val="75000"/>
              <a:buFont typeface="Wingdings" panose="05000000000000000000" pitchFamily="2" charset="2"/>
              <a:buChar char="Ø"/>
            </a:pPr>
            <a:r>
              <a:rPr lang="en-US" sz="2400" dirty="0" smtClean="0"/>
              <a:t>PSE: 97.9%</a:t>
            </a:r>
          </a:p>
          <a:p>
            <a:pPr marL="457200" indent="-457200">
              <a:spcBef>
                <a:spcPts val="1800"/>
              </a:spcBef>
              <a:buFont typeface="Arial" panose="020B0604020202020204" pitchFamily="34" charset="0"/>
              <a:buChar char="•"/>
            </a:pPr>
            <a:r>
              <a:rPr lang="en-US" sz="2600" dirty="0" smtClean="0"/>
              <a:t>Feasible solution in 15-minute market</a:t>
            </a:r>
          </a:p>
          <a:p>
            <a:pPr marL="914400" lvl="1" indent="-457200">
              <a:spcBef>
                <a:spcPts val="600"/>
              </a:spcBef>
              <a:buSzPct val="75000"/>
              <a:buFont typeface="Wingdings" panose="05000000000000000000" pitchFamily="2" charset="2"/>
              <a:buChar char="Ø"/>
            </a:pPr>
            <a:r>
              <a:rPr lang="en-US" sz="2400" dirty="0" smtClean="0"/>
              <a:t>APS: 99.61%</a:t>
            </a:r>
          </a:p>
          <a:p>
            <a:pPr marL="914400" lvl="1" indent="-457200">
              <a:spcBef>
                <a:spcPts val="600"/>
              </a:spcBef>
              <a:buSzPct val="75000"/>
              <a:buFont typeface="Wingdings" panose="05000000000000000000" pitchFamily="2" charset="2"/>
              <a:buChar char="Ø"/>
            </a:pPr>
            <a:r>
              <a:rPr lang="en-US" sz="2400" dirty="0" smtClean="0"/>
              <a:t>PSE: 99.94%</a:t>
            </a:r>
          </a:p>
          <a:p>
            <a:pPr marL="457200" indent="-457200">
              <a:spcBef>
                <a:spcPts val="1800"/>
              </a:spcBef>
              <a:buFont typeface="Arial" panose="020B0604020202020204" pitchFamily="34" charset="0"/>
              <a:buChar char="•"/>
            </a:pPr>
            <a:r>
              <a:rPr lang="en-US" sz="2600" dirty="0" smtClean="0"/>
              <a:t>Feasible solution in 5-minute market </a:t>
            </a:r>
          </a:p>
          <a:p>
            <a:pPr marL="914400" lvl="1" indent="-457200">
              <a:spcBef>
                <a:spcPts val="600"/>
              </a:spcBef>
              <a:buSzPct val="75000"/>
              <a:buFont typeface="Wingdings" panose="05000000000000000000" pitchFamily="2" charset="2"/>
              <a:buChar char="Ø"/>
            </a:pPr>
            <a:r>
              <a:rPr lang="en-US" sz="2400" dirty="0" smtClean="0"/>
              <a:t>APS: 99.81%</a:t>
            </a:r>
          </a:p>
          <a:p>
            <a:pPr marL="914400" lvl="1" indent="-457200">
              <a:spcBef>
                <a:spcPts val="600"/>
              </a:spcBef>
              <a:buSzPct val="75000"/>
              <a:buFont typeface="Wingdings" panose="05000000000000000000" pitchFamily="2" charset="2"/>
              <a:buChar char="Ø"/>
            </a:pPr>
            <a:r>
              <a:rPr lang="en-US" sz="2400" dirty="0" smtClean="0"/>
              <a:t>PSE: 99.57%</a:t>
            </a:r>
            <a:endParaRPr lang="en-US" sz="2400" dirty="0"/>
          </a:p>
        </p:txBody>
      </p:sp>
    </p:spTree>
    <p:extLst>
      <p:ext uri="{BB962C8B-B14F-4D97-AF65-F5344CB8AC3E}">
        <p14:creationId xmlns:p14="http://schemas.microsoft.com/office/powerpoint/2010/main" val="247811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74901"/>
            <a:ext cx="8229600" cy="879246"/>
          </a:xfrm>
        </p:spPr>
        <p:txBody>
          <a:bodyPr/>
          <a:lstStyle/>
          <a:p>
            <a:r>
              <a:rPr lang="en-US" sz="3200" dirty="0" smtClean="0"/>
              <a:t>Daily average prices in EIM areas</a:t>
            </a:r>
            <a:endParaRPr lang="en-US" sz="3200" dirty="0"/>
          </a:p>
        </p:txBody>
      </p:sp>
      <p:sp>
        <p:nvSpPr>
          <p:cNvPr id="3" name="Content Placeholder 2"/>
          <p:cNvSpPr>
            <a:spLocks noGrp="1"/>
          </p:cNvSpPr>
          <p:nvPr>
            <p:ph idx="1"/>
          </p:nvPr>
        </p:nvSpPr>
        <p:spPr>
          <a:xfrm>
            <a:off x="3045096" y="6519557"/>
            <a:ext cx="3190242" cy="250372"/>
          </a:xfrm>
        </p:spPr>
        <p:txBody>
          <a:bodyPr anchor="ctr"/>
          <a:lstStyle/>
          <a:p>
            <a:pPr marL="0" indent="0" algn="ctr">
              <a:buNone/>
            </a:pPr>
            <a:r>
              <a:rPr lang="en-US" sz="900" dirty="0" smtClean="0">
                <a:solidFill>
                  <a:schemeClr val="accent1">
                    <a:lumMod val="75000"/>
                  </a:schemeClr>
                </a:solidFill>
              </a:rPr>
              <a:t>* Prices still under price validation and subject to change.</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918871199"/>
              </p:ext>
            </p:extLst>
          </p:nvPr>
        </p:nvGraphicFramePr>
        <p:xfrm>
          <a:off x="1790836" y="653144"/>
          <a:ext cx="5120640" cy="1924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241604401"/>
              </p:ext>
            </p:extLst>
          </p:nvPr>
        </p:nvGraphicFramePr>
        <p:xfrm>
          <a:off x="0" y="2559842"/>
          <a:ext cx="4484915" cy="1898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951037115"/>
              </p:ext>
            </p:extLst>
          </p:nvPr>
        </p:nvGraphicFramePr>
        <p:xfrm>
          <a:off x="4476207" y="2594677"/>
          <a:ext cx="4511042" cy="1925071"/>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p:cNvPicPr>
            <a:picLocks noChangeAspect="1"/>
          </p:cNvPicPr>
          <p:nvPr/>
        </p:nvPicPr>
        <p:blipFill rotWithShape="1">
          <a:blip r:embed="rId6">
            <a:clrChange>
              <a:clrFrom>
                <a:srgbClr val="FFFFFF"/>
              </a:clrFrom>
              <a:clrTo>
                <a:srgbClr val="FFFFFF">
                  <a:alpha val="0"/>
                </a:srgbClr>
              </a:clrTo>
            </a:clrChange>
          </a:blip>
          <a:srcRect l="20990" t="90039" r="17563" b="731"/>
          <a:stretch/>
        </p:blipFill>
        <p:spPr>
          <a:xfrm>
            <a:off x="2412263" y="6104708"/>
            <a:ext cx="4371703" cy="329773"/>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3887570612"/>
              </p:ext>
            </p:extLst>
          </p:nvPr>
        </p:nvGraphicFramePr>
        <p:xfrm>
          <a:off x="0" y="4318976"/>
          <a:ext cx="4514169" cy="17857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a:graphicFrameLocks/>
          </p:cNvGraphicFramePr>
          <p:nvPr>
            <p:extLst>
              <p:ext uri="{D42A27DB-BD31-4B8C-83A1-F6EECF244321}">
                <p14:modId xmlns:p14="http://schemas.microsoft.com/office/powerpoint/2010/main" val="2756212306"/>
              </p:ext>
            </p:extLst>
          </p:nvPr>
        </p:nvGraphicFramePr>
        <p:xfrm>
          <a:off x="4492532" y="4362519"/>
          <a:ext cx="4573090" cy="197732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15667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0" y="251695"/>
            <a:ext cx="8947250" cy="1143000"/>
          </a:xfrm>
        </p:spPr>
        <p:txBody>
          <a:bodyPr/>
          <a:lstStyle/>
          <a:p>
            <a:r>
              <a:rPr lang="en-US" sz="3200" dirty="0" smtClean="0"/>
              <a:t>Transfer capability increases as EIM entities join</a:t>
            </a:r>
            <a:endParaRPr lang="en-US" sz="3200"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5647" r="49617"/>
          <a:stretch/>
        </p:blipFill>
        <p:spPr>
          <a:xfrm>
            <a:off x="735750" y="1018308"/>
            <a:ext cx="3742732" cy="5174673"/>
          </a:xfrm>
          <a:prstGeom prst="rect">
            <a:avLst/>
          </a:prstGeom>
        </p:spPr>
      </p:pic>
      <p:pic>
        <p:nvPicPr>
          <p:cNvPr id="4" name="Picture 3"/>
          <p:cNvPicPr/>
          <p:nvPr/>
        </p:nvPicPr>
        <p:blipFill rotWithShape="1">
          <a:blip r:embed="rId3" cstate="print">
            <a:clrChange>
              <a:clrFrom>
                <a:srgbClr val="F3F3F3">
                  <a:alpha val="96078"/>
                </a:srgbClr>
              </a:clrFrom>
              <a:clrTo>
                <a:srgbClr val="F3F3F3">
                  <a:alpha val="0"/>
                </a:srgbClr>
              </a:clrTo>
            </a:clrChange>
            <a:extLst>
              <a:ext uri="{28A0092B-C50C-407E-A947-70E740481C1C}">
                <a14:useLocalDpi xmlns:a14="http://schemas.microsoft.com/office/drawing/2010/main" val="0"/>
              </a:ext>
            </a:extLst>
          </a:blip>
          <a:srcRect l="53589" t="9109" r="2705"/>
          <a:stretch/>
        </p:blipFill>
        <p:spPr>
          <a:xfrm>
            <a:off x="4696690" y="1039089"/>
            <a:ext cx="3480955" cy="5133112"/>
          </a:xfrm>
          <a:prstGeom prst="rect">
            <a:avLst/>
          </a:prstGeom>
        </p:spPr>
      </p:pic>
    </p:spTree>
    <p:extLst>
      <p:ext uri="{BB962C8B-B14F-4D97-AF65-F5344CB8AC3E}">
        <p14:creationId xmlns:p14="http://schemas.microsoft.com/office/powerpoint/2010/main" val="135457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91" y="102549"/>
            <a:ext cx="8844897" cy="702108"/>
          </a:xfrm>
        </p:spPr>
        <p:txBody>
          <a:bodyPr anchor="ctr"/>
          <a:lstStyle/>
          <a:p>
            <a:r>
              <a:rPr lang="en-US" sz="3000" dirty="0" smtClean="0"/>
              <a:t>Transfer capabilities have been gradually released</a:t>
            </a:r>
            <a:endParaRPr lang="en-US" sz="3000" dirty="0"/>
          </a:p>
        </p:txBody>
      </p:sp>
      <p:pic>
        <p:nvPicPr>
          <p:cNvPr id="3" name="Picture 2"/>
          <p:cNvPicPr>
            <a:picLocks noChangeAspect="1"/>
          </p:cNvPicPr>
          <p:nvPr/>
        </p:nvPicPr>
        <p:blipFill>
          <a:blip r:embed="rId3"/>
          <a:stretch>
            <a:fillRect/>
          </a:stretch>
        </p:blipFill>
        <p:spPr>
          <a:xfrm>
            <a:off x="62995" y="678116"/>
            <a:ext cx="9010669" cy="5742930"/>
          </a:xfrm>
          <a:prstGeom prst="rect">
            <a:avLst/>
          </a:prstGeom>
        </p:spPr>
      </p:pic>
    </p:spTree>
    <p:extLst>
      <p:ext uri="{BB962C8B-B14F-4D97-AF65-F5344CB8AC3E}">
        <p14:creationId xmlns:p14="http://schemas.microsoft.com/office/powerpoint/2010/main" val="17637929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PRESENTER_PREVIEW_MODE_REFRESH" val="0"/>
  <p:tag name="PRESENTER_PREVIEW_END" val="42"/>
  <p:tag name="PRESENTATION_PLAYLIST_COUNT" val="0"/>
  <p:tag name="PRESENTATION_PRESENTER_SLIDE_LEVEL" val="0"/>
  <p:tag name="ARTICULATE_PRESENTER_VERSION" val="6"/>
  <p:tag name="PUBLISH_TITLE" val="Introduction to the Energy Imbalance Market"/>
  <p:tag name="ARTICULATE_PUBLISH_PATH" val="C:\Users\chinman\Documents\My Articulate Projects"/>
  <p:tag name="ARTICULATE_LOGO" val="jpg%20logo_small.jpg"/>
  <p:tag name="ARTICULATE_PRESENTER" val="Cynthia Hinman"/>
  <p:tag name="ARTICULATE_PRESENTER_GUID" val="7EFCEE04E031"/>
  <p:tag name="ARTICULATE_LMS" val="0"/>
  <p:tag name="ARTICULATE_TEMPLATE" val="Corporate Communications"/>
  <p:tag name="ARTICULATE_TEMPLATE_GUID" val="1a000000-6000-0000-b000-000000000001"/>
  <p:tag name="LMS_PUBLISH" val="No"/>
  <p:tag name="PRESENTER_PREVIEW_MODE" val="0"/>
  <p:tag name="PRESENTER_PREVIEW_START" val="1"/>
  <p:tag name="PLAYERLOGOHEIGHT" val="298"/>
  <p:tag name="PLAYERLOGOWIDTH" val="1070"/>
  <p:tag name="LAUNCHINNEWWINDOW" val="0"/>
  <p:tag name="LASTPUBLISHED" val="C:\Users\chinman\Documents\My Articulate Projects\Introduction to the Energy Imbalance Market\player.html"/>
  <p:tag name="ARTICULATE_PROJECT_OPEN" val="0"/>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Prefix xmlns="dc463f71-b30c-4ab2-9473-d307f9d35888">UE</Prefix>
    <DocumentSetType xmlns="dc463f71-b30c-4ab2-9473-d307f9d35888">Document</DocumentSetType>
    <IsConfidential xmlns="dc463f71-b30c-4ab2-9473-d307f9d35888">false</IsConfidential>
    <AgendaOrder xmlns="dc463f71-b30c-4ab2-9473-d307f9d35888">false</AgendaOrder>
    <CaseType xmlns="dc463f71-b30c-4ab2-9473-d307f9d35888">Special Presentation</CaseType>
    <IndustryCode xmlns="dc463f71-b30c-4ab2-9473-d307f9d35888">140</IndustryCode>
    <CaseStatus xmlns="dc463f71-b30c-4ab2-9473-d307f9d35888">Closed</CaseStatus>
    <OpenedDate xmlns="dc463f71-b30c-4ab2-9473-d307f9d35888">2016-03-25T07:00:00+00:00</OpenedDate>
    <Date1 xmlns="dc463f71-b30c-4ab2-9473-d307f9d35888">2016-10-27T07:00:00+00:00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160334</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35470F039289A547ADA88AE1FAFD97B8" ma:contentTypeVersion="104" ma:contentTypeDescription="" ma:contentTypeScope="" ma:versionID="6cbe75c0dfd8f4030c9b4016cb9b60b9">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3339B-2E59-433E-A62C-275E630B09FA}">
  <ds:schemaRefs>
    <ds:schemaRef ds:uri="http://purl.org/dc/dcmitype/"/>
    <ds:schemaRef ds:uri="http://schemas.microsoft.com/office/2006/documentManagement/types"/>
    <ds:schemaRef ds:uri="http://schemas.microsoft.com/sharepoint/v3"/>
    <ds:schemaRef ds:uri="http://purl.org/dc/terms/"/>
    <ds:schemaRef ds:uri="http://schemas.microsoft.com/office/2006/metadata/properties"/>
    <ds:schemaRef ds:uri="956ba0a7-868e-4980-9bd6-ba8ee9026dfb"/>
    <ds:schemaRef ds:uri="http://schemas.microsoft.com/office/infopath/2007/PartnerControls"/>
    <ds:schemaRef ds:uri="http://www.w3.org/XML/1998/namespace"/>
    <ds:schemaRef ds:uri="http://schemas.openxmlformats.org/package/2006/metadata/core-properties"/>
    <ds:schemaRef ds:uri="35fabc9e-9342-47f9-aa90-a5c998e2c0c2"/>
    <ds:schemaRef ds:uri="http://purl.org/dc/elements/1.1/"/>
  </ds:schemaRefs>
</ds:datastoreItem>
</file>

<file path=customXml/itemProps2.xml><?xml version="1.0" encoding="utf-8"?>
<ds:datastoreItem xmlns:ds="http://schemas.openxmlformats.org/officeDocument/2006/customXml" ds:itemID="{764AC2E4-6134-473B-AECC-7D0045F590AD}"/>
</file>

<file path=customXml/itemProps3.xml><?xml version="1.0" encoding="utf-8"?>
<ds:datastoreItem xmlns:ds="http://schemas.openxmlformats.org/officeDocument/2006/customXml" ds:itemID="{25EEED89-B308-4E40-8D82-B71972BD53FE}">
  <ds:schemaRefs>
    <ds:schemaRef ds:uri="http://schemas.microsoft.com/sharepoint/v3/contenttype/forms"/>
  </ds:schemaRefs>
</ds:datastoreItem>
</file>

<file path=customXml/itemProps4.xml><?xml version="1.0" encoding="utf-8"?>
<ds:datastoreItem xmlns:ds="http://schemas.openxmlformats.org/officeDocument/2006/customXml" ds:itemID="{014A5358-DA39-4B86-B212-18BA92EB37AA}">
  <ds:schemaRefs>
    <ds:schemaRef ds:uri="http://schemas.microsoft.com/office/2006/metadata/longProperties"/>
  </ds:schemaRefs>
</ds:datastoreItem>
</file>

<file path=customXml/itemProps5.xml><?xml version="1.0" encoding="utf-8"?>
<ds:datastoreItem xmlns:ds="http://schemas.openxmlformats.org/officeDocument/2006/customXml" ds:itemID="{167AD12F-04AD-4177-B4E3-8921968A548B}"/>
</file>

<file path=docProps/app.xml><?xml version="1.0" encoding="utf-8"?>
<Properties xmlns="http://schemas.openxmlformats.org/officeDocument/2006/extended-properties" xmlns:vt="http://schemas.openxmlformats.org/officeDocument/2006/docPropsVTypes">
  <Template/>
  <TotalTime>82146</TotalTime>
  <Words>662</Words>
  <Application>Microsoft Office PowerPoint</Application>
  <PresentationFormat>On-screen Show (4:3)</PresentationFormat>
  <Paragraphs>169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Western Energy Imbalance Market update </vt:lpstr>
      <vt:lpstr>EIM update </vt:lpstr>
      <vt:lpstr>Gross economic benefits since start of EIM = $114.36M</vt:lpstr>
      <vt:lpstr>APS and PSE demonstrating good performance, through October 16</vt:lpstr>
      <vt:lpstr>Daily average prices in EIM areas</vt:lpstr>
      <vt:lpstr>Transfer capability increases as EIM entities join</vt:lpstr>
      <vt:lpstr>Transfer capabilities have been gradually released</vt:lpstr>
    </vt:vector>
  </TitlesOfParts>
  <Company>CAISO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Template_External Use</dc:title>
  <dc:creator>sgibbs</dc:creator>
  <cp:lastModifiedBy>Kredel, Ashley (UTC)</cp:lastModifiedBy>
  <cp:revision>2408</cp:revision>
  <cp:lastPrinted>2016-10-26T17:04:07Z</cp:lastPrinted>
  <dcterms:created xsi:type="dcterms:W3CDTF">2010-09-13T18:06:33Z</dcterms:created>
  <dcterms:modified xsi:type="dcterms:W3CDTF">2016-10-28T23:24:12Z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UseProject">
    <vt:lpwstr>1</vt:lpwstr>
  </property>
  <property fmtid="{D5CDD505-2E9C-101B-9397-08002B2CF9AE}" pid="4" name="ArticulatePath">
    <vt:lpwstr>Intro of EIM Training CBT v2</vt:lpwstr>
  </property>
  <property fmtid="{D5CDD505-2E9C-101B-9397-08002B2CF9AE}" pid="5" name="ArticulateGUID">
    <vt:lpwstr>00FC45CD-D226-470E-A9EB-F84008604002</vt:lpwstr>
  </property>
  <property fmtid="{D5CDD505-2E9C-101B-9397-08002B2CF9AE}" pid="6" name="ArticulateProjectFull">
    <vt:lpwstr>C:\Users\chinman\Desktop\Introduction to the Energy Imbalance Market.ppta</vt:lpwstr>
  </property>
  <property fmtid="{D5CDD505-2E9C-101B-9397-08002B2CF9AE}" pid="7" name="ContentTypeId">
    <vt:lpwstr>0x0101006E56B4D1795A2E4DB2F0B01679ED314A0035470F039289A547ADA88AE1FAFD97B8</vt:lpwstr>
  </property>
  <property fmtid="{D5CDD505-2E9C-101B-9397-08002B2CF9AE}" pid="8" name="_docset_NoMedatataSyncRequired">
    <vt:lpwstr>False</vt:lpwstr>
  </property>
</Properties>
</file>