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s/slide31.xml" ContentType="application/vnd.openxmlformats-officedocument.presentationml.slide+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Masters/slideMaster14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6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79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diagrams/layout1.xml" ContentType="application/vnd.openxmlformats-officedocument.drawingml.diagramLayout+xml"/>
  <Override PartName="/ppt/theme/theme16.xml" ContentType="application/vnd.openxmlformats-officedocument.theme+xml"/>
  <Override PartName="/ppt/diagrams/quickStyle1.xml" ContentType="application/vnd.openxmlformats-officedocument.drawingml.diagramStyle+xml"/>
  <Override PartName="/ppt/theme/theme3.xml" ContentType="application/vnd.openxmlformats-officedocument.them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15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684" r:id="rId5"/>
    <p:sldMasterId id="2147483694" r:id="rId6"/>
    <p:sldMasterId id="2147483697" r:id="rId7"/>
    <p:sldMasterId id="2147483727" r:id="rId8"/>
    <p:sldMasterId id="2147483714" r:id="rId9"/>
    <p:sldMasterId id="2147483717" r:id="rId10"/>
    <p:sldMasterId id="2147483721" r:id="rId11"/>
    <p:sldMasterId id="2147483795" r:id="rId12"/>
    <p:sldMasterId id="2147483803" r:id="rId13"/>
    <p:sldMasterId id="2147483823" r:id="rId14"/>
    <p:sldMasterId id="2147483841" r:id="rId15"/>
    <p:sldMasterId id="2147483845" r:id="rId16"/>
    <p:sldMasterId id="2147483860" r:id="rId17"/>
  </p:sldMasterIdLst>
  <p:notesMasterIdLst>
    <p:notesMasterId r:id="rId55"/>
  </p:notesMasterIdLst>
  <p:handoutMasterIdLst>
    <p:handoutMasterId r:id="rId56"/>
  </p:handoutMasterIdLst>
  <p:sldIdLst>
    <p:sldId id="256" r:id="rId18"/>
    <p:sldId id="292" r:id="rId19"/>
    <p:sldId id="296" r:id="rId20"/>
    <p:sldId id="294" r:id="rId21"/>
    <p:sldId id="278" r:id="rId22"/>
    <p:sldId id="295" r:id="rId23"/>
    <p:sldId id="259" r:id="rId24"/>
    <p:sldId id="265" r:id="rId25"/>
    <p:sldId id="260" r:id="rId26"/>
    <p:sldId id="263" r:id="rId27"/>
    <p:sldId id="280" r:id="rId28"/>
    <p:sldId id="293" r:id="rId29"/>
    <p:sldId id="281" r:id="rId30"/>
    <p:sldId id="285" r:id="rId31"/>
    <p:sldId id="283" r:id="rId32"/>
    <p:sldId id="282" r:id="rId33"/>
    <p:sldId id="286" r:id="rId34"/>
    <p:sldId id="284" r:id="rId35"/>
    <p:sldId id="287" r:id="rId36"/>
    <p:sldId id="264" r:id="rId37"/>
    <p:sldId id="262" r:id="rId38"/>
    <p:sldId id="267" r:id="rId39"/>
    <p:sldId id="268" r:id="rId40"/>
    <p:sldId id="270" r:id="rId41"/>
    <p:sldId id="269" r:id="rId42"/>
    <p:sldId id="271" r:id="rId43"/>
    <p:sldId id="272" r:id="rId44"/>
    <p:sldId id="275" r:id="rId45"/>
    <p:sldId id="277" r:id="rId46"/>
    <p:sldId id="276" r:id="rId47"/>
    <p:sldId id="279" r:id="rId48"/>
    <p:sldId id="266" r:id="rId49"/>
    <p:sldId id="288" r:id="rId50"/>
    <p:sldId id="297" r:id="rId51"/>
    <p:sldId id="299" r:id="rId52"/>
    <p:sldId id="290" r:id="rId53"/>
    <p:sldId id="258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Shipley" initials="JS" lastIdx="20" clrIdx="0">
    <p:extLst>
      <p:ext uri="{19B8F6BF-5375-455C-9EA6-DF929625EA0E}">
        <p15:presenceInfo xmlns:p15="http://schemas.microsoft.com/office/powerpoint/2012/main" userId="S::jshipley@raponline.org::3e26a0c3-bbf3-4b7a-b1d2-6c3db51f28f5" providerId="AD"/>
      </p:ext>
    </p:extLst>
  </p:cmAuthor>
  <p:cmAuthor id="2" name="Megan O'Reilly" initials="MO" lastIdx="22" clrIdx="1">
    <p:extLst>
      <p:ext uri="{19B8F6BF-5375-455C-9EA6-DF929625EA0E}">
        <p15:presenceInfo xmlns:p15="http://schemas.microsoft.com/office/powerpoint/2012/main" userId="S::moreilly@raponline.org::727239ff-beb8-4943-8493-a525801228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A1EC0-4A86-CD4B-A0B6-55EDD23E3016}" v="1" dt="2020-03-17T06:53:58.985"/>
    <p1510:client id="{595F7B94-B70D-EF4E-B170-814006597B94}" v="4" dt="2020-03-17T06:36:54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1"/>
    <p:restoredTop sz="61592"/>
  </p:normalViewPr>
  <p:slideViewPr>
    <p:cSldViewPr snapToGrid="0" snapToObjects="1">
      <p:cViewPr varScale="1">
        <p:scale>
          <a:sx n="41" d="100"/>
          <a:sy n="41" d="100"/>
        </p:scale>
        <p:origin x="19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4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C9868A-0345-7542-A430-A84E66C2ECE6}" type="doc">
      <dgm:prSet loTypeId="urn:microsoft.com/office/officeart/2005/8/layout/process5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E2517D-AF77-B449-AC12-EEA13F0931F2}">
      <dgm:prSet phldrT="[Text]"/>
      <dgm:spPr/>
      <dgm:t>
        <a:bodyPr/>
        <a:lstStyle/>
        <a:p>
          <a:r>
            <a:rPr lang="en-US"/>
            <a:t>Only costs that are the "bare minimum" deemed incremental</a:t>
          </a:r>
        </a:p>
      </dgm:t>
    </dgm:pt>
    <dgm:pt modelId="{B3FD3AC4-1745-F74D-B5C9-212907E070D5}" type="parTrans" cxnId="{C6C410FB-7C0D-2740-813B-B3D0A118AF07}">
      <dgm:prSet/>
      <dgm:spPr/>
      <dgm:t>
        <a:bodyPr/>
        <a:lstStyle/>
        <a:p>
          <a:endParaRPr lang="en-US"/>
        </a:p>
      </dgm:t>
    </dgm:pt>
    <dgm:pt modelId="{C1309E7E-5110-7C43-BF45-915752C2744F}" type="sibTrans" cxnId="{C6C410FB-7C0D-2740-813B-B3D0A118AF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AA64B1F-30C0-BD4A-A462-8CD064F30625}">
      <dgm:prSet phldrT="[Text]"/>
      <dgm:spPr/>
      <dgm:t>
        <a:bodyPr/>
        <a:lstStyle/>
        <a:p>
          <a:r>
            <a:rPr lang="en-US"/>
            <a:t>Analyze G, T, and D investments needed for CETA §§ 4 &amp; 5 compliance</a:t>
          </a:r>
        </a:p>
      </dgm:t>
    </dgm:pt>
    <dgm:pt modelId="{18BCA167-CBF2-3947-814C-32ED255AE42A}" type="parTrans" cxnId="{4921704A-63DE-D547-86DA-E0AE8271EA31}">
      <dgm:prSet/>
      <dgm:spPr/>
      <dgm:t>
        <a:bodyPr/>
        <a:lstStyle/>
        <a:p>
          <a:endParaRPr lang="en-US"/>
        </a:p>
      </dgm:t>
    </dgm:pt>
    <dgm:pt modelId="{A957088A-0E96-134F-B68C-A3D635DF9B16}" type="sibTrans" cxnId="{4921704A-63DE-D547-86DA-E0AE8271EA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A19EEB9-3B54-2A4B-AB26-C82247E36A8F}">
      <dgm:prSet phldrT="[Text]"/>
      <dgm:spPr/>
      <dgm:t>
        <a:bodyPr/>
        <a:lstStyle/>
        <a:p>
          <a:r>
            <a:rPr lang="en-US"/>
            <a:t>Determine proxy resource for each investment (least-cost option in a non-CETA §§ 4 &amp; 5 scenario)</a:t>
          </a:r>
        </a:p>
      </dgm:t>
    </dgm:pt>
    <dgm:pt modelId="{8F528653-FD0C-D841-A79C-88807EA2E2DC}" type="parTrans" cxnId="{03405890-6791-174D-8983-5FE3B45465CA}">
      <dgm:prSet/>
      <dgm:spPr/>
      <dgm:t>
        <a:bodyPr/>
        <a:lstStyle/>
        <a:p>
          <a:endParaRPr lang="en-US"/>
        </a:p>
      </dgm:t>
    </dgm:pt>
    <dgm:pt modelId="{0D7ECDF1-7540-9B4A-B36D-1B1C12640F50}" type="sibTrans" cxnId="{03405890-6791-174D-8983-5FE3B45465C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34A65FF-CC1F-CF47-8200-BC1DC9B598B1}">
      <dgm:prSet phldrT="[Text]"/>
      <dgm:spPr/>
      <dgm:t>
        <a:bodyPr/>
        <a:lstStyle/>
        <a:p>
          <a:r>
            <a:rPr lang="en-US"/>
            <a:t>Determine which costs to include, compare levelized costs of CETA §§ 4 &amp; 5 resources to levelized costs of proxies</a:t>
          </a:r>
        </a:p>
      </dgm:t>
    </dgm:pt>
    <dgm:pt modelId="{7828BC5C-9295-9D44-BD4C-2B65B30D4450}" type="parTrans" cxnId="{609144F0-32AA-AC4F-BC73-6837D8F4B55E}">
      <dgm:prSet/>
      <dgm:spPr/>
      <dgm:t>
        <a:bodyPr/>
        <a:lstStyle/>
        <a:p>
          <a:endParaRPr lang="en-US"/>
        </a:p>
      </dgm:t>
    </dgm:pt>
    <dgm:pt modelId="{70329A55-0DF0-9244-8EF8-5DA017E0E203}" type="sibTrans" cxnId="{609144F0-32AA-AC4F-BC73-6837D8F4B55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F57A36B-F8EE-0B4A-A86D-0261CE98D9FC}">
      <dgm:prSet phldrT="[Text]"/>
      <dgm:spPr/>
      <dgm:t>
        <a:bodyPr/>
        <a:lstStyle/>
        <a:p>
          <a:r>
            <a:rPr lang="en-US"/>
            <a:t>Commission approves CEIP including forecast of incremental cost. May include modifications to max RE and NE generation</a:t>
          </a:r>
        </a:p>
      </dgm:t>
    </dgm:pt>
    <dgm:pt modelId="{D2D765D9-98E1-B543-9F5A-94D6C935EC22}" type="parTrans" cxnId="{E6ADDDB8-90AD-9746-9F60-F89A3379648F}">
      <dgm:prSet/>
      <dgm:spPr/>
      <dgm:t>
        <a:bodyPr/>
        <a:lstStyle/>
        <a:p>
          <a:endParaRPr lang="en-US"/>
        </a:p>
      </dgm:t>
    </dgm:pt>
    <dgm:pt modelId="{7BDD019A-181F-B347-962F-2936A7D9646C}" type="sibTrans" cxnId="{E6ADDDB8-90AD-9746-9F60-F89A3379648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CFEE99-3854-F442-8061-0B390FCF3FBD}">
      <dgm:prSet phldrT="[Text]"/>
      <dgm:spPr/>
      <dgm:t>
        <a:bodyPr/>
        <a:lstStyle/>
        <a:p>
          <a:r>
            <a:rPr lang="en-US"/>
            <a:t>Utility implements actions to meet targets in CEIP, tracks investments made and actual costs </a:t>
          </a:r>
        </a:p>
      </dgm:t>
    </dgm:pt>
    <dgm:pt modelId="{302580E1-1938-E34E-A77D-4F58EE7DC5C4}" type="parTrans" cxnId="{AAE85239-AF79-BA4D-B280-8DA3B84A6DBF}">
      <dgm:prSet/>
      <dgm:spPr/>
      <dgm:t>
        <a:bodyPr/>
        <a:lstStyle/>
        <a:p>
          <a:endParaRPr lang="en-US"/>
        </a:p>
      </dgm:t>
    </dgm:pt>
    <dgm:pt modelId="{AC89C3E8-E2C3-5745-899D-5522016BB38F}" type="sibTrans" cxnId="{AAE85239-AF79-BA4D-B280-8DA3B84A6D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3769C01-09FA-3641-AF6B-B88A1C02A4B7}">
      <dgm:prSet phldrT="[Text]"/>
      <dgm:spPr/>
      <dgm:t>
        <a:bodyPr/>
        <a:lstStyle/>
        <a:p>
          <a:r>
            <a:rPr lang="en-US"/>
            <a:t>After-the-fact review of utility investments undertaken compared with CEIP </a:t>
          </a:r>
        </a:p>
      </dgm:t>
    </dgm:pt>
    <dgm:pt modelId="{2247D4C3-02FC-D847-81F9-AC70A45C5CF7}" type="parTrans" cxnId="{26DAEE5A-7539-EF4A-B894-8A1A27446525}">
      <dgm:prSet/>
      <dgm:spPr/>
      <dgm:t>
        <a:bodyPr/>
        <a:lstStyle/>
        <a:p>
          <a:endParaRPr lang="en-US"/>
        </a:p>
      </dgm:t>
    </dgm:pt>
    <dgm:pt modelId="{03BD4923-B2E4-B04F-AB78-D77BCA7B4E01}" type="sibTrans" cxnId="{26DAEE5A-7539-EF4A-B894-8A1A2744652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B9BA0E-36F1-544B-8458-5365BCE4F3B0}">
      <dgm:prSet phldrT="[Text]"/>
      <dgm:spPr/>
      <dgm:t>
        <a:bodyPr/>
        <a:lstStyle/>
        <a:p>
          <a:r>
            <a:rPr lang="en-US"/>
            <a:t>If ICC is projected &gt;2%, utility complies with CETA §§ 4 &amp; 5 provided it undertakes the approved investments prudently</a:t>
          </a:r>
        </a:p>
      </dgm:t>
    </dgm:pt>
    <dgm:pt modelId="{54778573-F072-7647-9D5F-6CE9396CB79F}" type="parTrans" cxnId="{AE56EF86-0FB2-A44E-B8A8-E09905B8B542}">
      <dgm:prSet/>
      <dgm:spPr/>
      <dgm:t>
        <a:bodyPr/>
        <a:lstStyle/>
        <a:p>
          <a:endParaRPr lang="en-US"/>
        </a:p>
      </dgm:t>
    </dgm:pt>
    <dgm:pt modelId="{EF832F34-54FE-6245-9502-AFEB93264C48}" type="sibTrans" cxnId="{AE56EF86-0FB2-A44E-B8A8-E09905B8B54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2FB7AD-171F-B54F-8D70-4BF20A1DCA44}">
      <dgm:prSet phldrT="[Text]"/>
      <dgm:spPr/>
      <dgm:t>
        <a:bodyPr/>
        <a:lstStyle/>
        <a:p>
          <a:r>
            <a:rPr lang="en-US"/>
            <a:t>After-the-fact review to evaluate accuracy of cost forecast and adjust future planning requirements</a:t>
          </a:r>
        </a:p>
      </dgm:t>
    </dgm:pt>
    <dgm:pt modelId="{A25C5A51-E47C-E748-80A1-8B743ADC0C8E}" type="parTrans" cxnId="{D003D1C5-3505-1E4B-A051-55ACFA70D522}">
      <dgm:prSet/>
      <dgm:spPr/>
      <dgm:t>
        <a:bodyPr/>
        <a:lstStyle/>
        <a:p>
          <a:endParaRPr lang="en-US"/>
        </a:p>
      </dgm:t>
    </dgm:pt>
    <dgm:pt modelId="{046AB742-5742-EF4C-8819-3DDC267043B2}" type="sibTrans" cxnId="{D003D1C5-3505-1E4B-A051-55ACFA70D522}">
      <dgm:prSet/>
      <dgm:spPr/>
      <dgm:t>
        <a:bodyPr/>
        <a:lstStyle/>
        <a:p>
          <a:endParaRPr lang="en-US"/>
        </a:p>
      </dgm:t>
    </dgm:pt>
    <dgm:pt modelId="{0DC966AC-4FBA-A743-9410-199B7860CDB9}" type="pres">
      <dgm:prSet presAssocID="{14C9868A-0345-7542-A430-A84E66C2ECE6}" presName="diagram" presStyleCnt="0">
        <dgm:presLayoutVars>
          <dgm:dir/>
          <dgm:resizeHandles val="exact"/>
        </dgm:presLayoutVars>
      </dgm:prSet>
      <dgm:spPr/>
    </dgm:pt>
    <dgm:pt modelId="{5D3E29C5-B657-104C-9851-6EDFC30A4BD9}" type="pres">
      <dgm:prSet presAssocID="{CEE2517D-AF77-B449-AC12-EEA13F0931F2}" presName="node" presStyleLbl="node1" presStyleIdx="0" presStyleCnt="9">
        <dgm:presLayoutVars>
          <dgm:bulletEnabled val="1"/>
        </dgm:presLayoutVars>
      </dgm:prSet>
      <dgm:spPr/>
    </dgm:pt>
    <dgm:pt modelId="{CEFB46DE-DB17-F84C-92D7-F2EE55645FC4}" type="pres">
      <dgm:prSet presAssocID="{C1309E7E-5110-7C43-BF45-915752C2744F}" presName="sibTrans" presStyleLbl="sibTrans2D1" presStyleIdx="0" presStyleCnt="8"/>
      <dgm:spPr/>
    </dgm:pt>
    <dgm:pt modelId="{41C1F9EE-FB1B-3345-99B8-01249A4BECEC}" type="pres">
      <dgm:prSet presAssocID="{C1309E7E-5110-7C43-BF45-915752C2744F}" presName="connectorText" presStyleLbl="sibTrans2D1" presStyleIdx="0" presStyleCnt="8"/>
      <dgm:spPr/>
    </dgm:pt>
    <dgm:pt modelId="{9777E260-5733-BD44-8CB1-1674A9AE55E3}" type="pres">
      <dgm:prSet presAssocID="{1AA64B1F-30C0-BD4A-A462-8CD064F30625}" presName="node" presStyleLbl="node1" presStyleIdx="1" presStyleCnt="9">
        <dgm:presLayoutVars>
          <dgm:bulletEnabled val="1"/>
        </dgm:presLayoutVars>
      </dgm:prSet>
      <dgm:spPr/>
    </dgm:pt>
    <dgm:pt modelId="{48348D97-4E7B-174C-ACB6-D12ADFB6909D}" type="pres">
      <dgm:prSet presAssocID="{A957088A-0E96-134F-B68C-A3D635DF9B16}" presName="sibTrans" presStyleLbl="sibTrans2D1" presStyleIdx="1" presStyleCnt="8"/>
      <dgm:spPr/>
    </dgm:pt>
    <dgm:pt modelId="{9F062C19-0719-2040-86F9-6ADA3492FC5B}" type="pres">
      <dgm:prSet presAssocID="{A957088A-0E96-134F-B68C-A3D635DF9B16}" presName="connectorText" presStyleLbl="sibTrans2D1" presStyleIdx="1" presStyleCnt="8"/>
      <dgm:spPr/>
    </dgm:pt>
    <dgm:pt modelId="{A7EA2A37-91F1-5E45-80CB-2E89CB8888E8}" type="pres">
      <dgm:prSet presAssocID="{BA19EEB9-3B54-2A4B-AB26-C82247E36A8F}" presName="node" presStyleLbl="node1" presStyleIdx="2" presStyleCnt="9">
        <dgm:presLayoutVars>
          <dgm:bulletEnabled val="1"/>
        </dgm:presLayoutVars>
      </dgm:prSet>
      <dgm:spPr/>
    </dgm:pt>
    <dgm:pt modelId="{4482E30E-0689-284B-9931-98FAB2411425}" type="pres">
      <dgm:prSet presAssocID="{0D7ECDF1-7540-9B4A-B36D-1B1C12640F50}" presName="sibTrans" presStyleLbl="sibTrans2D1" presStyleIdx="2" presStyleCnt="8"/>
      <dgm:spPr/>
    </dgm:pt>
    <dgm:pt modelId="{E2A7C4BE-1934-E440-A0F4-DFAFCAB1BB22}" type="pres">
      <dgm:prSet presAssocID="{0D7ECDF1-7540-9B4A-B36D-1B1C12640F50}" presName="connectorText" presStyleLbl="sibTrans2D1" presStyleIdx="2" presStyleCnt="8"/>
      <dgm:spPr/>
    </dgm:pt>
    <dgm:pt modelId="{5AFE82F0-E036-5345-BF0A-64AC15A6A4CC}" type="pres">
      <dgm:prSet presAssocID="{B34A65FF-CC1F-CF47-8200-BC1DC9B598B1}" presName="node" presStyleLbl="node1" presStyleIdx="3" presStyleCnt="9">
        <dgm:presLayoutVars>
          <dgm:bulletEnabled val="1"/>
        </dgm:presLayoutVars>
      </dgm:prSet>
      <dgm:spPr/>
    </dgm:pt>
    <dgm:pt modelId="{45CB849F-46EF-4B46-8B62-6DB5F865BDDC}" type="pres">
      <dgm:prSet presAssocID="{70329A55-0DF0-9244-8EF8-5DA017E0E203}" presName="sibTrans" presStyleLbl="sibTrans2D1" presStyleIdx="3" presStyleCnt="8"/>
      <dgm:spPr/>
    </dgm:pt>
    <dgm:pt modelId="{E9D39789-39F9-F44D-B3CD-6E4DC95F39E0}" type="pres">
      <dgm:prSet presAssocID="{70329A55-0DF0-9244-8EF8-5DA017E0E203}" presName="connectorText" presStyleLbl="sibTrans2D1" presStyleIdx="3" presStyleCnt="8"/>
      <dgm:spPr/>
    </dgm:pt>
    <dgm:pt modelId="{B9865F58-80A0-D646-A6BE-0AB17069EF5A}" type="pres">
      <dgm:prSet presAssocID="{AF57A36B-F8EE-0B4A-A86D-0261CE98D9FC}" presName="node" presStyleLbl="node1" presStyleIdx="4" presStyleCnt="9">
        <dgm:presLayoutVars>
          <dgm:bulletEnabled val="1"/>
        </dgm:presLayoutVars>
      </dgm:prSet>
      <dgm:spPr/>
    </dgm:pt>
    <dgm:pt modelId="{43947EE7-1674-5642-937E-9BB2AAB87513}" type="pres">
      <dgm:prSet presAssocID="{7BDD019A-181F-B347-962F-2936A7D9646C}" presName="sibTrans" presStyleLbl="sibTrans2D1" presStyleIdx="4" presStyleCnt="8"/>
      <dgm:spPr/>
    </dgm:pt>
    <dgm:pt modelId="{6447B23C-54D9-0346-A980-3D524E002BAD}" type="pres">
      <dgm:prSet presAssocID="{7BDD019A-181F-B347-962F-2936A7D9646C}" presName="connectorText" presStyleLbl="sibTrans2D1" presStyleIdx="4" presStyleCnt="8"/>
      <dgm:spPr/>
    </dgm:pt>
    <dgm:pt modelId="{48C114FE-3B45-AA43-9AB8-358D8DABBD74}" type="pres">
      <dgm:prSet presAssocID="{FEB9BA0E-36F1-544B-8458-5365BCE4F3B0}" presName="node" presStyleLbl="node1" presStyleIdx="5" presStyleCnt="9">
        <dgm:presLayoutVars>
          <dgm:bulletEnabled val="1"/>
        </dgm:presLayoutVars>
      </dgm:prSet>
      <dgm:spPr/>
    </dgm:pt>
    <dgm:pt modelId="{5B3C7830-CED3-B340-AFB1-468C026E20C8}" type="pres">
      <dgm:prSet presAssocID="{EF832F34-54FE-6245-9502-AFEB93264C48}" presName="sibTrans" presStyleLbl="sibTrans2D1" presStyleIdx="5" presStyleCnt="8"/>
      <dgm:spPr/>
    </dgm:pt>
    <dgm:pt modelId="{DFA6E00D-3807-4C44-96F3-CFC5FB63A05D}" type="pres">
      <dgm:prSet presAssocID="{EF832F34-54FE-6245-9502-AFEB93264C48}" presName="connectorText" presStyleLbl="sibTrans2D1" presStyleIdx="5" presStyleCnt="8"/>
      <dgm:spPr/>
    </dgm:pt>
    <dgm:pt modelId="{73BB2511-2D8C-F245-87C3-63A52DABFDB2}" type="pres">
      <dgm:prSet presAssocID="{FECFEE99-3854-F442-8061-0B390FCF3FBD}" presName="node" presStyleLbl="node1" presStyleIdx="6" presStyleCnt="9">
        <dgm:presLayoutVars>
          <dgm:bulletEnabled val="1"/>
        </dgm:presLayoutVars>
      </dgm:prSet>
      <dgm:spPr/>
    </dgm:pt>
    <dgm:pt modelId="{B4EAAD67-FCB7-4444-8C34-B0DF1F78BDA1}" type="pres">
      <dgm:prSet presAssocID="{AC89C3E8-E2C3-5745-899D-5522016BB38F}" presName="sibTrans" presStyleLbl="sibTrans2D1" presStyleIdx="6" presStyleCnt="8"/>
      <dgm:spPr/>
    </dgm:pt>
    <dgm:pt modelId="{15FC7D95-52EA-7C40-9B57-8F0340637C70}" type="pres">
      <dgm:prSet presAssocID="{AC89C3E8-E2C3-5745-899D-5522016BB38F}" presName="connectorText" presStyleLbl="sibTrans2D1" presStyleIdx="6" presStyleCnt="8"/>
      <dgm:spPr/>
    </dgm:pt>
    <dgm:pt modelId="{0F049035-2C4A-074F-8EB4-17B9A8DC96E5}" type="pres">
      <dgm:prSet presAssocID="{D3769C01-09FA-3641-AF6B-B88A1C02A4B7}" presName="node" presStyleLbl="node1" presStyleIdx="7" presStyleCnt="9">
        <dgm:presLayoutVars>
          <dgm:bulletEnabled val="1"/>
        </dgm:presLayoutVars>
      </dgm:prSet>
      <dgm:spPr/>
    </dgm:pt>
    <dgm:pt modelId="{2E1FC08F-C66B-9B45-9FDF-0157E2EB3C9D}" type="pres">
      <dgm:prSet presAssocID="{03BD4923-B2E4-B04F-AB78-D77BCA7B4E01}" presName="sibTrans" presStyleLbl="sibTrans2D1" presStyleIdx="7" presStyleCnt="8"/>
      <dgm:spPr/>
    </dgm:pt>
    <dgm:pt modelId="{57860102-4253-D942-8D1F-D71FD8916424}" type="pres">
      <dgm:prSet presAssocID="{03BD4923-B2E4-B04F-AB78-D77BCA7B4E01}" presName="connectorText" presStyleLbl="sibTrans2D1" presStyleIdx="7" presStyleCnt="8"/>
      <dgm:spPr/>
    </dgm:pt>
    <dgm:pt modelId="{286AB34C-3874-2D43-A243-67C9FC3AB850}" type="pres">
      <dgm:prSet presAssocID="{172FB7AD-171F-B54F-8D70-4BF20A1DCA44}" presName="node" presStyleLbl="node1" presStyleIdx="8" presStyleCnt="9">
        <dgm:presLayoutVars>
          <dgm:bulletEnabled val="1"/>
        </dgm:presLayoutVars>
      </dgm:prSet>
      <dgm:spPr/>
    </dgm:pt>
  </dgm:ptLst>
  <dgm:cxnLst>
    <dgm:cxn modelId="{EFD5F407-9F62-8341-B3CC-ECCF46619694}" type="presOf" srcId="{A957088A-0E96-134F-B68C-A3D635DF9B16}" destId="{9F062C19-0719-2040-86F9-6ADA3492FC5B}" srcOrd="1" destOrd="0" presId="urn:microsoft.com/office/officeart/2005/8/layout/process5"/>
    <dgm:cxn modelId="{CF05B510-C1AB-4048-A652-E8395A117760}" type="presOf" srcId="{D3769C01-09FA-3641-AF6B-B88A1C02A4B7}" destId="{0F049035-2C4A-074F-8EB4-17B9A8DC96E5}" srcOrd="0" destOrd="0" presId="urn:microsoft.com/office/officeart/2005/8/layout/process5"/>
    <dgm:cxn modelId="{6E0FB816-30D2-1245-B4A5-7D6F26D13987}" type="presOf" srcId="{70329A55-0DF0-9244-8EF8-5DA017E0E203}" destId="{E9D39789-39F9-F44D-B3CD-6E4DC95F39E0}" srcOrd="1" destOrd="0" presId="urn:microsoft.com/office/officeart/2005/8/layout/process5"/>
    <dgm:cxn modelId="{649A461C-8F84-6244-B3A8-E63551FAF05D}" type="presOf" srcId="{BA19EEB9-3B54-2A4B-AB26-C82247E36A8F}" destId="{A7EA2A37-91F1-5E45-80CB-2E89CB8888E8}" srcOrd="0" destOrd="0" presId="urn:microsoft.com/office/officeart/2005/8/layout/process5"/>
    <dgm:cxn modelId="{66D83328-1E08-D343-BFBF-50956E5BFBE1}" type="presOf" srcId="{C1309E7E-5110-7C43-BF45-915752C2744F}" destId="{CEFB46DE-DB17-F84C-92D7-F2EE55645FC4}" srcOrd="0" destOrd="0" presId="urn:microsoft.com/office/officeart/2005/8/layout/process5"/>
    <dgm:cxn modelId="{367C5B2D-3E26-7246-AC0C-F7C4EA8631B4}" type="presOf" srcId="{0D7ECDF1-7540-9B4A-B36D-1B1C12640F50}" destId="{4482E30E-0689-284B-9931-98FAB2411425}" srcOrd="0" destOrd="0" presId="urn:microsoft.com/office/officeart/2005/8/layout/process5"/>
    <dgm:cxn modelId="{C8CDE22D-FCE8-F941-9C11-C151EF76CAD2}" type="presOf" srcId="{172FB7AD-171F-B54F-8D70-4BF20A1DCA44}" destId="{286AB34C-3874-2D43-A243-67C9FC3AB850}" srcOrd="0" destOrd="0" presId="urn:microsoft.com/office/officeart/2005/8/layout/process5"/>
    <dgm:cxn modelId="{E6BB4B37-8386-DA41-9258-902CE88271BE}" type="presOf" srcId="{7BDD019A-181F-B347-962F-2936A7D9646C}" destId="{43947EE7-1674-5642-937E-9BB2AAB87513}" srcOrd="0" destOrd="0" presId="urn:microsoft.com/office/officeart/2005/8/layout/process5"/>
    <dgm:cxn modelId="{02BDC238-46E9-B847-804A-E22483781C69}" type="presOf" srcId="{0D7ECDF1-7540-9B4A-B36D-1B1C12640F50}" destId="{E2A7C4BE-1934-E440-A0F4-DFAFCAB1BB22}" srcOrd="1" destOrd="0" presId="urn:microsoft.com/office/officeart/2005/8/layout/process5"/>
    <dgm:cxn modelId="{AAE85239-AF79-BA4D-B280-8DA3B84A6DBF}" srcId="{14C9868A-0345-7542-A430-A84E66C2ECE6}" destId="{FECFEE99-3854-F442-8061-0B390FCF3FBD}" srcOrd="6" destOrd="0" parTransId="{302580E1-1938-E34E-A77D-4F58EE7DC5C4}" sibTransId="{AC89C3E8-E2C3-5745-899D-5522016BB38F}"/>
    <dgm:cxn modelId="{0EAF5B5E-0F16-0744-B525-7039C88416CC}" type="presOf" srcId="{A957088A-0E96-134F-B68C-A3D635DF9B16}" destId="{48348D97-4E7B-174C-ACB6-D12ADFB6909D}" srcOrd="0" destOrd="0" presId="urn:microsoft.com/office/officeart/2005/8/layout/process5"/>
    <dgm:cxn modelId="{2062E742-1B9B-BA49-B0F0-6215029964F9}" type="presOf" srcId="{FEB9BA0E-36F1-544B-8458-5365BCE4F3B0}" destId="{48C114FE-3B45-AA43-9AB8-358D8DABBD74}" srcOrd="0" destOrd="0" presId="urn:microsoft.com/office/officeart/2005/8/layout/process5"/>
    <dgm:cxn modelId="{4921704A-63DE-D547-86DA-E0AE8271EA31}" srcId="{14C9868A-0345-7542-A430-A84E66C2ECE6}" destId="{1AA64B1F-30C0-BD4A-A462-8CD064F30625}" srcOrd="1" destOrd="0" parTransId="{18BCA167-CBF2-3947-814C-32ED255AE42A}" sibTransId="{A957088A-0E96-134F-B68C-A3D635DF9B16}"/>
    <dgm:cxn modelId="{8CA4BF4C-F7FB-FA40-B85E-E2712A0269C3}" type="presOf" srcId="{FECFEE99-3854-F442-8061-0B390FCF3FBD}" destId="{73BB2511-2D8C-F245-87C3-63A52DABFDB2}" srcOrd="0" destOrd="0" presId="urn:microsoft.com/office/officeart/2005/8/layout/process5"/>
    <dgm:cxn modelId="{26DAEE5A-7539-EF4A-B894-8A1A27446525}" srcId="{14C9868A-0345-7542-A430-A84E66C2ECE6}" destId="{D3769C01-09FA-3641-AF6B-B88A1C02A4B7}" srcOrd="7" destOrd="0" parTransId="{2247D4C3-02FC-D847-81F9-AC70A45C5CF7}" sibTransId="{03BD4923-B2E4-B04F-AB78-D77BCA7B4E01}"/>
    <dgm:cxn modelId="{EB11267C-DD7C-2944-BA65-8B527ACA0B14}" type="presOf" srcId="{03BD4923-B2E4-B04F-AB78-D77BCA7B4E01}" destId="{57860102-4253-D942-8D1F-D71FD8916424}" srcOrd="1" destOrd="0" presId="urn:microsoft.com/office/officeart/2005/8/layout/process5"/>
    <dgm:cxn modelId="{BB4E297C-D0BF-084E-9DC9-9CF205BD065F}" type="presOf" srcId="{AC89C3E8-E2C3-5745-899D-5522016BB38F}" destId="{15FC7D95-52EA-7C40-9B57-8F0340637C70}" srcOrd="1" destOrd="0" presId="urn:microsoft.com/office/officeart/2005/8/layout/process5"/>
    <dgm:cxn modelId="{3151C780-E14F-DF4F-8DF9-1B931E471331}" type="presOf" srcId="{1AA64B1F-30C0-BD4A-A462-8CD064F30625}" destId="{9777E260-5733-BD44-8CB1-1674A9AE55E3}" srcOrd="0" destOrd="0" presId="urn:microsoft.com/office/officeart/2005/8/layout/process5"/>
    <dgm:cxn modelId="{A1D65A85-C32B-5F4D-B96A-2B9B232648F2}" type="presOf" srcId="{B34A65FF-CC1F-CF47-8200-BC1DC9B598B1}" destId="{5AFE82F0-E036-5345-BF0A-64AC15A6A4CC}" srcOrd="0" destOrd="0" presId="urn:microsoft.com/office/officeart/2005/8/layout/process5"/>
    <dgm:cxn modelId="{AE56EF86-0FB2-A44E-B8A8-E09905B8B542}" srcId="{14C9868A-0345-7542-A430-A84E66C2ECE6}" destId="{FEB9BA0E-36F1-544B-8458-5365BCE4F3B0}" srcOrd="5" destOrd="0" parTransId="{54778573-F072-7647-9D5F-6CE9396CB79F}" sibTransId="{EF832F34-54FE-6245-9502-AFEB93264C48}"/>
    <dgm:cxn modelId="{1EC1738C-38F4-5349-872C-04A51E1D0C4B}" type="presOf" srcId="{03BD4923-B2E4-B04F-AB78-D77BCA7B4E01}" destId="{2E1FC08F-C66B-9B45-9FDF-0157E2EB3C9D}" srcOrd="0" destOrd="0" presId="urn:microsoft.com/office/officeart/2005/8/layout/process5"/>
    <dgm:cxn modelId="{9F51CD8E-0A9D-E747-ABD3-BE5037157788}" type="presOf" srcId="{EF832F34-54FE-6245-9502-AFEB93264C48}" destId="{5B3C7830-CED3-B340-AFB1-468C026E20C8}" srcOrd="0" destOrd="0" presId="urn:microsoft.com/office/officeart/2005/8/layout/process5"/>
    <dgm:cxn modelId="{5E1E3C90-CF67-4445-B970-9E32CEFF601E}" type="presOf" srcId="{C1309E7E-5110-7C43-BF45-915752C2744F}" destId="{41C1F9EE-FB1B-3345-99B8-01249A4BECEC}" srcOrd="1" destOrd="0" presId="urn:microsoft.com/office/officeart/2005/8/layout/process5"/>
    <dgm:cxn modelId="{03405890-6791-174D-8983-5FE3B45465CA}" srcId="{14C9868A-0345-7542-A430-A84E66C2ECE6}" destId="{BA19EEB9-3B54-2A4B-AB26-C82247E36A8F}" srcOrd="2" destOrd="0" parTransId="{8F528653-FD0C-D841-A79C-88807EA2E2DC}" sibTransId="{0D7ECDF1-7540-9B4A-B36D-1B1C12640F50}"/>
    <dgm:cxn modelId="{11EEA8AD-11B3-7D4C-AF28-161B01114B2A}" type="presOf" srcId="{EF832F34-54FE-6245-9502-AFEB93264C48}" destId="{DFA6E00D-3807-4C44-96F3-CFC5FB63A05D}" srcOrd="1" destOrd="0" presId="urn:microsoft.com/office/officeart/2005/8/layout/process5"/>
    <dgm:cxn modelId="{685725B3-3C41-4446-88B6-FD9357659192}" type="presOf" srcId="{AF57A36B-F8EE-0B4A-A86D-0261CE98D9FC}" destId="{B9865F58-80A0-D646-A6BE-0AB17069EF5A}" srcOrd="0" destOrd="0" presId="urn:microsoft.com/office/officeart/2005/8/layout/process5"/>
    <dgm:cxn modelId="{E6ADDDB8-90AD-9746-9F60-F89A3379648F}" srcId="{14C9868A-0345-7542-A430-A84E66C2ECE6}" destId="{AF57A36B-F8EE-0B4A-A86D-0261CE98D9FC}" srcOrd="4" destOrd="0" parTransId="{D2D765D9-98E1-B543-9F5A-94D6C935EC22}" sibTransId="{7BDD019A-181F-B347-962F-2936A7D9646C}"/>
    <dgm:cxn modelId="{D003D1C5-3505-1E4B-A051-55ACFA70D522}" srcId="{14C9868A-0345-7542-A430-A84E66C2ECE6}" destId="{172FB7AD-171F-B54F-8D70-4BF20A1DCA44}" srcOrd="8" destOrd="0" parTransId="{A25C5A51-E47C-E748-80A1-8B743ADC0C8E}" sibTransId="{046AB742-5742-EF4C-8819-3DDC267043B2}"/>
    <dgm:cxn modelId="{3E17B6C8-B20B-8D49-BDF4-F8D010EA1B38}" type="presOf" srcId="{14C9868A-0345-7542-A430-A84E66C2ECE6}" destId="{0DC966AC-4FBA-A743-9410-199B7860CDB9}" srcOrd="0" destOrd="0" presId="urn:microsoft.com/office/officeart/2005/8/layout/process5"/>
    <dgm:cxn modelId="{BD789DCC-658D-5342-BAA8-40829DC48F68}" type="presOf" srcId="{7BDD019A-181F-B347-962F-2936A7D9646C}" destId="{6447B23C-54D9-0346-A980-3D524E002BAD}" srcOrd="1" destOrd="0" presId="urn:microsoft.com/office/officeart/2005/8/layout/process5"/>
    <dgm:cxn modelId="{37E5CCD9-1118-214A-AB14-581E8F87ECA7}" type="presOf" srcId="{CEE2517D-AF77-B449-AC12-EEA13F0931F2}" destId="{5D3E29C5-B657-104C-9851-6EDFC30A4BD9}" srcOrd="0" destOrd="0" presId="urn:microsoft.com/office/officeart/2005/8/layout/process5"/>
    <dgm:cxn modelId="{8A0F8BE6-5CAD-8944-94E6-486CCF695C57}" type="presOf" srcId="{70329A55-0DF0-9244-8EF8-5DA017E0E203}" destId="{45CB849F-46EF-4B46-8B62-6DB5F865BDDC}" srcOrd="0" destOrd="0" presId="urn:microsoft.com/office/officeart/2005/8/layout/process5"/>
    <dgm:cxn modelId="{F88E3EEE-6CC4-C845-8CAF-001648FFBAC6}" type="presOf" srcId="{AC89C3E8-E2C3-5745-899D-5522016BB38F}" destId="{B4EAAD67-FCB7-4444-8C34-B0DF1F78BDA1}" srcOrd="0" destOrd="0" presId="urn:microsoft.com/office/officeart/2005/8/layout/process5"/>
    <dgm:cxn modelId="{609144F0-32AA-AC4F-BC73-6837D8F4B55E}" srcId="{14C9868A-0345-7542-A430-A84E66C2ECE6}" destId="{B34A65FF-CC1F-CF47-8200-BC1DC9B598B1}" srcOrd="3" destOrd="0" parTransId="{7828BC5C-9295-9D44-BD4C-2B65B30D4450}" sibTransId="{70329A55-0DF0-9244-8EF8-5DA017E0E203}"/>
    <dgm:cxn modelId="{C6C410FB-7C0D-2740-813B-B3D0A118AF07}" srcId="{14C9868A-0345-7542-A430-A84E66C2ECE6}" destId="{CEE2517D-AF77-B449-AC12-EEA13F0931F2}" srcOrd="0" destOrd="0" parTransId="{B3FD3AC4-1745-F74D-B5C9-212907E070D5}" sibTransId="{C1309E7E-5110-7C43-BF45-915752C2744F}"/>
    <dgm:cxn modelId="{0F40ED5B-AEE9-9943-AF13-90BADB1CF619}" type="presParOf" srcId="{0DC966AC-4FBA-A743-9410-199B7860CDB9}" destId="{5D3E29C5-B657-104C-9851-6EDFC30A4BD9}" srcOrd="0" destOrd="0" presId="urn:microsoft.com/office/officeart/2005/8/layout/process5"/>
    <dgm:cxn modelId="{02EE3421-1C5C-F04E-BCA0-9ABC971B510C}" type="presParOf" srcId="{0DC966AC-4FBA-A743-9410-199B7860CDB9}" destId="{CEFB46DE-DB17-F84C-92D7-F2EE55645FC4}" srcOrd="1" destOrd="0" presId="urn:microsoft.com/office/officeart/2005/8/layout/process5"/>
    <dgm:cxn modelId="{D648FFC1-62B9-904D-974F-A77A94236922}" type="presParOf" srcId="{CEFB46DE-DB17-F84C-92D7-F2EE55645FC4}" destId="{41C1F9EE-FB1B-3345-99B8-01249A4BECEC}" srcOrd="0" destOrd="0" presId="urn:microsoft.com/office/officeart/2005/8/layout/process5"/>
    <dgm:cxn modelId="{E8596138-5DC6-1B49-975A-914475135096}" type="presParOf" srcId="{0DC966AC-4FBA-A743-9410-199B7860CDB9}" destId="{9777E260-5733-BD44-8CB1-1674A9AE55E3}" srcOrd="2" destOrd="0" presId="urn:microsoft.com/office/officeart/2005/8/layout/process5"/>
    <dgm:cxn modelId="{E91836CF-D337-7E47-BAAE-0830AA885A25}" type="presParOf" srcId="{0DC966AC-4FBA-A743-9410-199B7860CDB9}" destId="{48348D97-4E7B-174C-ACB6-D12ADFB6909D}" srcOrd="3" destOrd="0" presId="urn:microsoft.com/office/officeart/2005/8/layout/process5"/>
    <dgm:cxn modelId="{CE13DEAE-CCAE-CC41-AA56-586FB2C90974}" type="presParOf" srcId="{48348D97-4E7B-174C-ACB6-D12ADFB6909D}" destId="{9F062C19-0719-2040-86F9-6ADA3492FC5B}" srcOrd="0" destOrd="0" presId="urn:microsoft.com/office/officeart/2005/8/layout/process5"/>
    <dgm:cxn modelId="{EB35A4FE-FACB-0840-B0E4-D715D0E2325B}" type="presParOf" srcId="{0DC966AC-4FBA-A743-9410-199B7860CDB9}" destId="{A7EA2A37-91F1-5E45-80CB-2E89CB8888E8}" srcOrd="4" destOrd="0" presId="urn:microsoft.com/office/officeart/2005/8/layout/process5"/>
    <dgm:cxn modelId="{222F900B-8835-DE45-99CF-40FE0E714DF8}" type="presParOf" srcId="{0DC966AC-4FBA-A743-9410-199B7860CDB9}" destId="{4482E30E-0689-284B-9931-98FAB2411425}" srcOrd="5" destOrd="0" presId="urn:microsoft.com/office/officeart/2005/8/layout/process5"/>
    <dgm:cxn modelId="{85A51A9C-AE3B-C44E-AA88-682C7628E5E8}" type="presParOf" srcId="{4482E30E-0689-284B-9931-98FAB2411425}" destId="{E2A7C4BE-1934-E440-A0F4-DFAFCAB1BB22}" srcOrd="0" destOrd="0" presId="urn:microsoft.com/office/officeart/2005/8/layout/process5"/>
    <dgm:cxn modelId="{D08FA829-857F-7A4F-B8F3-FF79EEF3E846}" type="presParOf" srcId="{0DC966AC-4FBA-A743-9410-199B7860CDB9}" destId="{5AFE82F0-E036-5345-BF0A-64AC15A6A4CC}" srcOrd="6" destOrd="0" presId="urn:microsoft.com/office/officeart/2005/8/layout/process5"/>
    <dgm:cxn modelId="{AA48B220-58F7-1644-961F-60F28DB55CAD}" type="presParOf" srcId="{0DC966AC-4FBA-A743-9410-199B7860CDB9}" destId="{45CB849F-46EF-4B46-8B62-6DB5F865BDDC}" srcOrd="7" destOrd="0" presId="urn:microsoft.com/office/officeart/2005/8/layout/process5"/>
    <dgm:cxn modelId="{9C4B0C7F-F32D-DF41-A050-9A0599DC01B9}" type="presParOf" srcId="{45CB849F-46EF-4B46-8B62-6DB5F865BDDC}" destId="{E9D39789-39F9-F44D-B3CD-6E4DC95F39E0}" srcOrd="0" destOrd="0" presId="urn:microsoft.com/office/officeart/2005/8/layout/process5"/>
    <dgm:cxn modelId="{74A6BF84-DCCC-3743-8E5E-04B7C2FA722F}" type="presParOf" srcId="{0DC966AC-4FBA-A743-9410-199B7860CDB9}" destId="{B9865F58-80A0-D646-A6BE-0AB17069EF5A}" srcOrd="8" destOrd="0" presId="urn:microsoft.com/office/officeart/2005/8/layout/process5"/>
    <dgm:cxn modelId="{C39D0FE1-666B-6B40-B8DE-E798D02D680B}" type="presParOf" srcId="{0DC966AC-4FBA-A743-9410-199B7860CDB9}" destId="{43947EE7-1674-5642-937E-9BB2AAB87513}" srcOrd="9" destOrd="0" presId="urn:microsoft.com/office/officeart/2005/8/layout/process5"/>
    <dgm:cxn modelId="{4661B036-4533-CB42-B155-12F32BF6A23C}" type="presParOf" srcId="{43947EE7-1674-5642-937E-9BB2AAB87513}" destId="{6447B23C-54D9-0346-A980-3D524E002BAD}" srcOrd="0" destOrd="0" presId="urn:microsoft.com/office/officeart/2005/8/layout/process5"/>
    <dgm:cxn modelId="{32D2109B-8B94-394B-ADB6-524B4D638CE7}" type="presParOf" srcId="{0DC966AC-4FBA-A743-9410-199B7860CDB9}" destId="{48C114FE-3B45-AA43-9AB8-358D8DABBD74}" srcOrd="10" destOrd="0" presId="urn:microsoft.com/office/officeart/2005/8/layout/process5"/>
    <dgm:cxn modelId="{430EF267-6CA5-DD48-9F56-D75235ED689D}" type="presParOf" srcId="{0DC966AC-4FBA-A743-9410-199B7860CDB9}" destId="{5B3C7830-CED3-B340-AFB1-468C026E20C8}" srcOrd="11" destOrd="0" presId="urn:microsoft.com/office/officeart/2005/8/layout/process5"/>
    <dgm:cxn modelId="{E35015D0-7C07-394D-BF64-7D76264AC86E}" type="presParOf" srcId="{5B3C7830-CED3-B340-AFB1-468C026E20C8}" destId="{DFA6E00D-3807-4C44-96F3-CFC5FB63A05D}" srcOrd="0" destOrd="0" presId="urn:microsoft.com/office/officeart/2005/8/layout/process5"/>
    <dgm:cxn modelId="{F61BABC2-6588-CE46-AFD6-3426E5E90E92}" type="presParOf" srcId="{0DC966AC-4FBA-A743-9410-199B7860CDB9}" destId="{73BB2511-2D8C-F245-87C3-63A52DABFDB2}" srcOrd="12" destOrd="0" presId="urn:microsoft.com/office/officeart/2005/8/layout/process5"/>
    <dgm:cxn modelId="{9081A984-A0D8-2F4A-B718-82D1558F7DA2}" type="presParOf" srcId="{0DC966AC-4FBA-A743-9410-199B7860CDB9}" destId="{B4EAAD67-FCB7-4444-8C34-B0DF1F78BDA1}" srcOrd="13" destOrd="0" presId="urn:microsoft.com/office/officeart/2005/8/layout/process5"/>
    <dgm:cxn modelId="{AA6B9B23-266A-FA49-8E6E-BED141201F36}" type="presParOf" srcId="{B4EAAD67-FCB7-4444-8C34-B0DF1F78BDA1}" destId="{15FC7D95-52EA-7C40-9B57-8F0340637C70}" srcOrd="0" destOrd="0" presId="urn:microsoft.com/office/officeart/2005/8/layout/process5"/>
    <dgm:cxn modelId="{F2EFAB29-950D-8048-9B98-27D19E18722E}" type="presParOf" srcId="{0DC966AC-4FBA-A743-9410-199B7860CDB9}" destId="{0F049035-2C4A-074F-8EB4-17B9A8DC96E5}" srcOrd="14" destOrd="0" presId="urn:microsoft.com/office/officeart/2005/8/layout/process5"/>
    <dgm:cxn modelId="{025B2B26-D318-504F-B254-8ED560FAD791}" type="presParOf" srcId="{0DC966AC-4FBA-A743-9410-199B7860CDB9}" destId="{2E1FC08F-C66B-9B45-9FDF-0157E2EB3C9D}" srcOrd="15" destOrd="0" presId="urn:microsoft.com/office/officeart/2005/8/layout/process5"/>
    <dgm:cxn modelId="{B1F919DB-8BAC-B248-8D6F-BADB813C8B19}" type="presParOf" srcId="{2E1FC08F-C66B-9B45-9FDF-0157E2EB3C9D}" destId="{57860102-4253-D942-8D1F-D71FD8916424}" srcOrd="0" destOrd="0" presId="urn:microsoft.com/office/officeart/2005/8/layout/process5"/>
    <dgm:cxn modelId="{9205C479-63D8-C640-B733-6EED64FE0B04}" type="presParOf" srcId="{0DC966AC-4FBA-A743-9410-199B7860CDB9}" destId="{286AB34C-3874-2D43-A243-67C9FC3AB850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C9868A-0345-7542-A430-A84E66C2ECE6}" type="doc">
      <dgm:prSet loTypeId="urn:microsoft.com/office/officeart/2005/8/layout/process5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E2517D-AF77-B449-AC12-EEA13F0931F2}">
      <dgm:prSet phldrT="[Text]"/>
      <dgm:spPr/>
      <dgm:t>
        <a:bodyPr/>
        <a:lstStyle/>
        <a:p>
          <a:r>
            <a:rPr lang="en-US"/>
            <a:t>Within IRP process, develop a non-CETA baseline run</a:t>
          </a:r>
        </a:p>
      </dgm:t>
    </dgm:pt>
    <dgm:pt modelId="{B3FD3AC4-1745-F74D-B5C9-212907E070D5}" type="parTrans" cxnId="{C6C410FB-7C0D-2740-813B-B3D0A118AF07}">
      <dgm:prSet/>
      <dgm:spPr/>
      <dgm:t>
        <a:bodyPr/>
        <a:lstStyle/>
        <a:p>
          <a:endParaRPr lang="en-US"/>
        </a:p>
      </dgm:t>
    </dgm:pt>
    <dgm:pt modelId="{C1309E7E-5110-7C43-BF45-915752C2744F}" type="sibTrans" cxnId="{C6C410FB-7C0D-2740-813B-B3D0A118AF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AA64B1F-30C0-BD4A-A462-8CD064F30625}">
      <dgm:prSet phldrT="[Text]"/>
      <dgm:spPr/>
      <dgm:t>
        <a:bodyPr/>
        <a:lstStyle/>
        <a:p>
          <a:r>
            <a:rPr lang="en-US"/>
            <a:t>Develop CETA compliant runs/runs of CEIP</a:t>
          </a:r>
        </a:p>
      </dgm:t>
    </dgm:pt>
    <dgm:pt modelId="{18BCA167-CBF2-3947-814C-32ED255AE42A}" type="parTrans" cxnId="{4921704A-63DE-D547-86DA-E0AE8271EA31}">
      <dgm:prSet/>
      <dgm:spPr/>
      <dgm:t>
        <a:bodyPr/>
        <a:lstStyle/>
        <a:p>
          <a:endParaRPr lang="en-US"/>
        </a:p>
      </dgm:t>
    </dgm:pt>
    <dgm:pt modelId="{A957088A-0E96-134F-B68C-A3D635DF9B16}" type="sibTrans" cxnId="{4921704A-63DE-D547-86DA-E0AE8271EA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A19EEB9-3B54-2A4B-AB26-C82247E36A8F}">
      <dgm:prSet phldrT="[Text]"/>
      <dgm:spPr/>
      <dgm:t>
        <a:bodyPr/>
        <a:lstStyle/>
        <a:p>
          <a:r>
            <a:rPr lang="en-US"/>
            <a:t>Compare</a:t>
          </a:r>
          <a:r>
            <a:rPr lang="en-US" baseline="0"/>
            <a:t> CETA and non-CETA runs to estimate incremental cost of compliance </a:t>
          </a:r>
          <a:endParaRPr lang="en-US"/>
        </a:p>
      </dgm:t>
    </dgm:pt>
    <dgm:pt modelId="{8F528653-FD0C-D841-A79C-88807EA2E2DC}" type="parTrans" cxnId="{03405890-6791-174D-8983-5FE3B45465CA}">
      <dgm:prSet/>
      <dgm:spPr/>
      <dgm:t>
        <a:bodyPr/>
        <a:lstStyle/>
        <a:p>
          <a:endParaRPr lang="en-US"/>
        </a:p>
      </dgm:t>
    </dgm:pt>
    <dgm:pt modelId="{0D7ECDF1-7540-9B4A-B36D-1B1C12640F50}" type="sibTrans" cxnId="{03405890-6791-174D-8983-5FE3B45465C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F57A36B-F8EE-0B4A-A86D-0261CE98D9FC}">
      <dgm:prSet phldrT="[Text]"/>
      <dgm:spPr/>
      <dgm:t>
        <a:bodyPr/>
        <a:lstStyle/>
        <a:p>
          <a:r>
            <a:rPr lang="en-US"/>
            <a:t>Utility could at this point decide to use incremental cost provision or decide to proceed with CEIP as outlined</a:t>
          </a:r>
        </a:p>
      </dgm:t>
    </dgm:pt>
    <dgm:pt modelId="{D2D765D9-98E1-B543-9F5A-94D6C935EC22}" type="parTrans" cxnId="{E6ADDDB8-90AD-9746-9F60-F89A3379648F}">
      <dgm:prSet/>
      <dgm:spPr/>
      <dgm:t>
        <a:bodyPr/>
        <a:lstStyle/>
        <a:p>
          <a:endParaRPr lang="en-US"/>
        </a:p>
      </dgm:t>
    </dgm:pt>
    <dgm:pt modelId="{7BDD019A-181F-B347-962F-2936A7D9646C}" type="sibTrans" cxnId="{E6ADDDB8-90AD-9746-9F60-F89A3379648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CFEE99-3854-F442-8061-0B390FCF3FBD}">
      <dgm:prSet phldrT="[Text]"/>
      <dgm:spPr/>
      <dgm:t>
        <a:bodyPr/>
        <a:lstStyle/>
        <a:p>
          <a:r>
            <a:rPr lang="en-US"/>
            <a:t>Utility implements actions to meet targets in CEIP, tracks investment, but might stop short because of incremental cost</a:t>
          </a:r>
        </a:p>
      </dgm:t>
    </dgm:pt>
    <dgm:pt modelId="{302580E1-1938-E34E-A77D-4F58EE7DC5C4}" type="parTrans" cxnId="{AAE85239-AF79-BA4D-B280-8DA3B84A6DBF}">
      <dgm:prSet/>
      <dgm:spPr/>
      <dgm:t>
        <a:bodyPr/>
        <a:lstStyle/>
        <a:p>
          <a:endParaRPr lang="en-US"/>
        </a:p>
      </dgm:t>
    </dgm:pt>
    <dgm:pt modelId="{AC89C3E8-E2C3-5745-899D-5522016BB38F}" type="sibTrans" cxnId="{AAE85239-AF79-BA4D-B280-8DA3B84A6D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3769C01-09FA-3641-AF6B-B88A1C02A4B7}">
      <dgm:prSet phldrT="[Text]"/>
      <dgm:spPr/>
      <dgm:t>
        <a:bodyPr/>
        <a:lstStyle/>
        <a:p>
          <a:r>
            <a:rPr lang="en-US"/>
            <a:t>After-the-fact review of utility investments - did utility spend 2% on incremental costs?</a:t>
          </a:r>
        </a:p>
      </dgm:t>
    </dgm:pt>
    <dgm:pt modelId="{2247D4C3-02FC-D847-81F9-AC70A45C5CF7}" type="parTrans" cxnId="{26DAEE5A-7539-EF4A-B894-8A1A27446525}">
      <dgm:prSet/>
      <dgm:spPr/>
      <dgm:t>
        <a:bodyPr/>
        <a:lstStyle/>
        <a:p>
          <a:endParaRPr lang="en-US"/>
        </a:p>
      </dgm:t>
    </dgm:pt>
    <dgm:pt modelId="{03BD4923-B2E4-B04F-AB78-D77BCA7B4E01}" type="sibTrans" cxnId="{26DAEE5A-7539-EF4A-B894-8A1A2744652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B9BA0E-36F1-544B-8458-5365BCE4F3B0}">
      <dgm:prSet phldrT="[Text]"/>
      <dgm:spPr/>
      <dgm:t>
        <a:bodyPr/>
        <a:lstStyle/>
        <a:p>
          <a:r>
            <a:rPr lang="en-US"/>
            <a:t>Utility proceeds with CEIP or with a modified CEIP if utility is modifying CEIP because of incremental cost considerations</a:t>
          </a:r>
        </a:p>
      </dgm:t>
    </dgm:pt>
    <dgm:pt modelId="{54778573-F072-7647-9D5F-6CE9396CB79F}" type="parTrans" cxnId="{AE56EF86-0FB2-A44E-B8A8-E09905B8B542}">
      <dgm:prSet/>
      <dgm:spPr/>
      <dgm:t>
        <a:bodyPr/>
        <a:lstStyle/>
        <a:p>
          <a:endParaRPr lang="en-US"/>
        </a:p>
      </dgm:t>
    </dgm:pt>
    <dgm:pt modelId="{EF832F34-54FE-6245-9502-AFEB93264C48}" type="sibTrans" cxnId="{AE56EF86-0FB2-A44E-B8A8-E09905B8B54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2FB7AD-171F-B54F-8D70-4BF20A1DCA44}">
      <dgm:prSet phldrT="[Text]"/>
      <dgm:spPr/>
      <dgm:t>
        <a:bodyPr/>
        <a:lstStyle/>
        <a:p>
          <a:r>
            <a:rPr lang="en-US"/>
            <a:t>If not, what is the remedy/penalty? If so, how far off from CEIP goals is the utility?</a:t>
          </a:r>
        </a:p>
      </dgm:t>
    </dgm:pt>
    <dgm:pt modelId="{A25C5A51-E47C-E748-80A1-8B743ADC0C8E}" type="parTrans" cxnId="{D003D1C5-3505-1E4B-A051-55ACFA70D522}">
      <dgm:prSet/>
      <dgm:spPr/>
      <dgm:t>
        <a:bodyPr/>
        <a:lstStyle/>
        <a:p>
          <a:endParaRPr lang="en-US"/>
        </a:p>
      </dgm:t>
    </dgm:pt>
    <dgm:pt modelId="{046AB742-5742-EF4C-8819-3DDC267043B2}" type="sibTrans" cxnId="{D003D1C5-3505-1E4B-A051-55ACFA70D522}">
      <dgm:prSet/>
      <dgm:spPr/>
      <dgm:t>
        <a:bodyPr/>
        <a:lstStyle/>
        <a:p>
          <a:endParaRPr lang="en-US"/>
        </a:p>
      </dgm:t>
    </dgm:pt>
    <dgm:pt modelId="{5EF66539-01FD-1240-B114-5ADCB8E94960}">
      <dgm:prSet phldrT="[Text]"/>
      <dgm:spPr/>
      <dgm:t>
        <a:bodyPr/>
        <a:lstStyle/>
        <a:p>
          <a:r>
            <a:rPr lang="en-US"/>
            <a:t>Commission approves CEIP including forecast of incremental cost. May include modifications to max RE and NE generation</a:t>
          </a:r>
        </a:p>
      </dgm:t>
    </dgm:pt>
    <dgm:pt modelId="{2BD00BBA-BE62-014C-B11C-712E3431B2F5}" type="parTrans" cxnId="{4253E5FC-8849-9B48-97E1-A104B358B7D9}">
      <dgm:prSet/>
      <dgm:spPr/>
      <dgm:t>
        <a:bodyPr/>
        <a:lstStyle/>
        <a:p>
          <a:endParaRPr lang="en-US"/>
        </a:p>
      </dgm:t>
    </dgm:pt>
    <dgm:pt modelId="{70C4C9D0-A74E-A843-B625-C72373C0E89F}" type="sibTrans" cxnId="{4253E5FC-8849-9B48-97E1-A104B358B7D9}">
      <dgm:prSet/>
      <dgm:spPr/>
      <dgm:t>
        <a:bodyPr/>
        <a:lstStyle/>
        <a:p>
          <a:endParaRPr lang="en-US"/>
        </a:p>
      </dgm:t>
    </dgm:pt>
    <dgm:pt modelId="{0DC966AC-4FBA-A743-9410-199B7860CDB9}" type="pres">
      <dgm:prSet presAssocID="{14C9868A-0345-7542-A430-A84E66C2ECE6}" presName="diagram" presStyleCnt="0">
        <dgm:presLayoutVars>
          <dgm:dir/>
          <dgm:resizeHandles val="exact"/>
        </dgm:presLayoutVars>
      </dgm:prSet>
      <dgm:spPr/>
    </dgm:pt>
    <dgm:pt modelId="{5D3E29C5-B657-104C-9851-6EDFC30A4BD9}" type="pres">
      <dgm:prSet presAssocID="{CEE2517D-AF77-B449-AC12-EEA13F0931F2}" presName="node" presStyleLbl="node1" presStyleIdx="0" presStyleCnt="9">
        <dgm:presLayoutVars>
          <dgm:bulletEnabled val="1"/>
        </dgm:presLayoutVars>
      </dgm:prSet>
      <dgm:spPr/>
    </dgm:pt>
    <dgm:pt modelId="{CEFB46DE-DB17-F84C-92D7-F2EE55645FC4}" type="pres">
      <dgm:prSet presAssocID="{C1309E7E-5110-7C43-BF45-915752C2744F}" presName="sibTrans" presStyleLbl="sibTrans2D1" presStyleIdx="0" presStyleCnt="8"/>
      <dgm:spPr/>
    </dgm:pt>
    <dgm:pt modelId="{41C1F9EE-FB1B-3345-99B8-01249A4BECEC}" type="pres">
      <dgm:prSet presAssocID="{C1309E7E-5110-7C43-BF45-915752C2744F}" presName="connectorText" presStyleLbl="sibTrans2D1" presStyleIdx="0" presStyleCnt="8"/>
      <dgm:spPr/>
    </dgm:pt>
    <dgm:pt modelId="{9777E260-5733-BD44-8CB1-1674A9AE55E3}" type="pres">
      <dgm:prSet presAssocID="{1AA64B1F-30C0-BD4A-A462-8CD064F30625}" presName="node" presStyleLbl="node1" presStyleIdx="1" presStyleCnt="9">
        <dgm:presLayoutVars>
          <dgm:bulletEnabled val="1"/>
        </dgm:presLayoutVars>
      </dgm:prSet>
      <dgm:spPr/>
    </dgm:pt>
    <dgm:pt modelId="{48348D97-4E7B-174C-ACB6-D12ADFB6909D}" type="pres">
      <dgm:prSet presAssocID="{A957088A-0E96-134F-B68C-A3D635DF9B16}" presName="sibTrans" presStyleLbl="sibTrans2D1" presStyleIdx="1" presStyleCnt="8"/>
      <dgm:spPr/>
    </dgm:pt>
    <dgm:pt modelId="{9F062C19-0719-2040-86F9-6ADA3492FC5B}" type="pres">
      <dgm:prSet presAssocID="{A957088A-0E96-134F-B68C-A3D635DF9B16}" presName="connectorText" presStyleLbl="sibTrans2D1" presStyleIdx="1" presStyleCnt="8"/>
      <dgm:spPr/>
    </dgm:pt>
    <dgm:pt modelId="{A7EA2A37-91F1-5E45-80CB-2E89CB8888E8}" type="pres">
      <dgm:prSet presAssocID="{BA19EEB9-3B54-2A4B-AB26-C82247E36A8F}" presName="node" presStyleLbl="node1" presStyleIdx="2" presStyleCnt="9">
        <dgm:presLayoutVars>
          <dgm:bulletEnabled val="1"/>
        </dgm:presLayoutVars>
      </dgm:prSet>
      <dgm:spPr/>
    </dgm:pt>
    <dgm:pt modelId="{4482E30E-0689-284B-9931-98FAB2411425}" type="pres">
      <dgm:prSet presAssocID="{0D7ECDF1-7540-9B4A-B36D-1B1C12640F50}" presName="sibTrans" presStyleLbl="sibTrans2D1" presStyleIdx="2" presStyleCnt="8"/>
      <dgm:spPr/>
    </dgm:pt>
    <dgm:pt modelId="{E2A7C4BE-1934-E440-A0F4-DFAFCAB1BB22}" type="pres">
      <dgm:prSet presAssocID="{0D7ECDF1-7540-9B4A-B36D-1B1C12640F50}" presName="connectorText" presStyleLbl="sibTrans2D1" presStyleIdx="2" presStyleCnt="8"/>
      <dgm:spPr/>
    </dgm:pt>
    <dgm:pt modelId="{B9865F58-80A0-D646-A6BE-0AB17069EF5A}" type="pres">
      <dgm:prSet presAssocID="{AF57A36B-F8EE-0B4A-A86D-0261CE98D9FC}" presName="node" presStyleLbl="node1" presStyleIdx="3" presStyleCnt="9">
        <dgm:presLayoutVars>
          <dgm:bulletEnabled val="1"/>
        </dgm:presLayoutVars>
      </dgm:prSet>
      <dgm:spPr/>
    </dgm:pt>
    <dgm:pt modelId="{43947EE7-1674-5642-937E-9BB2AAB87513}" type="pres">
      <dgm:prSet presAssocID="{7BDD019A-181F-B347-962F-2936A7D9646C}" presName="sibTrans" presStyleLbl="sibTrans2D1" presStyleIdx="3" presStyleCnt="8"/>
      <dgm:spPr/>
    </dgm:pt>
    <dgm:pt modelId="{6447B23C-54D9-0346-A980-3D524E002BAD}" type="pres">
      <dgm:prSet presAssocID="{7BDD019A-181F-B347-962F-2936A7D9646C}" presName="connectorText" presStyleLbl="sibTrans2D1" presStyleIdx="3" presStyleCnt="8"/>
      <dgm:spPr/>
    </dgm:pt>
    <dgm:pt modelId="{3BAEFEB8-F4A6-E741-9306-ACD40AB26BF1}" type="pres">
      <dgm:prSet presAssocID="{5EF66539-01FD-1240-B114-5ADCB8E94960}" presName="node" presStyleLbl="node1" presStyleIdx="4" presStyleCnt="9">
        <dgm:presLayoutVars>
          <dgm:bulletEnabled val="1"/>
        </dgm:presLayoutVars>
      </dgm:prSet>
      <dgm:spPr/>
    </dgm:pt>
    <dgm:pt modelId="{5040BD13-F0FF-A649-B91E-6F586459C8E1}" type="pres">
      <dgm:prSet presAssocID="{70C4C9D0-A74E-A843-B625-C72373C0E89F}" presName="sibTrans" presStyleLbl="sibTrans2D1" presStyleIdx="4" presStyleCnt="8"/>
      <dgm:spPr/>
    </dgm:pt>
    <dgm:pt modelId="{95028C3F-A8C3-B444-9710-A0C9F67EA28A}" type="pres">
      <dgm:prSet presAssocID="{70C4C9D0-A74E-A843-B625-C72373C0E89F}" presName="connectorText" presStyleLbl="sibTrans2D1" presStyleIdx="4" presStyleCnt="8"/>
      <dgm:spPr/>
    </dgm:pt>
    <dgm:pt modelId="{48C114FE-3B45-AA43-9AB8-358D8DABBD74}" type="pres">
      <dgm:prSet presAssocID="{FEB9BA0E-36F1-544B-8458-5365BCE4F3B0}" presName="node" presStyleLbl="node1" presStyleIdx="5" presStyleCnt="9">
        <dgm:presLayoutVars>
          <dgm:bulletEnabled val="1"/>
        </dgm:presLayoutVars>
      </dgm:prSet>
      <dgm:spPr/>
    </dgm:pt>
    <dgm:pt modelId="{5B3C7830-CED3-B340-AFB1-468C026E20C8}" type="pres">
      <dgm:prSet presAssocID="{EF832F34-54FE-6245-9502-AFEB93264C48}" presName="sibTrans" presStyleLbl="sibTrans2D1" presStyleIdx="5" presStyleCnt="8"/>
      <dgm:spPr/>
    </dgm:pt>
    <dgm:pt modelId="{DFA6E00D-3807-4C44-96F3-CFC5FB63A05D}" type="pres">
      <dgm:prSet presAssocID="{EF832F34-54FE-6245-9502-AFEB93264C48}" presName="connectorText" presStyleLbl="sibTrans2D1" presStyleIdx="5" presStyleCnt="8"/>
      <dgm:spPr/>
    </dgm:pt>
    <dgm:pt modelId="{73BB2511-2D8C-F245-87C3-63A52DABFDB2}" type="pres">
      <dgm:prSet presAssocID="{FECFEE99-3854-F442-8061-0B390FCF3FBD}" presName="node" presStyleLbl="node1" presStyleIdx="6" presStyleCnt="9">
        <dgm:presLayoutVars>
          <dgm:bulletEnabled val="1"/>
        </dgm:presLayoutVars>
      </dgm:prSet>
      <dgm:spPr/>
    </dgm:pt>
    <dgm:pt modelId="{B4EAAD67-FCB7-4444-8C34-B0DF1F78BDA1}" type="pres">
      <dgm:prSet presAssocID="{AC89C3E8-E2C3-5745-899D-5522016BB38F}" presName="sibTrans" presStyleLbl="sibTrans2D1" presStyleIdx="6" presStyleCnt="8"/>
      <dgm:spPr/>
    </dgm:pt>
    <dgm:pt modelId="{15FC7D95-52EA-7C40-9B57-8F0340637C70}" type="pres">
      <dgm:prSet presAssocID="{AC89C3E8-E2C3-5745-899D-5522016BB38F}" presName="connectorText" presStyleLbl="sibTrans2D1" presStyleIdx="6" presStyleCnt="8"/>
      <dgm:spPr/>
    </dgm:pt>
    <dgm:pt modelId="{0F049035-2C4A-074F-8EB4-17B9A8DC96E5}" type="pres">
      <dgm:prSet presAssocID="{D3769C01-09FA-3641-AF6B-B88A1C02A4B7}" presName="node" presStyleLbl="node1" presStyleIdx="7" presStyleCnt="9">
        <dgm:presLayoutVars>
          <dgm:bulletEnabled val="1"/>
        </dgm:presLayoutVars>
      </dgm:prSet>
      <dgm:spPr/>
    </dgm:pt>
    <dgm:pt modelId="{2E1FC08F-C66B-9B45-9FDF-0157E2EB3C9D}" type="pres">
      <dgm:prSet presAssocID="{03BD4923-B2E4-B04F-AB78-D77BCA7B4E01}" presName="sibTrans" presStyleLbl="sibTrans2D1" presStyleIdx="7" presStyleCnt="8"/>
      <dgm:spPr/>
    </dgm:pt>
    <dgm:pt modelId="{57860102-4253-D942-8D1F-D71FD8916424}" type="pres">
      <dgm:prSet presAssocID="{03BD4923-B2E4-B04F-AB78-D77BCA7B4E01}" presName="connectorText" presStyleLbl="sibTrans2D1" presStyleIdx="7" presStyleCnt="8"/>
      <dgm:spPr/>
    </dgm:pt>
    <dgm:pt modelId="{286AB34C-3874-2D43-A243-67C9FC3AB850}" type="pres">
      <dgm:prSet presAssocID="{172FB7AD-171F-B54F-8D70-4BF20A1DCA44}" presName="node" presStyleLbl="node1" presStyleIdx="8" presStyleCnt="9">
        <dgm:presLayoutVars>
          <dgm:bulletEnabled val="1"/>
        </dgm:presLayoutVars>
      </dgm:prSet>
      <dgm:spPr/>
    </dgm:pt>
  </dgm:ptLst>
  <dgm:cxnLst>
    <dgm:cxn modelId="{EFD5F407-9F62-8341-B3CC-ECCF46619694}" type="presOf" srcId="{A957088A-0E96-134F-B68C-A3D635DF9B16}" destId="{9F062C19-0719-2040-86F9-6ADA3492FC5B}" srcOrd="1" destOrd="0" presId="urn:microsoft.com/office/officeart/2005/8/layout/process5"/>
    <dgm:cxn modelId="{CF05B510-C1AB-4048-A652-E8395A117760}" type="presOf" srcId="{D3769C01-09FA-3641-AF6B-B88A1C02A4B7}" destId="{0F049035-2C4A-074F-8EB4-17B9A8DC96E5}" srcOrd="0" destOrd="0" presId="urn:microsoft.com/office/officeart/2005/8/layout/process5"/>
    <dgm:cxn modelId="{649A461C-8F84-6244-B3A8-E63551FAF05D}" type="presOf" srcId="{BA19EEB9-3B54-2A4B-AB26-C82247E36A8F}" destId="{A7EA2A37-91F1-5E45-80CB-2E89CB8888E8}" srcOrd="0" destOrd="0" presId="urn:microsoft.com/office/officeart/2005/8/layout/process5"/>
    <dgm:cxn modelId="{66D83328-1E08-D343-BFBF-50956E5BFBE1}" type="presOf" srcId="{C1309E7E-5110-7C43-BF45-915752C2744F}" destId="{CEFB46DE-DB17-F84C-92D7-F2EE55645FC4}" srcOrd="0" destOrd="0" presId="urn:microsoft.com/office/officeart/2005/8/layout/process5"/>
    <dgm:cxn modelId="{6E44552B-8EC7-E242-9FC4-F84D060A0BA0}" type="presOf" srcId="{70C4C9D0-A74E-A843-B625-C72373C0E89F}" destId="{5040BD13-F0FF-A649-B91E-6F586459C8E1}" srcOrd="0" destOrd="0" presId="urn:microsoft.com/office/officeart/2005/8/layout/process5"/>
    <dgm:cxn modelId="{367C5B2D-3E26-7246-AC0C-F7C4EA8631B4}" type="presOf" srcId="{0D7ECDF1-7540-9B4A-B36D-1B1C12640F50}" destId="{4482E30E-0689-284B-9931-98FAB2411425}" srcOrd="0" destOrd="0" presId="urn:microsoft.com/office/officeart/2005/8/layout/process5"/>
    <dgm:cxn modelId="{C8CDE22D-FCE8-F941-9C11-C151EF76CAD2}" type="presOf" srcId="{172FB7AD-171F-B54F-8D70-4BF20A1DCA44}" destId="{286AB34C-3874-2D43-A243-67C9FC3AB850}" srcOrd="0" destOrd="0" presId="urn:microsoft.com/office/officeart/2005/8/layout/process5"/>
    <dgm:cxn modelId="{E6BB4B37-8386-DA41-9258-902CE88271BE}" type="presOf" srcId="{7BDD019A-181F-B347-962F-2936A7D9646C}" destId="{43947EE7-1674-5642-937E-9BB2AAB87513}" srcOrd="0" destOrd="0" presId="urn:microsoft.com/office/officeart/2005/8/layout/process5"/>
    <dgm:cxn modelId="{02BDC238-46E9-B847-804A-E22483781C69}" type="presOf" srcId="{0D7ECDF1-7540-9B4A-B36D-1B1C12640F50}" destId="{E2A7C4BE-1934-E440-A0F4-DFAFCAB1BB22}" srcOrd="1" destOrd="0" presId="urn:microsoft.com/office/officeart/2005/8/layout/process5"/>
    <dgm:cxn modelId="{AAE85239-AF79-BA4D-B280-8DA3B84A6DBF}" srcId="{14C9868A-0345-7542-A430-A84E66C2ECE6}" destId="{FECFEE99-3854-F442-8061-0B390FCF3FBD}" srcOrd="6" destOrd="0" parTransId="{302580E1-1938-E34E-A77D-4F58EE7DC5C4}" sibTransId="{AC89C3E8-E2C3-5745-899D-5522016BB38F}"/>
    <dgm:cxn modelId="{0EAF5B5E-0F16-0744-B525-7039C88416CC}" type="presOf" srcId="{A957088A-0E96-134F-B68C-A3D635DF9B16}" destId="{48348D97-4E7B-174C-ACB6-D12ADFB6909D}" srcOrd="0" destOrd="0" presId="urn:microsoft.com/office/officeart/2005/8/layout/process5"/>
    <dgm:cxn modelId="{2062E742-1B9B-BA49-B0F0-6215029964F9}" type="presOf" srcId="{FEB9BA0E-36F1-544B-8458-5365BCE4F3B0}" destId="{48C114FE-3B45-AA43-9AB8-358D8DABBD74}" srcOrd="0" destOrd="0" presId="urn:microsoft.com/office/officeart/2005/8/layout/process5"/>
    <dgm:cxn modelId="{4921704A-63DE-D547-86DA-E0AE8271EA31}" srcId="{14C9868A-0345-7542-A430-A84E66C2ECE6}" destId="{1AA64B1F-30C0-BD4A-A462-8CD064F30625}" srcOrd="1" destOrd="0" parTransId="{18BCA167-CBF2-3947-814C-32ED255AE42A}" sibTransId="{A957088A-0E96-134F-B68C-A3D635DF9B16}"/>
    <dgm:cxn modelId="{8CA4BF4C-F7FB-FA40-B85E-E2712A0269C3}" type="presOf" srcId="{FECFEE99-3854-F442-8061-0B390FCF3FBD}" destId="{73BB2511-2D8C-F245-87C3-63A52DABFDB2}" srcOrd="0" destOrd="0" presId="urn:microsoft.com/office/officeart/2005/8/layout/process5"/>
    <dgm:cxn modelId="{461E7551-C9E5-CD44-B09E-D3817465769B}" type="presOf" srcId="{70C4C9D0-A74E-A843-B625-C72373C0E89F}" destId="{95028C3F-A8C3-B444-9710-A0C9F67EA28A}" srcOrd="1" destOrd="0" presId="urn:microsoft.com/office/officeart/2005/8/layout/process5"/>
    <dgm:cxn modelId="{26DAEE5A-7539-EF4A-B894-8A1A27446525}" srcId="{14C9868A-0345-7542-A430-A84E66C2ECE6}" destId="{D3769C01-09FA-3641-AF6B-B88A1C02A4B7}" srcOrd="7" destOrd="0" parTransId="{2247D4C3-02FC-D847-81F9-AC70A45C5CF7}" sibTransId="{03BD4923-B2E4-B04F-AB78-D77BCA7B4E01}"/>
    <dgm:cxn modelId="{EB11267C-DD7C-2944-BA65-8B527ACA0B14}" type="presOf" srcId="{03BD4923-B2E4-B04F-AB78-D77BCA7B4E01}" destId="{57860102-4253-D942-8D1F-D71FD8916424}" srcOrd="1" destOrd="0" presId="urn:microsoft.com/office/officeart/2005/8/layout/process5"/>
    <dgm:cxn modelId="{BB4E297C-D0BF-084E-9DC9-9CF205BD065F}" type="presOf" srcId="{AC89C3E8-E2C3-5745-899D-5522016BB38F}" destId="{15FC7D95-52EA-7C40-9B57-8F0340637C70}" srcOrd="1" destOrd="0" presId="urn:microsoft.com/office/officeart/2005/8/layout/process5"/>
    <dgm:cxn modelId="{3151C780-E14F-DF4F-8DF9-1B931E471331}" type="presOf" srcId="{1AA64B1F-30C0-BD4A-A462-8CD064F30625}" destId="{9777E260-5733-BD44-8CB1-1674A9AE55E3}" srcOrd="0" destOrd="0" presId="urn:microsoft.com/office/officeart/2005/8/layout/process5"/>
    <dgm:cxn modelId="{AE56EF86-0FB2-A44E-B8A8-E09905B8B542}" srcId="{14C9868A-0345-7542-A430-A84E66C2ECE6}" destId="{FEB9BA0E-36F1-544B-8458-5365BCE4F3B0}" srcOrd="5" destOrd="0" parTransId="{54778573-F072-7647-9D5F-6CE9396CB79F}" sibTransId="{EF832F34-54FE-6245-9502-AFEB93264C48}"/>
    <dgm:cxn modelId="{1EC1738C-38F4-5349-872C-04A51E1D0C4B}" type="presOf" srcId="{03BD4923-B2E4-B04F-AB78-D77BCA7B4E01}" destId="{2E1FC08F-C66B-9B45-9FDF-0157E2EB3C9D}" srcOrd="0" destOrd="0" presId="urn:microsoft.com/office/officeart/2005/8/layout/process5"/>
    <dgm:cxn modelId="{9F51CD8E-0A9D-E747-ABD3-BE5037157788}" type="presOf" srcId="{EF832F34-54FE-6245-9502-AFEB93264C48}" destId="{5B3C7830-CED3-B340-AFB1-468C026E20C8}" srcOrd="0" destOrd="0" presId="urn:microsoft.com/office/officeart/2005/8/layout/process5"/>
    <dgm:cxn modelId="{5E1E3C90-CF67-4445-B970-9E32CEFF601E}" type="presOf" srcId="{C1309E7E-5110-7C43-BF45-915752C2744F}" destId="{41C1F9EE-FB1B-3345-99B8-01249A4BECEC}" srcOrd="1" destOrd="0" presId="urn:microsoft.com/office/officeart/2005/8/layout/process5"/>
    <dgm:cxn modelId="{03405890-6791-174D-8983-5FE3B45465CA}" srcId="{14C9868A-0345-7542-A430-A84E66C2ECE6}" destId="{BA19EEB9-3B54-2A4B-AB26-C82247E36A8F}" srcOrd="2" destOrd="0" parTransId="{8F528653-FD0C-D841-A79C-88807EA2E2DC}" sibTransId="{0D7ECDF1-7540-9B4A-B36D-1B1C12640F50}"/>
    <dgm:cxn modelId="{11EEA8AD-11B3-7D4C-AF28-161B01114B2A}" type="presOf" srcId="{EF832F34-54FE-6245-9502-AFEB93264C48}" destId="{DFA6E00D-3807-4C44-96F3-CFC5FB63A05D}" srcOrd="1" destOrd="0" presId="urn:microsoft.com/office/officeart/2005/8/layout/process5"/>
    <dgm:cxn modelId="{685725B3-3C41-4446-88B6-FD9357659192}" type="presOf" srcId="{AF57A36B-F8EE-0B4A-A86D-0261CE98D9FC}" destId="{B9865F58-80A0-D646-A6BE-0AB17069EF5A}" srcOrd="0" destOrd="0" presId="urn:microsoft.com/office/officeart/2005/8/layout/process5"/>
    <dgm:cxn modelId="{E6ADDDB8-90AD-9746-9F60-F89A3379648F}" srcId="{14C9868A-0345-7542-A430-A84E66C2ECE6}" destId="{AF57A36B-F8EE-0B4A-A86D-0261CE98D9FC}" srcOrd="3" destOrd="0" parTransId="{D2D765D9-98E1-B543-9F5A-94D6C935EC22}" sibTransId="{7BDD019A-181F-B347-962F-2936A7D9646C}"/>
    <dgm:cxn modelId="{D003D1C5-3505-1E4B-A051-55ACFA70D522}" srcId="{14C9868A-0345-7542-A430-A84E66C2ECE6}" destId="{172FB7AD-171F-B54F-8D70-4BF20A1DCA44}" srcOrd="8" destOrd="0" parTransId="{A25C5A51-E47C-E748-80A1-8B743ADC0C8E}" sibTransId="{046AB742-5742-EF4C-8819-3DDC267043B2}"/>
    <dgm:cxn modelId="{3E17B6C8-B20B-8D49-BDF4-F8D010EA1B38}" type="presOf" srcId="{14C9868A-0345-7542-A430-A84E66C2ECE6}" destId="{0DC966AC-4FBA-A743-9410-199B7860CDB9}" srcOrd="0" destOrd="0" presId="urn:microsoft.com/office/officeart/2005/8/layout/process5"/>
    <dgm:cxn modelId="{BD789DCC-658D-5342-BAA8-40829DC48F68}" type="presOf" srcId="{7BDD019A-181F-B347-962F-2936A7D9646C}" destId="{6447B23C-54D9-0346-A980-3D524E002BAD}" srcOrd="1" destOrd="0" presId="urn:microsoft.com/office/officeart/2005/8/layout/process5"/>
    <dgm:cxn modelId="{37E5CCD9-1118-214A-AB14-581E8F87ECA7}" type="presOf" srcId="{CEE2517D-AF77-B449-AC12-EEA13F0931F2}" destId="{5D3E29C5-B657-104C-9851-6EDFC30A4BD9}" srcOrd="0" destOrd="0" presId="urn:microsoft.com/office/officeart/2005/8/layout/process5"/>
    <dgm:cxn modelId="{CA2220E0-78F7-FA40-A4A5-EEBF104B45A1}" type="presOf" srcId="{5EF66539-01FD-1240-B114-5ADCB8E94960}" destId="{3BAEFEB8-F4A6-E741-9306-ACD40AB26BF1}" srcOrd="0" destOrd="0" presId="urn:microsoft.com/office/officeart/2005/8/layout/process5"/>
    <dgm:cxn modelId="{F88E3EEE-6CC4-C845-8CAF-001648FFBAC6}" type="presOf" srcId="{AC89C3E8-E2C3-5745-899D-5522016BB38F}" destId="{B4EAAD67-FCB7-4444-8C34-B0DF1F78BDA1}" srcOrd="0" destOrd="0" presId="urn:microsoft.com/office/officeart/2005/8/layout/process5"/>
    <dgm:cxn modelId="{C6C410FB-7C0D-2740-813B-B3D0A118AF07}" srcId="{14C9868A-0345-7542-A430-A84E66C2ECE6}" destId="{CEE2517D-AF77-B449-AC12-EEA13F0931F2}" srcOrd="0" destOrd="0" parTransId="{B3FD3AC4-1745-F74D-B5C9-212907E070D5}" sibTransId="{C1309E7E-5110-7C43-BF45-915752C2744F}"/>
    <dgm:cxn modelId="{4253E5FC-8849-9B48-97E1-A104B358B7D9}" srcId="{14C9868A-0345-7542-A430-A84E66C2ECE6}" destId="{5EF66539-01FD-1240-B114-5ADCB8E94960}" srcOrd="4" destOrd="0" parTransId="{2BD00BBA-BE62-014C-B11C-712E3431B2F5}" sibTransId="{70C4C9D0-A74E-A843-B625-C72373C0E89F}"/>
    <dgm:cxn modelId="{0F40ED5B-AEE9-9943-AF13-90BADB1CF619}" type="presParOf" srcId="{0DC966AC-4FBA-A743-9410-199B7860CDB9}" destId="{5D3E29C5-B657-104C-9851-6EDFC30A4BD9}" srcOrd="0" destOrd="0" presId="urn:microsoft.com/office/officeart/2005/8/layout/process5"/>
    <dgm:cxn modelId="{02EE3421-1C5C-F04E-BCA0-9ABC971B510C}" type="presParOf" srcId="{0DC966AC-4FBA-A743-9410-199B7860CDB9}" destId="{CEFB46DE-DB17-F84C-92D7-F2EE55645FC4}" srcOrd="1" destOrd="0" presId="urn:microsoft.com/office/officeart/2005/8/layout/process5"/>
    <dgm:cxn modelId="{D648FFC1-62B9-904D-974F-A77A94236922}" type="presParOf" srcId="{CEFB46DE-DB17-F84C-92D7-F2EE55645FC4}" destId="{41C1F9EE-FB1B-3345-99B8-01249A4BECEC}" srcOrd="0" destOrd="0" presId="urn:microsoft.com/office/officeart/2005/8/layout/process5"/>
    <dgm:cxn modelId="{E8596138-5DC6-1B49-975A-914475135096}" type="presParOf" srcId="{0DC966AC-4FBA-A743-9410-199B7860CDB9}" destId="{9777E260-5733-BD44-8CB1-1674A9AE55E3}" srcOrd="2" destOrd="0" presId="urn:microsoft.com/office/officeart/2005/8/layout/process5"/>
    <dgm:cxn modelId="{E91836CF-D337-7E47-BAAE-0830AA885A25}" type="presParOf" srcId="{0DC966AC-4FBA-A743-9410-199B7860CDB9}" destId="{48348D97-4E7B-174C-ACB6-D12ADFB6909D}" srcOrd="3" destOrd="0" presId="urn:microsoft.com/office/officeart/2005/8/layout/process5"/>
    <dgm:cxn modelId="{CE13DEAE-CCAE-CC41-AA56-586FB2C90974}" type="presParOf" srcId="{48348D97-4E7B-174C-ACB6-D12ADFB6909D}" destId="{9F062C19-0719-2040-86F9-6ADA3492FC5B}" srcOrd="0" destOrd="0" presId="urn:microsoft.com/office/officeart/2005/8/layout/process5"/>
    <dgm:cxn modelId="{EB35A4FE-FACB-0840-B0E4-D715D0E2325B}" type="presParOf" srcId="{0DC966AC-4FBA-A743-9410-199B7860CDB9}" destId="{A7EA2A37-91F1-5E45-80CB-2E89CB8888E8}" srcOrd="4" destOrd="0" presId="urn:microsoft.com/office/officeart/2005/8/layout/process5"/>
    <dgm:cxn modelId="{222F900B-8835-DE45-99CF-40FE0E714DF8}" type="presParOf" srcId="{0DC966AC-4FBA-A743-9410-199B7860CDB9}" destId="{4482E30E-0689-284B-9931-98FAB2411425}" srcOrd="5" destOrd="0" presId="urn:microsoft.com/office/officeart/2005/8/layout/process5"/>
    <dgm:cxn modelId="{85A51A9C-AE3B-C44E-AA88-682C7628E5E8}" type="presParOf" srcId="{4482E30E-0689-284B-9931-98FAB2411425}" destId="{E2A7C4BE-1934-E440-A0F4-DFAFCAB1BB22}" srcOrd="0" destOrd="0" presId="urn:microsoft.com/office/officeart/2005/8/layout/process5"/>
    <dgm:cxn modelId="{74A6BF84-DCCC-3743-8E5E-04B7C2FA722F}" type="presParOf" srcId="{0DC966AC-4FBA-A743-9410-199B7860CDB9}" destId="{B9865F58-80A0-D646-A6BE-0AB17069EF5A}" srcOrd="6" destOrd="0" presId="urn:microsoft.com/office/officeart/2005/8/layout/process5"/>
    <dgm:cxn modelId="{C39D0FE1-666B-6B40-B8DE-E798D02D680B}" type="presParOf" srcId="{0DC966AC-4FBA-A743-9410-199B7860CDB9}" destId="{43947EE7-1674-5642-937E-9BB2AAB87513}" srcOrd="7" destOrd="0" presId="urn:microsoft.com/office/officeart/2005/8/layout/process5"/>
    <dgm:cxn modelId="{4661B036-4533-CB42-B155-12F32BF6A23C}" type="presParOf" srcId="{43947EE7-1674-5642-937E-9BB2AAB87513}" destId="{6447B23C-54D9-0346-A980-3D524E002BAD}" srcOrd="0" destOrd="0" presId="urn:microsoft.com/office/officeart/2005/8/layout/process5"/>
    <dgm:cxn modelId="{544708D8-45D8-FA44-8823-6F341F5BAA6F}" type="presParOf" srcId="{0DC966AC-4FBA-A743-9410-199B7860CDB9}" destId="{3BAEFEB8-F4A6-E741-9306-ACD40AB26BF1}" srcOrd="8" destOrd="0" presId="urn:microsoft.com/office/officeart/2005/8/layout/process5"/>
    <dgm:cxn modelId="{7011FF30-115B-5B41-AC4F-1265082641C6}" type="presParOf" srcId="{0DC966AC-4FBA-A743-9410-199B7860CDB9}" destId="{5040BD13-F0FF-A649-B91E-6F586459C8E1}" srcOrd="9" destOrd="0" presId="urn:microsoft.com/office/officeart/2005/8/layout/process5"/>
    <dgm:cxn modelId="{6E1D9217-A5CC-8B4F-9891-A9D0EE0CE9FA}" type="presParOf" srcId="{5040BD13-F0FF-A649-B91E-6F586459C8E1}" destId="{95028C3F-A8C3-B444-9710-A0C9F67EA28A}" srcOrd="0" destOrd="0" presId="urn:microsoft.com/office/officeart/2005/8/layout/process5"/>
    <dgm:cxn modelId="{32D2109B-8B94-394B-ADB6-524B4D638CE7}" type="presParOf" srcId="{0DC966AC-4FBA-A743-9410-199B7860CDB9}" destId="{48C114FE-3B45-AA43-9AB8-358D8DABBD74}" srcOrd="10" destOrd="0" presId="urn:microsoft.com/office/officeart/2005/8/layout/process5"/>
    <dgm:cxn modelId="{430EF267-6CA5-DD48-9F56-D75235ED689D}" type="presParOf" srcId="{0DC966AC-4FBA-A743-9410-199B7860CDB9}" destId="{5B3C7830-CED3-B340-AFB1-468C026E20C8}" srcOrd="11" destOrd="0" presId="urn:microsoft.com/office/officeart/2005/8/layout/process5"/>
    <dgm:cxn modelId="{E35015D0-7C07-394D-BF64-7D76264AC86E}" type="presParOf" srcId="{5B3C7830-CED3-B340-AFB1-468C026E20C8}" destId="{DFA6E00D-3807-4C44-96F3-CFC5FB63A05D}" srcOrd="0" destOrd="0" presId="urn:microsoft.com/office/officeart/2005/8/layout/process5"/>
    <dgm:cxn modelId="{F61BABC2-6588-CE46-AFD6-3426E5E90E92}" type="presParOf" srcId="{0DC966AC-4FBA-A743-9410-199B7860CDB9}" destId="{73BB2511-2D8C-F245-87C3-63A52DABFDB2}" srcOrd="12" destOrd="0" presId="urn:microsoft.com/office/officeart/2005/8/layout/process5"/>
    <dgm:cxn modelId="{9081A984-A0D8-2F4A-B718-82D1558F7DA2}" type="presParOf" srcId="{0DC966AC-4FBA-A743-9410-199B7860CDB9}" destId="{B4EAAD67-FCB7-4444-8C34-B0DF1F78BDA1}" srcOrd="13" destOrd="0" presId="urn:microsoft.com/office/officeart/2005/8/layout/process5"/>
    <dgm:cxn modelId="{AA6B9B23-266A-FA49-8E6E-BED141201F36}" type="presParOf" srcId="{B4EAAD67-FCB7-4444-8C34-B0DF1F78BDA1}" destId="{15FC7D95-52EA-7C40-9B57-8F0340637C70}" srcOrd="0" destOrd="0" presId="urn:microsoft.com/office/officeart/2005/8/layout/process5"/>
    <dgm:cxn modelId="{F2EFAB29-950D-8048-9B98-27D19E18722E}" type="presParOf" srcId="{0DC966AC-4FBA-A743-9410-199B7860CDB9}" destId="{0F049035-2C4A-074F-8EB4-17B9A8DC96E5}" srcOrd="14" destOrd="0" presId="urn:microsoft.com/office/officeart/2005/8/layout/process5"/>
    <dgm:cxn modelId="{025B2B26-D318-504F-B254-8ED560FAD791}" type="presParOf" srcId="{0DC966AC-4FBA-A743-9410-199B7860CDB9}" destId="{2E1FC08F-C66B-9B45-9FDF-0157E2EB3C9D}" srcOrd="15" destOrd="0" presId="urn:microsoft.com/office/officeart/2005/8/layout/process5"/>
    <dgm:cxn modelId="{B1F919DB-8BAC-B248-8D6F-BADB813C8B19}" type="presParOf" srcId="{2E1FC08F-C66B-9B45-9FDF-0157E2EB3C9D}" destId="{57860102-4253-D942-8D1F-D71FD8916424}" srcOrd="0" destOrd="0" presId="urn:microsoft.com/office/officeart/2005/8/layout/process5"/>
    <dgm:cxn modelId="{9205C479-63D8-C640-B733-6EED64FE0B04}" type="presParOf" srcId="{0DC966AC-4FBA-A743-9410-199B7860CDB9}" destId="{286AB34C-3874-2D43-A243-67C9FC3AB850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29C5-B657-104C-9851-6EDFC30A4BD9}">
      <dsp:nvSpPr>
        <dsp:cNvPr id="0" name=""/>
        <dsp:cNvSpPr/>
      </dsp:nvSpPr>
      <dsp:spPr>
        <a:xfrm>
          <a:off x="892251" y="1098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Only costs that are the "bare minimum" deemed incremental</a:t>
          </a:r>
        </a:p>
      </dsp:txBody>
      <dsp:txXfrm>
        <a:off x="924268" y="33115"/>
        <a:ext cx="1757884" cy="1029117"/>
      </dsp:txXfrm>
    </dsp:sp>
    <dsp:sp modelId="{CEFB46DE-DB17-F84C-92D7-F2EE55645FC4}">
      <dsp:nvSpPr>
        <dsp:cNvPr id="0" name=""/>
        <dsp:cNvSpPr/>
      </dsp:nvSpPr>
      <dsp:spPr>
        <a:xfrm>
          <a:off x="2874498" y="321756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2874498" y="412123"/>
        <a:ext cx="270372" cy="271101"/>
      </dsp:txXfrm>
    </dsp:sp>
    <dsp:sp modelId="{9777E260-5733-BD44-8CB1-1674A9AE55E3}">
      <dsp:nvSpPr>
        <dsp:cNvPr id="0" name=""/>
        <dsp:cNvSpPr/>
      </dsp:nvSpPr>
      <dsp:spPr>
        <a:xfrm>
          <a:off x="3442936" y="1098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1526204"/>
            <a:satOff val="1300"/>
            <a:lumOff val="35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Analyze G, T, and D investments needed for CETA §§ 4 &amp; 5 compliance</a:t>
          </a:r>
        </a:p>
      </dsp:txBody>
      <dsp:txXfrm>
        <a:off x="3474953" y="33115"/>
        <a:ext cx="1757884" cy="1029117"/>
      </dsp:txXfrm>
    </dsp:sp>
    <dsp:sp modelId="{48348D97-4E7B-174C-ACB6-D12ADFB6909D}">
      <dsp:nvSpPr>
        <dsp:cNvPr id="0" name=""/>
        <dsp:cNvSpPr/>
      </dsp:nvSpPr>
      <dsp:spPr>
        <a:xfrm>
          <a:off x="5425184" y="321756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744233"/>
            <a:satOff val="1486"/>
            <a:lumOff val="40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5425184" y="412123"/>
        <a:ext cx="270372" cy="271101"/>
      </dsp:txXfrm>
    </dsp:sp>
    <dsp:sp modelId="{A7EA2A37-91F1-5E45-80CB-2E89CB8888E8}">
      <dsp:nvSpPr>
        <dsp:cNvPr id="0" name=""/>
        <dsp:cNvSpPr/>
      </dsp:nvSpPr>
      <dsp:spPr>
        <a:xfrm>
          <a:off x="5993622" y="1098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3052408"/>
            <a:satOff val="2600"/>
            <a:lumOff val="71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Determine proxy resource for each investment (least-cost option in a non-CETA §§ 4 &amp; 5 scenario)</a:t>
          </a:r>
        </a:p>
      </dsp:txBody>
      <dsp:txXfrm>
        <a:off x="6025639" y="33115"/>
        <a:ext cx="1757884" cy="1029117"/>
      </dsp:txXfrm>
    </dsp:sp>
    <dsp:sp modelId="{4482E30E-0689-284B-9931-98FAB2411425}">
      <dsp:nvSpPr>
        <dsp:cNvPr id="0" name=""/>
        <dsp:cNvSpPr/>
      </dsp:nvSpPr>
      <dsp:spPr>
        <a:xfrm rot="5400000">
          <a:off x="6711458" y="1221783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488466"/>
            <a:satOff val="2971"/>
            <a:lumOff val="81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 rot="-5400000">
        <a:off x="6769031" y="1254577"/>
        <a:ext cx="271101" cy="270372"/>
      </dsp:txXfrm>
    </dsp:sp>
    <dsp:sp modelId="{5AFE82F0-E036-5345-BF0A-64AC15A6A4CC}">
      <dsp:nvSpPr>
        <dsp:cNvPr id="0" name=""/>
        <dsp:cNvSpPr/>
      </dsp:nvSpPr>
      <dsp:spPr>
        <a:xfrm>
          <a:off x="5993622" y="1823016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4578612"/>
            <a:satOff val="3900"/>
            <a:lumOff val="106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Determine which costs to include, compare levelized costs of CETA §§ 4 &amp; 5 resources to levelized costs of proxies</a:t>
          </a:r>
        </a:p>
      </dsp:txBody>
      <dsp:txXfrm>
        <a:off x="6025639" y="1855033"/>
        <a:ext cx="1757884" cy="1029117"/>
      </dsp:txXfrm>
    </dsp:sp>
    <dsp:sp modelId="{45CB849F-46EF-4B46-8B62-6DB5F865BDDC}">
      <dsp:nvSpPr>
        <dsp:cNvPr id="0" name=""/>
        <dsp:cNvSpPr/>
      </dsp:nvSpPr>
      <dsp:spPr>
        <a:xfrm rot="10800000">
          <a:off x="5447047" y="2143674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232699"/>
            <a:satOff val="4457"/>
            <a:lumOff val="121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 rot="10800000">
        <a:off x="5562921" y="2234041"/>
        <a:ext cx="270372" cy="271101"/>
      </dsp:txXfrm>
    </dsp:sp>
    <dsp:sp modelId="{B9865F58-80A0-D646-A6BE-0AB17069EF5A}">
      <dsp:nvSpPr>
        <dsp:cNvPr id="0" name=""/>
        <dsp:cNvSpPr/>
      </dsp:nvSpPr>
      <dsp:spPr>
        <a:xfrm>
          <a:off x="3442936" y="1823016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6104816"/>
            <a:satOff val="5200"/>
            <a:lumOff val="1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Commission approves CEIP including forecast of incremental cost. May include modifications to max RE and NE generation</a:t>
          </a:r>
        </a:p>
      </dsp:txBody>
      <dsp:txXfrm>
        <a:off x="3474953" y="1855033"/>
        <a:ext cx="1757884" cy="1029117"/>
      </dsp:txXfrm>
    </dsp:sp>
    <dsp:sp modelId="{43947EE7-1674-5642-937E-9BB2AAB87513}">
      <dsp:nvSpPr>
        <dsp:cNvPr id="0" name=""/>
        <dsp:cNvSpPr/>
      </dsp:nvSpPr>
      <dsp:spPr>
        <a:xfrm rot="10800000">
          <a:off x="2896361" y="2143674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6976933"/>
            <a:satOff val="5943"/>
            <a:lumOff val="162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 rot="10800000">
        <a:off x="3012235" y="2234041"/>
        <a:ext cx="270372" cy="271101"/>
      </dsp:txXfrm>
    </dsp:sp>
    <dsp:sp modelId="{48C114FE-3B45-AA43-9AB8-358D8DABBD74}">
      <dsp:nvSpPr>
        <dsp:cNvPr id="0" name=""/>
        <dsp:cNvSpPr/>
      </dsp:nvSpPr>
      <dsp:spPr>
        <a:xfrm>
          <a:off x="892251" y="1823016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7631020"/>
            <a:satOff val="6500"/>
            <a:lumOff val="177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If ICC is projected &gt;2%, utility complies with CETA §§ 4 &amp; 5 provided it undertakes the approved investments prudently</a:t>
          </a:r>
        </a:p>
      </dsp:txBody>
      <dsp:txXfrm>
        <a:off x="924268" y="1855033"/>
        <a:ext cx="1757884" cy="1029117"/>
      </dsp:txXfrm>
    </dsp:sp>
    <dsp:sp modelId="{5B3C7830-CED3-B340-AFB1-468C026E20C8}">
      <dsp:nvSpPr>
        <dsp:cNvPr id="0" name=""/>
        <dsp:cNvSpPr/>
      </dsp:nvSpPr>
      <dsp:spPr>
        <a:xfrm rot="5400000">
          <a:off x="1610086" y="3043702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8721166"/>
            <a:satOff val="7429"/>
            <a:lumOff val="203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 rot="-5400000">
        <a:off x="1667659" y="3076496"/>
        <a:ext cx="271101" cy="270372"/>
      </dsp:txXfrm>
    </dsp:sp>
    <dsp:sp modelId="{73BB2511-2D8C-F245-87C3-63A52DABFDB2}">
      <dsp:nvSpPr>
        <dsp:cNvPr id="0" name=""/>
        <dsp:cNvSpPr/>
      </dsp:nvSpPr>
      <dsp:spPr>
        <a:xfrm>
          <a:off x="892251" y="3644935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9157224"/>
            <a:satOff val="7800"/>
            <a:lumOff val="2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Utility implements actions to meet targets in CEIP, tracks investments made and actual costs </a:t>
          </a:r>
        </a:p>
      </dsp:txBody>
      <dsp:txXfrm>
        <a:off x="924268" y="3676952"/>
        <a:ext cx="1757884" cy="1029117"/>
      </dsp:txXfrm>
    </dsp:sp>
    <dsp:sp modelId="{B4EAAD67-FCB7-4444-8C34-B0DF1F78BDA1}">
      <dsp:nvSpPr>
        <dsp:cNvPr id="0" name=""/>
        <dsp:cNvSpPr/>
      </dsp:nvSpPr>
      <dsp:spPr>
        <a:xfrm>
          <a:off x="2874498" y="3965593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0465399"/>
            <a:satOff val="8914"/>
            <a:lumOff val="243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2874498" y="4055960"/>
        <a:ext cx="270372" cy="271101"/>
      </dsp:txXfrm>
    </dsp:sp>
    <dsp:sp modelId="{0F049035-2C4A-074F-8EB4-17B9A8DC96E5}">
      <dsp:nvSpPr>
        <dsp:cNvPr id="0" name=""/>
        <dsp:cNvSpPr/>
      </dsp:nvSpPr>
      <dsp:spPr>
        <a:xfrm>
          <a:off x="3442936" y="3644935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10683428"/>
            <a:satOff val="9100"/>
            <a:lumOff val="248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After-the-fact review of utility investments undertaken compared with CEIP </a:t>
          </a:r>
        </a:p>
      </dsp:txBody>
      <dsp:txXfrm>
        <a:off x="3474953" y="3676952"/>
        <a:ext cx="1757884" cy="1029117"/>
      </dsp:txXfrm>
    </dsp:sp>
    <dsp:sp modelId="{2E1FC08F-C66B-9B45-9FDF-0157E2EB3C9D}">
      <dsp:nvSpPr>
        <dsp:cNvPr id="0" name=""/>
        <dsp:cNvSpPr/>
      </dsp:nvSpPr>
      <dsp:spPr>
        <a:xfrm>
          <a:off x="5425184" y="3965593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2209632"/>
            <a:satOff val="10400"/>
            <a:lumOff val="28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5425184" y="4055960"/>
        <a:ext cx="270372" cy="271101"/>
      </dsp:txXfrm>
    </dsp:sp>
    <dsp:sp modelId="{286AB34C-3874-2D43-A243-67C9FC3AB850}">
      <dsp:nvSpPr>
        <dsp:cNvPr id="0" name=""/>
        <dsp:cNvSpPr/>
      </dsp:nvSpPr>
      <dsp:spPr>
        <a:xfrm>
          <a:off x="5993622" y="3644935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12209632"/>
            <a:satOff val="10400"/>
            <a:lumOff val="2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After-the-fact review to evaluate accuracy of cost forecast and adjust future planning requirements</a:t>
          </a:r>
        </a:p>
      </dsp:txBody>
      <dsp:txXfrm>
        <a:off x="6025639" y="3676952"/>
        <a:ext cx="1757884" cy="1029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29C5-B657-104C-9851-6EDFC30A4BD9}">
      <dsp:nvSpPr>
        <dsp:cNvPr id="0" name=""/>
        <dsp:cNvSpPr/>
      </dsp:nvSpPr>
      <dsp:spPr>
        <a:xfrm>
          <a:off x="892251" y="1098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Within IRP process, develop a non-CETA baseline run</a:t>
          </a:r>
        </a:p>
      </dsp:txBody>
      <dsp:txXfrm>
        <a:off x="924268" y="33115"/>
        <a:ext cx="1757884" cy="1029117"/>
      </dsp:txXfrm>
    </dsp:sp>
    <dsp:sp modelId="{CEFB46DE-DB17-F84C-92D7-F2EE55645FC4}">
      <dsp:nvSpPr>
        <dsp:cNvPr id="0" name=""/>
        <dsp:cNvSpPr/>
      </dsp:nvSpPr>
      <dsp:spPr>
        <a:xfrm>
          <a:off x="2874498" y="321756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2874498" y="412123"/>
        <a:ext cx="270372" cy="271101"/>
      </dsp:txXfrm>
    </dsp:sp>
    <dsp:sp modelId="{9777E260-5733-BD44-8CB1-1674A9AE55E3}">
      <dsp:nvSpPr>
        <dsp:cNvPr id="0" name=""/>
        <dsp:cNvSpPr/>
      </dsp:nvSpPr>
      <dsp:spPr>
        <a:xfrm>
          <a:off x="3442936" y="1098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1526204"/>
            <a:satOff val="1300"/>
            <a:lumOff val="35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Develop CETA compliant runs/runs of CEIP</a:t>
          </a:r>
        </a:p>
      </dsp:txBody>
      <dsp:txXfrm>
        <a:off x="3474953" y="33115"/>
        <a:ext cx="1757884" cy="1029117"/>
      </dsp:txXfrm>
    </dsp:sp>
    <dsp:sp modelId="{48348D97-4E7B-174C-ACB6-D12ADFB6909D}">
      <dsp:nvSpPr>
        <dsp:cNvPr id="0" name=""/>
        <dsp:cNvSpPr/>
      </dsp:nvSpPr>
      <dsp:spPr>
        <a:xfrm>
          <a:off x="5425184" y="321756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744233"/>
            <a:satOff val="1486"/>
            <a:lumOff val="40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5425184" y="412123"/>
        <a:ext cx="270372" cy="271101"/>
      </dsp:txXfrm>
    </dsp:sp>
    <dsp:sp modelId="{A7EA2A37-91F1-5E45-80CB-2E89CB8888E8}">
      <dsp:nvSpPr>
        <dsp:cNvPr id="0" name=""/>
        <dsp:cNvSpPr/>
      </dsp:nvSpPr>
      <dsp:spPr>
        <a:xfrm>
          <a:off x="5993622" y="1098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3052408"/>
            <a:satOff val="2600"/>
            <a:lumOff val="71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Compare</a:t>
          </a:r>
          <a:r>
            <a:rPr lang="en-US" sz="1200" kern="1200" baseline="0"/>
            <a:t> CETA and non-CETA runs to estimate incremental cost of compliance </a:t>
          </a:r>
          <a:endParaRPr lang="en-US" sz="1200" kern="1200"/>
        </a:p>
      </dsp:txBody>
      <dsp:txXfrm>
        <a:off x="6025639" y="33115"/>
        <a:ext cx="1757884" cy="1029117"/>
      </dsp:txXfrm>
    </dsp:sp>
    <dsp:sp modelId="{4482E30E-0689-284B-9931-98FAB2411425}">
      <dsp:nvSpPr>
        <dsp:cNvPr id="0" name=""/>
        <dsp:cNvSpPr/>
      </dsp:nvSpPr>
      <dsp:spPr>
        <a:xfrm rot="5400000">
          <a:off x="6711458" y="1221783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488466"/>
            <a:satOff val="2971"/>
            <a:lumOff val="81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 rot="-5400000">
        <a:off x="6769031" y="1254577"/>
        <a:ext cx="271101" cy="270372"/>
      </dsp:txXfrm>
    </dsp:sp>
    <dsp:sp modelId="{B9865F58-80A0-D646-A6BE-0AB17069EF5A}">
      <dsp:nvSpPr>
        <dsp:cNvPr id="0" name=""/>
        <dsp:cNvSpPr/>
      </dsp:nvSpPr>
      <dsp:spPr>
        <a:xfrm>
          <a:off x="5993622" y="1823016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4578612"/>
            <a:satOff val="3900"/>
            <a:lumOff val="106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Utility could at this point decide to use incremental cost provision or decide to proceed with CEIP as outlined</a:t>
          </a:r>
        </a:p>
      </dsp:txBody>
      <dsp:txXfrm>
        <a:off x="6025639" y="1855033"/>
        <a:ext cx="1757884" cy="1029117"/>
      </dsp:txXfrm>
    </dsp:sp>
    <dsp:sp modelId="{43947EE7-1674-5642-937E-9BB2AAB87513}">
      <dsp:nvSpPr>
        <dsp:cNvPr id="0" name=""/>
        <dsp:cNvSpPr/>
      </dsp:nvSpPr>
      <dsp:spPr>
        <a:xfrm rot="10800000">
          <a:off x="5447047" y="2143674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232699"/>
            <a:satOff val="4457"/>
            <a:lumOff val="121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 rot="10800000">
        <a:off x="5562921" y="2234041"/>
        <a:ext cx="270372" cy="271101"/>
      </dsp:txXfrm>
    </dsp:sp>
    <dsp:sp modelId="{3BAEFEB8-F4A6-E741-9306-ACD40AB26BF1}">
      <dsp:nvSpPr>
        <dsp:cNvPr id="0" name=""/>
        <dsp:cNvSpPr/>
      </dsp:nvSpPr>
      <dsp:spPr>
        <a:xfrm>
          <a:off x="3442936" y="1823016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6104816"/>
            <a:satOff val="5200"/>
            <a:lumOff val="1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Commission approves CEIP including forecast of incremental cost. May include modifications to max RE and NE generation</a:t>
          </a:r>
        </a:p>
      </dsp:txBody>
      <dsp:txXfrm>
        <a:off x="3474953" y="1855033"/>
        <a:ext cx="1757884" cy="1029117"/>
      </dsp:txXfrm>
    </dsp:sp>
    <dsp:sp modelId="{5040BD13-F0FF-A649-B91E-6F586459C8E1}">
      <dsp:nvSpPr>
        <dsp:cNvPr id="0" name=""/>
        <dsp:cNvSpPr/>
      </dsp:nvSpPr>
      <dsp:spPr>
        <a:xfrm rot="10800000">
          <a:off x="2896361" y="2143674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6976933"/>
            <a:satOff val="5943"/>
            <a:lumOff val="162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012235" y="2234041"/>
        <a:ext cx="270372" cy="271101"/>
      </dsp:txXfrm>
    </dsp:sp>
    <dsp:sp modelId="{48C114FE-3B45-AA43-9AB8-358D8DABBD74}">
      <dsp:nvSpPr>
        <dsp:cNvPr id="0" name=""/>
        <dsp:cNvSpPr/>
      </dsp:nvSpPr>
      <dsp:spPr>
        <a:xfrm>
          <a:off x="892251" y="1823016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7631020"/>
            <a:satOff val="6500"/>
            <a:lumOff val="177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Utility proceeds with CEIP or with a modified CEIP if utility is modifying CEIP because of incremental cost considerations</a:t>
          </a:r>
        </a:p>
      </dsp:txBody>
      <dsp:txXfrm>
        <a:off x="924268" y="1855033"/>
        <a:ext cx="1757884" cy="1029117"/>
      </dsp:txXfrm>
    </dsp:sp>
    <dsp:sp modelId="{5B3C7830-CED3-B340-AFB1-468C026E20C8}">
      <dsp:nvSpPr>
        <dsp:cNvPr id="0" name=""/>
        <dsp:cNvSpPr/>
      </dsp:nvSpPr>
      <dsp:spPr>
        <a:xfrm rot="5400000">
          <a:off x="1610086" y="3043702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8721166"/>
            <a:satOff val="7429"/>
            <a:lumOff val="203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 rot="-5400000">
        <a:off x="1667659" y="3076496"/>
        <a:ext cx="271101" cy="270372"/>
      </dsp:txXfrm>
    </dsp:sp>
    <dsp:sp modelId="{73BB2511-2D8C-F245-87C3-63A52DABFDB2}">
      <dsp:nvSpPr>
        <dsp:cNvPr id="0" name=""/>
        <dsp:cNvSpPr/>
      </dsp:nvSpPr>
      <dsp:spPr>
        <a:xfrm>
          <a:off x="892251" y="3644935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9157224"/>
            <a:satOff val="7800"/>
            <a:lumOff val="2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Utility implements actions to meet targets in CEIP, tracks investment, but might stop short because of incremental cost</a:t>
          </a:r>
        </a:p>
      </dsp:txBody>
      <dsp:txXfrm>
        <a:off x="924268" y="3676952"/>
        <a:ext cx="1757884" cy="1029117"/>
      </dsp:txXfrm>
    </dsp:sp>
    <dsp:sp modelId="{B4EAAD67-FCB7-4444-8C34-B0DF1F78BDA1}">
      <dsp:nvSpPr>
        <dsp:cNvPr id="0" name=""/>
        <dsp:cNvSpPr/>
      </dsp:nvSpPr>
      <dsp:spPr>
        <a:xfrm>
          <a:off x="2874498" y="3965593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0465399"/>
            <a:satOff val="8914"/>
            <a:lumOff val="243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2874498" y="4055960"/>
        <a:ext cx="270372" cy="271101"/>
      </dsp:txXfrm>
    </dsp:sp>
    <dsp:sp modelId="{0F049035-2C4A-074F-8EB4-17B9A8DC96E5}">
      <dsp:nvSpPr>
        <dsp:cNvPr id="0" name=""/>
        <dsp:cNvSpPr/>
      </dsp:nvSpPr>
      <dsp:spPr>
        <a:xfrm>
          <a:off x="3442936" y="3644935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10683428"/>
            <a:satOff val="9100"/>
            <a:lumOff val="248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After-the-fact review of utility investments - did utility spend 2% on incremental costs?</a:t>
          </a:r>
        </a:p>
      </dsp:txBody>
      <dsp:txXfrm>
        <a:off x="3474953" y="3676952"/>
        <a:ext cx="1757884" cy="1029117"/>
      </dsp:txXfrm>
    </dsp:sp>
    <dsp:sp modelId="{2E1FC08F-C66B-9B45-9FDF-0157E2EB3C9D}">
      <dsp:nvSpPr>
        <dsp:cNvPr id="0" name=""/>
        <dsp:cNvSpPr/>
      </dsp:nvSpPr>
      <dsp:spPr>
        <a:xfrm>
          <a:off x="5425184" y="3965593"/>
          <a:ext cx="386246" cy="451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2209632"/>
            <a:satOff val="10400"/>
            <a:lumOff val="28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chemeClr val="bg1"/>
            </a:solidFill>
          </a:endParaRPr>
        </a:p>
      </dsp:txBody>
      <dsp:txXfrm>
        <a:off x="5425184" y="4055960"/>
        <a:ext cx="270372" cy="271101"/>
      </dsp:txXfrm>
    </dsp:sp>
    <dsp:sp modelId="{286AB34C-3874-2D43-A243-67C9FC3AB850}">
      <dsp:nvSpPr>
        <dsp:cNvPr id="0" name=""/>
        <dsp:cNvSpPr/>
      </dsp:nvSpPr>
      <dsp:spPr>
        <a:xfrm>
          <a:off x="5993622" y="3644935"/>
          <a:ext cx="1821918" cy="1093151"/>
        </a:xfrm>
        <a:prstGeom prst="roundRect">
          <a:avLst>
            <a:gd name="adj" fmla="val 10000"/>
          </a:avLst>
        </a:prstGeom>
        <a:solidFill>
          <a:schemeClr val="accent4">
            <a:hueOff val="-12209632"/>
            <a:satOff val="10400"/>
            <a:lumOff val="2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If not, what is the remedy/penalty? If so, how far off from CEIP goals is the utility?</a:t>
          </a:r>
        </a:p>
      </dsp:txBody>
      <dsp:txXfrm>
        <a:off x="6025639" y="3676952"/>
        <a:ext cx="1757884" cy="1029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086849-BF39-934F-879A-76B8C4DD2F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8413A-D104-DD4A-A629-177C460F64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DAD4EF7-D9BE-BD4B-9EFB-552EF5B0F3BD}" type="datetimeFigureOut">
              <a:rPr lang="en-US"/>
              <a:pPr>
                <a:defRPr/>
              </a:pPr>
              <a:t>3/17/2020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64E89-2AC9-8842-921C-5ACD13542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89612-670B-414E-89E3-A868F1A0B9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965A53-3A14-CA46-A02A-043C7ABB5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DB06B3-8D1A-D54C-9EE8-71CAC75A8D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A1AEB-B154-8C41-B13F-D1D2220245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AD2B56D-3C44-3C42-9AB0-2D2786CBB875}" type="datetimeFigureOut">
              <a:rPr lang="en-US"/>
              <a:pPr>
                <a:defRPr/>
              </a:pPr>
              <a:t>3/17/2020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8E22932-69C6-6047-AABD-C1EB9792A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B12256-F3A6-C741-A472-5AA825225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D1013-9E60-E84C-B2FA-3A8B6820B4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CE2DB-94DA-8941-842C-0169ADBC0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FB21EE4-864F-C647-806D-CE85F8272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 Black"/>
              <a:cs typeface="Arial Blac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832B-628E-4F8E-BD8B-6163C34D246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8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7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03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3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05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64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40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0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28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4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91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– limit to 5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24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20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7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9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01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8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19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1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7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56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80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12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14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1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65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01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82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0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4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66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9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11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09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21EE4-864F-C647-806D-CE85F82720A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5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English With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930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0009" y="4593725"/>
            <a:ext cx="7142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spc="27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984" y="2284937"/>
            <a:ext cx="7142250" cy="1325563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25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 B&amp;W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E2EB40-FF35-1848-BBB7-ABEFF22F7F43}"/>
              </a:ext>
            </a:extLst>
          </p:cNvPr>
          <p:cNvSpPr/>
          <p:nvPr/>
        </p:nvSpPr>
        <p:spPr>
          <a:xfrm>
            <a:off x="0" y="227013"/>
            <a:ext cx="8890000" cy="2973387"/>
          </a:xfrm>
          <a:prstGeom prst="rect">
            <a:avLst/>
          </a:prstGeom>
          <a:solidFill>
            <a:srgbClr val="16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0D7085-A219-704D-BD26-813B010357B4}"/>
              </a:ext>
            </a:extLst>
          </p:cNvPr>
          <p:cNvCxnSpPr/>
          <p:nvPr/>
        </p:nvCxnSpPr>
        <p:spPr>
          <a:xfrm>
            <a:off x="1558925" y="673100"/>
            <a:ext cx="0" cy="6184900"/>
          </a:xfrm>
          <a:prstGeom prst="line">
            <a:avLst/>
          </a:prstGeom>
          <a:ln>
            <a:solidFill>
              <a:srgbClr val="F15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91357" y="539448"/>
            <a:ext cx="574502" cy="8961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6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699592" y="1796360"/>
            <a:ext cx="6805929" cy="3232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45"/>
              </a:lnSpc>
              <a:spcBef>
                <a:spcPts val="0"/>
              </a:spcBef>
              <a:buNone/>
              <a:defRPr sz="2000" spc="-9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8643" y="685800"/>
            <a:ext cx="6815757" cy="1021788"/>
          </a:xfrm>
          <a:prstGeom prst="rect">
            <a:avLst/>
          </a:prstGeom>
        </p:spPr>
        <p:txBody>
          <a:bodyPr/>
          <a:lstStyle>
            <a:lvl1pPr>
              <a:defRPr lang="en-US" sz="3700" b="1" kern="1200" spc="-27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1717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8344" y="5931857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5"/>
          </p:nvPr>
        </p:nvSpPr>
        <p:spPr>
          <a:xfrm>
            <a:off x="408347" y="2134641"/>
            <a:ext cx="8317855" cy="3499179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59008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Simple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ble Placeholder 15"/>
          <p:cNvSpPr>
            <a:spLocks noGrp="1"/>
          </p:cNvSpPr>
          <p:nvPr>
            <p:ph type="tbl" sz="quarter" idx="15"/>
          </p:nvPr>
        </p:nvSpPr>
        <p:spPr>
          <a:xfrm>
            <a:off x="411310" y="2662757"/>
            <a:ext cx="8314891" cy="2612192"/>
          </a:xfrm>
          <a:prstGeom prst="rect">
            <a:avLst/>
          </a:prstGeom>
        </p:spPr>
        <p:txBody>
          <a:bodyPr lIns="80678" tIns="40339" rIns="80678" bIns="40339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1028" y="5943602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36287"/>
            <a:ext cx="8327044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7111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Alternating row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5"/>
          </p:nvPr>
        </p:nvSpPr>
        <p:spPr>
          <a:xfrm>
            <a:off x="411311" y="2587125"/>
            <a:ext cx="8315615" cy="1424548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10479" y="5943602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06284"/>
            <a:ext cx="8327044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100" b="1" spc="-7" baseline="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85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◦ Resources and Li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4" y="2133601"/>
            <a:ext cx="8341379" cy="350257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116890" indent="-116890" rtl="0">
              <a:lnSpc>
                <a:spcPct val="130000"/>
              </a:lnSpc>
              <a:spcBef>
                <a:spcPts val="819"/>
              </a:spcBef>
              <a:buClr>
                <a:srgbClr val="F15B55"/>
              </a:buClr>
              <a:buFont typeface="Wingdings" panose="05000000000000000000" pitchFamily="2" charset="2"/>
              <a:buChar char="ä"/>
              <a:defRPr sz="1500" i="0" u="none" spc="0" baseline="0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9286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Slide - 1 column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32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04784" y="2016443"/>
            <a:ext cx="8327044" cy="62315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32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6907" y="2597334"/>
            <a:ext cx="8309291" cy="5183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10000"/>
              </a:lnSpc>
              <a:buNone/>
              <a:defRPr sz="2800">
                <a:solidFill>
                  <a:srgbClr val="083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B5B3FE2-0584-F245-B573-A748A4914C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7046FC-745B-AB48-9401-A80B76D91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5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11363"/>
            <a:ext cx="8315783" cy="62315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32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3" y="2671451"/>
            <a:ext cx="393724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03598" y="2671451"/>
            <a:ext cx="393724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3678223-1469-4A40-A06D-6DE70B59AA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70CC6C-CDB9-9D45-A017-224E3DFB7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49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15" y="2108033"/>
            <a:ext cx="8332975" cy="307356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42900" indent="-342900">
              <a:lnSpc>
                <a:spcPct val="110000"/>
              </a:lnSpc>
              <a:spcBef>
                <a:spcPts val="818"/>
              </a:spcBef>
              <a:buClr>
                <a:srgbClr val="F15B55"/>
              </a:buClr>
              <a:buFont typeface="Arial"/>
              <a:buChar char="•"/>
              <a:defRPr lang="en-US" sz="2800" b="0" i="0" spc="0" smtClean="0">
                <a:solidFill>
                  <a:srgbClr val="414042"/>
                </a:solidFill>
                <a:effectLst/>
                <a:latin typeface="Arial"/>
                <a:cs typeface="Arial"/>
              </a:defRPr>
            </a:lvl1pPr>
            <a:lvl2pPr>
              <a:lnSpc>
                <a:spcPct val="110000"/>
              </a:lnSpc>
              <a:buClr>
                <a:schemeClr val="accent5"/>
              </a:buClr>
              <a:buSzPct val="70000"/>
              <a:defRPr sz="2800">
                <a:solidFill>
                  <a:srgbClr val="414042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buClr>
                <a:srgbClr val="414042"/>
              </a:buClr>
              <a:buSzPct val="70000"/>
              <a:defRPr sz="2800">
                <a:solidFill>
                  <a:srgbClr val="414042"/>
                </a:solidFill>
                <a:latin typeface="Arial"/>
                <a:cs typeface="Arial"/>
              </a:defRPr>
            </a:lvl3pPr>
            <a:lvl4pPr>
              <a:buSzPct val="70000"/>
              <a:defRPr sz="2800">
                <a:solidFill>
                  <a:srgbClr val="414042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One</a:t>
            </a:r>
          </a:p>
          <a:p>
            <a:pPr lvl="1"/>
            <a:r>
              <a:rPr lang="en-US"/>
              <a:t>Two</a:t>
            </a:r>
          </a:p>
          <a:p>
            <a:pPr lvl="2"/>
            <a:r>
              <a:rPr lang="en-US"/>
              <a:t>Three</a:t>
            </a:r>
          </a:p>
          <a:p>
            <a:pPr lvl="3"/>
            <a:r>
              <a:rPr lang="en-US"/>
              <a:t>Four</a:t>
            </a:r>
          </a:p>
          <a:p>
            <a:pPr lvl="3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6F1A466-2D31-BE4E-9FFB-07F3FDD4BA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6E26F9-D35C-3C42-ACB9-4F07786F7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89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2511B3-E5AE-BD47-A9EB-92553235AA10}"/>
              </a:ext>
            </a:extLst>
          </p:cNvPr>
          <p:cNvSpPr/>
          <p:nvPr/>
        </p:nvSpPr>
        <p:spPr>
          <a:xfrm>
            <a:off x="411163" y="1654175"/>
            <a:ext cx="2689225" cy="444182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F46601-DDD3-C74E-A6AF-D60321C852FB}"/>
              </a:ext>
            </a:extLst>
          </p:cNvPr>
          <p:cNvSpPr/>
          <p:nvPr/>
        </p:nvSpPr>
        <p:spPr>
          <a:xfrm>
            <a:off x="6057900" y="1654175"/>
            <a:ext cx="2689225" cy="444182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8940" y="1804444"/>
            <a:ext cx="2405151" cy="4739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9425" y="1804444"/>
            <a:ext cx="2405151" cy="4739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6061" y="1804444"/>
            <a:ext cx="2405151" cy="4739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38940" y="2458720"/>
            <a:ext cx="2405151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96061" y="2448560"/>
            <a:ext cx="2405151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376347" y="2458720"/>
            <a:ext cx="2405151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15" y="685801"/>
            <a:ext cx="8315783" cy="948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36191F45-3A8C-4440-891F-9DF2132FC4D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2B3F0C-B6AE-9C43-90A4-8C9F76C27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1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1 Colum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0416" y="2071124"/>
            <a:ext cx="8332974" cy="62315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3200" spc="-55" baseline="0">
                <a:solidFill>
                  <a:schemeClr val="accent6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2011" y="2644958"/>
            <a:ext cx="8332975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13" indent="-311713">
              <a:lnSpc>
                <a:spcPct val="110000"/>
              </a:lnSpc>
              <a:spcBef>
                <a:spcPts val="818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0637C60-D7A4-8D46-9D9F-43B3D32CBE6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79B1B9-DFB6-8B40-BD7E-7985595BA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2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14712" y="2057400"/>
            <a:ext cx="8341378" cy="62315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sz="3200" spc="-9" baseline="0">
                <a:solidFill>
                  <a:srgbClr val="414042"/>
                </a:solidFill>
                <a:latin typeface="STHeiti"/>
                <a:ea typeface="STHeiti"/>
                <a:cs typeface="STHeiti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813297" y="2703297"/>
            <a:ext cx="3949703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0" spc="-9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813297" y="3210189"/>
            <a:ext cx="3949703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13" indent="-311713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6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4712" y="2711722"/>
            <a:ext cx="3949855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0" spc="-9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14712" y="3218614"/>
            <a:ext cx="3949855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13" indent="-311713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6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058458A-CC96-7340-81E7-33DE1EF4964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73DE9-4687-FA4B-8836-1EEA5D237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99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Translation 2 Colum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79" y="2061872"/>
            <a:ext cx="3917492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79" y="2565370"/>
            <a:ext cx="3917493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13" indent="-311713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6" baseline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92041" y="2061866"/>
            <a:ext cx="3934157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0" spc="-9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92041" y="2568758"/>
            <a:ext cx="3934157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13" indent="-311713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6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9BE5091-B89A-6A4C-A29F-1BE9212D04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690996-3B30-624A-AB1C-186214434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94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797085" y="2069215"/>
            <a:ext cx="3946306" cy="3874385"/>
          </a:xfrm>
          <a:prstGeom prst="ellipse">
            <a:avLst/>
          </a:prstGeom>
          <a:ln>
            <a:noFill/>
          </a:ln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39" y="2057400"/>
            <a:ext cx="393724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487A380-125C-5D49-90D0-7E03042BC6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C7AC85-F0F5-B04F-9628-0ABA1F188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20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926380" y="2027444"/>
            <a:ext cx="4817010" cy="4220956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39" y="2027444"/>
            <a:ext cx="3249861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E895240-6CE5-1D4C-BA2A-646721DDA1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FDCB0B-50ED-CC4B-BAAF-459FDB9D2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English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1147D4DD-AB53-DF42-BCED-678F7C22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0009" y="4593725"/>
            <a:ext cx="714225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spc="27" baseline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984" y="2304642"/>
            <a:ext cx="7142250" cy="1325563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1405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8344" y="5931855"/>
            <a:ext cx="8335448" cy="262515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454"/>
              </a:lnSpc>
              <a:spcBef>
                <a:spcPts val="0"/>
              </a:spcBef>
              <a:buNone/>
              <a:defRPr sz="90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5"/>
          </p:nvPr>
        </p:nvSpPr>
        <p:spPr>
          <a:xfrm>
            <a:off x="408345" y="2134641"/>
            <a:ext cx="8317854" cy="3499178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092BF78-D6AD-5040-85B0-2B022A48A3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62C532-F2FA-9346-A23D-08FC2769D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82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Simple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ble Placeholder 15"/>
          <p:cNvSpPr>
            <a:spLocks noGrp="1"/>
          </p:cNvSpPr>
          <p:nvPr>
            <p:ph type="tbl" sz="quarter" idx="15"/>
          </p:nvPr>
        </p:nvSpPr>
        <p:spPr>
          <a:xfrm>
            <a:off x="411307" y="2662757"/>
            <a:ext cx="8314891" cy="2612192"/>
          </a:xfrm>
          <a:prstGeom prst="rect">
            <a:avLst/>
          </a:prstGeom>
        </p:spPr>
        <p:txBody>
          <a:bodyPr lIns="80678" tIns="40339" rIns="80678" bIns="40339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1028" y="5943600"/>
            <a:ext cx="8335448" cy="262515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454"/>
              </a:lnSpc>
              <a:spcBef>
                <a:spcPts val="0"/>
              </a:spcBef>
              <a:buNone/>
              <a:defRPr sz="90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36285"/>
            <a:ext cx="8327044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DFD4A9F-7EAE-7E4F-8DF5-79A960C135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2DE98C-131A-0B40-953A-8263BA28A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5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Alternating row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5"/>
          </p:nvPr>
        </p:nvSpPr>
        <p:spPr>
          <a:xfrm>
            <a:off x="411309" y="2587121"/>
            <a:ext cx="8315614" cy="1424548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10479" y="5943600"/>
            <a:ext cx="8335448" cy="262515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454"/>
              </a:lnSpc>
              <a:spcBef>
                <a:spcPts val="0"/>
              </a:spcBef>
              <a:buNone/>
              <a:defRPr sz="90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06283"/>
            <a:ext cx="8327044" cy="55544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800" b="1" spc="-9" baseline="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B717C0C-99DD-8544-86B4-405EA5D492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514819-8E0C-374F-B0C8-86D645D9B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07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◦ Resources and Li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3" y="2133600"/>
            <a:ext cx="8341378" cy="481575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155857" indent="-155857" rtl="0">
              <a:lnSpc>
                <a:spcPct val="130000"/>
              </a:lnSpc>
              <a:spcBef>
                <a:spcPts val="1091"/>
              </a:spcBef>
              <a:buClr>
                <a:srgbClr val="F15B55"/>
              </a:buClr>
              <a:buFont typeface="Wingdings" panose="05000000000000000000" pitchFamily="2" charset="2"/>
              <a:buChar char="ä"/>
              <a:defRPr sz="2000" i="0" u="none" spc="0" baseline="0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C5FF650-CD9F-CE4B-8494-895E1D6CAC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18FC7-C002-2E4D-B71B-BF4957960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6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Slide - 1 colum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2D5AAFF-66F1-2141-BA7B-628A82DF5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6F0227-CB91-7140-9FEA-5C901682E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86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538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BFDC38-1EF2-214A-AE80-D38E7137B141}"/>
              </a:ext>
            </a:extLst>
          </p:cNvPr>
          <p:cNvSpPr/>
          <p:nvPr/>
        </p:nvSpPr>
        <p:spPr>
          <a:xfrm>
            <a:off x="0" y="692150"/>
            <a:ext cx="8418513" cy="5026025"/>
          </a:xfrm>
          <a:prstGeom prst="rect">
            <a:avLst/>
          </a:prstGeom>
          <a:solidFill>
            <a:srgbClr val="165B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0E4DDF-8FAC-B24C-A48C-05528A57E08E}"/>
              </a:ext>
            </a:extLst>
          </p:cNvPr>
          <p:cNvCxnSpPr/>
          <p:nvPr/>
        </p:nvCxnSpPr>
        <p:spPr>
          <a:xfrm>
            <a:off x="646113" y="1200150"/>
            <a:ext cx="0" cy="5657850"/>
          </a:xfrm>
          <a:prstGeom prst="line">
            <a:avLst/>
          </a:prstGeom>
          <a:ln>
            <a:solidFill>
              <a:srgbClr val="F15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14400" y="1083609"/>
            <a:ext cx="7010400" cy="5534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363"/>
              </a:lnSpc>
              <a:spcBef>
                <a:spcPts val="0"/>
              </a:spcBef>
              <a:buNone/>
              <a:defRPr sz="3400" b="1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2600" y="4342236"/>
            <a:ext cx="3962400" cy="229764"/>
          </a:xfrm>
          <a:prstGeom prst="rect">
            <a:avLst/>
          </a:prstGeom>
        </p:spPr>
        <p:txBody>
          <a:bodyPr wrap="square" lIns="0" tIns="0" rIns="0" bIns="45720">
            <a:spAutoFit/>
          </a:bodyPr>
          <a:lstStyle>
            <a:lvl1pPr marL="0" indent="0">
              <a:lnSpc>
                <a:spcPts val="1454"/>
              </a:lnSpc>
              <a:spcBef>
                <a:spcPts val="0"/>
              </a:spcBef>
              <a:buNone/>
              <a:defRPr sz="1100" spc="-9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752600" y="4059331"/>
            <a:ext cx="3953741" cy="229764"/>
          </a:xfrm>
          <a:prstGeom prst="rect">
            <a:avLst/>
          </a:prstGeom>
        </p:spPr>
        <p:txBody>
          <a:bodyPr wrap="square" lIns="0" tIns="0" rIns="0" bIns="45720">
            <a:spAutoFit/>
          </a:bodyPr>
          <a:lstStyle>
            <a:lvl1pPr marL="0" indent="0">
              <a:lnSpc>
                <a:spcPts val="1454"/>
              </a:lnSpc>
              <a:spcBef>
                <a:spcPts val="0"/>
              </a:spcBef>
              <a:buNone/>
              <a:defRPr sz="1100" b="1" spc="-9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400" y="5225177"/>
            <a:ext cx="7010400" cy="262515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454"/>
              </a:lnSpc>
              <a:spcBef>
                <a:spcPts val="0"/>
              </a:spcBef>
              <a:buNone/>
              <a:defRPr sz="9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12094" y="4059331"/>
            <a:ext cx="744682" cy="722779"/>
          </a:xfrm>
          <a:prstGeom prst="ellipse">
            <a:avLst/>
          </a:prstGeom>
        </p:spPr>
        <p:txBody>
          <a:bodyPr lIns="80678" tIns="40339" rIns="80678" bIns="40339" anchor="ctr"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1694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Knock Ou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806467" y="2172214"/>
            <a:ext cx="3943833" cy="3871958"/>
          </a:xfrm>
          <a:prstGeom prst="ellipse">
            <a:avLst/>
          </a:prstGeom>
          <a:ln>
            <a:noFill/>
          </a:ln>
        </p:spPr>
        <p:txBody>
          <a:bodyPr lIns="80678" tIns="40339" rIns="80678" bIns="40339"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988" y="2172214"/>
            <a:ext cx="393724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739191"/>
            <a:ext cx="7886700" cy="110494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 lang="en-US" sz="4200" b="1" kern="4000" spc="-64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043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331CA3D-B994-5843-B0FF-4F41DD97A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EC55710-46A5-EA41-A034-616A3F4C2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295400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RAP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C91BF2A-CE7F-FD49-8B48-0EAD03DA9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2041525"/>
            <a:ext cx="662146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Regulatory Assistance Project (RAP)</a:t>
            </a:r>
            <a:r>
              <a:rPr lang="en-US" altLang="en-US" sz="2200" baseline="300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an independent, non-partisan, non-governmental organization dedicated to accelerating the transition to a clean, reliable, and efficient energy future.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6EB67-82E6-0C40-989D-17ADB05CDEB4}"/>
              </a:ext>
            </a:extLst>
          </p:cNvPr>
          <p:cNvSpPr txBox="1"/>
          <p:nvPr/>
        </p:nvSpPr>
        <p:spPr>
          <a:xfrm>
            <a:off x="1039813" y="3905250"/>
            <a:ext cx="6621462" cy="3381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Learn more about our work at </a:t>
            </a:r>
            <a:r>
              <a:rPr lang="en-US" sz="22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22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18320" y="5456651"/>
            <a:ext cx="3226668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272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8171" y="5338920"/>
            <a:ext cx="502227" cy="487456"/>
          </a:xfrm>
          <a:prstGeom prst="ellipse">
            <a:avLst/>
          </a:prstGeom>
        </p:spPr>
        <p:txBody>
          <a:bodyPr lIns="80678" tIns="40339" rIns="80678" bIns="40339" anchor="ctr"/>
          <a:lstStyle>
            <a:lvl1pPr marL="0" indent="0" algn="ctr">
              <a:buNone/>
              <a:defRPr sz="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718004" y="5439842"/>
            <a:ext cx="1931598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3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588445" y="5448246"/>
            <a:ext cx="1911069" cy="17953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ts val="1363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/>
                <a:ea typeface="STHeiti" panose="02010600040101010101" pitchFamily="2" charset="-128"/>
                <a:cs typeface="Arial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45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man 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7FA2F09D-5A79-0F48-8C8E-4C275C240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355A83CD-F3D4-2649-BDA7-4240C2EDA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295400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RAP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E237AEA-DD0C-0B48-8CBC-AF265B9F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2041525"/>
            <a:ext cx="6958012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eine unabhängige, globale Organisation unterstützt das Regulatory Assistance Project (RAP)</a:t>
            </a:r>
            <a:r>
              <a:rPr lang="de-DE" altLang="en-US" sz="2200" baseline="300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de-DE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Regierungen und Behörden bei der Dekarbonisierung des Stromsystems.</a:t>
            </a:r>
            <a:endParaRPr lang="en-US" altLang="en-US" sz="2200">
              <a:solidFill>
                <a:srgbClr val="F15A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1AFDF-0EB2-4241-B6C8-D5C3857BE1DE}"/>
              </a:ext>
            </a:extLst>
          </p:cNvPr>
          <p:cNvSpPr txBox="1"/>
          <p:nvPr/>
        </p:nvSpPr>
        <p:spPr>
          <a:xfrm>
            <a:off x="1039813" y="3905250"/>
            <a:ext cx="7085012" cy="3381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err="1">
                <a:solidFill>
                  <a:srgbClr val="083050"/>
                </a:solidFill>
                <a:latin typeface="Arial"/>
                <a:cs typeface="Arial"/>
              </a:rPr>
              <a:t>Erfahren</a:t>
            </a: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 Sie N</a:t>
            </a:r>
            <a:r>
              <a:rPr lang="de-DE" sz="2200">
                <a:solidFill>
                  <a:srgbClr val="083050"/>
                </a:solidFill>
                <a:latin typeface="Arial"/>
                <a:cs typeface="Arial"/>
              </a:rPr>
              <a:t>äheres auf unserer Website</a:t>
            </a: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:</a:t>
            </a:r>
            <a:r>
              <a:rPr lang="de-DE" sz="2200">
                <a:solidFill>
                  <a:srgbClr val="083050"/>
                </a:solidFill>
                <a:latin typeface="Arial"/>
                <a:cs typeface="Arial"/>
              </a:rPr>
              <a:t> </a:t>
            </a:r>
            <a:r>
              <a:rPr lang="en-US" sz="22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22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18320" y="5456651"/>
            <a:ext cx="3226668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272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8171" y="5338920"/>
            <a:ext cx="502227" cy="487456"/>
          </a:xfrm>
          <a:prstGeom prst="ellipse">
            <a:avLst/>
          </a:prstGeom>
        </p:spPr>
        <p:txBody>
          <a:bodyPr lIns="80678" tIns="40339" rIns="80678" bIns="40339" anchor="ctr"/>
          <a:lstStyle>
            <a:lvl1pPr marL="0" indent="0" algn="ctr">
              <a:buNone/>
              <a:defRPr sz="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718004" y="5439842"/>
            <a:ext cx="1931598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3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588445" y="5448246"/>
            <a:ext cx="1911069" cy="17953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ts val="1363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/>
                <a:ea typeface="STHeiti" panose="02010600040101010101" pitchFamily="2" charset="-128"/>
                <a:cs typeface="Arial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5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Chinese With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841AF30A-4C9D-FA48-A648-6B125D07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158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9609" y="4505868"/>
            <a:ext cx="7142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000" spc="27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3" y="2320182"/>
            <a:ext cx="7142250" cy="609755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8062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About Slide Two Auth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14392B5B-F39D-E047-BC15-D2569F20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6CE258-DE97-4844-B881-1BF41FE4F195}"/>
              </a:ext>
            </a:extLst>
          </p:cNvPr>
          <p:cNvCxnSpPr/>
          <p:nvPr/>
        </p:nvCxnSpPr>
        <p:spPr>
          <a:xfrm>
            <a:off x="1125538" y="5332413"/>
            <a:ext cx="3219450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8D85771D-89B8-7741-B814-0B0BBE281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295400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RAP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16F2F92-F5CB-254E-9B77-238C0D8B9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2041525"/>
            <a:ext cx="662146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Regulatory Assistance Project (RAP)</a:t>
            </a:r>
            <a:r>
              <a:rPr lang="en-US" altLang="en-US" sz="2200" baseline="300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an independent, non-partisan, non-governmental organization dedicated to accelerating the transition to a clean, reliable, and efficient energy future.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AD6E2-CA7B-DE4F-9A4C-E514C20809BF}"/>
              </a:ext>
            </a:extLst>
          </p:cNvPr>
          <p:cNvSpPr txBox="1"/>
          <p:nvPr/>
        </p:nvSpPr>
        <p:spPr>
          <a:xfrm>
            <a:off x="1039813" y="3905250"/>
            <a:ext cx="6621462" cy="3381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kern="0">
                <a:solidFill>
                  <a:srgbClr val="083050"/>
                </a:solidFill>
                <a:latin typeface="Arial"/>
                <a:cs typeface="Arial"/>
              </a:rPr>
              <a:t>Learn more about our work at </a:t>
            </a:r>
            <a:r>
              <a:rPr lang="en-US" sz="2200" u="heavy" kern="0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2200" u="heavy" kern="0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6BC32E-56C4-FC44-B42A-5FF70D4F5A27}"/>
              </a:ext>
            </a:extLst>
          </p:cNvPr>
          <p:cNvCxnSpPr/>
          <p:nvPr/>
        </p:nvCxnSpPr>
        <p:spPr>
          <a:xfrm>
            <a:off x="5284788" y="5332413"/>
            <a:ext cx="3219450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18320" y="5456651"/>
            <a:ext cx="3226668" cy="4995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272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8171" y="5338920"/>
            <a:ext cx="502227" cy="487456"/>
          </a:xfrm>
          <a:prstGeom prst="ellipse">
            <a:avLst/>
          </a:prstGeom>
        </p:spPr>
        <p:txBody>
          <a:bodyPr lIns="80678" tIns="40339" rIns="80678" bIns="40339" anchor="ctr"/>
          <a:lstStyle>
            <a:lvl1pPr marL="0" indent="0" algn="ctr">
              <a:buNone/>
              <a:defRPr sz="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291833" y="5456651"/>
            <a:ext cx="3226668" cy="4995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272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643931" y="5338920"/>
            <a:ext cx="502227" cy="487456"/>
          </a:xfrm>
          <a:prstGeom prst="ellipse">
            <a:avLst/>
          </a:prstGeom>
        </p:spPr>
        <p:txBody>
          <a:bodyPr lIns="80678" tIns="40339" rIns="80678" bIns="40339" anchor="ctr"/>
          <a:lstStyle>
            <a:lvl1pPr marL="0" indent="0" algn="ctr">
              <a:buNone/>
              <a:defRPr sz="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904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Abou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93786EA2-2ACC-2247-BC2C-9FC9B48FA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2066925"/>
            <a:ext cx="71231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TW" altLang="en-US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睿博能源智库</a:t>
            </a:r>
            <a:r>
              <a:rPr lang="en-US" altLang="zh-TW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(The Regulatory Assistance Project (RAP)</a:t>
            </a:r>
            <a:r>
              <a:rPr lang="en-US" altLang="zh-TW" sz="2200" baseline="300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®</a:t>
            </a:r>
            <a:r>
              <a:rPr lang="en-US" altLang="zh-TW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)</a:t>
            </a:r>
            <a:r>
              <a:rPr lang="zh-TW" altLang="en-US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是 一个全球性专家咨询机构， 长期致力于为欧洲、美国、中国、 印度等国的电力行业改革所面临的挑战提供解决方案。我们在 广泛的能源领域从事专业的技术和经济分析，特别是在电力行 业规划和市场设计、能效和电力需求侧管理、空气质量管理、 可再生能源并网、排放交易等方面有着资深的国际经验。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568D53-B235-4648-ADBD-D05AC7C314D8}"/>
              </a:ext>
            </a:extLst>
          </p:cNvPr>
          <p:cNvCxnSpPr/>
          <p:nvPr/>
        </p:nvCxnSpPr>
        <p:spPr>
          <a:xfrm>
            <a:off x="1125538" y="5449888"/>
            <a:ext cx="3219450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64339F-932D-2946-92C3-2C9FBCD0BE24}"/>
              </a:ext>
            </a:extLst>
          </p:cNvPr>
          <p:cNvCxnSpPr/>
          <p:nvPr/>
        </p:nvCxnSpPr>
        <p:spPr>
          <a:xfrm>
            <a:off x="4572000" y="5449888"/>
            <a:ext cx="1924050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AEEC70-F444-834B-908B-F23B7B1A8FF5}"/>
              </a:ext>
            </a:extLst>
          </p:cNvPr>
          <p:cNvCxnSpPr/>
          <p:nvPr/>
        </p:nvCxnSpPr>
        <p:spPr>
          <a:xfrm>
            <a:off x="6716713" y="5449888"/>
            <a:ext cx="1922462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7">
            <a:extLst>
              <a:ext uri="{FF2B5EF4-FFF2-40B4-BE49-F238E27FC236}">
                <a16:creationId xmlns:a16="http://schemas.microsoft.com/office/drawing/2014/main" id="{9687961D-F904-9843-A060-DC89D9201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295400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RAP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E6A73C-4462-9741-A569-22C9A3877668}"/>
              </a:ext>
            </a:extLst>
          </p:cNvPr>
          <p:cNvSpPr txBox="1"/>
          <p:nvPr/>
        </p:nvSpPr>
        <p:spPr>
          <a:xfrm>
            <a:off x="1039813" y="4767263"/>
            <a:ext cx="6621462" cy="342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89890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>
                <a:solidFill>
                  <a:srgbClr val="083050"/>
                </a:solidFill>
                <a:latin typeface="Heiti SC Medium"/>
                <a:ea typeface="Heiti SC Medium"/>
                <a:cs typeface="Heiti SC Medium"/>
              </a:rPr>
              <a:t>欲了解更多我们的工作 </a:t>
            </a:r>
            <a:r>
              <a:rPr lang="en-US" sz="2200" u="sng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Heiti SC Medium"/>
                <a:ea typeface="Heiti SC Medium"/>
                <a:cs typeface="Heiti SC Medium"/>
              </a:rPr>
              <a:t>raponline.org/china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639A1E2-F5DF-0C4E-B0F9-F9D85BFB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385286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18320" y="5573875"/>
            <a:ext cx="3226668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272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8171" y="5456144"/>
            <a:ext cx="502227" cy="487456"/>
          </a:xfrm>
          <a:prstGeom prst="ellipse">
            <a:avLst/>
          </a:prstGeom>
        </p:spPr>
        <p:txBody>
          <a:bodyPr lIns="80678" tIns="40339" rIns="80678" bIns="40339" anchor="ctr"/>
          <a:lstStyle>
            <a:lvl1pPr marL="0" indent="0" algn="ctr">
              <a:buNone/>
              <a:defRPr sz="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718004" y="5557066"/>
            <a:ext cx="1931598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3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588445" y="5565470"/>
            <a:ext cx="1911069" cy="17953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ts val="1363"/>
              </a:lnSpc>
              <a:spcBef>
                <a:spcPts val="0"/>
              </a:spcBef>
              <a:buNone/>
              <a:defRPr sz="900" spc="0" baseline="0">
                <a:solidFill>
                  <a:srgbClr val="083050"/>
                </a:solidFill>
                <a:latin typeface="Arial"/>
                <a:ea typeface="STHeiti" panose="02010600040101010101" pitchFamily="2" charset="-128"/>
                <a:cs typeface="Arial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21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English 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38872DF2-12CF-E940-827C-9697C6E1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70CC9DD-7823-4C48-ACFC-DBBEFD0A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295400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RAP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FCBF3D4-9964-1A43-9EE1-687F90E44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2041525"/>
            <a:ext cx="662146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Regulatory Assistance Project (RAP)</a:t>
            </a:r>
            <a:r>
              <a:rPr lang="en-US" altLang="en-US" sz="2200" baseline="300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an independent, non-partisan, non-governmental organization dedicated to accelerating the transition to a clean, reliable, and efficient energy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5C697-65ED-D441-A96F-5773220DAB37}"/>
              </a:ext>
            </a:extLst>
          </p:cNvPr>
          <p:cNvSpPr txBox="1"/>
          <p:nvPr/>
        </p:nvSpPr>
        <p:spPr>
          <a:xfrm>
            <a:off x="1039813" y="3905250"/>
            <a:ext cx="6621462" cy="3381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Learn more about our work at </a:t>
            </a:r>
            <a:r>
              <a:rPr lang="en-US" sz="22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22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846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_German 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3E468B25-5A59-DF4F-A016-8855527B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5226DF16-C789-2B43-BC69-E83B5C3E7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295400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RAP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8496A423-D1BA-EB46-87DC-6BCF4495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2041525"/>
            <a:ext cx="6958012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eine unabhängige, globale Organisation unterstützt das Regulatory Assistance Project (RAP)</a:t>
            </a:r>
            <a:r>
              <a:rPr lang="de-DE" altLang="en-US" sz="2200" baseline="300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de-DE" altLang="en-US" sz="220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Regierungen und Behörden bei der Dekarbonisierung des Stromsystems.</a:t>
            </a:r>
            <a:endParaRPr lang="en-US" altLang="en-US" sz="2200">
              <a:solidFill>
                <a:srgbClr val="F15A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768F6-AA27-0C43-81A9-F9673C54D570}"/>
              </a:ext>
            </a:extLst>
          </p:cNvPr>
          <p:cNvSpPr txBox="1"/>
          <p:nvPr/>
        </p:nvSpPr>
        <p:spPr>
          <a:xfrm>
            <a:off x="1039813" y="3905250"/>
            <a:ext cx="7085012" cy="3381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err="1">
                <a:solidFill>
                  <a:srgbClr val="083050"/>
                </a:solidFill>
                <a:latin typeface="Arial"/>
                <a:cs typeface="Arial"/>
              </a:rPr>
              <a:t>Erfahren</a:t>
            </a: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 Sie N</a:t>
            </a:r>
            <a:r>
              <a:rPr lang="de-DE" sz="2200">
                <a:solidFill>
                  <a:srgbClr val="083050"/>
                </a:solidFill>
                <a:latin typeface="Arial"/>
                <a:cs typeface="Arial"/>
              </a:rPr>
              <a:t>äheres auf unserer Website</a:t>
            </a: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:</a:t>
            </a:r>
            <a:r>
              <a:rPr lang="de-DE" sz="2200">
                <a:solidFill>
                  <a:srgbClr val="083050"/>
                </a:solidFill>
                <a:latin typeface="Arial"/>
                <a:cs typeface="Arial"/>
              </a:rPr>
              <a:t> </a:t>
            </a:r>
            <a:r>
              <a:rPr lang="en-US" sz="22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22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746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Chinese Abou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92EA0038-B12B-C041-93D8-4F9A5DB14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2066925"/>
            <a:ext cx="71231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TW" altLang="en-US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睿博能源智库</a:t>
            </a:r>
            <a:r>
              <a:rPr lang="en-US" altLang="zh-TW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(The Regulatory Assistance Project (RAP)</a:t>
            </a:r>
            <a:r>
              <a:rPr lang="en-US" altLang="zh-TW" sz="2200" baseline="300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®</a:t>
            </a:r>
            <a:r>
              <a:rPr lang="en-US" altLang="zh-TW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)</a:t>
            </a:r>
            <a:r>
              <a:rPr lang="zh-TW" altLang="en-US" sz="2200">
                <a:solidFill>
                  <a:srgbClr val="F15A4E"/>
                </a:solidFill>
                <a:latin typeface="Heiti SC Medium" pitchFamily="2" charset="-128"/>
                <a:ea typeface="Heiti SC Medium" pitchFamily="2" charset="-128"/>
              </a:rPr>
              <a:t>是 一个全球性专家咨询机构， 长期致力于为欧洲、美国、中国、 印度等国的电力行业改革所面临的挑战提供解决方案。我们在 广泛的能源领域从事专业的技术和经济分析，特别是在电力行 业规划和市场设计、能效和电力需求侧管理、空气质量管理、 可再生能源并网、排放交易等方面有着资深的国际经验。 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F7F21B30-5B17-4E47-8A2D-1BC1C8F88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1295400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RAP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B9579C-1048-F64B-980E-4ED693ED8FE5}"/>
              </a:ext>
            </a:extLst>
          </p:cNvPr>
          <p:cNvSpPr txBox="1"/>
          <p:nvPr/>
        </p:nvSpPr>
        <p:spPr>
          <a:xfrm>
            <a:off x="1039813" y="4767263"/>
            <a:ext cx="6621462" cy="342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89890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>
                <a:solidFill>
                  <a:srgbClr val="083050"/>
                </a:solidFill>
                <a:latin typeface="Heiti SC Medium"/>
                <a:ea typeface="Heiti SC Medium"/>
                <a:cs typeface="Heiti SC Medium"/>
              </a:rPr>
              <a:t>欲了解更多我们的工作 </a:t>
            </a:r>
            <a:r>
              <a:rPr lang="en-US" sz="2200" u="sng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Heiti SC Medium"/>
                <a:ea typeface="Heiti SC Medium"/>
                <a:cs typeface="Heiti SC Medium"/>
              </a:rPr>
              <a:t>raponline.org/china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63096B9E-90D8-A547-8268-7D5F3745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385286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468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English With Im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930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0009" y="4593725"/>
            <a:ext cx="7142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spc="27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79" lvl="0" indent="-228579"/>
            <a:r>
              <a:rPr lang="en-US"/>
              <a:t>Click to edit conference/venue of presentation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984" y="2284937"/>
            <a:ext cx="7142250" cy="1325563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0858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English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7"/>
            <a:ext cx="1840057" cy="845971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0009" y="4593725"/>
            <a:ext cx="714225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spc="27" baseline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conference/venue of presentation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984" y="2304642"/>
            <a:ext cx="7142250" cy="1325563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233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Chinese With Imag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82"/>
            <a:ext cx="3811608" cy="842925"/>
          </a:xfrm>
          <a:prstGeom prst="rect">
            <a:avLst/>
          </a:prstGeom>
        </p:spPr>
      </p:pic>
      <p:sp>
        <p:nvSpPr>
          <p:cNvPr id="1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19609" y="4505868"/>
            <a:ext cx="7142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000" spc="27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conference/venue of presentation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3" y="2320182"/>
            <a:ext cx="7142250" cy="609755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1069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Chinese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82"/>
            <a:ext cx="3811608" cy="842925"/>
          </a:xfrm>
          <a:prstGeom prst="rect">
            <a:avLst/>
          </a:prstGeom>
        </p:spPr>
      </p:pic>
      <p:sp>
        <p:nvSpPr>
          <p:cNvPr id="1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930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19609" y="4505868"/>
            <a:ext cx="7142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000" spc="27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conference/venue of presentation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3" y="2298941"/>
            <a:ext cx="7142250" cy="609755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120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18" y="2108034"/>
            <a:ext cx="8332975" cy="240569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57168" indent="-257168">
              <a:lnSpc>
                <a:spcPct val="110000"/>
              </a:lnSpc>
              <a:spcBef>
                <a:spcPts val="615"/>
              </a:spcBef>
              <a:buClr>
                <a:srgbClr val="F15B55"/>
              </a:buClr>
              <a:buFont typeface="Arial"/>
              <a:buChar char="•"/>
              <a:defRPr lang="en-US" sz="2100" b="0" i="0" spc="0" smtClean="0">
                <a:solidFill>
                  <a:srgbClr val="414042"/>
                </a:solidFill>
                <a:effectLst/>
                <a:latin typeface="Arial"/>
                <a:cs typeface="Arial"/>
              </a:defRPr>
            </a:lvl1pPr>
            <a:lvl2pPr>
              <a:lnSpc>
                <a:spcPct val="110000"/>
              </a:lnSpc>
              <a:buClr>
                <a:schemeClr val="accent5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buClr>
                <a:srgbClr val="414042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3pPr>
            <a:lvl4pP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One</a:t>
            </a:r>
          </a:p>
          <a:p>
            <a:pPr lvl="1"/>
            <a:r>
              <a:rPr lang="en-US"/>
              <a:t>Two</a:t>
            </a:r>
          </a:p>
          <a:p>
            <a:pPr lvl="2"/>
            <a:r>
              <a:rPr lang="en-US"/>
              <a:t>Three</a:t>
            </a:r>
          </a:p>
          <a:p>
            <a:pPr lvl="3"/>
            <a:r>
              <a:rPr lang="en-US"/>
              <a:t>Four</a:t>
            </a:r>
          </a:p>
          <a:p>
            <a:pPr lvl="3"/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83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Chinese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BCE7D941-3307-AF43-8CD8-229C5DEE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158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930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9609" y="4505868"/>
            <a:ext cx="7142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000" spc="27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3" y="2298941"/>
            <a:ext cx="7142250" cy="609755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721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04785" y="2016444"/>
            <a:ext cx="8327044" cy="58115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32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6908" y="2597335"/>
            <a:ext cx="8309291" cy="5183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10000"/>
              </a:lnSpc>
              <a:buNone/>
              <a:defRPr sz="2800">
                <a:solidFill>
                  <a:srgbClr val="083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1821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7" y="2011365"/>
            <a:ext cx="8315783" cy="58115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32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5" y="2671451"/>
            <a:ext cx="3937249" cy="437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03600" y="2671451"/>
            <a:ext cx="3937249" cy="437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06FC50-3D9C-A844-94E8-6A053D56C40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3464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17" y="2108033"/>
            <a:ext cx="8332975" cy="312209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42891" indent="-342891">
              <a:lnSpc>
                <a:spcPct val="110000"/>
              </a:lnSpc>
              <a:spcBef>
                <a:spcPts val="819"/>
              </a:spcBef>
              <a:buClr>
                <a:srgbClr val="F15B55"/>
              </a:buClr>
              <a:buFont typeface="Arial"/>
              <a:buChar char="•"/>
              <a:defRPr lang="en-US" sz="2800" b="0" i="0" spc="0" smtClean="0">
                <a:solidFill>
                  <a:srgbClr val="414042"/>
                </a:solidFill>
                <a:effectLst/>
                <a:latin typeface="Arial"/>
                <a:cs typeface="Arial"/>
              </a:defRPr>
            </a:lvl1pPr>
            <a:lvl2pPr>
              <a:lnSpc>
                <a:spcPct val="110000"/>
              </a:lnSpc>
              <a:buClr>
                <a:schemeClr val="accent5"/>
              </a:buClr>
              <a:buSzPct val="70000"/>
              <a:defRPr sz="2800">
                <a:solidFill>
                  <a:srgbClr val="414042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buClr>
                <a:srgbClr val="414042"/>
              </a:buClr>
              <a:buSzPct val="70000"/>
              <a:defRPr sz="2800">
                <a:solidFill>
                  <a:srgbClr val="414042"/>
                </a:solidFill>
                <a:latin typeface="Arial"/>
                <a:cs typeface="Arial"/>
              </a:defRPr>
            </a:lvl3pPr>
            <a:lvl4pPr>
              <a:buSzPct val="70000"/>
              <a:defRPr sz="2800">
                <a:solidFill>
                  <a:srgbClr val="414042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One</a:t>
            </a:r>
          </a:p>
          <a:p>
            <a:pPr lvl="1"/>
            <a:r>
              <a:rPr lang="en-US"/>
              <a:t>Two</a:t>
            </a:r>
          </a:p>
          <a:p>
            <a:pPr lvl="2"/>
            <a:r>
              <a:rPr lang="en-US"/>
              <a:t>Three</a:t>
            </a:r>
          </a:p>
          <a:p>
            <a:pPr lvl="3"/>
            <a:r>
              <a:rPr lang="en-US"/>
              <a:t>Four</a:t>
            </a:r>
          </a:p>
          <a:p>
            <a:pPr lvl="3"/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444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1310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9" tIns="40339" rIns="80679" bIns="40339"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6057147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9" tIns="40339" rIns="80679" bIns="40339"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8942" y="1804444"/>
            <a:ext cx="2405151" cy="4372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9426" y="1804444"/>
            <a:ext cx="2405151" cy="4372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6062" y="1804444"/>
            <a:ext cx="2405151" cy="4372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38942" y="2458720"/>
            <a:ext cx="2405151" cy="437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96062" y="2448560"/>
            <a:ext cx="2405151" cy="437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376349" y="2458720"/>
            <a:ext cx="2405151" cy="437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17" y="685801"/>
            <a:ext cx="8315783" cy="948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117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1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0417" y="2071125"/>
            <a:ext cx="8332975" cy="62315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3200" spc="-55" baseline="0">
                <a:solidFill>
                  <a:schemeClr val="accent6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2013" y="2644957"/>
            <a:ext cx="8332975" cy="51863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06" indent="-311706">
              <a:lnSpc>
                <a:spcPct val="110000"/>
              </a:lnSpc>
              <a:spcBef>
                <a:spcPts val="81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lang="en-US" sz="28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56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2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14712" y="2057401"/>
            <a:ext cx="8341379" cy="59609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sz="3200" spc="-9" baseline="0">
                <a:solidFill>
                  <a:srgbClr val="414042"/>
                </a:solidFill>
                <a:latin typeface="STHeiti"/>
                <a:ea typeface="STHeiti"/>
                <a:cs typeface="STHeiti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813298" y="2703297"/>
            <a:ext cx="3949703" cy="55544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0" spc="-9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813298" y="3210189"/>
            <a:ext cx="3949703" cy="55544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06" indent="-311706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7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4714" y="2711721"/>
            <a:ext cx="3949855" cy="55544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0" spc="-9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14714" y="3218613"/>
            <a:ext cx="3949855" cy="55544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06" indent="-311706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7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889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Translation 2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79" y="2061872"/>
            <a:ext cx="3917492" cy="51863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80" y="2565369"/>
            <a:ext cx="3917493" cy="51863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06" indent="-311706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7" baseline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92042" y="2061865"/>
            <a:ext cx="3934157" cy="55544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800" b="0" spc="-9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92042" y="2568757"/>
            <a:ext cx="3934157" cy="555443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311706" indent="-311706" rtl="0">
              <a:lnSpc>
                <a:spcPct val="110000"/>
              </a:lnSpc>
              <a:spcBef>
                <a:spcPts val="909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800" spc="-47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4887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797085" y="2069217"/>
            <a:ext cx="3946307" cy="3874385"/>
          </a:xfrm>
          <a:prstGeom prst="ellipse">
            <a:avLst/>
          </a:prstGeom>
          <a:ln>
            <a:noFill/>
          </a:ln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1" y="2057400"/>
            <a:ext cx="3937249" cy="437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03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926380" y="2027445"/>
            <a:ext cx="4817011" cy="4220956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0" y="2027444"/>
            <a:ext cx="3249861" cy="437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9622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8344" y="5931857"/>
            <a:ext cx="8335448" cy="251962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455"/>
              </a:lnSpc>
              <a:spcBef>
                <a:spcPts val="0"/>
              </a:spcBef>
              <a:buNone/>
              <a:defRPr sz="90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5"/>
          </p:nvPr>
        </p:nvSpPr>
        <p:spPr>
          <a:xfrm>
            <a:off x="408346" y="2134641"/>
            <a:ext cx="8317855" cy="3499179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12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930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0009" y="4593725"/>
            <a:ext cx="7142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spc="27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984" y="2284937"/>
            <a:ext cx="7142250" cy="1325563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419609" y="5132300"/>
            <a:ext cx="2743200" cy="8976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46673" y="5132300"/>
            <a:ext cx="1920239" cy="89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5635824" y="5132297"/>
            <a:ext cx="1920239" cy="91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75245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Simple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ble Placeholder 15"/>
          <p:cNvSpPr>
            <a:spLocks noGrp="1"/>
          </p:cNvSpPr>
          <p:nvPr>
            <p:ph type="tbl" sz="quarter" idx="15"/>
          </p:nvPr>
        </p:nvSpPr>
        <p:spPr>
          <a:xfrm>
            <a:off x="411308" y="2662757"/>
            <a:ext cx="8314891" cy="2612192"/>
          </a:xfrm>
          <a:prstGeom prst="rect">
            <a:avLst/>
          </a:prstGeom>
        </p:spPr>
        <p:txBody>
          <a:bodyPr lIns="80678" tIns="40339" rIns="80678" bIns="40339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1028" y="5943602"/>
            <a:ext cx="8335448" cy="251962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455"/>
              </a:lnSpc>
              <a:spcBef>
                <a:spcPts val="0"/>
              </a:spcBef>
              <a:buNone/>
              <a:defRPr sz="90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36285"/>
            <a:ext cx="8327044" cy="51863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800" b="1" spc="-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217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Alternating row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5"/>
          </p:nvPr>
        </p:nvSpPr>
        <p:spPr>
          <a:xfrm>
            <a:off x="411310" y="2587122"/>
            <a:ext cx="8315615" cy="1424548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10479" y="5943602"/>
            <a:ext cx="8335448" cy="251962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455"/>
              </a:lnSpc>
              <a:spcBef>
                <a:spcPts val="0"/>
              </a:spcBef>
              <a:buNone/>
              <a:defRPr sz="90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06283"/>
            <a:ext cx="8327044" cy="51863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800" b="1" spc="-9" baseline="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856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◦ Resources and Li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3" y="2133601"/>
            <a:ext cx="8341379" cy="439897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155853" indent="-155853" rtl="0">
              <a:lnSpc>
                <a:spcPct val="130000"/>
              </a:lnSpc>
              <a:spcBef>
                <a:spcPts val="1091"/>
              </a:spcBef>
              <a:buClr>
                <a:srgbClr val="F15B55"/>
              </a:buClr>
              <a:buFont typeface="Wingdings" panose="05000000000000000000" pitchFamily="2" charset="2"/>
              <a:buChar char="ä"/>
              <a:defRPr sz="2000" i="0" u="none" spc="0" baseline="0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500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Slide - 1 column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3516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28659"/>
            <a:ext cx="9144000" cy="7395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2" y="6234012"/>
            <a:ext cx="2680608" cy="52897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9982"/>
            <a:ext cx="8229600" cy="4471292"/>
          </a:xfrm>
          <a:prstGeom prst="rect">
            <a:avLst/>
          </a:prstGeom>
        </p:spPr>
        <p:txBody>
          <a:bodyPr/>
          <a:lstStyle>
            <a:lvl1pPr marL="342883" indent="-342883">
              <a:lnSpc>
                <a:spcPct val="90000"/>
              </a:lnSpc>
              <a:buClr>
                <a:schemeClr val="tx2"/>
              </a:buClr>
              <a:buFont typeface="Wingdings" charset="2"/>
              <a:buChar char="§"/>
              <a:defRPr>
                <a:latin typeface="+mn-lt"/>
                <a:cs typeface="Gisha" panose="020B0502040204020203" pitchFamily="34" charset="-79"/>
              </a:defRPr>
            </a:lvl1pPr>
            <a:lvl2pPr marL="742912" indent="-285736">
              <a:lnSpc>
                <a:spcPct val="90000"/>
              </a:lnSpc>
              <a:buClr>
                <a:schemeClr val="accent3"/>
              </a:buClr>
              <a:buSzPct val="85000"/>
              <a:buFont typeface="Wingdings" charset="2"/>
              <a:buChar char="§"/>
              <a:defRPr>
                <a:latin typeface="+mn-lt"/>
                <a:cs typeface="Gisha" panose="020B0502040204020203" pitchFamily="34" charset="-79"/>
              </a:defRPr>
            </a:lvl2pPr>
            <a:lvl3pPr marL="1142943" indent="-228589">
              <a:lnSpc>
                <a:spcPct val="90000"/>
              </a:lnSpc>
              <a:buClr>
                <a:schemeClr val="accent1"/>
              </a:buClr>
              <a:buFont typeface="Wingdings" charset="2"/>
              <a:buChar char="§"/>
              <a:defRPr>
                <a:latin typeface="+mn-lt"/>
                <a:cs typeface="Gisha" panose="020B0502040204020203" pitchFamily="34" charset="-79"/>
              </a:defRPr>
            </a:lvl3pPr>
            <a:lvl4pPr marL="1600120" indent="-228589">
              <a:lnSpc>
                <a:spcPct val="90000"/>
              </a:lnSpc>
              <a:buClr>
                <a:schemeClr val="accent2"/>
              </a:buClr>
              <a:buFont typeface="Wingdings" charset="2"/>
              <a:buChar char="§"/>
              <a:defRPr>
                <a:latin typeface="+mn-lt"/>
                <a:cs typeface="Gisha" panose="020B0502040204020203" pitchFamily="34" charset="-79"/>
              </a:defRPr>
            </a:lvl4pPr>
            <a:lvl5pPr marL="2057297" indent="-228589">
              <a:lnSpc>
                <a:spcPct val="90000"/>
              </a:lnSpc>
              <a:buFont typeface="Wingdings" charset="2"/>
              <a:buChar char="§"/>
              <a:defRPr>
                <a:latin typeface="+mn-lt"/>
                <a:cs typeface="Gisha" panose="020B0502040204020203" pitchFamily="34" charset="-79"/>
              </a:defRPr>
            </a:lvl5pPr>
          </a:lstStyle>
          <a:p>
            <a:pPr lvl="0"/>
            <a:r>
              <a:rPr lang="en-US"/>
              <a:t>Click to edit Master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67866" y="1039467"/>
            <a:ext cx="811893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457200" y="319177"/>
            <a:ext cx="8229600" cy="79312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3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128659"/>
            <a:ext cx="9144000" cy="7395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2" y="6234012"/>
            <a:ext cx="2680608" cy="5289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67866" y="1039467"/>
            <a:ext cx="811893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128659"/>
            <a:ext cx="9144000" cy="7395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67866" y="1039467"/>
            <a:ext cx="811893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2" y="6236397"/>
            <a:ext cx="2680608" cy="5242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FEF82B4D-E9AA-426D-B02D-C9B96C7779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27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(No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AP_slide_footer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078539"/>
            <a:ext cx="92614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005C96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2322" y="1600201"/>
            <a:ext cx="8214479" cy="407828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Georgia" pitchFamily="18" charset="0"/>
              </a:defRPr>
            </a:lvl1pPr>
            <a:lvl2pPr marL="457189" indent="0">
              <a:buNone/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914377" indent="0">
              <a:buNone/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371566" indent="0">
              <a:buNone/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1828754" indent="0">
              <a:buNone/>
              <a:defRPr>
                <a:solidFill>
                  <a:schemeClr val="tx1"/>
                </a:solidFill>
                <a:latin typeface="Georg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2851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itchFamily="-112" charset="0"/>
              </a:defRPr>
            </a:lvl1pPr>
          </a:lstStyle>
          <a:p>
            <a:pPr>
              <a:defRPr/>
            </a:pPr>
            <a:fld id="{1187B7FA-46CF-47F2-BA3A-536B89D45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36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AP_slide_footer.w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078539"/>
            <a:ext cx="92614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005C96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2322" y="1600201"/>
            <a:ext cx="8214479" cy="40782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  <a:latin typeface="Georgia" pitchFamily="18" charset="0"/>
              </a:defRPr>
            </a:lvl2pPr>
            <a:lvl3pPr>
              <a:defRPr>
                <a:solidFill>
                  <a:schemeClr val="tx1"/>
                </a:solidFill>
                <a:latin typeface="Georgia" pitchFamily="18" charset="0"/>
              </a:defRPr>
            </a:lvl3pPr>
            <a:lvl4pPr>
              <a:defRPr>
                <a:solidFill>
                  <a:schemeClr val="tx1"/>
                </a:solidFill>
                <a:latin typeface="Georgia" pitchFamily="18" charset="0"/>
              </a:defRPr>
            </a:lvl4pPr>
            <a:lvl5pPr>
              <a:defRPr>
                <a:solidFill>
                  <a:schemeClr val="tx1"/>
                </a:solidFill>
                <a:latin typeface="Georg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2851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itchFamily="-112" charset="0"/>
              </a:defRPr>
            </a:lvl1pPr>
          </a:lstStyle>
          <a:p>
            <a:pPr>
              <a:defRPr/>
            </a:pPr>
            <a:fld id="{F17FF07E-C75B-4A53-9075-26CE228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3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Slide Colo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280038"/>
            <a:ext cx="8889692" cy="2844375"/>
          </a:xfrm>
          <a:prstGeom prst="rect">
            <a:avLst/>
          </a:prstGeom>
          <a:solidFill>
            <a:srgbClr val="16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9" tIns="40339" rIns="80679" bIns="40339" rtlCol="0" anchor="ctr"/>
          <a:lstStyle/>
          <a:p>
            <a:pPr algn="ctr"/>
            <a:endParaRPr lang="en-US" sz="180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58636" y="672354"/>
            <a:ext cx="0" cy="6185647"/>
          </a:xfrm>
          <a:prstGeom prst="line">
            <a:avLst/>
          </a:prstGeom>
          <a:ln>
            <a:solidFill>
              <a:srgbClr val="F15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1358" y="539448"/>
            <a:ext cx="574503" cy="8961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6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699593" y="1805058"/>
            <a:ext cx="6805929" cy="301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45"/>
              </a:lnSpc>
              <a:spcBef>
                <a:spcPts val="0"/>
              </a:spcBef>
              <a:buNone/>
              <a:defRPr sz="2000" spc="-9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592" y="680437"/>
            <a:ext cx="6815757" cy="1021788"/>
          </a:xfrm>
          <a:prstGeom prst="rect">
            <a:avLst/>
          </a:prstGeom>
        </p:spPr>
        <p:txBody>
          <a:bodyPr/>
          <a:lstStyle>
            <a:lvl1pPr>
              <a:defRPr lang="en-US" sz="3700" b="1" kern="1200" spc="-27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709793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AP_slide_footer.w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078539"/>
            <a:ext cx="91440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005C96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2322" y="1600201"/>
            <a:ext cx="8214479" cy="40782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  <a:latin typeface="Georgia" pitchFamily="18" charset="0"/>
              </a:defRPr>
            </a:lvl2pPr>
            <a:lvl3pPr>
              <a:defRPr>
                <a:solidFill>
                  <a:schemeClr val="tx1"/>
                </a:solidFill>
                <a:latin typeface="Georgia" pitchFamily="18" charset="0"/>
              </a:defRPr>
            </a:lvl3pPr>
            <a:lvl4pPr>
              <a:defRPr>
                <a:solidFill>
                  <a:schemeClr val="tx1"/>
                </a:solidFill>
                <a:latin typeface="Georgia" pitchFamily="18" charset="0"/>
              </a:defRPr>
            </a:lvl4pPr>
            <a:lvl5pPr>
              <a:defRPr>
                <a:solidFill>
                  <a:schemeClr val="tx1"/>
                </a:solidFill>
                <a:latin typeface="Georg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2851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itchFamily="-112" charset="0"/>
              </a:defRPr>
            </a:lvl1pPr>
          </a:lstStyle>
          <a:p>
            <a:pPr>
              <a:defRPr/>
            </a:pPr>
            <a:fld id="{F17FF07E-C75B-4A53-9075-26CE228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773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04785" y="2016444"/>
            <a:ext cx="8327044" cy="45618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6909" y="2597337"/>
            <a:ext cx="8309291" cy="5183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10000"/>
              </a:lnSpc>
              <a:buNone/>
              <a:defRPr sz="2100">
                <a:solidFill>
                  <a:srgbClr val="083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89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nglish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706C5-E152-ED4B-A45B-49BF456D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419609" y="5132300"/>
            <a:ext cx="2743200" cy="769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46673" y="5132300"/>
            <a:ext cx="1920239" cy="89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5635824" y="5132297"/>
            <a:ext cx="1920239" cy="76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0009" y="4593725"/>
            <a:ext cx="714225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spc="27" baseline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983" y="2299536"/>
            <a:ext cx="7142250" cy="1325563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056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8" y="2011365"/>
            <a:ext cx="8315783" cy="45618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5" y="2671452"/>
            <a:ext cx="3937249" cy="327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03601" y="2671452"/>
            <a:ext cx="3937249" cy="327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06FC50-3D9C-A844-94E8-6A053D56C40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537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18" y="2108034"/>
            <a:ext cx="8332975" cy="236872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57168" indent="-257168">
              <a:lnSpc>
                <a:spcPct val="110000"/>
              </a:lnSpc>
              <a:spcBef>
                <a:spcPts val="615"/>
              </a:spcBef>
              <a:buClr>
                <a:srgbClr val="F15B55"/>
              </a:buClr>
              <a:buFont typeface="Arial"/>
              <a:buChar char="•"/>
              <a:defRPr lang="en-US" sz="2100" b="0" i="0" spc="0" smtClean="0">
                <a:solidFill>
                  <a:srgbClr val="414042"/>
                </a:solidFill>
                <a:effectLst/>
                <a:latin typeface="Arial"/>
                <a:cs typeface="Arial"/>
              </a:defRPr>
            </a:lvl1pPr>
            <a:lvl2pPr>
              <a:lnSpc>
                <a:spcPct val="110000"/>
              </a:lnSpc>
              <a:buClr>
                <a:schemeClr val="accent5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buClr>
                <a:srgbClr val="414042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3pPr>
            <a:lvl4pP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One</a:t>
            </a:r>
          </a:p>
          <a:p>
            <a:pPr lvl="1"/>
            <a:r>
              <a:rPr lang="en-US"/>
              <a:t>Two</a:t>
            </a:r>
          </a:p>
          <a:p>
            <a:pPr lvl="2"/>
            <a:r>
              <a:rPr lang="en-US"/>
              <a:t>Three</a:t>
            </a:r>
          </a:p>
          <a:p>
            <a:pPr lvl="3"/>
            <a:r>
              <a:rPr lang="en-US"/>
              <a:t>Four</a:t>
            </a:r>
          </a:p>
          <a:p>
            <a:pPr lvl="3"/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8831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1310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509" tIns="30255" rIns="60509" bIns="30255" rtlCol="0" anchor="ctr"/>
          <a:lstStyle/>
          <a:p>
            <a:pPr algn="ctr"/>
            <a:endParaRPr lang="en-US" sz="1351"/>
          </a:p>
        </p:txBody>
      </p:sp>
      <p:sp>
        <p:nvSpPr>
          <p:cNvPr id="14" name="Rectangle 13"/>
          <p:cNvSpPr/>
          <p:nvPr userDrawn="1"/>
        </p:nvSpPr>
        <p:spPr>
          <a:xfrm>
            <a:off x="6057149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509" tIns="30255" rIns="60509" bIns="30255" rtlCol="0" anchor="ctr"/>
          <a:lstStyle/>
          <a:p>
            <a:pPr algn="ctr"/>
            <a:endParaRPr lang="en-US" sz="1351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8942" y="1804445"/>
            <a:ext cx="2405151" cy="3279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9427" y="1804445"/>
            <a:ext cx="2405151" cy="3279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6063" y="1804445"/>
            <a:ext cx="2405151" cy="3279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38942" y="2458721"/>
            <a:ext cx="2405151" cy="327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96063" y="2448561"/>
            <a:ext cx="2405151" cy="327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376350" y="2458721"/>
            <a:ext cx="2405151" cy="327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18" y="685801"/>
            <a:ext cx="8315783" cy="948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287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1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0417" y="2071125"/>
            <a:ext cx="8332975" cy="47292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spc="-41" baseline="0">
                <a:solidFill>
                  <a:schemeClr val="accent6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2014" y="2644958"/>
            <a:ext cx="8332975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>
              <a:lnSpc>
                <a:spcPct val="110000"/>
              </a:lnSpc>
              <a:spcBef>
                <a:spcPts val="615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72252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2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14712" y="2057401"/>
            <a:ext cx="8341379" cy="467405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sz="2400" spc="-7" baseline="0">
                <a:solidFill>
                  <a:srgbClr val="414042"/>
                </a:solidFill>
                <a:latin typeface="STHeiti"/>
                <a:ea typeface="STHeiti"/>
                <a:cs typeface="STHeiti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813299" y="2703297"/>
            <a:ext cx="3949703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813299" y="3210189"/>
            <a:ext cx="3949703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4714" y="2711721"/>
            <a:ext cx="3949855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14714" y="3218613"/>
            <a:ext cx="3949855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8895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Translation 2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79" y="2061873"/>
            <a:ext cx="3917492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80" y="2565370"/>
            <a:ext cx="3917493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92043" y="2061865"/>
            <a:ext cx="3934157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92043" y="2568757"/>
            <a:ext cx="3934157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686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797085" y="2069218"/>
            <a:ext cx="3946307" cy="3874385"/>
          </a:xfrm>
          <a:prstGeom prst="ellipse">
            <a:avLst/>
          </a:prstGeom>
          <a:ln>
            <a:noFill/>
          </a:ln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1" y="2057401"/>
            <a:ext cx="3937249" cy="327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3130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926380" y="2027446"/>
            <a:ext cx="4817011" cy="4220956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0" y="2027445"/>
            <a:ext cx="3249861" cy="327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033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8344" y="5931856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5"/>
          </p:nvPr>
        </p:nvSpPr>
        <p:spPr>
          <a:xfrm>
            <a:off x="408346" y="2134641"/>
            <a:ext cx="8317855" cy="3499179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8454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Simple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ble Placeholder 15"/>
          <p:cNvSpPr>
            <a:spLocks noGrp="1"/>
          </p:cNvSpPr>
          <p:nvPr>
            <p:ph type="tbl" sz="quarter" idx="15"/>
          </p:nvPr>
        </p:nvSpPr>
        <p:spPr>
          <a:xfrm>
            <a:off x="411309" y="2662757"/>
            <a:ext cx="8314891" cy="2612192"/>
          </a:xfrm>
          <a:prstGeom prst="rect">
            <a:avLst/>
          </a:prstGeom>
        </p:spPr>
        <p:txBody>
          <a:bodyPr lIns="80678" tIns="40339" rIns="80678" bIns="40339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1028" y="5943602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36286"/>
            <a:ext cx="8327044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656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hinese With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B6EBD7-C14D-3446-9B27-2A5450E8F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158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419609" y="5161283"/>
            <a:ext cx="2743200" cy="769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46673" y="5171443"/>
            <a:ext cx="1920239" cy="89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5635824" y="5171440"/>
            <a:ext cx="1920239" cy="76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9609" y="4505868"/>
            <a:ext cx="714225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spc="27" baseline="0">
                <a:solidFill>
                  <a:srgbClr val="F15A4E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3813" y="2313009"/>
            <a:ext cx="7142250" cy="609755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3226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Alternating row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5"/>
          </p:nvPr>
        </p:nvSpPr>
        <p:spPr>
          <a:xfrm>
            <a:off x="411310" y="2587123"/>
            <a:ext cx="8315615" cy="1424548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10479" y="5943602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06283"/>
            <a:ext cx="8327044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100" b="1" spc="-7" baseline="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32716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◦ Resources and Li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3" y="2133600"/>
            <a:ext cx="8341379" cy="350257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116890" indent="-116890" rtl="0">
              <a:lnSpc>
                <a:spcPct val="130000"/>
              </a:lnSpc>
              <a:spcBef>
                <a:spcPts val="819"/>
              </a:spcBef>
              <a:buClr>
                <a:srgbClr val="F15B55"/>
              </a:buClr>
              <a:buFont typeface="Wingdings" panose="05000000000000000000" pitchFamily="2" charset="2"/>
              <a:buChar char="ä"/>
              <a:defRPr sz="1500" i="0" u="none" spc="0" baseline="0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20488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Slide - 1 column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962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1" i="0">
                <a:solidFill>
                  <a:srgbClr val="0830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33866">
              <a:spcBef>
                <a:spcPts val="53"/>
              </a:spcBef>
            </a:pPr>
            <a:fld id="{81D60167-4931-47E6-BA6A-407CBD079E47}" type="slidenum">
              <a:rPr lang="en-US" smtClean="0"/>
              <a:pPr marL="33866">
                <a:spcBef>
                  <a:spcPts val="53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4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English Abou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7"/>
            <a:ext cx="1840057" cy="84597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40356" y="1295400"/>
            <a:ext cx="628659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200" b="1">
                <a:solidFill>
                  <a:srgbClr val="083050"/>
                </a:solidFill>
                <a:latin typeface="Arial"/>
                <a:cs typeface="Arial"/>
              </a:rPr>
              <a:t>About RAP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040356" y="2040984"/>
            <a:ext cx="6621462" cy="1483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solidFill>
                  <a:srgbClr val="F15A4E"/>
                </a:solidFill>
                <a:latin typeface="Arial"/>
                <a:cs typeface="Arial"/>
              </a:rPr>
              <a:t>The Regulatory Assistance Project (RAP)</a:t>
            </a:r>
            <a:r>
              <a:rPr lang="en-US" sz="2200" baseline="30000">
                <a:solidFill>
                  <a:srgbClr val="F15A4E"/>
                </a:solidFill>
                <a:latin typeface="Arial"/>
                <a:cs typeface="Arial"/>
              </a:rPr>
              <a:t>®</a:t>
            </a:r>
            <a:r>
              <a:rPr lang="en-US" sz="2200">
                <a:solidFill>
                  <a:srgbClr val="F15A4E"/>
                </a:solidFill>
                <a:latin typeface="Arial"/>
                <a:cs typeface="Arial"/>
              </a:rPr>
              <a:t> is an</a:t>
            </a:r>
            <a:r>
              <a:rPr lang="en-US" sz="2200" baseline="0">
                <a:solidFill>
                  <a:srgbClr val="F15A4E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15A4E"/>
                </a:solidFill>
                <a:latin typeface="Arial"/>
                <a:cs typeface="Arial"/>
              </a:rPr>
              <a:t>independent, non-partisan, non-governmental</a:t>
            </a:r>
            <a:r>
              <a:rPr lang="en-US" sz="2200" baseline="0">
                <a:solidFill>
                  <a:srgbClr val="F15A4E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15A4E"/>
                </a:solidFill>
                <a:latin typeface="Arial"/>
                <a:cs typeface="Arial"/>
              </a:rPr>
              <a:t>organization dedicated to accelerating the transition</a:t>
            </a:r>
            <a:r>
              <a:rPr lang="en-US" sz="2200" baseline="0">
                <a:solidFill>
                  <a:srgbClr val="F15A4E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15A4E"/>
                </a:solidFill>
                <a:latin typeface="Arial"/>
                <a:cs typeface="Arial"/>
              </a:rPr>
              <a:t>to a clean, reliable, and efficient energy future.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1040356" y="3904980"/>
            <a:ext cx="662146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>
              <a:buNone/>
            </a:pP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Learn more about our work at </a:t>
            </a:r>
            <a:r>
              <a:rPr lang="en-US" sz="22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22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641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_German Abou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7"/>
            <a:ext cx="1840057" cy="84597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40356" y="1295400"/>
            <a:ext cx="628659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200" b="1">
                <a:solidFill>
                  <a:srgbClr val="083050"/>
                </a:solidFill>
                <a:latin typeface="Arial"/>
                <a:cs typeface="Arial"/>
              </a:rPr>
              <a:t>About RAP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040355" y="2040984"/>
            <a:ext cx="6957127" cy="148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200">
                <a:solidFill>
                  <a:srgbClr val="F15A4E"/>
                </a:solidFill>
                <a:latin typeface="Arial"/>
                <a:cs typeface="Arial"/>
              </a:rPr>
              <a:t>Als eine unabhängige, globale Organisation unterstützt das Regulatory Assistance Project (RAP)</a:t>
            </a:r>
            <a:r>
              <a:rPr lang="de-DE" sz="2200" baseline="30000">
                <a:solidFill>
                  <a:srgbClr val="F15A4E"/>
                </a:solidFill>
                <a:latin typeface="Arial"/>
                <a:cs typeface="Arial"/>
              </a:rPr>
              <a:t>®</a:t>
            </a:r>
            <a:r>
              <a:rPr lang="de-DE" sz="2200">
                <a:solidFill>
                  <a:srgbClr val="F15A4E"/>
                </a:solidFill>
                <a:latin typeface="Arial"/>
                <a:cs typeface="Arial"/>
              </a:rPr>
              <a:t> Regierungen und Behörden bei der Dekarbonisierung des Stromsystems.</a:t>
            </a:r>
            <a:endParaRPr lang="en-US" sz="2200">
              <a:solidFill>
                <a:srgbClr val="F15A4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040356" y="3904980"/>
            <a:ext cx="70837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>
              <a:buNone/>
            </a:pPr>
            <a:r>
              <a:rPr lang="en-US" sz="2200" err="1">
                <a:solidFill>
                  <a:srgbClr val="083050"/>
                </a:solidFill>
                <a:latin typeface="Arial"/>
                <a:cs typeface="Arial"/>
              </a:rPr>
              <a:t>Erfahren</a:t>
            </a:r>
            <a:r>
              <a:rPr lang="en-US" sz="2200">
                <a:solidFill>
                  <a:srgbClr val="083050"/>
                </a:solidFill>
                <a:latin typeface="Arial"/>
                <a:cs typeface="Arial"/>
              </a:rPr>
              <a:t> Sie N</a:t>
            </a:r>
            <a:r>
              <a:rPr lang="de-DE" sz="2200">
                <a:solidFill>
                  <a:srgbClr val="083050"/>
                </a:solidFill>
                <a:latin typeface="Arial"/>
                <a:cs typeface="Arial"/>
              </a:rPr>
              <a:t>äheres auf unserer</a:t>
            </a:r>
            <a:r>
              <a:rPr lang="de-DE" sz="2200" baseline="0">
                <a:solidFill>
                  <a:srgbClr val="083050"/>
                </a:solidFill>
                <a:latin typeface="Arial"/>
                <a:cs typeface="Arial"/>
              </a:rPr>
              <a:t> Website</a:t>
            </a:r>
            <a:r>
              <a:rPr lang="en-US" sz="2200" baseline="0">
                <a:solidFill>
                  <a:srgbClr val="083050"/>
                </a:solidFill>
                <a:latin typeface="Arial"/>
                <a:cs typeface="Arial"/>
              </a:rPr>
              <a:t>:</a:t>
            </a:r>
            <a:r>
              <a:rPr lang="de-DE" sz="2200">
                <a:solidFill>
                  <a:srgbClr val="083050"/>
                </a:solidFill>
                <a:latin typeface="Arial"/>
                <a:cs typeface="Arial"/>
              </a:rPr>
              <a:t> </a:t>
            </a:r>
            <a:r>
              <a:rPr lang="en-US" sz="22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22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6107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Chinese About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29866" y="2066256"/>
            <a:ext cx="7123533" cy="260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睿博能源智库</a:t>
            </a:r>
            <a:r>
              <a:rPr lang="en-US" altLang="zh-TW" sz="22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(The Regulatory Assistance Project (RAP)</a:t>
            </a:r>
            <a:r>
              <a:rPr lang="en-US" altLang="zh-TW" sz="2200" b="0" i="0" baseline="3000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®</a:t>
            </a:r>
            <a:r>
              <a:rPr lang="en-US" altLang="zh-TW" sz="22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)</a:t>
            </a:r>
            <a:r>
              <a:rPr lang="zh-TW" altLang="en-US" sz="22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是 一个全球性专家咨询机构， 长期致力于为欧洲、美国、中国、 印度等国的电力行业改革所面临的挑战提供解决方案。我们在 广泛的能源领域从事专业的技术和经济分析，特别是在电力行 业规划和市场设计、能效和电力需求侧管理、空气质量管理、 可再生能源并网、排放交易等方面有着资深的国际经验。 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40356" y="1295400"/>
            <a:ext cx="628659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200" b="1">
                <a:solidFill>
                  <a:srgbClr val="083050"/>
                </a:solidFill>
                <a:latin typeface="Arial"/>
                <a:cs typeface="Arial"/>
              </a:rPr>
              <a:t>About RAP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1040356" y="4766846"/>
            <a:ext cx="6621462" cy="343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89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0" i="0" kern="1200">
                <a:solidFill>
                  <a:srgbClr val="083050"/>
                </a:solidFill>
                <a:effectLst/>
                <a:latin typeface="Heiti SC Medium"/>
                <a:ea typeface="Heiti SC Medium"/>
                <a:cs typeface="Heiti SC Medium"/>
              </a:rPr>
              <a:t>欲了解更多我们的工作 </a:t>
            </a:r>
            <a:r>
              <a:rPr lang="en-US" sz="2200" b="0" i="0" u="sng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Heiti SC Medium"/>
                <a:ea typeface="Heiti SC Medium"/>
                <a:cs typeface="Heiti SC Medium"/>
              </a:rPr>
              <a:t>raponline.org/china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9" y="-6317"/>
            <a:ext cx="3853947" cy="8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63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04784" y="2016443"/>
            <a:ext cx="8327044" cy="45618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6909" y="2597335"/>
            <a:ext cx="8309291" cy="5183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10000"/>
              </a:lnSpc>
              <a:buNone/>
              <a:defRPr sz="2100">
                <a:solidFill>
                  <a:srgbClr val="083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6700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7" y="2011365"/>
            <a:ext cx="8315783" cy="45618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5" y="2671451"/>
            <a:ext cx="3937249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03600" y="2671451"/>
            <a:ext cx="3937249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06FC50-3D9C-A844-94E8-6A053D56C40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15242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17" y="2108033"/>
            <a:ext cx="8332975" cy="234157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57175" indent="-257175">
              <a:lnSpc>
                <a:spcPct val="110000"/>
              </a:lnSpc>
              <a:spcBef>
                <a:spcPts val="614"/>
              </a:spcBef>
              <a:buClr>
                <a:srgbClr val="F15B55"/>
              </a:buClr>
              <a:buFont typeface="Arial"/>
              <a:buChar char="•"/>
              <a:defRPr lang="en-US" sz="2100" b="0" i="0" spc="0" smtClean="0">
                <a:solidFill>
                  <a:srgbClr val="414042"/>
                </a:solidFill>
                <a:effectLst/>
                <a:latin typeface="Arial"/>
                <a:cs typeface="Arial"/>
              </a:defRPr>
            </a:lvl1pPr>
            <a:lvl2pPr>
              <a:lnSpc>
                <a:spcPct val="110000"/>
              </a:lnSpc>
              <a:buClr>
                <a:schemeClr val="accent5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buClr>
                <a:srgbClr val="414042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3pPr>
            <a:lvl4pP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One</a:t>
            </a:r>
          </a:p>
          <a:p>
            <a:pPr lvl="1"/>
            <a:r>
              <a:rPr lang="en-US"/>
              <a:t>Two</a:t>
            </a:r>
          </a:p>
          <a:p>
            <a:pPr lvl="2"/>
            <a:r>
              <a:rPr lang="en-US"/>
              <a:t>Three</a:t>
            </a:r>
          </a:p>
          <a:p>
            <a:pPr lvl="3"/>
            <a:r>
              <a:rPr lang="en-US"/>
              <a:t>Four</a:t>
            </a:r>
          </a:p>
          <a:p>
            <a:pPr lvl="3"/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190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hinese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DBDB52-6219-6545-BF72-E347D229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158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07984" y="1836803"/>
            <a:ext cx="1553296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spc="19" baseline="0">
                <a:solidFill>
                  <a:srgbClr val="0930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419609" y="5171443"/>
            <a:ext cx="2743200" cy="769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46673" y="5171443"/>
            <a:ext cx="1920239" cy="89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5635824" y="5181600"/>
            <a:ext cx="1920239" cy="76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50000"/>
              </a:lnSpc>
              <a:buNone/>
              <a:defRPr sz="100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9609" y="4505868"/>
            <a:ext cx="714225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spc="27" baseline="0">
                <a:solidFill>
                  <a:srgbClr val="F15A4E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4" y="2320182"/>
            <a:ext cx="7142250" cy="609755"/>
          </a:xfrm>
          <a:prstGeom prst="rect">
            <a:avLst/>
          </a:prstGeom>
        </p:spPr>
        <p:txBody>
          <a:bodyPr lIns="0"/>
          <a:lstStyle>
            <a:lvl1pPr>
              <a:defRPr lang="en-US" sz="4200" b="1" spc="-55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283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1310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509" tIns="30254" rIns="60509" bIns="30254"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6057148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509" tIns="30254" rIns="60509" bIns="30254"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8942" y="1804444"/>
            <a:ext cx="2405151" cy="3279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9427" y="1804444"/>
            <a:ext cx="2405151" cy="3279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6063" y="1804444"/>
            <a:ext cx="2405151" cy="3279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38942" y="2458720"/>
            <a:ext cx="240515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96063" y="2448560"/>
            <a:ext cx="240515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376349" y="2458720"/>
            <a:ext cx="240515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17" y="685801"/>
            <a:ext cx="8315783" cy="948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1842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1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0416" y="2071125"/>
            <a:ext cx="8332974" cy="47292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spc="-41" baseline="0">
                <a:solidFill>
                  <a:schemeClr val="accent6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2013" y="2644958"/>
            <a:ext cx="8332975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85" indent="-233785">
              <a:lnSpc>
                <a:spcPct val="110000"/>
              </a:lnSpc>
              <a:spcBef>
                <a:spcPts val="614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3249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2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14712" y="2057401"/>
            <a:ext cx="8341378" cy="467405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sz="2400" spc="-7" baseline="0">
                <a:solidFill>
                  <a:srgbClr val="414042"/>
                </a:solidFill>
                <a:latin typeface="STHeiti"/>
                <a:ea typeface="STHeiti"/>
                <a:cs typeface="STHeiti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813299" y="2703298"/>
            <a:ext cx="3949703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813299" y="3210190"/>
            <a:ext cx="3949703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85" indent="-233785" rtl="0">
              <a:lnSpc>
                <a:spcPct val="110000"/>
              </a:lnSpc>
              <a:spcBef>
                <a:spcPts val="682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4714" y="2711722"/>
            <a:ext cx="3949855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14714" y="3218614"/>
            <a:ext cx="3949855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85" indent="-233785" rtl="0">
              <a:lnSpc>
                <a:spcPct val="110000"/>
              </a:lnSpc>
              <a:spcBef>
                <a:spcPts val="682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7306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Translation 2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79" y="2061872"/>
            <a:ext cx="3917492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81" y="2565370"/>
            <a:ext cx="3917493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85" indent="-233785" rtl="0">
              <a:lnSpc>
                <a:spcPct val="110000"/>
              </a:lnSpc>
              <a:spcBef>
                <a:spcPts val="682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92043" y="2061866"/>
            <a:ext cx="3934157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92043" y="2568758"/>
            <a:ext cx="3934157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85" indent="-233785" rtl="0">
              <a:lnSpc>
                <a:spcPct val="110000"/>
              </a:lnSpc>
              <a:spcBef>
                <a:spcPts val="682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8679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797085" y="2069217"/>
            <a:ext cx="3946306" cy="3874385"/>
          </a:xfrm>
          <a:prstGeom prst="ellipse">
            <a:avLst/>
          </a:prstGeom>
          <a:ln>
            <a:noFill/>
          </a:ln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1" y="2057400"/>
            <a:ext cx="3937249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4114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926380" y="2027445"/>
            <a:ext cx="4817010" cy="4220956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1" y="2027444"/>
            <a:ext cx="324986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5775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8344" y="5931856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5"/>
          </p:nvPr>
        </p:nvSpPr>
        <p:spPr>
          <a:xfrm>
            <a:off x="408345" y="2134641"/>
            <a:ext cx="8317854" cy="3499179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925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Simple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ble Placeholder 15"/>
          <p:cNvSpPr>
            <a:spLocks noGrp="1"/>
          </p:cNvSpPr>
          <p:nvPr>
            <p:ph type="tbl" sz="quarter" idx="15"/>
          </p:nvPr>
        </p:nvSpPr>
        <p:spPr>
          <a:xfrm>
            <a:off x="411309" y="2662757"/>
            <a:ext cx="8314891" cy="2612192"/>
          </a:xfrm>
          <a:prstGeom prst="rect">
            <a:avLst/>
          </a:prstGeom>
        </p:spPr>
        <p:txBody>
          <a:bodyPr lIns="80678" tIns="40339" rIns="80678" bIns="40339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1028" y="5943601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36286"/>
            <a:ext cx="8327044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337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Alternating row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5"/>
          </p:nvPr>
        </p:nvSpPr>
        <p:spPr>
          <a:xfrm>
            <a:off x="411309" y="2587122"/>
            <a:ext cx="8315614" cy="1424548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10479" y="5943601"/>
            <a:ext cx="8335448" cy="206949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1091"/>
              </a:lnSpc>
              <a:spcBef>
                <a:spcPts val="0"/>
              </a:spcBef>
              <a:buNone/>
              <a:defRPr sz="675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5" y="2006283"/>
            <a:ext cx="8327044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100" b="1" spc="-7" baseline="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6096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◦ Resources and Li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3" y="2133600"/>
            <a:ext cx="8341378" cy="350257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116893" indent="-116893" rtl="0">
              <a:lnSpc>
                <a:spcPct val="130000"/>
              </a:lnSpc>
              <a:spcBef>
                <a:spcPts val="818"/>
              </a:spcBef>
              <a:buClr>
                <a:srgbClr val="F15B55"/>
              </a:buClr>
              <a:buFont typeface="Wingdings" panose="05000000000000000000" pitchFamily="2" charset="2"/>
              <a:buChar char="ä"/>
              <a:defRPr sz="1500" i="0" u="none" spc="0" baseline="0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22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 Colo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2F5B40-D431-6C49-9E7F-D98B32FA4134}"/>
              </a:ext>
            </a:extLst>
          </p:cNvPr>
          <p:cNvSpPr/>
          <p:nvPr/>
        </p:nvSpPr>
        <p:spPr>
          <a:xfrm>
            <a:off x="0" y="279400"/>
            <a:ext cx="8890000" cy="2844800"/>
          </a:xfrm>
          <a:prstGeom prst="rect">
            <a:avLst/>
          </a:prstGeom>
          <a:solidFill>
            <a:srgbClr val="16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4304CE-EB70-5E46-8703-AF7C1359FA3C}"/>
              </a:ext>
            </a:extLst>
          </p:cNvPr>
          <p:cNvCxnSpPr/>
          <p:nvPr/>
        </p:nvCxnSpPr>
        <p:spPr>
          <a:xfrm>
            <a:off x="1558925" y="673100"/>
            <a:ext cx="0" cy="6184900"/>
          </a:xfrm>
          <a:prstGeom prst="line">
            <a:avLst/>
          </a:prstGeom>
          <a:ln>
            <a:solidFill>
              <a:srgbClr val="F15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91357" y="539448"/>
            <a:ext cx="574502" cy="8961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6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699592" y="1805059"/>
            <a:ext cx="6805929" cy="3232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45"/>
              </a:lnSpc>
              <a:spcBef>
                <a:spcPts val="0"/>
              </a:spcBef>
              <a:buNone/>
              <a:defRPr sz="2000" spc="-9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592" y="680436"/>
            <a:ext cx="6815757" cy="1021788"/>
          </a:xfrm>
          <a:prstGeom prst="rect">
            <a:avLst/>
          </a:prstGeom>
        </p:spPr>
        <p:txBody>
          <a:bodyPr/>
          <a:lstStyle>
            <a:lvl1pPr>
              <a:defRPr lang="en-US" sz="3700" b="1" kern="1200" spc="-27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191066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Slide - 1 column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6692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04785" y="2016446"/>
            <a:ext cx="8327044" cy="45618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6910" y="2597338"/>
            <a:ext cx="8309291" cy="5183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10000"/>
              </a:lnSpc>
              <a:buNone/>
              <a:defRPr sz="2100">
                <a:solidFill>
                  <a:srgbClr val="083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7904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19" y="2011367"/>
            <a:ext cx="8315783" cy="456184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8886" y="2671452"/>
            <a:ext cx="3937249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03602" y="2671452"/>
            <a:ext cx="3937249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06FC50-3D9C-A844-94E8-6A053D56C40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4640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19" y="2108035"/>
            <a:ext cx="8332975" cy="234157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57168" indent="-257168">
              <a:lnSpc>
                <a:spcPct val="110000"/>
              </a:lnSpc>
              <a:spcBef>
                <a:spcPts val="615"/>
              </a:spcBef>
              <a:buClr>
                <a:srgbClr val="F15B55"/>
              </a:buClr>
              <a:buFont typeface="Arial"/>
              <a:buChar char="•"/>
              <a:defRPr lang="en-US" sz="2100" b="0" i="0" spc="0" smtClean="0">
                <a:solidFill>
                  <a:srgbClr val="414042"/>
                </a:solidFill>
                <a:effectLst/>
                <a:latin typeface="Arial"/>
                <a:cs typeface="Arial"/>
              </a:defRPr>
            </a:lvl1pPr>
            <a:lvl2pPr>
              <a:lnSpc>
                <a:spcPct val="110000"/>
              </a:lnSpc>
              <a:buClr>
                <a:schemeClr val="accent5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buClr>
                <a:srgbClr val="414042"/>
              </a:buCl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3pPr>
            <a:lvl4pPr>
              <a:buSzPct val="70000"/>
              <a:defRPr sz="2100">
                <a:solidFill>
                  <a:srgbClr val="414042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One</a:t>
            </a:r>
          </a:p>
          <a:p>
            <a:pPr lvl="1"/>
            <a:r>
              <a:rPr lang="en-US"/>
              <a:t>Two</a:t>
            </a:r>
          </a:p>
          <a:p>
            <a:pPr lvl="2"/>
            <a:r>
              <a:rPr lang="en-US"/>
              <a:t>Three</a:t>
            </a:r>
          </a:p>
          <a:p>
            <a:pPr lvl="3"/>
            <a:r>
              <a:rPr lang="en-US"/>
              <a:t>Four</a:t>
            </a:r>
          </a:p>
          <a:p>
            <a:pPr lvl="3"/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0529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1311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509" tIns="30255" rIns="60509" bIns="30255" rtlCol="0" anchor="ctr"/>
          <a:lstStyle/>
          <a:p>
            <a:pPr algn="ctr"/>
            <a:endParaRPr lang="en-US" sz="1351"/>
          </a:p>
        </p:txBody>
      </p:sp>
      <p:sp>
        <p:nvSpPr>
          <p:cNvPr id="14" name="Rectangle 13"/>
          <p:cNvSpPr/>
          <p:nvPr userDrawn="1"/>
        </p:nvSpPr>
        <p:spPr>
          <a:xfrm>
            <a:off x="6057150" y="1654269"/>
            <a:ext cx="2689391" cy="444173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509" tIns="30255" rIns="60509" bIns="30255" rtlCol="0" anchor="ctr"/>
          <a:lstStyle/>
          <a:p>
            <a:pPr algn="ctr"/>
            <a:endParaRPr lang="en-US" sz="1351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8943" y="1804445"/>
            <a:ext cx="2405151" cy="3279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9428" y="1804445"/>
            <a:ext cx="2405151" cy="3279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6064" y="1804445"/>
            <a:ext cx="2405151" cy="3279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38943" y="2458720"/>
            <a:ext cx="240515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96064" y="2448562"/>
            <a:ext cx="240515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376351" y="2458720"/>
            <a:ext cx="240515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19" y="685801"/>
            <a:ext cx="8315783" cy="948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4224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1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0418" y="2071125"/>
            <a:ext cx="8332975" cy="47292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2400" spc="-41" baseline="0">
                <a:solidFill>
                  <a:schemeClr val="accent6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2015" y="2644959"/>
            <a:ext cx="8332975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>
              <a:lnSpc>
                <a:spcPct val="110000"/>
              </a:lnSpc>
              <a:spcBef>
                <a:spcPts val="615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lang="en-US" sz="2100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71530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2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14713" y="2057402"/>
            <a:ext cx="8341379" cy="467405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sz="2400" spc="-7" baseline="0">
                <a:solidFill>
                  <a:srgbClr val="414042"/>
                </a:solidFill>
                <a:latin typeface="STHeiti"/>
                <a:ea typeface="STHeiti"/>
                <a:cs typeface="STHeiti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813300" y="2703297"/>
            <a:ext cx="3949703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813300" y="3210189"/>
            <a:ext cx="3949703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4715" y="2711721"/>
            <a:ext cx="3949855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14715" y="3218613"/>
            <a:ext cx="3949855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0300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Translation 2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0479" y="2061873"/>
            <a:ext cx="3917492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1" spc="-7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481" y="2565371"/>
            <a:ext cx="3917493" cy="409376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92044" y="2061865"/>
            <a:ext cx="3934157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2100" b="0" spc="-7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92044" y="2568757"/>
            <a:ext cx="3934157" cy="42393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233779" indent="-233779" rtl="0">
              <a:lnSpc>
                <a:spcPct val="110000"/>
              </a:lnSpc>
              <a:spcBef>
                <a:spcPts val="683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2100" spc="-35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9491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797086" y="2069220"/>
            <a:ext cx="3946307" cy="3874385"/>
          </a:xfrm>
          <a:prstGeom prst="ellipse">
            <a:avLst/>
          </a:prstGeom>
          <a:ln>
            <a:noFill/>
          </a:ln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2" y="2057402"/>
            <a:ext cx="3937249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1972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926381" y="2027447"/>
            <a:ext cx="4817011" cy="4220956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07741" y="2027446"/>
            <a:ext cx="3249861" cy="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2100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143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0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539AEA6B-BF40-8541-A0AF-A87DF7C5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4A46E3-E69C-5F4C-9458-DF3BFD5F624E}"/>
              </a:ext>
            </a:extLst>
          </p:cNvPr>
          <p:cNvSpPr/>
          <p:nvPr/>
        </p:nvSpPr>
        <p:spPr>
          <a:xfrm>
            <a:off x="0" y="1393825"/>
            <a:ext cx="8026400" cy="4710113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5821CE-9E70-5448-B603-E0C3100496A7}"/>
              </a:ext>
            </a:extLst>
          </p:cNvPr>
          <p:cNvCxnSpPr/>
          <p:nvPr/>
        </p:nvCxnSpPr>
        <p:spPr>
          <a:xfrm>
            <a:off x="419100" y="5038725"/>
            <a:ext cx="2743200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DE7977-D52F-3742-86B3-109734574ED5}"/>
              </a:ext>
            </a:extLst>
          </p:cNvPr>
          <p:cNvCxnSpPr/>
          <p:nvPr/>
        </p:nvCxnSpPr>
        <p:spPr>
          <a:xfrm>
            <a:off x="3446463" y="5038725"/>
            <a:ext cx="1920875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8BD579-960D-454F-9D58-31CF4083FFE5}"/>
              </a:ext>
            </a:extLst>
          </p:cNvPr>
          <p:cNvCxnSpPr/>
          <p:nvPr/>
        </p:nvCxnSpPr>
        <p:spPr>
          <a:xfrm>
            <a:off x="5632450" y="5038725"/>
            <a:ext cx="1920875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E49C5D09-5A95-BD45-9BED-F41037A6F8D9}"/>
              </a:ext>
            </a:extLst>
          </p:cNvPr>
          <p:cNvSpPr txBox="1">
            <a:spLocks/>
          </p:cNvSpPr>
          <p:nvPr/>
        </p:nvSpPr>
        <p:spPr>
          <a:xfrm>
            <a:off x="419100" y="5132388"/>
            <a:ext cx="2743200" cy="496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Megan O’Reilly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/>
              <a:t>Associate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/>
              <a:t>The Regulatory Assistance Project (RAP)</a:t>
            </a:r>
            <a:r>
              <a:rPr lang="en-US" baseline="30000"/>
              <a:t>®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E4C5F249-EA1A-314D-94C9-F59E238FAD23}"/>
              </a:ext>
            </a:extLst>
          </p:cNvPr>
          <p:cNvSpPr txBox="1">
            <a:spLocks/>
          </p:cNvSpPr>
          <p:nvPr/>
        </p:nvSpPr>
        <p:spPr>
          <a:xfrm>
            <a:off x="3446463" y="5132388"/>
            <a:ext cx="1920875" cy="889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Taos, New Mexico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2F9D7AE5-D64D-2641-844E-1A349BFEB5FD}"/>
              </a:ext>
            </a:extLst>
          </p:cNvPr>
          <p:cNvSpPr txBox="1">
            <a:spLocks/>
          </p:cNvSpPr>
          <p:nvPr/>
        </p:nvSpPr>
        <p:spPr>
          <a:xfrm>
            <a:off x="5629275" y="5126038"/>
            <a:ext cx="1920875" cy="496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+1 802 498 0736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err="1"/>
              <a:t>moreilly@raponline.org</a:t>
            </a:r>
            <a:endParaRPr lang="en-US"/>
          </a:p>
          <a:p>
            <a:pPr fontAlgn="auto">
              <a:spcAft>
                <a:spcPts val="0"/>
              </a:spcAft>
              <a:defRPr/>
            </a:pPr>
            <a:r>
              <a:rPr lang="en-US"/>
              <a:t>raponline.org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hf hdr="0" ftr="0" dt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11313" y="6286079"/>
            <a:ext cx="6894801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518255" y="6286079"/>
            <a:ext cx="1207944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0577" y="6400801"/>
            <a:ext cx="253422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Assistance Project (RAP)</a:t>
            </a:r>
            <a:r>
              <a:rPr lang="en-US" sz="1000" baseline="30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0417" y="403079"/>
            <a:ext cx="766329" cy="0"/>
          </a:xfrm>
          <a:prstGeom prst="line">
            <a:avLst/>
          </a:prstGeom>
          <a:ln w="28575">
            <a:solidFill>
              <a:srgbClr val="F15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10417" y="685801"/>
            <a:ext cx="831578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4C938C-6556-4F1B-B842-1F8A1118C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</p:sldLayoutIdLst>
  <p:hf hdr="0" ftr="0" dt="0"/>
  <p:txStyles>
    <p:titleStyle>
      <a:lvl1pPr algn="l" defTabSz="914296" rtl="0" eaLnBrk="1" latinLnBrk="0" hangingPunct="1">
        <a:lnSpc>
          <a:spcPct val="90000"/>
        </a:lnSpc>
        <a:spcBef>
          <a:spcPct val="0"/>
        </a:spcBef>
        <a:buNone/>
        <a:defRPr lang="en-US" sz="4200" b="1" kern="4000" spc="-64" baseline="0" smtClean="0">
          <a:solidFill>
            <a:srgbClr val="083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573" indent="-228573" algn="l" defTabSz="9142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2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5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2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0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9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5" indent="-228573" algn="l" defTabSz="914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11313" y="6286079"/>
            <a:ext cx="6894801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518255" y="6286079"/>
            <a:ext cx="1207944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0577" y="6400801"/>
            <a:ext cx="2534227" cy="115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1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Assistance Project (RAP)</a:t>
            </a:r>
            <a:r>
              <a:rPr lang="en-US" sz="751" baseline="30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51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0418" y="403079"/>
            <a:ext cx="766329" cy="0"/>
          </a:xfrm>
          <a:prstGeom prst="line">
            <a:avLst/>
          </a:prstGeom>
          <a:ln w="28575">
            <a:solidFill>
              <a:srgbClr val="F15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10418" y="685801"/>
            <a:ext cx="831578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6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4C938C-6556-4F1B-B842-1F8A1118C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3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9" r:id="rId15"/>
  </p:sldLayoutIdLst>
  <p:hf hdr="0" ftr="0" dt="0"/>
  <p:txStyles>
    <p:titleStyle>
      <a:lvl1pPr algn="l" defTabSz="685722" rtl="0" eaLnBrk="1" latinLnBrk="0" hangingPunct="1">
        <a:lnSpc>
          <a:spcPct val="90000"/>
        </a:lnSpc>
        <a:spcBef>
          <a:spcPct val="0"/>
        </a:spcBef>
        <a:buNone/>
        <a:defRPr lang="en-US" sz="3151" b="1" kern="4000" spc="-48" baseline="0" smtClean="0">
          <a:solidFill>
            <a:srgbClr val="083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171430" indent="-171430" algn="l" defTabSz="68572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1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53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13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73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734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5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7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6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61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22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3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4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5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7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6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0806" y="280915"/>
            <a:ext cx="8702387" cy="6398559"/>
          </a:xfrm>
          <a:prstGeom prst="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1118320" y="5456651"/>
            <a:ext cx="3226668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272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Megan O’Reilly</a:t>
            </a:r>
          </a:p>
          <a:p>
            <a:r>
              <a:rPr lang="en-US" baseline="0"/>
              <a:t>Associate</a:t>
            </a:r>
          </a:p>
          <a:p>
            <a:pPr marL="0" marR="0" lvl="0" indent="0" algn="l" defTabSz="914319" rtl="0" eaLnBrk="1" fontAlgn="auto" latinLnBrk="0" hangingPunct="1">
              <a:lnSpc>
                <a:spcPts val="1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The Regulatory Assistance Project (RAP)</a:t>
            </a:r>
            <a:r>
              <a:rPr lang="en-US" baseline="30000"/>
              <a:t>®</a:t>
            </a:r>
          </a:p>
        </p:txBody>
      </p:sp>
      <p:sp>
        <p:nvSpPr>
          <p:cNvPr id="6" name="Text Placeholder 8"/>
          <p:cNvSpPr txBox="1">
            <a:spLocks/>
          </p:cNvSpPr>
          <p:nvPr userDrawn="1"/>
        </p:nvSpPr>
        <p:spPr>
          <a:xfrm>
            <a:off x="6718004" y="5439842"/>
            <a:ext cx="1931598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363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+1 802 498 0736</a:t>
            </a:r>
          </a:p>
          <a:p>
            <a:r>
              <a:rPr lang="en-US" err="1"/>
              <a:t>moreilly@raponline.org</a:t>
            </a:r>
            <a:endParaRPr lang="en-US"/>
          </a:p>
          <a:p>
            <a:r>
              <a:rPr lang="en-US" err="1"/>
              <a:t>raponline.org</a:t>
            </a:r>
            <a:endParaRPr lang="en-US"/>
          </a:p>
        </p:txBody>
      </p:sp>
      <p:sp>
        <p:nvSpPr>
          <p:cNvPr id="7" name="Text Placeholder 8"/>
          <p:cNvSpPr txBox="1">
            <a:spLocks/>
          </p:cNvSpPr>
          <p:nvPr userDrawn="1"/>
        </p:nvSpPr>
        <p:spPr>
          <a:xfrm>
            <a:off x="4588445" y="5448246"/>
            <a:ext cx="1911069" cy="16087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363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/>
                <a:ea typeface="STHeiti" panose="02010600040101010101" pitchFamily="2" charset="-128"/>
                <a:cs typeface="Arial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Taos, New Mexico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82" y="5332601"/>
            <a:ext cx="3219306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0" y="5332601"/>
            <a:ext cx="1923769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716140" y="5332601"/>
            <a:ext cx="1923769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2"/>
          <p:cNvSpPr txBox="1">
            <a:spLocks noChangeAspect="1"/>
          </p:cNvSpPr>
          <p:nvPr userDrawn="1"/>
        </p:nvSpPr>
        <p:spPr>
          <a:xfrm>
            <a:off x="357176" y="5326369"/>
            <a:ext cx="565266" cy="5486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80678" tIns="40339" rIns="80678" bIns="40339" anchor="ctr"/>
          <a:lstStyle>
            <a:lvl1pPr marL="0" indent="0" algn="l" defTabSz="9143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</p:sldLayoutIdLst>
  <p:hf hdr="0" ftr="0" dt="0"/>
  <p:txStyles>
    <p:titleStyle>
      <a:lvl1pPr algn="l" defTabSz="9143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9" indent="-228579" algn="l" defTabSz="9143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9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57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16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11313" y="6286079"/>
            <a:ext cx="6894801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518255" y="6286079"/>
            <a:ext cx="1207944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0578" y="6400800"/>
            <a:ext cx="2534227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Assistance Project (RAP)</a:t>
            </a:r>
            <a:r>
              <a:rPr lang="en-US" sz="750" baseline="30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5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0418" y="403079"/>
            <a:ext cx="766329" cy="0"/>
          </a:xfrm>
          <a:prstGeom prst="line">
            <a:avLst/>
          </a:prstGeom>
          <a:ln w="28575">
            <a:solidFill>
              <a:srgbClr val="F15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10417" y="685801"/>
            <a:ext cx="831578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5" y="6322728"/>
            <a:ext cx="361518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4C938C-6556-4F1B-B842-1F8A1118C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6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</p:sldLayoutIdLst>
  <p:hf hdr="0" ftr="0" dt="0"/>
  <p:txStyles>
    <p:titleStyle>
      <a:lvl1pPr algn="l" defTabSz="685739" rtl="0" eaLnBrk="1" latinLnBrk="0" hangingPunct="1">
        <a:lnSpc>
          <a:spcPct val="90000"/>
        </a:lnSpc>
        <a:spcBef>
          <a:spcPct val="0"/>
        </a:spcBef>
        <a:buNone/>
        <a:defRPr lang="en-US" sz="3150" b="1" kern="4000" spc="-48" baseline="0" smtClean="0">
          <a:solidFill>
            <a:srgbClr val="083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171434" indent="-171434" algn="l" defTabSz="68573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4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4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43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12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81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51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21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89" indent="-171434" algn="l" defTabSz="6857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8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77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47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16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86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55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11314" y="6286079"/>
            <a:ext cx="6894801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518255" y="6286079"/>
            <a:ext cx="1207944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0578" y="6400801"/>
            <a:ext cx="2534227" cy="115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1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Assistance Project (RAP)</a:t>
            </a:r>
            <a:r>
              <a:rPr lang="en-US" sz="751" baseline="30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51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0419" y="403079"/>
            <a:ext cx="766329" cy="0"/>
          </a:xfrm>
          <a:prstGeom prst="line">
            <a:avLst/>
          </a:prstGeom>
          <a:ln w="28575">
            <a:solidFill>
              <a:srgbClr val="F15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10419" y="685801"/>
            <a:ext cx="831578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5607" y="6322728"/>
            <a:ext cx="361519" cy="230832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75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4C938C-6556-4F1B-B842-1F8A1118C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4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</p:sldLayoutIdLst>
  <p:hf hdr="0" ftr="0" dt="0"/>
  <p:txStyles>
    <p:titleStyle>
      <a:lvl1pPr algn="l" defTabSz="685722" rtl="0" eaLnBrk="1" latinLnBrk="0" hangingPunct="1">
        <a:lnSpc>
          <a:spcPct val="90000"/>
        </a:lnSpc>
        <a:spcBef>
          <a:spcPct val="0"/>
        </a:spcBef>
        <a:buNone/>
        <a:defRPr lang="en-US" sz="3151" b="1" kern="4000" spc="-48" baseline="0" smtClean="0">
          <a:solidFill>
            <a:srgbClr val="083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171430" indent="-171430" algn="l" defTabSz="68572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1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53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13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73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734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5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7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6" indent="-171430" algn="l" defTabSz="6857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61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22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3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4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5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7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6" algn="l" defTabSz="6857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268D2F-EA20-DC42-83C7-8C30CDCBF1F7}"/>
              </a:ext>
            </a:extLst>
          </p:cNvPr>
          <p:cNvSpPr/>
          <p:nvPr/>
        </p:nvSpPr>
        <p:spPr>
          <a:xfrm>
            <a:off x="0" y="1374775"/>
            <a:ext cx="8026400" cy="4710113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8A0D12-4B46-E14F-8F34-BC4EA52A0399}"/>
              </a:ext>
            </a:extLst>
          </p:cNvPr>
          <p:cNvCxnSpPr/>
          <p:nvPr/>
        </p:nvCxnSpPr>
        <p:spPr>
          <a:xfrm>
            <a:off x="419100" y="5038725"/>
            <a:ext cx="2743200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235A62-F349-4147-9304-5DE31A808E14}"/>
              </a:ext>
            </a:extLst>
          </p:cNvPr>
          <p:cNvCxnSpPr/>
          <p:nvPr/>
        </p:nvCxnSpPr>
        <p:spPr>
          <a:xfrm>
            <a:off x="3446463" y="5038725"/>
            <a:ext cx="1920875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77DFFD-5ECD-DD45-9D62-C530282E6D54}"/>
              </a:ext>
            </a:extLst>
          </p:cNvPr>
          <p:cNvCxnSpPr/>
          <p:nvPr/>
        </p:nvCxnSpPr>
        <p:spPr>
          <a:xfrm>
            <a:off x="5632450" y="5038725"/>
            <a:ext cx="1920875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>
            <a:extLst>
              <a:ext uri="{FF2B5EF4-FFF2-40B4-BE49-F238E27FC236}">
                <a16:creationId xmlns:a16="http://schemas.microsoft.com/office/drawing/2014/main" id="{D57AAADA-757B-4D44-9795-57B28AEC6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7" r:id="rId2"/>
    <p:sldLayoutId id="2147483768" r:id="rId3"/>
    <p:sldLayoutId id="2147483769" r:id="rId4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F152B2-54E6-BB49-A80F-6AC90C5888D1}"/>
              </a:ext>
            </a:extLst>
          </p:cNvPr>
          <p:cNvCxnSpPr/>
          <p:nvPr/>
        </p:nvCxnSpPr>
        <p:spPr>
          <a:xfrm>
            <a:off x="411163" y="6286500"/>
            <a:ext cx="6894512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91D537-8975-4047-88A4-3FC055D66127}"/>
              </a:ext>
            </a:extLst>
          </p:cNvPr>
          <p:cNvCxnSpPr/>
          <p:nvPr/>
        </p:nvCxnSpPr>
        <p:spPr>
          <a:xfrm>
            <a:off x="7518400" y="6286500"/>
            <a:ext cx="1208088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TextBox 8">
            <a:extLst>
              <a:ext uri="{FF2B5EF4-FFF2-40B4-BE49-F238E27FC236}">
                <a16:creationId xmlns:a16="http://schemas.microsoft.com/office/drawing/2014/main" id="{20D42ADE-49CD-144C-8816-87D504371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6400800"/>
            <a:ext cx="25336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Assistance Project (RAP)</a:t>
            </a:r>
            <a:r>
              <a:rPr lang="en-US" altLang="en-US" sz="1000" baseline="30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1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F05347-7984-3F43-83D0-54B3529E3650}"/>
              </a:ext>
            </a:extLst>
          </p:cNvPr>
          <p:cNvCxnSpPr/>
          <p:nvPr/>
        </p:nvCxnSpPr>
        <p:spPr>
          <a:xfrm>
            <a:off x="411163" y="403225"/>
            <a:ext cx="765175" cy="0"/>
          </a:xfrm>
          <a:prstGeom prst="line">
            <a:avLst/>
          </a:prstGeom>
          <a:ln w="28575">
            <a:solidFill>
              <a:srgbClr val="F15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DE1AF77-60CF-4B4C-959A-C21FCE14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0"/>
            <a:ext cx="8315325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01FD091-4240-A847-8791-7AA1153D2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5025" y="6323013"/>
            <a:ext cx="361950" cy="230187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51F093-9083-AA4E-8FC2-946C648CB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lang="en-US" sz="4200" b="1" kern="4000" spc="-64">
          <a:solidFill>
            <a:srgbClr val="083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lang="en-US" sz="4200" b="1" kern="4000" spc="-64">
          <a:solidFill>
            <a:srgbClr val="083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8305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CC1275-5AC3-1C49-8237-AA01FF10D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5025" y="6323013"/>
            <a:ext cx="361950" cy="230187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0E80E7-183E-A14A-80FF-C4FCE37AC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4687E2-3F75-884B-944C-56BC870F727D}"/>
              </a:ext>
            </a:extLst>
          </p:cNvPr>
          <p:cNvSpPr/>
          <p:nvPr/>
        </p:nvSpPr>
        <p:spPr>
          <a:xfrm>
            <a:off x="220663" y="215900"/>
            <a:ext cx="8702675" cy="6397625"/>
          </a:xfrm>
          <a:prstGeom prst="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D6ABA64-437D-FE4B-852B-3BD7D667C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5025" y="6323013"/>
            <a:ext cx="361950" cy="230187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B49A96-FC63-4240-B3A0-834382CE1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52B203-8011-224E-ACB9-B8DBF0E2B1AE}"/>
              </a:ext>
            </a:extLst>
          </p:cNvPr>
          <p:cNvSpPr/>
          <p:nvPr/>
        </p:nvSpPr>
        <p:spPr>
          <a:xfrm>
            <a:off x="220663" y="280988"/>
            <a:ext cx="8702675" cy="6399212"/>
          </a:xfrm>
          <a:prstGeom prst="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D523B8D-DDB4-6846-8BAF-50D77F2B6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5025" y="6323013"/>
            <a:ext cx="361950" cy="230187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2563B8-A8E8-2346-AD2F-068C8B533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E687CCD-7A2F-C844-98B4-D19486B02A38}"/>
              </a:ext>
            </a:extLst>
          </p:cNvPr>
          <p:cNvSpPr txBox="1">
            <a:spLocks/>
          </p:cNvSpPr>
          <p:nvPr/>
        </p:nvSpPr>
        <p:spPr>
          <a:xfrm>
            <a:off x="1117600" y="5456238"/>
            <a:ext cx="3227388" cy="5000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272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Megan O’Reilly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/>
              <a:t>Associate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/>
              <a:t>The Regulatory Assistance Project (RAP)</a:t>
            </a:r>
            <a:r>
              <a:rPr lang="en-US" baseline="30000"/>
              <a:t>®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690DBB9-C71D-2D45-A248-99B76B2D7F9E}"/>
              </a:ext>
            </a:extLst>
          </p:cNvPr>
          <p:cNvSpPr txBox="1">
            <a:spLocks/>
          </p:cNvSpPr>
          <p:nvPr/>
        </p:nvSpPr>
        <p:spPr>
          <a:xfrm>
            <a:off x="6718300" y="5440363"/>
            <a:ext cx="1931988" cy="5381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363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+1 802 498 0736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err="1"/>
              <a:t>moreilly@raponline.org</a:t>
            </a:r>
            <a:endParaRPr lang="en-US"/>
          </a:p>
          <a:p>
            <a:pPr fontAlgn="auto">
              <a:spcAft>
                <a:spcPts val="0"/>
              </a:spcAft>
              <a:defRPr/>
            </a:pPr>
            <a:r>
              <a:rPr lang="en-US" err="1"/>
              <a:t>raponline.org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7882DF1-FD52-8C4B-A572-B6BCC0062163}"/>
              </a:ext>
            </a:extLst>
          </p:cNvPr>
          <p:cNvSpPr txBox="1">
            <a:spLocks/>
          </p:cNvSpPr>
          <p:nvPr/>
        </p:nvSpPr>
        <p:spPr>
          <a:xfrm>
            <a:off x="4587875" y="5448300"/>
            <a:ext cx="1911350" cy="1603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363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/>
                <a:ea typeface="STHeiti" panose="02010600040101010101" pitchFamily="2" charset="-128"/>
                <a:cs typeface="Arial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Taos, New Mexico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CA3A79-8617-0148-8288-D42171AE726C}"/>
              </a:ext>
            </a:extLst>
          </p:cNvPr>
          <p:cNvCxnSpPr/>
          <p:nvPr/>
        </p:nvCxnSpPr>
        <p:spPr>
          <a:xfrm>
            <a:off x="1125538" y="5332413"/>
            <a:ext cx="3219450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7FFD61-ADEE-684D-BEA3-123D317EAF49}"/>
              </a:ext>
            </a:extLst>
          </p:cNvPr>
          <p:cNvCxnSpPr/>
          <p:nvPr/>
        </p:nvCxnSpPr>
        <p:spPr>
          <a:xfrm>
            <a:off x="4572000" y="5332413"/>
            <a:ext cx="1924050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CFD5EE-B15A-F442-A326-73596BD5939A}"/>
              </a:ext>
            </a:extLst>
          </p:cNvPr>
          <p:cNvCxnSpPr/>
          <p:nvPr/>
        </p:nvCxnSpPr>
        <p:spPr>
          <a:xfrm>
            <a:off x="6716713" y="5332413"/>
            <a:ext cx="1922462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F70C794B-7FF5-E64B-98F0-290A012C44AF}"/>
              </a:ext>
            </a:extLst>
          </p:cNvPr>
          <p:cNvSpPr txBox="1">
            <a:spLocks noChangeAspect="1"/>
          </p:cNvSpPr>
          <p:nvPr/>
        </p:nvSpPr>
        <p:spPr>
          <a:xfrm>
            <a:off x="357188" y="5326063"/>
            <a:ext cx="565150" cy="54927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80678" tIns="40339" rIns="80678" bIns="40339" anchor="ctr"/>
          <a:lstStyle>
            <a:lvl1pPr marL="0" indent="0" algn="l" defTabSz="9143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40057" cy="84597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393173"/>
            <a:ext cx="8026977" cy="4710672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8" tIns="40339" rIns="80678" bIns="40339" rtlCol="0" anchor="ctr"/>
          <a:lstStyle/>
          <a:p>
            <a:pPr algn="ctr"/>
            <a:endParaRPr lang="en-US" sz="180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19609" y="5038445"/>
            <a:ext cx="2743200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3446672" y="5038445"/>
            <a:ext cx="1920239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632366" y="5038445"/>
            <a:ext cx="1920239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5"/>
          <p:cNvSpPr txBox="1">
            <a:spLocks/>
          </p:cNvSpPr>
          <p:nvPr userDrawn="1"/>
        </p:nvSpPr>
        <p:spPr>
          <a:xfrm>
            <a:off x="419609" y="5132300"/>
            <a:ext cx="2743200" cy="49725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Megan O’Reilly</a:t>
            </a:r>
          </a:p>
          <a:p>
            <a:r>
              <a:rPr lang="en-US"/>
              <a:t>Associate</a:t>
            </a:r>
          </a:p>
          <a:p>
            <a:r>
              <a:rPr lang="en-US"/>
              <a:t>The Regulatory Assistance Project (RAP)</a:t>
            </a:r>
            <a:r>
              <a:rPr lang="en-US" baseline="30000"/>
              <a:t>®</a:t>
            </a:r>
          </a:p>
        </p:txBody>
      </p:sp>
      <p:sp>
        <p:nvSpPr>
          <p:cNvPr id="8" name="Text Placeholder 25"/>
          <p:cNvSpPr txBox="1">
            <a:spLocks/>
          </p:cNvSpPr>
          <p:nvPr userDrawn="1"/>
        </p:nvSpPr>
        <p:spPr>
          <a:xfrm>
            <a:off x="3446673" y="5132300"/>
            <a:ext cx="1920239" cy="89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Taos, New Mexico</a:t>
            </a:r>
          </a:p>
        </p:txBody>
      </p:sp>
      <p:sp>
        <p:nvSpPr>
          <p:cNvPr id="9" name="Text Placeholder 25"/>
          <p:cNvSpPr txBox="1">
            <a:spLocks/>
          </p:cNvSpPr>
          <p:nvPr userDrawn="1"/>
        </p:nvSpPr>
        <p:spPr>
          <a:xfrm>
            <a:off x="5629474" y="5125947"/>
            <a:ext cx="1920239" cy="497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+1 802 498 0736</a:t>
            </a:r>
            <a:endParaRPr lang="en-US" baseline="0"/>
          </a:p>
          <a:p>
            <a:r>
              <a:rPr lang="en-US" baseline="0" err="1"/>
              <a:t>moreilly@raponline.org</a:t>
            </a:r>
            <a:endParaRPr lang="en-US" baseline="0"/>
          </a:p>
          <a:p>
            <a:r>
              <a:rPr lang="en-US" baseline="0"/>
              <a:t>raponline.org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hf hdr="0" ftr="0" dt="0"/>
  <p:txStyles>
    <p:titleStyle>
      <a:lvl1pPr algn="l" defTabSz="9143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9" indent="-228579" algn="l" defTabSz="9143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9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57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16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5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2" indent="-228579" algn="l" defTabSz="9143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5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3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8E1E9-1AA9-7747-A6C9-5C13634BE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MARCH 17, 2020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6D9535-88F2-424D-8E2B-F00CE8BF67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8494" y="4205580"/>
            <a:ext cx="7142250" cy="820738"/>
          </a:xfrm>
        </p:spPr>
        <p:txBody>
          <a:bodyPr/>
          <a:lstStyle/>
          <a:p>
            <a:r>
              <a:rPr lang="en-US" sz="1800"/>
              <a:t>Incremental Cost Requirements Workshop</a:t>
            </a:r>
          </a:p>
          <a:p>
            <a:r>
              <a:rPr lang="en-US" sz="1600"/>
              <a:t>Washington Utilities and Transportation Commission and Department of Commerce, Olympia, WA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333A51-F675-ED45-83C3-196A11FB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4" y="2284937"/>
            <a:ext cx="7272976" cy="1325563"/>
          </a:xfrm>
        </p:spPr>
        <p:txBody>
          <a:bodyPr/>
          <a:lstStyle/>
          <a:p>
            <a:r>
              <a:rPr lang="en-US"/>
              <a:t>CETA Incremental Cost Provision</a:t>
            </a:r>
            <a:br>
              <a:rPr lang="en-US"/>
            </a:br>
            <a:r>
              <a:rPr lang="en-US" sz="2400"/>
              <a:t>Options, Considerations, and Questions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9609" y="5132297"/>
            <a:ext cx="2847698" cy="292069"/>
          </a:xfrm>
        </p:spPr>
        <p:txBody>
          <a:bodyPr/>
          <a:lstStyle/>
          <a:p>
            <a:r>
              <a:rPr lang="en-US"/>
              <a:t>Jessica Shipley, Senior Associate</a:t>
            </a:r>
          </a:p>
          <a:p>
            <a:r>
              <a:rPr lang="en-US"/>
              <a:t>Megan O’Reilly, Associate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349D6B-9953-FD44-96E1-3EA8FDC19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Portland, OR</a:t>
            </a:r>
          </a:p>
          <a:p>
            <a:r>
              <a:rPr lang="en-US"/>
              <a:t>Taos, NM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B8B7C0-DA91-2C40-A18D-E4B0CB0CA5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35824" y="5132297"/>
            <a:ext cx="1920239" cy="497252"/>
          </a:xfrm>
        </p:spPr>
        <p:txBody>
          <a:bodyPr/>
          <a:lstStyle/>
          <a:p>
            <a:r>
              <a:rPr lang="en-US"/>
              <a:t>jshipley@raponline.org</a:t>
            </a:r>
          </a:p>
          <a:p>
            <a:r>
              <a:rPr lang="en-US"/>
              <a:t>moreilly@raponline.org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7FE0D0-A6EF-364A-841E-334B052830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468880"/>
            <a:ext cx="8332975" cy="502858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accent4"/>
                </a:solidFill>
              </a:rPr>
              <a:t>Proxy Costs for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accent4"/>
                </a:solidFill>
              </a:rPr>
              <a:t>Market Costs as Proxies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accent4"/>
                </a:solidFill>
              </a:rPr>
              <a:t>Modeling in Integrated Resource Planning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accent4"/>
                </a:solidFill>
              </a:rPr>
              <a:t>Incremental Cost Set-Aside 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accent4"/>
                </a:solidFill>
              </a:rPr>
              <a:t>Others?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47F62-8656-DE48-AE24-3BF326E5B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15" y="725320"/>
            <a:ext cx="8315325" cy="1325563"/>
          </a:xfrm>
        </p:spPr>
        <p:txBody>
          <a:bodyPr>
            <a:normAutofit/>
          </a:bodyPr>
          <a:lstStyle/>
          <a:p>
            <a:r>
              <a:rPr lang="en-US"/>
              <a:t>Incremental Cost of Compliance Provision: Options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E1D53-7430-154E-A443-D6125BCFE2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22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784" y="1441449"/>
            <a:ext cx="8327044" cy="491523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How would this option work?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E2D0F-58B0-BE48-8BBE-B8C2E7158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907" y="2141315"/>
            <a:ext cx="8309291" cy="403088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Compare cost of resources to be acquired under CETA with a proxy resource</a:t>
            </a:r>
          </a:p>
          <a:p>
            <a:pPr marL="1141413" lvl="1" indent="-457200"/>
            <a:r>
              <a:rPr lang="en-US"/>
              <a:t>Decide who will select proxy resource</a:t>
            </a:r>
          </a:p>
          <a:p>
            <a:pPr marL="1141413" lvl="1" indent="-457200"/>
            <a:r>
              <a:rPr lang="en-US"/>
              <a:t>Determine proxy resource </a:t>
            </a:r>
          </a:p>
          <a:p>
            <a:pPr marL="1141413" lvl="1" indent="-457200"/>
            <a:r>
              <a:rPr lang="en-US"/>
              <a:t>Consider what other costs are included in the comparison (fuel consumption, generation capacity, operations and maintenance, transmission, ancillary services, and emissions)</a:t>
            </a:r>
          </a:p>
          <a:p>
            <a:pPr marL="1141413" lvl="1" indent="-457200"/>
            <a:r>
              <a:rPr lang="en-US"/>
              <a:t>Looks at levelized cost of a resource over its lifetime (lifetime of proxy resource or CETA resource?)</a:t>
            </a:r>
          </a:p>
          <a:p>
            <a:pPr marL="1141413" lvl="1" indent="-457200"/>
            <a:endParaRPr lang="en-US"/>
          </a:p>
          <a:p>
            <a:pPr marL="1141413" lvl="1" indent="-457200"/>
            <a:endParaRPr lang="en-US"/>
          </a:p>
          <a:p>
            <a:pPr marL="1141413" lvl="1" indent="-457200"/>
            <a:endParaRPr lang="en-US"/>
          </a:p>
          <a:p>
            <a:r>
              <a:rPr lang="en-US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680012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Proxy Costs for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8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62A56BE-A66D-8C49-91F3-EB9766E7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522514"/>
            <a:ext cx="8315325" cy="1146629"/>
          </a:xfrm>
        </p:spPr>
        <p:txBody>
          <a:bodyPr>
            <a:normAutofit fontScale="90000"/>
          </a:bodyPr>
          <a:lstStyle/>
          <a:p>
            <a:r>
              <a:rPr lang="en-US"/>
              <a:t>How to determine a proxy given current costs?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2803E-DC6F-524E-9F0B-19A1B3E19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B70CC6C-CDB9-9D45-A017-224E3DFB7A1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DCE37-7A07-DF4D-8599-8A153B6C0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69" y="1669143"/>
            <a:ext cx="4504354" cy="3594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B25249-A5B7-554A-8FB6-91843E192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399" y="2199028"/>
            <a:ext cx="4003045" cy="39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1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0873" y="1407687"/>
            <a:ext cx="8315783" cy="58115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Would it work?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BCCFE-6ECD-864B-95E5-EFAB042F57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883" y="1988841"/>
            <a:ext cx="3937249" cy="2301642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Simpler than modeling?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Examples from other states in RPS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EC203E-7E0B-4840-8954-918820A6F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3598" y="1988842"/>
            <a:ext cx="3937249" cy="4098814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Difficult to determine proxy resource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Do proxy fairly replace portfolio of resources?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Complicated by levelized cost timeframe, fuel costs, system impacts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Hard to consider other factors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752855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Proxy Costs for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5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784" y="1540307"/>
            <a:ext cx="8327044" cy="58115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How would this option work?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E2D0F-58B0-BE48-8BBE-B8C2E7158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907" y="2264230"/>
            <a:ext cx="8309581" cy="369694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Compare costs of CETA resources with wholesale market spot price </a:t>
            </a:r>
          </a:p>
          <a:p>
            <a:pPr marL="1141413" lvl="1" indent="-457200"/>
            <a:r>
              <a:rPr lang="en-US" dirty="0">
                <a:solidFill>
                  <a:schemeClr val="tx2"/>
                </a:solidFill>
              </a:rPr>
              <a:t>Considerations of energy and capacity</a:t>
            </a:r>
          </a:p>
          <a:p>
            <a:pPr marL="1141413" lvl="1" indent="-457200"/>
            <a:r>
              <a:rPr lang="en-US" dirty="0">
                <a:solidFill>
                  <a:schemeClr val="tx2"/>
                </a:solidFill>
              </a:rPr>
              <a:t>Shape market price curve to output of CETA resource?</a:t>
            </a:r>
          </a:p>
          <a:p>
            <a:pPr marL="1141413" lvl="1" indent="-457200"/>
            <a:r>
              <a:rPr lang="en-US" dirty="0">
                <a:solidFill>
                  <a:schemeClr val="tx2"/>
                </a:solidFill>
              </a:rPr>
              <a:t>Use historical market prices for CETA resource generation or projections compared to resource lifetime?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854506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Market Costs as Proxies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0873" y="1407687"/>
            <a:ext cx="8315783" cy="58115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Would it work?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BCCFE-6ECD-864B-95E5-EFAB042F57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883" y="2160541"/>
            <a:ext cx="3937249" cy="3755002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 dirty="0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Comparison is to an easily-determinable market cost, not a proxy resource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Can potentially compare different attributes to those market costs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EC203E-7E0B-4840-8954-918820A6F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3598" y="2160544"/>
            <a:ext cx="3937249" cy="3348737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 dirty="0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Is wholesale market cost a fair representation of non-CETA costs?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market cost is used?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752855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Market Costs as Proxies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02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784" y="1540307"/>
            <a:ext cx="8327044" cy="58115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How would this option work?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E2D0F-58B0-BE48-8BBE-B8C2E7158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907" y="2280213"/>
            <a:ext cx="8309291" cy="3808071"/>
          </a:xfrm>
        </p:spPr>
        <p:txBody>
          <a:bodyPr/>
          <a:lstStyle/>
          <a:p>
            <a:r>
              <a:rPr lang="en-US" dirty="0"/>
              <a:t>At least two approaches: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CETA-compliant modeling runs compared to non-CETA-compliant portfolio (but need to establish proper baseline, including other CETA, pre-CETA requirements) up front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Requirement to do a modeling run for future comparison to actual costs if incremental cost compliance provision used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854506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Integrated Resource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94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0873" y="1407687"/>
            <a:ext cx="8315783" cy="58115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Would it work?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BCCFE-6ECD-864B-95E5-EFAB042F57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883" y="1988841"/>
            <a:ext cx="4054263" cy="4098814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 dirty="0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System-wide 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Can ensure that all baseline requirements are included in comparison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Can incorporate CETA section 4(8)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Can ensure that all portfolio attributes are discussed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EC203E-7E0B-4840-8954-918820A6F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3598" y="1988842"/>
            <a:ext cx="3937249" cy="4098814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Must ensure inputs are accurate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Requires additional modeling to establish a baseline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Timing of costs and benefits may be outside of compliance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752855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Integrated Resource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2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784" y="1540307"/>
            <a:ext cx="8327044" cy="58115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How would this option work?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E2D0F-58B0-BE48-8BBE-B8C2E7158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907" y="2597334"/>
            <a:ext cx="8309291" cy="37256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Utility would set aside a projected 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Utility would monitor expenditures that qualify as incremental CEIP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Could choose to use incremental cost compliance mechanism if used 2% or more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Would need to justify to the Commission (would imply a post-compliance period filing)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854506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Incremental Cost Set-Aside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21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AF310-5336-F549-9398-445B4BF01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0873" y="1407687"/>
            <a:ext cx="8315783" cy="58115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Would it work?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BCCFE-6ECD-864B-95E5-EFAB042F57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883" y="2160541"/>
            <a:ext cx="3937249" cy="3773331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 dirty="0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Provides a mechanism to monitor incremental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Simpler than modeling portfolios of resources; no baseline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Could consider section 4(8) pieces in developing portfolio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EC203E-7E0B-4840-8954-918820A6F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3598" y="2160544"/>
            <a:ext cx="3937249" cy="401165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US" dirty="0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Clear direction needed about what would qualify as incremental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Post-compliance period review might allow utility to spend less than 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Post-compliance might also hinder full discussion of other factors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DC8DC-8FE3-D44B-99BD-933CCDCA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1"/>
            <a:ext cx="8315325" cy="752855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Incremental Cost Set-Aside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2030-1DB3-9E41-9846-FAA5A018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6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85ACE9-CE3A-5C4B-A255-C26AD98ACF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108033"/>
            <a:ext cx="8332975" cy="40641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Context and Scope of the Incremental Cost calculation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Illustrative Incremental Cost formula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Options for Addressing Incremental Cost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Other Implementation Questions and Options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Hypothetical examples</a:t>
            </a:r>
          </a:p>
          <a:p>
            <a:pPr marL="971550" lvl="1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1839AE9-9BF8-1640-971D-3D5849F9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	</a:t>
            </a:r>
          </a:p>
        </p:txBody>
      </p:sp>
    </p:spTree>
    <p:extLst>
      <p:ext uri="{BB962C8B-B14F-4D97-AF65-F5344CB8AC3E}">
        <p14:creationId xmlns:p14="http://schemas.microsoft.com/office/powerpoint/2010/main" val="1101128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1CAE3D-1E05-AA46-BEF2-6955B6FC95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108033"/>
            <a:ext cx="8332975" cy="518637"/>
          </a:xfrm>
        </p:spPr>
        <p:txBody>
          <a:bodyPr/>
          <a:lstStyle/>
          <a:p>
            <a:r>
              <a:rPr lang="en-US"/>
              <a:t>Hybrid approaches – proxy resources + modeling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FDB080-685E-CB47-95BD-B41AD040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Other Options?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FCF16-5AA6-F448-BBD9-3CC3BFAA0B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4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AA469F-9872-F04E-9A17-F25197265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92F80-7DE7-7B43-ACD7-0C5DDA17CC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71EA4D-DCE0-564D-A9EF-BA09B3BB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Implementation Questions and Options</a:t>
            </a:r>
          </a:p>
        </p:txBody>
      </p:sp>
    </p:spTree>
    <p:extLst>
      <p:ext uri="{BB962C8B-B14F-4D97-AF65-F5344CB8AC3E}">
        <p14:creationId xmlns:p14="http://schemas.microsoft.com/office/powerpoint/2010/main" val="173118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F57EB-7735-D443-AE78-6BB7BA855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108033"/>
            <a:ext cx="8332975" cy="410577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What is the definition of “directly attributable” and “necessary to comply”?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How and when is “compliance” using the incremental cost provision determined?</a:t>
            </a:r>
          </a:p>
          <a:p>
            <a:pPr marL="855663" lvl="1" indent="-514350"/>
            <a:r>
              <a:rPr lang="en-US"/>
              <a:t>Should there be true-up mechanisms between CEIP cycles?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How to demonstrate that investments in RE and non-emitting generation have been maximized?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4ABC91-78EF-A24F-9BAB-84CC6FB2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Implementation Issues in Incremental Cost Provision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97488-DC2A-3E4A-9D38-1D940CF72E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6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4D3E6E-7965-064B-865D-226E9F0980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108033"/>
            <a:ext cx="8332975" cy="3490797"/>
          </a:xfrm>
        </p:spPr>
        <p:txBody>
          <a:bodyPr/>
          <a:lstStyle/>
          <a:p>
            <a:r>
              <a:rPr lang="en-US"/>
              <a:t>CETA Section 6, (3)(a) and (4)(a):</a:t>
            </a:r>
          </a:p>
          <a:p>
            <a:pPr lvl="1"/>
            <a:r>
              <a:rPr lang="en-US"/>
              <a:t>“all costs included in the determination of cost impact must be directly attributable to actions necessary to comply with the requirements of Sections 4 and 5 of this act.”</a:t>
            </a:r>
          </a:p>
          <a:p>
            <a:pPr lvl="1"/>
            <a:r>
              <a:rPr lang="en-US"/>
              <a:t>In other words, anything included in </a:t>
            </a:r>
            <a:r>
              <a:rPr lang="en-US" b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ICC</a:t>
            </a:r>
            <a:r>
              <a:rPr lang="en-US" b="1" baseline="-25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b="1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must satisfy this requirement</a:t>
            </a:r>
            <a:endParaRPr lang="en-US" baseline="-25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F7AC0-25AD-5C4E-90EF-D0F5C996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“Directly Attributable to Actions Necessary to Comply”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BAEDA-0701-4045-AEF8-943F9B59C1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25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3E26E0-4C6D-D441-B439-D713945E0A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1691641"/>
            <a:ext cx="8332975" cy="4144245"/>
          </a:xfrm>
        </p:spPr>
        <p:txBody>
          <a:bodyPr/>
          <a:lstStyle/>
          <a:p>
            <a:r>
              <a:rPr lang="en-US"/>
              <a:t>Include costs not related to other explicit legal requirements (e.g. the RPS)</a:t>
            </a:r>
          </a:p>
          <a:p>
            <a:r>
              <a:rPr lang="en-US"/>
              <a:t>Include all costs associated with an approved CEIP, i.e. whatever is in the CEIP is incremental </a:t>
            </a:r>
          </a:p>
          <a:p>
            <a:r>
              <a:rPr lang="en-US"/>
              <a:t>Include costs of investments that enable compliance, (e.g. utility IT , new utility personnel)</a:t>
            </a:r>
          </a:p>
          <a:p>
            <a:r>
              <a:rPr lang="en-US"/>
              <a:t>Include costs related to making utilities better situated to comply, (e.g. employee training)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1DFEC-6271-084B-870E-7B7C7867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Broad Interpretations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4665E-1061-D14C-9946-A1207B6B73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74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62A1C9-5583-D74D-9DC9-026C644AD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1668781"/>
            <a:ext cx="8332975" cy="4041653"/>
          </a:xfrm>
        </p:spPr>
        <p:txBody>
          <a:bodyPr/>
          <a:lstStyle/>
          <a:p>
            <a:r>
              <a:rPr lang="en-US"/>
              <a:t>Only include costs that can be directly tied to a requirement in CETA sections 4 and 5</a:t>
            </a:r>
          </a:p>
          <a:p>
            <a:r>
              <a:rPr lang="en-US"/>
              <a:t>Only include costs for investments that are determined to be the “bare minimum” required to comply, e.g. G, T &amp; D </a:t>
            </a:r>
          </a:p>
          <a:p>
            <a:r>
              <a:rPr lang="en-US"/>
              <a:t>Only include costs for investments (or fractions of investments) that would not happen in a world without CETA sections 4 and 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6DDBF6-2F67-2348-BE06-070E5B6A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Narrow Interpretations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92882-5137-C34C-BAA2-BCEB6F3174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78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B34B28-D95C-C144-9ED6-A9A82DF16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352968"/>
            <a:ext cx="8332975" cy="3801715"/>
          </a:xfrm>
        </p:spPr>
        <p:txBody>
          <a:bodyPr/>
          <a:lstStyle/>
          <a:p>
            <a:r>
              <a:rPr lang="en-US"/>
              <a:t>Statute seems ambiguous on when the determination should be made</a:t>
            </a:r>
          </a:p>
          <a:p>
            <a:r>
              <a:rPr lang="en-US"/>
              <a:t>Note two intents in statute that commenters highlighted:</a:t>
            </a:r>
          </a:p>
          <a:p>
            <a:pPr lvl="1"/>
            <a:r>
              <a:rPr lang="en-US" sz="2400"/>
              <a:t>Purpose of incremental cost provision is to protect customers from unreasonable costs</a:t>
            </a:r>
          </a:p>
          <a:p>
            <a:pPr lvl="1"/>
            <a:r>
              <a:rPr lang="en-US" sz="2400"/>
              <a:t>Ambitious/aggressive goals require decisive action by utilities who must be empowered to achieve the goals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FB5BE1-1F5F-CD4E-A2D6-4BD3370A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Timing of Commission/Commerce Decision Regarding Use of ICC Provision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88997-7831-2E42-9E12-8A09B0A168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20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F509D-6BEC-0747-908A-EE5AE580B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940" y="1804444"/>
            <a:ext cx="2405151" cy="437236"/>
          </a:xfrm>
        </p:spPr>
        <p:txBody>
          <a:bodyPr/>
          <a:lstStyle/>
          <a:p>
            <a:r>
              <a:rPr lang="en-US"/>
              <a:t>Basic Idea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F13B78-7A5A-FD46-B179-1EC3FFFB7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9425" y="1804444"/>
            <a:ext cx="2405151" cy="437236"/>
          </a:xfrm>
        </p:spPr>
        <p:txBody>
          <a:bodyPr/>
          <a:lstStyle/>
          <a:p>
            <a:r>
              <a:rPr lang="en-US"/>
              <a:t>Pros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CA1622-24BD-D74D-8D0F-41ACE10DE2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6061" y="1804444"/>
            <a:ext cx="2405151" cy="437236"/>
          </a:xfrm>
        </p:spPr>
        <p:txBody>
          <a:bodyPr/>
          <a:lstStyle/>
          <a:p>
            <a:r>
              <a:rPr lang="en-US"/>
              <a:t>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D45247-E367-DC40-A45D-ACD9B116E9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458720"/>
            <a:ext cx="2551369" cy="437491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CEIP forecasts incremental cost of meeting the standards or interim targets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If &gt;2%, utility considered in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Could use proxy cost or modeling/ planning approach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2E2A63-4CD9-D746-BE4B-6280955313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49845" y="2448560"/>
            <a:ext cx="2551368" cy="302332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/>
              <a:t>Makes forecasts more important (and potentially controversial)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/>
              <a:t>Creates uncertainty about whether the ICC will actually be met (ICC&gt;2%)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784CE7-04DC-B640-9DA7-BA87BE54BF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14675" y="2458720"/>
            <a:ext cx="2666823" cy="335925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Aligns ICC determination with decision on CEIP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Potentially simpler than also including an after-the-fact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3EAACD-15C4-8F4D-A332-B32329D6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Before CEIP Time Period (ex ante)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70D2A-E772-8648-AC08-8EF4243CA0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F509D-6BEC-0747-908A-EE5AE580B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940" y="1804444"/>
            <a:ext cx="2405151" cy="437236"/>
          </a:xfrm>
        </p:spPr>
        <p:txBody>
          <a:bodyPr/>
          <a:lstStyle/>
          <a:p>
            <a:r>
              <a:rPr lang="en-US"/>
              <a:t>Basic Idea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F13B78-7A5A-FD46-B179-1EC3FFFB7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9425" y="1804444"/>
            <a:ext cx="2405151" cy="437236"/>
          </a:xfrm>
        </p:spPr>
        <p:txBody>
          <a:bodyPr/>
          <a:lstStyle/>
          <a:p>
            <a:r>
              <a:rPr lang="en-US"/>
              <a:t>Pros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CA1622-24BD-D74D-8D0F-41ACE10DE2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6061" y="1804444"/>
            <a:ext cx="2405151" cy="437236"/>
          </a:xfrm>
        </p:spPr>
        <p:txBody>
          <a:bodyPr/>
          <a:lstStyle/>
          <a:p>
            <a:r>
              <a:rPr lang="en-US"/>
              <a:t>Cons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3EAACD-15C4-8F4D-A332-B32329D6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CEIP Time Period (ex post)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70D2A-E772-8648-AC08-8EF4243CA0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C1DCBC7-DF55-7C46-8BB3-C6703A3BDA0B}"/>
              </a:ext>
            </a:extLst>
          </p:cNvPr>
          <p:cNvSpPr txBox="1">
            <a:spLocks/>
          </p:cNvSpPr>
          <p:nvPr/>
        </p:nvSpPr>
        <p:spPr>
          <a:xfrm>
            <a:off x="392722" y="2421388"/>
            <a:ext cx="2666823" cy="4374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2813" rtl="0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kern="120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42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Utility accounts for costs to implement CEIP including costs that are incremental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Ex post review determines compliance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Could use any of the 3 approaches discussed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369DA27-2425-7F46-A18E-D2949257C572}"/>
              </a:ext>
            </a:extLst>
          </p:cNvPr>
          <p:cNvSpPr txBox="1">
            <a:spLocks/>
          </p:cNvSpPr>
          <p:nvPr/>
        </p:nvSpPr>
        <p:spPr>
          <a:xfrm>
            <a:off x="6049844" y="2439229"/>
            <a:ext cx="2551368" cy="5223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2813" rtl="0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kern="120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42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Conflicts with the idea that CEIP investments will be approved by UTC/Commerce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If ICC &lt;/&gt;2%, ex post review of utility actions (which were already approved in CEIP?</a:t>
            </a:r>
          </a:p>
          <a:p>
            <a:pPr eaLnBrk="1" hangingPunct="1"/>
            <a:endParaRPr lang="en-US" sz="18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18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18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18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062BC2-9E95-B04C-B700-A495C0ADB0F8}"/>
              </a:ext>
            </a:extLst>
          </p:cNvPr>
          <p:cNvSpPr txBox="1">
            <a:spLocks/>
          </p:cNvSpPr>
          <p:nvPr/>
        </p:nvSpPr>
        <p:spPr>
          <a:xfrm>
            <a:off x="3107753" y="2491327"/>
            <a:ext cx="2666823" cy="50520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2813" rtl="0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F15B55"/>
              </a:buClr>
              <a:buFont typeface="Arial" panose="020B0604020202020204" pitchFamily="34" charset="0"/>
              <a:buNone/>
              <a:defRPr lang="en-US" sz="2800" b="0" i="0" kern="120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42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Relies on actual data, accounts for how costs change over time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Can still include a forecast of costs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000"/>
              <a:t>Possibly allows a more thorough review of whether all customers are benefiting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1374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6DEDE-02FE-3A4F-A3F3-80EE02F218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1673693"/>
            <a:ext cx="8332975" cy="4720813"/>
          </a:xfrm>
        </p:spPr>
        <p:txBody>
          <a:bodyPr/>
          <a:lstStyle/>
          <a:p>
            <a:r>
              <a:rPr lang="en-US"/>
              <a:t>Could be used with ex post or ex ante approach but seems most important for ex ante</a:t>
            </a:r>
          </a:p>
          <a:p>
            <a:r>
              <a:rPr lang="en-US"/>
              <a:t>In both cases, a key first question is whether the ICC provision is being used for compliance</a:t>
            </a:r>
          </a:p>
          <a:p>
            <a:r>
              <a:rPr lang="en-US"/>
              <a:t>With ex ante: true-up to 2% if needed</a:t>
            </a:r>
          </a:p>
          <a:p>
            <a:r>
              <a:rPr lang="en-US"/>
              <a:t>For both, whether to “true down” in the case of costs over 2%</a:t>
            </a:r>
          </a:p>
          <a:p>
            <a:r>
              <a:rPr lang="en-US"/>
              <a:t>How to actually “true-up”?  Costs will be in rate base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5A81B-0C56-E446-900B-C982D363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True-up Mechanism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105F1-E101-B643-B4F4-A563422899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9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D68AC4-2B82-0845-8BC9-975673E1B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2BB355-4F40-EB42-970B-4E35D98F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592" y="680435"/>
            <a:ext cx="6815757" cy="1573367"/>
          </a:xfrm>
        </p:spPr>
        <p:txBody>
          <a:bodyPr/>
          <a:lstStyle/>
          <a:p>
            <a:r>
              <a:rPr lang="en-US"/>
              <a:t>Incremental Cost Provision Scope and Context</a:t>
            </a:r>
          </a:p>
        </p:txBody>
      </p:sp>
    </p:spTree>
    <p:extLst>
      <p:ext uri="{BB962C8B-B14F-4D97-AF65-F5344CB8AC3E}">
        <p14:creationId xmlns:p14="http://schemas.microsoft.com/office/powerpoint/2010/main" val="4081711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F509D-6BEC-0747-908A-EE5AE580B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940" y="1804444"/>
            <a:ext cx="2405151" cy="437236"/>
          </a:xfrm>
        </p:spPr>
        <p:txBody>
          <a:bodyPr/>
          <a:lstStyle/>
          <a:p>
            <a:r>
              <a:rPr lang="en-US"/>
              <a:t>Basic Idea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F13B78-7A5A-FD46-B179-1EC3FFFB7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9425" y="1804444"/>
            <a:ext cx="2405151" cy="437236"/>
          </a:xfrm>
        </p:spPr>
        <p:txBody>
          <a:bodyPr/>
          <a:lstStyle/>
          <a:p>
            <a:r>
              <a:rPr lang="en-US"/>
              <a:t>Pros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CA1622-24BD-D74D-8D0F-41ACE10DE2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6061" y="1804444"/>
            <a:ext cx="2405151" cy="437236"/>
          </a:xfrm>
        </p:spPr>
        <p:txBody>
          <a:bodyPr/>
          <a:lstStyle/>
          <a:p>
            <a:r>
              <a:rPr lang="en-US"/>
              <a:t>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D45247-E367-DC40-A45D-ACD9B116E9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6" y="2458720"/>
            <a:ext cx="2721404" cy="369780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Use forecast to invoke this section for compliance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CEIP approval process determines what investments should be made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Tracking of costs (interim reports?)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Review ex-post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True-up to 2%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2E2A63-4CD9-D746-BE4B-6280955313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80761" y="2448560"/>
            <a:ext cx="2714018" cy="166648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Added complexity compared to choosing one compliance approach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784CE7-04DC-B640-9DA7-BA87BE54BF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1820" y="2458720"/>
            <a:ext cx="2880361" cy="234359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Certainty for utility and parties regarding applicability of ICC provision to a given CEIP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Relies on actual cost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3EAACD-15C4-8F4D-A332-B32329D6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70D2A-E772-8648-AC08-8EF4243CA0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F06B73-B482-7E40-94A6-5FD5600BA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2108033"/>
            <a:ext cx="8332975" cy="4041653"/>
          </a:xfrm>
        </p:spPr>
        <p:txBody>
          <a:bodyPr/>
          <a:lstStyle/>
          <a:p>
            <a:r>
              <a:rPr lang="en-US" i="1"/>
              <a:t>If ICC is relied upon for compliance</a:t>
            </a:r>
            <a:r>
              <a:rPr lang="en-US"/>
              <a:t>, Section 6(3)(b) requires a utility to demonstrate that it has maximized investment in RE and non-emitting generation prior to using alt. compliance options</a:t>
            </a:r>
          </a:p>
          <a:p>
            <a:r>
              <a:rPr lang="en-US"/>
              <a:t>Implications for the timing of ICC determination</a:t>
            </a:r>
          </a:p>
          <a:p>
            <a:r>
              <a:rPr lang="en-US"/>
              <a:t>Demonstration could include forecasts of different potential scenarios for meeting interim and long-term CETA targets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69A3EE-7160-944C-9B90-822965D0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Investments in RE and Non-Emitting 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9E890-9097-DA49-9845-BCFE2CEE6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47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899267-709A-554A-8BFB-086BAD339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D2C956-49FC-D146-B71B-7826E8330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9592" y="1805059"/>
            <a:ext cx="6805929" cy="298800"/>
          </a:xfrm>
        </p:spPr>
        <p:txBody>
          <a:bodyPr/>
          <a:lstStyle/>
          <a:p>
            <a:r>
              <a:rPr lang="en-US"/>
              <a:t>Combining ICC Calculation and Implementation Options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14DCE-ECDF-8746-BAE9-0BB1477B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Hypothetical Examples</a:t>
            </a:r>
          </a:p>
        </p:txBody>
      </p:sp>
    </p:spTree>
    <p:extLst>
      <p:ext uri="{BB962C8B-B14F-4D97-AF65-F5344CB8AC3E}">
        <p14:creationId xmlns:p14="http://schemas.microsoft.com/office/powerpoint/2010/main" val="3941630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0B5D13-D549-7648-B59E-7A68555E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Proxy Costs – Hypothetical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00684-4FFD-F240-BA0A-1CF88C9DA2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038BFB-2ACA-CB48-A3CC-CF11D32E4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148465"/>
              </p:ext>
            </p:extLst>
          </p:nvPr>
        </p:nvGraphicFramePr>
        <p:xfrm>
          <a:off x="109183" y="1433015"/>
          <a:ext cx="8707792" cy="4739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888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65AA95-1E73-8543-B576-C5CD014FD6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1501255"/>
            <a:ext cx="8332975" cy="482175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At a time when renewable resources are often the least expensive generation resource, what would be used as proxies?</a:t>
            </a:r>
          </a:p>
          <a:p>
            <a:pPr lvl="1"/>
            <a:r>
              <a:rPr lang="en-US"/>
              <a:t>Least-cost option in a non-CETA §§ 4&amp;5 scenario could be higher cost</a:t>
            </a:r>
          </a:p>
          <a:p>
            <a:r>
              <a:rPr lang="en-US"/>
              <a:t>How to determine a least-cost proxy for DR and EE, given their role in a larger portfolio?  Or for investments made to support DER deployment? Would this essentially mean a case-by-case demonstration of the choices utilities would have made in the absence of CETA §§ 4 &amp; 5?</a:t>
            </a:r>
          </a:p>
          <a:p>
            <a:r>
              <a:rPr lang="en-US"/>
              <a:t>Does an approach to ICC that does not rely on actual costs create a risk that CETA requirements and goals will not be met?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B5D13-D549-7648-B59E-7A68555E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Proxy Costs – Challenges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00684-4FFD-F240-BA0A-1CF88C9DA2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7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0B5D13-D549-7648-B59E-7A68555E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IRP – Combination Hypothetical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00684-4FFD-F240-BA0A-1CF88C9DA2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038BFB-2ACA-CB48-A3CC-CF11D32E4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2664511"/>
              </p:ext>
            </p:extLst>
          </p:nvPr>
        </p:nvGraphicFramePr>
        <p:xfrm>
          <a:off x="109183" y="1433015"/>
          <a:ext cx="8707792" cy="4739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9091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65AA95-1E73-8543-B576-C5CD014FD6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415" y="1420837"/>
            <a:ext cx="8332975" cy="5752890"/>
          </a:xfrm>
        </p:spPr>
        <p:txBody>
          <a:bodyPr/>
          <a:lstStyle/>
          <a:p>
            <a:r>
              <a:rPr lang="en-US" sz="2400"/>
              <a:t>Modeling the baseline to use to compare a CEIP portfolio is an important aspect of using the IRP as the incremental cost comparison. </a:t>
            </a:r>
          </a:p>
          <a:p>
            <a:pPr lvl="1"/>
            <a:r>
              <a:rPr lang="en-US" sz="2400"/>
              <a:t>Should rules include requirements for the baseline portfolio to provide direction and so that the baseline is standardized across utilities?</a:t>
            </a:r>
          </a:p>
          <a:p>
            <a:pPr lvl="1"/>
            <a:r>
              <a:rPr lang="en-US" sz="2400"/>
              <a:t>If the utility compares actual costs later, is there a concern that the baseline is also no longer up to date?</a:t>
            </a:r>
          </a:p>
          <a:p>
            <a:r>
              <a:rPr lang="en-US" sz="2400"/>
              <a:t>Equitable distribution of benefits will make some scenarios more appropriate than others; how does this factor into decisions about using the incremental cost provision?</a:t>
            </a:r>
          </a:p>
          <a:p>
            <a:pPr lvl="1"/>
            <a:endParaRPr lang="en-US" sz="2400"/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B5D13-D549-7648-B59E-7A68555E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IRP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00684-4FFD-F240-BA0A-1CF88C9DA2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6E26F9-D35C-3C42-ACB9-4F07786F7D9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40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F32EAE-0B5D-A744-9832-5776A8FF1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320" y="5456651"/>
            <a:ext cx="3226668" cy="500137"/>
          </a:xfrm>
        </p:spPr>
        <p:txBody>
          <a:bodyPr/>
          <a:lstStyle/>
          <a:p>
            <a:r>
              <a:rPr lang="en-US"/>
              <a:t>Jessica Shipley</a:t>
            </a:r>
          </a:p>
          <a:p>
            <a:r>
              <a:rPr lang="en-US"/>
              <a:t>Megan O’Reilly</a:t>
            </a:r>
          </a:p>
          <a:p>
            <a:r>
              <a:rPr lang="en-US"/>
              <a:t>The Regulatory Assistance Project (RAP)®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BCF70-A88B-E342-B0E5-A7C80DB8AC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2020" y="5439843"/>
            <a:ext cx="2527582" cy="500138"/>
          </a:xfrm>
        </p:spPr>
        <p:txBody>
          <a:bodyPr/>
          <a:lstStyle/>
          <a:p>
            <a:r>
              <a:rPr lang="en-US" err="1"/>
              <a:t>jshipley@raponline.org</a:t>
            </a:r>
            <a:r>
              <a:rPr lang="en-US"/>
              <a:t>    + 1 802.496.0734</a:t>
            </a:r>
          </a:p>
          <a:p>
            <a:r>
              <a:rPr lang="en-US"/>
              <a:t>moreilly@raponline.org.   + 1 802.496.0736</a:t>
            </a:r>
          </a:p>
          <a:p>
            <a:r>
              <a:rPr lang="en-US" err="1"/>
              <a:t>raponline.org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560C2-B769-CE41-AACD-25565909BC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8445" y="5448246"/>
            <a:ext cx="1911069" cy="340414"/>
          </a:xfrm>
        </p:spPr>
        <p:txBody>
          <a:bodyPr/>
          <a:lstStyle/>
          <a:p>
            <a:r>
              <a:rPr lang="en-US"/>
              <a:t>Portland, Oregon</a:t>
            </a:r>
          </a:p>
          <a:p>
            <a:r>
              <a:rPr lang="en-US"/>
              <a:t>Taos, NM</a:t>
            </a:r>
          </a:p>
        </p:txBody>
      </p:sp>
    </p:spTree>
    <p:extLst>
      <p:ext uri="{BB962C8B-B14F-4D97-AF65-F5344CB8AC3E}">
        <p14:creationId xmlns:p14="http://schemas.microsoft.com/office/powerpoint/2010/main" val="175952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CC4D8-C406-DF4A-B73D-FBAAE026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783" y="1876581"/>
            <a:ext cx="8327045" cy="648191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Clean Energy Transformation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B134D-13FD-0A42-8EB8-3318BDE69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783" y="2675585"/>
            <a:ext cx="8321705" cy="349661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“Washington must address the impacts of climate change by leading the transition to a clean energy economy”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“transition the state's electricity supply to one hundred percent carbon-neutral by 2030, and one hundred percent carbon-free by 2045”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“transition to one hundred percent clean energy is underway, but must happen faster than our current policies can deliver”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FA244-8D5D-6B48-BF55-5BD56669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685800"/>
            <a:ext cx="8315325" cy="1039969"/>
          </a:xfrm>
        </p:spPr>
        <p:txBody>
          <a:bodyPr>
            <a:normAutofit fontScale="90000"/>
          </a:bodyPr>
          <a:lstStyle/>
          <a:p>
            <a:r>
              <a:rPr lang="en-US"/>
              <a:t>Incremental Cost Provision: </a:t>
            </a:r>
            <a:br>
              <a:rPr lang="en-US"/>
            </a:br>
            <a:r>
              <a:rPr lang="en-US"/>
              <a:t>Context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2A423-8D8C-B04D-B2C5-BAE9979D66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27046FC-745B-AB48-9401-A80B76D916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2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CC4D8-C406-DF4A-B73D-FBAAE026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162" y="1161143"/>
            <a:ext cx="8224837" cy="616142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CETA section 6: </a:t>
            </a:r>
          </a:p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B134D-13FD-0A42-8EB8-3318BDE69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163" y="1777286"/>
            <a:ext cx="8315325" cy="4539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4"/>
                </a:solidFill>
              </a:rPr>
              <a:t>A utility “must be considered to be in compliance with the standards under RCW 19.405.040(1) and 19.405.050(1) if, over the four-year compliance period, the average annual incremental cost of meeting the standards or the interim targets established under subsection (1) of this section equals a two percent increase of the investor-owned utility's weather-adjusted sales revenue to customers for electric operations above the previous year, as reported by the investor-owned utility in its most recent commission basis report.”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4"/>
                </a:solidFill>
              </a:rPr>
              <a:t>“All costs included in the determination of cost impact must be directly attributable to actions necessary to comply with the requirements of RCW 19.405.040 and 19.405.050.”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FA244-8D5D-6B48-BF55-5BD56669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540914"/>
            <a:ext cx="8315325" cy="1236371"/>
          </a:xfrm>
        </p:spPr>
        <p:txBody>
          <a:bodyPr>
            <a:normAutofit fontScale="90000"/>
          </a:bodyPr>
          <a:lstStyle/>
          <a:p>
            <a:r>
              <a:rPr lang="en-US"/>
              <a:t>Incremental Cost Provision: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2A423-8D8C-B04D-B2C5-BAE9979D66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27046FC-745B-AB48-9401-A80B76D916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0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CC4D8-C406-DF4A-B73D-FBAAE026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784" y="1711415"/>
            <a:ext cx="8327044" cy="581024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What is the incremental cost provision?!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B134D-13FD-0A42-8EB8-3318BDE69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783" y="2342478"/>
            <a:ext cx="8315325" cy="38297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4"/>
                </a:solidFill>
              </a:rPr>
              <a:t>Baseline = What utility would do in the absence of CETA sections 4 and 5</a:t>
            </a:r>
          </a:p>
          <a:p>
            <a:pPr marL="1141413" lvl="1" indent="-457200"/>
            <a:r>
              <a:rPr lang="en-US">
                <a:solidFill>
                  <a:schemeClr val="accent4"/>
                </a:solidFill>
              </a:rPr>
              <a:t>All existing laws, regulations, Commission orders (e.g. existing energy efficiency, demand response requirements)</a:t>
            </a:r>
          </a:p>
          <a:p>
            <a:pPr marL="1141413" lvl="1" indent="-457200"/>
            <a:r>
              <a:rPr lang="en-US">
                <a:solidFill>
                  <a:schemeClr val="accent4"/>
                </a:solidFill>
              </a:rPr>
              <a:t>Other sections of CETA, e.g. social cost of carbon, coal shutdowns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4"/>
                </a:solidFill>
              </a:rPr>
              <a:t>Incremental cost = cost above this baseline that is a consequence of complying with CETA §§  4-5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FA244-8D5D-6B48-BF55-5BD56669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566670"/>
            <a:ext cx="8315325" cy="1094705"/>
          </a:xfrm>
        </p:spPr>
        <p:txBody>
          <a:bodyPr>
            <a:normAutofit fontScale="90000"/>
          </a:bodyPr>
          <a:lstStyle/>
          <a:p>
            <a:r>
              <a:rPr lang="en-US"/>
              <a:t>Incremental Cost Provision: </a:t>
            </a:r>
            <a:br>
              <a:rPr lang="en-US"/>
            </a:br>
            <a:r>
              <a:rPr lang="en-US"/>
              <a:t>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2A423-8D8C-B04D-B2C5-BAE9979D66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27046FC-745B-AB48-9401-A80B76D916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4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D68AC4-2B82-0845-8BC9-975673E1B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357" y="544336"/>
            <a:ext cx="574502" cy="886397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BB9E3-CB5B-B642-912D-135D336DAA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9592" y="1805059"/>
            <a:ext cx="6805929" cy="298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2BB355-4F40-EB42-970B-4E35D98F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Cost Formula</a:t>
            </a:r>
          </a:p>
        </p:txBody>
      </p:sp>
    </p:spTree>
    <p:extLst>
      <p:ext uri="{BB962C8B-B14F-4D97-AF65-F5344CB8AC3E}">
        <p14:creationId xmlns:p14="http://schemas.microsoft.com/office/powerpoint/2010/main" val="165794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A0679-EAD7-AF4D-B23E-4692FBCB3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79" y="672721"/>
            <a:ext cx="8315325" cy="1110359"/>
          </a:xfrm>
        </p:spPr>
        <p:txBody>
          <a:bodyPr>
            <a:normAutofit fontScale="90000"/>
          </a:bodyPr>
          <a:lstStyle/>
          <a:p>
            <a:r>
              <a:rPr lang="en-US"/>
              <a:t>Incremental Cost Provision: </a:t>
            </a:r>
            <a:br>
              <a:rPr lang="en-US"/>
            </a:br>
            <a:r>
              <a:rPr lang="en-US"/>
              <a:t>Formula </a:t>
            </a:r>
            <a:endParaRPr lang="en-US">
              <a:highlight>
                <a:srgbClr val="00FF00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3F5CF-D0B3-0844-A7ED-D1115297D6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27046FC-745B-AB48-9401-A80B76D916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415DD-1C9C-C745-A98C-91550FD92DCD}"/>
              </a:ext>
            </a:extLst>
          </p:cNvPr>
          <p:cNvSpPr/>
          <p:nvPr/>
        </p:nvSpPr>
        <p:spPr>
          <a:xfrm>
            <a:off x="524256" y="4084319"/>
            <a:ext cx="7930770" cy="233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endParaRPr lang="en-US" sz="2200" b="1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b="1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ICC</a:t>
            </a:r>
            <a:r>
              <a:rPr lang="en-US" sz="2200" b="1" baseline="-2500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22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220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Incremental Cost to Comply with Sections 4 and 5 in year X ($)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>
              <a:solidFill>
                <a:schemeClr val="accent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b="1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WASR</a:t>
            </a:r>
            <a:r>
              <a:rPr lang="en-US" sz="2200" b="1" baseline="-2500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n-US" sz="22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 </a:t>
            </a:r>
            <a:r>
              <a:rPr lang="en-US" sz="220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Weather-Adjusted Sales Revenue for electric operations in year Y ($)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37DE850-1CDE-5F49-844A-4BCE953F40BA}"/>
                  </a:ext>
                </a:extLst>
              </p:cNvPr>
              <p:cNvSpPr/>
              <p:nvPr/>
            </p:nvSpPr>
            <p:spPr>
              <a:xfrm>
                <a:off x="670560" y="1930553"/>
                <a:ext cx="7699120" cy="212249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4 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𝑌𝑒𝑎𝑟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𝐴𝑛𝑛𝑢𝑎𝑙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𝐼𝑛𝑐𝑟𝑒𝑚𝑒𝑛𝑡𝑎𝑙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𝐶𝑜𝑠𝑡</m:t>
                      </m:r>
                      <m:r>
                        <a:rPr lang="en-US" sz="2600" b="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600" b="0" i="1" smtClean="0">
                              <a:solidFill>
                                <a:srgbClr val="165C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solidFill>
                                <a:srgbClr val="165C99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n-US" sz="2600" b="0" i="1" smtClean="0">
                          <a:solidFill>
                            <a:srgbClr val="165C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600" b="0" i="1">
                  <a:solidFill>
                    <a:srgbClr val="165C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1080"/>
                  </a:lnSpc>
                </a:pPr>
                <a:endParaRPr lang="en-US" sz="2600" b="0" i="1">
                  <a:solidFill>
                    <a:srgbClr val="165C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165C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rgbClr val="165C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rgbClr val="165C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rgbClr val="165C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𝐼𝐶𝐶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𝑊𝐴𝑆𝑅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sz="2000" i="1">
                                  <a:solidFill>
                                    <a:srgbClr val="165C9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rgbClr val="165C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rgbClr val="165C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𝐼𝐶𝐶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𝑊𝐴𝑆𝑅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sz="2000" i="1">
                                  <a:solidFill>
                                    <a:srgbClr val="165C9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rgbClr val="165C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rgbClr val="165C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𝐼𝐶𝐶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𝑊𝐴𝑆𝑅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sz="2000" i="1">
                                  <a:solidFill>
                                    <a:srgbClr val="165C9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rgbClr val="165C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rgbClr val="165C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𝐼𝐶𝐶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𝑊𝐴𝑆𝑅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165C99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000" i="1">
                              <a:solidFill>
                                <a:srgbClr val="165C99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37DE850-1CDE-5F49-844A-4BCE953F4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1930553"/>
                <a:ext cx="7699120" cy="212249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6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68F0B3-6852-9747-A0A8-3685CB63A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357" y="544336"/>
            <a:ext cx="574502" cy="886397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24E877-E6B7-2E43-AA50-C8E708D9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for Addressing Incremental Cost</a:t>
            </a:r>
          </a:p>
        </p:txBody>
      </p:sp>
    </p:spTree>
    <p:extLst>
      <p:ext uri="{BB962C8B-B14F-4D97-AF65-F5344CB8AC3E}">
        <p14:creationId xmlns:p14="http://schemas.microsoft.com/office/powerpoint/2010/main" val="2318640380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ed Cover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F707EEC4-64F0-DB4C-860E-FBA20ED2F1F7}"/>
    </a:ext>
  </a:extLst>
</a:theme>
</file>

<file path=ppt/theme/theme10.xml><?xml version="1.0" encoding="utf-8"?>
<a:theme xmlns:a="http://schemas.openxmlformats.org/drawingml/2006/main" name="3_Body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zar-jim-rap-template-sample-2017" id="{24CD510B-BD16-450E-BBC3-0CAD56016D96}" vid="{4A589893-B8F6-42B3-A0B5-55673C3EF0A8}"/>
    </a:ext>
  </a:extLst>
</a:theme>
</file>

<file path=ppt/theme/theme11.xml><?xml version="1.0" encoding="utf-8"?>
<a:theme xmlns:a="http://schemas.openxmlformats.org/drawingml/2006/main" name="2_Body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lburn-ken-rap-template-sample-2017" id="{E41F352A-A98C-BB4F-88CC-6D8E33C1FA7B}" vid="{8AF687B7-1BD8-7B47-8B20-FECC4D875C45}"/>
    </a:ext>
  </a:extLst>
</a:theme>
</file>

<file path=ppt/theme/theme12.xml><?xml version="1.0" encoding="utf-8"?>
<a:theme xmlns:a="http://schemas.openxmlformats.org/drawingml/2006/main" name="1_Personalized About RAP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sample-2017-compressed" id="{6CCA9FEF-A113-E54D-862D-B303453B0F4E}" vid="{94B92C42-21FE-F94A-AC8A-D896F54E83E0}"/>
    </a:ext>
  </a:extLst>
</a:theme>
</file>

<file path=ppt/theme/theme13.xml><?xml version="1.0" encoding="utf-8"?>
<a:theme xmlns:a="http://schemas.openxmlformats.org/drawingml/2006/main" name="4_Body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lburn-ken-rap-template-sample-2017" id="{E41F352A-A98C-BB4F-88CC-6D8E33C1FA7B}" vid="{8AF687B7-1BD8-7B47-8B20-FECC4D875C45}"/>
    </a:ext>
  </a:extLst>
</a:theme>
</file>

<file path=ppt/theme/theme14.xml><?xml version="1.0" encoding="utf-8"?>
<a:theme xmlns:a="http://schemas.openxmlformats.org/drawingml/2006/main" name="5_Body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lburn-ken-rap-template-sample-2017" id="{E41F352A-A98C-BB4F-88CC-6D8E33C1FA7B}" vid="{8AF687B7-1BD8-7B47-8B20-FECC4D875C45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544E9A55-1409-9D4A-95D7-D2647B7872F2}"/>
    </a:ext>
  </a:extLst>
</a:theme>
</file>

<file path=ppt/theme/theme3.xml><?xml version="1.0" encoding="utf-8"?>
<a:theme xmlns:a="http://schemas.openxmlformats.org/drawingml/2006/main" name="Section Break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923189A9-BC52-014E-8ECA-34BD1E00D3E9}"/>
    </a:ext>
  </a:extLst>
</a:theme>
</file>

<file path=ppt/theme/theme4.xml><?xml version="1.0" encoding="utf-8"?>
<a:theme xmlns:a="http://schemas.openxmlformats.org/drawingml/2006/main" name="Body Slides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C4DA37FB-E2F9-D143-8C77-3E3FDEA3A115}"/>
    </a:ext>
  </a:extLst>
</a:theme>
</file>

<file path=ppt/theme/theme5.xml><?xml version="1.0" encoding="utf-8"?>
<a:theme xmlns:a="http://schemas.openxmlformats.org/drawingml/2006/main" name="1_Body Slides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B07D2FC8-337D-7543-9311-D19A623AF38B}"/>
    </a:ext>
  </a:extLst>
</a:theme>
</file>

<file path=ppt/theme/theme6.xml><?xml version="1.0" encoding="utf-8"?>
<a:theme xmlns:a="http://schemas.openxmlformats.org/drawingml/2006/main" name="Impact Slides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250E3C24-9E5A-3245-BF72-6830582F43FA}"/>
    </a:ext>
  </a:extLst>
</a:theme>
</file>

<file path=ppt/theme/theme7.xml><?xml version="1.0" encoding="utf-8"?>
<a:theme xmlns:a="http://schemas.openxmlformats.org/drawingml/2006/main" name="About RAP 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5E9E62BC-1B18-4242-B249-C01F60D47300}"/>
    </a:ext>
  </a:extLst>
</a:theme>
</file>

<file path=ppt/theme/theme8.xml><?xml version="1.0" encoding="utf-8"?>
<a:theme xmlns:a="http://schemas.openxmlformats.org/drawingml/2006/main" name="Personalized About RAP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blank-2017-compressed" id="{8372348E-D92C-F646-B71E-B891610CF397}" vid="{814687BC-0FEC-E149-AECA-89F9CD8D7C1E}"/>
    </a:ext>
  </a:extLst>
</a:theme>
</file>

<file path=ppt/theme/theme9.xml><?xml version="1.0" encoding="utf-8"?>
<a:theme xmlns:a="http://schemas.openxmlformats.org/drawingml/2006/main" name="1_Personalized Cover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eilly-Megan-rap-presentation-sample-2017-compressed" id="{6CCA9FEF-A113-E54D-862D-B303453B0F4E}" vid="{405082A5-E37C-664B-84B1-4AE8E381AEF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UE</Prefix>
    <DocumentSetType xmlns="dc463f71-b30c-4ab2-9473-d307f9d35888">Presentation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Rulemaking</CaseType>
    <IndustryCode xmlns="dc463f71-b30c-4ab2-9473-d307f9d35888">140</IndustryCode>
    <CaseStatus xmlns="dc463f71-b30c-4ab2-9473-d307f9d35888">Closed</CaseStatus>
    <OpenedDate xmlns="dc463f71-b30c-4ab2-9473-d307f9d35888">2019-12-16T08:00:00+00:00</OpenedDate>
    <SignificantOrder xmlns="dc463f71-b30c-4ab2-9473-d307f9d35888">false</SignificantOrder>
    <Date1 xmlns="dc463f71-b30c-4ab2-9473-d307f9d35888">2020-03-17T07:00:00+00:00</Date1>
    <IsDocumentOrder xmlns="dc463f71-b30c-4ab2-9473-d307f9d35888">false</IsDocumentOrder>
    <IsHighlyConfidential xmlns="dc463f71-b30c-4ab2-9473-d307f9d35888">false</IsHighlyConfidential>
    <CaseCompanyNames xmlns="dc463f71-b30c-4ab2-9473-d307f9d35888" xsi:nil="true"/>
    <Nickname xmlns="http://schemas.microsoft.com/sharepoint/v3" xsi:nil="true"/>
    <DocketNumber xmlns="dc463f71-b30c-4ab2-9473-d307f9d35888">191023</DocketNumber>
    <DelegatedOrder xmlns="dc463f71-b30c-4ab2-9473-d307f9d35888">false</DelegatedOrd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50F834E2CAD86641B6882DE4A2A48913" ma:contentTypeVersion="56" ma:contentTypeDescription="" ma:contentTypeScope="" ma:versionID="b730447a955cbf8eeb970afb25e4a716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af2abde1a0b6371d480e25bd0fb5d73b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915308-A5F1-4634-AE14-6BF2A6006026}"/>
</file>

<file path=customXml/itemProps2.xml><?xml version="1.0" encoding="utf-8"?>
<ds:datastoreItem xmlns:ds="http://schemas.openxmlformats.org/officeDocument/2006/customXml" ds:itemID="{EA08D495-C7E0-4A38-82AA-3C0291B46432}">
  <ds:schemaRefs>
    <ds:schemaRef ds:uri="http://purl.org/dc/terms/"/>
    <ds:schemaRef ds:uri="f04758b7-972c-4c41-872b-012a81730be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b8dc8aa5-a169-48ff-8814-5f7d69716b40"/>
    <ds:schemaRef ds:uri="http://schemas.openxmlformats.org/package/2006/metadata/core-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734222-EE30-426E-894A-9F1C744A076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5277D62-F992-42A2-A0F6-79ABB38F7434}"/>
</file>

<file path=docProps/app.xml><?xml version="1.0" encoding="utf-8"?>
<Properties xmlns="http://schemas.openxmlformats.org/officeDocument/2006/extended-properties" xmlns:vt="http://schemas.openxmlformats.org/officeDocument/2006/docPropsVTypes">
  <Template>Personalized Cover Slides</Template>
  <TotalTime>135</TotalTime>
  <Words>2292</Words>
  <Application>Microsoft Office PowerPoint</Application>
  <PresentationFormat>On-screen Show (4:3)</PresentationFormat>
  <Paragraphs>308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Cambria Math</vt:lpstr>
      <vt:lpstr>Georgia</vt:lpstr>
      <vt:lpstr>Gisha</vt:lpstr>
      <vt:lpstr>Heiti SC Light</vt:lpstr>
      <vt:lpstr>Heiti SC Medium</vt:lpstr>
      <vt:lpstr>STHeiti</vt:lpstr>
      <vt:lpstr>Wingdings</vt:lpstr>
      <vt:lpstr>Personalized Cover Slides</vt:lpstr>
      <vt:lpstr>Cover Slides</vt:lpstr>
      <vt:lpstr>Section Break Slides</vt:lpstr>
      <vt:lpstr>Body Slides</vt:lpstr>
      <vt:lpstr>1_Body Slides</vt:lpstr>
      <vt:lpstr>Impact Slides</vt:lpstr>
      <vt:lpstr>About RAP </vt:lpstr>
      <vt:lpstr>Personalized About RAP</vt:lpstr>
      <vt:lpstr>1_Personalized Cover Slides</vt:lpstr>
      <vt:lpstr>3_Body Slides</vt:lpstr>
      <vt:lpstr>2_Body Slides</vt:lpstr>
      <vt:lpstr>1_Personalized About RAP</vt:lpstr>
      <vt:lpstr>4_Body Slides</vt:lpstr>
      <vt:lpstr>5_Body Slides</vt:lpstr>
      <vt:lpstr>CETA Incremental Cost Provision Options, Considerations, and Questions</vt:lpstr>
      <vt:lpstr>Presentation Outline </vt:lpstr>
      <vt:lpstr>Incremental Cost Provision Scope and Context</vt:lpstr>
      <vt:lpstr>Incremental Cost Provision:  Context</vt:lpstr>
      <vt:lpstr>Incremental Cost Provision: Scope</vt:lpstr>
      <vt:lpstr>Incremental Cost Provision:  Scope</vt:lpstr>
      <vt:lpstr>Incremental Cost Formula</vt:lpstr>
      <vt:lpstr>Incremental Cost Provision:  Formula </vt:lpstr>
      <vt:lpstr>Options for Addressing Incremental Cost</vt:lpstr>
      <vt:lpstr>Incremental Cost of Compliance Provision: Options  </vt:lpstr>
      <vt:lpstr>Proxy Costs for Resources</vt:lpstr>
      <vt:lpstr>How to determine a proxy given current costs?</vt:lpstr>
      <vt:lpstr>Proxy Costs for Resources</vt:lpstr>
      <vt:lpstr>Market Costs as Proxies</vt:lpstr>
      <vt:lpstr>Market Costs as Proxies </vt:lpstr>
      <vt:lpstr>Integrated Resource Planning</vt:lpstr>
      <vt:lpstr>Integrated Resource Planning</vt:lpstr>
      <vt:lpstr>Incremental Cost Set-Aside</vt:lpstr>
      <vt:lpstr>Incremental Cost Set-Aside</vt:lpstr>
      <vt:lpstr>Other Options? Questions?</vt:lpstr>
      <vt:lpstr>Other Implementation Questions and Options</vt:lpstr>
      <vt:lpstr>Key Implementation Issues in Incremental Cost Provision </vt:lpstr>
      <vt:lpstr>“Directly Attributable to Actions Necessary to Comply”</vt:lpstr>
      <vt:lpstr>Broad Interpretations</vt:lpstr>
      <vt:lpstr>Narrow Interpretations</vt:lpstr>
      <vt:lpstr>Timing of Commission/Commerce Decision Regarding Use of ICC Provision </vt:lpstr>
      <vt:lpstr>Before CEIP Time Period (ex ante)</vt:lpstr>
      <vt:lpstr>After CEIP Time Period (ex post)</vt:lpstr>
      <vt:lpstr>True-up Mechanism </vt:lpstr>
      <vt:lpstr>Combination</vt:lpstr>
      <vt:lpstr>Maximizing Investments in RE and Non-Emitting Gen</vt:lpstr>
      <vt:lpstr>Hypothetical Examples</vt:lpstr>
      <vt:lpstr>Proxy Costs – Hypothetical </vt:lpstr>
      <vt:lpstr>Proxy Costs – Challenges </vt:lpstr>
      <vt:lpstr>IRP – Combination Hypothetical </vt:lpstr>
      <vt:lpstr>IRP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Beneficial Electrification</dc:title>
  <dc:creator>Megan O'Reilly</dc:creator>
  <cp:lastModifiedBy>Andrews, Amy (UTC)</cp:lastModifiedBy>
  <cp:revision>5</cp:revision>
  <cp:lastPrinted>2020-03-16T17:07:25Z</cp:lastPrinted>
  <dcterms:created xsi:type="dcterms:W3CDTF">2020-01-15T14:43:21Z</dcterms:created>
  <dcterms:modified xsi:type="dcterms:W3CDTF">2020-03-17T16:20:13Z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0x0101006E56B4D1795A2E4DB2F0B01679ED314A0050F834E2CAD86641B6882DE4A2A48913</vt:lpwstr>
  </property>
  <property fmtid="{D5CDD505-2E9C-101B-9397-08002B2CF9AE}" pid="3" name="Navigation Term">
    <vt:lpwstr>47;#Communications|df4b1a3b-19fc-41dc-b149-4a7a35d55fde</vt:lpwstr>
  </property>
  <property fmtid="{D5CDD505-2E9C-101B-9397-08002B2CF9AE}" pid="4" name="m59841eafb2942339a5261151a433186">
    <vt:lpwstr/>
  </property>
  <property fmtid="{D5CDD505-2E9C-101B-9397-08002B2CF9AE}" pid="5" name="Topic">
    <vt:lpwstr/>
  </property>
  <property fmtid="{D5CDD505-2E9C-101B-9397-08002B2CF9AE}" pid="6" name="Document Type">
    <vt:lpwstr/>
  </property>
  <property fmtid="{D5CDD505-2E9C-101B-9397-08002B2CF9AE}" pid="7" name="RAP Location">
    <vt:lpwstr/>
  </property>
  <property fmtid="{D5CDD505-2E9C-101B-9397-08002B2CF9AE}" pid="8" name="RAP Authors">
    <vt:lpwstr/>
  </property>
  <property fmtid="{D5CDD505-2E9C-101B-9397-08002B2CF9AE}" pid="9" name="_docset_NoMedatataSyncRequired">
    <vt:lpwstr>False</vt:lpwstr>
  </property>
  <property fmtid="{D5CDD505-2E9C-101B-9397-08002B2CF9AE}" pid="10" name="IsEFSEC">
    <vt:bool>false</vt:bool>
  </property>
</Properties>
</file>