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104.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5.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6.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49.xml" ContentType="application/vnd.openxmlformats-officedocument.presentationml.notesSlide+xml"/>
  <Override PartName="/ppt/notesSlides/notesSlide47.xml" ContentType="application/vnd.openxmlformats-officedocument.presentationml.notesSlide+xml"/>
  <Override PartName="/ppt/notesSlides/notesSlide52.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3.xml" ContentType="application/vnd.openxmlformats-officedocument.drawingml.char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77" r:id="rId2"/>
    <p:sldId id="378" r:id="rId3"/>
    <p:sldId id="436" r:id="rId4"/>
    <p:sldId id="437"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69" r:id="rId37"/>
    <p:sldId id="470" r:id="rId38"/>
    <p:sldId id="471" r:id="rId39"/>
    <p:sldId id="472" r:id="rId40"/>
    <p:sldId id="473" r:id="rId41"/>
    <p:sldId id="380" r:id="rId42"/>
    <p:sldId id="381" r:id="rId43"/>
    <p:sldId id="382" r:id="rId44"/>
    <p:sldId id="383" r:id="rId45"/>
    <p:sldId id="392" r:id="rId46"/>
    <p:sldId id="393" r:id="rId47"/>
    <p:sldId id="396" r:id="rId48"/>
    <p:sldId id="397" r:id="rId49"/>
    <p:sldId id="425" r:id="rId50"/>
    <p:sldId id="398" r:id="rId51"/>
    <p:sldId id="431" r:id="rId52"/>
    <p:sldId id="408" r:id="rId53"/>
    <p:sldId id="399" r:id="rId54"/>
    <p:sldId id="407" r:id="rId55"/>
    <p:sldId id="404" r:id="rId56"/>
    <p:sldId id="409" r:id="rId57"/>
    <p:sldId id="421" r:id="rId58"/>
    <p:sldId id="410" r:id="rId59"/>
    <p:sldId id="400" r:id="rId60"/>
    <p:sldId id="412" r:id="rId61"/>
    <p:sldId id="403" r:id="rId62"/>
    <p:sldId id="428" r:id="rId63"/>
    <p:sldId id="434" r:id="rId64"/>
    <p:sldId id="401" r:id="rId65"/>
    <p:sldId id="413" r:id="rId66"/>
    <p:sldId id="426" r:id="rId67"/>
    <p:sldId id="432" r:id="rId68"/>
    <p:sldId id="406" r:id="rId69"/>
    <p:sldId id="416" r:id="rId70"/>
    <p:sldId id="433" r:id="rId71"/>
    <p:sldId id="429" r:id="rId72"/>
    <p:sldId id="417" r:id="rId73"/>
    <p:sldId id="418" r:id="rId74"/>
    <p:sldId id="420" r:id="rId75"/>
    <p:sldId id="419" r:id="rId76"/>
    <p:sldId id="424" r:id="rId77"/>
    <p:sldId id="474" r:id="rId78"/>
    <p:sldId id="405" r:id="rId79"/>
    <p:sldId id="427" r:id="rId80"/>
    <p:sldId id="430" r:id="rId81"/>
    <p:sldId id="415" r:id="rId82"/>
    <p:sldId id="435" r:id="rId83"/>
    <p:sldId id="264" r:id="rId84"/>
    <p:sldId id="475" r:id="rId85"/>
    <p:sldId id="476" r:id="rId86"/>
    <p:sldId id="477" r:id="rId87"/>
    <p:sldId id="478" r:id="rId88"/>
    <p:sldId id="384" r:id="rId89"/>
    <p:sldId id="386" r:id="rId90"/>
    <p:sldId id="387" r:id="rId91"/>
    <p:sldId id="479" r:id="rId92"/>
    <p:sldId id="480" r:id="rId93"/>
    <p:sldId id="481" r:id="rId94"/>
    <p:sldId id="482" r:id="rId95"/>
    <p:sldId id="483" r:id="rId96"/>
    <p:sldId id="484" r:id="rId97"/>
    <p:sldId id="485" r:id="rId98"/>
    <p:sldId id="486" r:id="rId99"/>
    <p:sldId id="487" r:id="rId100"/>
    <p:sldId id="489" r:id="rId101"/>
    <p:sldId id="488" r:id="rId102"/>
    <p:sldId id="490" r:id="rId103"/>
    <p:sldId id="319" r:id="rId104"/>
    <p:sldId id="375" r:id="rId105"/>
    <p:sldId id="42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D0A3"/>
    <a:srgbClr val="0BE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62" d="100"/>
          <a:sy n="62" d="100"/>
        </p:scale>
        <p:origin x="96" y="342"/>
      </p:cViewPr>
      <p:guideLst/>
    </p:cSldViewPr>
  </p:slideViewPr>
  <p:notesTextViewPr>
    <p:cViewPr>
      <p:scale>
        <a:sx n="1" d="1"/>
        <a:sy n="1" d="1"/>
      </p:scale>
      <p:origin x="0" y="0"/>
    </p:cViewPr>
  </p:notesTextViewPr>
  <p:sorterViewPr>
    <p:cViewPr>
      <p:scale>
        <a:sx n="100" d="100"/>
        <a:sy n="100" d="100"/>
      </p:scale>
      <p:origin x="0" y="-26142"/>
    </p:cViewPr>
  </p:sorterViewPr>
  <p:notesViewPr>
    <p:cSldViewPr snapToGrid="0">
      <p:cViewPr varScale="1">
        <p:scale>
          <a:sx n="70" d="100"/>
          <a:sy n="70" d="100"/>
        </p:scale>
        <p:origin x="25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115" Type="http://schemas.openxmlformats.org/officeDocument/2006/relationships/customXml" Target="../customXml/item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mark.sellers-vaughn\AppData\Local\Microsoft\Windows\Temporary%20Internet%20Files\Content.Outlook\DCSTY9ER\Served%20and%20Unserved%20Demand%2020%20ye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cap="small" baseline="0"/>
              <a:t>Load vs Temperature</a:t>
            </a:r>
          </a:p>
        </c:rich>
      </c:tx>
      <c:layout>
        <c:manualLayout>
          <c:xMode val="edge"/>
          <c:yMode val="edge"/>
          <c:x val="0.33901984155650267"/>
          <c:y val="5.3044608392513952E-2"/>
        </c:manualLayout>
      </c:layout>
      <c:overlay val="0"/>
    </c:title>
    <c:autoTitleDeleted val="0"/>
    <c:plotArea>
      <c:layout>
        <c:manualLayout>
          <c:layoutTarget val="inner"/>
          <c:xMode val="edge"/>
          <c:yMode val="edge"/>
          <c:x val="0.11653968430002588"/>
          <c:y val="0.21468872219733454"/>
          <c:w val="0.52547834043680319"/>
          <c:h val="0.56691169415631015"/>
        </c:manualLayout>
      </c:layout>
      <c:scatterChart>
        <c:scatterStyle val="lineMarker"/>
        <c:varyColors val="0"/>
        <c:ser>
          <c:idx val="0"/>
          <c:order val="0"/>
          <c:spPr>
            <a:ln w="28575">
              <a:noFill/>
            </a:ln>
          </c:spPr>
          <c:trendline>
            <c:spPr>
              <a:ln w="19050"/>
            </c:spPr>
            <c:trendlineType val="linear"/>
            <c:dispRSqr val="0"/>
            <c:dispEq val="1"/>
            <c:trendlineLbl>
              <c:layout>
                <c:manualLayout>
                  <c:x val="0.35641395169640494"/>
                  <c:y val="2.5071574761042841E-4"/>
                </c:manualLayout>
              </c:layout>
              <c:numFmt formatCode="General" sourceLinked="0"/>
              <c:txPr>
                <a:bodyPr/>
                <a:lstStyle/>
                <a:p>
                  <a:pPr>
                    <a:defRPr sz="1400" baseline="0"/>
                  </a:pPr>
                  <a:endParaRPr lang="en-US"/>
                </a:p>
              </c:txPr>
            </c:trendlineLbl>
          </c:trendline>
          <c:xVal>
            <c:numRef>
              <c:f>Sheet1!$B$5:$B$37</c:f>
              <c:numCache>
                <c:formatCode>General</c:formatCode>
                <c:ptCount val="33"/>
                <c:pt idx="0">
                  <c:v>2</c:v>
                </c:pt>
                <c:pt idx="1">
                  <c:v>4</c:v>
                </c:pt>
                <c:pt idx="2">
                  <c:v>42</c:v>
                </c:pt>
                <c:pt idx="3">
                  <c:v>23</c:v>
                </c:pt>
                <c:pt idx="4">
                  <c:v>6</c:v>
                </c:pt>
                <c:pt idx="5">
                  <c:v>9</c:v>
                </c:pt>
                <c:pt idx="6">
                  <c:v>33</c:v>
                </c:pt>
                <c:pt idx="7">
                  <c:v>15</c:v>
                </c:pt>
                <c:pt idx="8">
                  <c:v>8</c:v>
                </c:pt>
                <c:pt idx="9">
                  <c:v>10</c:v>
                </c:pt>
                <c:pt idx="10">
                  <c:v>18</c:v>
                </c:pt>
                <c:pt idx="11">
                  <c:v>16</c:v>
                </c:pt>
                <c:pt idx="12">
                  <c:v>12</c:v>
                </c:pt>
                <c:pt idx="13">
                  <c:v>12</c:v>
                </c:pt>
                <c:pt idx="14">
                  <c:v>15</c:v>
                </c:pt>
                <c:pt idx="15">
                  <c:v>13</c:v>
                </c:pt>
                <c:pt idx="16">
                  <c:v>20</c:v>
                </c:pt>
                <c:pt idx="17">
                  <c:v>25</c:v>
                </c:pt>
                <c:pt idx="18">
                  <c:v>24</c:v>
                </c:pt>
                <c:pt idx="19">
                  <c:v>26</c:v>
                </c:pt>
                <c:pt idx="20">
                  <c:v>31</c:v>
                </c:pt>
                <c:pt idx="21">
                  <c:v>28</c:v>
                </c:pt>
                <c:pt idx="22">
                  <c:v>35</c:v>
                </c:pt>
                <c:pt idx="23">
                  <c:v>33</c:v>
                </c:pt>
                <c:pt idx="24">
                  <c:v>34</c:v>
                </c:pt>
                <c:pt idx="25">
                  <c:v>38</c:v>
                </c:pt>
                <c:pt idx="26">
                  <c:v>36</c:v>
                </c:pt>
                <c:pt idx="27">
                  <c:v>40</c:v>
                </c:pt>
                <c:pt idx="28">
                  <c:v>44</c:v>
                </c:pt>
                <c:pt idx="29">
                  <c:v>43</c:v>
                </c:pt>
                <c:pt idx="30">
                  <c:v>45</c:v>
                </c:pt>
                <c:pt idx="31">
                  <c:v>48</c:v>
                </c:pt>
                <c:pt idx="32">
                  <c:v>51</c:v>
                </c:pt>
              </c:numCache>
            </c:numRef>
          </c:xVal>
          <c:yVal>
            <c:numRef>
              <c:f>Sheet1!$C$5:$C$37</c:f>
              <c:numCache>
                <c:formatCode>General</c:formatCode>
                <c:ptCount val="33"/>
                <c:pt idx="0">
                  <c:v>0.1</c:v>
                </c:pt>
                <c:pt idx="1">
                  <c:v>0.23</c:v>
                </c:pt>
                <c:pt idx="2">
                  <c:v>0.63</c:v>
                </c:pt>
                <c:pt idx="3">
                  <c:v>0.35</c:v>
                </c:pt>
                <c:pt idx="4">
                  <c:v>0.1658</c:v>
                </c:pt>
                <c:pt idx="5">
                  <c:v>0.19</c:v>
                </c:pt>
                <c:pt idx="6">
                  <c:v>0.47</c:v>
                </c:pt>
                <c:pt idx="7">
                  <c:v>0.222</c:v>
                </c:pt>
                <c:pt idx="8">
                  <c:v>0.254</c:v>
                </c:pt>
                <c:pt idx="9">
                  <c:v>0.28999999999999998</c:v>
                </c:pt>
                <c:pt idx="10">
                  <c:v>0.2994</c:v>
                </c:pt>
                <c:pt idx="11">
                  <c:v>0.32</c:v>
                </c:pt>
                <c:pt idx="12">
                  <c:v>0.3533</c:v>
                </c:pt>
                <c:pt idx="13">
                  <c:v>0.35799999999999998</c:v>
                </c:pt>
                <c:pt idx="14">
                  <c:v>0.38</c:v>
                </c:pt>
                <c:pt idx="15">
                  <c:v>0.38</c:v>
                </c:pt>
                <c:pt idx="16">
                  <c:v>0.44440000000000002</c:v>
                </c:pt>
                <c:pt idx="17">
                  <c:v>0.48</c:v>
                </c:pt>
                <c:pt idx="18">
                  <c:v>0.53351000000000004</c:v>
                </c:pt>
                <c:pt idx="19">
                  <c:v>0.54900000000000004</c:v>
                </c:pt>
                <c:pt idx="20">
                  <c:v>0.55549999999999999</c:v>
                </c:pt>
                <c:pt idx="21">
                  <c:v>0.56000000000000005</c:v>
                </c:pt>
                <c:pt idx="22">
                  <c:v>0.62</c:v>
                </c:pt>
                <c:pt idx="23">
                  <c:v>0.65400000000000003</c:v>
                </c:pt>
                <c:pt idx="24">
                  <c:v>0.68</c:v>
                </c:pt>
                <c:pt idx="25">
                  <c:v>0.68940000000000001</c:v>
                </c:pt>
                <c:pt idx="26">
                  <c:v>0.77659999999999996</c:v>
                </c:pt>
                <c:pt idx="27">
                  <c:v>0.78900000000000003</c:v>
                </c:pt>
                <c:pt idx="28">
                  <c:v>0.88</c:v>
                </c:pt>
                <c:pt idx="29">
                  <c:v>0.75</c:v>
                </c:pt>
                <c:pt idx="30">
                  <c:v>0.79</c:v>
                </c:pt>
                <c:pt idx="31">
                  <c:v>0.83</c:v>
                </c:pt>
                <c:pt idx="32">
                  <c:v>0.85</c:v>
                </c:pt>
              </c:numCache>
            </c:numRef>
          </c:yVal>
          <c:smooth val="0"/>
        </c:ser>
        <c:dLbls>
          <c:showLegendKey val="0"/>
          <c:showVal val="0"/>
          <c:showCatName val="0"/>
          <c:showSerName val="0"/>
          <c:showPercent val="0"/>
          <c:showBubbleSize val="0"/>
        </c:dLbls>
        <c:axId val="270994208"/>
        <c:axId val="270994600"/>
      </c:scatterChart>
      <c:valAx>
        <c:axId val="270994208"/>
        <c:scaling>
          <c:orientation val="minMax"/>
        </c:scaling>
        <c:delete val="0"/>
        <c:axPos val="b"/>
        <c:title>
          <c:tx>
            <c:rich>
              <a:bodyPr/>
              <a:lstStyle/>
              <a:p>
                <a:pPr>
                  <a:defRPr/>
                </a:pPr>
                <a:r>
                  <a:rPr lang="en-US" sz="1400" cap="small" baseline="0" dirty="0"/>
                  <a:t>Degree Day</a:t>
                </a:r>
              </a:p>
            </c:rich>
          </c:tx>
          <c:layout>
            <c:manualLayout>
              <c:xMode val="edge"/>
              <c:yMode val="edge"/>
              <c:x val="0.38751181102362203"/>
              <c:y val="0.89329663422244243"/>
            </c:manualLayout>
          </c:layout>
          <c:overlay val="0"/>
        </c:title>
        <c:numFmt formatCode="General" sourceLinked="1"/>
        <c:majorTickMark val="none"/>
        <c:minorTickMark val="none"/>
        <c:tickLblPos val="nextTo"/>
        <c:crossAx val="270994600"/>
        <c:crosses val="autoZero"/>
        <c:crossBetween val="midCat"/>
      </c:valAx>
      <c:valAx>
        <c:axId val="270994600"/>
        <c:scaling>
          <c:orientation val="minMax"/>
        </c:scaling>
        <c:delete val="0"/>
        <c:axPos val="l"/>
        <c:majorGridlines/>
        <c:title>
          <c:tx>
            <c:rich>
              <a:bodyPr/>
              <a:lstStyle/>
              <a:p>
                <a:pPr>
                  <a:defRPr sz="1400"/>
                </a:pPr>
                <a:r>
                  <a:rPr lang="en-US" sz="1400" cap="small" baseline="0"/>
                  <a:t>Mcfh</a:t>
                </a:r>
              </a:p>
            </c:rich>
          </c:tx>
          <c:layout>
            <c:manualLayout>
              <c:xMode val="edge"/>
              <c:yMode val="edge"/>
              <c:x val="4.4662652462559814E-3"/>
              <c:y val="0.39064871904765514"/>
            </c:manualLayout>
          </c:layout>
          <c:overlay val="0"/>
        </c:title>
        <c:numFmt formatCode="General" sourceLinked="1"/>
        <c:majorTickMark val="none"/>
        <c:minorTickMark val="none"/>
        <c:tickLblPos val="nextTo"/>
        <c:crossAx val="270994208"/>
        <c:crosses val="autoZero"/>
        <c:crossBetween val="midCat"/>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20  YEAR PRICE FORECAST - NORMAL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DATA!$E$4</c:f>
              <c:strCache>
                <c:ptCount val="1"/>
                <c:pt idx="0">
                  <c:v>CASCADE NYMEX PROJECTED PRICE</c:v>
                </c:pt>
              </c:strCache>
            </c:strRef>
          </c:tx>
          <c:spPr>
            <a:ln w="28575" cap="rnd">
              <a:solidFill>
                <a:schemeClr val="accent1"/>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DATA!$E$5:$E$261</c:f>
              <c:numCache>
                <c:formatCode>_("$"* #,##0.0000_);_("$"* \(#,##0.0000\);_("$"* "-"??_);_(@_)</c:formatCode>
                <c:ptCount val="245"/>
                <c:pt idx="0">
                  <c:v>2.7721570793716173</c:v>
                </c:pt>
                <c:pt idx="1">
                  <c:v>3.0414694721855522</c:v>
                </c:pt>
                <c:pt idx="2">
                  <c:v>3.3722611973308876</c:v>
                </c:pt>
                <c:pt idx="3">
                  <c:v>3.3523046170404092</c:v>
                </c:pt>
                <c:pt idx="4">
                  <c:v>3.2989287325926409</c:v>
                </c:pt>
                <c:pt idx="5">
                  <c:v>3.0870065129026445</c:v>
                </c:pt>
                <c:pt idx="6">
                  <c:v>3.1174705708057822</c:v>
                </c:pt>
                <c:pt idx="7">
                  <c:v>3.1447032216333231</c:v>
                </c:pt>
                <c:pt idx="8">
                  <c:v>3.1893370052590044</c:v>
                </c:pt>
                <c:pt idx="9">
                  <c:v>3.1923927691981047</c:v>
                </c:pt>
                <c:pt idx="10">
                  <c:v>3.1566280837588359</c:v>
                </c:pt>
                <c:pt idx="11">
                  <c:v>3.1848894686106122</c:v>
                </c:pt>
                <c:pt idx="12">
                  <c:v>3.2586480735879291</c:v>
                </c:pt>
                <c:pt idx="13">
                  <c:v>3.36478189095617</c:v>
                </c:pt>
                <c:pt idx="14">
                  <c:v>3.5023305141038366</c:v>
                </c:pt>
                <c:pt idx="15">
                  <c:v>3.460360662097469</c:v>
                </c:pt>
                <c:pt idx="16">
                  <c:v>3.3700320830810901</c:v>
                </c:pt>
                <c:pt idx="17">
                  <c:v>3.0939803462687405</c:v>
                </c:pt>
                <c:pt idx="18">
                  <c:v>3.1656245998743273</c:v>
                </c:pt>
                <c:pt idx="19">
                  <c:v>3.184520329820193</c:v>
                </c:pt>
                <c:pt idx="20">
                  <c:v>3.193707505791556</c:v>
                </c:pt>
                <c:pt idx="21">
                  <c:v>3.2156938514050806</c:v>
                </c:pt>
                <c:pt idx="22">
                  <c:v>3.1211231022112504</c:v>
                </c:pt>
                <c:pt idx="23">
                  <c:v>3.1581146212290401</c:v>
                </c:pt>
                <c:pt idx="24">
                  <c:v>3.2206108331721284</c:v>
                </c:pt>
                <c:pt idx="25">
                  <c:v>3.3404554606825183</c:v>
                </c:pt>
                <c:pt idx="26">
                  <c:v>3.4962971519433879</c:v>
                </c:pt>
                <c:pt idx="27">
                  <c:v>3.4506430567660278</c:v>
                </c:pt>
                <c:pt idx="28">
                  <c:v>3.3637800458768545</c:v>
                </c:pt>
                <c:pt idx="29">
                  <c:v>3.1263378921075944</c:v>
                </c:pt>
                <c:pt idx="30">
                  <c:v>3.1967786965444214</c:v>
                </c:pt>
                <c:pt idx="31">
                  <c:v>3.2426602117953927</c:v>
                </c:pt>
                <c:pt idx="32">
                  <c:v>3.2370031682400793</c:v>
                </c:pt>
                <c:pt idx="33">
                  <c:v>3.2404938990217813</c:v>
                </c:pt>
                <c:pt idx="34">
                  <c:v>3.2183158727254106</c:v>
                </c:pt>
                <c:pt idx="35">
                  <c:v>3.2349654362423106</c:v>
                </c:pt>
                <c:pt idx="36">
                  <c:v>3.3273277340429703</c:v>
                </c:pt>
                <c:pt idx="37">
                  <c:v>3.4373579850331555</c:v>
                </c:pt>
                <c:pt idx="38">
                  <c:v>3.683693368025684</c:v>
                </c:pt>
                <c:pt idx="39">
                  <c:v>3.6338134107509141</c:v>
                </c:pt>
                <c:pt idx="40">
                  <c:v>3.5649840616090365</c:v>
                </c:pt>
                <c:pt idx="41">
                  <c:v>3.3012746466429825</c:v>
                </c:pt>
                <c:pt idx="42">
                  <c:v>3.3971971112908337</c:v>
                </c:pt>
                <c:pt idx="43">
                  <c:v>3.429022635597025</c:v>
                </c:pt>
                <c:pt idx="44">
                  <c:v>3.438990852084689</c:v>
                </c:pt>
                <c:pt idx="45">
                  <c:v>3.4355407226316013</c:v>
                </c:pt>
                <c:pt idx="46">
                  <c:v>3.4355177879961425</c:v>
                </c:pt>
                <c:pt idx="47">
                  <c:v>3.4729612185047998</c:v>
                </c:pt>
                <c:pt idx="48">
                  <c:v>3.5523330478792197</c:v>
                </c:pt>
                <c:pt idx="49">
                  <c:v>3.6927797656762547</c:v>
                </c:pt>
                <c:pt idx="50">
                  <c:v>3.805868164314453</c:v>
                </c:pt>
                <c:pt idx="51">
                  <c:v>3.7427473729765048</c:v>
                </c:pt>
                <c:pt idx="52">
                  <c:v>3.6946295157973932</c:v>
                </c:pt>
                <c:pt idx="53">
                  <c:v>3.4241123020295063</c:v>
                </c:pt>
                <c:pt idx="54">
                  <c:v>3.5576056441937385</c:v>
                </c:pt>
                <c:pt idx="55">
                  <c:v>3.5894878012833158</c:v>
                </c:pt>
                <c:pt idx="56">
                  <c:v>3.5833210521311365</c:v>
                </c:pt>
                <c:pt idx="57">
                  <c:v>3.6150498650378093</c:v>
                </c:pt>
                <c:pt idx="58">
                  <c:v>3.5934744708913628</c:v>
                </c:pt>
                <c:pt idx="59">
                  <c:v>3.6181348028745788</c:v>
                </c:pt>
                <c:pt idx="60">
                  <c:v>3.7335237044788676</c:v>
                </c:pt>
                <c:pt idx="61">
                  <c:v>3.8672718724229549</c:v>
                </c:pt>
                <c:pt idx="62">
                  <c:v>3.921763419053931</c:v>
                </c:pt>
                <c:pt idx="63">
                  <c:v>3.8386130326916978</c:v>
                </c:pt>
                <c:pt idx="64">
                  <c:v>3.8134685147921203</c:v>
                </c:pt>
                <c:pt idx="65">
                  <c:v>3.5370757420592946</c:v>
                </c:pt>
                <c:pt idx="66">
                  <c:v>3.683849309795602</c:v>
                </c:pt>
                <c:pt idx="67">
                  <c:v>3.7144407001535007</c:v>
                </c:pt>
                <c:pt idx="68">
                  <c:v>3.7218497723953892</c:v>
                </c:pt>
                <c:pt idx="69">
                  <c:v>3.7391232199828592</c:v>
                </c:pt>
                <c:pt idx="70">
                  <c:v>3.7157295703804949</c:v>
                </c:pt>
                <c:pt idx="71">
                  <c:v>3.7581972217245014</c:v>
                </c:pt>
                <c:pt idx="72">
                  <c:v>3.8756944658610388</c:v>
                </c:pt>
                <c:pt idx="73">
                  <c:v>4.0076319521482846</c:v>
                </c:pt>
                <c:pt idx="74">
                  <c:v>4.2067751001827265</c:v>
                </c:pt>
                <c:pt idx="75">
                  <c:v>4.1004383283750041</c:v>
                </c:pt>
                <c:pt idx="76">
                  <c:v>4.0539163061934671</c:v>
                </c:pt>
                <c:pt idx="77">
                  <c:v>3.8310918294069518</c:v>
                </c:pt>
                <c:pt idx="78">
                  <c:v>3.9692463458752565</c:v>
                </c:pt>
                <c:pt idx="79">
                  <c:v>4.0004961547917572</c:v>
                </c:pt>
                <c:pt idx="80">
                  <c:v>3.9980984246724733</c:v>
                </c:pt>
                <c:pt idx="81">
                  <c:v>4.0259384468193726</c:v>
                </c:pt>
                <c:pt idx="82">
                  <c:v>4.0032463408935008</c:v>
                </c:pt>
                <c:pt idx="83">
                  <c:v>4.046668741207168</c:v>
                </c:pt>
                <c:pt idx="84">
                  <c:v>4.2158947830107829</c:v>
                </c:pt>
                <c:pt idx="85">
                  <c:v>4.3488456706380338</c:v>
                </c:pt>
                <c:pt idx="86">
                  <c:v>4.3689663191830057</c:v>
                </c:pt>
                <c:pt idx="87">
                  <c:v>4.2800267935084655</c:v>
                </c:pt>
                <c:pt idx="88">
                  <c:v>4.2594989242356291</c:v>
                </c:pt>
                <c:pt idx="89">
                  <c:v>4.1060358902489895</c:v>
                </c:pt>
                <c:pt idx="90">
                  <c:v>4.229275826615746</c:v>
                </c:pt>
                <c:pt idx="91">
                  <c:v>4.2508277222811</c:v>
                </c:pt>
                <c:pt idx="92">
                  <c:v>4.2789759218630046</c:v>
                </c:pt>
                <c:pt idx="93">
                  <c:v>4.300043237858306</c:v>
                </c:pt>
                <c:pt idx="94">
                  <c:v>4.2725278128584918</c:v>
                </c:pt>
                <c:pt idx="95">
                  <c:v>4.3106480108900387</c:v>
                </c:pt>
                <c:pt idx="96">
                  <c:v>4.3417871116617714</c:v>
                </c:pt>
                <c:pt idx="97">
                  <c:v>4.432515579625667</c:v>
                </c:pt>
                <c:pt idx="98">
                  <c:v>4.5439539914307208</c:v>
                </c:pt>
                <c:pt idx="99">
                  <c:v>4.4860220043181531</c:v>
                </c:pt>
                <c:pt idx="100">
                  <c:v>4.2310767613364284</c:v>
                </c:pt>
                <c:pt idx="101">
                  <c:v>4.0658399061857819</c:v>
                </c:pt>
                <c:pt idx="102">
                  <c:v>4.1906154761858598</c:v>
                </c:pt>
                <c:pt idx="103">
                  <c:v>4.2135845228358306</c:v>
                </c:pt>
                <c:pt idx="104">
                  <c:v>4.2249918185599578</c:v>
                </c:pt>
                <c:pt idx="105">
                  <c:v>4.2501590085853831</c:v>
                </c:pt>
                <c:pt idx="106">
                  <c:v>4.2325808149961865</c:v>
                </c:pt>
                <c:pt idx="107">
                  <c:v>4.2767584685060331</c:v>
                </c:pt>
                <c:pt idx="108">
                  <c:v>4.3285857588651799</c:v>
                </c:pt>
                <c:pt idx="109">
                  <c:v>4.4815855456455562</c:v>
                </c:pt>
                <c:pt idx="110">
                  <c:v>4.3221075415210324</c:v>
                </c:pt>
                <c:pt idx="111">
                  <c:v>4.31864836275206</c:v>
                </c:pt>
                <c:pt idx="112">
                  <c:v>4.2135582964279497</c:v>
                </c:pt>
                <c:pt idx="113">
                  <c:v>4.0992156667009105</c:v>
                </c:pt>
                <c:pt idx="114">
                  <c:v>4.2062292806442718</c:v>
                </c:pt>
                <c:pt idx="115">
                  <c:v>4.2466821198757554</c:v>
                </c:pt>
                <c:pt idx="116">
                  <c:v>4.2775193019206537</c:v>
                </c:pt>
                <c:pt idx="117">
                  <c:v>4.289641566310098</c:v>
                </c:pt>
                <c:pt idx="118">
                  <c:v>4.2656095546073445</c:v>
                </c:pt>
                <c:pt idx="119">
                  <c:v>4.3063635249020917</c:v>
                </c:pt>
                <c:pt idx="120">
                  <c:v>4.390819830896648</c:v>
                </c:pt>
                <c:pt idx="121">
                  <c:v>4.5661717984799024</c:v>
                </c:pt>
                <c:pt idx="122">
                  <c:v>4.5453148624282065</c:v>
                </c:pt>
                <c:pt idx="123">
                  <c:v>4.5158350270155019</c:v>
                </c:pt>
                <c:pt idx="124">
                  <c:v>4.455161133800277</c:v>
                </c:pt>
                <c:pt idx="125">
                  <c:v>4.2989989368131329</c:v>
                </c:pt>
                <c:pt idx="126">
                  <c:v>4.4387481178688342</c:v>
                </c:pt>
                <c:pt idx="127">
                  <c:v>4.4702014293996033</c:v>
                </c:pt>
                <c:pt idx="128">
                  <c:v>4.4933038687695248</c:v>
                </c:pt>
                <c:pt idx="129">
                  <c:v>4.5140681901614457</c:v>
                </c:pt>
                <c:pt idx="130">
                  <c:v>4.495944345131246</c:v>
                </c:pt>
                <c:pt idx="131">
                  <c:v>4.5344578398212123</c:v>
                </c:pt>
                <c:pt idx="132">
                  <c:v>4.6320044889284819</c:v>
                </c:pt>
                <c:pt idx="133">
                  <c:v>4.7934235834915881</c:v>
                </c:pt>
                <c:pt idx="134">
                  <c:v>4.7969311962277503</c:v>
                </c:pt>
                <c:pt idx="135">
                  <c:v>4.7277576664442895</c:v>
                </c:pt>
                <c:pt idx="136">
                  <c:v>4.68368644061783</c:v>
                </c:pt>
                <c:pt idx="137">
                  <c:v>4.4816073033936181</c:v>
                </c:pt>
                <c:pt idx="138">
                  <c:v>4.630410931755665</c:v>
                </c:pt>
                <c:pt idx="139">
                  <c:v>4.6673506272675285</c:v>
                </c:pt>
                <c:pt idx="140">
                  <c:v>4.7048650747029352</c:v>
                </c:pt>
                <c:pt idx="141">
                  <c:v>4.7289548557193095</c:v>
                </c:pt>
                <c:pt idx="142">
                  <c:v>4.7173381111856152</c:v>
                </c:pt>
                <c:pt idx="143">
                  <c:v>4.7453750727283408</c:v>
                </c:pt>
                <c:pt idx="144">
                  <c:v>4.8946102483674228</c:v>
                </c:pt>
                <c:pt idx="145">
                  <c:v>5.0202914704076793</c:v>
                </c:pt>
                <c:pt idx="146">
                  <c:v>5.1661098604328792</c:v>
                </c:pt>
                <c:pt idx="147">
                  <c:v>5.1734267976433124</c:v>
                </c:pt>
                <c:pt idx="148">
                  <c:v>5.0745632645958452</c:v>
                </c:pt>
                <c:pt idx="149">
                  <c:v>4.8963829753505408</c:v>
                </c:pt>
                <c:pt idx="150">
                  <c:v>5.0359411167222863</c:v>
                </c:pt>
                <c:pt idx="151">
                  <c:v>5.083343036735668</c:v>
                </c:pt>
                <c:pt idx="152">
                  <c:v>5.1174590012687551</c:v>
                </c:pt>
                <c:pt idx="153">
                  <c:v>5.1392365868758141</c:v>
                </c:pt>
                <c:pt idx="154">
                  <c:v>5.124912157330006</c:v>
                </c:pt>
                <c:pt idx="155">
                  <c:v>5.1487909828710148</c:v>
                </c:pt>
                <c:pt idx="156">
                  <c:v>5.2435083699072633</c:v>
                </c:pt>
                <c:pt idx="157">
                  <c:v>5.4295115088973116</c:v>
                </c:pt>
                <c:pt idx="158">
                  <c:v>5.4198966776940658</c:v>
                </c:pt>
                <c:pt idx="159">
                  <c:v>5.3915860721053006</c:v>
                </c:pt>
                <c:pt idx="160">
                  <c:v>5.280404833385095</c:v>
                </c:pt>
                <c:pt idx="161">
                  <c:v>5.1137384570296174</c:v>
                </c:pt>
                <c:pt idx="162">
                  <c:v>5.2604774785482276</c:v>
                </c:pt>
                <c:pt idx="163">
                  <c:v>5.3081743828679011</c:v>
                </c:pt>
                <c:pt idx="164">
                  <c:v>5.3529068415128478</c:v>
                </c:pt>
                <c:pt idx="165">
                  <c:v>5.3728478696657493</c:v>
                </c:pt>
                <c:pt idx="166">
                  <c:v>5.3516755513631713</c:v>
                </c:pt>
                <c:pt idx="167">
                  <c:v>5.3635511091653481</c:v>
                </c:pt>
                <c:pt idx="168">
                  <c:v>5.399016259048075</c:v>
                </c:pt>
                <c:pt idx="169">
                  <c:v>5.5015524080560771</c:v>
                </c:pt>
                <c:pt idx="170">
                  <c:v>5.4603999452886001</c:v>
                </c:pt>
                <c:pt idx="171">
                  <c:v>5.4686192755605134</c:v>
                </c:pt>
                <c:pt idx="172">
                  <c:v>5.3532129217520943</c:v>
                </c:pt>
                <c:pt idx="173">
                  <c:v>5.0804902696586343</c:v>
                </c:pt>
                <c:pt idx="174">
                  <c:v>5.2258973046841755</c:v>
                </c:pt>
                <c:pt idx="175">
                  <c:v>5.2705066281239681</c:v>
                </c:pt>
                <c:pt idx="176">
                  <c:v>5.3045084342555002</c:v>
                </c:pt>
                <c:pt idx="177">
                  <c:v>5.3227186752240723</c:v>
                </c:pt>
                <c:pt idx="178">
                  <c:v>5.3155571263410053</c:v>
                </c:pt>
                <c:pt idx="179">
                  <c:v>5.3499305726320827</c:v>
                </c:pt>
                <c:pt idx="180">
                  <c:v>5.5527214473504021</c:v>
                </c:pt>
                <c:pt idx="181">
                  <c:v>5.6861937740168944</c:v>
                </c:pt>
                <c:pt idx="182">
                  <c:v>5.6785909061221744</c:v>
                </c:pt>
                <c:pt idx="183">
                  <c:v>5.2942540066574955</c:v>
                </c:pt>
                <c:pt idx="184">
                  <c:v>5.2478890537636165</c:v>
                </c:pt>
                <c:pt idx="185">
                  <c:v>4.9914914411854223</c:v>
                </c:pt>
                <c:pt idx="186">
                  <c:v>5.1010058226162958</c:v>
                </c:pt>
                <c:pt idx="187">
                  <c:v>5.1399322362874029</c:v>
                </c:pt>
                <c:pt idx="188">
                  <c:v>5.1743613931149666</c:v>
                </c:pt>
                <c:pt idx="189">
                  <c:v>5.1941517342091146</c:v>
                </c:pt>
                <c:pt idx="190">
                  <c:v>5.1840331663994856</c:v>
                </c:pt>
                <c:pt idx="191">
                  <c:v>5.2084088647686579</c:v>
                </c:pt>
                <c:pt idx="192">
                  <c:v>5.3638061720965364</c:v>
                </c:pt>
                <c:pt idx="193">
                  <c:v>5.454930085786998</c:v>
                </c:pt>
                <c:pt idx="194">
                  <c:v>5.8312737797144294</c:v>
                </c:pt>
                <c:pt idx="195">
                  <c:v>5.8407207460587198</c:v>
                </c:pt>
                <c:pt idx="196">
                  <c:v>5.5568564328448788</c:v>
                </c:pt>
                <c:pt idx="197">
                  <c:v>5.2695301919169033</c:v>
                </c:pt>
                <c:pt idx="198">
                  <c:v>5.4375909707413026</c:v>
                </c:pt>
                <c:pt idx="199">
                  <c:v>5.4807720821120531</c:v>
                </c:pt>
                <c:pt idx="200">
                  <c:v>5.5046426278086891</c:v>
                </c:pt>
                <c:pt idx="201">
                  <c:v>5.5261441194444911</c:v>
                </c:pt>
                <c:pt idx="202">
                  <c:v>5.5276519674443279</c:v>
                </c:pt>
                <c:pt idx="203">
                  <c:v>5.5468057341574424</c:v>
                </c:pt>
                <c:pt idx="204">
                  <c:v>5.6569384376502567</c:v>
                </c:pt>
                <c:pt idx="205">
                  <c:v>5.8100520377431737</c:v>
                </c:pt>
                <c:pt idx="206">
                  <c:v>5.790788037360084</c:v>
                </c:pt>
                <c:pt idx="207">
                  <c:v>5.8001304727129872</c:v>
                </c:pt>
                <c:pt idx="208">
                  <c:v>5.5871035541804037</c:v>
                </c:pt>
                <c:pt idx="209">
                  <c:v>5.3862089015801979</c:v>
                </c:pt>
                <c:pt idx="210">
                  <c:v>5.5528029805827357</c:v>
                </c:pt>
                <c:pt idx="211">
                  <c:v>5.5968579508165632</c:v>
                </c:pt>
                <c:pt idx="212">
                  <c:v>5.6396603125501947</c:v>
                </c:pt>
                <c:pt idx="213">
                  <c:v>5.6619961490716051</c:v>
                </c:pt>
                <c:pt idx="214">
                  <c:v>5.6447109213231794</c:v>
                </c:pt>
                <c:pt idx="215">
                  <c:v>5.662812619027302</c:v>
                </c:pt>
                <c:pt idx="216">
                  <c:v>5.7913948159255586</c:v>
                </c:pt>
                <c:pt idx="217">
                  <c:v>6.0087711236947978</c:v>
                </c:pt>
                <c:pt idx="218">
                  <c:v>5.9898554727699365</c:v>
                </c:pt>
                <c:pt idx="219">
                  <c:v>6.0000376877175983</c:v>
                </c:pt>
                <c:pt idx="220">
                  <c:v>5.7635469604133407</c:v>
                </c:pt>
                <c:pt idx="221">
                  <c:v>5.4857334575426862</c:v>
                </c:pt>
                <c:pt idx="222">
                  <c:v>5.6565969628942945</c:v>
                </c:pt>
                <c:pt idx="223">
                  <c:v>5.7018181457066319</c:v>
                </c:pt>
                <c:pt idx="224">
                  <c:v>5.7516675236808386</c:v>
                </c:pt>
                <c:pt idx="225">
                  <c:v>5.7714101797761064</c:v>
                </c:pt>
                <c:pt idx="226">
                  <c:v>5.7363435152621234</c:v>
                </c:pt>
                <c:pt idx="227">
                  <c:v>5.7608385298980007</c:v>
                </c:pt>
                <c:pt idx="228">
                  <c:v>5.8909641704469289</c:v>
                </c:pt>
                <c:pt idx="229">
                  <c:v>6.0822827369471106</c:v>
                </c:pt>
                <c:pt idx="230">
                  <c:v>6.1461037248448251</c:v>
                </c:pt>
                <c:pt idx="231">
                  <c:v>6.2078158856689818</c:v>
                </c:pt>
                <c:pt idx="232">
                  <c:v>6.0861387805785805</c:v>
                </c:pt>
                <c:pt idx="233">
                  <c:v>5.7496430480079601</c:v>
                </c:pt>
                <c:pt idx="234">
                  <c:v>6.0033567293513137</c:v>
                </c:pt>
                <c:pt idx="235">
                  <c:v>6.0544920581247421</c:v>
                </c:pt>
                <c:pt idx="236">
                  <c:v>6.0834270131996462</c:v>
                </c:pt>
                <c:pt idx="237">
                  <c:v>6.1038932606769407</c:v>
                </c:pt>
                <c:pt idx="238">
                  <c:v>6.0777645248730723</c:v>
                </c:pt>
                <c:pt idx="239">
                  <c:v>6.1186552906060063</c:v>
                </c:pt>
                <c:pt idx="240">
                  <c:v>6.2519401171313413</c:v>
                </c:pt>
                <c:pt idx="241">
                  <c:v>6.4180194430174184</c:v>
                </c:pt>
                <c:pt idx="242">
                  <c:v>6.2125508779874314</c:v>
                </c:pt>
                <c:pt idx="243">
                  <c:v>6.2737471409506718</c:v>
                </c:pt>
                <c:pt idx="244">
                  <c:v>6.1514078454159336</c:v>
                </c:pt>
              </c:numCache>
            </c:numRef>
          </c:val>
          <c:smooth val="0"/>
        </c:ser>
        <c:ser>
          <c:idx val="1"/>
          <c:order val="1"/>
          <c:tx>
            <c:strRef>
              <c:f>DATA!$H$4</c:f>
              <c:strCache>
                <c:ptCount val="1"/>
                <c:pt idx="0">
                  <c:v>CASCADE SUMAS FORECAST PRICE</c:v>
                </c:pt>
              </c:strCache>
            </c:strRef>
          </c:tx>
          <c:spPr>
            <a:ln w="28575" cap="rnd">
              <a:solidFill>
                <a:schemeClr val="accent2"/>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DATA!$H$5:$H$261</c:f>
              <c:numCache>
                <c:formatCode>_("$"* #,##0.0000_);_("$"* \(#,##0.0000\);_("$"* "-"??_);_(@_)</c:formatCode>
                <c:ptCount val="245"/>
                <c:pt idx="0">
                  <c:v>2.7141069518822603</c:v>
                </c:pt>
                <c:pt idx="1">
                  <c:v>3.1225112001035145</c:v>
                </c:pt>
                <c:pt idx="2">
                  <c:v>3.3463361314181013</c:v>
                </c:pt>
                <c:pt idx="3">
                  <c:v>3.1983029025063399</c:v>
                </c:pt>
                <c:pt idx="4">
                  <c:v>2.8722715484880306</c:v>
                </c:pt>
                <c:pt idx="5">
                  <c:v>2.4682707398334598</c:v>
                </c:pt>
                <c:pt idx="6">
                  <c:v>2.431133998025647</c:v>
                </c:pt>
                <c:pt idx="7">
                  <c:v>2.4315887364689441</c:v>
                </c:pt>
                <c:pt idx="8">
                  <c:v>2.5969678834584569</c:v>
                </c:pt>
                <c:pt idx="9">
                  <c:v>2.6529294328449931</c:v>
                </c:pt>
                <c:pt idx="10">
                  <c:v>2.6464795118633497</c:v>
                </c:pt>
                <c:pt idx="11">
                  <c:v>2.7816821810485219</c:v>
                </c:pt>
                <c:pt idx="12">
                  <c:v>3.213525406410441</c:v>
                </c:pt>
                <c:pt idx="13">
                  <c:v>3.4465079995472805</c:v>
                </c:pt>
                <c:pt idx="14">
                  <c:v>3.4191975194603605</c:v>
                </c:pt>
                <c:pt idx="15">
                  <c:v>3.2929444912865877</c:v>
                </c:pt>
                <c:pt idx="16">
                  <c:v>3.1040365123644134</c:v>
                </c:pt>
                <c:pt idx="17">
                  <c:v>2.4822338672734601</c:v>
                </c:pt>
                <c:pt idx="18">
                  <c:v>2.3414961611608458</c:v>
                </c:pt>
                <c:pt idx="19">
                  <c:v>2.3395998641174849</c:v>
                </c:pt>
                <c:pt idx="20">
                  <c:v>2.4897394936222437</c:v>
                </c:pt>
                <c:pt idx="21">
                  <c:v>2.4998471053907032</c:v>
                </c:pt>
                <c:pt idx="22">
                  <c:v>2.6145175861467664</c:v>
                </c:pt>
                <c:pt idx="23">
                  <c:v>2.7005887067704646</c:v>
                </c:pt>
                <c:pt idx="24">
                  <c:v>3.1640187739792283</c:v>
                </c:pt>
                <c:pt idx="25">
                  <c:v>3.4494619258489032</c:v>
                </c:pt>
                <c:pt idx="26">
                  <c:v>3.3863855616744507</c:v>
                </c:pt>
                <c:pt idx="27">
                  <c:v>3.2250826125075704</c:v>
                </c:pt>
                <c:pt idx="28">
                  <c:v>3.0319582158507696</c:v>
                </c:pt>
                <c:pt idx="29">
                  <c:v>2.5941918511419475</c:v>
                </c:pt>
                <c:pt idx="30">
                  <c:v>2.551533946504839</c:v>
                </c:pt>
                <c:pt idx="31">
                  <c:v>2.5306545788485724</c:v>
                </c:pt>
                <c:pt idx="32">
                  <c:v>2.6599050217739837</c:v>
                </c:pt>
                <c:pt idx="33">
                  <c:v>2.6843860552724026</c:v>
                </c:pt>
                <c:pt idx="34">
                  <c:v>2.7015869197362314</c:v>
                </c:pt>
                <c:pt idx="35">
                  <c:v>2.8435680996410979</c:v>
                </c:pt>
                <c:pt idx="36">
                  <c:v>3.2665047205287374</c:v>
                </c:pt>
                <c:pt idx="37">
                  <c:v>3.5397763604535326</c:v>
                </c:pt>
                <c:pt idx="38">
                  <c:v>3.6110022545895051</c:v>
                </c:pt>
                <c:pt idx="39">
                  <c:v>3.3838816020208018</c:v>
                </c:pt>
                <c:pt idx="40">
                  <c:v>3.1973335087055514</c:v>
                </c:pt>
                <c:pt idx="41">
                  <c:v>2.7233489968982409</c:v>
                </c:pt>
                <c:pt idx="42">
                  <c:v>2.680836459968408</c:v>
                </c:pt>
                <c:pt idx="43">
                  <c:v>2.6559542837653942</c:v>
                </c:pt>
                <c:pt idx="44">
                  <c:v>2.7951505205220193</c:v>
                </c:pt>
                <c:pt idx="45">
                  <c:v>2.829738477638565</c:v>
                </c:pt>
                <c:pt idx="46">
                  <c:v>2.8544790158138311</c:v>
                </c:pt>
                <c:pt idx="47">
                  <c:v>3.0272316072886953</c:v>
                </c:pt>
                <c:pt idx="48">
                  <c:v>3.5113233553868906</c:v>
                </c:pt>
                <c:pt idx="49">
                  <c:v>3.8092200982636455</c:v>
                </c:pt>
                <c:pt idx="50">
                  <c:v>3.7391114457850669</c:v>
                </c:pt>
                <c:pt idx="51">
                  <c:v>3.504252196852673</c:v>
                </c:pt>
                <c:pt idx="52">
                  <c:v>3.3185624290953251</c:v>
                </c:pt>
                <c:pt idx="53">
                  <c:v>2.8172016016008188</c:v>
                </c:pt>
                <c:pt idx="54">
                  <c:v>2.8283365248523156</c:v>
                </c:pt>
                <c:pt idx="55">
                  <c:v>2.8263205630418637</c:v>
                </c:pt>
                <c:pt idx="56">
                  <c:v>2.9680408348085034</c:v>
                </c:pt>
                <c:pt idx="57">
                  <c:v>3.0065153563139755</c:v>
                </c:pt>
                <c:pt idx="58">
                  <c:v>3.0287638365955019</c:v>
                </c:pt>
                <c:pt idx="59">
                  <c:v>3.1941793388255553</c:v>
                </c:pt>
                <c:pt idx="60">
                  <c:v>3.6871563275483705</c:v>
                </c:pt>
                <c:pt idx="61">
                  <c:v>3.9692940464145883</c:v>
                </c:pt>
                <c:pt idx="62">
                  <c:v>3.8319230820256864</c:v>
                </c:pt>
                <c:pt idx="63">
                  <c:v>3.630956291743118</c:v>
                </c:pt>
                <c:pt idx="64">
                  <c:v>3.4326271821742673</c:v>
                </c:pt>
                <c:pt idx="65">
                  <c:v>2.987062410891435</c:v>
                </c:pt>
                <c:pt idx="66">
                  <c:v>3.0065780569807066</c:v>
                </c:pt>
                <c:pt idx="67">
                  <c:v>3.0053044817811783</c:v>
                </c:pt>
                <c:pt idx="68">
                  <c:v>3.1370559390519022</c:v>
                </c:pt>
                <c:pt idx="69">
                  <c:v>3.1738447985631328</c:v>
                </c:pt>
                <c:pt idx="70">
                  <c:v>3.1941369821179517</c:v>
                </c:pt>
                <c:pt idx="71">
                  <c:v>3.3633805279284572</c:v>
                </c:pt>
                <c:pt idx="72">
                  <c:v>3.8149323050264172</c:v>
                </c:pt>
                <c:pt idx="73">
                  <c:v>4.0746543613540993</c:v>
                </c:pt>
                <c:pt idx="74">
                  <c:v>4.076925384004694</c:v>
                </c:pt>
                <c:pt idx="75">
                  <c:v>3.878520083055979</c:v>
                </c:pt>
                <c:pt idx="76">
                  <c:v>3.711936783257495</c:v>
                </c:pt>
                <c:pt idx="77">
                  <c:v>3.2691857312098631</c:v>
                </c:pt>
                <c:pt idx="78">
                  <c:v>3.3042128412872858</c:v>
                </c:pt>
                <c:pt idx="79">
                  <c:v>3.3042481131188932</c:v>
                </c:pt>
                <c:pt idx="80">
                  <c:v>3.4392327503372515</c:v>
                </c:pt>
                <c:pt idx="81">
                  <c:v>3.4748232289017515</c:v>
                </c:pt>
                <c:pt idx="82">
                  <c:v>3.496362336444256</c:v>
                </c:pt>
                <c:pt idx="83">
                  <c:v>3.6650631205626452</c:v>
                </c:pt>
                <c:pt idx="84">
                  <c:v>4.1148455501098935</c:v>
                </c:pt>
                <c:pt idx="85">
                  <c:v>4.391840805539192</c:v>
                </c:pt>
                <c:pt idx="86">
                  <c:v>4.2098354008241543</c:v>
                </c:pt>
                <c:pt idx="87">
                  <c:v>4.0467149176813439</c:v>
                </c:pt>
                <c:pt idx="88">
                  <c:v>3.882827318865826</c:v>
                </c:pt>
                <c:pt idx="89">
                  <c:v>3.5115596789929659</c:v>
                </c:pt>
                <c:pt idx="90">
                  <c:v>3.4760206151227946</c:v>
                </c:pt>
                <c:pt idx="91">
                  <c:v>3.4766811627505483</c:v>
                </c:pt>
                <c:pt idx="92">
                  <c:v>3.5886447871765537</c:v>
                </c:pt>
                <c:pt idx="93">
                  <c:v>3.6178920220683883</c:v>
                </c:pt>
                <c:pt idx="94">
                  <c:v>3.6401219454316678</c:v>
                </c:pt>
                <c:pt idx="95">
                  <c:v>3.8382501324572145</c:v>
                </c:pt>
                <c:pt idx="96">
                  <c:v>4.2270795056414467</c:v>
                </c:pt>
                <c:pt idx="97">
                  <c:v>4.436407451238769</c:v>
                </c:pt>
                <c:pt idx="98">
                  <c:v>4.3193159361765439</c:v>
                </c:pt>
                <c:pt idx="99">
                  <c:v>4.1745636406272535</c:v>
                </c:pt>
                <c:pt idx="100">
                  <c:v>3.8849674629292945</c:v>
                </c:pt>
                <c:pt idx="101">
                  <c:v>3.4935563652005968</c:v>
                </c:pt>
                <c:pt idx="102">
                  <c:v>3.4878264406173294</c:v>
                </c:pt>
                <c:pt idx="103">
                  <c:v>3.4807883566657454</c:v>
                </c:pt>
                <c:pt idx="104">
                  <c:v>3.5807332315998557</c:v>
                </c:pt>
                <c:pt idx="105">
                  <c:v>3.608850618133248</c:v>
                </c:pt>
                <c:pt idx="106">
                  <c:v>3.6277182485019921</c:v>
                </c:pt>
                <c:pt idx="107">
                  <c:v>3.835769171675846</c:v>
                </c:pt>
                <c:pt idx="108">
                  <c:v>4.2104660022668892</c:v>
                </c:pt>
                <c:pt idx="109">
                  <c:v>4.4370371230069061</c:v>
                </c:pt>
                <c:pt idx="110">
                  <c:v>4.1473195532988338</c:v>
                </c:pt>
                <c:pt idx="111">
                  <c:v>4.0304221205656692</c:v>
                </c:pt>
                <c:pt idx="112">
                  <c:v>3.9055247765803873</c:v>
                </c:pt>
                <c:pt idx="113">
                  <c:v>3.5510790794747571</c:v>
                </c:pt>
                <c:pt idx="114">
                  <c:v>3.5506823182151432</c:v>
                </c:pt>
                <c:pt idx="115">
                  <c:v>3.5568592842847786</c:v>
                </c:pt>
                <c:pt idx="116">
                  <c:v>3.6420049135754704</c:v>
                </c:pt>
                <c:pt idx="117">
                  <c:v>3.6685555498389997</c:v>
                </c:pt>
                <c:pt idx="118">
                  <c:v>3.6869651302866648</c:v>
                </c:pt>
                <c:pt idx="119">
                  <c:v>3.8982646989446921</c:v>
                </c:pt>
                <c:pt idx="120">
                  <c:v>4.2421020874827189</c:v>
                </c:pt>
                <c:pt idx="121">
                  <c:v>4.4386678508271444</c:v>
                </c:pt>
                <c:pt idx="122">
                  <c:v>4.313432555528478</c:v>
                </c:pt>
                <c:pt idx="123">
                  <c:v>4.210902224672731</c:v>
                </c:pt>
                <c:pt idx="124">
                  <c:v>4.1149259033631358</c:v>
                </c:pt>
                <c:pt idx="125">
                  <c:v>3.7759388349076728</c:v>
                </c:pt>
                <c:pt idx="126">
                  <c:v>3.7848666241930999</c:v>
                </c:pt>
                <c:pt idx="127">
                  <c:v>3.7925897919011611</c:v>
                </c:pt>
                <c:pt idx="128">
                  <c:v>3.8688873219622266</c:v>
                </c:pt>
                <c:pt idx="129">
                  <c:v>3.8940950791292162</c:v>
                </c:pt>
                <c:pt idx="130">
                  <c:v>3.9113022606751118</c:v>
                </c:pt>
                <c:pt idx="131">
                  <c:v>4.1100505278494008</c:v>
                </c:pt>
                <c:pt idx="132">
                  <c:v>4.4688908664311136</c:v>
                </c:pt>
                <c:pt idx="133">
                  <c:v>4.7082287756268109</c:v>
                </c:pt>
                <c:pt idx="134">
                  <c:v>4.6251052316387735</c:v>
                </c:pt>
                <c:pt idx="135">
                  <c:v>4.4812381925427722</c:v>
                </c:pt>
                <c:pt idx="136">
                  <c:v>4.3659076017948726</c:v>
                </c:pt>
                <c:pt idx="137">
                  <c:v>4.0460326783261475</c:v>
                </c:pt>
                <c:pt idx="138">
                  <c:v>4.0471830002649831</c:v>
                </c:pt>
                <c:pt idx="139">
                  <c:v>4.0700046552396145</c:v>
                </c:pt>
                <c:pt idx="140">
                  <c:v>4.1499220640227286</c:v>
                </c:pt>
                <c:pt idx="141">
                  <c:v>4.1812926599790918</c:v>
                </c:pt>
                <c:pt idx="142">
                  <c:v>4.2077086010587603</c:v>
                </c:pt>
                <c:pt idx="143">
                  <c:v>4.4208080150020415</c:v>
                </c:pt>
                <c:pt idx="144">
                  <c:v>4.848250194119224</c:v>
                </c:pt>
                <c:pt idx="145">
                  <c:v>5.0399920307594979</c:v>
                </c:pt>
                <c:pt idx="146">
                  <c:v>5.0281696848271942</c:v>
                </c:pt>
                <c:pt idx="147">
                  <c:v>4.9233484168205424</c:v>
                </c:pt>
                <c:pt idx="148">
                  <c:v>4.77302947707238</c:v>
                </c:pt>
                <c:pt idx="149">
                  <c:v>4.4010199647217334</c:v>
                </c:pt>
                <c:pt idx="150">
                  <c:v>4.3865150784539644</c:v>
                </c:pt>
                <c:pt idx="151">
                  <c:v>4.3732590910875704</c:v>
                </c:pt>
                <c:pt idx="152">
                  <c:v>4.458919053406329</c:v>
                </c:pt>
                <c:pt idx="153">
                  <c:v>4.4900110032529224</c:v>
                </c:pt>
                <c:pt idx="154">
                  <c:v>4.5164817361422358</c:v>
                </c:pt>
                <c:pt idx="155">
                  <c:v>4.7342109898654838</c:v>
                </c:pt>
                <c:pt idx="156">
                  <c:v>5.2842492494182416</c:v>
                </c:pt>
                <c:pt idx="157">
                  <c:v>5.4887122118792622</c:v>
                </c:pt>
                <c:pt idx="158">
                  <c:v>5.302077807135837</c:v>
                </c:pt>
                <c:pt idx="159">
                  <c:v>5.1892457737584916</c:v>
                </c:pt>
                <c:pt idx="160">
                  <c:v>4.9518256669620362</c:v>
                </c:pt>
                <c:pt idx="161">
                  <c:v>4.5661167653500456</c:v>
                </c:pt>
                <c:pt idx="162">
                  <c:v>4.5421126464720949</c:v>
                </c:pt>
                <c:pt idx="163">
                  <c:v>4.4556039713218691</c:v>
                </c:pt>
                <c:pt idx="164">
                  <c:v>4.5423817015922294</c:v>
                </c:pt>
                <c:pt idx="165">
                  <c:v>4.5738646408085932</c:v>
                </c:pt>
                <c:pt idx="166">
                  <c:v>4.6003893445368593</c:v>
                </c:pt>
                <c:pt idx="167">
                  <c:v>4.9741123031266437</c:v>
                </c:pt>
                <c:pt idx="168">
                  <c:v>5.5195092723987802</c:v>
                </c:pt>
                <c:pt idx="169">
                  <c:v>5.7300883772627476</c:v>
                </c:pt>
                <c:pt idx="170">
                  <c:v>5.4457122211394839</c:v>
                </c:pt>
                <c:pt idx="171">
                  <c:v>5.3324720853296874</c:v>
                </c:pt>
                <c:pt idx="172">
                  <c:v>5.0987153098944447</c:v>
                </c:pt>
                <c:pt idx="173">
                  <c:v>4.6138601525220064</c:v>
                </c:pt>
                <c:pt idx="174">
                  <c:v>4.6383499169577069</c:v>
                </c:pt>
                <c:pt idx="175">
                  <c:v>4.5890093071458615</c:v>
                </c:pt>
                <c:pt idx="176">
                  <c:v>4.6735040473373228</c:v>
                </c:pt>
                <c:pt idx="177">
                  <c:v>4.7056750280363984</c:v>
                </c:pt>
                <c:pt idx="178">
                  <c:v>4.7330186180653619</c:v>
                </c:pt>
                <c:pt idx="179">
                  <c:v>5.1074702050319303</c:v>
                </c:pt>
                <c:pt idx="180">
                  <c:v>5.7032140285734982</c:v>
                </c:pt>
                <c:pt idx="181">
                  <c:v>5.8856416581565023</c:v>
                </c:pt>
                <c:pt idx="182">
                  <c:v>5.6941017230768391</c:v>
                </c:pt>
                <c:pt idx="183">
                  <c:v>5.1870098993252203</c:v>
                </c:pt>
                <c:pt idx="184">
                  <c:v>5.034095849387473</c:v>
                </c:pt>
                <c:pt idx="185">
                  <c:v>4.5015360226524122</c:v>
                </c:pt>
                <c:pt idx="186">
                  <c:v>4.4835582701988788</c:v>
                </c:pt>
                <c:pt idx="187">
                  <c:v>4.3985553700184736</c:v>
                </c:pt>
                <c:pt idx="188">
                  <c:v>4.472506197839885</c:v>
                </c:pt>
                <c:pt idx="189">
                  <c:v>4.5027220300148416</c:v>
                </c:pt>
                <c:pt idx="190">
                  <c:v>4.5285653928384342</c:v>
                </c:pt>
                <c:pt idx="191">
                  <c:v>4.9244477725255082</c:v>
                </c:pt>
                <c:pt idx="192">
                  <c:v>5.5957225140971509</c:v>
                </c:pt>
                <c:pt idx="193">
                  <c:v>5.7642919778937713</c:v>
                </c:pt>
                <c:pt idx="194">
                  <c:v>5.7810338746392897</c:v>
                </c:pt>
                <c:pt idx="195">
                  <c:v>5.7294023824390843</c:v>
                </c:pt>
                <c:pt idx="196">
                  <c:v>5.395752118805162</c:v>
                </c:pt>
                <c:pt idx="197">
                  <c:v>4.704406834532584</c:v>
                </c:pt>
                <c:pt idx="198">
                  <c:v>4.7260780977971875</c:v>
                </c:pt>
                <c:pt idx="199">
                  <c:v>4.6241688807583641</c:v>
                </c:pt>
                <c:pt idx="200">
                  <c:v>4.7129638529100966</c:v>
                </c:pt>
                <c:pt idx="201">
                  <c:v>4.7451821858016174</c:v>
                </c:pt>
                <c:pt idx="202">
                  <c:v>4.7723296079625062</c:v>
                </c:pt>
                <c:pt idx="203">
                  <c:v>5.1949525279795656</c:v>
                </c:pt>
                <c:pt idx="204">
                  <c:v>6.0344369577616028</c:v>
                </c:pt>
                <c:pt idx="205">
                  <c:v>6.2108702989219351</c:v>
                </c:pt>
                <c:pt idx="206">
                  <c:v>5.9023711366775116</c:v>
                </c:pt>
                <c:pt idx="207">
                  <c:v>5.7939086269621827</c:v>
                </c:pt>
                <c:pt idx="208">
                  <c:v>5.5154928009636759</c:v>
                </c:pt>
                <c:pt idx="209">
                  <c:v>4.9290523455426838</c:v>
                </c:pt>
                <c:pt idx="210">
                  <c:v>4.8363648298946442</c:v>
                </c:pt>
                <c:pt idx="211">
                  <c:v>4.8650780320850515</c:v>
                </c:pt>
                <c:pt idx="212">
                  <c:v>4.9557370404145544</c:v>
                </c:pt>
                <c:pt idx="213">
                  <c:v>4.9893258458384206</c:v>
                </c:pt>
                <c:pt idx="214">
                  <c:v>5.0176997858254779</c:v>
                </c:pt>
                <c:pt idx="215">
                  <c:v>5.554465311627113</c:v>
                </c:pt>
                <c:pt idx="216">
                  <c:v>6.2091348845607985</c:v>
                </c:pt>
                <c:pt idx="217">
                  <c:v>6.3876808640162199</c:v>
                </c:pt>
                <c:pt idx="218">
                  <c:v>6.1074137569169435</c:v>
                </c:pt>
                <c:pt idx="219">
                  <c:v>6.0025879837620204</c:v>
                </c:pt>
                <c:pt idx="220">
                  <c:v>5.7465759005921262</c:v>
                </c:pt>
                <c:pt idx="221">
                  <c:v>5.3982756102627514</c:v>
                </c:pt>
                <c:pt idx="222">
                  <c:v>5.2388563121218255</c:v>
                </c:pt>
                <c:pt idx="223">
                  <c:v>5.2609564037995913</c:v>
                </c:pt>
                <c:pt idx="224">
                  <c:v>5.3541742507739407</c:v>
                </c:pt>
                <c:pt idx="225">
                  <c:v>5.390143881543235</c:v>
                </c:pt>
                <c:pt idx="226">
                  <c:v>5.4206217365101166</c:v>
                </c:pt>
                <c:pt idx="227">
                  <c:v>5.9453988595889271</c:v>
                </c:pt>
                <c:pt idx="228">
                  <c:v>6.5296494105476768</c:v>
                </c:pt>
                <c:pt idx="229">
                  <c:v>6.6906664980729218</c:v>
                </c:pt>
                <c:pt idx="230">
                  <c:v>6.055149141191702</c:v>
                </c:pt>
                <c:pt idx="231">
                  <c:v>5.9899857058795014</c:v>
                </c:pt>
                <c:pt idx="232">
                  <c:v>5.7629694162930249</c:v>
                </c:pt>
                <c:pt idx="233">
                  <c:v>5.1935301364833704</c:v>
                </c:pt>
                <c:pt idx="234">
                  <c:v>5.2899292310685038</c:v>
                </c:pt>
                <c:pt idx="235">
                  <c:v>5.2861835268208983</c:v>
                </c:pt>
                <c:pt idx="236">
                  <c:v>5.4100156366589314</c:v>
                </c:pt>
                <c:pt idx="237">
                  <c:v>5.4463860079951054</c:v>
                </c:pt>
                <c:pt idx="238">
                  <c:v>5.4742262593918358</c:v>
                </c:pt>
                <c:pt idx="239">
                  <c:v>5.7463926300987129</c:v>
                </c:pt>
                <c:pt idx="240">
                  <c:v>6.3054658560934431</c:v>
                </c:pt>
                <c:pt idx="241">
                  <c:v>6.5776929784277414</c:v>
                </c:pt>
                <c:pt idx="242">
                  <c:v>6.1216207838508989</c:v>
                </c:pt>
                <c:pt idx="243">
                  <c:v>6.0562496368567409</c:v>
                </c:pt>
                <c:pt idx="244">
                  <c:v>5.8288659351015113</c:v>
                </c:pt>
              </c:numCache>
            </c:numRef>
          </c:val>
          <c:smooth val="0"/>
        </c:ser>
        <c:ser>
          <c:idx val="2"/>
          <c:order val="2"/>
          <c:tx>
            <c:strRef>
              <c:f>DATA!$K$4</c:f>
              <c:strCache>
                <c:ptCount val="1"/>
                <c:pt idx="0">
                  <c:v>CASCADE ROCKIES FORECAST PRICE</c:v>
                </c:pt>
              </c:strCache>
            </c:strRef>
          </c:tx>
          <c:spPr>
            <a:ln w="28575" cap="rnd">
              <a:solidFill>
                <a:schemeClr val="accent3"/>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DATA!$K$5:$K$261</c:f>
              <c:numCache>
                <c:formatCode>_("$"* #,##0.0000_);_("$"* \(#,##0.0000\);_("$"* "-"??_);_(@_)</c:formatCode>
                <c:ptCount val="245"/>
                <c:pt idx="0">
                  <c:v>2.6674927665704287</c:v>
                </c:pt>
                <c:pt idx="1">
                  <c:v>3.0615151581012214</c:v>
                </c:pt>
                <c:pt idx="2">
                  <c:v>3.3710303274093425</c:v>
                </c:pt>
                <c:pt idx="3">
                  <c:v>3.2904606707862802</c:v>
                </c:pt>
                <c:pt idx="4">
                  <c:v>3.0603240643429084</c:v>
                </c:pt>
                <c:pt idx="5">
                  <c:v>2.7985074147027538</c:v>
                </c:pt>
                <c:pt idx="6">
                  <c:v>2.8316868819915744</c:v>
                </c:pt>
                <c:pt idx="7">
                  <c:v>2.8579352272636647</c:v>
                </c:pt>
                <c:pt idx="8">
                  <c:v>2.9280039288798529</c:v>
                </c:pt>
                <c:pt idx="9">
                  <c:v>2.9463616106266968</c:v>
                </c:pt>
                <c:pt idx="10">
                  <c:v>2.9129594296990957</c:v>
                </c:pt>
                <c:pt idx="11">
                  <c:v>2.9590971520519278</c:v>
                </c:pt>
                <c:pt idx="12">
                  <c:v>3.1510998857826631</c:v>
                </c:pt>
                <c:pt idx="13">
                  <c:v>3.3185084540754013</c:v>
                </c:pt>
                <c:pt idx="14">
                  <c:v>3.4163514170808176</c:v>
                </c:pt>
                <c:pt idx="15">
                  <c:v>3.3528752372180479</c:v>
                </c:pt>
                <c:pt idx="16">
                  <c:v>3.1604170883548051</c:v>
                </c:pt>
                <c:pt idx="17">
                  <c:v>2.8451927990496224</c:v>
                </c:pt>
                <c:pt idx="18">
                  <c:v>2.8626272166393347</c:v>
                </c:pt>
                <c:pt idx="19">
                  <c:v>2.8880713972348619</c:v>
                </c:pt>
                <c:pt idx="20">
                  <c:v>2.9208466795479393</c:v>
                </c:pt>
                <c:pt idx="21">
                  <c:v>2.9291676366739843</c:v>
                </c:pt>
                <c:pt idx="22">
                  <c:v>2.8907192682127851</c:v>
                </c:pt>
                <c:pt idx="23">
                  <c:v>2.9453568302236182</c:v>
                </c:pt>
                <c:pt idx="24">
                  <c:v>3.1098532555757732</c:v>
                </c:pt>
                <c:pt idx="25">
                  <c:v>3.3250283874212876</c:v>
                </c:pt>
                <c:pt idx="26">
                  <c:v>3.4095329370255074</c:v>
                </c:pt>
                <c:pt idx="27">
                  <c:v>3.3421076752868659</c:v>
                </c:pt>
                <c:pt idx="28">
                  <c:v>3.1992415237857257</c:v>
                </c:pt>
                <c:pt idx="29">
                  <c:v>2.9376548692435707</c:v>
                </c:pt>
                <c:pt idx="30">
                  <c:v>2.9591487191712749</c:v>
                </c:pt>
                <c:pt idx="31">
                  <c:v>2.976743336926388</c:v>
                </c:pt>
                <c:pt idx="32">
                  <c:v>3.0156340981224812</c:v>
                </c:pt>
                <c:pt idx="33">
                  <c:v>3.0242113976152156</c:v>
                </c:pt>
                <c:pt idx="34">
                  <c:v>3.0010212950846347</c:v>
                </c:pt>
                <c:pt idx="35">
                  <c:v>3.0592803184670005</c:v>
                </c:pt>
                <c:pt idx="36">
                  <c:v>3.2107468279689524</c:v>
                </c:pt>
                <c:pt idx="37">
                  <c:v>3.4227671337266958</c:v>
                </c:pt>
                <c:pt idx="38">
                  <c:v>3.6553455427554669</c:v>
                </c:pt>
                <c:pt idx="39">
                  <c:v>3.5409692351397286</c:v>
                </c:pt>
                <c:pt idx="40">
                  <c:v>3.3750197611894066</c:v>
                </c:pt>
                <c:pt idx="41">
                  <c:v>3.1239258073727747</c:v>
                </c:pt>
                <c:pt idx="42">
                  <c:v>3.1611649352058606</c:v>
                </c:pt>
                <c:pt idx="43">
                  <c:v>3.1885503358748872</c:v>
                </c:pt>
                <c:pt idx="44">
                  <c:v>3.2309449842507103</c:v>
                </c:pt>
                <c:pt idx="45">
                  <c:v>3.2472558740505786</c:v>
                </c:pt>
                <c:pt idx="46">
                  <c:v>3.2283960609150313</c:v>
                </c:pt>
                <c:pt idx="47">
                  <c:v>3.2922912353735105</c:v>
                </c:pt>
                <c:pt idx="48">
                  <c:v>3.4691401409595657</c:v>
                </c:pt>
                <c:pt idx="49">
                  <c:v>3.6997360906038823</c:v>
                </c:pt>
                <c:pt idx="50">
                  <c:v>3.784273470757717</c:v>
                </c:pt>
                <c:pt idx="51">
                  <c:v>3.6637639511275868</c:v>
                </c:pt>
                <c:pt idx="52">
                  <c:v>3.4992412191548339</c:v>
                </c:pt>
                <c:pt idx="53">
                  <c:v>3.2247486973041446</c:v>
                </c:pt>
                <c:pt idx="54">
                  <c:v>3.3171133013191696</c:v>
                </c:pt>
                <c:pt idx="55">
                  <c:v>3.3479078565725922</c:v>
                </c:pt>
                <c:pt idx="56">
                  <c:v>3.3887849424351923</c:v>
                </c:pt>
                <c:pt idx="57">
                  <c:v>3.4086593185254745</c:v>
                </c:pt>
                <c:pt idx="58">
                  <c:v>3.3844464582254572</c:v>
                </c:pt>
                <c:pt idx="59">
                  <c:v>3.4540484239453249</c:v>
                </c:pt>
                <c:pt idx="60">
                  <c:v>3.6391077064943143</c:v>
                </c:pt>
                <c:pt idx="61">
                  <c:v>3.8465432419333654</c:v>
                </c:pt>
                <c:pt idx="62">
                  <c:v>3.8775050277132275</c:v>
                </c:pt>
                <c:pt idx="63">
                  <c:v>3.7713099020788028</c:v>
                </c:pt>
                <c:pt idx="64">
                  <c:v>3.6055823216715286</c:v>
                </c:pt>
                <c:pt idx="65">
                  <c:v>3.3765801692814073</c:v>
                </c:pt>
                <c:pt idx="66">
                  <c:v>3.4651643522651305</c:v>
                </c:pt>
                <c:pt idx="67">
                  <c:v>3.4948461833759996</c:v>
                </c:pt>
                <c:pt idx="68">
                  <c:v>3.5326814542649045</c:v>
                </c:pt>
                <c:pt idx="69">
                  <c:v>3.5527472392334642</c:v>
                </c:pt>
                <c:pt idx="70">
                  <c:v>3.5304243673041187</c:v>
                </c:pt>
                <c:pt idx="71">
                  <c:v>3.6023796610722512</c:v>
                </c:pt>
                <c:pt idx="72">
                  <c:v>3.773627587296029</c:v>
                </c:pt>
                <c:pt idx="73">
                  <c:v>3.9661795342067432</c:v>
                </c:pt>
                <c:pt idx="74">
                  <c:v>4.1237959820356069</c:v>
                </c:pt>
                <c:pt idx="75">
                  <c:v>4.0169732069037076</c:v>
                </c:pt>
                <c:pt idx="76">
                  <c:v>3.8827781286808163</c:v>
                </c:pt>
                <c:pt idx="77">
                  <c:v>3.6480573872477153</c:v>
                </c:pt>
                <c:pt idx="78">
                  <c:v>3.7495571678058059</c:v>
                </c:pt>
                <c:pt idx="79">
                  <c:v>3.7802628470159618</c:v>
                </c:pt>
                <c:pt idx="80">
                  <c:v>3.817406448579681</c:v>
                </c:pt>
                <c:pt idx="81">
                  <c:v>3.8368719441257113</c:v>
                </c:pt>
                <c:pt idx="82">
                  <c:v>3.8172847602838047</c:v>
                </c:pt>
                <c:pt idx="83">
                  <c:v>3.8913294368607514</c:v>
                </c:pt>
                <c:pt idx="84">
                  <c:v>4.0773166066392932</c:v>
                </c:pt>
                <c:pt idx="85">
                  <c:v>4.2902594482000653</c:v>
                </c:pt>
                <c:pt idx="86">
                  <c:v>4.2569583103092077</c:v>
                </c:pt>
                <c:pt idx="87">
                  <c:v>4.173258163147338</c:v>
                </c:pt>
                <c:pt idx="88">
                  <c:v>4.0353549392078154</c:v>
                </c:pt>
                <c:pt idx="89">
                  <c:v>3.8591394611125298</c:v>
                </c:pt>
                <c:pt idx="90">
                  <c:v>3.9148590358920536</c:v>
                </c:pt>
                <c:pt idx="91">
                  <c:v>3.9448183539298558</c:v>
                </c:pt>
                <c:pt idx="92">
                  <c:v>3.9798030624806393</c:v>
                </c:pt>
                <c:pt idx="93">
                  <c:v>3.9966098262944465</c:v>
                </c:pt>
                <c:pt idx="94">
                  <c:v>3.9825930799866467</c:v>
                </c:pt>
                <c:pt idx="95">
                  <c:v>4.0478569136413043</c:v>
                </c:pt>
                <c:pt idx="96">
                  <c:v>4.202548211224074</c:v>
                </c:pt>
                <c:pt idx="97">
                  <c:v>4.3624312341303835</c:v>
                </c:pt>
                <c:pt idx="98">
                  <c:v>4.3670003539372129</c:v>
                </c:pt>
                <c:pt idx="99">
                  <c:v>4.2916110259386802</c:v>
                </c:pt>
                <c:pt idx="100">
                  <c:v>4.0326446564693841</c:v>
                </c:pt>
                <c:pt idx="101">
                  <c:v>3.8287685085901528</c:v>
                </c:pt>
                <c:pt idx="102">
                  <c:v>3.9085947475522307</c:v>
                </c:pt>
                <c:pt idx="103">
                  <c:v>3.9400007627391367</c:v>
                </c:pt>
                <c:pt idx="104">
                  <c:v>3.9687734658954317</c:v>
                </c:pt>
                <c:pt idx="105">
                  <c:v>3.9857569400438271</c:v>
                </c:pt>
                <c:pt idx="106">
                  <c:v>3.972071124649498</c:v>
                </c:pt>
                <c:pt idx="107">
                  <c:v>4.0359305299723349</c:v>
                </c:pt>
                <c:pt idx="108">
                  <c:v>4.1917189378146844</c:v>
                </c:pt>
                <c:pt idx="109">
                  <c:v>4.3752176885641365</c:v>
                </c:pt>
                <c:pt idx="110">
                  <c:v>4.1942747538906708</c:v>
                </c:pt>
                <c:pt idx="111">
                  <c:v>4.1381908977322226</c:v>
                </c:pt>
                <c:pt idx="112">
                  <c:v>4.0354581434225487</c:v>
                </c:pt>
                <c:pt idx="113">
                  <c:v>3.8496277629439204</c:v>
                </c:pt>
                <c:pt idx="114">
                  <c:v>3.9322961714604663</c:v>
                </c:pt>
                <c:pt idx="115">
                  <c:v>3.961236826285969</c:v>
                </c:pt>
                <c:pt idx="116">
                  <c:v>3.9874372600454731</c:v>
                </c:pt>
                <c:pt idx="117">
                  <c:v>4.0075569689378092</c:v>
                </c:pt>
                <c:pt idx="118">
                  <c:v>3.9994992931747912</c:v>
                </c:pt>
                <c:pt idx="119">
                  <c:v>4.0685485686306269</c:v>
                </c:pt>
                <c:pt idx="120">
                  <c:v>4.2328651996592912</c:v>
                </c:pt>
                <c:pt idx="121">
                  <c:v>4.3980401960599576</c:v>
                </c:pt>
                <c:pt idx="122">
                  <c:v>4.3607857514110933</c:v>
                </c:pt>
                <c:pt idx="123">
                  <c:v>4.3073007694426977</c:v>
                </c:pt>
                <c:pt idx="124">
                  <c:v>4.2194306954613179</c:v>
                </c:pt>
                <c:pt idx="125">
                  <c:v>4.0387774519056912</c:v>
                </c:pt>
                <c:pt idx="126">
                  <c:v>4.1298176361030405</c:v>
                </c:pt>
                <c:pt idx="127">
                  <c:v>4.1598834934944664</c:v>
                </c:pt>
                <c:pt idx="128">
                  <c:v>4.1835346298798868</c:v>
                </c:pt>
                <c:pt idx="129">
                  <c:v>4.2028119033431608</c:v>
                </c:pt>
                <c:pt idx="130">
                  <c:v>4.1956199753612076</c:v>
                </c:pt>
                <c:pt idx="131">
                  <c:v>4.252310205488385</c:v>
                </c:pt>
                <c:pt idx="132">
                  <c:v>4.4659919998221884</c:v>
                </c:pt>
                <c:pt idx="133">
                  <c:v>4.6234605968267974</c:v>
                </c:pt>
                <c:pt idx="134">
                  <c:v>4.6578521413239802</c:v>
                </c:pt>
                <c:pt idx="135">
                  <c:v>4.559063139669628</c:v>
                </c:pt>
                <c:pt idx="136">
                  <c:v>4.4551103576526394</c:v>
                </c:pt>
                <c:pt idx="137">
                  <c:v>4.3004286987988252</c:v>
                </c:pt>
                <c:pt idx="138">
                  <c:v>4.3875675309384565</c:v>
                </c:pt>
                <c:pt idx="139">
                  <c:v>4.4231324136975978</c:v>
                </c:pt>
                <c:pt idx="140">
                  <c:v>4.4605540326046498</c:v>
                </c:pt>
                <c:pt idx="141">
                  <c:v>4.4951197713470776</c:v>
                </c:pt>
                <c:pt idx="142">
                  <c:v>4.5032133339481053</c:v>
                </c:pt>
                <c:pt idx="143">
                  <c:v>4.546541131782825</c:v>
                </c:pt>
                <c:pt idx="144">
                  <c:v>4.8444082624680673</c:v>
                </c:pt>
                <c:pt idx="145">
                  <c:v>4.9951479341943301</c:v>
                </c:pt>
                <c:pt idx="146">
                  <c:v>5.061549392130571</c:v>
                </c:pt>
                <c:pt idx="147">
                  <c:v>5.0059293112015206</c:v>
                </c:pt>
                <c:pt idx="148">
                  <c:v>4.8571750222226946</c:v>
                </c:pt>
                <c:pt idx="149">
                  <c:v>4.669860995478003</c:v>
                </c:pt>
                <c:pt idx="150">
                  <c:v>4.7425576405722216</c:v>
                </c:pt>
                <c:pt idx="151">
                  <c:v>4.7697700848880498</c:v>
                </c:pt>
                <c:pt idx="152">
                  <c:v>4.8057685781566803</c:v>
                </c:pt>
                <c:pt idx="153">
                  <c:v>4.8228621384134351</c:v>
                </c:pt>
                <c:pt idx="154">
                  <c:v>4.830134529478471</c:v>
                </c:pt>
                <c:pt idx="155">
                  <c:v>4.877798450667715</c:v>
                </c:pt>
                <c:pt idx="156">
                  <c:v>5.2778636910847103</c:v>
                </c:pt>
                <c:pt idx="157">
                  <c:v>5.4376765517763781</c:v>
                </c:pt>
                <c:pt idx="158">
                  <c:v>5.3356443154576398</c:v>
                </c:pt>
                <c:pt idx="159">
                  <c:v>5.2725786317096777</c:v>
                </c:pt>
                <c:pt idx="160">
                  <c:v>5.0508423734809593</c:v>
                </c:pt>
                <c:pt idx="161">
                  <c:v>4.8431150736609769</c:v>
                </c:pt>
                <c:pt idx="162">
                  <c:v>4.9246815860014603</c:v>
                </c:pt>
                <c:pt idx="163">
                  <c:v>4.9453603806764885</c:v>
                </c:pt>
                <c:pt idx="164">
                  <c:v>5.0068207939954608</c:v>
                </c:pt>
                <c:pt idx="165">
                  <c:v>5.0255871045444387</c:v>
                </c:pt>
                <c:pt idx="166">
                  <c:v>5.0562154103917116</c:v>
                </c:pt>
                <c:pt idx="167">
                  <c:v>5.1675667018225955</c:v>
                </c:pt>
                <c:pt idx="168">
                  <c:v>5.5128353149178482</c:v>
                </c:pt>
                <c:pt idx="169">
                  <c:v>5.6775410235486428</c:v>
                </c:pt>
                <c:pt idx="170">
                  <c:v>5.4129454216535704</c:v>
                </c:pt>
                <c:pt idx="171">
                  <c:v>5.4100642058518122</c:v>
                </c:pt>
                <c:pt idx="172">
                  <c:v>5.1991868370141416</c:v>
                </c:pt>
                <c:pt idx="173">
                  <c:v>4.9467162651187717</c:v>
                </c:pt>
                <c:pt idx="174">
                  <c:v>5.0642819548794975</c:v>
                </c:pt>
                <c:pt idx="175">
                  <c:v>5.1056338965454984</c:v>
                </c:pt>
                <c:pt idx="176">
                  <c:v>5.1677149367535531</c:v>
                </c:pt>
                <c:pt idx="177">
                  <c:v>5.1872225212908534</c:v>
                </c:pt>
                <c:pt idx="178">
                  <c:v>5.1996050839493986</c:v>
                </c:pt>
                <c:pt idx="179">
                  <c:v>5.2625139018989486</c:v>
                </c:pt>
                <c:pt idx="180">
                  <c:v>5.5366505202207632</c:v>
                </c:pt>
                <c:pt idx="181">
                  <c:v>5.6761264456464477</c:v>
                </c:pt>
                <c:pt idx="182">
                  <c:v>5.651380365307646</c:v>
                </c:pt>
                <c:pt idx="183">
                  <c:v>5.2570621915972158</c:v>
                </c:pt>
                <c:pt idx="184">
                  <c:v>5.107693702108814</c:v>
                </c:pt>
                <c:pt idx="185">
                  <c:v>4.8819303549264959</c:v>
                </c:pt>
                <c:pt idx="186">
                  <c:v>4.9786889642860874</c:v>
                </c:pt>
                <c:pt idx="187">
                  <c:v>5.0180506746288325</c:v>
                </c:pt>
                <c:pt idx="188">
                  <c:v>5.073135260614535</c:v>
                </c:pt>
                <c:pt idx="189">
                  <c:v>5.099069711594602</c:v>
                </c:pt>
                <c:pt idx="190">
                  <c:v>5.1161739236807184</c:v>
                </c:pt>
                <c:pt idx="191">
                  <c:v>5.1550284988197506</c:v>
                </c:pt>
                <c:pt idx="192">
                  <c:v>5.4088376220855015</c:v>
                </c:pt>
                <c:pt idx="193">
                  <c:v>5.4973889023535447</c:v>
                </c:pt>
                <c:pt idx="194">
                  <c:v>5.8118429880691576</c:v>
                </c:pt>
                <c:pt idx="195">
                  <c:v>5.8107099759680967</c:v>
                </c:pt>
                <c:pt idx="196">
                  <c:v>5.4502072719392594</c:v>
                </c:pt>
                <c:pt idx="197">
                  <c:v>5.1828711193942478</c:v>
                </c:pt>
                <c:pt idx="198">
                  <c:v>5.2958522530944867</c:v>
                </c:pt>
                <c:pt idx="199">
                  <c:v>5.3344137726358172</c:v>
                </c:pt>
                <c:pt idx="200">
                  <c:v>5.3982030522660827</c:v>
                </c:pt>
                <c:pt idx="201">
                  <c:v>5.4144387296302305</c:v>
                </c:pt>
                <c:pt idx="202">
                  <c:v>5.4282476520449858</c:v>
                </c:pt>
                <c:pt idx="203">
                  <c:v>5.4561380564946749</c:v>
                </c:pt>
                <c:pt idx="204">
                  <c:v>5.651583787874995</c:v>
                </c:pt>
                <c:pt idx="205">
                  <c:v>5.7727638761937596</c:v>
                </c:pt>
                <c:pt idx="206">
                  <c:v>5.7108950598437476</c:v>
                </c:pt>
                <c:pt idx="207">
                  <c:v>5.7080267143592849</c:v>
                </c:pt>
                <c:pt idx="208">
                  <c:v>5.5103376694833894</c:v>
                </c:pt>
                <c:pt idx="209">
                  <c:v>5.2603354978740668</c:v>
                </c:pt>
                <c:pt idx="210">
                  <c:v>5.3994885098434295</c:v>
                </c:pt>
                <c:pt idx="211">
                  <c:v>5.4507028775575694</c:v>
                </c:pt>
                <c:pt idx="212">
                  <c:v>5.5134908444982518</c:v>
                </c:pt>
                <c:pt idx="213">
                  <c:v>5.5284566166524929</c:v>
                </c:pt>
                <c:pt idx="214">
                  <c:v>5.5318956079213439</c:v>
                </c:pt>
                <c:pt idx="215">
                  <c:v>5.5756009929425128</c:v>
                </c:pt>
                <c:pt idx="216">
                  <c:v>5.7923078617203672</c:v>
                </c:pt>
                <c:pt idx="217">
                  <c:v>5.9711786062157239</c:v>
                </c:pt>
                <c:pt idx="218">
                  <c:v>5.9228790348338691</c:v>
                </c:pt>
                <c:pt idx="219">
                  <c:v>5.9210620146098272</c:v>
                </c:pt>
                <c:pt idx="220">
                  <c:v>5.6528550041024843</c:v>
                </c:pt>
                <c:pt idx="221">
                  <c:v>5.3442427247455271</c:v>
                </c:pt>
                <c:pt idx="222">
                  <c:v>5.4730120687989752</c:v>
                </c:pt>
                <c:pt idx="223">
                  <c:v>5.5184996590998789</c:v>
                </c:pt>
                <c:pt idx="224">
                  <c:v>5.5722317627414872</c:v>
                </c:pt>
                <c:pt idx="225">
                  <c:v>5.5788976880485155</c:v>
                </c:pt>
                <c:pt idx="226">
                  <c:v>5.5890838389733819</c:v>
                </c:pt>
                <c:pt idx="227">
                  <c:v>5.6415899646639183</c:v>
                </c:pt>
                <c:pt idx="228">
                  <c:v>5.8719402577893547</c:v>
                </c:pt>
                <c:pt idx="229">
                  <c:v>6.0564750205486106</c:v>
                </c:pt>
                <c:pt idx="230">
                  <c:v>6.0689517037854097</c:v>
                </c:pt>
                <c:pt idx="231">
                  <c:v>6.1021061932137624</c:v>
                </c:pt>
                <c:pt idx="232">
                  <c:v>5.901274270949771</c:v>
                </c:pt>
                <c:pt idx="233">
                  <c:v>5.5547021650417392</c:v>
                </c:pt>
                <c:pt idx="234">
                  <c:v>5.760365668344841</c:v>
                </c:pt>
                <c:pt idx="235">
                  <c:v>5.8076342058422163</c:v>
                </c:pt>
                <c:pt idx="236">
                  <c:v>5.861170482442926</c:v>
                </c:pt>
                <c:pt idx="237">
                  <c:v>5.8812305493992065</c:v>
                </c:pt>
                <c:pt idx="238">
                  <c:v>5.8704516224384982</c:v>
                </c:pt>
                <c:pt idx="239">
                  <c:v>5.9440111718660855</c:v>
                </c:pt>
                <c:pt idx="240">
                  <c:v>6.1851242881824309</c:v>
                </c:pt>
                <c:pt idx="241">
                  <c:v>6.3970754969135388</c:v>
                </c:pt>
                <c:pt idx="242">
                  <c:v>6.1353724836024588</c:v>
                </c:pt>
                <c:pt idx="243">
                  <c:v>6.1680656413510082</c:v>
                </c:pt>
                <c:pt idx="244">
                  <c:v>5.9668022550462965</c:v>
                </c:pt>
              </c:numCache>
            </c:numRef>
          </c:val>
          <c:smooth val="0"/>
        </c:ser>
        <c:ser>
          <c:idx val="3"/>
          <c:order val="3"/>
          <c:tx>
            <c:strRef>
              <c:f>DATA!$N$4</c:f>
              <c:strCache>
                <c:ptCount val="1"/>
                <c:pt idx="0">
                  <c:v>CASCADE AECO FORECAST PRICE</c:v>
                </c:pt>
              </c:strCache>
            </c:strRef>
          </c:tx>
          <c:spPr>
            <a:ln w="28575" cap="rnd">
              <a:solidFill>
                <a:schemeClr val="accent4"/>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DATA!$N$5:$N$261</c:f>
              <c:numCache>
                <c:formatCode>_("$"* #,##0.0000_);_("$"* \(#,##0.0000\);_("$"* "-"??_);_(@_)</c:formatCode>
                <c:ptCount val="245"/>
                <c:pt idx="0">
                  <c:v>1.9401516635065681</c:v>
                </c:pt>
                <c:pt idx="1">
                  <c:v>2.1515430282275583</c:v>
                </c:pt>
                <c:pt idx="2">
                  <c:v>2.4644390712463604</c:v>
                </c:pt>
                <c:pt idx="3">
                  <c:v>2.4831928415756428</c:v>
                </c:pt>
                <c:pt idx="4">
                  <c:v>2.4495237229412523</c:v>
                </c:pt>
                <c:pt idx="5">
                  <c:v>2.2479724393106184</c:v>
                </c:pt>
                <c:pt idx="6">
                  <c:v>2.260075076444533</c:v>
                </c:pt>
                <c:pt idx="7">
                  <c:v>2.282185056361326</c:v>
                </c:pt>
                <c:pt idx="8">
                  <c:v>2.3287111451565354</c:v>
                </c:pt>
                <c:pt idx="9">
                  <c:v>2.3416181247441918</c:v>
                </c:pt>
                <c:pt idx="10">
                  <c:v>2.3144619147009617</c:v>
                </c:pt>
                <c:pt idx="11">
                  <c:v>2.3452338876191949</c:v>
                </c:pt>
                <c:pt idx="12">
                  <c:v>2.495884395891268</c:v>
                </c:pt>
                <c:pt idx="13">
                  <c:v>2.5747740761464901</c:v>
                </c:pt>
                <c:pt idx="14">
                  <c:v>2.6836165449026885</c:v>
                </c:pt>
                <c:pt idx="15">
                  <c:v>2.6514763600249007</c:v>
                </c:pt>
                <c:pt idx="16">
                  <c:v>2.6076290069418664</c:v>
                </c:pt>
                <c:pt idx="17">
                  <c:v>2.317961538334822</c:v>
                </c:pt>
                <c:pt idx="18">
                  <c:v>2.3478284377001333</c:v>
                </c:pt>
                <c:pt idx="19">
                  <c:v>2.3721807497113057</c:v>
                </c:pt>
                <c:pt idx="20">
                  <c:v>2.3767417525595071</c:v>
                </c:pt>
                <c:pt idx="21">
                  <c:v>2.3808511236718757</c:v>
                </c:pt>
                <c:pt idx="22">
                  <c:v>2.3492839228537439</c:v>
                </c:pt>
                <c:pt idx="23">
                  <c:v>2.3953644584097469</c:v>
                </c:pt>
                <c:pt idx="24">
                  <c:v>2.4937356765382952</c:v>
                </c:pt>
                <c:pt idx="25">
                  <c:v>2.5965651537209986</c:v>
                </c:pt>
                <c:pt idx="26">
                  <c:v>2.7282203022061888</c:v>
                </c:pt>
                <c:pt idx="27">
                  <c:v>2.6945870248925616</c:v>
                </c:pt>
                <c:pt idx="28">
                  <c:v>2.6457763931523011</c:v>
                </c:pt>
                <c:pt idx="29">
                  <c:v>2.3800990293346094</c:v>
                </c:pt>
                <c:pt idx="30">
                  <c:v>2.409608614406312</c:v>
                </c:pt>
                <c:pt idx="31">
                  <c:v>2.4183053378467028</c:v>
                </c:pt>
                <c:pt idx="32">
                  <c:v>2.4340577025622716</c:v>
                </c:pt>
                <c:pt idx="33">
                  <c:v>2.4382465807850906</c:v>
                </c:pt>
                <c:pt idx="34">
                  <c:v>2.4239796820444743</c:v>
                </c:pt>
                <c:pt idx="35">
                  <c:v>2.4675712673184762</c:v>
                </c:pt>
                <c:pt idx="36">
                  <c:v>2.6286065754266721</c:v>
                </c:pt>
                <c:pt idx="37">
                  <c:v>2.7085651968287205</c:v>
                </c:pt>
                <c:pt idx="38">
                  <c:v>2.8865267246874748</c:v>
                </c:pt>
                <c:pt idx="39">
                  <c:v>2.83542445677727</c:v>
                </c:pt>
                <c:pt idx="40">
                  <c:v>2.7747665600848408</c:v>
                </c:pt>
                <c:pt idx="41">
                  <c:v>2.5023557483495069</c:v>
                </c:pt>
                <c:pt idx="42">
                  <c:v>2.537504460861522</c:v>
                </c:pt>
                <c:pt idx="43">
                  <c:v>2.5450675307151149</c:v>
                </c:pt>
                <c:pt idx="44">
                  <c:v>2.5598528347841727</c:v>
                </c:pt>
                <c:pt idx="45">
                  <c:v>2.5725266885730491</c:v>
                </c:pt>
                <c:pt idx="46">
                  <c:v>2.5635899832350417</c:v>
                </c:pt>
                <c:pt idx="47">
                  <c:v>2.613049560043017</c:v>
                </c:pt>
                <c:pt idx="48">
                  <c:v>2.7742942420912193</c:v>
                </c:pt>
                <c:pt idx="49">
                  <c:v>2.8400182954929969</c:v>
                </c:pt>
                <c:pt idx="50">
                  <c:v>2.9473873370410311</c:v>
                </c:pt>
                <c:pt idx="51">
                  <c:v>2.8858120177251192</c:v>
                </c:pt>
                <c:pt idx="52">
                  <c:v>2.8542696444648064</c:v>
                </c:pt>
                <c:pt idx="53">
                  <c:v>2.6382769657142227</c:v>
                </c:pt>
                <c:pt idx="54">
                  <c:v>2.7286645023009495</c:v>
                </c:pt>
                <c:pt idx="55">
                  <c:v>2.7592838308223895</c:v>
                </c:pt>
                <c:pt idx="56">
                  <c:v>2.7736625913396749</c:v>
                </c:pt>
                <c:pt idx="57">
                  <c:v>2.7895437172287809</c:v>
                </c:pt>
                <c:pt idx="58">
                  <c:v>2.7775768380345625</c:v>
                </c:pt>
                <c:pt idx="59">
                  <c:v>2.8319286163659441</c:v>
                </c:pt>
                <c:pt idx="60">
                  <c:v>2.9664550244493597</c:v>
                </c:pt>
                <c:pt idx="61">
                  <c:v>3.0312997016027383</c:v>
                </c:pt>
                <c:pt idx="62">
                  <c:v>3.0970895929363831</c:v>
                </c:pt>
                <c:pt idx="63">
                  <c:v>3.0338487860067254</c:v>
                </c:pt>
                <c:pt idx="64">
                  <c:v>3.0077477148158893</c:v>
                </c:pt>
                <c:pt idx="65">
                  <c:v>2.8037334191374086</c:v>
                </c:pt>
                <c:pt idx="66">
                  <c:v>2.8985402316861792</c:v>
                </c:pt>
                <c:pt idx="67">
                  <c:v>2.9280915996727179</c:v>
                </c:pt>
                <c:pt idx="68">
                  <c:v>2.9415976268560149</c:v>
                </c:pt>
                <c:pt idx="69">
                  <c:v>2.9572988098744335</c:v>
                </c:pt>
                <c:pt idx="70">
                  <c:v>2.9461620191092743</c:v>
                </c:pt>
                <c:pt idx="71">
                  <c:v>3.0012766586920496</c:v>
                </c:pt>
                <c:pt idx="72">
                  <c:v>3.1384158553639896</c:v>
                </c:pt>
                <c:pt idx="73">
                  <c:v>3.1974465439002278</c:v>
                </c:pt>
                <c:pt idx="74">
                  <c:v>3.3641990846155139</c:v>
                </c:pt>
                <c:pt idx="75">
                  <c:v>3.3001161360333162</c:v>
                </c:pt>
                <c:pt idx="76">
                  <c:v>3.2771813098896652</c:v>
                </c:pt>
                <c:pt idx="77">
                  <c:v>3.0817612916685961</c:v>
                </c:pt>
                <c:pt idx="78">
                  <c:v>3.1881463908116623</c:v>
                </c:pt>
                <c:pt idx="79">
                  <c:v>3.2184736189476109</c:v>
                </c:pt>
                <c:pt idx="80">
                  <c:v>3.2381893746854571</c:v>
                </c:pt>
                <c:pt idx="81">
                  <c:v>3.253223951585416</c:v>
                </c:pt>
                <c:pt idx="82">
                  <c:v>3.2443966500324599</c:v>
                </c:pt>
                <c:pt idx="83">
                  <c:v>3.3017159919243113</c:v>
                </c:pt>
                <c:pt idx="84">
                  <c:v>3.4449061326182813</c:v>
                </c:pt>
                <c:pt idx="85">
                  <c:v>3.4996208261793429</c:v>
                </c:pt>
                <c:pt idx="86">
                  <c:v>3.5207713040957893</c:v>
                </c:pt>
                <c:pt idx="87">
                  <c:v>3.4730528254056381</c:v>
                </c:pt>
                <c:pt idx="88">
                  <c:v>3.4567817626676822</c:v>
                </c:pt>
                <c:pt idx="89">
                  <c:v>3.2961685958526248</c:v>
                </c:pt>
                <c:pt idx="90">
                  <c:v>3.3533943808466828</c:v>
                </c:pt>
                <c:pt idx="91">
                  <c:v>3.3807042208791263</c:v>
                </c:pt>
                <c:pt idx="92">
                  <c:v>3.3962112927953774</c:v>
                </c:pt>
                <c:pt idx="93">
                  <c:v>3.4083737095481239</c:v>
                </c:pt>
                <c:pt idx="94">
                  <c:v>3.4053951888463336</c:v>
                </c:pt>
                <c:pt idx="95">
                  <c:v>3.4628964014302093</c:v>
                </c:pt>
                <c:pt idx="96">
                  <c:v>3.5869923051343999</c:v>
                </c:pt>
                <c:pt idx="97">
                  <c:v>3.6325141871455164</c:v>
                </c:pt>
                <c:pt idx="98">
                  <c:v>3.6773592119680716</c:v>
                </c:pt>
                <c:pt idx="99">
                  <c:v>3.6065525776742007</c:v>
                </c:pt>
                <c:pt idx="100">
                  <c:v>3.4658703262289872</c:v>
                </c:pt>
                <c:pt idx="101">
                  <c:v>3.2802289828388513</c:v>
                </c:pt>
                <c:pt idx="102">
                  <c:v>3.3675789506919367</c:v>
                </c:pt>
                <c:pt idx="103">
                  <c:v>3.3861800166423217</c:v>
                </c:pt>
                <c:pt idx="104">
                  <c:v>3.3972891558808453</c:v>
                </c:pt>
                <c:pt idx="105">
                  <c:v>3.4097715008829743</c:v>
                </c:pt>
                <c:pt idx="106">
                  <c:v>3.405579145176485</c:v>
                </c:pt>
                <c:pt idx="107">
                  <c:v>3.4632277385618861</c:v>
                </c:pt>
                <c:pt idx="108">
                  <c:v>3.6048633802749799</c:v>
                </c:pt>
                <c:pt idx="109">
                  <c:v>3.6460974575556371</c:v>
                </c:pt>
                <c:pt idx="110">
                  <c:v>3.5397358209519791</c:v>
                </c:pt>
                <c:pt idx="111">
                  <c:v>3.5166871080009905</c:v>
                </c:pt>
                <c:pt idx="112">
                  <c:v>3.5061389571046035</c:v>
                </c:pt>
                <c:pt idx="113">
                  <c:v>3.3469332344956539</c:v>
                </c:pt>
                <c:pt idx="114">
                  <c:v>3.4283394035320107</c:v>
                </c:pt>
                <c:pt idx="115">
                  <c:v>3.4567715403721166</c:v>
                </c:pt>
                <c:pt idx="116">
                  <c:v>3.4681628441233858</c:v>
                </c:pt>
                <c:pt idx="117">
                  <c:v>3.4817274147019939</c:v>
                </c:pt>
                <c:pt idx="118">
                  <c:v>3.4811372574224331</c:v>
                </c:pt>
                <c:pt idx="119">
                  <c:v>3.5364261635250713</c:v>
                </c:pt>
                <c:pt idx="120">
                  <c:v>3.6915362538543501</c:v>
                </c:pt>
                <c:pt idx="121">
                  <c:v>3.7335349923024888</c:v>
                </c:pt>
                <c:pt idx="122">
                  <c:v>3.7416245162790567</c:v>
                </c:pt>
                <c:pt idx="123">
                  <c:v>3.7237411886692189</c:v>
                </c:pt>
                <c:pt idx="124">
                  <c:v>3.7177889528064245</c:v>
                </c:pt>
                <c:pt idx="125">
                  <c:v>3.5635924043389235</c:v>
                </c:pt>
                <c:pt idx="126">
                  <c:v>3.6551560675822889</c:v>
                </c:pt>
                <c:pt idx="127">
                  <c:v>3.6834775920279705</c:v>
                </c:pt>
                <c:pt idx="128">
                  <c:v>3.6943033305767292</c:v>
                </c:pt>
                <c:pt idx="129">
                  <c:v>3.707914867599956</c:v>
                </c:pt>
                <c:pt idx="130">
                  <c:v>3.7085285266387964</c:v>
                </c:pt>
                <c:pt idx="131">
                  <c:v>3.763464920561324</c:v>
                </c:pt>
                <c:pt idx="132">
                  <c:v>3.9371946784273359</c:v>
                </c:pt>
                <c:pt idx="133">
                  <c:v>3.9750940205118885</c:v>
                </c:pt>
                <c:pt idx="134">
                  <c:v>3.9790954456706613</c:v>
                </c:pt>
                <c:pt idx="135">
                  <c:v>3.9562004937085646</c:v>
                </c:pt>
                <c:pt idx="136">
                  <c:v>3.9534030692892701</c:v>
                </c:pt>
                <c:pt idx="137">
                  <c:v>3.8361096676938633</c:v>
                </c:pt>
                <c:pt idx="138">
                  <c:v>3.9231999748210828</c:v>
                </c:pt>
                <c:pt idx="139">
                  <c:v>3.9557207302105351</c:v>
                </c:pt>
                <c:pt idx="140">
                  <c:v>3.9767335402584276</c:v>
                </c:pt>
                <c:pt idx="141">
                  <c:v>3.9943319640792607</c:v>
                </c:pt>
                <c:pt idx="142">
                  <c:v>4.0063609303971219</c:v>
                </c:pt>
                <c:pt idx="143">
                  <c:v>4.0368591475340896</c:v>
                </c:pt>
                <c:pt idx="144">
                  <c:v>4.2087807438754226</c:v>
                </c:pt>
                <c:pt idx="145">
                  <c:v>4.2529867422412639</c:v>
                </c:pt>
                <c:pt idx="146">
                  <c:v>4.3381777057648439</c:v>
                </c:pt>
                <c:pt idx="147">
                  <c:v>4.3430985237773587</c:v>
                </c:pt>
                <c:pt idx="148">
                  <c:v>4.3406314052755386</c:v>
                </c:pt>
                <c:pt idx="149">
                  <c:v>4.1626734188055945</c:v>
                </c:pt>
                <c:pt idx="150">
                  <c:v>4.2530468947772189</c:v>
                </c:pt>
                <c:pt idx="151">
                  <c:v>4.2518824383805862</c:v>
                </c:pt>
                <c:pt idx="152">
                  <c:v>4.2728217578088685</c:v>
                </c:pt>
                <c:pt idx="153">
                  <c:v>4.2890401679690537</c:v>
                </c:pt>
                <c:pt idx="154">
                  <c:v>4.2997957278835264</c:v>
                </c:pt>
                <c:pt idx="155">
                  <c:v>4.3319070281546992</c:v>
                </c:pt>
                <c:pt idx="156">
                  <c:v>4.4888029561719343</c:v>
                </c:pt>
                <c:pt idx="157">
                  <c:v>4.5312219460707697</c:v>
                </c:pt>
                <c:pt idx="158">
                  <c:v>4.5101914433348993</c:v>
                </c:pt>
                <c:pt idx="159">
                  <c:v>4.5156642882125304</c:v>
                </c:pt>
                <c:pt idx="160">
                  <c:v>4.5134383504863749</c:v>
                </c:pt>
                <c:pt idx="161">
                  <c:v>4.3239440497608568</c:v>
                </c:pt>
                <c:pt idx="162">
                  <c:v>4.4040293411493341</c:v>
                </c:pt>
                <c:pt idx="163">
                  <c:v>4.332309908661002</c:v>
                </c:pt>
                <c:pt idx="164">
                  <c:v>4.3536006995189487</c:v>
                </c:pt>
                <c:pt idx="165">
                  <c:v>4.37002247200836</c:v>
                </c:pt>
                <c:pt idx="166">
                  <c:v>4.3806620773448781</c:v>
                </c:pt>
                <c:pt idx="167">
                  <c:v>4.4134730101797626</c:v>
                </c:pt>
                <c:pt idx="168">
                  <c:v>4.593822325599807</c:v>
                </c:pt>
                <c:pt idx="169">
                  <c:v>4.6372752574757303</c:v>
                </c:pt>
                <c:pt idx="170">
                  <c:v>4.6029149020076208</c:v>
                </c:pt>
                <c:pt idx="171">
                  <c:v>4.6086462471610696</c:v>
                </c:pt>
                <c:pt idx="172">
                  <c:v>4.5620395067119208</c:v>
                </c:pt>
                <c:pt idx="173">
                  <c:v>4.370865974066259</c:v>
                </c:pt>
                <c:pt idx="174">
                  <c:v>4.4975581601547594</c:v>
                </c:pt>
                <c:pt idx="175">
                  <c:v>4.4617221227437538</c:v>
                </c:pt>
                <c:pt idx="176">
                  <c:v>4.4805456690580323</c:v>
                </c:pt>
                <c:pt idx="177">
                  <c:v>4.4975017489705458</c:v>
                </c:pt>
                <c:pt idx="178">
                  <c:v>4.5089229477687534</c:v>
                </c:pt>
                <c:pt idx="179">
                  <c:v>4.5422937268762809</c:v>
                </c:pt>
                <c:pt idx="180">
                  <c:v>4.7263879392620947</c:v>
                </c:pt>
                <c:pt idx="181">
                  <c:v>4.7708912237662968</c:v>
                </c:pt>
                <c:pt idx="182">
                  <c:v>4.7574911127834056</c:v>
                </c:pt>
                <c:pt idx="183">
                  <c:v>4.432201785054124</c:v>
                </c:pt>
                <c:pt idx="184">
                  <c:v>4.4351248512974912</c:v>
                </c:pt>
                <c:pt idx="185">
                  <c:v>4.263258856295522</c:v>
                </c:pt>
                <c:pt idx="186">
                  <c:v>4.3441950014818911</c:v>
                </c:pt>
                <c:pt idx="187">
                  <c:v>4.2712920156286271</c:v>
                </c:pt>
                <c:pt idx="188">
                  <c:v>4.2923269657416574</c:v>
                </c:pt>
                <c:pt idx="189">
                  <c:v>4.3096534743107187</c:v>
                </c:pt>
                <c:pt idx="190">
                  <c:v>4.3230275567241065</c:v>
                </c:pt>
                <c:pt idx="191">
                  <c:v>4.3536261541197607</c:v>
                </c:pt>
                <c:pt idx="192">
                  <c:v>4.5316408687091423</c:v>
                </c:pt>
                <c:pt idx="193">
                  <c:v>4.5715755969488718</c:v>
                </c:pt>
                <c:pt idx="194">
                  <c:v>4.8842133457389556</c:v>
                </c:pt>
                <c:pt idx="195">
                  <c:v>4.8907618359862157</c:v>
                </c:pt>
                <c:pt idx="196">
                  <c:v>4.6783063034286965</c:v>
                </c:pt>
                <c:pt idx="197">
                  <c:v>4.4598308875290034</c:v>
                </c:pt>
                <c:pt idx="198">
                  <c:v>4.5838242938806539</c:v>
                </c:pt>
                <c:pt idx="199">
                  <c:v>4.4974912360056383</c:v>
                </c:pt>
                <c:pt idx="200">
                  <c:v>4.5194583736718466</c:v>
                </c:pt>
                <c:pt idx="201">
                  <c:v>4.5362859539199079</c:v>
                </c:pt>
                <c:pt idx="202">
                  <c:v>4.5472211716576139</c:v>
                </c:pt>
                <c:pt idx="203">
                  <c:v>4.5811164284546084</c:v>
                </c:pt>
                <c:pt idx="204">
                  <c:v>4.7657943843945398</c:v>
                </c:pt>
                <c:pt idx="205">
                  <c:v>4.8113168406594262</c:v>
                </c:pt>
                <c:pt idx="206">
                  <c:v>4.7828223708756292</c:v>
                </c:pt>
                <c:pt idx="207">
                  <c:v>4.788340833912466</c:v>
                </c:pt>
                <c:pt idx="208">
                  <c:v>4.7491482927486057</c:v>
                </c:pt>
                <c:pt idx="209">
                  <c:v>4.5507101361028663</c:v>
                </c:pt>
                <c:pt idx="210">
                  <c:v>4.6910730934724327</c:v>
                </c:pt>
                <c:pt idx="211">
                  <c:v>4.7308593855507253</c:v>
                </c:pt>
                <c:pt idx="212">
                  <c:v>4.7539409282333249</c:v>
                </c:pt>
                <c:pt idx="213">
                  <c:v>4.7718057667098783</c:v>
                </c:pt>
                <c:pt idx="214">
                  <c:v>4.7838688675400096</c:v>
                </c:pt>
                <c:pt idx="215">
                  <c:v>4.8186841334376789</c:v>
                </c:pt>
                <c:pt idx="216">
                  <c:v>4.9817663541830157</c:v>
                </c:pt>
                <c:pt idx="217">
                  <c:v>5.0694257253471804</c:v>
                </c:pt>
                <c:pt idx="218">
                  <c:v>5.1588806510719314</c:v>
                </c:pt>
                <c:pt idx="219">
                  <c:v>5.1662988616369967</c:v>
                </c:pt>
                <c:pt idx="220">
                  <c:v>5.1630285124423221</c:v>
                </c:pt>
                <c:pt idx="221">
                  <c:v>4.9334738305882295</c:v>
                </c:pt>
                <c:pt idx="222">
                  <c:v>5.0781383272203549</c:v>
                </c:pt>
                <c:pt idx="223">
                  <c:v>5.1127951324581034</c:v>
                </c:pt>
                <c:pt idx="224">
                  <c:v>5.1377412999064305</c:v>
                </c:pt>
                <c:pt idx="225">
                  <c:v>5.1578371020563916</c:v>
                </c:pt>
                <c:pt idx="226">
                  <c:v>5.1716490842627083</c:v>
                </c:pt>
                <c:pt idx="227">
                  <c:v>5.2093898827319256</c:v>
                </c:pt>
                <c:pt idx="228">
                  <c:v>5.4125864889544895</c:v>
                </c:pt>
                <c:pt idx="229">
                  <c:v>5.46953690466216</c:v>
                </c:pt>
                <c:pt idx="230">
                  <c:v>5.2638615354678011</c:v>
                </c:pt>
                <c:pt idx="231">
                  <c:v>5.3147857653209218</c:v>
                </c:pt>
                <c:pt idx="232">
                  <c:v>5.2607573553926201</c:v>
                </c:pt>
                <c:pt idx="233">
                  <c:v>4.9614042880628215</c:v>
                </c:pt>
                <c:pt idx="234">
                  <c:v>5.1716346529756132</c:v>
                </c:pt>
                <c:pt idx="235">
                  <c:v>5.1920437129457957</c:v>
                </c:pt>
                <c:pt idx="236">
                  <c:v>5.2149391716536639</c:v>
                </c:pt>
                <c:pt idx="237">
                  <c:v>5.2311113701895984</c:v>
                </c:pt>
                <c:pt idx="238">
                  <c:v>5.2267738084660147</c:v>
                </c:pt>
                <c:pt idx="239">
                  <c:v>5.2831091309857969</c:v>
                </c:pt>
                <c:pt idx="240">
                  <c:v>5.4561804318523635</c:v>
                </c:pt>
                <c:pt idx="241">
                  <c:v>5.5323373823499926</c:v>
                </c:pt>
                <c:pt idx="242">
                  <c:v>5.3317027072470689</c:v>
                </c:pt>
                <c:pt idx="243">
                  <c:v>5.3821078681433292</c:v>
                </c:pt>
                <c:pt idx="244">
                  <c:v>5.3274249622138221</c:v>
                </c:pt>
              </c:numCache>
            </c:numRef>
          </c:val>
          <c:smooth val="0"/>
        </c:ser>
        <c:dLbls>
          <c:showLegendKey val="0"/>
          <c:showVal val="0"/>
          <c:showCatName val="0"/>
          <c:showSerName val="0"/>
          <c:showPercent val="0"/>
          <c:showBubbleSize val="0"/>
        </c:dLbls>
        <c:smooth val="0"/>
        <c:axId val="243359520"/>
        <c:axId val="243365792"/>
      </c:lineChart>
      <c:dateAx>
        <c:axId val="243359520"/>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365792"/>
        <c:crosses val="autoZero"/>
        <c:auto val="1"/>
        <c:lblOffset val="100"/>
        <c:baseTimeUnit val="months"/>
        <c:majorUnit val="6"/>
        <c:majorTimeUnit val="months"/>
      </c:dateAx>
      <c:valAx>
        <c:axId val="2433657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359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Potential Unserved 2025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67055506950527E-2"/>
          <c:y val="1.5412189626826379E-2"/>
          <c:w val="0.90510522990181785"/>
          <c:h val="0.66201579641724861"/>
        </c:manualLayout>
      </c:layout>
      <c:barChart>
        <c:barDir val="col"/>
        <c:grouping val="stacked"/>
        <c:varyColors val="0"/>
        <c:ser>
          <c:idx val="0"/>
          <c:order val="0"/>
          <c:tx>
            <c:strRef>
              <c:f>'Total Unserved Demand'!$G$1</c:f>
              <c:strCache>
                <c:ptCount val="1"/>
                <c:pt idx="0">
                  <c:v>2025 Demand</c:v>
                </c:pt>
              </c:strCache>
            </c:strRef>
          </c:tx>
          <c:spPr>
            <a:solidFill>
              <a:schemeClr val="accent1"/>
            </a:solidFill>
            <a:ln>
              <a:noFill/>
            </a:ln>
            <a:effectLst/>
          </c:spPr>
          <c:invertIfNegative val="0"/>
          <c:cat>
            <c:strRef>
              <c:f>'Total Unserved Demand'!$F$2:$F$56</c:f>
              <c:strCache>
                <c:ptCount val="55"/>
                <c:pt idx="0">
                  <c:v>DEM AbrdnHoq</c:v>
                </c:pt>
                <c:pt idx="1">
                  <c:v>DEM Acme</c:v>
                </c:pt>
                <c:pt idx="2">
                  <c:v>DEM Advensch</c:v>
                </c:pt>
                <c:pt idx="3">
                  <c:v>DEM AMRender</c:v>
                </c:pt>
                <c:pt idx="4">
                  <c:v>DEM Arlingtn</c:v>
                </c:pt>
                <c:pt idx="5">
                  <c:v>DEM Athena</c:v>
                </c:pt>
                <c:pt idx="6">
                  <c:v>DEM Baker</c:v>
                </c:pt>
                <c:pt idx="7">
                  <c:v>DEM BendLop</c:v>
                </c:pt>
                <c:pt idx="8">
                  <c:v>DEM BrBkHLop</c:v>
                </c:pt>
                <c:pt idx="9">
                  <c:v>DEM BrmShelt</c:v>
                </c:pt>
                <c:pt idx="10">
                  <c:v>DEM CastleRk</c:v>
                </c:pt>
                <c:pt idx="11">
                  <c:v>DEM Chem</c:v>
                </c:pt>
                <c:pt idx="12">
                  <c:v>DEM Dehandry</c:v>
                </c:pt>
                <c:pt idx="13">
                  <c:v>DEM Deming</c:v>
                </c:pt>
                <c:pt idx="14">
                  <c:v>DEM EStwdLop</c:v>
                </c:pt>
                <c:pt idx="15">
                  <c:v>DEM Finley</c:v>
                </c:pt>
                <c:pt idx="16">
                  <c:v>DEM Gilc</c:v>
                </c:pt>
                <c:pt idx="17">
                  <c:v>DEM Grdvew</c:v>
                </c:pt>
                <c:pt idx="18">
                  <c:v>DEM Hrmston</c:v>
                </c:pt>
                <c:pt idx="19">
                  <c:v>DEM Huntgton</c:v>
                </c:pt>
                <c:pt idx="20">
                  <c:v>DEM Kalama</c:v>
                </c:pt>
                <c:pt idx="21">
                  <c:v>DEM Kalama2</c:v>
                </c:pt>
                <c:pt idx="22">
                  <c:v>DEM KnwckLop</c:v>
                </c:pt>
                <c:pt idx="23">
                  <c:v>DEM Lapi</c:v>
                </c:pt>
                <c:pt idx="24">
                  <c:v>DEM Lawrence</c:v>
                </c:pt>
                <c:pt idx="25">
                  <c:v>DEM LDSChurc</c:v>
                </c:pt>
                <c:pt idx="26">
                  <c:v>DEM Madr</c:v>
                </c:pt>
                <c:pt idx="27">
                  <c:v>DEM MilFree</c:v>
                </c:pt>
                <c:pt idx="28">
                  <c:v>DEM Mission</c:v>
                </c:pt>
                <c:pt idx="29">
                  <c:v>DEM MosLake</c:v>
                </c:pt>
                <c:pt idx="30">
                  <c:v>DEM Moxee</c:v>
                </c:pt>
                <c:pt idx="31">
                  <c:v>DEM NPasco</c:v>
                </c:pt>
                <c:pt idx="32">
                  <c:v>DEM NyssaOnt</c:v>
                </c:pt>
                <c:pt idx="33">
                  <c:v>DEM Othello</c:v>
                </c:pt>
                <c:pt idx="34">
                  <c:v>DEM Paterson</c:v>
                </c:pt>
                <c:pt idx="35">
                  <c:v>DEM Pendletn</c:v>
                </c:pt>
                <c:pt idx="36">
                  <c:v>DEM Prong</c:v>
                </c:pt>
                <c:pt idx="37">
                  <c:v>DEM Prosser</c:v>
                </c:pt>
                <c:pt idx="38">
                  <c:v>DEM Prvl</c:v>
                </c:pt>
                <c:pt idx="39">
                  <c:v>DEM Quincy</c:v>
                </c:pt>
                <c:pt idx="40">
                  <c:v>DEM Redm</c:v>
                </c:pt>
                <c:pt idx="41">
                  <c:v>DEM SedroLop</c:v>
                </c:pt>
                <c:pt idx="42">
                  <c:v>DEM SLongLop</c:v>
                </c:pt>
                <c:pt idx="43">
                  <c:v>DEM SmsSPLop</c:v>
                </c:pt>
                <c:pt idx="44">
                  <c:v>DEM StanTap</c:v>
                </c:pt>
                <c:pt idx="45">
                  <c:v>DEM Stea</c:v>
                </c:pt>
                <c:pt idx="46">
                  <c:v>DEM Sunside</c:v>
                </c:pt>
                <c:pt idx="47">
                  <c:v>DEM Topenish</c:v>
                </c:pt>
                <c:pt idx="48">
                  <c:v>DEM Umatilla</c:v>
                </c:pt>
                <c:pt idx="49">
                  <c:v>DEM Walla</c:v>
                </c:pt>
                <c:pt idx="50">
                  <c:v>DEM Wenatche</c:v>
                </c:pt>
                <c:pt idx="51">
                  <c:v>DEM Woodland</c:v>
                </c:pt>
                <c:pt idx="52">
                  <c:v>DEM YakChFrm</c:v>
                </c:pt>
                <c:pt idx="53">
                  <c:v>DEM YakFirCr</c:v>
                </c:pt>
                <c:pt idx="54">
                  <c:v>DEM YakmaLop</c:v>
                </c:pt>
              </c:strCache>
            </c:strRef>
          </c:cat>
          <c:val>
            <c:numRef>
              <c:f>'Total Unserved Demand'!$G$2:$G$56</c:f>
              <c:numCache>
                <c:formatCode>_(* #,##0_);_(* \(#,##0\);_(* "-"??_);_(@_)</c:formatCode>
                <c:ptCount val="55"/>
                <c:pt idx="0">
                  <c:v>5816.6587427258455</c:v>
                </c:pt>
                <c:pt idx="1">
                  <c:v>110.25132654208387</c:v>
                </c:pt>
                <c:pt idx="2">
                  <c:v>21.270834491588182</c:v>
                </c:pt>
                <c:pt idx="3">
                  <c:v>337.39618561230594</c:v>
                </c:pt>
                <c:pt idx="4">
                  <c:v>6021.6991058550848</c:v>
                </c:pt>
                <c:pt idx="5">
                  <c:v>509.807407855988</c:v>
                </c:pt>
                <c:pt idx="6">
                  <c:v>4480.9036329388628</c:v>
                </c:pt>
                <c:pt idx="7">
                  <c:v>50520.338922739058</c:v>
                </c:pt>
                <c:pt idx="8">
                  <c:v>7669.5338729769046</c:v>
                </c:pt>
                <c:pt idx="9">
                  <c:v>38647.649232298209</c:v>
                </c:pt>
                <c:pt idx="10">
                  <c:v>166.16123914718671</c:v>
                </c:pt>
                <c:pt idx="11">
                  <c:v>60.571860522031798</c:v>
                </c:pt>
                <c:pt idx="12">
                  <c:v>1.54358695726842</c:v>
                </c:pt>
                <c:pt idx="13">
                  <c:v>210.24193987250379</c:v>
                </c:pt>
                <c:pt idx="14">
                  <c:v>10470.848904922595</c:v>
                </c:pt>
                <c:pt idx="15">
                  <c:v>199.97584633529169</c:v>
                </c:pt>
                <c:pt idx="16">
                  <c:v>309.59430336952198</c:v>
                </c:pt>
                <c:pt idx="17">
                  <c:v>2051.7064034938808</c:v>
                </c:pt>
                <c:pt idx="18">
                  <c:v>7927.608489990238</c:v>
                </c:pt>
                <c:pt idx="19">
                  <c:v>132.8069381415844</c:v>
                </c:pt>
                <c:pt idx="20">
                  <c:v>1.0879239998757799</c:v>
                </c:pt>
                <c:pt idx="21">
                  <c:v>531.03379905223903</c:v>
                </c:pt>
                <c:pt idx="22">
                  <c:v>32456.228882074371</c:v>
                </c:pt>
                <c:pt idx="23">
                  <c:v>694.74869966507003</c:v>
                </c:pt>
                <c:pt idx="24">
                  <c:v>83.649036765564205</c:v>
                </c:pt>
                <c:pt idx="25">
                  <c:v>13.771329075098039</c:v>
                </c:pt>
                <c:pt idx="26">
                  <c:v>3778.3920019865004</c:v>
                </c:pt>
                <c:pt idx="27">
                  <c:v>631.04929588735104</c:v>
                </c:pt>
                <c:pt idx="28">
                  <c:v>624.71620738506294</c:v>
                </c:pt>
                <c:pt idx="29">
                  <c:v>3063.8830214738891</c:v>
                </c:pt>
                <c:pt idx="30">
                  <c:v>1374.9555715476165</c:v>
                </c:pt>
                <c:pt idx="31">
                  <c:v>7878.1515657901809</c:v>
                </c:pt>
                <c:pt idx="32">
                  <c:v>6978.8617715239507</c:v>
                </c:pt>
                <c:pt idx="33">
                  <c:v>2493.5420695692305</c:v>
                </c:pt>
                <c:pt idx="34">
                  <c:v>122.7037301287051</c:v>
                </c:pt>
                <c:pt idx="35">
                  <c:v>7829.225912690159</c:v>
                </c:pt>
                <c:pt idx="36">
                  <c:v>599.33990240097</c:v>
                </c:pt>
                <c:pt idx="37">
                  <c:v>1052.1655167740394</c:v>
                </c:pt>
                <c:pt idx="38">
                  <c:v>4723.4268113970747</c:v>
                </c:pt>
                <c:pt idx="39">
                  <c:v>654.79036048054661</c:v>
                </c:pt>
                <c:pt idx="40">
                  <c:v>12449.70780611038</c:v>
                </c:pt>
                <c:pt idx="41">
                  <c:v>32593.805298209158</c:v>
                </c:pt>
                <c:pt idx="42">
                  <c:v>5634.6804973945864</c:v>
                </c:pt>
                <c:pt idx="43">
                  <c:v>55228.972785174868</c:v>
                </c:pt>
                <c:pt idx="44">
                  <c:v>316.68389774858974</c:v>
                </c:pt>
                <c:pt idx="45">
                  <c:v>6411.2611003220154</c:v>
                </c:pt>
                <c:pt idx="46">
                  <c:v>3750.623015686866</c:v>
                </c:pt>
                <c:pt idx="47">
                  <c:v>4370.215418282899</c:v>
                </c:pt>
                <c:pt idx="48">
                  <c:v>1450.6433010101312</c:v>
                </c:pt>
                <c:pt idx="49">
                  <c:v>18653.727665543545</c:v>
                </c:pt>
                <c:pt idx="50">
                  <c:v>5207.5059142507525</c:v>
                </c:pt>
                <c:pt idx="51">
                  <c:v>1451.6234835609794</c:v>
                </c:pt>
                <c:pt idx="52">
                  <c:v>0.64049189677462004</c:v>
                </c:pt>
                <c:pt idx="53">
                  <c:v>421.37687839567701</c:v>
                </c:pt>
                <c:pt idx="54">
                  <c:v>33559.039633721113</c:v>
                </c:pt>
              </c:numCache>
            </c:numRef>
          </c:val>
        </c:ser>
        <c:ser>
          <c:idx val="1"/>
          <c:order val="1"/>
          <c:tx>
            <c:strRef>
              <c:f>'Total Unserved Demand'!$H$1</c:f>
              <c:strCache>
                <c:ptCount val="1"/>
                <c:pt idx="0">
                  <c:v>2025 Served</c:v>
                </c:pt>
              </c:strCache>
            </c:strRef>
          </c:tx>
          <c:spPr>
            <a:solidFill>
              <a:schemeClr val="accent2"/>
            </a:solidFill>
            <a:ln>
              <a:noFill/>
            </a:ln>
            <a:effectLst/>
          </c:spPr>
          <c:invertIfNegative val="0"/>
          <c:cat>
            <c:strRef>
              <c:f>'Total Unserved Demand'!$F$2:$F$56</c:f>
              <c:strCache>
                <c:ptCount val="55"/>
                <c:pt idx="0">
                  <c:v>DEM AbrdnHoq</c:v>
                </c:pt>
                <c:pt idx="1">
                  <c:v>DEM Acme</c:v>
                </c:pt>
                <c:pt idx="2">
                  <c:v>DEM Advensch</c:v>
                </c:pt>
                <c:pt idx="3">
                  <c:v>DEM AMRender</c:v>
                </c:pt>
                <c:pt idx="4">
                  <c:v>DEM Arlingtn</c:v>
                </c:pt>
                <c:pt idx="5">
                  <c:v>DEM Athena</c:v>
                </c:pt>
                <c:pt idx="6">
                  <c:v>DEM Baker</c:v>
                </c:pt>
                <c:pt idx="7">
                  <c:v>DEM BendLop</c:v>
                </c:pt>
                <c:pt idx="8">
                  <c:v>DEM BrBkHLop</c:v>
                </c:pt>
                <c:pt idx="9">
                  <c:v>DEM BrmShelt</c:v>
                </c:pt>
                <c:pt idx="10">
                  <c:v>DEM CastleRk</c:v>
                </c:pt>
                <c:pt idx="11">
                  <c:v>DEM Chem</c:v>
                </c:pt>
                <c:pt idx="12">
                  <c:v>DEM Dehandry</c:v>
                </c:pt>
                <c:pt idx="13">
                  <c:v>DEM Deming</c:v>
                </c:pt>
                <c:pt idx="14">
                  <c:v>DEM EStwdLop</c:v>
                </c:pt>
                <c:pt idx="15">
                  <c:v>DEM Finley</c:v>
                </c:pt>
                <c:pt idx="16">
                  <c:v>DEM Gilc</c:v>
                </c:pt>
                <c:pt idx="17">
                  <c:v>DEM Grdvew</c:v>
                </c:pt>
                <c:pt idx="18">
                  <c:v>DEM Hrmston</c:v>
                </c:pt>
                <c:pt idx="19">
                  <c:v>DEM Huntgton</c:v>
                </c:pt>
                <c:pt idx="20">
                  <c:v>DEM Kalama</c:v>
                </c:pt>
                <c:pt idx="21">
                  <c:v>DEM Kalama2</c:v>
                </c:pt>
                <c:pt idx="22">
                  <c:v>DEM KnwckLop</c:v>
                </c:pt>
                <c:pt idx="23">
                  <c:v>DEM Lapi</c:v>
                </c:pt>
                <c:pt idx="24">
                  <c:v>DEM Lawrence</c:v>
                </c:pt>
                <c:pt idx="25">
                  <c:v>DEM LDSChurc</c:v>
                </c:pt>
                <c:pt idx="26">
                  <c:v>DEM Madr</c:v>
                </c:pt>
                <c:pt idx="27">
                  <c:v>DEM MilFree</c:v>
                </c:pt>
                <c:pt idx="28">
                  <c:v>DEM Mission</c:v>
                </c:pt>
                <c:pt idx="29">
                  <c:v>DEM MosLake</c:v>
                </c:pt>
                <c:pt idx="30">
                  <c:v>DEM Moxee</c:v>
                </c:pt>
                <c:pt idx="31">
                  <c:v>DEM NPasco</c:v>
                </c:pt>
                <c:pt idx="32">
                  <c:v>DEM NyssaOnt</c:v>
                </c:pt>
                <c:pt idx="33">
                  <c:v>DEM Othello</c:v>
                </c:pt>
                <c:pt idx="34">
                  <c:v>DEM Paterson</c:v>
                </c:pt>
                <c:pt idx="35">
                  <c:v>DEM Pendletn</c:v>
                </c:pt>
                <c:pt idx="36">
                  <c:v>DEM Prong</c:v>
                </c:pt>
                <c:pt idx="37">
                  <c:v>DEM Prosser</c:v>
                </c:pt>
                <c:pt idx="38">
                  <c:v>DEM Prvl</c:v>
                </c:pt>
                <c:pt idx="39">
                  <c:v>DEM Quincy</c:v>
                </c:pt>
                <c:pt idx="40">
                  <c:v>DEM Redm</c:v>
                </c:pt>
                <c:pt idx="41">
                  <c:v>DEM SedroLop</c:v>
                </c:pt>
                <c:pt idx="42">
                  <c:v>DEM SLongLop</c:v>
                </c:pt>
                <c:pt idx="43">
                  <c:v>DEM SmsSPLop</c:v>
                </c:pt>
                <c:pt idx="44">
                  <c:v>DEM StanTap</c:v>
                </c:pt>
                <c:pt idx="45">
                  <c:v>DEM Stea</c:v>
                </c:pt>
                <c:pt idx="46">
                  <c:v>DEM Sunside</c:v>
                </c:pt>
                <c:pt idx="47">
                  <c:v>DEM Topenish</c:v>
                </c:pt>
                <c:pt idx="48">
                  <c:v>DEM Umatilla</c:v>
                </c:pt>
                <c:pt idx="49">
                  <c:v>DEM Walla</c:v>
                </c:pt>
                <c:pt idx="50">
                  <c:v>DEM Wenatche</c:v>
                </c:pt>
                <c:pt idx="51">
                  <c:v>DEM Woodland</c:v>
                </c:pt>
                <c:pt idx="52">
                  <c:v>DEM YakChFrm</c:v>
                </c:pt>
                <c:pt idx="53">
                  <c:v>DEM YakFirCr</c:v>
                </c:pt>
                <c:pt idx="54">
                  <c:v>DEM YakmaLop</c:v>
                </c:pt>
              </c:strCache>
            </c:strRef>
          </c:cat>
          <c:val>
            <c:numRef>
              <c:f>'Total Unserved Demand'!$H$2:$H$56</c:f>
              <c:numCache>
                <c:formatCode>_(* #,##0_);_(* \(#,##0\);_(* "-"??_);_(@_)</c:formatCode>
                <c:ptCount val="55"/>
                <c:pt idx="0">
                  <c:v>5816.6587427258455</c:v>
                </c:pt>
                <c:pt idx="1">
                  <c:v>110.25132654208387</c:v>
                </c:pt>
                <c:pt idx="2">
                  <c:v>21.270834491588182</c:v>
                </c:pt>
                <c:pt idx="3">
                  <c:v>337.39618561230594</c:v>
                </c:pt>
                <c:pt idx="4">
                  <c:v>6021.6991058550848</c:v>
                </c:pt>
                <c:pt idx="5">
                  <c:v>509.807407855988</c:v>
                </c:pt>
                <c:pt idx="6">
                  <c:v>4480.9036329388628</c:v>
                </c:pt>
                <c:pt idx="7">
                  <c:v>40719.883441925078</c:v>
                </c:pt>
                <c:pt idx="8">
                  <c:v>7669.5338729769046</c:v>
                </c:pt>
                <c:pt idx="9">
                  <c:v>38647.649232298209</c:v>
                </c:pt>
                <c:pt idx="10">
                  <c:v>166.16123914718671</c:v>
                </c:pt>
                <c:pt idx="11">
                  <c:v>60.571860522031798</c:v>
                </c:pt>
                <c:pt idx="12">
                  <c:v>1.54358695726842</c:v>
                </c:pt>
                <c:pt idx="13">
                  <c:v>210.24193987250382</c:v>
                </c:pt>
                <c:pt idx="14">
                  <c:v>10470.848904922595</c:v>
                </c:pt>
                <c:pt idx="15">
                  <c:v>199.97584633529169</c:v>
                </c:pt>
                <c:pt idx="16">
                  <c:v>309.59430336952198</c:v>
                </c:pt>
                <c:pt idx="17">
                  <c:v>2051.7064034938808</c:v>
                </c:pt>
                <c:pt idx="18">
                  <c:v>7927.608489990238</c:v>
                </c:pt>
                <c:pt idx="19">
                  <c:v>132.8069381415844</c:v>
                </c:pt>
                <c:pt idx="20">
                  <c:v>1.0879239998757799</c:v>
                </c:pt>
                <c:pt idx="21">
                  <c:v>531.03379905223903</c:v>
                </c:pt>
                <c:pt idx="22">
                  <c:v>32456.228882074371</c:v>
                </c:pt>
                <c:pt idx="23">
                  <c:v>203.652799129486</c:v>
                </c:pt>
                <c:pt idx="24">
                  <c:v>83.649036765564205</c:v>
                </c:pt>
                <c:pt idx="25">
                  <c:v>13.771329075098039</c:v>
                </c:pt>
                <c:pt idx="26">
                  <c:v>2408.9996665716135</c:v>
                </c:pt>
                <c:pt idx="27">
                  <c:v>631.04929588735104</c:v>
                </c:pt>
                <c:pt idx="28">
                  <c:v>624.71620738506294</c:v>
                </c:pt>
                <c:pt idx="29">
                  <c:v>3063.8830214738891</c:v>
                </c:pt>
                <c:pt idx="30">
                  <c:v>293.28267957316666</c:v>
                </c:pt>
                <c:pt idx="31">
                  <c:v>7878.1515657901809</c:v>
                </c:pt>
                <c:pt idx="32">
                  <c:v>6978.8617715239507</c:v>
                </c:pt>
                <c:pt idx="33">
                  <c:v>2493.5420695692305</c:v>
                </c:pt>
                <c:pt idx="34">
                  <c:v>122.7037301287051</c:v>
                </c:pt>
                <c:pt idx="35">
                  <c:v>7829.225912690159</c:v>
                </c:pt>
                <c:pt idx="36">
                  <c:v>599.33990240097</c:v>
                </c:pt>
                <c:pt idx="37">
                  <c:v>1052.1655167740394</c:v>
                </c:pt>
                <c:pt idx="38">
                  <c:v>3810.9996393322931</c:v>
                </c:pt>
                <c:pt idx="39">
                  <c:v>416.94122180342691</c:v>
                </c:pt>
                <c:pt idx="40">
                  <c:v>12015.776216983793</c:v>
                </c:pt>
                <c:pt idx="41">
                  <c:v>32593.805298209154</c:v>
                </c:pt>
                <c:pt idx="42">
                  <c:v>5634.6804973945864</c:v>
                </c:pt>
                <c:pt idx="43">
                  <c:v>55228.972785174868</c:v>
                </c:pt>
                <c:pt idx="44">
                  <c:v>232.00005479156991</c:v>
                </c:pt>
                <c:pt idx="45">
                  <c:v>5375.5979537963904</c:v>
                </c:pt>
                <c:pt idx="46">
                  <c:v>3750.623015686866</c:v>
                </c:pt>
                <c:pt idx="47">
                  <c:v>4370.215418282899</c:v>
                </c:pt>
                <c:pt idx="48">
                  <c:v>1450.6433010101312</c:v>
                </c:pt>
                <c:pt idx="49">
                  <c:v>18653.727665543545</c:v>
                </c:pt>
                <c:pt idx="50">
                  <c:v>2861.0053685106304</c:v>
                </c:pt>
                <c:pt idx="51">
                  <c:v>1451.6234835609794</c:v>
                </c:pt>
                <c:pt idx="52">
                  <c:v>0.64049189677462004</c:v>
                </c:pt>
                <c:pt idx="53">
                  <c:v>421.37687839567701</c:v>
                </c:pt>
                <c:pt idx="54">
                  <c:v>30132.250469177965</c:v>
                </c:pt>
              </c:numCache>
            </c:numRef>
          </c:val>
        </c:ser>
        <c:ser>
          <c:idx val="2"/>
          <c:order val="2"/>
          <c:tx>
            <c:strRef>
              <c:f>'Total Unserved Demand'!$I$1</c:f>
              <c:strCache>
                <c:ptCount val="1"/>
                <c:pt idx="0">
                  <c:v>2025 Unserved</c:v>
                </c:pt>
              </c:strCache>
            </c:strRef>
          </c:tx>
          <c:spPr>
            <a:solidFill>
              <a:schemeClr val="accent3"/>
            </a:solidFill>
            <a:ln>
              <a:noFill/>
            </a:ln>
            <a:effectLst/>
          </c:spPr>
          <c:invertIfNegative val="0"/>
          <c:cat>
            <c:strRef>
              <c:f>'Total Unserved Demand'!$F$2:$F$56</c:f>
              <c:strCache>
                <c:ptCount val="55"/>
                <c:pt idx="0">
                  <c:v>DEM AbrdnHoq</c:v>
                </c:pt>
                <c:pt idx="1">
                  <c:v>DEM Acme</c:v>
                </c:pt>
                <c:pt idx="2">
                  <c:v>DEM Advensch</c:v>
                </c:pt>
                <c:pt idx="3">
                  <c:v>DEM AMRender</c:v>
                </c:pt>
                <c:pt idx="4">
                  <c:v>DEM Arlingtn</c:v>
                </c:pt>
                <c:pt idx="5">
                  <c:v>DEM Athena</c:v>
                </c:pt>
                <c:pt idx="6">
                  <c:v>DEM Baker</c:v>
                </c:pt>
                <c:pt idx="7">
                  <c:v>DEM BendLop</c:v>
                </c:pt>
                <c:pt idx="8">
                  <c:v>DEM BrBkHLop</c:v>
                </c:pt>
                <c:pt idx="9">
                  <c:v>DEM BrmShelt</c:v>
                </c:pt>
                <c:pt idx="10">
                  <c:v>DEM CastleRk</c:v>
                </c:pt>
                <c:pt idx="11">
                  <c:v>DEM Chem</c:v>
                </c:pt>
                <c:pt idx="12">
                  <c:v>DEM Dehandry</c:v>
                </c:pt>
                <c:pt idx="13">
                  <c:v>DEM Deming</c:v>
                </c:pt>
                <c:pt idx="14">
                  <c:v>DEM EStwdLop</c:v>
                </c:pt>
                <c:pt idx="15">
                  <c:v>DEM Finley</c:v>
                </c:pt>
                <c:pt idx="16">
                  <c:v>DEM Gilc</c:v>
                </c:pt>
                <c:pt idx="17">
                  <c:v>DEM Grdvew</c:v>
                </c:pt>
                <c:pt idx="18">
                  <c:v>DEM Hrmston</c:v>
                </c:pt>
                <c:pt idx="19">
                  <c:v>DEM Huntgton</c:v>
                </c:pt>
                <c:pt idx="20">
                  <c:v>DEM Kalama</c:v>
                </c:pt>
                <c:pt idx="21">
                  <c:v>DEM Kalama2</c:v>
                </c:pt>
                <c:pt idx="22">
                  <c:v>DEM KnwckLop</c:v>
                </c:pt>
                <c:pt idx="23">
                  <c:v>DEM Lapi</c:v>
                </c:pt>
                <c:pt idx="24">
                  <c:v>DEM Lawrence</c:v>
                </c:pt>
                <c:pt idx="25">
                  <c:v>DEM LDSChurc</c:v>
                </c:pt>
                <c:pt idx="26">
                  <c:v>DEM Madr</c:v>
                </c:pt>
                <c:pt idx="27">
                  <c:v>DEM MilFree</c:v>
                </c:pt>
                <c:pt idx="28">
                  <c:v>DEM Mission</c:v>
                </c:pt>
                <c:pt idx="29">
                  <c:v>DEM MosLake</c:v>
                </c:pt>
                <c:pt idx="30">
                  <c:v>DEM Moxee</c:v>
                </c:pt>
                <c:pt idx="31">
                  <c:v>DEM NPasco</c:v>
                </c:pt>
                <c:pt idx="32">
                  <c:v>DEM NyssaOnt</c:v>
                </c:pt>
                <c:pt idx="33">
                  <c:v>DEM Othello</c:v>
                </c:pt>
                <c:pt idx="34">
                  <c:v>DEM Paterson</c:v>
                </c:pt>
                <c:pt idx="35">
                  <c:v>DEM Pendletn</c:v>
                </c:pt>
                <c:pt idx="36">
                  <c:v>DEM Prong</c:v>
                </c:pt>
                <c:pt idx="37">
                  <c:v>DEM Prosser</c:v>
                </c:pt>
                <c:pt idx="38">
                  <c:v>DEM Prvl</c:v>
                </c:pt>
                <c:pt idx="39">
                  <c:v>DEM Quincy</c:v>
                </c:pt>
                <c:pt idx="40">
                  <c:v>DEM Redm</c:v>
                </c:pt>
                <c:pt idx="41">
                  <c:v>DEM SedroLop</c:v>
                </c:pt>
                <c:pt idx="42">
                  <c:v>DEM SLongLop</c:v>
                </c:pt>
                <c:pt idx="43">
                  <c:v>DEM SmsSPLop</c:v>
                </c:pt>
                <c:pt idx="44">
                  <c:v>DEM StanTap</c:v>
                </c:pt>
                <c:pt idx="45">
                  <c:v>DEM Stea</c:v>
                </c:pt>
                <c:pt idx="46">
                  <c:v>DEM Sunside</c:v>
                </c:pt>
                <c:pt idx="47">
                  <c:v>DEM Topenish</c:v>
                </c:pt>
                <c:pt idx="48">
                  <c:v>DEM Umatilla</c:v>
                </c:pt>
                <c:pt idx="49">
                  <c:v>DEM Walla</c:v>
                </c:pt>
                <c:pt idx="50">
                  <c:v>DEM Wenatche</c:v>
                </c:pt>
                <c:pt idx="51">
                  <c:v>DEM Woodland</c:v>
                </c:pt>
                <c:pt idx="52">
                  <c:v>DEM YakChFrm</c:v>
                </c:pt>
                <c:pt idx="53">
                  <c:v>DEM YakFirCr</c:v>
                </c:pt>
                <c:pt idx="54">
                  <c:v>DEM YakmaLop</c:v>
                </c:pt>
              </c:strCache>
            </c:strRef>
          </c:cat>
          <c:val>
            <c:numRef>
              <c:f>'Total Unserved Demand'!$I$2:$I$56</c:f>
              <c:numCache>
                <c:formatCode>_(* #,##0_);_(* \(#,##0\);_(* "-"??_);_(@_)</c:formatCode>
                <c:ptCount val="55"/>
                <c:pt idx="0">
                  <c:v>0</c:v>
                </c:pt>
                <c:pt idx="1">
                  <c:v>0</c:v>
                </c:pt>
                <c:pt idx="2">
                  <c:v>0</c:v>
                </c:pt>
                <c:pt idx="3">
                  <c:v>0</c:v>
                </c:pt>
                <c:pt idx="4">
                  <c:v>0</c:v>
                </c:pt>
                <c:pt idx="5">
                  <c:v>0</c:v>
                </c:pt>
                <c:pt idx="6">
                  <c:v>0</c:v>
                </c:pt>
                <c:pt idx="7">
                  <c:v>9800.4554808139801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491.09590053558406</c:v>
                </c:pt>
                <c:pt idx="24">
                  <c:v>0</c:v>
                </c:pt>
                <c:pt idx="25">
                  <c:v>0</c:v>
                </c:pt>
                <c:pt idx="26">
                  <c:v>1369.3923354148869</c:v>
                </c:pt>
                <c:pt idx="27">
                  <c:v>0</c:v>
                </c:pt>
                <c:pt idx="28">
                  <c:v>0</c:v>
                </c:pt>
                <c:pt idx="29">
                  <c:v>0</c:v>
                </c:pt>
                <c:pt idx="30">
                  <c:v>1081.6728919744498</c:v>
                </c:pt>
                <c:pt idx="31">
                  <c:v>0</c:v>
                </c:pt>
                <c:pt idx="32">
                  <c:v>0</c:v>
                </c:pt>
                <c:pt idx="33">
                  <c:v>0</c:v>
                </c:pt>
                <c:pt idx="34">
                  <c:v>0</c:v>
                </c:pt>
                <c:pt idx="35">
                  <c:v>0</c:v>
                </c:pt>
                <c:pt idx="36">
                  <c:v>0</c:v>
                </c:pt>
                <c:pt idx="37">
                  <c:v>0</c:v>
                </c:pt>
                <c:pt idx="38">
                  <c:v>912.42717206478164</c:v>
                </c:pt>
                <c:pt idx="39">
                  <c:v>237.8491386771197</c:v>
                </c:pt>
                <c:pt idx="40">
                  <c:v>433.93158912658691</c:v>
                </c:pt>
                <c:pt idx="41">
                  <c:v>0</c:v>
                </c:pt>
                <c:pt idx="42">
                  <c:v>0</c:v>
                </c:pt>
                <c:pt idx="43">
                  <c:v>0</c:v>
                </c:pt>
                <c:pt idx="44">
                  <c:v>84.683842957019834</c:v>
                </c:pt>
                <c:pt idx="45">
                  <c:v>1035.6631465256251</c:v>
                </c:pt>
                <c:pt idx="46">
                  <c:v>0</c:v>
                </c:pt>
                <c:pt idx="47">
                  <c:v>0</c:v>
                </c:pt>
                <c:pt idx="48">
                  <c:v>0</c:v>
                </c:pt>
                <c:pt idx="49">
                  <c:v>0</c:v>
                </c:pt>
                <c:pt idx="50">
                  <c:v>2346.5005457401221</c:v>
                </c:pt>
                <c:pt idx="51">
                  <c:v>0</c:v>
                </c:pt>
                <c:pt idx="52">
                  <c:v>0</c:v>
                </c:pt>
                <c:pt idx="53">
                  <c:v>0</c:v>
                </c:pt>
                <c:pt idx="54">
                  <c:v>3426.7891645431482</c:v>
                </c:pt>
              </c:numCache>
            </c:numRef>
          </c:val>
        </c:ser>
        <c:dLbls>
          <c:showLegendKey val="0"/>
          <c:showVal val="0"/>
          <c:showCatName val="0"/>
          <c:showSerName val="0"/>
          <c:showPercent val="0"/>
          <c:showBubbleSize val="0"/>
        </c:dLbls>
        <c:gapWidth val="150"/>
        <c:overlap val="100"/>
        <c:axId val="243364224"/>
        <c:axId val="276833464"/>
      </c:barChart>
      <c:catAx>
        <c:axId val="24336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6833464"/>
        <c:crosses val="autoZero"/>
        <c:auto val="1"/>
        <c:lblAlgn val="ctr"/>
        <c:lblOffset val="100"/>
        <c:noMultiLvlLbl val="0"/>
      </c:catAx>
      <c:valAx>
        <c:axId val="2768334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364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0.53211</cdr:x>
      <cdr:y>0.22155</cdr:y>
    </cdr:from>
    <cdr:to>
      <cdr:x>0.61468</cdr:x>
      <cdr:y>0.30676</cdr:y>
    </cdr:to>
    <cdr:cxnSp macro="">
      <cdr:nvCxnSpPr>
        <cdr:cNvPr id="11" name="Straight Connector 10"/>
        <cdr:cNvCxnSpPr/>
      </cdr:nvCxnSpPr>
      <cdr:spPr>
        <a:xfrm xmlns:a="http://schemas.openxmlformats.org/drawingml/2006/main" flipV="1">
          <a:off x="4419600" y="990600"/>
          <a:ext cx="685800" cy="381000"/>
        </a:xfrm>
        <a:prstGeom xmlns:a="http://schemas.openxmlformats.org/drawingml/2006/main" prst="line">
          <a:avLst/>
        </a:prstGeom>
        <a:ln xmlns:a="http://schemas.openxmlformats.org/drawingml/2006/main" w="2540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6B78E-B661-48B4-8A79-E0E4F508B0CA}" type="datetimeFigureOut">
              <a:rPr lang="en-US" smtClean="0"/>
              <a:t>9/14/2016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FDD11-4B89-42C4-B939-88A9B9DB63E0}" type="slidenum">
              <a:rPr lang="en-US" smtClean="0"/>
              <a:t>‹#›</a:t>
            </a:fld>
            <a:endParaRPr lang="en-US"/>
          </a:p>
        </p:txBody>
      </p:sp>
    </p:spTree>
    <p:extLst>
      <p:ext uri="{BB962C8B-B14F-4D97-AF65-F5344CB8AC3E}">
        <p14:creationId xmlns:p14="http://schemas.microsoft.com/office/powerpoint/2010/main" val="3935005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5ECF09-0AC7-4E2F-A923-EE4B6F4A65F5}" type="slidenum">
              <a:rPr lang="en-US">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653983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10</a:t>
            </a:fld>
            <a:endParaRPr lang="en-US"/>
          </a:p>
        </p:txBody>
      </p:sp>
    </p:spTree>
    <p:extLst>
      <p:ext uri="{BB962C8B-B14F-4D97-AF65-F5344CB8AC3E}">
        <p14:creationId xmlns:p14="http://schemas.microsoft.com/office/powerpoint/2010/main" val="65313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11</a:t>
            </a:fld>
            <a:endParaRPr lang="en-US"/>
          </a:p>
        </p:txBody>
      </p:sp>
    </p:spTree>
    <p:extLst>
      <p:ext uri="{BB962C8B-B14F-4D97-AF65-F5344CB8AC3E}">
        <p14:creationId xmlns:p14="http://schemas.microsoft.com/office/powerpoint/2010/main" val="4258765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12</a:t>
            </a:fld>
            <a:endParaRPr lang="en-US"/>
          </a:p>
        </p:txBody>
      </p:sp>
    </p:spTree>
    <p:extLst>
      <p:ext uri="{BB962C8B-B14F-4D97-AF65-F5344CB8AC3E}">
        <p14:creationId xmlns:p14="http://schemas.microsoft.com/office/powerpoint/2010/main" val="364582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13</a:t>
            </a:fld>
            <a:endParaRPr lang="en-US"/>
          </a:p>
        </p:txBody>
      </p:sp>
    </p:spTree>
    <p:extLst>
      <p:ext uri="{BB962C8B-B14F-4D97-AF65-F5344CB8AC3E}">
        <p14:creationId xmlns:p14="http://schemas.microsoft.com/office/powerpoint/2010/main" val="2147032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14</a:t>
            </a:fld>
            <a:endParaRPr lang="en-US"/>
          </a:p>
        </p:txBody>
      </p:sp>
    </p:spTree>
    <p:extLst>
      <p:ext uri="{BB962C8B-B14F-4D97-AF65-F5344CB8AC3E}">
        <p14:creationId xmlns:p14="http://schemas.microsoft.com/office/powerpoint/2010/main" val="332852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15</a:t>
            </a:fld>
            <a:endParaRPr lang="en-US"/>
          </a:p>
        </p:txBody>
      </p:sp>
    </p:spTree>
    <p:extLst>
      <p:ext uri="{BB962C8B-B14F-4D97-AF65-F5344CB8AC3E}">
        <p14:creationId xmlns:p14="http://schemas.microsoft.com/office/powerpoint/2010/main" val="414290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16</a:t>
            </a:fld>
            <a:endParaRPr lang="en-US"/>
          </a:p>
        </p:txBody>
      </p:sp>
    </p:spTree>
    <p:extLst>
      <p:ext uri="{BB962C8B-B14F-4D97-AF65-F5344CB8AC3E}">
        <p14:creationId xmlns:p14="http://schemas.microsoft.com/office/powerpoint/2010/main" val="3135617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17</a:t>
            </a:fld>
            <a:endParaRPr lang="en-US"/>
          </a:p>
        </p:txBody>
      </p:sp>
    </p:spTree>
    <p:extLst>
      <p:ext uri="{BB962C8B-B14F-4D97-AF65-F5344CB8AC3E}">
        <p14:creationId xmlns:p14="http://schemas.microsoft.com/office/powerpoint/2010/main" val="394488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18</a:t>
            </a:fld>
            <a:endParaRPr lang="en-US"/>
          </a:p>
        </p:txBody>
      </p:sp>
    </p:spTree>
    <p:extLst>
      <p:ext uri="{BB962C8B-B14F-4D97-AF65-F5344CB8AC3E}">
        <p14:creationId xmlns:p14="http://schemas.microsoft.com/office/powerpoint/2010/main" val="120022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19</a:t>
            </a:fld>
            <a:endParaRPr lang="en-US"/>
          </a:p>
        </p:txBody>
      </p:sp>
    </p:spTree>
    <p:extLst>
      <p:ext uri="{BB962C8B-B14F-4D97-AF65-F5344CB8AC3E}">
        <p14:creationId xmlns:p14="http://schemas.microsoft.com/office/powerpoint/2010/main" val="359470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2</a:t>
            </a:fld>
            <a:endParaRPr lang="en-US"/>
          </a:p>
        </p:txBody>
      </p:sp>
    </p:spTree>
    <p:extLst>
      <p:ext uri="{BB962C8B-B14F-4D97-AF65-F5344CB8AC3E}">
        <p14:creationId xmlns:p14="http://schemas.microsoft.com/office/powerpoint/2010/main" val="202708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20</a:t>
            </a:fld>
            <a:endParaRPr lang="en-US"/>
          </a:p>
        </p:txBody>
      </p:sp>
    </p:spTree>
    <p:extLst>
      <p:ext uri="{BB962C8B-B14F-4D97-AF65-F5344CB8AC3E}">
        <p14:creationId xmlns:p14="http://schemas.microsoft.com/office/powerpoint/2010/main" val="2626666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21</a:t>
            </a:fld>
            <a:endParaRPr lang="en-US"/>
          </a:p>
        </p:txBody>
      </p:sp>
    </p:spTree>
    <p:extLst>
      <p:ext uri="{BB962C8B-B14F-4D97-AF65-F5344CB8AC3E}">
        <p14:creationId xmlns:p14="http://schemas.microsoft.com/office/powerpoint/2010/main" val="1080191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22</a:t>
            </a:fld>
            <a:endParaRPr lang="en-US"/>
          </a:p>
        </p:txBody>
      </p:sp>
    </p:spTree>
    <p:extLst>
      <p:ext uri="{BB962C8B-B14F-4D97-AF65-F5344CB8AC3E}">
        <p14:creationId xmlns:p14="http://schemas.microsoft.com/office/powerpoint/2010/main" val="160338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23</a:t>
            </a:fld>
            <a:endParaRPr lang="en-US"/>
          </a:p>
        </p:txBody>
      </p:sp>
    </p:spTree>
    <p:extLst>
      <p:ext uri="{BB962C8B-B14F-4D97-AF65-F5344CB8AC3E}">
        <p14:creationId xmlns:p14="http://schemas.microsoft.com/office/powerpoint/2010/main" val="1432936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24</a:t>
            </a:fld>
            <a:endParaRPr lang="en-US"/>
          </a:p>
        </p:txBody>
      </p:sp>
    </p:spTree>
    <p:extLst>
      <p:ext uri="{BB962C8B-B14F-4D97-AF65-F5344CB8AC3E}">
        <p14:creationId xmlns:p14="http://schemas.microsoft.com/office/powerpoint/2010/main" val="3156653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25</a:t>
            </a:fld>
            <a:endParaRPr lang="en-US"/>
          </a:p>
        </p:txBody>
      </p:sp>
    </p:spTree>
    <p:extLst>
      <p:ext uri="{BB962C8B-B14F-4D97-AF65-F5344CB8AC3E}">
        <p14:creationId xmlns:p14="http://schemas.microsoft.com/office/powerpoint/2010/main" val="1544287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26</a:t>
            </a:fld>
            <a:endParaRPr lang="en-US"/>
          </a:p>
        </p:txBody>
      </p:sp>
    </p:spTree>
    <p:extLst>
      <p:ext uri="{BB962C8B-B14F-4D97-AF65-F5344CB8AC3E}">
        <p14:creationId xmlns:p14="http://schemas.microsoft.com/office/powerpoint/2010/main" val="3849670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27</a:t>
            </a:fld>
            <a:endParaRPr lang="en-US"/>
          </a:p>
        </p:txBody>
      </p:sp>
    </p:spTree>
    <p:extLst>
      <p:ext uri="{BB962C8B-B14F-4D97-AF65-F5344CB8AC3E}">
        <p14:creationId xmlns:p14="http://schemas.microsoft.com/office/powerpoint/2010/main" val="3946089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28</a:t>
            </a:fld>
            <a:endParaRPr lang="en-US"/>
          </a:p>
        </p:txBody>
      </p:sp>
    </p:spTree>
    <p:extLst>
      <p:ext uri="{BB962C8B-B14F-4D97-AF65-F5344CB8AC3E}">
        <p14:creationId xmlns:p14="http://schemas.microsoft.com/office/powerpoint/2010/main" val="2578926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29</a:t>
            </a:fld>
            <a:endParaRPr lang="en-US"/>
          </a:p>
        </p:txBody>
      </p:sp>
    </p:spTree>
    <p:extLst>
      <p:ext uri="{BB962C8B-B14F-4D97-AF65-F5344CB8AC3E}">
        <p14:creationId xmlns:p14="http://schemas.microsoft.com/office/powerpoint/2010/main" val="3555951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3</a:t>
            </a:fld>
            <a:endParaRPr lang="en-US"/>
          </a:p>
        </p:txBody>
      </p:sp>
    </p:spTree>
    <p:extLst>
      <p:ext uri="{BB962C8B-B14F-4D97-AF65-F5344CB8AC3E}">
        <p14:creationId xmlns:p14="http://schemas.microsoft.com/office/powerpoint/2010/main" val="1371147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30</a:t>
            </a:fld>
            <a:endParaRPr lang="en-US"/>
          </a:p>
        </p:txBody>
      </p:sp>
    </p:spTree>
    <p:extLst>
      <p:ext uri="{BB962C8B-B14F-4D97-AF65-F5344CB8AC3E}">
        <p14:creationId xmlns:p14="http://schemas.microsoft.com/office/powerpoint/2010/main" val="2947706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31</a:t>
            </a:fld>
            <a:endParaRPr lang="en-US"/>
          </a:p>
        </p:txBody>
      </p:sp>
    </p:spTree>
    <p:extLst>
      <p:ext uri="{BB962C8B-B14F-4D97-AF65-F5344CB8AC3E}">
        <p14:creationId xmlns:p14="http://schemas.microsoft.com/office/powerpoint/2010/main" val="1197487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32</a:t>
            </a:fld>
            <a:endParaRPr lang="en-US"/>
          </a:p>
        </p:txBody>
      </p:sp>
    </p:spTree>
    <p:extLst>
      <p:ext uri="{BB962C8B-B14F-4D97-AF65-F5344CB8AC3E}">
        <p14:creationId xmlns:p14="http://schemas.microsoft.com/office/powerpoint/2010/main" val="1270478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33</a:t>
            </a:fld>
            <a:endParaRPr lang="en-US"/>
          </a:p>
        </p:txBody>
      </p:sp>
    </p:spTree>
    <p:extLst>
      <p:ext uri="{BB962C8B-B14F-4D97-AF65-F5344CB8AC3E}">
        <p14:creationId xmlns:p14="http://schemas.microsoft.com/office/powerpoint/2010/main" val="221574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34</a:t>
            </a:fld>
            <a:endParaRPr lang="en-US"/>
          </a:p>
        </p:txBody>
      </p:sp>
    </p:spTree>
    <p:extLst>
      <p:ext uri="{BB962C8B-B14F-4D97-AF65-F5344CB8AC3E}">
        <p14:creationId xmlns:p14="http://schemas.microsoft.com/office/powerpoint/2010/main" val="385364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35</a:t>
            </a:fld>
            <a:endParaRPr lang="en-US"/>
          </a:p>
        </p:txBody>
      </p:sp>
    </p:spTree>
    <p:extLst>
      <p:ext uri="{BB962C8B-B14F-4D97-AF65-F5344CB8AC3E}">
        <p14:creationId xmlns:p14="http://schemas.microsoft.com/office/powerpoint/2010/main" val="667871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36</a:t>
            </a:fld>
            <a:endParaRPr lang="en-US"/>
          </a:p>
        </p:txBody>
      </p:sp>
    </p:spTree>
    <p:extLst>
      <p:ext uri="{BB962C8B-B14F-4D97-AF65-F5344CB8AC3E}">
        <p14:creationId xmlns:p14="http://schemas.microsoft.com/office/powerpoint/2010/main" val="1158323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37</a:t>
            </a:fld>
            <a:endParaRPr lang="en-US"/>
          </a:p>
        </p:txBody>
      </p:sp>
    </p:spTree>
    <p:extLst>
      <p:ext uri="{BB962C8B-B14F-4D97-AF65-F5344CB8AC3E}">
        <p14:creationId xmlns:p14="http://schemas.microsoft.com/office/powerpoint/2010/main" val="439830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38</a:t>
            </a:fld>
            <a:endParaRPr lang="en-US"/>
          </a:p>
        </p:txBody>
      </p:sp>
    </p:spTree>
    <p:extLst>
      <p:ext uri="{BB962C8B-B14F-4D97-AF65-F5344CB8AC3E}">
        <p14:creationId xmlns:p14="http://schemas.microsoft.com/office/powerpoint/2010/main" val="4110016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39</a:t>
            </a:fld>
            <a:endParaRPr lang="en-US"/>
          </a:p>
        </p:txBody>
      </p:sp>
    </p:spTree>
    <p:extLst>
      <p:ext uri="{BB962C8B-B14F-4D97-AF65-F5344CB8AC3E}">
        <p14:creationId xmlns:p14="http://schemas.microsoft.com/office/powerpoint/2010/main" val="270312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4</a:t>
            </a:fld>
            <a:endParaRPr lang="en-US"/>
          </a:p>
        </p:txBody>
      </p:sp>
    </p:spTree>
    <p:extLst>
      <p:ext uri="{BB962C8B-B14F-4D97-AF65-F5344CB8AC3E}">
        <p14:creationId xmlns:p14="http://schemas.microsoft.com/office/powerpoint/2010/main" val="2186706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40</a:t>
            </a:fld>
            <a:endParaRPr lang="en-US"/>
          </a:p>
        </p:txBody>
      </p:sp>
    </p:spTree>
    <p:extLst>
      <p:ext uri="{BB962C8B-B14F-4D97-AF65-F5344CB8AC3E}">
        <p14:creationId xmlns:p14="http://schemas.microsoft.com/office/powerpoint/2010/main" val="29152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41</a:t>
            </a:fld>
            <a:endParaRPr lang="en-US"/>
          </a:p>
        </p:txBody>
      </p:sp>
    </p:spTree>
    <p:extLst>
      <p:ext uri="{BB962C8B-B14F-4D97-AF65-F5344CB8AC3E}">
        <p14:creationId xmlns:p14="http://schemas.microsoft.com/office/powerpoint/2010/main" val="1495816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42</a:t>
            </a:fld>
            <a:endParaRPr lang="en-US"/>
          </a:p>
        </p:txBody>
      </p:sp>
    </p:spTree>
    <p:extLst>
      <p:ext uri="{BB962C8B-B14F-4D97-AF65-F5344CB8AC3E}">
        <p14:creationId xmlns:p14="http://schemas.microsoft.com/office/powerpoint/2010/main" val="3432205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43</a:t>
            </a:fld>
            <a:endParaRPr lang="en-US"/>
          </a:p>
        </p:txBody>
      </p:sp>
    </p:spTree>
    <p:extLst>
      <p:ext uri="{BB962C8B-B14F-4D97-AF65-F5344CB8AC3E}">
        <p14:creationId xmlns:p14="http://schemas.microsoft.com/office/powerpoint/2010/main" val="1269127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44</a:t>
            </a:fld>
            <a:endParaRPr lang="en-US"/>
          </a:p>
        </p:txBody>
      </p:sp>
    </p:spTree>
    <p:extLst>
      <p:ext uri="{BB962C8B-B14F-4D97-AF65-F5344CB8AC3E}">
        <p14:creationId xmlns:p14="http://schemas.microsoft.com/office/powerpoint/2010/main" val="2140510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45</a:t>
            </a:fld>
            <a:endParaRPr lang="en-US"/>
          </a:p>
        </p:txBody>
      </p:sp>
    </p:spTree>
    <p:extLst>
      <p:ext uri="{BB962C8B-B14F-4D97-AF65-F5344CB8AC3E}">
        <p14:creationId xmlns:p14="http://schemas.microsoft.com/office/powerpoint/2010/main" val="1026758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46</a:t>
            </a:fld>
            <a:endParaRPr lang="en-US"/>
          </a:p>
        </p:txBody>
      </p:sp>
    </p:spTree>
    <p:extLst>
      <p:ext uri="{BB962C8B-B14F-4D97-AF65-F5344CB8AC3E}">
        <p14:creationId xmlns:p14="http://schemas.microsoft.com/office/powerpoint/2010/main" val="2803313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INTRODUCTIONS REVIEW THE AGENDA</a:t>
            </a:r>
          </a:p>
          <a:p>
            <a:endParaRPr lang="en-US" dirty="0" smtClean="0"/>
          </a:p>
          <a:p>
            <a:r>
              <a:rPr lang="en-US" dirty="0" smtClean="0"/>
              <a:t>Ask:  Are there any questions about the plan for the afternoon?</a:t>
            </a:r>
            <a:endParaRPr lang="en-US" dirty="0"/>
          </a:p>
        </p:txBody>
      </p:sp>
      <p:sp>
        <p:nvSpPr>
          <p:cNvPr id="4" name="Slide Number Placeholder 3"/>
          <p:cNvSpPr>
            <a:spLocks noGrp="1"/>
          </p:cNvSpPr>
          <p:nvPr>
            <p:ph type="sldNum" sz="quarter" idx="10"/>
          </p:nvPr>
        </p:nvSpPr>
        <p:spPr/>
        <p:txBody>
          <a:bodyPr/>
          <a:lstStyle/>
          <a:p>
            <a:pPr>
              <a:defRPr/>
            </a:pPr>
            <a:fld id="{A91A8F9C-C4D4-4491-A236-8134DD22DA42}" type="slidenum">
              <a:rPr lang="en-US" smtClean="0"/>
              <a:pPr>
                <a:defRPr/>
              </a:pPr>
              <a:t>77</a:t>
            </a:fld>
            <a:endParaRPr lang="en-US"/>
          </a:p>
        </p:txBody>
      </p:sp>
    </p:spTree>
    <p:extLst>
      <p:ext uri="{BB962C8B-B14F-4D97-AF65-F5344CB8AC3E}">
        <p14:creationId xmlns:p14="http://schemas.microsoft.com/office/powerpoint/2010/main" val="2550379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83</a:t>
            </a:fld>
            <a:endParaRPr lang="en-US"/>
          </a:p>
        </p:txBody>
      </p:sp>
    </p:spTree>
    <p:extLst>
      <p:ext uri="{BB962C8B-B14F-4D97-AF65-F5344CB8AC3E}">
        <p14:creationId xmlns:p14="http://schemas.microsoft.com/office/powerpoint/2010/main" val="2657222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88</a:t>
            </a:fld>
            <a:endParaRPr lang="en-US"/>
          </a:p>
        </p:txBody>
      </p:sp>
    </p:spTree>
    <p:extLst>
      <p:ext uri="{BB962C8B-B14F-4D97-AF65-F5344CB8AC3E}">
        <p14:creationId xmlns:p14="http://schemas.microsoft.com/office/powerpoint/2010/main" val="1664912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5</a:t>
            </a:fld>
            <a:endParaRPr lang="en-US"/>
          </a:p>
        </p:txBody>
      </p:sp>
    </p:spTree>
    <p:extLst>
      <p:ext uri="{BB962C8B-B14F-4D97-AF65-F5344CB8AC3E}">
        <p14:creationId xmlns:p14="http://schemas.microsoft.com/office/powerpoint/2010/main" val="662612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89</a:t>
            </a:fld>
            <a:endParaRPr lang="en-US"/>
          </a:p>
        </p:txBody>
      </p:sp>
    </p:spTree>
    <p:extLst>
      <p:ext uri="{BB962C8B-B14F-4D97-AF65-F5344CB8AC3E}">
        <p14:creationId xmlns:p14="http://schemas.microsoft.com/office/powerpoint/2010/main" val="1370878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90</a:t>
            </a:fld>
            <a:endParaRPr lang="en-US"/>
          </a:p>
        </p:txBody>
      </p:sp>
    </p:spTree>
    <p:extLst>
      <p:ext uri="{BB962C8B-B14F-4D97-AF65-F5344CB8AC3E}">
        <p14:creationId xmlns:p14="http://schemas.microsoft.com/office/powerpoint/2010/main" val="231898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103</a:t>
            </a:fld>
            <a:endParaRPr lang="en-US"/>
          </a:p>
        </p:txBody>
      </p:sp>
    </p:spTree>
    <p:extLst>
      <p:ext uri="{BB962C8B-B14F-4D97-AF65-F5344CB8AC3E}">
        <p14:creationId xmlns:p14="http://schemas.microsoft.com/office/powerpoint/2010/main" val="3566091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104</a:t>
            </a:fld>
            <a:endParaRPr lang="en-US"/>
          </a:p>
        </p:txBody>
      </p:sp>
    </p:spTree>
    <p:extLst>
      <p:ext uri="{BB962C8B-B14F-4D97-AF65-F5344CB8AC3E}">
        <p14:creationId xmlns:p14="http://schemas.microsoft.com/office/powerpoint/2010/main" val="502062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5ECF09-0AC7-4E2F-A923-EE4B6F4A65F5}" type="slidenum">
              <a:rPr lang="en-US">
                <a:solidFill>
                  <a:srgbClr val="000000"/>
                </a:solidFill>
              </a:rPr>
              <a:pPr>
                <a:defRPr/>
              </a:pPr>
              <a:t>105</a:t>
            </a:fld>
            <a:endParaRPr lang="en-US" dirty="0">
              <a:solidFill>
                <a:srgbClr val="000000"/>
              </a:solidFill>
            </a:endParaRPr>
          </a:p>
        </p:txBody>
      </p:sp>
    </p:spTree>
    <p:extLst>
      <p:ext uri="{BB962C8B-B14F-4D97-AF65-F5344CB8AC3E}">
        <p14:creationId xmlns:p14="http://schemas.microsoft.com/office/powerpoint/2010/main" val="358374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6</a:t>
            </a:fld>
            <a:endParaRPr lang="en-US"/>
          </a:p>
        </p:txBody>
      </p:sp>
    </p:spTree>
    <p:extLst>
      <p:ext uri="{BB962C8B-B14F-4D97-AF65-F5344CB8AC3E}">
        <p14:creationId xmlns:p14="http://schemas.microsoft.com/office/powerpoint/2010/main" val="13074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7</a:t>
            </a:fld>
            <a:endParaRPr lang="en-US"/>
          </a:p>
        </p:txBody>
      </p:sp>
    </p:spTree>
    <p:extLst>
      <p:ext uri="{BB962C8B-B14F-4D97-AF65-F5344CB8AC3E}">
        <p14:creationId xmlns:p14="http://schemas.microsoft.com/office/powerpoint/2010/main" val="80172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8</a:t>
            </a:fld>
            <a:endParaRPr lang="en-US"/>
          </a:p>
        </p:txBody>
      </p:sp>
    </p:spTree>
    <p:extLst>
      <p:ext uri="{BB962C8B-B14F-4D97-AF65-F5344CB8AC3E}">
        <p14:creationId xmlns:p14="http://schemas.microsoft.com/office/powerpoint/2010/main" val="6146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9</a:t>
            </a:fld>
            <a:endParaRPr lang="en-US"/>
          </a:p>
        </p:txBody>
      </p:sp>
    </p:spTree>
    <p:extLst>
      <p:ext uri="{BB962C8B-B14F-4D97-AF65-F5344CB8AC3E}">
        <p14:creationId xmlns:p14="http://schemas.microsoft.com/office/powerpoint/2010/main" val="53339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63C9C1-BC64-409C-8B93-37CFB34F0893}"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189688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CA0A0-EEE7-491D-8A7E-6416DACB2DF8}"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148930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15CFA-81DD-4802-8F48-1DCF7DE3AF60}"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39385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F788CB-99D4-45FF-B0B9-D538EC6178FE}"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73615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754D-0744-417B-9BE1-B934FCE702C5}"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408565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4DCFC8-5AA2-45AD-A96E-8901BCE66996}" type="datetime1">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59396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9FBD0A-C760-440D-A8C0-925E7B23CD91}" type="datetime1">
              <a:rPr lang="en-US" smtClean="0"/>
              <a:t>9/14/2016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55166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9C4C02-1E99-446B-852F-A4FCF1A76D89}" type="datetime1">
              <a:rPr lang="en-US" smtClean="0"/>
              <a:t>9/14/2016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58095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3A3D5-6624-4CE4-BEA4-1D7D1A3121C9}" type="datetime1">
              <a:rPr lang="en-US" smtClean="0"/>
              <a:t>9/14/2016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7939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5C07ED-59A6-4EDC-B9A5-05D66C5E07F4}" type="datetime1">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08477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7F47BF-AB02-41C5-8AA2-1438D5F5110D}" type="datetime1">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16883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54330-EB80-4CAC-B8B1-C9C98A90E4E0}" type="datetime1">
              <a:rPr lang="en-US" smtClean="0"/>
              <a:t>9/14/2016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7651E-B4BE-4A93-B9C9-586D74789E66}" type="slidenum">
              <a:rPr lang="en-US" smtClean="0"/>
              <a:t>‹#›</a:t>
            </a:fld>
            <a:endParaRPr lang="en-US"/>
          </a:p>
        </p:txBody>
      </p:sp>
    </p:spTree>
    <p:extLst>
      <p:ext uri="{BB962C8B-B14F-4D97-AF65-F5344CB8AC3E}">
        <p14:creationId xmlns:p14="http://schemas.microsoft.com/office/powerpoint/2010/main" val="2209740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0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ngc.com/rates-services/rates-tariffs/integrated-resource-pla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00200"/>
            <a:ext cx="7924800" cy="2734236"/>
          </a:xfrm>
        </p:spPr>
        <p:txBody>
          <a:bodyPr>
            <a:normAutofit fontScale="90000"/>
          </a:bodyPr>
          <a:lstStyle/>
          <a:p>
            <a:r>
              <a:rPr lang="en-US" dirty="0" smtClean="0"/>
              <a:t>Cascade Natural Gas Corporation</a:t>
            </a:r>
            <a:br>
              <a:rPr lang="en-US" dirty="0" smtClean="0"/>
            </a:br>
            <a:r>
              <a:rPr lang="en-US" dirty="0" smtClean="0"/>
              <a:t> </a:t>
            </a:r>
            <a:br>
              <a:rPr lang="en-US" dirty="0" smtClean="0"/>
            </a:br>
            <a:r>
              <a:rPr lang="en-US" sz="3600" dirty="0"/>
              <a:t>Integrated Resource Plan</a:t>
            </a:r>
            <a:br>
              <a:rPr lang="en-US" sz="3600" dirty="0"/>
            </a:br>
            <a:r>
              <a:rPr lang="en-US" sz="3600" dirty="0"/>
              <a:t>Technical Advisory Group Meeting </a:t>
            </a:r>
            <a:r>
              <a:rPr lang="en-US" sz="3600" dirty="0" smtClean="0"/>
              <a:t>#4</a:t>
            </a:r>
            <a:endParaRPr lang="en-US" sz="3600" dirty="0"/>
          </a:p>
        </p:txBody>
      </p:sp>
      <p:sp>
        <p:nvSpPr>
          <p:cNvPr id="3" name="Subtitle 2"/>
          <p:cNvSpPr>
            <a:spLocks noGrp="1"/>
          </p:cNvSpPr>
          <p:nvPr>
            <p:ph type="subTitle" idx="1"/>
          </p:nvPr>
        </p:nvSpPr>
        <p:spPr>
          <a:xfrm>
            <a:off x="5334000" y="4724400"/>
            <a:ext cx="3962400" cy="838200"/>
          </a:xfrm>
        </p:spPr>
        <p:txBody>
          <a:bodyPr>
            <a:normAutofit fontScale="77500" lnSpcReduction="20000"/>
          </a:bodyPr>
          <a:lstStyle/>
          <a:p>
            <a:r>
              <a:rPr lang="en-US" dirty="0" smtClean="0"/>
              <a:t>Thursday, September 15</a:t>
            </a:r>
            <a:r>
              <a:rPr lang="en-US" baseline="30000" dirty="0" smtClean="0"/>
              <a:t>th</a:t>
            </a:r>
            <a:r>
              <a:rPr lang="en-US" dirty="0" smtClean="0"/>
              <a:t>, 2016</a:t>
            </a:r>
          </a:p>
          <a:p>
            <a:r>
              <a:rPr lang="en-US" dirty="0" smtClean="0"/>
              <a:t>Seattle-Tacoma International Airport Conference Center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817" y="5562600"/>
            <a:ext cx="2203731" cy="906207"/>
          </a:xfrm>
          <a:prstGeom prst="rect">
            <a:avLst/>
          </a:prstGeom>
        </p:spPr>
      </p:pic>
    </p:spTree>
    <p:extLst>
      <p:ext uri="{BB962C8B-B14F-4D97-AF65-F5344CB8AC3E}">
        <p14:creationId xmlns:p14="http://schemas.microsoft.com/office/powerpoint/2010/main" val="2272286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387" y="990600"/>
            <a:ext cx="8229600" cy="762000"/>
          </a:xfrm>
        </p:spPr>
        <p:txBody>
          <a:bodyPr>
            <a:normAutofit/>
          </a:bodyPr>
          <a:lstStyle/>
          <a:p>
            <a:pPr algn="ctr"/>
            <a:r>
              <a:rPr lang="en-US" sz="3200" cap="small" dirty="0">
                <a:latin typeface="+mn-lt"/>
              </a:rPr>
              <a:t>GIS – Geographic Information System</a:t>
            </a:r>
            <a:endParaRPr lang="en-US" sz="3200" cap="small" dirty="0">
              <a:latin typeface="+mn-lt"/>
            </a:endParaRPr>
          </a:p>
        </p:txBody>
      </p:sp>
      <p:sp>
        <p:nvSpPr>
          <p:cNvPr id="3" name="Content Placeholder 2"/>
          <p:cNvSpPr>
            <a:spLocks noGrp="1"/>
          </p:cNvSpPr>
          <p:nvPr>
            <p:ph idx="1"/>
          </p:nvPr>
        </p:nvSpPr>
        <p:spPr>
          <a:xfrm>
            <a:off x="1981200" y="1981200"/>
            <a:ext cx="8229600" cy="4593336"/>
          </a:xfrm>
        </p:spPr>
        <p:txBody>
          <a:bodyPr>
            <a:normAutofit/>
          </a:bodyPr>
          <a:lstStyle/>
          <a:p>
            <a:pPr>
              <a:spcAft>
                <a:spcPts val="1200"/>
              </a:spcAft>
              <a:buNone/>
            </a:pPr>
            <a:r>
              <a:rPr lang="en-US" sz="2000" cap="small" dirty="0">
                <a:solidFill>
                  <a:schemeClr val="tx2"/>
                </a:solidFill>
              </a:rPr>
              <a:t>-GIS system keeps an up to date record of pipe and facilities complete with all system attributes</a:t>
            </a:r>
          </a:p>
          <a:p>
            <a:pPr>
              <a:spcAft>
                <a:spcPts val="1200"/>
              </a:spcAft>
              <a:buNone/>
            </a:pPr>
            <a:endParaRPr lang="en-US" sz="2000" cap="small" dirty="0">
              <a:solidFill>
                <a:schemeClr val="tx2"/>
              </a:solidFill>
            </a:endParaRPr>
          </a:p>
        </p:txBody>
      </p:sp>
      <p:pic>
        <p:nvPicPr>
          <p:cNvPr id="3085" name="Picture 13" descr="http://mdu-go-arcgisx/Geocortex/Essentials/REST/TempFiles/Export.jpg?guid=e2dd6513-383e-44b3-8015-903d7d7e00e6&amp;contentType=image%2F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962" y="3048000"/>
            <a:ext cx="5825442" cy="3314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749675"/>
            <a:ext cx="2819400" cy="1879600"/>
          </a:xfrm>
          <a:prstGeom prst="rect">
            <a:avLst/>
          </a:prstGeom>
        </p:spPr>
      </p:pic>
      <p:sp>
        <p:nvSpPr>
          <p:cNvPr id="6" name="TextBox 5"/>
          <p:cNvSpPr txBox="1"/>
          <p:nvPr/>
        </p:nvSpPr>
        <p:spPr>
          <a:xfrm>
            <a:off x="8196883" y="3048000"/>
            <a:ext cx="2210699" cy="2416046"/>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cap="small" dirty="0">
                <a:solidFill>
                  <a:schemeClr val="tx2"/>
                </a:solidFill>
              </a:rPr>
              <a:t>Pipe Size (Dia.)</a:t>
            </a:r>
          </a:p>
          <a:p>
            <a:pPr marL="285750" indent="-285750">
              <a:spcAft>
                <a:spcPts val="600"/>
              </a:spcAft>
              <a:buFont typeface="Wingdings" panose="05000000000000000000" pitchFamily="2" charset="2"/>
              <a:buChar char="Ø"/>
            </a:pPr>
            <a:r>
              <a:rPr lang="en-US" cap="small" dirty="0">
                <a:solidFill>
                  <a:schemeClr val="tx2"/>
                </a:solidFill>
              </a:rPr>
              <a:t>Material</a:t>
            </a:r>
          </a:p>
          <a:p>
            <a:pPr marL="285750" indent="-285750">
              <a:spcAft>
                <a:spcPts val="600"/>
              </a:spcAft>
              <a:buFont typeface="Wingdings" panose="05000000000000000000" pitchFamily="2" charset="2"/>
              <a:buChar char="Ø"/>
            </a:pPr>
            <a:r>
              <a:rPr lang="en-US" cap="small" dirty="0">
                <a:solidFill>
                  <a:schemeClr val="tx2"/>
                </a:solidFill>
              </a:rPr>
              <a:t>Date of install</a:t>
            </a:r>
          </a:p>
          <a:p>
            <a:pPr marL="285750" indent="-285750">
              <a:spcAft>
                <a:spcPts val="600"/>
              </a:spcAft>
              <a:buFont typeface="Wingdings" panose="05000000000000000000" pitchFamily="2" charset="2"/>
              <a:buChar char="Ø"/>
            </a:pPr>
            <a:r>
              <a:rPr lang="en-US" cap="small" dirty="0">
                <a:solidFill>
                  <a:schemeClr val="tx2"/>
                </a:solidFill>
              </a:rPr>
              <a:t>Operating Pressure</a:t>
            </a:r>
          </a:p>
          <a:p>
            <a:pPr marL="285750" indent="-285750">
              <a:spcAft>
                <a:spcPts val="600"/>
              </a:spcAft>
              <a:buFont typeface="Wingdings" panose="05000000000000000000" pitchFamily="2" charset="2"/>
              <a:buChar char="Ø"/>
            </a:pPr>
            <a:r>
              <a:rPr lang="en-US" cap="small" dirty="0">
                <a:solidFill>
                  <a:schemeClr val="tx2"/>
                </a:solidFill>
              </a:rPr>
              <a:t>Work Order</a:t>
            </a:r>
          </a:p>
          <a:p>
            <a:pPr marL="285750" indent="-285750">
              <a:buFont typeface="Wingdings" panose="05000000000000000000" pitchFamily="2" charset="2"/>
              <a:buChar char="Ø"/>
            </a:pPr>
            <a:endParaRPr lang="en-US" cap="small" dirty="0">
              <a:solidFill>
                <a:schemeClr val="tx2"/>
              </a:solidFill>
            </a:endParaRPr>
          </a:p>
          <a:p>
            <a:r>
              <a:rPr lang="en-US" cap="small" dirty="0">
                <a:solidFill>
                  <a:schemeClr val="tx2"/>
                </a:solidFill>
              </a:rPr>
              <a:t>   Etc……</a:t>
            </a:r>
          </a:p>
        </p:txBody>
      </p:sp>
      <p:sp>
        <p:nvSpPr>
          <p:cNvPr id="7" name="Slide Number Placeholder 6"/>
          <p:cNvSpPr>
            <a:spLocks noGrp="1"/>
          </p:cNvSpPr>
          <p:nvPr>
            <p:ph type="sldNum" sz="quarter" idx="12"/>
          </p:nvPr>
        </p:nvSpPr>
        <p:spPr/>
        <p:txBody>
          <a:bodyPr/>
          <a:lstStyle/>
          <a:p>
            <a:fld id="{CFC7651E-B4BE-4A93-B9C9-586D74789E66}" type="slidenum">
              <a:rPr lang="en-US" smtClean="0"/>
              <a:t>10</a:t>
            </a:fld>
            <a:endParaRPr lang="en-US"/>
          </a:p>
        </p:txBody>
      </p:sp>
    </p:spTree>
    <p:extLst>
      <p:ext uri="{BB962C8B-B14F-4D97-AF65-F5344CB8AC3E}">
        <p14:creationId xmlns:p14="http://schemas.microsoft.com/office/powerpoint/2010/main" val="108880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85"/>
                                        </p:tgtEl>
                                        <p:attrNameLst>
                                          <p:attrName>style.visibility</p:attrName>
                                        </p:attrNameLst>
                                      </p:cBhvr>
                                      <p:to>
                                        <p:strVal val="visible"/>
                                      </p:to>
                                    </p:set>
                                    <p:anim calcmode="lin" valueType="num">
                                      <p:cBhvr>
                                        <p:cTn id="14" dur="1000" fill="hold"/>
                                        <p:tgtEl>
                                          <p:spTgt spid="3085"/>
                                        </p:tgtEl>
                                        <p:attrNameLst>
                                          <p:attrName>ppt_w</p:attrName>
                                        </p:attrNameLst>
                                      </p:cBhvr>
                                      <p:tavLst>
                                        <p:tav tm="0">
                                          <p:val>
                                            <p:fltVal val="0"/>
                                          </p:val>
                                        </p:tav>
                                        <p:tav tm="100000">
                                          <p:val>
                                            <p:strVal val="#ppt_w"/>
                                          </p:val>
                                        </p:tav>
                                      </p:tavLst>
                                    </p:anim>
                                    <p:anim calcmode="lin" valueType="num">
                                      <p:cBhvr>
                                        <p:cTn id="15" dur="1000" fill="hold"/>
                                        <p:tgtEl>
                                          <p:spTgt spid="3085"/>
                                        </p:tgtEl>
                                        <p:attrNameLst>
                                          <p:attrName>ppt_h</p:attrName>
                                        </p:attrNameLst>
                                      </p:cBhvr>
                                      <p:tavLst>
                                        <p:tav tm="0">
                                          <p:val>
                                            <p:fltVal val="0"/>
                                          </p:val>
                                        </p:tav>
                                        <p:tav tm="100000">
                                          <p:val>
                                            <p:strVal val="#ppt_h"/>
                                          </p:val>
                                        </p:tav>
                                      </p:tavLst>
                                    </p:anim>
                                    <p:anim calcmode="lin" valueType="num">
                                      <p:cBhvr>
                                        <p:cTn id="16" dur="1000" fill="hold"/>
                                        <p:tgtEl>
                                          <p:spTgt spid="3085"/>
                                        </p:tgtEl>
                                        <p:attrNameLst>
                                          <p:attrName>style.rotation</p:attrName>
                                        </p:attrNameLst>
                                      </p:cBhvr>
                                      <p:tavLst>
                                        <p:tav tm="0">
                                          <p:val>
                                            <p:fltVal val="90"/>
                                          </p:val>
                                        </p:tav>
                                        <p:tav tm="100000">
                                          <p:val>
                                            <p:fltVal val="0"/>
                                          </p:val>
                                        </p:tav>
                                      </p:tavLst>
                                    </p:anim>
                                    <p:animEffect transition="in" filter="fade">
                                      <p:cBhvr>
                                        <p:cTn id="17" dur="1000"/>
                                        <p:tgtEl>
                                          <p:spTgt spid="308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circle(in)">
                                      <p:cBhvr>
                                        <p:cTn id="28" dur="2000"/>
                                        <p:tgtEl>
                                          <p:spTgt spid="6">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circle(in)">
                                      <p:cBhvr>
                                        <p:cTn id="31" dur="2000"/>
                                        <p:tgtEl>
                                          <p:spTgt spid="6">
                                            <p:txEl>
                                              <p:pRg st="1" end="1"/>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circle(in)">
                                      <p:cBhvr>
                                        <p:cTn id="34" dur="2000"/>
                                        <p:tgtEl>
                                          <p:spTgt spid="6">
                                            <p:txEl>
                                              <p:pRg st="2" end="2"/>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circle(in)">
                                      <p:cBhvr>
                                        <p:cTn id="37" dur="2000"/>
                                        <p:tgtEl>
                                          <p:spTgt spid="6">
                                            <p:txEl>
                                              <p:pRg st="3" end="3"/>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circle(in)">
                                      <p:cBhvr>
                                        <p:cTn id="40" dur="2000"/>
                                        <p:tgtEl>
                                          <p:spTgt spid="6">
                                            <p:txEl>
                                              <p:pRg st="4" end="4"/>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circle(in)">
                                      <p:cBhvr>
                                        <p:cTn id="43"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100</a:t>
            </a:fld>
            <a:endParaRPr lang="en-US">
              <a:solidFill>
                <a:prstClr val="black">
                  <a:tint val="75000"/>
                </a:prstClr>
              </a:solidFill>
            </a:endParaRPr>
          </a:p>
        </p:txBody>
      </p:sp>
      <p:graphicFrame>
        <p:nvGraphicFramePr>
          <p:cNvPr id="5" name="Content Placeholder 4"/>
          <p:cNvGraphicFramePr>
            <a:graphicFrameLocks noGrp="1"/>
          </p:cNvGraphicFramePr>
          <p:nvPr>
            <p:ph idx="1"/>
            <p:extLst/>
          </p:nvPr>
        </p:nvGraphicFramePr>
        <p:xfrm>
          <a:off x="1981200" y="228601"/>
          <a:ext cx="82296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0164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246" y="207526"/>
            <a:ext cx="8229600" cy="1143000"/>
          </a:xfrm>
        </p:spPr>
        <p:txBody>
          <a:bodyPr>
            <a:normAutofit fontScale="90000"/>
          </a:bodyPr>
          <a:lstStyle/>
          <a:p>
            <a:r>
              <a:rPr lang="en-US" dirty="0" smtClean="0"/>
              <a:t>Net Present Value of 20 Year Portfolio</a:t>
            </a:r>
            <a:endParaRPr lang="en-US" dirty="0"/>
          </a:p>
        </p:txBody>
      </p:sp>
      <p:pic>
        <p:nvPicPr>
          <p:cNvPr id="5" name="Content Placeholder 4"/>
          <p:cNvPicPr>
            <a:picLocks noGrp="1" noChangeAspect="1"/>
          </p:cNvPicPr>
          <p:nvPr>
            <p:ph idx="1"/>
          </p:nvPr>
        </p:nvPicPr>
        <p:blipFill>
          <a:blip r:embed="rId2"/>
          <a:stretch>
            <a:fillRect/>
          </a:stretch>
        </p:blipFill>
        <p:spPr>
          <a:xfrm>
            <a:off x="2286001" y="1381986"/>
            <a:ext cx="6739205" cy="4525963"/>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3117849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Scenario NPV</a:t>
            </a:r>
            <a:endParaRPr lang="en-US" dirty="0"/>
          </a:p>
        </p:txBody>
      </p:sp>
      <p:pic>
        <p:nvPicPr>
          <p:cNvPr id="5" name="Content Placeholder 4"/>
          <p:cNvPicPr>
            <a:picLocks noGrp="1" noChangeAspect="1"/>
          </p:cNvPicPr>
          <p:nvPr>
            <p:ph idx="1"/>
          </p:nvPr>
        </p:nvPicPr>
        <p:blipFill>
          <a:blip r:embed="rId2"/>
          <a:stretch>
            <a:fillRect/>
          </a:stretch>
        </p:blipFill>
        <p:spPr>
          <a:xfrm>
            <a:off x="2116509" y="1905000"/>
            <a:ext cx="7958983" cy="3733800"/>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1102792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820" y="316999"/>
            <a:ext cx="4235117" cy="1325563"/>
          </a:xfrm>
        </p:spPr>
        <p:txBody>
          <a:bodyPr/>
          <a:lstStyle/>
          <a:p>
            <a:r>
              <a:rPr lang="en-US" dirty="0" smtClean="0"/>
              <a:t>2016 IRP Timeline</a:t>
            </a:r>
            <a:endParaRPr lang="en-US" dirty="0"/>
          </a:p>
        </p:txBody>
      </p:sp>
      <p:sp>
        <p:nvSpPr>
          <p:cNvPr id="3" name="Slide Number Placeholder 2"/>
          <p:cNvSpPr>
            <a:spLocks noGrp="1"/>
          </p:cNvSpPr>
          <p:nvPr>
            <p:ph type="sldNum" sz="quarter" idx="12"/>
          </p:nvPr>
        </p:nvSpPr>
        <p:spPr/>
        <p:txBody>
          <a:bodyPr/>
          <a:lstStyle/>
          <a:p>
            <a:fld id="{CFC7651E-B4BE-4A93-B9C9-586D74789E66}" type="slidenum">
              <a:rPr lang="en-US" smtClean="0"/>
              <a:t>103</a:t>
            </a:fld>
            <a:endParaRPr lang="en-US"/>
          </a:p>
        </p:txBody>
      </p:sp>
      <p:pic>
        <p:nvPicPr>
          <p:cNvPr id="5" name="Content Placeholder 4"/>
          <p:cNvPicPr>
            <a:picLocks noGrp="1" noChangeAspect="1"/>
          </p:cNvPicPr>
          <p:nvPr>
            <p:ph idx="1"/>
          </p:nvPr>
        </p:nvPicPr>
        <p:blipFill>
          <a:blip r:embed="rId3"/>
          <a:stretch>
            <a:fillRect/>
          </a:stretch>
        </p:blipFill>
        <p:spPr>
          <a:xfrm>
            <a:off x="710408" y="2030279"/>
            <a:ext cx="10967995" cy="4014060"/>
          </a:xfrm>
          <a:prstGeom prst="rect">
            <a:avLst/>
          </a:prstGeom>
        </p:spPr>
      </p:pic>
    </p:spTree>
    <p:extLst>
      <p:ext uri="{BB962C8B-B14F-4D97-AF65-F5344CB8AC3E}">
        <p14:creationId xmlns:p14="http://schemas.microsoft.com/office/powerpoint/2010/main" val="19390082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8400"/>
            <a:ext cx="8229600" cy="1143000"/>
          </a:xfrm>
        </p:spPr>
        <p:txBody>
          <a:bodyPr/>
          <a:lstStyle/>
          <a:p>
            <a:r>
              <a:rPr lang="en-US" dirty="0" smtClean="0"/>
              <a:t>NEXT STEPS?</a:t>
            </a:r>
            <a:endParaRPr lang="en-US" dirty="0"/>
          </a:p>
        </p:txBody>
      </p:sp>
      <p:sp>
        <p:nvSpPr>
          <p:cNvPr id="3" name="Slide Number Placeholder 2"/>
          <p:cNvSpPr>
            <a:spLocks noGrp="1"/>
          </p:cNvSpPr>
          <p:nvPr>
            <p:ph type="sldNum" sz="quarter" idx="12"/>
          </p:nvPr>
        </p:nvSpPr>
        <p:spPr/>
        <p:txBody>
          <a:bodyPr/>
          <a:lstStyle/>
          <a:p>
            <a:fld id="{CFC7651E-B4BE-4A93-B9C9-586D74789E66}" type="slidenum">
              <a:rPr lang="en-US" smtClean="0"/>
              <a:t>104</a:t>
            </a:fld>
            <a:endParaRPr lang="en-US"/>
          </a:p>
        </p:txBody>
      </p:sp>
    </p:spTree>
    <p:extLst>
      <p:ext uri="{BB962C8B-B14F-4D97-AF65-F5344CB8AC3E}">
        <p14:creationId xmlns:p14="http://schemas.microsoft.com/office/powerpoint/2010/main" val="18595814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00200"/>
            <a:ext cx="7924800" cy="2734236"/>
          </a:xfrm>
        </p:spPr>
        <p:txBody>
          <a:bodyPr>
            <a:normAutofit fontScale="90000"/>
          </a:bodyPr>
          <a:lstStyle/>
          <a:p>
            <a:r>
              <a:rPr lang="en-US" dirty="0" smtClean="0"/>
              <a:t>Cascade Natural Gas Corporation</a:t>
            </a:r>
            <a:br>
              <a:rPr lang="en-US" dirty="0" smtClean="0"/>
            </a:br>
            <a:r>
              <a:rPr lang="en-US" dirty="0" smtClean="0"/>
              <a:t> </a:t>
            </a:r>
            <a:br>
              <a:rPr lang="en-US" dirty="0" smtClean="0"/>
            </a:br>
            <a:r>
              <a:rPr lang="en-US" sz="3600" dirty="0"/>
              <a:t>Integrated Resource Plan</a:t>
            </a:r>
            <a:br>
              <a:rPr lang="en-US" sz="3600" dirty="0"/>
            </a:br>
            <a:r>
              <a:rPr lang="en-US" sz="3600" dirty="0"/>
              <a:t>Technical Advisory Group Meeting </a:t>
            </a:r>
            <a:r>
              <a:rPr lang="en-US" sz="3600" dirty="0" smtClean="0"/>
              <a:t>#4</a:t>
            </a:r>
            <a:endParaRPr lang="en-US" sz="3600" dirty="0"/>
          </a:p>
        </p:txBody>
      </p:sp>
      <p:sp>
        <p:nvSpPr>
          <p:cNvPr id="3" name="Subtitle 2"/>
          <p:cNvSpPr>
            <a:spLocks noGrp="1"/>
          </p:cNvSpPr>
          <p:nvPr>
            <p:ph type="subTitle" idx="1"/>
          </p:nvPr>
        </p:nvSpPr>
        <p:spPr>
          <a:xfrm>
            <a:off x="5334000" y="4724400"/>
            <a:ext cx="3962400" cy="838200"/>
          </a:xfrm>
        </p:spPr>
        <p:txBody>
          <a:bodyPr>
            <a:normAutofit fontScale="77500" lnSpcReduction="20000"/>
          </a:bodyPr>
          <a:lstStyle/>
          <a:p>
            <a:r>
              <a:rPr lang="en-US" dirty="0" smtClean="0"/>
              <a:t>Thursday, September 15</a:t>
            </a:r>
            <a:r>
              <a:rPr lang="en-US" baseline="30000" dirty="0" smtClean="0"/>
              <a:t>th</a:t>
            </a:r>
            <a:r>
              <a:rPr lang="en-US" dirty="0" smtClean="0"/>
              <a:t>, 2016</a:t>
            </a:r>
          </a:p>
          <a:p>
            <a:r>
              <a:rPr lang="en-US" dirty="0" smtClean="0"/>
              <a:t>Seattle-Tacoma International Airport Conference Center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1790" y="5748579"/>
            <a:ext cx="2203731" cy="906207"/>
          </a:xfrm>
          <a:prstGeom prst="rect">
            <a:avLst/>
          </a:prstGeom>
        </p:spPr>
      </p:pic>
    </p:spTree>
    <p:extLst>
      <p:ext uri="{BB962C8B-B14F-4D97-AF65-F5344CB8AC3E}">
        <p14:creationId xmlns:p14="http://schemas.microsoft.com/office/powerpoint/2010/main" val="2403696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81200"/>
            <a:ext cx="8229600" cy="4593336"/>
          </a:xfrm>
        </p:spPr>
        <p:txBody>
          <a:bodyPr>
            <a:normAutofit/>
          </a:bodyPr>
          <a:lstStyle/>
          <a:p>
            <a:pPr>
              <a:spcAft>
                <a:spcPts val="1200"/>
              </a:spcAft>
              <a:buNone/>
            </a:pPr>
            <a:r>
              <a:rPr lang="en-US" sz="2000" cap="small" dirty="0">
                <a:solidFill>
                  <a:schemeClr val="tx2"/>
                </a:solidFill>
              </a:rPr>
              <a:t>…Using internal GIS environment and other input data CNG is able to create system models through the software – </a:t>
            </a:r>
            <a:r>
              <a:rPr lang="en-US" sz="2000" cap="small" dirty="0" smtClean="0">
                <a:solidFill>
                  <a:schemeClr val="tx2"/>
                </a:solidFill>
              </a:rPr>
              <a:t>Synergi.</a:t>
            </a:r>
            <a:endParaRPr lang="en-US" sz="2000" cap="small" dirty="0">
              <a:solidFill>
                <a:schemeClr val="tx2"/>
              </a:solidFill>
            </a:endParaRPr>
          </a:p>
          <a:p>
            <a:pPr>
              <a:spcAft>
                <a:spcPts val="1200"/>
              </a:spcAft>
              <a:buNone/>
            </a:pPr>
            <a:endParaRPr lang="en-US" sz="1200" cap="small" dirty="0">
              <a:solidFill>
                <a:schemeClr val="tx2"/>
              </a:solidFill>
            </a:endParaRPr>
          </a:p>
          <a:p>
            <a:pPr>
              <a:spcAft>
                <a:spcPts val="1200"/>
              </a:spcAft>
              <a:buNone/>
            </a:pPr>
            <a:r>
              <a:rPr lang="en-US" sz="2000" cap="small" dirty="0">
                <a:solidFill>
                  <a:schemeClr val="tx2"/>
                </a:solidFill>
              </a:rPr>
              <a:t>What is Synergi?</a:t>
            </a:r>
          </a:p>
          <a:p>
            <a:pPr>
              <a:spcAft>
                <a:spcPts val="1200"/>
              </a:spcAft>
              <a:buClr>
                <a:schemeClr val="tx2"/>
              </a:buClr>
              <a:buFont typeface="Wingdings" panose="05000000000000000000" pitchFamily="2" charset="2"/>
              <a:buChar char="Ø"/>
            </a:pPr>
            <a:r>
              <a:rPr lang="en-US" sz="2000" cap="small" dirty="0">
                <a:solidFill>
                  <a:schemeClr val="tx2"/>
                </a:solidFill>
              </a:rPr>
              <a:t> Software to theoretically model piping and facilities to represent current </a:t>
            </a:r>
            <a:r>
              <a:rPr lang="en-US" sz="2000" cap="small" dirty="0">
                <a:solidFill>
                  <a:schemeClr val="tx2"/>
                </a:solidFill>
              </a:rPr>
              <a:t>pressure and </a:t>
            </a:r>
            <a:r>
              <a:rPr lang="en-US" sz="2000" cap="small" dirty="0">
                <a:solidFill>
                  <a:schemeClr val="tx2"/>
                </a:solidFill>
              </a:rPr>
              <a:t>flow conditions while also predicting future events and </a:t>
            </a:r>
            <a:r>
              <a:rPr lang="en-US" sz="2000" cap="small" dirty="0" smtClean="0">
                <a:solidFill>
                  <a:schemeClr val="tx2"/>
                </a:solidFill>
              </a:rPr>
              <a:t>growth.</a:t>
            </a:r>
            <a:endParaRPr lang="en-US" sz="2000" cap="small" dirty="0">
              <a:solidFill>
                <a:schemeClr val="tx2"/>
              </a:solidFill>
            </a:endParaRPr>
          </a:p>
          <a:p>
            <a:pPr>
              <a:spcAft>
                <a:spcPts val="1200"/>
              </a:spcAft>
              <a:buFont typeface="Wingdings" panose="05000000000000000000" pitchFamily="2" charset="2"/>
              <a:buChar char="Ø"/>
            </a:pPr>
            <a:endParaRPr lang="en-US" sz="2000" cap="small" dirty="0">
              <a:solidFill>
                <a:schemeClr val="tx2"/>
              </a:solidFill>
            </a:endParaRPr>
          </a:p>
          <a:p>
            <a:pPr>
              <a:spcAft>
                <a:spcPts val="1200"/>
              </a:spcAft>
              <a:buFont typeface="Wingdings" panose="05000000000000000000" pitchFamily="2" charset="2"/>
              <a:buChar char="Ø"/>
            </a:pPr>
            <a:endParaRPr lang="en-US" sz="2000" cap="small" dirty="0">
              <a:solidFill>
                <a:schemeClr val="tx2"/>
              </a:solidFill>
            </a:endParaRPr>
          </a:p>
        </p:txBody>
      </p:sp>
      <p:sp>
        <p:nvSpPr>
          <p:cNvPr id="6" name="Title 1"/>
          <p:cNvSpPr>
            <a:spLocks noGrp="1"/>
          </p:cNvSpPr>
          <p:nvPr>
            <p:ph type="title"/>
          </p:nvPr>
        </p:nvSpPr>
        <p:spPr>
          <a:xfrm>
            <a:off x="1981200" y="1143000"/>
            <a:ext cx="8229600" cy="762000"/>
          </a:xfrm>
        </p:spPr>
        <p:txBody>
          <a:bodyPr>
            <a:normAutofit/>
          </a:bodyPr>
          <a:lstStyle/>
          <a:p>
            <a:pPr algn="ctr"/>
            <a:r>
              <a:rPr lang="en-US" sz="3200" cap="small" dirty="0">
                <a:latin typeface="+mn-lt"/>
              </a:rPr>
              <a:t>System Modeling</a:t>
            </a:r>
            <a:endParaRPr lang="en-US" sz="3200" cap="small" dirty="0">
              <a:latin typeface="+mn-lt"/>
            </a:endParaRPr>
          </a:p>
        </p:txBody>
      </p:sp>
      <p:sp>
        <p:nvSpPr>
          <p:cNvPr id="2" name="Slide Number Placeholder 1"/>
          <p:cNvSpPr>
            <a:spLocks noGrp="1"/>
          </p:cNvSpPr>
          <p:nvPr>
            <p:ph type="sldNum" sz="quarter" idx="12"/>
          </p:nvPr>
        </p:nvSpPr>
        <p:spPr/>
        <p:txBody>
          <a:bodyPr/>
          <a:lstStyle/>
          <a:p>
            <a:fld id="{CFC7651E-B4BE-4A93-B9C9-586D74789E66}" type="slidenum">
              <a:rPr lang="en-US" smtClean="0"/>
              <a:t>11</a:t>
            </a:fld>
            <a:endParaRPr lang="en-US"/>
          </a:p>
        </p:txBody>
      </p:sp>
    </p:spTree>
    <p:extLst>
      <p:ext uri="{BB962C8B-B14F-4D97-AF65-F5344CB8AC3E}">
        <p14:creationId xmlns:p14="http://schemas.microsoft.com/office/powerpoint/2010/main" val="185611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651" y="381000"/>
            <a:ext cx="8229600" cy="762000"/>
          </a:xfrm>
        </p:spPr>
        <p:txBody>
          <a:bodyPr>
            <a:normAutofit/>
          </a:bodyPr>
          <a:lstStyle/>
          <a:p>
            <a:r>
              <a:rPr lang="en-US" sz="3200" cap="small" dirty="0">
                <a:latin typeface="+mn-lt"/>
              </a:rPr>
              <a:t>Model Ex.</a:t>
            </a:r>
            <a:endParaRPr lang="en-US" sz="3200" cap="small" dirty="0">
              <a:latin typeface="+mn-lt"/>
            </a:endParaRPr>
          </a:p>
        </p:txBody>
      </p:sp>
      <p:sp>
        <p:nvSpPr>
          <p:cNvPr id="3" name="Content Placeholder 2"/>
          <p:cNvSpPr>
            <a:spLocks noGrp="1"/>
          </p:cNvSpPr>
          <p:nvPr>
            <p:ph idx="1"/>
          </p:nvPr>
        </p:nvSpPr>
        <p:spPr>
          <a:xfrm>
            <a:off x="2209800" y="2037588"/>
            <a:ext cx="8229600" cy="4325112"/>
          </a:xfrm>
        </p:spPr>
        <p:txBody>
          <a:bodyPr>
            <a:normAutofit/>
          </a:bodyPr>
          <a:lstStyle/>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03960"/>
            <a:ext cx="7010400" cy="4549552"/>
          </a:xfrm>
          <a:prstGeom prst="rect">
            <a:avLst/>
          </a:prstGeom>
        </p:spPr>
      </p:pic>
      <p:sp>
        <p:nvSpPr>
          <p:cNvPr id="7" name="TextBox 6"/>
          <p:cNvSpPr txBox="1"/>
          <p:nvPr/>
        </p:nvSpPr>
        <p:spPr>
          <a:xfrm>
            <a:off x="2484922" y="5993368"/>
            <a:ext cx="4396012" cy="369332"/>
          </a:xfrm>
          <a:prstGeom prst="rect">
            <a:avLst/>
          </a:prstGeom>
          <a:noFill/>
        </p:spPr>
        <p:txBody>
          <a:bodyPr wrap="none" rtlCol="0">
            <a:spAutoFit/>
          </a:bodyPr>
          <a:lstStyle/>
          <a:p>
            <a:r>
              <a:rPr lang="en-US" dirty="0">
                <a:solidFill>
                  <a:schemeClr val="tx2"/>
                </a:solidFill>
              </a:rPr>
              <a:t>HOW DO WE MAKE THIS MODEL ACCURATE?</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12</a:t>
            </a:fld>
            <a:endParaRPr lang="en-US"/>
          </a:p>
        </p:txBody>
      </p:sp>
    </p:spTree>
    <p:extLst>
      <p:ext uri="{BB962C8B-B14F-4D97-AF65-F5344CB8AC3E}">
        <p14:creationId xmlns:p14="http://schemas.microsoft.com/office/powerpoint/2010/main" val="2625959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762000"/>
          </a:xfrm>
        </p:spPr>
        <p:txBody>
          <a:bodyPr>
            <a:normAutofit/>
          </a:bodyPr>
          <a:lstStyle/>
          <a:p>
            <a:pPr algn="ctr"/>
            <a:r>
              <a:rPr lang="en-US" cap="small" dirty="0" smtClean="0">
                <a:latin typeface="+mn-lt"/>
              </a:rPr>
              <a:t>Data Gathering</a:t>
            </a:r>
            <a:endParaRPr lang="en-US" cap="small" dirty="0">
              <a:latin typeface="+mn-lt"/>
            </a:endParaRPr>
          </a:p>
        </p:txBody>
      </p:sp>
      <p:sp>
        <p:nvSpPr>
          <p:cNvPr id="3" name="Content Placeholder 2"/>
          <p:cNvSpPr>
            <a:spLocks noGrp="1"/>
          </p:cNvSpPr>
          <p:nvPr>
            <p:ph idx="1"/>
          </p:nvPr>
        </p:nvSpPr>
        <p:spPr>
          <a:xfrm>
            <a:off x="2209800" y="1447800"/>
            <a:ext cx="8229600" cy="553212"/>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CC&amp;B (customer billing data)</a:t>
            </a:r>
          </a:p>
          <a:p>
            <a:pPr marL="624078" indent="-514350">
              <a:spcAft>
                <a:spcPts val="1200"/>
              </a:spcAft>
              <a:buFont typeface="+mj-lt"/>
              <a:buAutoNum type="romanUcPeriod"/>
            </a:pPr>
            <a:endParaRPr lang="en-US" sz="2000" cap="small"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46" y="2064734"/>
            <a:ext cx="6340467" cy="4097986"/>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13</a:t>
            </a:fld>
            <a:endParaRPr lang="en-US"/>
          </a:p>
        </p:txBody>
      </p:sp>
    </p:spTree>
    <p:extLst>
      <p:ext uri="{BB962C8B-B14F-4D97-AF65-F5344CB8AC3E}">
        <p14:creationId xmlns:p14="http://schemas.microsoft.com/office/powerpoint/2010/main" val="226659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8229600" cy="762000"/>
          </a:xfrm>
        </p:spPr>
        <p:txBody>
          <a:bodyPr>
            <a:normAutofit/>
          </a:bodyPr>
          <a:lstStyle/>
          <a:p>
            <a:pPr algn="ctr"/>
            <a:r>
              <a:rPr lang="en-US" cap="small" dirty="0" smtClean="0">
                <a:latin typeface="+mn-lt"/>
              </a:rPr>
              <a:t>Data Gathering (cont.)</a:t>
            </a:r>
            <a:endParaRPr lang="en-US" cap="small" dirty="0">
              <a:latin typeface="+mn-lt"/>
            </a:endParaRPr>
          </a:p>
        </p:txBody>
      </p:sp>
      <p:sp>
        <p:nvSpPr>
          <p:cNvPr id="3" name="Content Placeholder 2"/>
          <p:cNvSpPr>
            <a:spLocks noGrp="1"/>
          </p:cNvSpPr>
          <p:nvPr>
            <p:ph idx="1"/>
          </p:nvPr>
        </p:nvSpPr>
        <p:spPr>
          <a:xfrm>
            <a:off x="7391400" y="2362200"/>
            <a:ext cx="3276600" cy="436245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SCADA Data : Real time and historical flow characteristics at specific locations in the </a:t>
            </a:r>
            <a:r>
              <a:rPr lang="en-US" sz="2000" cap="small" dirty="0" smtClean="0">
                <a:solidFill>
                  <a:schemeClr val="tx2"/>
                </a:solidFill>
              </a:rPr>
              <a:t>system.</a:t>
            </a:r>
            <a:endParaRPr lang="en-US" sz="2000" cap="small" dirty="0">
              <a:solidFill>
                <a:schemeClr val="tx2"/>
              </a:solidFill>
            </a:endParaRPr>
          </a:p>
          <a:p>
            <a:pPr marL="1426464" lvl="5" indent="0">
              <a:spcAft>
                <a:spcPts val="1200"/>
              </a:spcAft>
              <a:buClr>
                <a:schemeClr val="tx2"/>
              </a:buClr>
              <a:buNone/>
            </a:pPr>
            <a:endParaRPr lang="en-US" sz="1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13536"/>
            <a:ext cx="4419600" cy="4872755"/>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14</a:t>
            </a:fld>
            <a:endParaRPr lang="en-US"/>
          </a:p>
        </p:txBody>
      </p:sp>
    </p:spTree>
    <p:extLst>
      <p:ext uri="{BB962C8B-B14F-4D97-AF65-F5344CB8AC3E}">
        <p14:creationId xmlns:p14="http://schemas.microsoft.com/office/powerpoint/2010/main" val="308601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cap="small" dirty="0" smtClean="0">
                <a:latin typeface="+mn-lt"/>
              </a:rPr>
              <a:t>Data Gathering (cont.)</a:t>
            </a:r>
            <a:endParaRPr lang="en-US" cap="small" dirty="0">
              <a:latin typeface="+mn-lt"/>
            </a:endParaRPr>
          </a:p>
        </p:txBody>
      </p:sp>
      <p:sp>
        <p:nvSpPr>
          <p:cNvPr id="3" name="Content Placeholder 2"/>
          <p:cNvSpPr>
            <a:spLocks noGrp="1"/>
          </p:cNvSpPr>
          <p:nvPr>
            <p:ph idx="1"/>
          </p:nvPr>
        </p:nvSpPr>
        <p:spPr>
          <a:xfrm>
            <a:off x="2133600" y="1371600"/>
            <a:ext cx="8229600" cy="553212"/>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IRP Customer Growth</a:t>
            </a:r>
          </a:p>
          <a:p>
            <a:pPr marL="624078" indent="-514350">
              <a:spcAft>
                <a:spcPts val="1200"/>
              </a:spcAft>
              <a:buFont typeface="+mj-lt"/>
              <a:buAutoNum type="romanUcPeriod"/>
            </a:pPr>
            <a:endParaRPr lang="en-US" sz="2000" cap="small" dirty="0">
              <a:solidFill>
                <a:schemeClr val="tx2"/>
              </a:solidFill>
            </a:endParaRPr>
          </a:p>
        </p:txBody>
      </p:sp>
      <p:graphicFrame>
        <p:nvGraphicFramePr>
          <p:cNvPr id="6" name="Table 5"/>
          <p:cNvGraphicFramePr>
            <a:graphicFrameLocks noGrp="1"/>
          </p:cNvGraphicFramePr>
          <p:nvPr>
            <p:extLst/>
          </p:nvPr>
        </p:nvGraphicFramePr>
        <p:xfrm>
          <a:off x="2667001" y="1873364"/>
          <a:ext cx="6400803" cy="3994037"/>
        </p:xfrm>
        <a:graphic>
          <a:graphicData uri="http://schemas.openxmlformats.org/drawingml/2006/table">
            <a:tbl>
              <a:tblPr/>
              <a:tblGrid>
                <a:gridCol w="456656"/>
                <a:gridCol w="540377"/>
                <a:gridCol w="540377"/>
                <a:gridCol w="540377"/>
                <a:gridCol w="540377"/>
                <a:gridCol w="540377"/>
                <a:gridCol w="540377"/>
                <a:gridCol w="540377"/>
                <a:gridCol w="540377"/>
                <a:gridCol w="540377"/>
                <a:gridCol w="540377"/>
                <a:gridCol w="540377"/>
              </a:tblGrid>
              <a:tr h="118371">
                <a:tc gridSpan="12">
                  <a:txBody>
                    <a:bodyPr/>
                    <a:lstStyle/>
                    <a:p>
                      <a:pPr algn="ctr" fontAlgn="b"/>
                      <a:r>
                        <a:rPr lang="en-US" sz="800" b="0" i="0" u="none" strike="noStrike" dirty="0">
                          <a:solidFill>
                            <a:srgbClr val="000000"/>
                          </a:solidFill>
                          <a:effectLst/>
                          <a:latin typeface="Calibri"/>
                        </a:rPr>
                        <a:t>WASHINGTON</a:t>
                      </a:r>
                    </a:p>
                  </a:txBody>
                  <a:tcPr marL="7339" marR="7339" marT="7339" marB="0" anchor="b">
                    <a:lnL>
                      <a:noFill/>
                    </a:lnL>
                    <a:lnR>
                      <a:noFill/>
                    </a:lnR>
                    <a:lnT>
                      <a:noFill/>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9146">
                <a:tc>
                  <a:txBody>
                    <a:bodyPr/>
                    <a:lstStyle/>
                    <a:p>
                      <a:pPr algn="ctr" fontAlgn="b"/>
                      <a:r>
                        <a:rPr lang="en-US" sz="800" b="0" i="0" u="none" strike="noStrike">
                          <a:solidFill>
                            <a:srgbClr val="000000"/>
                          </a:solidFill>
                          <a:effectLst/>
                          <a:latin typeface="Calibri"/>
                        </a:rPr>
                        <a:t>YEAR</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MCCLEARY (ABERDEEN/HOQUIAM)</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ACME</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a:rPr>
                        <a:t>ARLINGTON</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BREMERTON (SHELTON)</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CASTLE ROCK</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WALLA WALLA</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DEMING</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WENATCHEE</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FINLEY</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GRANDVIEW</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ZILLAH (TOPPENISH)</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r h="132327">
                <a:tc>
                  <a:txBody>
                    <a:bodyPr/>
                    <a:lstStyle/>
                    <a:p>
                      <a:pPr algn="ctr" fontAlgn="ctr"/>
                      <a:r>
                        <a:rPr lang="en-US" sz="900" b="0" i="0" u="none" strike="noStrike">
                          <a:solidFill>
                            <a:srgbClr val="000000"/>
                          </a:solidFill>
                          <a:effectLst/>
                          <a:latin typeface="Calibri"/>
                        </a:rPr>
                        <a:t>2017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540">
                <a:tc>
                  <a:txBody>
                    <a:bodyPr/>
                    <a:lstStyle/>
                    <a:p>
                      <a:pPr algn="ctr" fontAlgn="b"/>
                      <a:r>
                        <a:rPr lang="en-US" sz="900" b="0" i="0" u="none" strike="noStrike">
                          <a:solidFill>
                            <a:srgbClr val="000000"/>
                          </a:solidFill>
                          <a:effectLst/>
                          <a:latin typeface="Calibri"/>
                        </a:rPr>
                        <a:t>Average Annual Growth</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CFC7651E-B4BE-4A93-B9C9-586D74789E66}" type="slidenum">
              <a:rPr lang="en-US" smtClean="0"/>
              <a:t>15</a:t>
            </a:fld>
            <a:endParaRPr lang="en-US"/>
          </a:p>
        </p:txBody>
      </p:sp>
    </p:spTree>
    <p:extLst>
      <p:ext uri="{BB962C8B-B14F-4D97-AF65-F5344CB8AC3E}">
        <p14:creationId xmlns:p14="http://schemas.microsoft.com/office/powerpoint/2010/main" val="2591802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Data Gathering (cont.)</a:t>
            </a:r>
            <a:endParaRPr lang="en-US" cap="small" dirty="0">
              <a:latin typeface="+mn-lt"/>
            </a:endParaRPr>
          </a:p>
        </p:txBody>
      </p:sp>
      <p:sp>
        <p:nvSpPr>
          <p:cNvPr id="3" name="Content Placeholder 2"/>
          <p:cNvSpPr>
            <a:spLocks noGrp="1"/>
          </p:cNvSpPr>
          <p:nvPr>
            <p:ph idx="1"/>
          </p:nvPr>
        </p:nvSpPr>
        <p:spPr>
          <a:xfrm>
            <a:off x="2209800" y="2133600"/>
            <a:ext cx="7315200" cy="18288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Peak Heating Degree Day (HDD) in the CNG different weather zones</a:t>
            </a:r>
          </a:p>
          <a:p>
            <a:pPr>
              <a:spcAft>
                <a:spcPts val="1200"/>
              </a:spcAft>
              <a:buClr>
                <a:schemeClr val="tx2"/>
              </a:buClr>
              <a:buFont typeface="Wingdings" panose="05000000000000000000" pitchFamily="2" charset="2"/>
              <a:buChar char="Ø"/>
            </a:pPr>
            <a:r>
              <a:rPr lang="en-US" sz="2000" cap="small" dirty="0">
                <a:solidFill>
                  <a:schemeClr val="tx2"/>
                </a:solidFill>
              </a:rPr>
              <a:t>Uses historical weather data to determine which degree day matches which </a:t>
            </a:r>
            <a:r>
              <a:rPr lang="en-US" sz="2000" cap="small" dirty="0" smtClean="0">
                <a:solidFill>
                  <a:schemeClr val="tx2"/>
                </a:solidFill>
              </a:rPr>
              <a:t>zone.</a:t>
            </a: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mc:AlternateContent xmlns:mc="http://schemas.openxmlformats.org/markup-compatibility/2006" xmlns:a14="http://schemas.microsoft.com/office/drawing/2010/main">
        <mc:Choice Requires="a14">
          <p:sp>
            <p:nvSpPr>
              <p:cNvPr id="5" name="TextBox 4"/>
              <p:cNvSpPr txBox="1"/>
              <p:nvPr/>
            </p:nvSpPr>
            <p:spPr>
              <a:xfrm>
                <a:off x="3429000" y="4267201"/>
                <a:ext cx="3585668"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chemeClr val="tx2"/>
                          </a:solidFill>
                          <a:latin typeface="Cambria Math"/>
                        </a:rPr>
                        <m:t>𝐻𝐷𝐷</m:t>
                      </m:r>
                      <m:r>
                        <a:rPr lang="en-US" i="1">
                          <a:solidFill>
                            <a:schemeClr val="tx2"/>
                          </a:solidFill>
                          <a:latin typeface="Cambria Math"/>
                        </a:rPr>
                        <m:t>=60 −</m:t>
                      </m:r>
                      <m:f>
                        <m:fPr>
                          <m:ctrlPr>
                            <a:rPr lang="en-US" i="1">
                              <a:solidFill>
                                <a:schemeClr val="tx2"/>
                              </a:solidFill>
                              <a:latin typeface="Cambria Math" panose="02040503050406030204" pitchFamily="18" charset="0"/>
                            </a:rPr>
                          </m:ctrlPr>
                        </m:fPr>
                        <m:num>
                          <m:r>
                            <a:rPr lang="en-US" i="1">
                              <a:solidFill>
                                <a:schemeClr val="tx2"/>
                              </a:solidFill>
                              <a:latin typeface="Cambria Math"/>
                            </a:rPr>
                            <m:t>𝑑𝑎𝑦</m:t>
                          </m:r>
                          <m:func>
                            <m:funcPr>
                              <m:ctrlPr>
                                <a:rPr lang="en-US" i="1">
                                  <a:solidFill>
                                    <a:schemeClr val="tx2"/>
                                  </a:solidFill>
                                  <a:latin typeface="Cambria Math" panose="02040503050406030204" pitchFamily="18" charset="0"/>
                                </a:rPr>
                              </m:ctrlPr>
                            </m:funcPr>
                            <m:fName>
                              <m:r>
                                <m:rPr>
                                  <m:sty m:val="p"/>
                                </m:rPr>
                                <a:rPr lang="en-US">
                                  <a:solidFill>
                                    <a:schemeClr val="tx2"/>
                                  </a:solidFill>
                                  <a:latin typeface="Cambria Math"/>
                                </a:rPr>
                                <m:t>max</m:t>
                              </m:r>
                            </m:fName>
                            <m:e>
                              <m:r>
                                <a:rPr lang="en-US" i="1">
                                  <a:solidFill>
                                    <a:schemeClr val="tx2"/>
                                  </a:solidFill>
                                  <a:latin typeface="Cambria Math"/>
                                </a:rPr>
                                <m:t>+</m:t>
                              </m:r>
                            </m:e>
                          </m:func>
                          <m:r>
                            <a:rPr lang="en-US" i="1">
                              <a:solidFill>
                                <a:schemeClr val="tx2"/>
                              </a:solidFill>
                              <a:latin typeface="Cambria Math"/>
                            </a:rPr>
                            <m:t>𝑑𝑎𝑦</m:t>
                          </m:r>
                          <m:r>
                            <a:rPr lang="en-US" i="1">
                              <a:solidFill>
                                <a:schemeClr val="tx2"/>
                              </a:solidFill>
                              <a:latin typeface="Cambria Math"/>
                            </a:rPr>
                            <m:t> </m:t>
                          </m:r>
                          <m:r>
                            <a:rPr lang="en-US" i="1">
                              <a:solidFill>
                                <a:schemeClr val="tx2"/>
                              </a:solidFill>
                              <a:latin typeface="Cambria Math"/>
                            </a:rPr>
                            <m:t>𝑚𝑖𝑛</m:t>
                          </m:r>
                        </m:num>
                        <m:den>
                          <m:r>
                            <a:rPr lang="en-US" i="1">
                              <a:solidFill>
                                <a:schemeClr val="tx2"/>
                              </a:solidFill>
                              <a:latin typeface="Cambria Math"/>
                            </a:rPr>
                            <m:t>2</m:t>
                          </m:r>
                        </m:den>
                      </m:f>
                    </m:oMath>
                  </m:oMathPara>
                </a14:m>
                <a:endParaRPr lang="en-US" dirty="0">
                  <a:solidFill>
                    <a:schemeClr val="tx2"/>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05000" y="4267200"/>
                <a:ext cx="3585668" cy="634789"/>
              </a:xfrm>
              <a:prstGeom prst="rect">
                <a:avLst/>
              </a:prstGeom>
              <a:blipFill rotWithShape="1">
                <a:blip r:embed="rId4"/>
                <a:stretch>
                  <a:fillRect/>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CFC7651E-B4BE-4A93-B9C9-586D74789E66}" type="slidenum">
              <a:rPr lang="en-US" smtClean="0"/>
              <a:t>16</a:t>
            </a:fld>
            <a:endParaRPr lang="en-US"/>
          </a:p>
        </p:txBody>
      </p:sp>
    </p:spTree>
    <p:extLst>
      <p:ext uri="{BB962C8B-B14F-4D97-AF65-F5344CB8AC3E}">
        <p14:creationId xmlns:p14="http://schemas.microsoft.com/office/powerpoint/2010/main" val="2048874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0"/>
            <a:ext cx="8229600" cy="762000"/>
          </a:xfrm>
        </p:spPr>
        <p:txBody>
          <a:bodyPr>
            <a:normAutofit/>
          </a:bodyPr>
          <a:lstStyle/>
          <a:p>
            <a:pPr algn="ctr"/>
            <a:r>
              <a:rPr lang="en-US" cap="small" dirty="0" smtClean="0">
                <a:latin typeface="+mn-lt"/>
              </a:rPr>
              <a:t>CNG Weather Zones</a:t>
            </a:r>
            <a:endParaRPr lang="en-US" cap="small" dirty="0">
              <a:latin typeface="+mn-lt"/>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1" y="1676401"/>
            <a:ext cx="4125489" cy="4807449"/>
          </a:xfrm>
        </p:spPr>
      </p:pic>
      <p:graphicFrame>
        <p:nvGraphicFramePr>
          <p:cNvPr id="8" name="Table 7"/>
          <p:cNvGraphicFramePr>
            <a:graphicFrameLocks noGrp="1"/>
          </p:cNvGraphicFramePr>
          <p:nvPr>
            <p:extLst/>
          </p:nvPr>
        </p:nvGraphicFramePr>
        <p:xfrm>
          <a:off x="7543800" y="1981200"/>
          <a:ext cx="1600200" cy="3276602"/>
        </p:xfrm>
        <a:graphic>
          <a:graphicData uri="http://schemas.openxmlformats.org/drawingml/2006/table">
            <a:tbl>
              <a:tblPr/>
              <a:tblGrid>
                <a:gridCol w="857026"/>
                <a:gridCol w="743174"/>
              </a:tblGrid>
              <a:tr h="365638">
                <a:tc>
                  <a:txBody>
                    <a:bodyPr/>
                    <a:lstStyle/>
                    <a:p>
                      <a:pPr algn="ctr" fontAlgn="ctr"/>
                      <a:r>
                        <a:rPr lang="en-US" sz="1100" b="1" i="0" u="none" strike="noStrike" dirty="0">
                          <a:solidFill>
                            <a:srgbClr val="FFFFFF"/>
                          </a:solidFill>
                          <a:effectLst/>
                          <a:latin typeface="Calibri"/>
                        </a:rPr>
                        <a:t>System Peak 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a:solidFill>
                            <a:srgbClr val="000000"/>
                          </a:solidFill>
                          <a:effectLst/>
                          <a:latin typeface="Calibri"/>
                        </a:rPr>
                        <a:t>12/21/90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5638">
                <a:tc>
                  <a:txBody>
                    <a:bodyPr/>
                    <a:lstStyle/>
                    <a:p>
                      <a:pPr algn="ctr" fontAlgn="ctr"/>
                      <a:r>
                        <a:rPr lang="en-US" sz="1100" b="1" i="0" u="none" strike="noStrike" dirty="0">
                          <a:solidFill>
                            <a:srgbClr val="FFFFFF"/>
                          </a:solidFill>
                          <a:effectLst/>
                          <a:latin typeface="Calibri"/>
                        </a:rPr>
                        <a:t>System Peak HDD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dirty="0">
                          <a:solidFill>
                            <a:srgbClr val="FFFFFF"/>
                          </a:solidFill>
                          <a:effectLst/>
                          <a:latin typeface="Calibri"/>
                        </a:rPr>
                        <a:t>Zone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CFC7651E-B4BE-4A93-B9C9-586D74789E66}" type="slidenum">
              <a:rPr lang="en-US" smtClean="0"/>
              <a:t>17</a:t>
            </a:fld>
            <a:endParaRPr lang="en-US"/>
          </a:p>
        </p:txBody>
      </p:sp>
    </p:spTree>
    <p:extLst>
      <p:ext uri="{BB962C8B-B14F-4D97-AF65-F5344CB8AC3E}">
        <p14:creationId xmlns:p14="http://schemas.microsoft.com/office/powerpoint/2010/main" val="1211317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5864" y="2286000"/>
            <a:ext cx="2971800" cy="4440936"/>
          </a:xfrm>
        </p:spPr>
        <p:txBody>
          <a:bodyPr>
            <a:normAutofit/>
          </a:bodyPr>
          <a:lstStyle/>
          <a:p>
            <a:pPr>
              <a:spcAft>
                <a:spcPts val="1200"/>
              </a:spcAft>
              <a:buClr>
                <a:schemeClr val="accent1"/>
              </a:buClr>
              <a:buFont typeface="Wingdings" panose="05000000000000000000" pitchFamily="2" charset="2"/>
              <a:buChar char="Ø"/>
            </a:pPr>
            <a:r>
              <a:rPr lang="en-US" sz="1600" cap="small" dirty="0">
                <a:solidFill>
                  <a:schemeClr val="tx2"/>
                </a:solidFill>
              </a:rPr>
              <a:t>Software that compiles data </a:t>
            </a:r>
            <a:r>
              <a:rPr lang="en-US" sz="1600" cap="small" dirty="0">
                <a:solidFill>
                  <a:schemeClr val="tx2"/>
                </a:solidFill>
              </a:rPr>
              <a:t>from </a:t>
            </a:r>
            <a:r>
              <a:rPr lang="en-US" sz="1600" cap="small" dirty="0">
                <a:solidFill>
                  <a:schemeClr val="tx2"/>
                </a:solidFill>
              </a:rPr>
              <a:t>CC&amp;B, </a:t>
            </a:r>
            <a:r>
              <a:rPr lang="en-US" sz="1600" cap="small" dirty="0">
                <a:solidFill>
                  <a:schemeClr val="tx2"/>
                </a:solidFill>
              </a:rPr>
              <a:t>HDD, and/or growth studies </a:t>
            </a:r>
            <a:r>
              <a:rPr lang="en-US" sz="1600" cap="small" dirty="0">
                <a:solidFill>
                  <a:schemeClr val="tx2"/>
                </a:solidFill>
              </a:rPr>
              <a:t>to manage customer </a:t>
            </a:r>
            <a:r>
              <a:rPr lang="en-US" sz="1600" cap="small" dirty="0" smtClean="0">
                <a:solidFill>
                  <a:schemeClr val="tx2"/>
                </a:solidFill>
              </a:rPr>
              <a:t>loads.</a:t>
            </a:r>
            <a:endParaRPr lang="en-US" sz="1600" cap="small" dirty="0">
              <a:solidFill>
                <a:schemeClr val="tx2"/>
              </a:solidFill>
            </a:endParaRPr>
          </a:p>
          <a:p>
            <a:pPr>
              <a:spcAft>
                <a:spcPts val="1200"/>
              </a:spcAft>
              <a:buClr>
                <a:schemeClr val="accent1"/>
              </a:buClr>
              <a:buFont typeface="Wingdings" panose="05000000000000000000" pitchFamily="2" charset="2"/>
              <a:buChar char="Ø"/>
            </a:pPr>
            <a:r>
              <a:rPr lang="en-US" sz="1600" cap="small" dirty="0">
                <a:solidFill>
                  <a:schemeClr val="tx2"/>
                </a:solidFill>
              </a:rPr>
              <a:t>Works directly with Synergi to input customer data and  represent pressures and flows in the model.</a:t>
            </a:r>
          </a:p>
          <a:p>
            <a:pPr>
              <a:spcAft>
                <a:spcPts val="1200"/>
              </a:spcAft>
              <a:buClr>
                <a:schemeClr val="accent1"/>
              </a:buClr>
              <a:buFont typeface="Wingdings" panose="05000000000000000000" pitchFamily="2" charset="2"/>
              <a:buChar char="Ø"/>
            </a:pPr>
            <a:endParaRPr lang="en-US" sz="2000" cap="small" dirty="0">
              <a:solidFill>
                <a:schemeClr val="tx2"/>
              </a:solidFill>
            </a:endParaRPr>
          </a:p>
        </p:txBody>
      </p:sp>
      <p:sp>
        <p:nvSpPr>
          <p:cNvPr id="6" name="Title 1"/>
          <p:cNvSpPr>
            <a:spLocks noGrp="1"/>
          </p:cNvSpPr>
          <p:nvPr>
            <p:ph type="title"/>
          </p:nvPr>
        </p:nvSpPr>
        <p:spPr>
          <a:xfrm>
            <a:off x="1981200" y="990600"/>
            <a:ext cx="8229600" cy="762000"/>
          </a:xfrm>
        </p:spPr>
        <p:txBody>
          <a:bodyPr>
            <a:normAutofit/>
          </a:bodyPr>
          <a:lstStyle/>
          <a:p>
            <a:pPr algn="ctr"/>
            <a:r>
              <a:rPr lang="en-US" sz="3200" cap="small" dirty="0">
                <a:latin typeface="+mn-lt"/>
              </a:rPr>
              <a:t>Customer Management Module (CMM)</a:t>
            </a:r>
            <a:endParaRPr lang="en-US" sz="3200" cap="small"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057401"/>
            <a:ext cx="5680864" cy="3909953"/>
          </a:xfrm>
          <a:prstGeom prst="rect">
            <a:avLst/>
          </a:prstGeom>
        </p:spPr>
      </p:pic>
      <p:sp>
        <p:nvSpPr>
          <p:cNvPr id="2" name="Slide Number Placeholder 1"/>
          <p:cNvSpPr>
            <a:spLocks noGrp="1"/>
          </p:cNvSpPr>
          <p:nvPr>
            <p:ph type="sldNum" sz="quarter" idx="12"/>
          </p:nvPr>
        </p:nvSpPr>
        <p:spPr/>
        <p:txBody>
          <a:bodyPr/>
          <a:lstStyle/>
          <a:p>
            <a:fld id="{CFC7651E-B4BE-4A93-B9C9-586D74789E66}" type="slidenum">
              <a:rPr lang="en-US" smtClean="0"/>
              <a:t>18</a:t>
            </a:fld>
            <a:endParaRPr lang="en-US"/>
          </a:p>
        </p:txBody>
      </p:sp>
    </p:spTree>
    <p:extLst>
      <p:ext uri="{BB962C8B-B14F-4D97-AF65-F5344CB8AC3E}">
        <p14:creationId xmlns:p14="http://schemas.microsoft.com/office/powerpoint/2010/main" val="379807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CMM </a:t>
            </a:r>
            <a:r>
              <a:rPr lang="en-US" cap="small" dirty="0" smtClean="0">
                <a:latin typeface="+mn-lt"/>
                <a:sym typeface="Wingdings" panose="05000000000000000000" pitchFamily="2" charset="2"/>
              </a:rPr>
              <a:t> Synergi</a:t>
            </a:r>
            <a:endParaRPr lang="en-US" cap="small" dirty="0">
              <a:latin typeface="+mn-lt"/>
            </a:endParaRPr>
          </a:p>
        </p:txBody>
      </p:sp>
      <p:sp>
        <p:nvSpPr>
          <p:cNvPr id="6" name="Content Placeholder 2"/>
          <p:cNvSpPr txBox="1">
            <a:spLocks/>
          </p:cNvSpPr>
          <p:nvPr/>
        </p:nvSpPr>
        <p:spPr>
          <a:xfrm>
            <a:off x="7010400" y="3399122"/>
            <a:ext cx="2743200" cy="84347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24078" indent="-514350">
              <a:spcAft>
                <a:spcPts val="1200"/>
              </a:spcAft>
              <a:buFont typeface="+mj-lt"/>
              <a:buAutoNum type="romanUcPeriod"/>
            </a:pPr>
            <a:endParaRPr lang="en-US" sz="2000" cap="small" dirty="0">
              <a:solidFill>
                <a:schemeClr val="tx2"/>
              </a:solidFill>
            </a:endParaRPr>
          </a:p>
        </p:txBody>
      </p:sp>
      <p:sp>
        <p:nvSpPr>
          <p:cNvPr id="5" name="Content Placeholder 4"/>
          <p:cNvSpPr>
            <a:spLocks noGrp="1"/>
          </p:cNvSpPr>
          <p:nvPr>
            <p:ph idx="1"/>
          </p:nvPr>
        </p:nvSpPr>
        <p:spPr/>
        <p:txBody>
          <a:bodyPr/>
          <a:lstStyle/>
          <a:p>
            <a:pPr>
              <a:buClr>
                <a:schemeClr val="tx2"/>
              </a:buClr>
              <a:buFont typeface="Wingdings" panose="05000000000000000000" pitchFamily="2" charset="2"/>
              <a:buChar char="Ø"/>
            </a:pPr>
            <a:r>
              <a:rPr lang="en-US" cap="small" dirty="0" smtClean="0"/>
              <a:t>Conversion can result in 3 model types:</a:t>
            </a:r>
          </a:p>
          <a:p>
            <a:pPr>
              <a:buClr>
                <a:schemeClr val="tx2"/>
              </a:buClr>
              <a:buFont typeface="Wingdings" panose="05000000000000000000" pitchFamily="2" charset="2"/>
              <a:buChar char="Ø"/>
            </a:pPr>
            <a:endParaRPr lang="en-US" cap="small" dirty="0" smtClean="0"/>
          </a:p>
          <a:p>
            <a:pPr lvl="6">
              <a:buClr>
                <a:schemeClr val="tx2"/>
              </a:buClr>
              <a:buFont typeface="Wingdings" panose="05000000000000000000" pitchFamily="2" charset="2"/>
              <a:buChar char="Ø"/>
            </a:pPr>
            <a:r>
              <a:rPr lang="en-US" cap="small" dirty="0" smtClean="0">
                <a:solidFill>
                  <a:schemeClr val="tx2"/>
                </a:solidFill>
              </a:rPr>
              <a:t>Calibrated model – model to represent a specific date and </a:t>
            </a:r>
            <a:r>
              <a:rPr lang="en-US" cap="small" dirty="0" smtClean="0">
                <a:solidFill>
                  <a:schemeClr val="tx2"/>
                </a:solidFill>
              </a:rPr>
              <a:t>time.</a:t>
            </a:r>
            <a:endParaRPr lang="en-US" cap="small" dirty="0" smtClean="0">
              <a:solidFill>
                <a:schemeClr val="tx2"/>
              </a:solidFill>
            </a:endParaRPr>
          </a:p>
          <a:p>
            <a:pPr lvl="6">
              <a:buClr>
                <a:schemeClr val="tx2"/>
              </a:buClr>
              <a:buFont typeface="Wingdings" panose="05000000000000000000" pitchFamily="2" charset="2"/>
              <a:buChar char="Ø"/>
            </a:pPr>
            <a:endParaRPr lang="en-US" cap="small" dirty="0">
              <a:solidFill>
                <a:schemeClr val="tx2"/>
              </a:solidFill>
            </a:endParaRPr>
          </a:p>
          <a:p>
            <a:pPr lvl="6">
              <a:buClr>
                <a:schemeClr val="tx2"/>
              </a:buClr>
              <a:buFont typeface="Wingdings" panose="05000000000000000000" pitchFamily="2" charset="2"/>
              <a:buChar char="Ø"/>
            </a:pPr>
            <a:r>
              <a:rPr lang="en-US" cap="small" dirty="0" smtClean="0">
                <a:solidFill>
                  <a:schemeClr val="tx2"/>
                </a:solidFill>
              </a:rPr>
              <a:t>Design Day Model – Uses the peak HDD for selected areas to 		   simulate a cold weather (</a:t>
            </a:r>
            <a:r>
              <a:rPr lang="en-US" cap="small" dirty="0" smtClean="0">
                <a:solidFill>
                  <a:schemeClr val="tx2"/>
                </a:solidFill>
              </a:rPr>
              <a:t>worst case scenario).</a:t>
            </a:r>
            <a:endParaRPr lang="en-US" cap="small" dirty="0" smtClean="0">
              <a:solidFill>
                <a:schemeClr val="tx2"/>
              </a:solidFill>
            </a:endParaRPr>
          </a:p>
          <a:p>
            <a:pPr lvl="6">
              <a:buClr>
                <a:schemeClr val="tx2"/>
              </a:buClr>
              <a:buFont typeface="Wingdings" panose="05000000000000000000" pitchFamily="2" charset="2"/>
              <a:buChar char="Ø"/>
            </a:pPr>
            <a:endParaRPr lang="en-US" cap="small" dirty="0">
              <a:solidFill>
                <a:schemeClr val="tx2"/>
              </a:solidFill>
            </a:endParaRPr>
          </a:p>
          <a:p>
            <a:pPr lvl="6">
              <a:buClr>
                <a:schemeClr val="tx2"/>
              </a:buClr>
              <a:buFont typeface="Wingdings" panose="05000000000000000000" pitchFamily="2" charset="2"/>
              <a:buChar char="Ø"/>
            </a:pPr>
            <a:r>
              <a:rPr lang="en-US" cap="small" dirty="0" smtClean="0">
                <a:solidFill>
                  <a:schemeClr val="tx2"/>
                </a:solidFill>
              </a:rPr>
              <a:t>Growth model - Uses design day model along with growth data </a:t>
            </a:r>
            <a:r>
              <a:rPr lang="en-US" cap="small" dirty="0" smtClean="0">
                <a:solidFill>
                  <a:schemeClr val="tx2"/>
                </a:solidFill>
              </a:rPr>
              <a:t>to </a:t>
            </a:r>
            <a:r>
              <a:rPr lang="en-US" cap="small" dirty="0" smtClean="0">
                <a:solidFill>
                  <a:schemeClr val="tx2"/>
                </a:solidFill>
              </a:rPr>
              <a:t>predict future </a:t>
            </a:r>
            <a:r>
              <a:rPr lang="en-US" cap="small" dirty="0" smtClean="0">
                <a:solidFill>
                  <a:schemeClr val="tx2"/>
                </a:solidFill>
              </a:rPr>
              <a:t>projects.</a:t>
            </a:r>
            <a:endParaRPr lang="en-US" cap="small" dirty="0">
              <a:solidFill>
                <a:schemeClr val="tx2"/>
              </a:solidFill>
            </a:endParaRPr>
          </a:p>
        </p:txBody>
      </p:sp>
      <p:sp>
        <p:nvSpPr>
          <p:cNvPr id="3" name="Slide Number Placeholder 2"/>
          <p:cNvSpPr>
            <a:spLocks noGrp="1"/>
          </p:cNvSpPr>
          <p:nvPr>
            <p:ph type="sldNum" sz="quarter" idx="12"/>
          </p:nvPr>
        </p:nvSpPr>
        <p:spPr/>
        <p:txBody>
          <a:bodyPr/>
          <a:lstStyle/>
          <a:p>
            <a:fld id="{CFC7651E-B4BE-4A93-B9C9-586D74789E66}" type="slidenum">
              <a:rPr lang="en-US" smtClean="0"/>
              <a:t>19</a:t>
            </a:fld>
            <a:endParaRPr lang="en-US"/>
          </a:p>
        </p:txBody>
      </p:sp>
    </p:spTree>
    <p:extLst>
      <p:ext uri="{BB962C8B-B14F-4D97-AF65-F5344CB8AC3E}">
        <p14:creationId xmlns:p14="http://schemas.microsoft.com/office/powerpoint/2010/main" val="365334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95677"/>
            <a:ext cx="3428035" cy="1325563"/>
          </a:xfrm>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Safety and housekeeping items</a:t>
            </a:r>
          </a:p>
          <a:p>
            <a:r>
              <a:rPr lang="en-US" dirty="0" smtClean="0"/>
              <a:t>Introductions</a:t>
            </a:r>
          </a:p>
          <a:p>
            <a:r>
              <a:rPr lang="en-US" dirty="0"/>
              <a:t>Cascade’s New </a:t>
            </a:r>
            <a:r>
              <a:rPr lang="en-US" dirty="0" smtClean="0"/>
              <a:t>Webpage</a:t>
            </a:r>
          </a:p>
          <a:p>
            <a:r>
              <a:rPr lang="en-US" dirty="0" smtClean="0"/>
              <a:t>IRP Update</a:t>
            </a:r>
          </a:p>
          <a:p>
            <a:r>
              <a:rPr lang="en-US" dirty="0" smtClean="0"/>
              <a:t>Distribution System Planning</a:t>
            </a:r>
          </a:p>
          <a:p>
            <a:r>
              <a:rPr lang="en-US" dirty="0" smtClean="0"/>
              <a:t>SENDOUT Model</a:t>
            </a:r>
          </a:p>
          <a:p>
            <a:r>
              <a:rPr lang="en-US" dirty="0" smtClean="0"/>
              <a:t>Scenarios, Sensitivities Planned</a:t>
            </a:r>
          </a:p>
          <a:p>
            <a:r>
              <a:rPr lang="en-US" dirty="0" smtClean="0"/>
              <a:t>Avoided Costs Methodology</a:t>
            </a:r>
          </a:p>
          <a:p>
            <a:r>
              <a:rPr lang="en-US" dirty="0" smtClean="0"/>
              <a:t>2016 IRP Timeline</a:t>
            </a:r>
          </a:p>
          <a:p>
            <a:r>
              <a:rPr lang="en-US" dirty="0" smtClean="0"/>
              <a:t>Adjournment</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CFC7651E-B4BE-4A93-B9C9-586D74789E66}" type="slidenum">
              <a:rPr lang="en-US" smtClean="0"/>
              <a:t>2</a:t>
            </a:fld>
            <a:endParaRPr lang="en-US"/>
          </a:p>
        </p:txBody>
      </p:sp>
    </p:spTree>
    <p:extLst>
      <p:ext uri="{BB962C8B-B14F-4D97-AF65-F5344CB8AC3E}">
        <p14:creationId xmlns:p14="http://schemas.microsoft.com/office/powerpoint/2010/main" val="2315876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762000"/>
          </a:xfrm>
        </p:spPr>
        <p:txBody>
          <a:bodyPr>
            <a:normAutofit/>
          </a:bodyPr>
          <a:lstStyle/>
          <a:p>
            <a:pPr algn="ctr"/>
            <a:r>
              <a:rPr lang="en-US" cap="small" dirty="0" smtClean="0">
                <a:latin typeface="+mn-lt"/>
              </a:rPr>
              <a:t>Calibrated vs Degree Day</a:t>
            </a:r>
            <a:endParaRPr lang="en-US" cap="small" dirty="0">
              <a:latin typeface="+mn-lt"/>
            </a:endParaRPr>
          </a:p>
        </p:txBody>
      </p:sp>
      <p:sp>
        <p:nvSpPr>
          <p:cNvPr id="6" name="Content Placeholder 2"/>
          <p:cNvSpPr txBox="1">
            <a:spLocks/>
          </p:cNvSpPr>
          <p:nvPr/>
        </p:nvSpPr>
        <p:spPr>
          <a:xfrm>
            <a:off x="7010400" y="3399122"/>
            <a:ext cx="2743200" cy="84347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24078" indent="-514350">
              <a:spcAft>
                <a:spcPts val="1200"/>
              </a:spcAft>
              <a:buFont typeface="+mj-lt"/>
              <a:buAutoNum type="romanUcPeriod"/>
            </a:pPr>
            <a:endParaRPr lang="en-US" sz="2000" cap="small" dirty="0">
              <a:solidFill>
                <a:schemeClr val="tx2"/>
              </a:solidFill>
            </a:endParaRPr>
          </a:p>
        </p:txBody>
      </p:sp>
      <p:sp>
        <p:nvSpPr>
          <p:cNvPr id="3" name="Content Placeholder 2"/>
          <p:cNvSpPr>
            <a:spLocks noGrp="1"/>
          </p:cNvSpPr>
          <p:nvPr>
            <p:ph idx="1"/>
          </p:nvPr>
        </p:nvSpPr>
        <p:spPr>
          <a:xfrm>
            <a:off x="1981200" y="1752600"/>
            <a:ext cx="8229600" cy="569976"/>
          </a:xfrm>
        </p:spPr>
        <p:txBody>
          <a:bodyPr>
            <a:normAutofit/>
          </a:bodyPr>
          <a:lstStyle/>
          <a:p>
            <a:pPr>
              <a:buClr>
                <a:schemeClr val="tx2"/>
              </a:buClr>
              <a:buFont typeface="Wingdings" panose="05000000000000000000" pitchFamily="2" charset="2"/>
              <a:buChar char="Ø"/>
            </a:pPr>
            <a:r>
              <a:rPr lang="en-US" sz="2000" cap="small" dirty="0"/>
              <a:t>Different loads will be applied to each customer</a:t>
            </a:r>
            <a:endParaRPr lang="en-US" sz="2000" cap="small" dirty="0"/>
          </a:p>
        </p:txBody>
      </p:sp>
      <p:graphicFrame>
        <p:nvGraphicFramePr>
          <p:cNvPr id="7" name="Chart 6"/>
          <p:cNvGraphicFramePr>
            <a:graphicFrameLocks/>
          </p:cNvGraphicFramePr>
          <p:nvPr>
            <p:extLst/>
          </p:nvPr>
        </p:nvGraphicFramePr>
        <p:xfrm>
          <a:off x="2209800" y="2133601"/>
          <a:ext cx="8305800" cy="447119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8035592" y="3733800"/>
            <a:ext cx="570605" cy="369332"/>
          </a:xfrm>
          <a:prstGeom prst="rect">
            <a:avLst/>
          </a:prstGeom>
          <a:noFill/>
        </p:spPr>
        <p:txBody>
          <a:bodyPr wrap="none" rtlCol="0">
            <a:spAutoFit/>
          </a:bodyPr>
          <a:lstStyle/>
          <a:p>
            <a:r>
              <a:rPr lang="en-US" cap="small" dirty="0"/>
              <a:t>heat</a:t>
            </a:r>
            <a:endParaRPr lang="en-US" cap="small" dirty="0"/>
          </a:p>
        </p:txBody>
      </p:sp>
      <p:cxnSp>
        <p:nvCxnSpPr>
          <p:cNvPr id="8" name="Straight Arrow Connector 7"/>
          <p:cNvCxnSpPr/>
          <p:nvPr/>
        </p:nvCxnSpPr>
        <p:spPr>
          <a:xfrm flipV="1">
            <a:off x="8382000" y="3505201"/>
            <a:ext cx="228600" cy="315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096000" y="3820862"/>
            <a:ext cx="0" cy="1817939"/>
          </a:xfrm>
          <a:prstGeom prst="line">
            <a:avLst/>
          </a:prstGeom>
          <a:ln w="3810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200400" y="3820861"/>
            <a:ext cx="2895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1" y="4360498"/>
            <a:ext cx="1963999" cy="369332"/>
          </a:xfrm>
          <a:prstGeom prst="rect">
            <a:avLst/>
          </a:prstGeom>
          <a:noFill/>
        </p:spPr>
        <p:txBody>
          <a:bodyPr wrap="none" rtlCol="0">
            <a:spAutoFit/>
          </a:bodyPr>
          <a:lstStyle/>
          <a:p>
            <a:r>
              <a:rPr lang="en-US" b="1" cap="small" dirty="0">
                <a:solidFill>
                  <a:srgbClr val="00B050"/>
                </a:solidFill>
              </a:rPr>
              <a:t>40 DD = 0.72 </a:t>
            </a:r>
            <a:r>
              <a:rPr lang="en-US" b="1" cap="small" dirty="0" err="1">
                <a:solidFill>
                  <a:srgbClr val="00B050"/>
                </a:solidFill>
              </a:rPr>
              <a:t>mcfh</a:t>
            </a:r>
            <a:r>
              <a:rPr lang="en-US" b="1" cap="small" dirty="0">
                <a:solidFill>
                  <a:srgbClr val="00B050"/>
                </a:solidFill>
              </a:rPr>
              <a:t> </a:t>
            </a:r>
            <a:endParaRPr lang="en-US" b="1" cap="small" dirty="0">
              <a:solidFill>
                <a:srgbClr val="00B050"/>
              </a:solidFill>
            </a:endParaRPr>
          </a:p>
        </p:txBody>
      </p:sp>
      <p:cxnSp>
        <p:nvCxnSpPr>
          <p:cNvPr id="25" name="Straight Connector 24"/>
          <p:cNvCxnSpPr/>
          <p:nvPr/>
        </p:nvCxnSpPr>
        <p:spPr>
          <a:xfrm flipV="1">
            <a:off x="7315200" y="3124200"/>
            <a:ext cx="0" cy="25146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00400" y="31242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52667" y="4729831"/>
            <a:ext cx="2016899" cy="646331"/>
          </a:xfrm>
          <a:prstGeom prst="rect">
            <a:avLst/>
          </a:prstGeom>
          <a:noFill/>
        </p:spPr>
        <p:txBody>
          <a:bodyPr wrap="none" rtlCol="0">
            <a:spAutoFit/>
          </a:bodyPr>
          <a:lstStyle/>
          <a:p>
            <a:r>
              <a:rPr lang="en-US" b="1" cap="small" dirty="0">
                <a:solidFill>
                  <a:srgbClr val="FFFF00"/>
                </a:solidFill>
              </a:rPr>
              <a:t> </a:t>
            </a:r>
            <a:r>
              <a:rPr lang="en-US" b="1" cap="small" dirty="0">
                <a:solidFill>
                  <a:srgbClr val="FF0000"/>
                </a:solidFill>
              </a:rPr>
              <a:t>58 DD = 0.99 </a:t>
            </a:r>
            <a:r>
              <a:rPr lang="en-US" b="1" cap="small" dirty="0" err="1">
                <a:solidFill>
                  <a:srgbClr val="FF0000"/>
                </a:solidFill>
              </a:rPr>
              <a:t>mcfh</a:t>
            </a:r>
            <a:r>
              <a:rPr lang="en-US" b="1" cap="small" dirty="0">
                <a:solidFill>
                  <a:srgbClr val="FF0000"/>
                </a:solidFill>
              </a:rPr>
              <a:t> </a:t>
            </a:r>
          </a:p>
          <a:p>
            <a:endParaRPr lang="en-US" dirty="0"/>
          </a:p>
        </p:txBody>
      </p:sp>
      <p:sp>
        <p:nvSpPr>
          <p:cNvPr id="16" name="TextBox 15"/>
          <p:cNvSpPr txBox="1"/>
          <p:nvPr/>
        </p:nvSpPr>
        <p:spPr>
          <a:xfrm>
            <a:off x="6458806" y="2780058"/>
            <a:ext cx="867160" cy="338554"/>
          </a:xfrm>
          <a:prstGeom prst="rect">
            <a:avLst/>
          </a:prstGeom>
          <a:noFill/>
        </p:spPr>
        <p:txBody>
          <a:bodyPr wrap="none" rtlCol="0">
            <a:spAutoFit/>
          </a:bodyPr>
          <a:lstStyle/>
          <a:p>
            <a:r>
              <a:rPr lang="en-US" sz="1600" b="1" cap="small" dirty="0">
                <a:solidFill>
                  <a:srgbClr val="FF0000"/>
                </a:solidFill>
              </a:rPr>
              <a:t>Peak DD</a:t>
            </a:r>
            <a:endParaRPr lang="en-US" sz="1600" b="1" cap="small" dirty="0">
              <a:solidFill>
                <a:srgbClr val="FF0000"/>
              </a:solidFill>
            </a:endParaRPr>
          </a:p>
        </p:txBody>
      </p:sp>
      <p:sp>
        <p:nvSpPr>
          <p:cNvPr id="18" name="TextBox 17"/>
          <p:cNvSpPr txBox="1"/>
          <p:nvPr/>
        </p:nvSpPr>
        <p:spPr>
          <a:xfrm>
            <a:off x="3520373" y="3493753"/>
            <a:ext cx="1348446" cy="338554"/>
          </a:xfrm>
          <a:prstGeom prst="rect">
            <a:avLst/>
          </a:prstGeom>
          <a:noFill/>
        </p:spPr>
        <p:txBody>
          <a:bodyPr wrap="none" rtlCol="0">
            <a:spAutoFit/>
          </a:bodyPr>
          <a:lstStyle/>
          <a:p>
            <a:r>
              <a:rPr lang="en-US" sz="1600" b="1" cap="small" dirty="0">
                <a:solidFill>
                  <a:srgbClr val="00B050"/>
                </a:solidFill>
              </a:rPr>
              <a:t>Calibrated DD</a:t>
            </a:r>
            <a:endParaRPr lang="en-US" sz="1600" b="1" cap="small" dirty="0">
              <a:solidFill>
                <a:srgbClr val="00B050"/>
              </a:solidFill>
            </a:endParaRPr>
          </a:p>
        </p:txBody>
      </p:sp>
      <p:sp>
        <p:nvSpPr>
          <p:cNvPr id="19" name="TextBox 18"/>
          <p:cNvSpPr txBox="1"/>
          <p:nvPr/>
        </p:nvSpPr>
        <p:spPr>
          <a:xfrm>
            <a:off x="8915401" y="3733800"/>
            <a:ext cx="565989" cy="369332"/>
          </a:xfrm>
          <a:prstGeom prst="rect">
            <a:avLst/>
          </a:prstGeom>
          <a:noFill/>
        </p:spPr>
        <p:txBody>
          <a:bodyPr wrap="none" rtlCol="0">
            <a:spAutoFit/>
          </a:bodyPr>
          <a:lstStyle/>
          <a:p>
            <a:r>
              <a:rPr lang="en-US" cap="small" dirty="0"/>
              <a:t>base</a:t>
            </a:r>
            <a:endParaRPr lang="en-US" cap="small" dirty="0"/>
          </a:p>
        </p:txBody>
      </p:sp>
      <p:cxnSp>
        <p:nvCxnSpPr>
          <p:cNvPr id="21" name="Straight Arrow Connector 20"/>
          <p:cNvCxnSpPr/>
          <p:nvPr/>
        </p:nvCxnSpPr>
        <p:spPr>
          <a:xfrm flipV="1">
            <a:off x="9241771" y="3516647"/>
            <a:ext cx="228600" cy="315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FC7651E-B4BE-4A93-B9C9-586D74789E66}" type="slidenum">
              <a:rPr lang="en-US" smtClean="0"/>
              <a:t>20</a:t>
            </a:fld>
            <a:endParaRPr lang="en-US"/>
          </a:p>
        </p:txBody>
      </p:sp>
    </p:spTree>
    <p:extLst>
      <p:ext uri="{BB962C8B-B14F-4D97-AF65-F5344CB8AC3E}">
        <p14:creationId xmlns:p14="http://schemas.microsoft.com/office/powerpoint/2010/main" val="73410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
                                            <p:txEl>
                                              <p:pRg st="0" end="0"/>
                                            </p:txEl>
                                          </p:spTgt>
                                        </p:tgtEl>
                                        <p:attrNameLst>
                                          <p:attrName>style.visibility</p:attrName>
                                        </p:attrNameLst>
                                      </p:cBhvr>
                                      <p:to>
                                        <p:strVal val="visible"/>
                                      </p:to>
                                    </p:set>
                                    <p:animEffect transition="in" filter="fade">
                                      <p:cBhvr>
                                        <p:cTn id="74" dur="1000"/>
                                        <p:tgtEl>
                                          <p:spTgt spid="5">
                                            <p:txEl>
                                              <p:pRg st="0" end="0"/>
                                            </p:txEl>
                                          </p:spTgt>
                                        </p:tgtEl>
                                      </p:cBhvr>
                                    </p:animEffect>
                                    <p:anim calcmode="lin" valueType="num">
                                      <p:cBhvr>
                                        <p:cTn id="7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p:bldP spid="22" grpId="0"/>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81200"/>
            <a:ext cx="8229600" cy="4593336"/>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All customers are loaded based upon base and heat </a:t>
            </a:r>
            <a:r>
              <a:rPr lang="en-US" sz="2000" cap="small" dirty="0" smtClean="0">
                <a:solidFill>
                  <a:schemeClr val="tx2"/>
                </a:solidFill>
              </a:rPr>
              <a:t>trend.</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Growth model – works with design day model and customer growth numbers to simulate pressures and flows in the </a:t>
            </a:r>
            <a:r>
              <a:rPr lang="en-US" sz="2000" cap="small" dirty="0" smtClean="0">
                <a:solidFill>
                  <a:schemeClr val="tx2"/>
                </a:solidFill>
              </a:rPr>
              <a:t>future.</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Benefits of the models:   </a:t>
            </a:r>
            <a:r>
              <a:rPr lang="en-US" sz="2000" cap="small" dirty="0" smtClean="0">
                <a:solidFill>
                  <a:schemeClr val="tx2"/>
                </a:solidFill>
              </a:rPr>
              <a:t>	       -</a:t>
            </a:r>
            <a:r>
              <a:rPr lang="en-US" sz="2000" cap="small" dirty="0">
                <a:solidFill>
                  <a:schemeClr val="tx2"/>
                </a:solidFill>
              </a:rPr>
              <a:t>	</a:t>
            </a:r>
            <a:r>
              <a:rPr lang="en-US" sz="2000" cap="small" dirty="0" smtClean="0">
                <a:solidFill>
                  <a:schemeClr val="tx2"/>
                </a:solidFill>
              </a:rPr>
              <a:t>customer </a:t>
            </a:r>
            <a:r>
              <a:rPr lang="en-US" sz="2000" cap="small" dirty="0">
                <a:solidFill>
                  <a:schemeClr val="tx2"/>
                </a:solidFill>
              </a:rPr>
              <a:t>requests</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	future planning</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a:t>
            </a:r>
            <a:r>
              <a:rPr lang="en-US" sz="2000" cap="small" dirty="0" smtClean="0">
                <a:solidFill>
                  <a:schemeClr val="tx2"/>
                </a:solidFill>
              </a:rPr>
              <a:t> </a:t>
            </a:r>
            <a:r>
              <a:rPr lang="en-US" sz="2000" cap="small" dirty="0">
                <a:solidFill>
                  <a:schemeClr val="tx2"/>
                </a:solidFill>
              </a:rPr>
              <a:t>-	system reliability</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	optimizing potential reinforcement</a:t>
            </a:r>
            <a:endParaRPr lang="en-US" sz="1400" cap="small" dirty="0">
              <a:solidFill>
                <a:schemeClr val="tx2"/>
              </a:solidFill>
            </a:endParaRPr>
          </a:p>
          <a:p>
            <a:pPr lvl="2">
              <a:spcAft>
                <a:spcPts val="1200"/>
              </a:spcAft>
              <a:buClr>
                <a:schemeClr val="tx2"/>
              </a:buClr>
              <a:buFont typeface="Wingdings" panose="05000000000000000000" pitchFamily="2" charset="2"/>
              <a:buChar char="Ø"/>
            </a:pPr>
            <a:endParaRPr lang="en-US" sz="200" cap="small" dirty="0">
              <a:solidFill>
                <a:schemeClr val="tx2"/>
              </a:solidFill>
            </a:endParaRPr>
          </a:p>
          <a:p>
            <a:pPr marL="109728" indent="0">
              <a:spcAft>
                <a:spcPts val="1200"/>
              </a:spcAft>
              <a:buClr>
                <a:schemeClr val="tx2"/>
              </a:buClr>
              <a:buNone/>
            </a:pPr>
            <a:endParaRPr lang="en-US" sz="2000" cap="small" dirty="0">
              <a:solidFill>
                <a:schemeClr val="tx2"/>
              </a:solidFill>
            </a:endParaRPr>
          </a:p>
        </p:txBody>
      </p:sp>
      <p:sp>
        <p:nvSpPr>
          <p:cNvPr id="6" name="Title 1"/>
          <p:cNvSpPr>
            <a:spLocks noGrp="1"/>
          </p:cNvSpPr>
          <p:nvPr>
            <p:ph type="title"/>
          </p:nvPr>
        </p:nvSpPr>
        <p:spPr>
          <a:xfrm>
            <a:off x="1981200" y="1143000"/>
            <a:ext cx="8229600" cy="762000"/>
          </a:xfrm>
        </p:spPr>
        <p:txBody>
          <a:bodyPr>
            <a:normAutofit/>
          </a:bodyPr>
          <a:lstStyle/>
          <a:p>
            <a:pPr algn="ctr"/>
            <a:r>
              <a:rPr lang="en-US" sz="3200" cap="small" dirty="0">
                <a:latin typeface="+mn-lt"/>
              </a:rPr>
              <a:t>System Modeling (cont.)</a:t>
            </a:r>
            <a:endParaRPr lang="en-US" sz="3200" cap="small" dirty="0">
              <a:latin typeface="+mn-lt"/>
            </a:endParaRPr>
          </a:p>
        </p:txBody>
      </p:sp>
      <p:sp>
        <p:nvSpPr>
          <p:cNvPr id="2" name="Slide Number Placeholder 1"/>
          <p:cNvSpPr>
            <a:spLocks noGrp="1"/>
          </p:cNvSpPr>
          <p:nvPr>
            <p:ph type="sldNum" sz="quarter" idx="12"/>
          </p:nvPr>
        </p:nvSpPr>
        <p:spPr/>
        <p:txBody>
          <a:bodyPr/>
          <a:lstStyle/>
          <a:p>
            <a:fld id="{CFC7651E-B4BE-4A93-B9C9-586D74789E66}" type="slidenum">
              <a:rPr lang="en-US" smtClean="0"/>
              <a:t>21</a:t>
            </a:fld>
            <a:endParaRPr lang="en-US"/>
          </a:p>
        </p:txBody>
      </p:sp>
    </p:spTree>
    <p:extLst>
      <p:ext uri="{BB962C8B-B14F-4D97-AF65-F5344CB8AC3E}">
        <p14:creationId xmlns:p14="http://schemas.microsoft.com/office/powerpoint/2010/main" val="161349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1981200" y="1219200"/>
            <a:ext cx="8229600" cy="457200"/>
          </a:xfrm>
        </p:spPr>
        <p:txBody>
          <a:bodyPr>
            <a:normAutofit/>
          </a:bodyPr>
          <a:lstStyle/>
          <a:p>
            <a:pPr>
              <a:spcAft>
                <a:spcPts val="1200"/>
              </a:spcAft>
              <a:buClr>
                <a:schemeClr val="tx2"/>
              </a:buClr>
              <a:buFont typeface="Wingdings" panose="05000000000000000000" pitchFamily="2" charset="2"/>
              <a:buChar char="Ø"/>
            </a:pPr>
            <a:r>
              <a:rPr lang="en-US" sz="1800" cap="small" dirty="0">
                <a:solidFill>
                  <a:schemeClr val="tx2"/>
                </a:solidFill>
              </a:rPr>
              <a:t>Theoretical low pressure scenario</a:t>
            </a:r>
            <a:endParaRPr lang="en-US" sz="18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7726"/>
            <a:ext cx="5791200" cy="48363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1717725"/>
            <a:ext cx="2204351" cy="1973664"/>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22</a:t>
            </a:fld>
            <a:endParaRPr lang="en-US"/>
          </a:p>
        </p:txBody>
      </p:sp>
    </p:spTree>
    <p:extLst>
      <p:ext uri="{BB962C8B-B14F-4D97-AF65-F5344CB8AC3E}">
        <p14:creationId xmlns:p14="http://schemas.microsoft.com/office/powerpoint/2010/main" val="1545790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2209800"/>
            <a:ext cx="4191000" cy="4593336"/>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Pipes: </a:t>
            </a:r>
            <a:endParaRPr lang="en-US" sz="2000" cap="small" dirty="0">
              <a:solidFill>
                <a:schemeClr val="tx2"/>
              </a:solidFill>
            </a:endParaRPr>
          </a:p>
          <a:p>
            <a:pPr marL="109728" indent="0">
              <a:spcAft>
                <a:spcPts val="1200"/>
              </a:spcAft>
              <a:buClr>
                <a:schemeClr val="tx2"/>
              </a:buClr>
              <a:buNone/>
            </a:pPr>
            <a:r>
              <a:rPr lang="en-US" sz="2000" cap="small" dirty="0">
                <a:solidFill>
                  <a:schemeClr val="tx2"/>
                </a:solidFill>
              </a:rPr>
              <a:t>	- replacements</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reinforcements</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loops</a:t>
            </a:r>
          </a:p>
          <a:p>
            <a:pPr marL="109728" indent="0">
              <a:spcAft>
                <a:spcPts val="1200"/>
              </a:spcAft>
              <a:buClr>
                <a:schemeClr val="tx2"/>
              </a:buClr>
              <a:buNone/>
            </a:pPr>
            <a:endParaRPr lang="en-US" sz="2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Regulator Stations</a:t>
            </a:r>
          </a:p>
          <a:p>
            <a:pPr marL="109728" indent="0">
              <a:spcAft>
                <a:spcPts val="1200"/>
              </a:spcAft>
              <a:buClr>
                <a:schemeClr val="tx2"/>
              </a:buClr>
              <a:buNone/>
            </a:pPr>
            <a:endParaRPr lang="en-US" sz="4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Compressors</a:t>
            </a:r>
            <a:endParaRPr lang="en-US" sz="2000" cap="small" dirty="0">
              <a:solidFill>
                <a:schemeClr val="tx2"/>
              </a:solidFill>
            </a:endParaRPr>
          </a:p>
        </p:txBody>
      </p:sp>
      <p:sp>
        <p:nvSpPr>
          <p:cNvPr id="6" name="Title 1"/>
          <p:cNvSpPr>
            <a:spLocks noGrp="1"/>
          </p:cNvSpPr>
          <p:nvPr>
            <p:ph type="title"/>
          </p:nvPr>
        </p:nvSpPr>
        <p:spPr>
          <a:xfrm>
            <a:off x="1981200" y="1143000"/>
            <a:ext cx="8229600" cy="762000"/>
          </a:xfrm>
        </p:spPr>
        <p:txBody>
          <a:bodyPr>
            <a:normAutofit/>
          </a:bodyPr>
          <a:lstStyle/>
          <a:p>
            <a:pPr algn="ctr"/>
            <a:r>
              <a:rPr lang="en-US" sz="3200" cap="small" dirty="0">
                <a:latin typeface="+mn-lt"/>
              </a:rPr>
              <a:t>Capacity Enhancement Options</a:t>
            </a:r>
            <a:endParaRPr lang="en-US" sz="3200" cap="small" dirty="0">
              <a:latin typeface="+mn-lt"/>
            </a:endParaRPr>
          </a:p>
        </p:txBody>
      </p:sp>
      <p:sp>
        <p:nvSpPr>
          <p:cNvPr id="2" name="Slide Number Placeholder 1"/>
          <p:cNvSpPr>
            <a:spLocks noGrp="1"/>
          </p:cNvSpPr>
          <p:nvPr>
            <p:ph type="sldNum" sz="quarter" idx="12"/>
          </p:nvPr>
        </p:nvSpPr>
        <p:spPr/>
        <p:txBody>
          <a:bodyPr/>
          <a:lstStyle/>
          <a:p>
            <a:fld id="{CFC7651E-B4BE-4A93-B9C9-586D74789E66}" type="slidenum">
              <a:rPr lang="en-US" smtClean="0"/>
              <a:t>23</a:t>
            </a:fld>
            <a:endParaRPr lang="en-US"/>
          </a:p>
        </p:txBody>
      </p:sp>
    </p:spTree>
    <p:extLst>
      <p:ext uri="{BB962C8B-B14F-4D97-AF65-F5344CB8AC3E}">
        <p14:creationId xmlns:p14="http://schemas.microsoft.com/office/powerpoint/2010/main" val="158697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small" dirty="0" smtClean="0">
                <a:latin typeface="+mn-lt"/>
              </a:rPr>
              <a:t>Pipe Enhancements</a:t>
            </a:r>
            <a:endParaRPr lang="en-US" cap="small" dirty="0">
              <a:latin typeface="+mn-lt"/>
            </a:endParaRPr>
          </a:p>
        </p:txBody>
      </p:sp>
      <p:sp>
        <p:nvSpPr>
          <p:cNvPr id="6" name="Text Placeholder 5"/>
          <p:cNvSpPr>
            <a:spLocks noGrp="1"/>
          </p:cNvSpPr>
          <p:nvPr>
            <p:ph type="body" idx="1"/>
          </p:nvPr>
        </p:nvSpPr>
        <p:spPr/>
        <p:txBody>
          <a:bodyPr/>
          <a:lstStyle/>
          <a:p>
            <a:pPr>
              <a:buClr>
                <a:schemeClr val="tx2"/>
              </a:buClr>
            </a:pPr>
            <a:r>
              <a:rPr lang="en-US" cap="small" dirty="0" smtClean="0">
                <a:solidFill>
                  <a:schemeClr val="tx2"/>
                </a:solidFill>
              </a:rPr>
              <a:t>Pros</a:t>
            </a:r>
            <a:endParaRPr lang="en-US" cap="small" dirty="0">
              <a:solidFill>
                <a:schemeClr val="tx2"/>
              </a:solidFill>
            </a:endParaRPr>
          </a:p>
        </p:txBody>
      </p:sp>
      <p:sp>
        <p:nvSpPr>
          <p:cNvPr id="3" name="Content Placeholder 2"/>
          <p:cNvSpPr>
            <a:spLocks noGrp="1"/>
          </p:cNvSpPr>
          <p:nvPr>
            <p:ph sz="quarter" idx="2"/>
          </p:nvPr>
        </p:nvSpPr>
        <p:spPr>
          <a:xfrm>
            <a:off x="2057400" y="2743200"/>
            <a:ext cx="4041648" cy="3886200"/>
          </a:xfrm>
        </p:spPr>
        <p:txBody>
          <a:bodyPr>
            <a:normAutofit/>
          </a:bodyPr>
          <a:lstStyle/>
          <a:p>
            <a:pPr>
              <a:spcAft>
                <a:spcPts val="1200"/>
              </a:spcAft>
              <a:buClr>
                <a:schemeClr val="tx2"/>
              </a:buClr>
              <a:buFont typeface="Wingdings" panose="05000000000000000000" pitchFamily="2" charset="2"/>
              <a:buChar char="Ø"/>
            </a:pPr>
            <a:r>
              <a:rPr lang="en-US" cap="small" dirty="0">
                <a:solidFill>
                  <a:schemeClr val="tx2"/>
                </a:solidFill>
              </a:rPr>
              <a:t>Reliable capacity</a:t>
            </a:r>
          </a:p>
          <a:p>
            <a:pPr>
              <a:spcAft>
                <a:spcPts val="1200"/>
              </a:spcAft>
              <a:buClr>
                <a:schemeClr val="tx2"/>
              </a:buClr>
              <a:buFont typeface="Wingdings" panose="05000000000000000000" pitchFamily="2" charset="2"/>
              <a:buChar char="Ø"/>
            </a:pPr>
            <a:r>
              <a:rPr lang="en-US" cap="small" dirty="0" smtClean="0">
                <a:solidFill>
                  <a:schemeClr val="tx2"/>
                </a:solidFill>
              </a:rPr>
              <a:t>Low maintenance</a:t>
            </a:r>
          </a:p>
          <a:p>
            <a:pPr>
              <a:spcAft>
                <a:spcPts val="1200"/>
              </a:spcAft>
              <a:buClr>
                <a:schemeClr val="tx2"/>
              </a:buClr>
              <a:buFont typeface="Wingdings" panose="05000000000000000000" pitchFamily="2" charset="2"/>
              <a:buChar char="Ø"/>
            </a:pPr>
            <a:r>
              <a:rPr lang="en-US" cap="small" dirty="0" smtClean="0">
                <a:solidFill>
                  <a:schemeClr val="tx2"/>
                </a:solidFill>
              </a:rPr>
              <a:t>Permanent </a:t>
            </a:r>
            <a:endParaRPr lang="en-US" sz="2000" cap="small" dirty="0">
              <a:solidFill>
                <a:schemeClr val="tx2"/>
              </a:solidFill>
            </a:endParaRPr>
          </a:p>
        </p:txBody>
      </p:sp>
      <p:sp>
        <p:nvSpPr>
          <p:cNvPr id="8" name="Content Placeholder 7"/>
          <p:cNvSpPr>
            <a:spLocks noGrp="1"/>
          </p:cNvSpPr>
          <p:nvPr>
            <p:ph sz="quarter" idx="4"/>
          </p:nvPr>
        </p:nvSpPr>
        <p:spPr>
          <a:xfrm>
            <a:off x="6248401" y="2743200"/>
            <a:ext cx="4041775" cy="3886200"/>
          </a:xfrm>
        </p:spPr>
        <p:txBody>
          <a:bodyPr/>
          <a:lstStyle/>
          <a:p>
            <a:pPr>
              <a:spcAft>
                <a:spcPts val="1200"/>
              </a:spcAft>
              <a:buClr>
                <a:schemeClr val="tx2"/>
              </a:buClr>
              <a:buFont typeface="Wingdings" panose="05000000000000000000" pitchFamily="2" charset="2"/>
              <a:buChar char="Ø"/>
            </a:pPr>
            <a:r>
              <a:rPr lang="en-US" cap="small" dirty="0" smtClean="0"/>
              <a:t>Can be expensive</a:t>
            </a:r>
          </a:p>
          <a:p>
            <a:pPr>
              <a:spcAft>
                <a:spcPts val="1200"/>
              </a:spcAft>
              <a:buClr>
                <a:schemeClr val="tx2"/>
              </a:buClr>
              <a:buFont typeface="Wingdings" panose="05000000000000000000" pitchFamily="2" charset="2"/>
              <a:buChar char="Ø"/>
            </a:pPr>
            <a:r>
              <a:rPr lang="en-US" cap="small" dirty="0" smtClean="0"/>
              <a:t>Potential land acquisition/permitting issues</a:t>
            </a:r>
          </a:p>
          <a:p>
            <a:pPr marL="109728" indent="0">
              <a:buClr>
                <a:schemeClr val="tx2"/>
              </a:buClr>
              <a:buNone/>
            </a:pPr>
            <a:endParaRPr lang="en-US" cap="small" dirty="0"/>
          </a:p>
        </p:txBody>
      </p:sp>
      <p:sp>
        <p:nvSpPr>
          <p:cNvPr id="9" name="Text Placeholder 8"/>
          <p:cNvSpPr>
            <a:spLocks noGrp="1"/>
          </p:cNvSpPr>
          <p:nvPr>
            <p:ph type="body" sz="half" idx="3"/>
          </p:nvPr>
        </p:nvSpPr>
        <p:spPr/>
        <p:txBody>
          <a:bodyPr/>
          <a:lstStyle/>
          <a:p>
            <a:pPr>
              <a:buClr>
                <a:schemeClr val="tx2"/>
              </a:buClr>
            </a:pPr>
            <a:r>
              <a:rPr lang="en-US" cap="small" dirty="0" smtClean="0"/>
              <a:t>Cons</a:t>
            </a:r>
            <a:endParaRPr lang="en-US" cap="small" dirty="0"/>
          </a:p>
        </p:txBody>
      </p:sp>
      <p:sp>
        <p:nvSpPr>
          <p:cNvPr id="5" name="Slide Number Placeholder 4"/>
          <p:cNvSpPr>
            <a:spLocks noGrp="1"/>
          </p:cNvSpPr>
          <p:nvPr>
            <p:ph type="sldNum" sz="quarter" idx="12"/>
          </p:nvPr>
        </p:nvSpPr>
        <p:spPr/>
        <p:txBody>
          <a:bodyPr/>
          <a:lstStyle/>
          <a:p>
            <a:fld id="{CFC7651E-B4BE-4A93-B9C9-586D74789E66}" type="slidenum">
              <a:rPr lang="en-US" smtClean="0"/>
              <a:t>24</a:t>
            </a:fld>
            <a:endParaRPr lang="en-US"/>
          </a:p>
        </p:txBody>
      </p:sp>
    </p:spTree>
    <p:extLst>
      <p:ext uri="{BB962C8B-B14F-4D97-AF65-F5344CB8AC3E}">
        <p14:creationId xmlns:p14="http://schemas.microsoft.com/office/powerpoint/2010/main" val="114975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small" dirty="0" smtClean="0">
                <a:latin typeface="+mn-lt"/>
              </a:rPr>
              <a:t>Reg Station Upgrades/Installs</a:t>
            </a:r>
            <a:endParaRPr lang="en-US" cap="small" dirty="0">
              <a:latin typeface="+mn-lt"/>
            </a:endParaRPr>
          </a:p>
        </p:txBody>
      </p:sp>
      <p:sp>
        <p:nvSpPr>
          <p:cNvPr id="6" name="Text Placeholder 5"/>
          <p:cNvSpPr>
            <a:spLocks noGrp="1"/>
          </p:cNvSpPr>
          <p:nvPr>
            <p:ph type="body" idx="1"/>
          </p:nvPr>
        </p:nvSpPr>
        <p:spPr/>
        <p:txBody>
          <a:bodyPr/>
          <a:lstStyle/>
          <a:p>
            <a:pPr>
              <a:buClr>
                <a:schemeClr val="tx2"/>
              </a:buClr>
            </a:pPr>
            <a:r>
              <a:rPr lang="en-US" cap="small" dirty="0" smtClean="0">
                <a:solidFill>
                  <a:schemeClr val="tx2"/>
                </a:solidFill>
              </a:rPr>
              <a:t>Pros</a:t>
            </a:r>
            <a:endParaRPr lang="en-US" cap="small" dirty="0">
              <a:solidFill>
                <a:schemeClr val="tx2"/>
              </a:solidFill>
            </a:endParaRPr>
          </a:p>
        </p:txBody>
      </p:sp>
      <p:sp>
        <p:nvSpPr>
          <p:cNvPr id="3" name="Content Placeholder 2"/>
          <p:cNvSpPr>
            <a:spLocks noGrp="1"/>
          </p:cNvSpPr>
          <p:nvPr>
            <p:ph sz="quarter" idx="2"/>
          </p:nvPr>
        </p:nvSpPr>
        <p:spPr/>
        <p:txBody>
          <a:bodyPr>
            <a:normAutofit/>
          </a:bodyPr>
          <a:lstStyle/>
          <a:p>
            <a:pPr>
              <a:spcAft>
                <a:spcPts val="1200"/>
              </a:spcAft>
              <a:buClr>
                <a:schemeClr val="tx2"/>
              </a:buClr>
              <a:buFont typeface="Wingdings" panose="05000000000000000000" pitchFamily="2" charset="2"/>
              <a:buChar char="Ø"/>
            </a:pPr>
            <a:r>
              <a:rPr lang="en-US" cap="small" dirty="0" smtClean="0">
                <a:solidFill>
                  <a:schemeClr val="tx2"/>
                </a:solidFill>
              </a:rPr>
              <a:t>Adds source pressure to alternate system location</a:t>
            </a:r>
          </a:p>
          <a:p>
            <a:pPr>
              <a:spcAft>
                <a:spcPts val="1200"/>
              </a:spcAft>
              <a:buClr>
                <a:schemeClr val="tx2"/>
              </a:buClr>
              <a:buFont typeface="Wingdings" panose="05000000000000000000" pitchFamily="2" charset="2"/>
              <a:buChar char="Ø"/>
            </a:pPr>
            <a:r>
              <a:rPr lang="en-US" cap="small" dirty="0" smtClean="0">
                <a:solidFill>
                  <a:schemeClr val="tx2"/>
                </a:solidFill>
              </a:rPr>
              <a:t>Increases flow control</a:t>
            </a:r>
          </a:p>
          <a:p>
            <a:pPr>
              <a:spcAft>
                <a:spcPts val="1200"/>
              </a:spcAft>
              <a:buClr>
                <a:schemeClr val="tx2"/>
              </a:buClr>
              <a:buFont typeface="Wingdings" panose="05000000000000000000" pitchFamily="2" charset="2"/>
              <a:buChar char="Ø"/>
            </a:pPr>
            <a:r>
              <a:rPr lang="en-US" cap="small" dirty="0" smtClean="0">
                <a:solidFill>
                  <a:schemeClr val="tx2"/>
                </a:solidFill>
              </a:rPr>
              <a:t>Increases pressure control </a:t>
            </a: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sp>
        <p:nvSpPr>
          <p:cNvPr id="8" name="Content Placeholder 7"/>
          <p:cNvSpPr>
            <a:spLocks noGrp="1"/>
          </p:cNvSpPr>
          <p:nvPr>
            <p:ph sz="quarter" idx="4"/>
          </p:nvPr>
        </p:nvSpPr>
        <p:spPr/>
        <p:txBody>
          <a:bodyPr>
            <a:normAutofit/>
          </a:bodyPr>
          <a:lstStyle/>
          <a:p>
            <a:pPr>
              <a:spcAft>
                <a:spcPts val="1200"/>
              </a:spcAft>
              <a:buClr>
                <a:schemeClr val="tx2"/>
              </a:buClr>
              <a:buFont typeface="Wingdings" panose="05000000000000000000" pitchFamily="2" charset="2"/>
              <a:buChar char="Ø"/>
            </a:pPr>
            <a:r>
              <a:rPr lang="en-US" cap="small" dirty="0">
                <a:solidFill>
                  <a:schemeClr val="tx2"/>
                </a:solidFill>
              </a:rPr>
              <a:t>Long term regulator and valve maintenance</a:t>
            </a:r>
          </a:p>
          <a:p>
            <a:pPr>
              <a:spcAft>
                <a:spcPts val="1200"/>
              </a:spcAft>
              <a:buClr>
                <a:schemeClr val="tx2"/>
              </a:buClr>
              <a:buFont typeface="Wingdings" panose="05000000000000000000" pitchFamily="2" charset="2"/>
              <a:buChar char="Ø"/>
            </a:pPr>
            <a:r>
              <a:rPr lang="en-US" cap="small" dirty="0">
                <a:solidFill>
                  <a:schemeClr val="tx2"/>
                </a:solidFill>
              </a:rPr>
              <a:t>High installation/fabrication costs</a:t>
            </a:r>
          </a:p>
          <a:p>
            <a:pPr>
              <a:spcAft>
                <a:spcPts val="1200"/>
              </a:spcAft>
              <a:buClr>
                <a:schemeClr val="tx2"/>
              </a:buClr>
              <a:buFont typeface="Wingdings" panose="05000000000000000000" pitchFamily="2" charset="2"/>
              <a:buChar char="Ø"/>
            </a:pPr>
            <a:r>
              <a:rPr lang="en-US" cap="small" dirty="0">
                <a:solidFill>
                  <a:schemeClr val="tx2"/>
                </a:solidFill>
              </a:rPr>
              <a:t>Potential land acquisition issues</a:t>
            </a:r>
          </a:p>
          <a:p>
            <a:pPr>
              <a:spcAft>
                <a:spcPts val="1200"/>
              </a:spcAft>
              <a:buClr>
                <a:schemeClr val="tx2"/>
              </a:buClr>
              <a:buFont typeface="Wingdings" panose="05000000000000000000" pitchFamily="2" charset="2"/>
              <a:buChar char="Ø"/>
            </a:pPr>
            <a:endParaRPr lang="en-US" cap="small" dirty="0">
              <a:solidFill>
                <a:schemeClr val="tx2"/>
              </a:solidFill>
            </a:endParaRPr>
          </a:p>
        </p:txBody>
      </p:sp>
      <p:sp>
        <p:nvSpPr>
          <p:cNvPr id="9" name="Text Placeholder 8"/>
          <p:cNvSpPr>
            <a:spLocks noGrp="1"/>
          </p:cNvSpPr>
          <p:nvPr>
            <p:ph type="body" sz="half" idx="3"/>
          </p:nvPr>
        </p:nvSpPr>
        <p:spPr/>
        <p:txBody>
          <a:bodyPr>
            <a:normAutofit/>
          </a:bodyPr>
          <a:lstStyle/>
          <a:p>
            <a:pPr>
              <a:buClr>
                <a:schemeClr val="tx2"/>
              </a:buClr>
            </a:pPr>
            <a:r>
              <a:rPr lang="en-US" cap="small" dirty="0">
                <a:solidFill>
                  <a:schemeClr val="tx2"/>
                </a:solidFill>
              </a:rPr>
              <a:t>Cons</a:t>
            </a:r>
          </a:p>
        </p:txBody>
      </p:sp>
      <p:sp>
        <p:nvSpPr>
          <p:cNvPr id="5" name="Slide Number Placeholder 4"/>
          <p:cNvSpPr>
            <a:spLocks noGrp="1"/>
          </p:cNvSpPr>
          <p:nvPr>
            <p:ph type="sldNum" sz="quarter" idx="12"/>
          </p:nvPr>
        </p:nvSpPr>
        <p:spPr/>
        <p:txBody>
          <a:bodyPr/>
          <a:lstStyle/>
          <a:p>
            <a:fld id="{CFC7651E-B4BE-4A93-B9C9-586D74789E66}" type="slidenum">
              <a:rPr lang="en-US" smtClean="0"/>
              <a:t>25</a:t>
            </a:fld>
            <a:endParaRPr lang="en-US"/>
          </a:p>
        </p:txBody>
      </p:sp>
    </p:spTree>
    <p:extLst>
      <p:ext uri="{BB962C8B-B14F-4D97-AF65-F5344CB8AC3E}">
        <p14:creationId xmlns:p14="http://schemas.microsoft.com/office/powerpoint/2010/main" val="17855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p:cTn id="35"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p:cTn id="4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888" y="611315"/>
            <a:ext cx="8382000" cy="1069848"/>
          </a:xfrm>
        </p:spPr>
        <p:txBody>
          <a:bodyPr>
            <a:normAutofit/>
          </a:bodyPr>
          <a:lstStyle/>
          <a:p>
            <a:pPr algn="ctr"/>
            <a:r>
              <a:rPr lang="en-US" cap="small" dirty="0" smtClean="0">
                <a:latin typeface="+mn-lt"/>
              </a:rPr>
              <a:t>Compressor Stations</a:t>
            </a:r>
            <a:endParaRPr lang="en-US" cap="small" dirty="0">
              <a:latin typeface="+mn-lt"/>
            </a:endParaRPr>
          </a:p>
        </p:txBody>
      </p:sp>
      <p:sp>
        <p:nvSpPr>
          <p:cNvPr id="6" name="Text Placeholder 5"/>
          <p:cNvSpPr>
            <a:spLocks noGrp="1"/>
          </p:cNvSpPr>
          <p:nvPr>
            <p:ph type="body" idx="1"/>
          </p:nvPr>
        </p:nvSpPr>
        <p:spPr/>
        <p:txBody>
          <a:bodyPr/>
          <a:lstStyle/>
          <a:p>
            <a:pPr>
              <a:buClr>
                <a:schemeClr val="tx2"/>
              </a:buClr>
            </a:pPr>
            <a:r>
              <a:rPr lang="en-US" cap="small" dirty="0" smtClean="0">
                <a:solidFill>
                  <a:schemeClr val="tx2"/>
                </a:solidFill>
              </a:rPr>
              <a:t>Pros</a:t>
            </a:r>
            <a:endParaRPr lang="en-US" cap="small" dirty="0">
              <a:solidFill>
                <a:schemeClr val="tx2"/>
              </a:solidFill>
            </a:endParaRPr>
          </a:p>
        </p:txBody>
      </p:sp>
      <p:sp>
        <p:nvSpPr>
          <p:cNvPr id="3" name="Content Placeholder 2"/>
          <p:cNvSpPr>
            <a:spLocks noGrp="1"/>
          </p:cNvSpPr>
          <p:nvPr>
            <p:ph sz="quarter" idx="2"/>
          </p:nvPr>
        </p:nvSpPr>
        <p:spPr/>
        <p:txBody>
          <a:bodyPr>
            <a:normAutofit/>
          </a:bodyPr>
          <a:lstStyle/>
          <a:p>
            <a:pPr>
              <a:spcAft>
                <a:spcPts val="1200"/>
              </a:spcAft>
              <a:buClr>
                <a:schemeClr val="tx2"/>
              </a:buClr>
              <a:buFont typeface="Wingdings" panose="05000000000000000000" pitchFamily="2" charset="2"/>
              <a:buChar char="Ø"/>
            </a:pPr>
            <a:r>
              <a:rPr lang="en-US" cap="small" dirty="0" smtClean="0">
                <a:solidFill>
                  <a:schemeClr val="tx2"/>
                </a:solidFill>
              </a:rPr>
              <a:t>Adding capacity at lower initial cost</a:t>
            </a:r>
          </a:p>
          <a:p>
            <a:pPr>
              <a:spcAft>
                <a:spcPts val="1200"/>
              </a:spcAft>
              <a:buClr>
                <a:schemeClr val="tx2"/>
              </a:buClr>
              <a:buFont typeface="Wingdings" panose="05000000000000000000" pitchFamily="2" charset="2"/>
              <a:buChar char="Ø"/>
            </a:pPr>
            <a:r>
              <a:rPr lang="en-US" cap="small" dirty="0">
                <a:solidFill>
                  <a:schemeClr val="tx2"/>
                </a:solidFill>
              </a:rPr>
              <a:t>Less land required</a:t>
            </a:r>
          </a:p>
          <a:p>
            <a:pPr>
              <a:spcAft>
                <a:spcPts val="1200"/>
              </a:spcAft>
              <a:buClr>
                <a:schemeClr val="tx2"/>
              </a:buClr>
              <a:buFont typeface="Wingdings" panose="05000000000000000000" pitchFamily="2" charset="2"/>
              <a:buChar char="Ø"/>
            </a:pPr>
            <a:r>
              <a:rPr lang="en-US" cap="small" dirty="0" smtClean="0">
                <a:solidFill>
                  <a:schemeClr val="tx2"/>
                </a:solidFill>
              </a:rPr>
              <a:t>Situational operation</a:t>
            </a:r>
            <a:endParaRPr lang="en-US" sz="2000" cap="small" dirty="0">
              <a:solidFill>
                <a:schemeClr val="tx2"/>
              </a:solidFill>
            </a:endParaRPr>
          </a:p>
        </p:txBody>
      </p:sp>
      <p:sp>
        <p:nvSpPr>
          <p:cNvPr id="8" name="Content Placeholder 7"/>
          <p:cNvSpPr>
            <a:spLocks noGrp="1"/>
          </p:cNvSpPr>
          <p:nvPr>
            <p:ph sz="quarter" idx="4"/>
          </p:nvPr>
        </p:nvSpPr>
        <p:spPr/>
        <p:txBody>
          <a:bodyPr/>
          <a:lstStyle/>
          <a:p>
            <a:pPr>
              <a:spcAft>
                <a:spcPts val="1200"/>
              </a:spcAft>
              <a:buClr>
                <a:schemeClr val="tx2"/>
              </a:buClr>
              <a:buFont typeface="Wingdings" panose="05000000000000000000" pitchFamily="2" charset="2"/>
              <a:buChar char="Ø"/>
            </a:pPr>
            <a:r>
              <a:rPr lang="en-US" cap="small" dirty="0">
                <a:solidFill>
                  <a:schemeClr val="tx2"/>
                </a:solidFill>
              </a:rPr>
              <a:t>Continuous maintenance/training</a:t>
            </a:r>
          </a:p>
          <a:p>
            <a:pPr>
              <a:spcAft>
                <a:spcPts val="1200"/>
              </a:spcAft>
              <a:buClr>
                <a:schemeClr val="tx2"/>
              </a:buClr>
              <a:buFont typeface="Wingdings" panose="05000000000000000000" pitchFamily="2" charset="2"/>
              <a:buChar char="Ø"/>
            </a:pPr>
            <a:r>
              <a:rPr lang="en-US" cap="small" dirty="0">
                <a:solidFill>
                  <a:schemeClr val="tx2"/>
                </a:solidFill>
              </a:rPr>
              <a:t>Cost of fuel consumption</a:t>
            </a:r>
          </a:p>
          <a:p>
            <a:pPr>
              <a:spcAft>
                <a:spcPts val="1200"/>
              </a:spcAft>
              <a:buClr>
                <a:schemeClr val="tx2"/>
              </a:buClr>
              <a:buFont typeface="Wingdings" panose="05000000000000000000" pitchFamily="2" charset="2"/>
              <a:buChar char="Ø"/>
            </a:pPr>
            <a:r>
              <a:rPr lang="en-US" cap="small" dirty="0">
                <a:solidFill>
                  <a:schemeClr val="tx2"/>
                </a:solidFill>
              </a:rPr>
              <a:t>Emissions/permitting</a:t>
            </a:r>
          </a:p>
          <a:p>
            <a:pPr>
              <a:spcAft>
                <a:spcPts val="1200"/>
              </a:spcAft>
              <a:buClr>
                <a:schemeClr val="tx2"/>
              </a:buClr>
              <a:buFont typeface="Wingdings" panose="05000000000000000000" pitchFamily="2" charset="2"/>
              <a:buChar char="Ø"/>
            </a:pPr>
            <a:r>
              <a:rPr lang="en-US" cap="small" dirty="0">
                <a:solidFill>
                  <a:schemeClr val="tx2"/>
                </a:solidFill>
              </a:rPr>
              <a:t>Beneficial only on transmission type lines</a:t>
            </a:r>
          </a:p>
          <a:p>
            <a:pPr>
              <a:buClr>
                <a:schemeClr val="tx2"/>
              </a:buClr>
              <a:buFont typeface="Wingdings" panose="05000000000000000000" pitchFamily="2" charset="2"/>
              <a:buChar char="Ø"/>
            </a:pPr>
            <a:endParaRPr lang="en-US" cap="small" dirty="0" smtClean="0"/>
          </a:p>
        </p:txBody>
      </p:sp>
      <p:sp>
        <p:nvSpPr>
          <p:cNvPr id="9" name="Text Placeholder 8"/>
          <p:cNvSpPr>
            <a:spLocks noGrp="1"/>
          </p:cNvSpPr>
          <p:nvPr>
            <p:ph type="body" sz="half" idx="3"/>
          </p:nvPr>
        </p:nvSpPr>
        <p:spPr/>
        <p:txBody>
          <a:bodyPr>
            <a:normAutofit/>
          </a:bodyPr>
          <a:lstStyle/>
          <a:p>
            <a:pPr>
              <a:buClr>
                <a:schemeClr val="tx2"/>
              </a:buClr>
            </a:pPr>
            <a:r>
              <a:rPr lang="en-US" cap="small" dirty="0">
                <a:solidFill>
                  <a:schemeClr val="tx2"/>
                </a:solidFill>
              </a:rPr>
              <a:t>Cons</a:t>
            </a:r>
            <a:endParaRPr lang="en-US" cap="small" dirty="0">
              <a:solidFill>
                <a:schemeClr val="tx2"/>
              </a:solidFill>
            </a:endParaRPr>
          </a:p>
        </p:txBody>
      </p:sp>
      <p:sp>
        <p:nvSpPr>
          <p:cNvPr id="5" name="Slide Number Placeholder 4"/>
          <p:cNvSpPr>
            <a:spLocks noGrp="1"/>
          </p:cNvSpPr>
          <p:nvPr>
            <p:ph type="sldNum" sz="quarter" idx="12"/>
          </p:nvPr>
        </p:nvSpPr>
        <p:spPr/>
        <p:txBody>
          <a:bodyPr/>
          <a:lstStyle/>
          <a:p>
            <a:fld id="{CFC7651E-B4BE-4A93-B9C9-586D74789E66}" type="slidenum">
              <a:rPr lang="en-US" smtClean="0"/>
              <a:t>26</a:t>
            </a:fld>
            <a:endParaRPr lang="en-US"/>
          </a:p>
        </p:txBody>
      </p:sp>
    </p:spTree>
    <p:extLst>
      <p:ext uri="{BB962C8B-B14F-4D97-AF65-F5344CB8AC3E}">
        <p14:creationId xmlns:p14="http://schemas.microsoft.com/office/powerpoint/2010/main" val="276722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33600" y="12954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Low pressure scenario</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337" y="1766383"/>
            <a:ext cx="5703163" cy="47628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222" y="1770977"/>
            <a:ext cx="1945368" cy="1741784"/>
          </a:xfrm>
          <a:prstGeom prst="rect">
            <a:avLst/>
          </a:prstGeom>
        </p:spPr>
      </p:pic>
      <p:sp>
        <p:nvSpPr>
          <p:cNvPr id="7" name="Content Placeholder 2"/>
          <p:cNvSpPr txBox="1">
            <a:spLocks/>
          </p:cNvSpPr>
          <p:nvPr/>
        </p:nvSpPr>
        <p:spPr>
          <a:xfrm>
            <a:off x="7834990" y="4104124"/>
            <a:ext cx="2759290" cy="1839477"/>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spcAft>
                <a:spcPts val="1200"/>
              </a:spcAft>
              <a:buClr>
                <a:schemeClr val="tx2"/>
              </a:buClr>
              <a:buFont typeface="Wingdings" panose="05000000000000000000" pitchFamily="2" charset="2"/>
              <a:buChar char="Ø"/>
            </a:pPr>
            <a:r>
              <a:rPr lang="en-US" sz="2000" cap="small" dirty="0">
                <a:solidFill>
                  <a:schemeClr val="tx2"/>
                </a:solidFill>
              </a:rPr>
              <a:t>Compressor station infeasible</a:t>
            </a:r>
          </a:p>
          <a:p>
            <a:pPr>
              <a:spcAft>
                <a:spcPts val="1200"/>
              </a:spcAft>
              <a:buClr>
                <a:schemeClr val="tx2"/>
              </a:buClr>
              <a:buFont typeface="Wingdings" panose="05000000000000000000" pitchFamily="2" charset="2"/>
              <a:buChar char="Ø"/>
            </a:pPr>
            <a:r>
              <a:rPr lang="en-US" sz="2000" cap="small" dirty="0">
                <a:solidFill>
                  <a:schemeClr val="tx2"/>
                </a:solidFill>
              </a:rPr>
              <a:t>Other Solutions?</a:t>
            </a: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sp>
        <p:nvSpPr>
          <p:cNvPr id="8" name="Oval 7"/>
          <p:cNvSpPr/>
          <p:nvPr/>
        </p:nvSpPr>
        <p:spPr>
          <a:xfrm>
            <a:off x="5587867" y="3442964"/>
            <a:ext cx="268906" cy="30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54691" y="3826259"/>
            <a:ext cx="264494" cy="30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188593" y="4574807"/>
            <a:ext cx="678223" cy="19050"/>
          </a:xfrm>
          <a:prstGeom prst="line">
            <a:avLst/>
          </a:prstGeom>
          <a:ln w="38100">
            <a:solidFill>
              <a:srgbClr val="FBA90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6015" y="5638800"/>
            <a:ext cx="378593" cy="0"/>
          </a:xfrm>
          <a:prstGeom prst="line">
            <a:avLst/>
          </a:prstGeom>
          <a:ln w="38100">
            <a:solidFill>
              <a:srgbClr val="FBA905"/>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99665" y="2792385"/>
            <a:ext cx="787203" cy="369332"/>
          </a:xfrm>
          <a:prstGeom prst="rect">
            <a:avLst/>
          </a:prstGeom>
          <a:noFill/>
        </p:spPr>
        <p:txBody>
          <a:bodyPr wrap="none" rtlCol="0">
            <a:spAutoFit/>
          </a:bodyPr>
          <a:lstStyle/>
          <a:p>
            <a:r>
              <a:rPr lang="en-US" b="1" dirty="0">
                <a:solidFill>
                  <a:srgbClr val="FFFF00"/>
                </a:solidFill>
              </a:rPr>
              <a:t>REGS?</a:t>
            </a:r>
            <a:endParaRPr lang="en-US" b="1" dirty="0">
              <a:solidFill>
                <a:srgbClr val="FFFF00"/>
              </a:solidFill>
            </a:endParaRPr>
          </a:p>
        </p:txBody>
      </p:sp>
      <p:sp>
        <p:nvSpPr>
          <p:cNvPr id="36" name="TextBox 35"/>
          <p:cNvSpPr txBox="1"/>
          <p:nvPr/>
        </p:nvSpPr>
        <p:spPr>
          <a:xfrm>
            <a:off x="3962400" y="4741339"/>
            <a:ext cx="712054" cy="369332"/>
          </a:xfrm>
          <a:prstGeom prst="rect">
            <a:avLst/>
          </a:prstGeom>
          <a:noFill/>
        </p:spPr>
        <p:txBody>
          <a:bodyPr wrap="none" rtlCol="0">
            <a:spAutoFit/>
          </a:bodyPr>
          <a:lstStyle/>
          <a:p>
            <a:r>
              <a:rPr lang="en-US" b="1" dirty="0">
                <a:solidFill>
                  <a:srgbClr val="FBA905"/>
                </a:solidFill>
              </a:rPr>
              <a:t>PIPE?</a:t>
            </a:r>
            <a:endParaRPr lang="en-US" b="1" dirty="0">
              <a:solidFill>
                <a:srgbClr val="FBA905"/>
              </a:solidFill>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27</a:t>
            </a:fld>
            <a:endParaRPr lang="en-US"/>
          </a:p>
        </p:txBody>
      </p:sp>
    </p:spTree>
    <p:extLst>
      <p:ext uri="{BB962C8B-B14F-4D97-AF65-F5344CB8AC3E}">
        <p14:creationId xmlns:p14="http://schemas.microsoft.com/office/powerpoint/2010/main" val="279011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fade">
                                      <p:cBhvr>
                                        <p:cTn id="35" dur="1000"/>
                                        <p:tgtEl>
                                          <p:spTgt spid="35">
                                            <p:txEl>
                                              <p:pRg st="0" end="0"/>
                                            </p:txEl>
                                          </p:spTgt>
                                        </p:tgtEl>
                                      </p:cBhvr>
                                    </p:animEffect>
                                    <p:anim calcmode="lin" valueType="num">
                                      <p:cBhvr>
                                        <p:cTn id="36"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Effect transition="in" filter="fade">
                                      <p:cBhvr>
                                        <p:cTn id="53" dur="1000"/>
                                        <p:tgtEl>
                                          <p:spTgt spid="36">
                                            <p:txEl>
                                              <p:pRg st="0" end="0"/>
                                            </p:txEl>
                                          </p:spTgt>
                                        </p:tgtEl>
                                      </p:cBhvr>
                                    </p:animEffect>
                                    <p:anim calcmode="lin" valueType="num">
                                      <p:cBhvr>
                                        <p:cTn id="54"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33600" y="13716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Possible solutions – raising reg station set points</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30125"/>
            <a:ext cx="5774356" cy="44964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2029323"/>
            <a:ext cx="1920144" cy="1598390"/>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28</a:t>
            </a:fld>
            <a:endParaRPr lang="en-US"/>
          </a:p>
        </p:txBody>
      </p:sp>
    </p:spTree>
    <p:extLst>
      <p:ext uri="{BB962C8B-B14F-4D97-AF65-F5344CB8AC3E}">
        <p14:creationId xmlns:p14="http://schemas.microsoft.com/office/powerpoint/2010/main" val="186331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67518" y="1215189"/>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Reinforcement option #1</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828800"/>
            <a:ext cx="6164090" cy="4671314"/>
          </a:xfrm>
          <a:prstGeom prst="rect">
            <a:avLst/>
          </a:prstGeom>
        </p:spPr>
      </p:pic>
      <p:cxnSp>
        <p:nvCxnSpPr>
          <p:cNvPr id="8" name="Straight Connector 7"/>
          <p:cNvCxnSpPr/>
          <p:nvPr/>
        </p:nvCxnSpPr>
        <p:spPr>
          <a:xfrm>
            <a:off x="3962400" y="2743200"/>
            <a:ext cx="3124200" cy="32004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25244" y="2743200"/>
            <a:ext cx="3108956" cy="3048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FC7651E-B4BE-4A93-B9C9-586D74789E66}" type="slidenum">
              <a:rPr lang="en-US" smtClean="0"/>
              <a:t>29</a:t>
            </a:fld>
            <a:endParaRPr lang="en-US"/>
          </a:p>
        </p:txBody>
      </p:sp>
    </p:spTree>
    <p:extLst>
      <p:ext uri="{BB962C8B-B14F-4D97-AF65-F5344CB8AC3E}">
        <p14:creationId xmlns:p14="http://schemas.microsoft.com/office/powerpoint/2010/main" val="103605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Cascade’s New IRP Webpage</a:t>
            </a:r>
            <a:endParaRPr lang="en-US" dirty="0"/>
          </a:p>
        </p:txBody>
      </p:sp>
      <p:sp>
        <p:nvSpPr>
          <p:cNvPr id="3" name="Content Placeholder 2"/>
          <p:cNvSpPr>
            <a:spLocks noGrp="1"/>
          </p:cNvSpPr>
          <p:nvPr>
            <p:ph idx="1"/>
          </p:nvPr>
        </p:nvSpPr>
        <p:spPr/>
        <p:txBody>
          <a:bodyPr/>
          <a:lstStyle/>
          <a:p>
            <a:r>
              <a:rPr lang="en-US" dirty="0">
                <a:hlinkClick r:id="rId3"/>
              </a:rPr>
              <a:t>https://</a:t>
            </a:r>
            <a:r>
              <a:rPr lang="en-US" dirty="0" smtClean="0">
                <a:hlinkClick r:id="rId3"/>
              </a:rPr>
              <a:t>www.cngc.com/rates-services/rates-tariffs/integrated-resource-plan</a:t>
            </a:r>
            <a:endParaRPr lang="en-US" dirty="0" smtClean="0"/>
          </a:p>
          <a:p>
            <a:endParaRPr lang="en-US" dirty="0"/>
          </a:p>
        </p:txBody>
      </p:sp>
      <p:pic>
        <p:nvPicPr>
          <p:cNvPr id="6" name="Picture 5"/>
          <p:cNvPicPr>
            <a:picLocks noChangeAspect="1"/>
          </p:cNvPicPr>
          <p:nvPr/>
        </p:nvPicPr>
        <p:blipFill>
          <a:blip r:embed="rId4"/>
          <a:stretch>
            <a:fillRect/>
          </a:stretch>
        </p:blipFill>
        <p:spPr>
          <a:xfrm>
            <a:off x="3324182" y="2836190"/>
            <a:ext cx="5465294" cy="3742276"/>
          </a:xfrm>
          <a:prstGeom prst="rect">
            <a:avLst/>
          </a:prstGeom>
        </p:spPr>
      </p:pic>
      <p:sp>
        <p:nvSpPr>
          <p:cNvPr id="7" name="Slide Number Placeholder 6"/>
          <p:cNvSpPr>
            <a:spLocks noGrp="1"/>
          </p:cNvSpPr>
          <p:nvPr>
            <p:ph type="sldNum" sz="quarter" idx="12"/>
          </p:nvPr>
        </p:nvSpPr>
        <p:spPr/>
        <p:txBody>
          <a:bodyPr/>
          <a:lstStyle/>
          <a:p>
            <a:fld id="{CFC7651E-B4BE-4A93-B9C9-586D74789E66}" type="slidenum">
              <a:rPr lang="en-US" smtClean="0"/>
              <a:t>3</a:t>
            </a:fld>
            <a:endParaRPr lang="en-US"/>
          </a:p>
        </p:txBody>
      </p:sp>
    </p:spTree>
    <p:extLst>
      <p:ext uri="{BB962C8B-B14F-4D97-AF65-F5344CB8AC3E}">
        <p14:creationId xmlns:p14="http://schemas.microsoft.com/office/powerpoint/2010/main" val="2496128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33600" y="11430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Reinforcement option #2</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940" y="1752600"/>
            <a:ext cx="5963269" cy="4648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209" y="1752600"/>
            <a:ext cx="1965909" cy="1642178"/>
          </a:xfrm>
          <a:prstGeom prst="rect">
            <a:avLst/>
          </a:prstGeom>
        </p:spPr>
      </p:pic>
      <p:sp>
        <p:nvSpPr>
          <p:cNvPr id="7" name="Rectangle 6"/>
          <p:cNvSpPr/>
          <p:nvPr/>
        </p:nvSpPr>
        <p:spPr>
          <a:xfrm>
            <a:off x="7960239" y="3376859"/>
            <a:ext cx="2302028" cy="278537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17500" b="1" dirty="0">
                <a:ln w="0" cmpd="sng">
                  <a:solidFill>
                    <a:schemeClr val="accent1">
                      <a:shade val="88000"/>
                      <a:satMod val="110000"/>
                    </a:schemeClr>
                  </a:solidFill>
                  <a:prstDash val="solid"/>
                </a:ln>
                <a:solidFill>
                  <a:srgbClr val="00B050"/>
                </a:solidFill>
                <a:latin typeface="Wingdings" panose="05000000000000000000" pitchFamily="2" charset="2"/>
                <a:sym typeface="Wingdings"/>
              </a:rPr>
              <a:t></a:t>
            </a:r>
            <a:endParaRPr lang="en-US" sz="17500" b="1" dirty="0">
              <a:ln w="0" cmpd="sng">
                <a:solidFill>
                  <a:schemeClr val="accent1">
                    <a:shade val="88000"/>
                    <a:satMod val="110000"/>
                  </a:schemeClr>
                </a:solidFill>
                <a:prstDash val="solid"/>
              </a:ln>
              <a:solidFill>
                <a:srgbClr val="00B050"/>
              </a:solidFill>
              <a:latin typeface="Wingdings" panose="05000000000000000000" pitchFamily="2" charset="2"/>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30</a:t>
            </a:fld>
            <a:endParaRPr lang="en-US"/>
          </a:p>
        </p:txBody>
      </p:sp>
    </p:spTree>
    <p:extLst>
      <p:ext uri="{BB962C8B-B14F-4D97-AF65-F5344CB8AC3E}">
        <p14:creationId xmlns:p14="http://schemas.microsoft.com/office/powerpoint/2010/main" val="216601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cap="small" dirty="0" smtClean="0">
                <a:latin typeface="+mn-lt"/>
              </a:rPr>
              <a:t>Project Process Flow</a:t>
            </a:r>
            <a:endParaRPr lang="en-US" cap="small" dirty="0">
              <a:latin typeface="+mn-l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4200" y="1625359"/>
            <a:ext cx="4114800" cy="4761404"/>
          </a:xfrm>
        </p:spPr>
      </p:pic>
      <p:sp>
        <p:nvSpPr>
          <p:cNvPr id="9" name="TextBox 8"/>
          <p:cNvSpPr txBox="1"/>
          <p:nvPr/>
        </p:nvSpPr>
        <p:spPr>
          <a:xfrm>
            <a:off x="8229601" y="2381376"/>
            <a:ext cx="1244059" cy="369332"/>
          </a:xfrm>
          <a:prstGeom prst="rect">
            <a:avLst/>
          </a:prstGeom>
          <a:noFill/>
        </p:spPr>
        <p:txBody>
          <a:bodyPr wrap="none" rtlCol="0">
            <a:spAutoFit/>
          </a:bodyPr>
          <a:lstStyle/>
          <a:p>
            <a:r>
              <a:rPr lang="en-US" cap="small" dirty="0"/>
              <a:t>Info &amp; Data</a:t>
            </a:r>
            <a:endParaRPr lang="en-US" cap="small" dirty="0"/>
          </a:p>
        </p:txBody>
      </p:sp>
      <p:sp>
        <p:nvSpPr>
          <p:cNvPr id="11" name="TextBox 10"/>
          <p:cNvSpPr txBox="1"/>
          <p:nvPr/>
        </p:nvSpPr>
        <p:spPr>
          <a:xfrm>
            <a:off x="7848600" y="4118554"/>
            <a:ext cx="2011192" cy="369332"/>
          </a:xfrm>
          <a:prstGeom prst="rect">
            <a:avLst/>
          </a:prstGeom>
          <a:noFill/>
        </p:spPr>
        <p:txBody>
          <a:bodyPr wrap="none" rtlCol="0">
            <a:spAutoFit/>
          </a:bodyPr>
          <a:lstStyle/>
          <a:p>
            <a:r>
              <a:rPr lang="en-US" cap="small" dirty="0"/>
              <a:t>Project &amp; Schedules</a:t>
            </a:r>
          </a:p>
        </p:txBody>
      </p:sp>
      <p:cxnSp>
        <p:nvCxnSpPr>
          <p:cNvPr id="12" name="Straight Arrow Connector 11"/>
          <p:cNvCxnSpPr/>
          <p:nvPr/>
        </p:nvCxnSpPr>
        <p:spPr>
          <a:xfrm>
            <a:off x="8966340" y="2971800"/>
            <a:ext cx="0" cy="914400"/>
          </a:xfrm>
          <a:prstGeom prst="straightConnector1">
            <a:avLst/>
          </a:prstGeom>
          <a:ln w="88900">
            <a:headEnd type="non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CFC7651E-B4BE-4A93-B9C9-586D74789E66}" type="slidenum">
              <a:rPr lang="en-US" smtClean="0"/>
              <a:t>31</a:t>
            </a:fld>
            <a:endParaRPr lang="en-US"/>
          </a:p>
        </p:txBody>
      </p:sp>
    </p:spTree>
    <p:extLst>
      <p:ext uri="{BB962C8B-B14F-4D97-AF65-F5344CB8AC3E}">
        <p14:creationId xmlns:p14="http://schemas.microsoft.com/office/powerpoint/2010/main" val="410660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cap="small" dirty="0" smtClean="0">
                <a:latin typeface="+mn-lt"/>
              </a:rPr>
              <a:t>CNG Future Projects</a:t>
            </a:r>
            <a:endParaRPr lang="en-US" cap="small" dirty="0">
              <a:latin typeface="+mn-lt"/>
            </a:endParaRPr>
          </a:p>
        </p:txBody>
      </p:sp>
      <p:sp>
        <p:nvSpPr>
          <p:cNvPr id="3" name="Content Placeholder 2"/>
          <p:cNvSpPr>
            <a:spLocks noGrp="1"/>
          </p:cNvSpPr>
          <p:nvPr>
            <p:ph idx="1"/>
          </p:nvPr>
        </p:nvSpPr>
        <p:spPr>
          <a:xfrm>
            <a:off x="2133600" y="16002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Example upcoming growth projects</a:t>
            </a:r>
          </a:p>
        </p:txBody>
      </p:sp>
      <p:graphicFrame>
        <p:nvGraphicFramePr>
          <p:cNvPr id="5" name="Table 4"/>
          <p:cNvGraphicFramePr>
            <a:graphicFrameLocks noGrp="1"/>
          </p:cNvGraphicFramePr>
          <p:nvPr>
            <p:extLst/>
          </p:nvPr>
        </p:nvGraphicFramePr>
        <p:xfrm>
          <a:off x="3124200" y="2743201"/>
          <a:ext cx="5943600" cy="1905000"/>
        </p:xfrm>
        <a:graphic>
          <a:graphicData uri="http://schemas.openxmlformats.org/drawingml/2006/table">
            <a:tbl>
              <a:tblPr firstRow="1" firstCol="1" lastRow="1" lastCol="1" bandRow="1" bandCol="1"/>
              <a:tblGrid>
                <a:gridCol w="2586272"/>
                <a:gridCol w="1147528"/>
                <a:gridCol w="1115460"/>
                <a:gridCol w="1094340"/>
              </a:tblGrid>
              <a:tr h="226058">
                <a:tc>
                  <a:txBody>
                    <a:bodyPr/>
                    <a:lstStyle/>
                    <a:p>
                      <a:pPr marL="0" marR="0" algn="ctr">
                        <a:lnSpc>
                          <a:spcPct val="107000"/>
                        </a:lnSpc>
                        <a:spcBef>
                          <a:spcPts val="55"/>
                        </a:spcBef>
                        <a:spcAft>
                          <a:spcPts val="0"/>
                        </a:spcAft>
                      </a:pPr>
                      <a:r>
                        <a:rPr lang="en-US" sz="1400" b="1" spc="-5" dirty="0">
                          <a:effectLst/>
                          <a:latin typeface="Arial"/>
                          <a:ea typeface="Calibri"/>
                          <a:cs typeface="Times New Roman"/>
                        </a:rPr>
                        <a:t>Location</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258445" marR="0" algn="l">
                        <a:lnSpc>
                          <a:spcPct val="107000"/>
                        </a:lnSpc>
                        <a:spcBef>
                          <a:spcPts val="55"/>
                        </a:spcBef>
                        <a:spcAft>
                          <a:spcPts val="0"/>
                        </a:spcAft>
                      </a:pPr>
                      <a:r>
                        <a:rPr lang="en-US" sz="1400" b="1" spc="-5" dirty="0" smtClean="0">
                          <a:effectLst/>
                          <a:latin typeface="Arial"/>
                          <a:ea typeface="Calibri"/>
                          <a:cs typeface="Times New Roman"/>
                        </a:rPr>
                        <a:t>  2017</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259715" marR="0" algn="l">
                        <a:lnSpc>
                          <a:spcPct val="107000"/>
                        </a:lnSpc>
                        <a:spcBef>
                          <a:spcPts val="55"/>
                        </a:spcBef>
                        <a:spcAft>
                          <a:spcPts val="0"/>
                        </a:spcAft>
                      </a:pPr>
                      <a:r>
                        <a:rPr lang="en-US" sz="1400" b="1" spc="-5" dirty="0" smtClean="0">
                          <a:effectLst/>
                          <a:latin typeface="Arial"/>
                          <a:ea typeface="Calibri"/>
                          <a:cs typeface="Times New Roman"/>
                        </a:rPr>
                        <a:t>  2018</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299085" marR="0" algn="l">
                        <a:lnSpc>
                          <a:spcPct val="107000"/>
                        </a:lnSpc>
                        <a:spcBef>
                          <a:spcPts val="55"/>
                        </a:spcBef>
                        <a:spcAft>
                          <a:spcPts val="0"/>
                        </a:spcAft>
                      </a:pPr>
                      <a:r>
                        <a:rPr lang="en-US" sz="1400" b="1" spc="-5" dirty="0" smtClean="0">
                          <a:effectLst/>
                          <a:latin typeface="Arial"/>
                          <a:ea typeface="Calibri"/>
                          <a:cs typeface="Times New Roman"/>
                        </a:rPr>
                        <a:t> 2019</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506212">
                <a:tc>
                  <a:txBody>
                    <a:bodyPr/>
                    <a:lstStyle/>
                    <a:p>
                      <a:pPr marL="64770" marR="224155">
                        <a:lnSpc>
                          <a:spcPct val="107000"/>
                        </a:lnSpc>
                        <a:spcBef>
                          <a:spcPts val="100"/>
                        </a:spcBef>
                        <a:spcAft>
                          <a:spcPts val="0"/>
                        </a:spcAft>
                      </a:pPr>
                      <a:r>
                        <a:rPr lang="en-US" sz="1200" dirty="0" smtClean="0">
                          <a:effectLst/>
                          <a:latin typeface="Arial"/>
                          <a:ea typeface="Calibri"/>
                          <a:cs typeface="Times New Roman"/>
                        </a:rPr>
                        <a:t>Stanwood</a:t>
                      </a:r>
                      <a:r>
                        <a:rPr lang="en-US" sz="1200" baseline="0" dirty="0" smtClean="0">
                          <a:effectLst/>
                          <a:latin typeface="Arial"/>
                          <a:ea typeface="Calibri"/>
                          <a:cs typeface="Times New Roman"/>
                        </a:rPr>
                        <a:t> 4” Reinforcement</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$116,130</a:t>
                      </a:r>
                      <a:endParaRPr lang="en-US" sz="1200"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563130">
                <a:tc>
                  <a:txBody>
                    <a:bodyPr/>
                    <a:lstStyle/>
                    <a:p>
                      <a:pPr marL="64770" marR="224155">
                        <a:lnSpc>
                          <a:spcPct val="107000"/>
                        </a:lnSpc>
                        <a:spcBef>
                          <a:spcPts val="100"/>
                        </a:spcBef>
                        <a:spcAft>
                          <a:spcPts val="0"/>
                        </a:spcAft>
                      </a:pPr>
                      <a:r>
                        <a:rPr lang="en-US" sz="1200" dirty="0" smtClean="0">
                          <a:effectLst/>
                          <a:latin typeface="Arial"/>
                          <a:ea typeface="Calibri"/>
                          <a:cs typeface="Times New Roman"/>
                        </a:rPr>
                        <a:t>Manchester 4” Reinforcement</a:t>
                      </a:r>
                      <a:r>
                        <a:rPr lang="en-US" sz="1200" baseline="0" dirty="0" smtClean="0">
                          <a:effectLst/>
                          <a:latin typeface="Arial"/>
                          <a:ea typeface="Calibri"/>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a:ea typeface="Arial"/>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$245,870</a:t>
                      </a:r>
                      <a:endParaRPr lang="en-US" sz="1200"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09600">
                <a:tc>
                  <a:txBody>
                    <a:bodyPr/>
                    <a:lstStyle/>
                    <a:p>
                      <a:pPr marL="64770" marR="224155">
                        <a:lnSpc>
                          <a:spcPct val="107000"/>
                        </a:lnSpc>
                        <a:spcBef>
                          <a:spcPts val="100"/>
                        </a:spcBef>
                        <a:spcAft>
                          <a:spcPts val="0"/>
                        </a:spcAft>
                      </a:pPr>
                      <a:r>
                        <a:rPr lang="en-US" sz="1200" dirty="0" smtClean="0">
                          <a:effectLst/>
                          <a:latin typeface="Arial"/>
                          <a:ea typeface="Calibri"/>
                          <a:cs typeface="Times New Roman"/>
                        </a:rPr>
                        <a:t>South Walla Walla Gate &amp;</a:t>
                      </a:r>
                      <a:r>
                        <a:rPr lang="en-US" sz="1200" dirty="0" smtClean="0">
                          <a:effectLst/>
                          <a:latin typeface="Arial"/>
                          <a:ea typeface="Arial"/>
                          <a:cs typeface="Times New Roman"/>
                        </a:rPr>
                        <a:t> HP Line</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a:ea typeface="Arial"/>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$3,356,259</a:t>
                      </a:r>
                      <a:endParaRPr lang="en-US" sz="1200"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$2,190,610</a:t>
                      </a:r>
                      <a:r>
                        <a:rPr lang="en-US" sz="1200" dirty="0">
                          <a:effectLst/>
                          <a:latin typeface="Arial" panose="020B0604020202020204" pitchFamily="34" charset="0"/>
                          <a:ea typeface="Calibri"/>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6" name="Slide Number Placeholder 5"/>
          <p:cNvSpPr>
            <a:spLocks noGrp="1"/>
          </p:cNvSpPr>
          <p:nvPr>
            <p:ph type="sldNum" sz="quarter" idx="12"/>
          </p:nvPr>
        </p:nvSpPr>
        <p:spPr/>
        <p:txBody>
          <a:bodyPr/>
          <a:lstStyle/>
          <a:p>
            <a:fld id="{CFC7651E-B4BE-4A93-B9C9-586D74789E66}" type="slidenum">
              <a:rPr lang="en-US" smtClean="0"/>
              <a:t>32</a:t>
            </a:fld>
            <a:endParaRPr lang="en-US"/>
          </a:p>
        </p:txBody>
      </p:sp>
    </p:spTree>
    <p:extLst>
      <p:ext uri="{BB962C8B-B14F-4D97-AF65-F5344CB8AC3E}">
        <p14:creationId xmlns:p14="http://schemas.microsoft.com/office/powerpoint/2010/main" val="41898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Stanwood 4” pe reinforcement</a:t>
            </a:r>
            <a:endParaRPr lang="en-US" sz="3600" cap="small" dirty="0">
              <a:latin typeface="+mn-lt"/>
            </a:endParaRPr>
          </a:p>
        </p:txBody>
      </p:sp>
      <p:sp>
        <p:nvSpPr>
          <p:cNvPr id="3" name="Content Placeholder 2"/>
          <p:cNvSpPr>
            <a:spLocks noGrp="1"/>
          </p:cNvSpPr>
          <p:nvPr>
            <p:ph idx="1"/>
          </p:nvPr>
        </p:nvSpPr>
        <p:spPr>
          <a:xfrm>
            <a:off x="8147842" y="2089666"/>
            <a:ext cx="2363100" cy="37338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2017 project</a:t>
            </a:r>
          </a:p>
          <a:p>
            <a:pPr>
              <a:spcAft>
                <a:spcPts val="1200"/>
              </a:spcAft>
              <a:buClr>
                <a:schemeClr val="tx2"/>
              </a:buClr>
              <a:buFont typeface="Wingdings" panose="05000000000000000000" pitchFamily="2" charset="2"/>
              <a:buChar char="Ø"/>
            </a:pPr>
            <a:r>
              <a:rPr lang="en-US" sz="2000" cap="small" dirty="0">
                <a:solidFill>
                  <a:schemeClr val="tx2"/>
                </a:solidFill>
              </a:rPr>
              <a:t>1550’ of 4” PE</a:t>
            </a:r>
          </a:p>
          <a:p>
            <a:pPr>
              <a:spcAft>
                <a:spcPts val="1200"/>
              </a:spcAft>
              <a:buClr>
                <a:schemeClr val="tx2"/>
              </a:buClr>
              <a:buFont typeface="Wingdings" panose="05000000000000000000" pitchFamily="2" charset="2"/>
              <a:buChar char="Ø"/>
            </a:pPr>
            <a:r>
              <a:rPr lang="en-US" sz="2000" cap="small" dirty="0">
                <a:solidFill>
                  <a:schemeClr val="tx2"/>
                </a:solidFill>
              </a:rPr>
              <a:t>Anticipating low pressure</a:t>
            </a:r>
          </a:p>
          <a:p>
            <a:pPr>
              <a:spcAft>
                <a:spcPts val="1200"/>
              </a:spcAft>
              <a:buClr>
                <a:schemeClr val="tx2"/>
              </a:buClr>
              <a:buFont typeface="Wingdings" panose="05000000000000000000" pitchFamily="2" charset="2"/>
              <a:buChar char="Ø"/>
            </a:pPr>
            <a:r>
              <a:rPr lang="en-US" sz="2000" cap="small" dirty="0">
                <a:solidFill>
                  <a:schemeClr val="tx2"/>
                </a:solidFill>
              </a:rPr>
              <a:t>Allow for growth to the north and east</a:t>
            </a: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6" y="1752600"/>
            <a:ext cx="6021278" cy="4343400"/>
          </a:xfrm>
          <a:prstGeom prst="rect">
            <a:avLst/>
          </a:prstGeom>
        </p:spPr>
      </p:pic>
      <p:cxnSp>
        <p:nvCxnSpPr>
          <p:cNvPr id="9" name="Straight Connector 8"/>
          <p:cNvCxnSpPr/>
          <p:nvPr/>
        </p:nvCxnSpPr>
        <p:spPr>
          <a:xfrm>
            <a:off x="5943600" y="2971800"/>
            <a:ext cx="4572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120055" y="1802424"/>
            <a:ext cx="2901461" cy="2769577"/>
          </a:xfrm>
          <a:custGeom>
            <a:avLst/>
            <a:gdLst>
              <a:gd name="connsiteX0" fmla="*/ 0 w 2901461"/>
              <a:gd name="connsiteY0" fmla="*/ 501162 h 2769577"/>
              <a:gd name="connsiteX1" fmla="*/ 2356338 w 2901461"/>
              <a:gd name="connsiteY1" fmla="*/ 501162 h 2769577"/>
              <a:gd name="connsiteX2" fmla="*/ 2373923 w 2901461"/>
              <a:gd name="connsiteY2" fmla="*/ 2769577 h 2769577"/>
              <a:gd name="connsiteX3" fmla="*/ 2901461 w 2901461"/>
              <a:gd name="connsiteY3" fmla="*/ 2769577 h 2769577"/>
              <a:gd name="connsiteX4" fmla="*/ 2892669 w 2901461"/>
              <a:gd name="connsiteY4" fmla="*/ 0 h 2769577"/>
              <a:gd name="connsiteX5" fmla="*/ 8792 w 2901461"/>
              <a:gd name="connsiteY5" fmla="*/ 8792 h 2769577"/>
              <a:gd name="connsiteX6" fmla="*/ 0 w 2901461"/>
              <a:gd name="connsiteY6" fmla="*/ 501162 h 27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461" h="2769577">
                <a:moveTo>
                  <a:pt x="0" y="501162"/>
                </a:moveTo>
                <a:lnTo>
                  <a:pt x="2356338" y="501162"/>
                </a:lnTo>
                <a:lnTo>
                  <a:pt x="2373923" y="2769577"/>
                </a:lnTo>
                <a:lnTo>
                  <a:pt x="2901461" y="2769577"/>
                </a:lnTo>
                <a:cubicBezTo>
                  <a:pt x="2898530" y="1846385"/>
                  <a:pt x="2895600" y="923192"/>
                  <a:pt x="2892669" y="0"/>
                </a:cubicBezTo>
                <a:lnTo>
                  <a:pt x="8792" y="8792"/>
                </a:lnTo>
                <a:lnTo>
                  <a:pt x="0" y="501162"/>
                </a:lnTo>
                <a:close/>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62600" y="1905000"/>
            <a:ext cx="2433680" cy="369332"/>
          </a:xfrm>
          <a:prstGeom prst="rect">
            <a:avLst/>
          </a:prstGeom>
          <a:noFill/>
        </p:spPr>
        <p:txBody>
          <a:bodyPr wrap="none" rtlCol="0">
            <a:spAutoFit/>
          </a:bodyPr>
          <a:lstStyle/>
          <a:p>
            <a:r>
              <a:rPr lang="en-US" b="1" cap="small" dirty="0">
                <a:solidFill>
                  <a:srgbClr val="00B050"/>
                </a:solidFill>
                <a:latin typeface="Georgia" panose="02040502050405020303" pitchFamily="18" charset="0"/>
              </a:rPr>
              <a:t>Potential Growth</a:t>
            </a:r>
          </a:p>
        </p:txBody>
      </p:sp>
      <p:sp>
        <p:nvSpPr>
          <p:cNvPr id="4" name="Slide Number Placeholder 3"/>
          <p:cNvSpPr>
            <a:spLocks noGrp="1"/>
          </p:cNvSpPr>
          <p:nvPr>
            <p:ph type="sldNum" sz="quarter" idx="12"/>
          </p:nvPr>
        </p:nvSpPr>
        <p:spPr/>
        <p:txBody>
          <a:bodyPr/>
          <a:lstStyle/>
          <a:p>
            <a:fld id="{CFC7651E-B4BE-4A93-B9C9-586D74789E66}" type="slidenum">
              <a:rPr lang="en-US" smtClean="0"/>
              <a:t>33</a:t>
            </a:fld>
            <a:endParaRPr lang="en-US"/>
          </a:p>
        </p:txBody>
      </p:sp>
    </p:spTree>
    <p:extLst>
      <p:ext uri="{BB962C8B-B14F-4D97-AF65-F5344CB8AC3E}">
        <p14:creationId xmlns:p14="http://schemas.microsoft.com/office/powerpoint/2010/main" val="386913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par>
                                <p:cTn id="40" presetID="22" presetClass="entr" presetSubtype="4"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down)">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762000"/>
          </a:xfrm>
        </p:spPr>
        <p:txBody>
          <a:bodyPr>
            <a:normAutofit/>
          </a:bodyPr>
          <a:lstStyle/>
          <a:p>
            <a:pPr algn="ctr"/>
            <a:r>
              <a:rPr lang="en-US" sz="3600" cap="small" dirty="0">
                <a:latin typeface="Georgia" panose="02040502050405020303" pitchFamily="18" charset="0"/>
              </a:rPr>
              <a:t>Stanwood 4” pe reinforcement</a:t>
            </a:r>
          </a:p>
        </p:txBody>
      </p:sp>
      <p:sp>
        <p:nvSpPr>
          <p:cNvPr id="3" name="Content Placeholder 2"/>
          <p:cNvSpPr>
            <a:spLocks noGrp="1"/>
          </p:cNvSpPr>
          <p:nvPr>
            <p:ph idx="1"/>
          </p:nvPr>
        </p:nvSpPr>
        <p:spPr>
          <a:xfrm>
            <a:off x="2133600" y="14478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Design day pressure before/after</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2031517"/>
            <a:ext cx="1696136" cy="14865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566" y="2031517"/>
            <a:ext cx="6338634" cy="4293085"/>
          </a:xfrm>
          <a:prstGeom prst="rect">
            <a:avLst/>
          </a:prstGeom>
        </p:spPr>
      </p:pic>
      <p:cxnSp>
        <p:nvCxnSpPr>
          <p:cNvPr id="8" name="Straight Connector 7"/>
          <p:cNvCxnSpPr/>
          <p:nvPr/>
        </p:nvCxnSpPr>
        <p:spPr>
          <a:xfrm>
            <a:off x="6347868"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67024"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68350"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20867"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9567" y="2046171"/>
            <a:ext cx="6338633" cy="4278430"/>
          </a:xfrm>
          <a:prstGeom prst="rect">
            <a:avLst/>
          </a:prstGeom>
        </p:spPr>
      </p:pic>
      <p:sp>
        <p:nvSpPr>
          <p:cNvPr id="7" name="Slide Number Placeholder 6"/>
          <p:cNvSpPr>
            <a:spLocks noGrp="1"/>
          </p:cNvSpPr>
          <p:nvPr>
            <p:ph type="sldNum" sz="quarter" idx="12"/>
          </p:nvPr>
        </p:nvSpPr>
        <p:spPr/>
        <p:txBody>
          <a:bodyPr/>
          <a:lstStyle/>
          <a:p>
            <a:fld id="{CFC7651E-B4BE-4A93-B9C9-586D74789E66}" type="slidenum">
              <a:rPr lang="en-US" smtClean="0"/>
              <a:t>34</a:t>
            </a:fld>
            <a:endParaRPr lang="en-US"/>
          </a:p>
        </p:txBody>
      </p:sp>
    </p:spTree>
    <p:extLst>
      <p:ext uri="{BB962C8B-B14F-4D97-AF65-F5344CB8AC3E}">
        <p14:creationId xmlns:p14="http://schemas.microsoft.com/office/powerpoint/2010/main" val="61472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864605"/>
            <a:ext cx="5721552" cy="4335815"/>
          </a:xfrm>
          <a:prstGeom prst="rect">
            <a:avLst/>
          </a:prstGeom>
        </p:spPr>
      </p:pic>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Manchester 4” pe reinforcement</a:t>
            </a:r>
            <a:endParaRPr lang="en-US" sz="3600" cap="small" dirty="0">
              <a:latin typeface="+mn-lt"/>
            </a:endParaRPr>
          </a:p>
        </p:txBody>
      </p:sp>
      <p:sp>
        <p:nvSpPr>
          <p:cNvPr id="3" name="Content Placeholder 2"/>
          <p:cNvSpPr>
            <a:spLocks noGrp="1"/>
          </p:cNvSpPr>
          <p:nvPr>
            <p:ph idx="1"/>
          </p:nvPr>
        </p:nvSpPr>
        <p:spPr>
          <a:xfrm>
            <a:off x="8229600" y="1905000"/>
            <a:ext cx="2133600" cy="38100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2018 </a:t>
            </a:r>
            <a:r>
              <a:rPr lang="en-US" sz="2000" cap="small" dirty="0">
                <a:solidFill>
                  <a:schemeClr val="tx2"/>
                </a:solidFill>
              </a:rPr>
              <a:t>project</a:t>
            </a:r>
          </a:p>
          <a:p>
            <a:pPr>
              <a:spcAft>
                <a:spcPts val="1200"/>
              </a:spcAft>
              <a:buClr>
                <a:schemeClr val="tx2"/>
              </a:buClr>
              <a:buFont typeface="Wingdings" panose="05000000000000000000" pitchFamily="2" charset="2"/>
              <a:buChar char="Ø"/>
            </a:pPr>
            <a:r>
              <a:rPr lang="en-US" sz="2000" cap="small" dirty="0">
                <a:solidFill>
                  <a:schemeClr val="tx2"/>
                </a:solidFill>
              </a:rPr>
              <a:t>5100</a:t>
            </a:r>
            <a:r>
              <a:rPr lang="en-US" sz="2000" cap="small" dirty="0">
                <a:solidFill>
                  <a:schemeClr val="tx2"/>
                </a:solidFill>
              </a:rPr>
              <a:t>’ of 4” PE</a:t>
            </a:r>
          </a:p>
          <a:p>
            <a:pPr>
              <a:spcAft>
                <a:spcPts val="1200"/>
              </a:spcAft>
              <a:buClr>
                <a:schemeClr val="tx2"/>
              </a:buClr>
              <a:buFont typeface="Wingdings" panose="05000000000000000000" pitchFamily="2" charset="2"/>
              <a:buChar char="Ø"/>
            </a:pPr>
            <a:r>
              <a:rPr lang="en-US" sz="2000" cap="small" dirty="0">
                <a:solidFill>
                  <a:schemeClr val="tx2"/>
                </a:solidFill>
              </a:rPr>
              <a:t>Low pressure at the end of system</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Allow for growth to the north and east</a:t>
            </a: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sp>
        <p:nvSpPr>
          <p:cNvPr id="5" name="Oval 4"/>
          <p:cNvSpPr/>
          <p:nvPr/>
        </p:nvSpPr>
        <p:spPr>
          <a:xfrm>
            <a:off x="6070113" y="4457700"/>
            <a:ext cx="609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62401" y="2438400"/>
            <a:ext cx="2412513" cy="369332"/>
          </a:xfrm>
          <a:prstGeom prst="rect">
            <a:avLst/>
          </a:prstGeom>
          <a:noFill/>
        </p:spPr>
        <p:txBody>
          <a:bodyPr wrap="square" rtlCol="0">
            <a:spAutoFit/>
          </a:bodyPr>
          <a:lstStyle/>
          <a:p>
            <a:r>
              <a:rPr lang="en-US" b="1" cap="small" dirty="0">
                <a:solidFill>
                  <a:srgbClr val="00B050"/>
                </a:solidFill>
                <a:latin typeface="Georgia" panose="02040502050405020303" pitchFamily="18" charset="0"/>
              </a:rPr>
              <a:t>Potential Growth</a:t>
            </a:r>
          </a:p>
        </p:txBody>
      </p:sp>
      <p:sp>
        <p:nvSpPr>
          <p:cNvPr id="6" name="Rectangle 5"/>
          <p:cNvSpPr/>
          <p:nvPr/>
        </p:nvSpPr>
        <p:spPr>
          <a:xfrm>
            <a:off x="3962401" y="2318266"/>
            <a:ext cx="2412513" cy="6096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82857" y="5336143"/>
            <a:ext cx="2412513" cy="369332"/>
          </a:xfrm>
          <a:prstGeom prst="rect">
            <a:avLst/>
          </a:prstGeom>
          <a:noFill/>
        </p:spPr>
        <p:txBody>
          <a:bodyPr wrap="square" rtlCol="0">
            <a:spAutoFit/>
          </a:bodyPr>
          <a:lstStyle/>
          <a:p>
            <a:r>
              <a:rPr lang="en-US" b="1" cap="small" dirty="0">
                <a:solidFill>
                  <a:srgbClr val="00B050"/>
                </a:solidFill>
                <a:latin typeface="Georgia" panose="02040502050405020303" pitchFamily="18" charset="0"/>
              </a:rPr>
              <a:t>Potential Growth</a:t>
            </a:r>
          </a:p>
        </p:txBody>
      </p:sp>
      <p:sp>
        <p:nvSpPr>
          <p:cNvPr id="12" name="Rectangle 11"/>
          <p:cNvSpPr/>
          <p:nvPr/>
        </p:nvSpPr>
        <p:spPr>
          <a:xfrm>
            <a:off x="4495801" y="5216009"/>
            <a:ext cx="2412513" cy="6096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643438" y="4876800"/>
            <a:ext cx="766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10200" y="4648200"/>
            <a:ext cx="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CFC7651E-B4BE-4A93-B9C9-586D74789E66}" type="slidenum">
              <a:rPr lang="en-US" smtClean="0"/>
              <a:t>35</a:t>
            </a:fld>
            <a:endParaRPr lang="en-US"/>
          </a:p>
        </p:txBody>
      </p:sp>
    </p:spTree>
    <p:extLst>
      <p:ext uri="{BB962C8B-B14F-4D97-AF65-F5344CB8AC3E}">
        <p14:creationId xmlns:p14="http://schemas.microsoft.com/office/powerpoint/2010/main" val="65539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14" presetClass="entr" presetSubtype="1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0-#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par>
                                <p:cTn id="56" presetID="14" presetClass="entr" presetSubtype="10" fill="hold" nodeType="with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6" grpId="0" animBg="1"/>
      <p:bldP spid="11"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229600" cy="762000"/>
          </a:xfrm>
        </p:spPr>
        <p:txBody>
          <a:bodyPr>
            <a:normAutofit/>
          </a:bodyPr>
          <a:lstStyle/>
          <a:p>
            <a:pPr algn="ctr"/>
            <a:r>
              <a:rPr lang="en-US" sz="3400" cap="small" dirty="0">
                <a:latin typeface="Georgia" panose="02040502050405020303" pitchFamily="18" charset="0"/>
              </a:rPr>
              <a:t>Manchester 4” pe reinforcement</a:t>
            </a:r>
          </a:p>
        </p:txBody>
      </p:sp>
      <p:sp>
        <p:nvSpPr>
          <p:cNvPr id="3" name="Content Placeholder 2"/>
          <p:cNvSpPr>
            <a:spLocks noGrp="1"/>
          </p:cNvSpPr>
          <p:nvPr>
            <p:ph idx="1"/>
          </p:nvPr>
        </p:nvSpPr>
        <p:spPr>
          <a:xfrm>
            <a:off x="2209800" y="12954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Design day pressure before/after</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826" y="1828801"/>
            <a:ext cx="5883493" cy="46373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318" y="1828801"/>
            <a:ext cx="1638962" cy="1467443"/>
          </a:xfrm>
          <a:prstGeom prst="rect">
            <a:avLst/>
          </a:prstGeom>
        </p:spPr>
      </p:pic>
      <p:cxnSp>
        <p:nvCxnSpPr>
          <p:cNvPr id="13" name="Straight Connector 12"/>
          <p:cNvCxnSpPr/>
          <p:nvPr/>
        </p:nvCxnSpPr>
        <p:spPr>
          <a:xfrm>
            <a:off x="3810000" y="5486400"/>
            <a:ext cx="12192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29200" y="5105400"/>
            <a:ext cx="0" cy="381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810000" y="5410200"/>
            <a:ext cx="0" cy="762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826" y="1828801"/>
            <a:ext cx="5883493" cy="4637363"/>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36</a:t>
            </a:fld>
            <a:endParaRPr lang="en-US"/>
          </a:p>
        </p:txBody>
      </p:sp>
    </p:spTree>
    <p:extLst>
      <p:ext uri="{BB962C8B-B14F-4D97-AF65-F5344CB8AC3E}">
        <p14:creationId xmlns:p14="http://schemas.microsoft.com/office/powerpoint/2010/main" val="4093535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Walla Walla Gate &amp; HP Line</a:t>
            </a:r>
            <a:endParaRPr lang="en-US" sz="3600" cap="small" dirty="0">
              <a:latin typeface="+mn-lt"/>
            </a:endParaRPr>
          </a:p>
        </p:txBody>
      </p:sp>
      <p:sp>
        <p:nvSpPr>
          <p:cNvPr id="3" name="Content Placeholder 2"/>
          <p:cNvSpPr>
            <a:spLocks noGrp="1"/>
          </p:cNvSpPr>
          <p:nvPr>
            <p:ph idx="1"/>
          </p:nvPr>
        </p:nvSpPr>
        <p:spPr>
          <a:xfrm>
            <a:off x="7924800" y="1600200"/>
            <a:ext cx="2514600" cy="41148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2018 and 2019 project</a:t>
            </a:r>
          </a:p>
          <a:p>
            <a:pPr>
              <a:spcAft>
                <a:spcPts val="1200"/>
              </a:spcAft>
              <a:buClr>
                <a:schemeClr val="tx2"/>
              </a:buClr>
              <a:buFont typeface="Wingdings" panose="05000000000000000000" pitchFamily="2" charset="2"/>
              <a:buChar char="Ø"/>
            </a:pPr>
            <a:r>
              <a:rPr lang="en-US" sz="2000" cap="small" dirty="0">
                <a:solidFill>
                  <a:schemeClr val="tx2"/>
                </a:solidFill>
              </a:rPr>
              <a:t>Growth noted in SE Walla Walla</a:t>
            </a:r>
          </a:p>
          <a:p>
            <a:pPr>
              <a:spcAft>
                <a:spcPts val="1200"/>
              </a:spcAft>
              <a:buClr>
                <a:schemeClr val="tx2"/>
              </a:buClr>
              <a:buFont typeface="Wingdings" panose="05000000000000000000" pitchFamily="2" charset="2"/>
              <a:buChar char="Ø"/>
            </a:pPr>
            <a:r>
              <a:rPr lang="en-US" sz="2000" cap="small" dirty="0">
                <a:solidFill>
                  <a:schemeClr val="tx2"/>
                </a:solidFill>
              </a:rPr>
              <a:t>Upgrade will introduce much more capacity to the system</a:t>
            </a:r>
            <a:endParaRPr lang="en-US" sz="2000" cap="small"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733492"/>
            <a:ext cx="5943600" cy="4619026"/>
          </a:xfrm>
          <a:prstGeom prst="rect">
            <a:avLst/>
          </a:prstGeom>
        </p:spPr>
      </p:pic>
      <p:sp>
        <p:nvSpPr>
          <p:cNvPr id="8" name="Freeform 7"/>
          <p:cNvSpPr/>
          <p:nvPr/>
        </p:nvSpPr>
        <p:spPr>
          <a:xfrm>
            <a:off x="3906716" y="3174024"/>
            <a:ext cx="3912577" cy="2936631"/>
          </a:xfrm>
          <a:custGeom>
            <a:avLst/>
            <a:gdLst>
              <a:gd name="connsiteX0" fmla="*/ 17585 w 3912577"/>
              <a:gd name="connsiteY0" fmla="*/ 2066192 h 2936631"/>
              <a:gd name="connsiteX1" fmla="*/ 0 w 3912577"/>
              <a:gd name="connsiteY1" fmla="*/ 2936631 h 2936631"/>
              <a:gd name="connsiteX2" fmla="*/ 1960685 w 3912577"/>
              <a:gd name="connsiteY2" fmla="*/ 2936631 h 2936631"/>
              <a:gd name="connsiteX3" fmla="*/ 2945423 w 3912577"/>
              <a:gd name="connsiteY3" fmla="*/ 2365131 h 2936631"/>
              <a:gd name="connsiteX4" fmla="*/ 3886200 w 3912577"/>
              <a:gd name="connsiteY4" fmla="*/ 1380392 h 2936631"/>
              <a:gd name="connsiteX5" fmla="*/ 3912577 w 3912577"/>
              <a:gd name="connsiteY5" fmla="*/ 0 h 2936631"/>
              <a:gd name="connsiteX6" fmla="*/ 3086100 w 3912577"/>
              <a:gd name="connsiteY6" fmla="*/ 17585 h 2936631"/>
              <a:gd name="connsiteX7" fmla="*/ 2444262 w 3912577"/>
              <a:gd name="connsiteY7" fmla="*/ 826477 h 2936631"/>
              <a:gd name="connsiteX8" fmla="*/ 2409093 w 3912577"/>
              <a:gd name="connsiteY8" fmla="*/ 1881554 h 2936631"/>
              <a:gd name="connsiteX9" fmla="*/ 1670539 w 3912577"/>
              <a:gd name="connsiteY9" fmla="*/ 2286000 h 2936631"/>
              <a:gd name="connsiteX10" fmla="*/ 17585 w 3912577"/>
              <a:gd name="connsiteY10" fmla="*/ 2066192 h 293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2577" h="2936631">
                <a:moveTo>
                  <a:pt x="17585" y="2066192"/>
                </a:moveTo>
                <a:lnTo>
                  <a:pt x="0" y="2936631"/>
                </a:lnTo>
                <a:lnTo>
                  <a:pt x="1960685" y="2936631"/>
                </a:lnTo>
                <a:lnTo>
                  <a:pt x="2945423" y="2365131"/>
                </a:lnTo>
                <a:lnTo>
                  <a:pt x="3886200" y="1380392"/>
                </a:lnTo>
                <a:lnTo>
                  <a:pt x="3912577" y="0"/>
                </a:lnTo>
                <a:lnTo>
                  <a:pt x="3086100" y="17585"/>
                </a:lnTo>
                <a:lnTo>
                  <a:pt x="2444262" y="826477"/>
                </a:lnTo>
                <a:lnTo>
                  <a:pt x="2409093" y="1881554"/>
                </a:lnTo>
                <a:lnTo>
                  <a:pt x="1670539" y="2286000"/>
                </a:lnTo>
                <a:lnTo>
                  <a:pt x="17585" y="2066192"/>
                </a:lnTo>
                <a:close/>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8994294">
            <a:off x="5356419" y="4920193"/>
            <a:ext cx="2433680" cy="369332"/>
          </a:xfrm>
          <a:prstGeom prst="rect">
            <a:avLst/>
          </a:prstGeom>
        </p:spPr>
        <p:txBody>
          <a:bodyPr wrap="none">
            <a:spAutoFit/>
          </a:bodyPr>
          <a:lstStyle/>
          <a:p>
            <a:r>
              <a:rPr lang="en-US" b="1" cap="small" dirty="0">
                <a:solidFill>
                  <a:srgbClr val="00B050"/>
                </a:solidFill>
                <a:latin typeface="Georgia" panose="02040502050405020303" pitchFamily="18" charset="0"/>
              </a:rPr>
              <a:t>Potential Growth</a:t>
            </a:r>
          </a:p>
        </p:txBody>
      </p:sp>
      <p:sp>
        <p:nvSpPr>
          <p:cNvPr id="10" name="Oval 9"/>
          <p:cNvSpPr/>
          <p:nvPr/>
        </p:nvSpPr>
        <p:spPr>
          <a:xfrm>
            <a:off x="4038600" y="5085269"/>
            <a:ext cx="228600" cy="22914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267200" y="5200108"/>
            <a:ext cx="76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29200" y="5029200"/>
            <a:ext cx="76200" cy="17090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029200" y="5157382"/>
            <a:ext cx="228600" cy="4272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rot="16200000" flipH="1" flipV="1">
            <a:off x="4304075" y="5167182"/>
            <a:ext cx="80551" cy="87631"/>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flipH="1" flipV="1">
            <a:off x="4395519" y="5175752"/>
            <a:ext cx="86264" cy="76203"/>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H="1" flipV="1">
            <a:off x="4390070" y="5157382"/>
            <a:ext cx="1" cy="70963"/>
          </a:xfrm>
          <a:prstGeom prst="line">
            <a:avLst/>
          </a:prstGeom>
          <a:ln w="19050">
            <a:solidFill>
              <a:srgbClr val="FBA905"/>
            </a:solidFill>
          </a:ln>
        </p:spPr>
        <p:style>
          <a:lnRef idx="1">
            <a:schemeClr val="accent1"/>
          </a:lnRef>
          <a:fillRef idx="0">
            <a:schemeClr val="accent1"/>
          </a:fillRef>
          <a:effectRef idx="0">
            <a:schemeClr val="accent1"/>
          </a:effectRef>
          <a:fontRef idx="minor">
            <a:schemeClr val="tx1"/>
          </a:fontRef>
        </p:style>
      </p:cxnSp>
      <p:sp>
        <p:nvSpPr>
          <p:cNvPr id="26" name="Chord 25"/>
          <p:cNvSpPr/>
          <p:nvPr/>
        </p:nvSpPr>
        <p:spPr>
          <a:xfrm rot="3849485">
            <a:off x="4329755" y="5124974"/>
            <a:ext cx="120632" cy="104254"/>
          </a:xfrm>
          <a:prstGeom prst="chord">
            <a:avLst>
              <a:gd name="adj1" fmla="val 8152612"/>
              <a:gd name="adj2" fmla="val 16200000"/>
            </a:avLst>
          </a:prstGeom>
          <a:noFill/>
          <a:ln>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FC7651E-B4BE-4A93-B9C9-586D74789E66}" type="slidenum">
              <a:rPr lang="en-US" smtClean="0"/>
              <a:t>37</a:t>
            </a:fld>
            <a:endParaRPr lang="en-US"/>
          </a:p>
        </p:txBody>
      </p:sp>
    </p:spTree>
    <p:extLst>
      <p:ext uri="{BB962C8B-B14F-4D97-AF65-F5344CB8AC3E}">
        <p14:creationId xmlns:p14="http://schemas.microsoft.com/office/powerpoint/2010/main" val="397796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1" nodeType="clickEffect">
                                  <p:stCondLst>
                                    <p:cond delay="0"/>
                                  </p:stCondLst>
                                  <p:childTnLst>
                                    <p:animEffect transition="out" filter="circle(out)">
                                      <p:cBhvr>
                                        <p:cTn id="42" dur="2000"/>
                                        <p:tgtEl>
                                          <p:spTgt spid="8"/>
                                        </p:tgtEl>
                                      </p:cBhvr>
                                    </p:animEffect>
                                    <p:set>
                                      <p:cBhvr>
                                        <p:cTn id="43" dur="1" fill="hold">
                                          <p:stCondLst>
                                            <p:cond delay="1999"/>
                                          </p:stCondLst>
                                        </p:cTn>
                                        <p:tgtEl>
                                          <p:spTgt spid="8"/>
                                        </p:tgtEl>
                                        <p:attrNameLst>
                                          <p:attrName>style.visibility</p:attrName>
                                        </p:attrNameLst>
                                      </p:cBhvr>
                                      <p:to>
                                        <p:strVal val="hidden"/>
                                      </p:to>
                                    </p:set>
                                  </p:childTnLst>
                                </p:cTn>
                              </p:par>
                              <p:par>
                                <p:cTn id="44" presetID="6" presetClass="exit" presetSubtype="32" fill="hold" grpId="1" nodeType="withEffect">
                                  <p:stCondLst>
                                    <p:cond delay="0"/>
                                  </p:stCondLst>
                                  <p:childTnLst>
                                    <p:animEffect transition="out" filter="circle(out)">
                                      <p:cBhvr>
                                        <p:cTn id="45" dur="2000"/>
                                        <p:tgtEl>
                                          <p:spTgt spid="9"/>
                                        </p:tgtEl>
                                      </p:cBhvr>
                                    </p:animEffect>
                                    <p:set>
                                      <p:cBhvr>
                                        <p:cTn id="46" dur="1" fill="hold">
                                          <p:stCondLst>
                                            <p:cond delay="19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1+#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1+#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1+#ppt_w/2"/>
                                          </p:val>
                                        </p:tav>
                                        <p:tav tm="100000">
                                          <p:val>
                                            <p:strVal val="#ppt_x"/>
                                          </p:val>
                                        </p:tav>
                                      </p:tavLst>
                                    </p:anim>
                                    <p:anim calcmode="lin" valueType="num">
                                      <p:cBhvr additive="base">
                                        <p:cTn id="8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20" grpId="0" animBg="1"/>
      <p:bldP spid="21"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4" y="1951286"/>
            <a:ext cx="5953123" cy="4566716"/>
          </a:xfrm>
          <a:prstGeom prst="rect">
            <a:avLst/>
          </a:prstGeom>
        </p:spPr>
      </p:pic>
      <p:sp>
        <p:nvSpPr>
          <p:cNvPr id="2" name="Title 1"/>
          <p:cNvSpPr>
            <a:spLocks noGrp="1"/>
          </p:cNvSpPr>
          <p:nvPr>
            <p:ph type="title"/>
          </p:nvPr>
        </p:nvSpPr>
        <p:spPr>
          <a:xfrm>
            <a:off x="1828800" y="609600"/>
            <a:ext cx="8229600" cy="762000"/>
          </a:xfrm>
        </p:spPr>
        <p:txBody>
          <a:bodyPr>
            <a:normAutofit/>
          </a:bodyPr>
          <a:lstStyle/>
          <a:p>
            <a:pPr algn="ctr"/>
            <a:r>
              <a:rPr lang="en-US" sz="3600" cap="small" dirty="0">
                <a:latin typeface="+mn-lt"/>
              </a:rPr>
              <a:t>Walla Walla Gate &amp; HP Line</a:t>
            </a:r>
            <a:endParaRPr lang="en-US" sz="3600" cap="small" dirty="0">
              <a:latin typeface="+mn-lt"/>
            </a:endParaRPr>
          </a:p>
        </p:txBody>
      </p:sp>
      <p:sp>
        <p:nvSpPr>
          <p:cNvPr id="3" name="Content Placeholder 2"/>
          <p:cNvSpPr>
            <a:spLocks noGrp="1"/>
          </p:cNvSpPr>
          <p:nvPr>
            <p:ph idx="1"/>
          </p:nvPr>
        </p:nvSpPr>
        <p:spPr>
          <a:xfrm>
            <a:off x="1981200" y="13716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Model pressure before/after project</a:t>
            </a:r>
            <a:endParaRPr lang="en-US" sz="2000" cap="small" dirty="0">
              <a:solidFill>
                <a:schemeClr val="tx2"/>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876" y="1944340"/>
            <a:ext cx="1638962" cy="1467443"/>
          </a:xfrm>
          <a:prstGeom prst="rect">
            <a:avLst/>
          </a:prstGeom>
        </p:spPr>
      </p:pic>
      <p:sp>
        <p:nvSpPr>
          <p:cNvPr id="10" name="Oval 9"/>
          <p:cNvSpPr/>
          <p:nvPr/>
        </p:nvSpPr>
        <p:spPr>
          <a:xfrm>
            <a:off x="4800600" y="5150812"/>
            <a:ext cx="152400" cy="15506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6"/>
          </p:cNvCxnSpPr>
          <p:nvPr/>
        </p:nvCxnSpPr>
        <p:spPr>
          <a:xfrm flipV="1">
            <a:off x="4953001" y="5224952"/>
            <a:ext cx="549479" cy="339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502479" y="5007295"/>
            <a:ext cx="76200" cy="2020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486400" y="5181201"/>
            <a:ext cx="633414" cy="4272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16200000" flipH="1" flipV="1">
            <a:off x="5032741" y="5180112"/>
            <a:ext cx="80551" cy="87631"/>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400000" flipH="1" flipV="1">
            <a:off x="5111801" y="5186851"/>
            <a:ext cx="86264" cy="76203"/>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5118257" y="5159119"/>
            <a:ext cx="1" cy="70963"/>
          </a:xfrm>
          <a:prstGeom prst="line">
            <a:avLst/>
          </a:prstGeom>
          <a:ln w="19050">
            <a:solidFill>
              <a:srgbClr val="FBA905"/>
            </a:solidFill>
          </a:ln>
        </p:spPr>
        <p:style>
          <a:lnRef idx="1">
            <a:schemeClr val="accent1"/>
          </a:lnRef>
          <a:fillRef idx="0">
            <a:schemeClr val="accent1"/>
          </a:fillRef>
          <a:effectRef idx="0">
            <a:schemeClr val="accent1"/>
          </a:effectRef>
          <a:fontRef idx="minor">
            <a:schemeClr val="tx1"/>
          </a:fontRef>
        </p:style>
      </p:cxnSp>
      <p:sp>
        <p:nvSpPr>
          <p:cNvPr id="17" name="Chord 16"/>
          <p:cNvSpPr/>
          <p:nvPr/>
        </p:nvSpPr>
        <p:spPr>
          <a:xfrm rot="3849485">
            <a:off x="5057939" y="5129074"/>
            <a:ext cx="120632" cy="104254"/>
          </a:xfrm>
          <a:prstGeom prst="chord">
            <a:avLst>
              <a:gd name="adj1" fmla="val 8152612"/>
              <a:gd name="adj2" fmla="val 16200000"/>
            </a:avLst>
          </a:prstGeom>
          <a:noFill/>
          <a:ln>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54" y="1944340"/>
            <a:ext cx="5953123" cy="4573663"/>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38</a:t>
            </a:fld>
            <a:endParaRPr lang="en-US"/>
          </a:p>
        </p:txBody>
      </p:sp>
    </p:spTree>
    <p:extLst>
      <p:ext uri="{BB962C8B-B14F-4D97-AF65-F5344CB8AC3E}">
        <p14:creationId xmlns:p14="http://schemas.microsoft.com/office/powerpoint/2010/main" val="107780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Conclusion</a:t>
            </a:r>
            <a:endParaRPr lang="en-US" sz="3600" cap="small" dirty="0">
              <a:latin typeface="+mn-lt"/>
            </a:endParaRPr>
          </a:p>
        </p:txBody>
      </p:sp>
      <p:sp>
        <p:nvSpPr>
          <p:cNvPr id="3" name="Content Placeholder 2"/>
          <p:cNvSpPr>
            <a:spLocks noGrp="1"/>
          </p:cNvSpPr>
          <p:nvPr>
            <p:ph idx="1"/>
          </p:nvPr>
        </p:nvSpPr>
        <p:spPr>
          <a:xfrm>
            <a:off x="2133600" y="1676400"/>
            <a:ext cx="8229600" cy="12954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CNGC strives to use technology to gather data, analyze, plan, and design a reliable, safe and economical distribution system.</a:t>
            </a:r>
            <a:endParaRPr lang="en-US" sz="2000" cap="small" dirty="0">
              <a:solidFill>
                <a:schemeClr val="tx2"/>
              </a:solidFill>
            </a:endParaRPr>
          </a:p>
        </p:txBody>
      </p:sp>
      <p:sp>
        <p:nvSpPr>
          <p:cNvPr id="5" name="Content Placeholder 2"/>
          <p:cNvSpPr txBox="1">
            <a:spLocks/>
          </p:cNvSpPr>
          <p:nvPr/>
        </p:nvSpPr>
        <p:spPr>
          <a:xfrm>
            <a:off x="2286000" y="3505200"/>
            <a:ext cx="5105400" cy="16764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spcAft>
                <a:spcPts val="1200"/>
              </a:spcAft>
              <a:buClr>
                <a:schemeClr val="tx2"/>
              </a:buClr>
              <a:buNone/>
            </a:pPr>
            <a:endParaRPr lang="en-US" sz="2000" cap="small" dirty="0">
              <a:solidFill>
                <a:schemeClr val="tx2"/>
              </a:solidFill>
            </a:endParaRPr>
          </a:p>
        </p:txBody>
      </p:sp>
      <p:sp>
        <p:nvSpPr>
          <p:cNvPr id="6" name="Content Placeholder 2"/>
          <p:cNvSpPr txBox="1">
            <a:spLocks/>
          </p:cNvSpPr>
          <p:nvPr/>
        </p:nvSpPr>
        <p:spPr>
          <a:xfrm>
            <a:off x="2013285" y="3662237"/>
            <a:ext cx="7689501" cy="12954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spcAft>
                <a:spcPts val="1200"/>
              </a:spcAft>
              <a:buClr>
                <a:schemeClr val="tx2"/>
              </a:buClr>
              <a:buNone/>
            </a:pPr>
            <a:r>
              <a:rPr lang="en-US" sz="3600" b="1" cap="small" dirty="0">
                <a:solidFill>
                  <a:schemeClr val="tx2"/>
                </a:solidFill>
              </a:rPr>
              <a:t>¿ QUESTIONS ?</a:t>
            </a:r>
            <a:endParaRPr lang="en-US" sz="3600" b="1" cap="small" dirty="0">
              <a:solidFill>
                <a:schemeClr val="tx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9822" y="5462095"/>
            <a:ext cx="2203731" cy="906207"/>
          </a:xfrm>
          <a:prstGeom prst="rect">
            <a:avLst/>
          </a:prstGeom>
        </p:spPr>
      </p:pic>
    </p:spTree>
    <p:extLst>
      <p:ext uri="{BB962C8B-B14F-4D97-AF65-F5344CB8AC3E}">
        <p14:creationId xmlns:p14="http://schemas.microsoft.com/office/powerpoint/2010/main" val="199837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905001"/>
            <a:ext cx="8458200" cy="1470025"/>
          </a:xfrm>
        </p:spPr>
        <p:txBody>
          <a:bodyPr>
            <a:normAutofit fontScale="90000"/>
          </a:bodyPr>
          <a:lstStyle/>
          <a:p>
            <a:pPr algn="ctr"/>
            <a:r>
              <a:rPr lang="en-US" sz="7200" cap="small" dirty="0">
                <a:latin typeface="+mn-lt"/>
              </a:rPr>
              <a:t>Distribution </a:t>
            </a:r>
            <a:r>
              <a:rPr lang="en-US" sz="7200" cap="small" dirty="0">
                <a:latin typeface="+mn-lt"/>
              </a:rPr>
              <a:t>S</a:t>
            </a:r>
            <a:r>
              <a:rPr lang="en-US" sz="7200" cap="small" dirty="0">
                <a:latin typeface="+mn-lt"/>
              </a:rPr>
              <a:t>ystem </a:t>
            </a:r>
            <a:r>
              <a:rPr lang="en-US" sz="7200" cap="small" dirty="0">
                <a:latin typeface="+mn-lt"/>
              </a:rPr>
              <a:t>P</a:t>
            </a:r>
            <a:r>
              <a:rPr lang="en-US" sz="7200" cap="small" dirty="0">
                <a:latin typeface="+mn-lt"/>
              </a:rPr>
              <a:t>lanning</a:t>
            </a:r>
            <a:endParaRPr lang="en-US" sz="7200" cap="small" dirty="0">
              <a:latin typeface="+mn-lt"/>
            </a:endParaRPr>
          </a:p>
        </p:txBody>
      </p:sp>
      <p:sp>
        <p:nvSpPr>
          <p:cNvPr id="3" name="Subtitle 2"/>
          <p:cNvSpPr>
            <a:spLocks noGrp="1"/>
          </p:cNvSpPr>
          <p:nvPr>
            <p:ph type="subTitle" idx="1"/>
          </p:nvPr>
        </p:nvSpPr>
        <p:spPr>
          <a:xfrm>
            <a:off x="1981200" y="3899938"/>
            <a:ext cx="6629400" cy="1815062"/>
          </a:xfrm>
          <a:noFill/>
        </p:spPr>
        <p:txBody>
          <a:bodyPr>
            <a:normAutofit fontScale="92500" lnSpcReduction="10000"/>
          </a:bodyPr>
          <a:lstStyle/>
          <a:p>
            <a:r>
              <a:rPr lang="en-US" sz="2000" b="1" cap="small" dirty="0"/>
              <a:t>Chris Bolton, Engineer II</a:t>
            </a:r>
          </a:p>
          <a:p>
            <a:endParaRPr lang="en-US" sz="2000" b="1" cap="small" dirty="0"/>
          </a:p>
          <a:p>
            <a:endParaRPr lang="en-US" sz="2000" b="1" cap="small" dirty="0"/>
          </a:p>
          <a:p>
            <a:r>
              <a:rPr lang="en-US" sz="2000" b="1" cap="small" dirty="0"/>
              <a:t>Technical Advisory Group</a:t>
            </a:r>
          </a:p>
          <a:p>
            <a:r>
              <a:rPr lang="en-US" sz="2000" b="1" cap="small" dirty="0"/>
              <a:t>September 15</a:t>
            </a:r>
            <a:r>
              <a:rPr lang="en-US" sz="2000" b="1" cap="small" baseline="30000" dirty="0"/>
              <a:t>th</a:t>
            </a:r>
            <a:r>
              <a:rPr lang="en-US" sz="2000" b="1" cap="small" dirty="0"/>
              <a:t>, 2016</a:t>
            </a:r>
            <a:endParaRPr lang="en-US" sz="2000" b="1" cap="small"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534" y="5649132"/>
            <a:ext cx="2203731" cy="906207"/>
          </a:xfrm>
          <a:prstGeom prst="rect">
            <a:avLst/>
          </a:prstGeom>
        </p:spPr>
      </p:pic>
    </p:spTree>
    <p:extLst>
      <p:ext uri="{BB962C8B-B14F-4D97-AF65-F5344CB8AC3E}">
        <p14:creationId xmlns:p14="http://schemas.microsoft.com/office/powerpoint/2010/main" val="38112511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221" y="1905001"/>
            <a:ext cx="8458200" cy="1470025"/>
          </a:xfrm>
        </p:spPr>
        <p:txBody>
          <a:bodyPr>
            <a:noAutofit/>
          </a:bodyPr>
          <a:lstStyle/>
          <a:p>
            <a:pPr algn="ctr"/>
            <a:r>
              <a:rPr lang="en-US" sz="5400" cap="small" dirty="0" smtClean="0">
                <a:latin typeface="+mn-lt"/>
              </a:rPr>
              <a:t>SENDOUT OPTIMIZATION MODELING</a:t>
            </a:r>
            <a:endParaRPr lang="en-US" sz="5400" cap="small" dirty="0">
              <a:latin typeface="+mn-lt"/>
            </a:endParaRPr>
          </a:p>
        </p:txBody>
      </p:sp>
      <p:sp>
        <p:nvSpPr>
          <p:cNvPr id="3" name="Subtitle 2"/>
          <p:cNvSpPr>
            <a:spLocks noGrp="1"/>
          </p:cNvSpPr>
          <p:nvPr>
            <p:ph type="subTitle" idx="1"/>
          </p:nvPr>
        </p:nvSpPr>
        <p:spPr>
          <a:xfrm>
            <a:off x="2492644" y="3587289"/>
            <a:ext cx="6629400" cy="1815062"/>
          </a:xfrm>
          <a:noFill/>
        </p:spPr>
        <p:txBody>
          <a:bodyPr>
            <a:noAutofit/>
          </a:bodyPr>
          <a:lstStyle/>
          <a:p>
            <a:r>
              <a:rPr lang="en-US" sz="1800" b="1" cap="small" dirty="0" smtClean="0"/>
              <a:t>Mark Sellers-Vaughn, Manager Resource Planning</a:t>
            </a:r>
          </a:p>
          <a:p>
            <a:r>
              <a:rPr lang="en-US" sz="1800" b="1" cap="small" dirty="0" smtClean="0"/>
              <a:t>Brian Robertson, Senior Resource Planning Analyst</a:t>
            </a:r>
          </a:p>
          <a:p>
            <a:r>
              <a:rPr lang="en-US" sz="1800" b="1" cap="small" dirty="0" smtClean="0"/>
              <a:t>Devin McGreal, Resource Planning Analyst I</a:t>
            </a:r>
            <a:endParaRPr lang="en-US" sz="1800" b="1" cap="small" dirty="0"/>
          </a:p>
          <a:p>
            <a:endParaRPr lang="en-US" sz="1800" b="1" cap="small" dirty="0"/>
          </a:p>
          <a:p>
            <a:endParaRPr lang="en-US" sz="1800" b="1" cap="small" dirty="0"/>
          </a:p>
          <a:p>
            <a:r>
              <a:rPr lang="en-US" sz="1800" b="1" cap="small" dirty="0"/>
              <a:t>Technical Advisory Group</a:t>
            </a:r>
          </a:p>
          <a:p>
            <a:r>
              <a:rPr lang="en-US" sz="1800" b="1" cap="small" dirty="0"/>
              <a:t>September 15</a:t>
            </a:r>
            <a:r>
              <a:rPr lang="en-US" sz="1800" b="1" cap="small" baseline="30000" dirty="0"/>
              <a:t>th</a:t>
            </a:r>
            <a:r>
              <a:rPr lang="en-US" sz="1800" b="1" cap="small" dirty="0"/>
              <a:t>, 2016</a:t>
            </a:r>
            <a:endParaRPr lang="en-US" sz="1800" b="1" cap="small"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534" y="5447654"/>
            <a:ext cx="2203731" cy="906207"/>
          </a:xfrm>
          <a:prstGeom prst="rect">
            <a:avLst/>
          </a:prstGeom>
        </p:spPr>
      </p:pic>
    </p:spTree>
    <p:extLst>
      <p:ext uri="{BB962C8B-B14F-4D97-AF65-F5344CB8AC3E}">
        <p14:creationId xmlns:p14="http://schemas.microsoft.com/office/powerpoint/2010/main" val="37547138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SENDOUT model</a:t>
            </a:r>
            <a:endParaRPr lang="en-US" dirty="0"/>
          </a:p>
        </p:txBody>
      </p:sp>
      <p:sp>
        <p:nvSpPr>
          <p:cNvPr id="3" name="Content Placeholder 2"/>
          <p:cNvSpPr>
            <a:spLocks noGrp="1"/>
          </p:cNvSpPr>
          <p:nvPr>
            <p:ph idx="1"/>
          </p:nvPr>
        </p:nvSpPr>
        <p:spPr/>
        <p:txBody>
          <a:bodyPr>
            <a:normAutofit/>
          </a:bodyPr>
          <a:lstStyle/>
          <a:p>
            <a:r>
              <a:rPr lang="en-US" dirty="0" smtClean="0"/>
              <a:t>Cascade utilizes SENDOUT™ for resource </a:t>
            </a:r>
            <a:r>
              <a:rPr lang="en-US" dirty="0" smtClean="0"/>
              <a:t>optimization.</a:t>
            </a:r>
            <a:endParaRPr lang="en-US" dirty="0" smtClean="0"/>
          </a:p>
          <a:p>
            <a:r>
              <a:rPr lang="en-US" dirty="0" smtClean="0"/>
              <a:t>This </a:t>
            </a:r>
            <a:r>
              <a:rPr lang="en-US" dirty="0"/>
              <a:t>model permits the Company to </a:t>
            </a:r>
            <a:r>
              <a:rPr lang="en-US" dirty="0" smtClean="0"/>
              <a:t>develop </a:t>
            </a:r>
            <a:r>
              <a:rPr lang="en-US" dirty="0"/>
              <a:t>and analyze a variety of resource portfolios to help determine the type, size, and timing of resources best matched to forecast requirements</a:t>
            </a:r>
            <a:r>
              <a:rPr lang="en-US" dirty="0" smtClean="0"/>
              <a:t>.</a:t>
            </a:r>
          </a:p>
          <a:p>
            <a:r>
              <a:rPr lang="en-US" dirty="0" smtClean="0"/>
              <a:t>SENDOUT</a:t>
            </a:r>
            <a:r>
              <a:rPr lang="en-US" dirty="0"/>
              <a:t>™ is very powerful and complex. It operates by combining a series of existing and potential demand side and supply side resources and optimizes their utilization at the lowest net present cost over the entire planning period for a given demand forecast.</a:t>
            </a:r>
          </a:p>
          <a:p>
            <a:endParaRPr lang="en-US" dirty="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3097581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SENDOUT model</a:t>
            </a:r>
            <a:endParaRPr lang="en-US" dirty="0"/>
          </a:p>
        </p:txBody>
      </p:sp>
      <p:sp>
        <p:nvSpPr>
          <p:cNvPr id="3" name="Content Placeholder 2"/>
          <p:cNvSpPr>
            <a:spLocks noGrp="1"/>
          </p:cNvSpPr>
          <p:nvPr>
            <p:ph idx="1"/>
          </p:nvPr>
        </p:nvSpPr>
        <p:spPr/>
        <p:txBody>
          <a:bodyPr>
            <a:normAutofit/>
          </a:bodyPr>
          <a:lstStyle/>
          <a:p>
            <a:r>
              <a:rPr lang="en-US" dirty="0"/>
              <a:t>SENDOUT™ utilizes a linear programming </a:t>
            </a:r>
            <a:r>
              <a:rPr lang="en-US" dirty="0" smtClean="0"/>
              <a:t>approach.</a:t>
            </a:r>
            <a:endParaRPr lang="en-US" dirty="0" smtClean="0"/>
          </a:p>
          <a:p>
            <a:r>
              <a:rPr lang="en-US" dirty="0" smtClean="0"/>
              <a:t>The </a:t>
            </a:r>
            <a:r>
              <a:rPr lang="en-US" dirty="0"/>
              <a:t>model knows the exact load and price for every day of the planning period based on the analyst’s input and can therefore minimize costs in a way that would not be possible in the real world</a:t>
            </a:r>
            <a:r>
              <a:rPr lang="en-US" dirty="0" smtClean="0"/>
              <a:t>.</a:t>
            </a:r>
          </a:p>
          <a:p>
            <a:r>
              <a:rPr lang="en-US" dirty="0" smtClean="0"/>
              <a:t>Therefore</a:t>
            </a:r>
            <a:r>
              <a:rPr lang="en-US" dirty="0"/>
              <a:t>, it is important to acknowledge that linear programming analysis provides helpful but not perfect information to guide decisions.</a:t>
            </a:r>
          </a:p>
          <a:p>
            <a:endParaRPr lang="en-US" dirty="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4279773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83020"/>
          </a:xfrm>
        </p:spPr>
        <p:txBody>
          <a:bodyPr>
            <a:normAutofit fontScale="90000"/>
          </a:bodyPr>
          <a:lstStyle/>
          <a:p>
            <a:pPr marL="228600" lvl="0" indent="-228600">
              <a:spcBef>
                <a:spcPts val="1000"/>
              </a:spcBef>
            </a:pPr>
            <a:r>
              <a:rPr lang="en-US" sz="2500" b="1" dirty="0">
                <a:solidFill>
                  <a:srgbClr val="0077BD"/>
                </a:solidFill>
                <a:latin typeface="Arial" panose="020B0604020202020204" pitchFamily="34" charset="0"/>
                <a:ea typeface="+mn-ea"/>
                <a:cs typeface="+mn-cs"/>
              </a:rPr>
              <a:t>Modeling Transportation In SENDOUT®</a:t>
            </a:r>
            <a:r>
              <a:rPr lang="en-US" sz="2500" dirty="0">
                <a:solidFill>
                  <a:srgbClr val="0077BD"/>
                </a:solidFill>
                <a:latin typeface="Arial" panose="020B0604020202020204" pitchFamily="34" charset="0"/>
                <a:ea typeface="+mn-ea"/>
                <a:cs typeface="+mn-cs"/>
              </a:rPr>
              <a:t/>
            </a:r>
            <a:br>
              <a:rPr lang="en-US" sz="2500" dirty="0">
                <a:solidFill>
                  <a:srgbClr val="0077BD"/>
                </a:solidFill>
                <a:latin typeface="Arial" panose="020B0604020202020204" pitchFamily="34" charset="0"/>
                <a:ea typeface="+mn-ea"/>
                <a:cs typeface="+mn-cs"/>
              </a:rPr>
            </a:br>
            <a:r>
              <a:rPr lang="en-US" sz="2500" dirty="0" smtClean="0">
                <a:solidFill>
                  <a:srgbClr val="0077BD"/>
                </a:solidFill>
                <a:latin typeface="Arial" panose="020B0604020202020204" pitchFamily="34" charset="0"/>
                <a:ea typeface="+mn-ea"/>
                <a:cs typeface="+mn-cs"/>
              </a:rPr>
              <a:t>IS A BALANCING ACT OF REALITY AND SUBJECTIVE APPLICATION</a:t>
            </a:r>
            <a:endParaRPr lang="en-US" dirty="0"/>
          </a:p>
        </p:txBody>
      </p:sp>
      <p:sp>
        <p:nvSpPr>
          <p:cNvPr id="3" name="Content Placeholder 2"/>
          <p:cNvSpPr>
            <a:spLocks noGrp="1"/>
          </p:cNvSpPr>
          <p:nvPr>
            <p:ph idx="1"/>
          </p:nvPr>
        </p:nvSpPr>
        <p:spPr>
          <a:xfrm>
            <a:off x="838200" y="961901"/>
            <a:ext cx="10515600" cy="5215062"/>
          </a:xfrm>
        </p:spPr>
        <p:txBody>
          <a:bodyPr>
            <a:normAutofit fontScale="40000" lnSpcReduction="20000"/>
          </a:bodyPr>
          <a:lstStyle/>
          <a:p>
            <a:pPr marL="0" indent="0">
              <a:buNone/>
            </a:pPr>
            <a:r>
              <a:rPr lang="en-US" sz="4300" dirty="0">
                <a:solidFill>
                  <a:srgbClr val="FFFFFF"/>
                </a:solidFill>
              </a:rPr>
              <a:t>79</a:t>
            </a:r>
          </a:p>
          <a:p>
            <a:r>
              <a:rPr lang="en-US" sz="4300" dirty="0" smtClean="0">
                <a:solidFill>
                  <a:srgbClr val="000000"/>
                </a:solidFill>
              </a:rPr>
              <a:t>Start </a:t>
            </a:r>
            <a:r>
              <a:rPr lang="en-US" sz="4300" dirty="0">
                <a:solidFill>
                  <a:srgbClr val="000000"/>
                </a:solidFill>
              </a:rPr>
              <a:t>with a point in time look at each jurisdiction’s </a:t>
            </a:r>
            <a:r>
              <a:rPr lang="en-US" sz="4300" dirty="0" smtClean="0">
                <a:solidFill>
                  <a:srgbClr val="000000"/>
                </a:solidFill>
              </a:rPr>
              <a:t>resources.</a:t>
            </a:r>
            <a:endParaRPr lang="en-US" sz="4300" dirty="0" smtClean="0">
              <a:solidFill>
                <a:srgbClr val="000000"/>
              </a:solidFill>
            </a:endParaRPr>
          </a:p>
          <a:p>
            <a:r>
              <a:rPr lang="en-US" sz="4300" dirty="0" smtClean="0">
                <a:solidFill>
                  <a:srgbClr val="000000"/>
                </a:solidFill>
              </a:rPr>
              <a:t>We start with the Nov16-Oct17 PGA </a:t>
            </a:r>
            <a:r>
              <a:rPr lang="en-US" sz="4300" dirty="0" smtClean="0">
                <a:solidFill>
                  <a:srgbClr val="000000"/>
                </a:solidFill>
              </a:rPr>
              <a:t>portfolio. </a:t>
            </a:r>
            <a:endParaRPr lang="en-US" sz="4300" dirty="0">
              <a:solidFill>
                <a:srgbClr val="000000"/>
              </a:solidFill>
            </a:endParaRPr>
          </a:p>
          <a:p>
            <a:r>
              <a:rPr lang="en-US" sz="4300" dirty="0" smtClean="0">
                <a:solidFill>
                  <a:srgbClr val="000000"/>
                </a:solidFill>
              </a:rPr>
              <a:t>Contracts </a:t>
            </a:r>
            <a:r>
              <a:rPr lang="en-US" sz="4300" dirty="0">
                <a:solidFill>
                  <a:srgbClr val="000000"/>
                </a:solidFill>
              </a:rPr>
              <a:t>–Receipt and Delivery </a:t>
            </a:r>
            <a:r>
              <a:rPr lang="en-US" sz="4300" dirty="0" smtClean="0">
                <a:solidFill>
                  <a:srgbClr val="000000"/>
                </a:solidFill>
              </a:rPr>
              <a:t>Points</a:t>
            </a:r>
          </a:p>
          <a:p>
            <a:r>
              <a:rPr lang="en-US" sz="4300" dirty="0" smtClean="0">
                <a:solidFill>
                  <a:srgbClr val="000000"/>
                </a:solidFill>
              </a:rPr>
              <a:t>We start with current transport contracts, using centralized receipts and approx. 66 delivery </a:t>
            </a:r>
            <a:r>
              <a:rPr lang="en-US" sz="4300" dirty="0" smtClean="0">
                <a:solidFill>
                  <a:srgbClr val="000000"/>
                </a:solidFill>
              </a:rPr>
              <a:t>locations.</a:t>
            </a:r>
            <a:endParaRPr lang="en-US" sz="4300" dirty="0">
              <a:solidFill>
                <a:srgbClr val="000000"/>
              </a:solidFill>
            </a:endParaRPr>
          </a:p>
          <a:p>
            <a:r>
              <a:rPr lang="en-US" sz="4300" dirty="0" smtClean="0">
                <a:solidFill>
                  <a:srgbClr val="000000"/>
                </a:solidFill>
              </a:rPr>
              <a:t>Rates</a:t>
            </a:r>
          </a:p>
          <a:p>
            <a:r>
              <a:rPr lang="en-US" sz="4300" dirty="0" smtClean="0">
                <a:solidFill>
                  <a:srgbClr val="000000"/>
                </a:solidFill>
              </a:rPr>
              <a:t>Current contractual, with CPI increase every 3 years</a:t>
            </a:r>
            <a:endParaRPr lang="en-US" sz="4300" dirty="0">
              <a:solidFill>
                <a:srgbClr val="000000"/>
              </a:solidFill>
            </a:endParaRPr>
          </a:p>
          <a:p>
            <a:endParaRPr lang="en-US" sz="4300" dirty="0" smtClean="0">
              <a:solidFill>
                <a:srgbClr val="000000"/>
              </a:solidFill>
            </a:endParaRPr>
          </a:p>
          <a:p>
            <a:r>
              <a:rPr lang="en-US" sz="4300" dirty="0" smtClean="0">
                <a:solidFill>
                  <a:srgbClr val="000000"/>
                </a:solidFill>
              </a:rPr>
              <a:t>Contractual </a:t>
            </a:r>
            <a:r>
              <a:rPr lang="en-US" sz="4300" dirty="0">
                <a:solidFill>
                  <a:srgbClr val="000000"/>
                </a:solidFill>
              </a:rPr>
              <a:t>vs. </a:t>
            </a:r>
            <a:r>
              <a:rPr lang="en-US" sz="4300" dirty="0" smtClean="0">
                <a:solidFill>
                  <a:srgbClr val="000000"/>
                </a:solidFill>
              </a:rPr>
              <a:t>Operational</a:t>
            </a:r>
          </a:p>
          <a:p>
            <a:r>
              <a:rPr lang="en-US" sz="4300" dirty="0" smtClean="0">
                <a:solidFill>
                  <a:srgbClr val="000000"/>
                </a:solidFill>
              </a:rPr>
              <a:t>Contractual </a:t>
            </a:r>
            <a:r>
              <a:rPr lang="en-US" sz="4300" dirty="0">
                <a:solidFill>
                  <a:srgbClr val="000000"/>
                </a:solidFill>
              </a:rPr>
              <a:t>can be overly </a:t>
            </a:r>
            <a:r>
              <a:rPr lang="en-US" sz="4300" dirty="0" smtClean="0">
                <a:solidFill>
                  <a:srgbClr val="000000"/>
                </a:solidFill>
              </a:rPr>
              <a:t>restrictive.</a:t>
            </a:r>
            <a:endParaRPr lang="en-US" sz="4300" dirty="0" smtClean="0">
              <a:solidFill>
                <a:srgbClr val="000000"/>
              </a:solidFill>
            </a:endParaRPr>
          </a:p>
          <a:p>
            <a:r>
              <a:rPr lang="en-US" sz="4300" dirty="0" smtClean="0">
                <a:solidFill>
                  <a:srgbClr val="000000"/>
                </a:solidFill>
              </a:rPr>
              <a:t>Operational </a:t>
            </a:r>
            <a:r>
              <a:rPr lang="en-US" sz="4300" dirty="0">
                <a:solidFill>
                  <a:srgbClr val="000000"/>
                </a:solidFill>
              </a:rPr>
              <a:t>can be overly </a:t>
            </a:r>
            <a:r>
              <a:rPr lang="en-US" sz="4300" dirty="0" smtClean="0">
                <a:solidFill>
                  <a:srgbClr val="000000"/>
                </a:solidFill>
              </a:rPr>
              <a:t>flexible.</a:t>
            </a:r>
            <a:endParaRPr lang="en-US" sz="4300" dirty="0" smtClean="0">
              <a:solidFill>
                <a:srgbClr val="000000"/>
              </a:solidFill>
            </a:endParaRPr>
          </a:p>
          <a:p>
            <a:r>
              <a:rPr lang="en-US" sz="4300" dirty="0" smtClean="0">
                <a:solidFill>
                  <a:srgbClr val="000000"/>
                </a:solidFill>
              </a:rPr>
              <a:t>Incorporating </a:t>
            </a:r>
            <a:r>
              <a:rPr lang="en-US" sz="4300" dirty="0">
                <a:solidFill>
                  <a:srgbClr val="000000"/>
                </a:solidFill>
              </a:rPr>
              <a:t>operational realities into our modeling can defer the need to acquire new resources</a:t>
            </a:r>
            <a:r>
              <a:rPr lang="en-US" sz="4300" dirty="0" smtClean="0">
                <a:solidFill>
                  <a:srgbClr val="000000"/>
                </a:solidFill>
              </a:rPr>
              <a:t>.</a:t>
            </a:r>
          </a:p>
          <a:p>
            <a:r>
              <a:rPr lang="en-US" sz="4300" dirty="0" smtClean="0">
                <a:solidFill>
                  <a:srgbClr val="000000"/>
                </a:solidFill>
              </a:rPr>
              <a:t>Gas </a:t>
            </a:r>
            <a:r>
              <a:rPr lang="en-US" sz="4300" dirty="0">
                <a:solidFill>
                  <a:srgbClr val="000000"/>
                </a:solidFill>
              </a:rPr>
              <a:t>Supply’s job is to get gas from the supply basin to the pipeline citygate. </a:t>
            </a:r>
            <a:endParaRPr lang="en-US" sz="4300" dirty="0" smtClean="0">
              <a:solidFill>
                <a:srgbClr val="000000"/>
              </a:solidFill>
            </a:endParaRPr>
          </a:p>
          <a:p>
            <a:r>
              <a:rPr lang="en-US" sz="4300" dirty="0" smtClean="0">
                <a:solidFill>
                  <a:srgbClr val="000000"/>
                </a:solidFill>
              </a:rPr>
              <a:t>IRP focus is on the </a:t>
            </a:r>
            <a:r>
              <a:rPr lang="en-US" sz="4300" dirty="0" smtClean="0">
                <a:solidFill>
                  <a:srgbClr val="000000"/>
                </a:solidFill>
              </a:rPr>
              <a:t>core.</a:t>
            </a:r>
            <a:endParaRPr lang="en-US" sz="4300" dirty="0" smtClean="0">
              <a:solidFill>
                <a:srgbClr val="000000"/>
              </a:solidFill>
            </a:endParaRPr>
          </a:p>
          <a:p>
            <a:r>
              <a:rPr lang="en-US" sz="4300" dirty="0" smtClean="0">
                <a:solidFill>
                  <a:srgbClr val="000000"/>
                </a:solidFill>
              </a:rPr>
              <a:t>Operations job </a:t>
            </a:r>
            <a:r>
              <a:rPr lang="en-US" sz="4300" dirty="0">
                <a:solidFill>
                  <a:srgbClr val="000000"/>
                </a:solidFill>
              </a:rPr>
              <a:t>is to take gas from the pipeline gate to our customers</a:t>
            </a:r>
            <a:r>
              <a:rPr lang="en-US" sz="4300" dirty="0" smtClean="0">
                <a:solidFill>
                  <a:srgbClr val="000000"/>
                </a:solidFill>
              </a:rPr>
              <a:t>.</a:t>
            </a:r>
          </a:p>
          <a:p>
            <a:r>
              <a:rPr lang="en-US" sz="4300" dirty="0" smtClean="0">
                <a:solidFill>
                  <a:srgbClr val="000000"/>
                </a:solidFill>
              </a:rPr>
              <a:t>Operations focus is on the system, not just the </a:t>
            </a:r>
            <a:r>
              <a:rPr lang="en-US" sz="4300" dirty="0" smtClean="0">
                <a:solidFill>
                  <a:srgbClr val="000000"/>
                </a:solidFill>
              </a:rPr>
              <a:t>core.</a:t>
            </a:r>
            <a:endParaRPr lang="en-US" sz="4300" dirty="0" smtClean="0">
              <a:solidFill>
                <a:srgbClr val="000000"/>
              </a:solidFill>
            </a:endParaRPr>
          </a:p>
          <a:p>
            <a:r>
              <a:rPr lang="en-US" sz="4300" dirty="0" smtClean="0">
                <a:solidFill>
                  <a:srgbClr val="000000"/>
                </a:solidFill>
              </a:rPr>
              <a:t>Limiting </a:t>
            </a:r>
            <a:r>
              <a:rPr lang="en-US" sz="4300" dirty="0">
                <a:solidFill>
                  <a:srgbClr val="000000"/>
                </a:solidFill>
              </a:rPr>
              <a:t>factor is receipt quantity –how much can you bring into the system?</a:t>
            </a:r>
          </a:p>
          <a:p>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43</a:t>
            </a:fld>
            <a:endParaRPr lang="en-US"/>
          </a:p>
        </p:txBody>
      </p:sp>
    </p:spTree>
    <p:extLst>
      <p:ext uri="{BB962C8B-B14F-4D97-AF65-F5344CB8AC3E}">
        <p14:creationId xmlns:p14="http://schemas.microsoft.com/office/powerpoint/2010/main" val="2219470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spcBef>
                <a:spcPts val="1000"/>
              </a:spcBef>
            </a:pPr>
            <a:r>
              <a:rPr lang="en-US" sz="2800" b="1" dirty="0">
                <a:solidFill>
                  <a:srgbClr val="0077BD"/>
                </a:solidFill>
                <a:latin typeface="Arial" panose="020B0604020202020204" pitchFamily="34" charset="0"/>
                <a:ea typeface="+mn-ea"/>
                <a:cs typeface="+mn-cs"/>
              </a:rPr>
              <a:t>Modeling Challenges</a:t>
            </a:r>
            <a:r>
              <a:rPr lang="en-US" sz="2800" dirty="0">
                <a:solidFill>
                  <a:srgbClr val="0077BD"/>
                </a:solidFill>
                <a:latin typeface="Arial" panose="020B0604020202020204" pitchFamily="34" charset="0"/>
                <a:ea typeface="+mn-ea"/>
                <a:cs typeface="+mn-cs"/>
              </a:rPr>
              <a:t/>
            </a:r>
            <a:br>
              <a:rPr lang="en-US" sz="2800" dirty="0">
                <a:solidFill>
                  <a:srgbClr val="0077BD"/>
                </a:solidFill>
                <a:latin typeface="Arial" panose="020B0604020202020204" pitchFamily="34" charset="0"/>
                <a:ea typeface="+mn-ea"/>
                <a:cs typeface="+mn-cs"/>
              </a:rPr>
            </a:br>
            <a:endParaRPr lang="en-US" dirty="0"/>
          </a:p>
        </p:txBody>
      </p:sp>
      <p:sp>
        <p:nvSpPr>
          <p:cNvPr id="3" name="Content Placeholder 2"/>
          <p:cNvSpPr>
            <a:spLocks noGrp="1"/>
          </p:cNvSpPr>
          <p:nvPr>
            <p:ph idx="1"/>
          </p:nvPr>
        </p:nvSpPr>
        <p:spPr>
          <a:xfrm>
            <a:off x="838200" y="1056904"/>
            <a:ext cx="10515600" cy="5120059"/>
          </a:xfrm>
        </p:spPr>
        <p:txBody>
          <a:bodyPr>
            <a:normAutofit/>
          </a:bodyPr>
          <a:lstStyle/>
          <a:p>
            <a:r>
              <a:rPr lang="en-US" dirty="0" smtClean="0">
                <a:solidFill>
                  <a:srgbClr val="000000"/>
                </a:solidFill>
                <a:latin typeface="Arial" panose="020B0604020202020204" pitchFamily="34" charset="0"/>
              </a:rPr>
              <a:t>Supply </a:t>
            </a:r>
            <a:r>
              <a:rPr lang="en-US" dirty="0">
                <a:solidFill>
                  <a:srgbClr val="000000"/>
                </a:solidFill>
                <a:latin typeface="Arial" panose="020B0604020202020204" pitchFamily="34" charset="0"/>
              </a:rPr>
              <a:t>needs to get gas to the </a:t>
            </a:r>
            <a:r>
              <a:rPr lang="en-US" dirty="0" smtClean="0">
                <a:solidFill>
                  <a:srgbClr val="000000"/>
                </a:solidFill>
                <a:latin typeface="Arial" panose="020B0604020202020204" pitchFamily="34" charset="0"/>
              </a:rPr>
              <a:t>citygate</a:t>
            </a:r>
            <a:r>
              <a:rPr lang="en-US" dirty="0">
                <a:solidFill>
                  <a:srgbClr val="000000"/>
                </a:solidFill>
                <a:latin typeface="Arial" panose="020B0604020202020204" pitchFamily="34" charset="0"/>
              </a:rPr>
              <a:t>.</a:t>
            </a:r>
          </a:p>
          <a:p>
            <a:r>
              <a:rPr lang="en-US" dirty="0" smtClean="0">
                <a:solidFill>
                  <a:srgbClr val="000000"/>
                </a:solidFill>
                <a:latin typeface="Arial" panose="020B0604020202020204" pitchFamily="34" charset="0"/>
              </a:rPr>
              <a:t>Many of our transport agreements were entered into decades ago, </a:t>
            </a:r>
            <a:r>
              <a:rPr lang="en-US" dirty="0">
                <a:solidFill>
                  <a:srgbClr val="000000"/>
                </a:solidFill>
                <a:latin typeface="Arial" panose="020B0604020202020204" pitchFamily="34" charset="0"/>
              </a:rPr>
              <a:t>based on demand projections at that point in time.</a:t>
            </a:r>
          </a:p>
          <a:p>
            <a:r>
              <a:rPr lang="en-US" dirty="0" smtClean="0">
                <a:solidFill>
                  <a:srgbClr val="000000"/>
                </a:solidFill>
                <a:latin typeface="Arial" panose="020B0604020202020204" pitchFamily="34" charset="0"/>
              </a:rPr>
              <a:t>Sum </a:t>
            </a:r>
            <a:r>
              <a:rPr lang="en-US" dirty="0">
                <a:solidFill>
                  <a:srgbClr val="000000"/>
                </a:solidFill>
                <a:latin typeface="Arial" panose="020B0604020202020204" pitchFamily="34" charset="0"/>
              </a:rPr>
              <a:t>of receipt quantity and aggregated delivery quantity </a:t>
            </a:r>
            <a:r>
              <a:rPr lang="en-US" dirty="0" smtClean="0">
                <a:solidFill>
                  <a:srgbClr val="000000"/>
                </a:solidFill>
                <a:latin typeface="Arial" panose="020B0604020202020204" pitchFamily="34" charset="0"/>
              </a:rPr>
              <a:t>can help </a:t>
            </a:r>
            <a:r>
              <a:rPr lang="en-US" dirty="0">
                <a:solidFill>
                  <a:srgbClr val="000000"/>
                </a:solidFill>
                <a:latin typeface="Arial" panose="020B0604020202020204" pitchFamily="34" charset="0"/>
              </a:rPr>
              <a:t>identify resource deficiency </a:t>
            </a:r>
            <a:r>
              <a:rPr lang="en-US" dirty="0" smtClean="0">
                <a:solidFill>
                  <a:srgbClr val="000000"/>
                </a:solidFill>
                <a:latin typeface="Arial" panose="020B0604020202020204" pitchFamily="34" charset="0"/>
              </a:rPr>
              <a:t>depending on how you allocate the rights.</a:t>
            </a:r>
            <a:endParaRPr lang="en-US" dirty="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aggregated look can mask individual city gate </a:t>
            </a:r>
            <a:r>
              <a:rPr lang="en-US" dirty="0" smtClean="0">
                <a:solidFill>
                  <a:srgbClr val="000000"/>
                </a:solidFill>
                <a:latin typeface="Arial" panose="020B0604020202020204" pitchFamily="34" charset="0"/>
              </a:rPr>
              <a:t>issues for looped sections, </a:t>
            </a:r>
            <a:r>
              <a:rPr lang="en-US" dirty="0">
                <a:solidFill>
                  <a:srgbClr val="000000"/>
                </a:solidFill>
                <a:latin typeface="Arial" panose="020B0604020202020204" pitchFamily="34" charset="0"/>
              </a:rPr>
              <a:t>and the disaggregated look can create deficiencies where they don’t exist.</a:t>
            </a:r>
          </a:p>
          <a:p>
            <a:r>
              <a:rPr lang="en-US" dirty="0" smtClean="0">
                <a:solidFill>
                  <a:srgbClr val="000000"/>
                </a:solidFill>
                <a:latin typeface="Arial" panose="020B0604020202020204" pitchFamily="34" charset="0"/>
              </a:rPr>
              <a:t>In </a:t>
            </a:r>
            <a:r>
              <a:rPr lang="en-US" dirty="0">
                <a:solidFill>
                  <a:srgbClr val="000000"/>
                </a:solidFill>
                <a:latin typeface="Arial" panose="020B0604020202020204" pitchFamily="34" charset="0"/>
              </a:rPr>
              <a:t>many cases operational capacity is greater than contracted.</a:t>
            </a:r>
          </a:p>
          <a:p>
            <a:r>
              <a:rPr lang="en-US" dirty="0" smtClean="0">
                <a:solidFill>
                  <a:srgbClr val="000000"/>
                </a:solidFill>
                <a:latin typeface="Arial" panose="020B0604020202020204" pitchFamily="34" charset="0"/>
              </a:rPr>
              <a:t>SENDOUT has perfect </a:t>
            </a:r>
            <a:r>
              <a:rPr lang="en-US" dirty="0" smtClean="0">
                <a:solidFill>
                  <a:srgbClr val="000000"/>
                </a:solidFill>
                <a:latin typeface="Arial" panose="020B0604020202020204" pitchFamily="34" charset="0"/>
              </a:rPr>
              <a:t>knowledge.</a:t>
            </a:r>
            <a:endParaRPr lang="en-US"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44</a:t>
            </a:fld>
            <a:endParaRPr lang="en-US"/>
          </a:p>
        </p:txBody>
      </p:sp>
    </p:spTree>
    <p:extLst>
      <p:ext uri="{BB962C8B-B14F-4D97-AF65-F5344CB8AC3E}">
        <p14:creationId xmlns:p14="http://schemas.microsoft.com/office/powerpoint/2010/main" val="28537686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83075" y="712519"/>
            <a:ext cx="9573621" cy="5177641"/>
          </a:xfrm>
          <a:prstGeom prst="rect">
            <a:avLst/>
          </a:prstGeom>
        </p:spPr>
      </p:pic>
      <p:sp>
        <p:nvSpPr>
          <p:cNvPr id="2" name="Slide Number Placeholder 1"/>
          <p:cNvSpPr>
            <a:spLocks noGrp="1"/>
          </p:cNvSpPr>
          <p:nvPr>
            <p:ph type="sldNum" sz="quarter" idx="12"/>
          </p:nvPr>
        </p:nvSpPr>
        <p:spPr/>
        <p:txBody>
          <a:bodyPr/>
          <a:lstStyle/>
          <a:p>
            <a:fld id="{CFC7651E-B4BE-4A93-B9C9-586D74789E66}" type="slidenum">
              <a:rPr lang="en-US" smtClean="0"/>
              <a:t>45</a:t>
            </a:fld>
            <a:endParaRPr lang="en-US"/>
          </a:p>
        </p:txBody>
      </p:sp>
    </p:spTree>
    <p:extLst>
      <p:ext uri="{BB962C8B-B14F-4D97-AF65-F5344CB8AC3E}">
        <p14:creationId xmlns:p14="http://schemas.microsoft.com/office/powerpoint/2010/main" val="3706889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38200" y="727010"/>
            <a:ext cx="10431483" cy="4769789"/>
          </a:xfrm>
          <a:prstGeom prst="rect">
            <a:avLst/>
          </a:prstGeom>
        </p:spPr>
      </p:pic>
      <p:sp>
        <p:nvSpPr>
          <p:cNvPr id="2" name="Slide Number Placeholder 1"/>
          <p:cNvSpPr>
            <a:spLocks noGrp="1"/>
          </p:cNvSpPr>
          <p:nvPr>
            <p:ph type="sldNum" sz="quarter" idx="12"/>
          </p:nvPr>
        </p:nvSpPr>
        <p:spPr/>
        <p:txBody>
          <a:bodyPr/>
          <a:lstStyle/>
          <a:p>
            <a:fld id="{CFC7651E-B4BE-4A93-B9C9-586D74789E66}" type="slidenum">
              <a:rPr lang="en-US" smtClean="0"/>
              <a:t>46</a:t>
            </a:fld>
            <a:endParaRPr lang="en-US"/>
          </a:p>
        </p:txBody>
      </p:sp>
    </p:spTree>
    <p:extLst>
      <p:ext uri="{BB962C8B-B14F-4D97-AF65-F5344CB8AC3E}">
        <p14:creationId xmlns:p14="http://schemas.microsoft.com/office/powerpoint/2010/main" val="1478678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Case Sendout Inputs</a:t>
            </a:r>
            <a:endParaRPr lang="en-US" dirty="0"/>
          </a:p>
        </p:txBody>
      </p:sp>
      <p:sp>
        <p:nvSpPr>
          <p:cNvPr id="3" name="Content Placeholder 2"/>
          <p:cNvSpPr>
            <a:spLocks noGrp="1"/>
          </p:cNvSpPr>
          <p:nvPr>
            <p:ph idx="1"/>
          </p:nvPr>
        </p:nvSpPr>
        <p:spPr/>
        <p:txBody>
          <a:bodyPr/>
          <a:lstStyle/>
          <a:p>
            <a:r>
              <a:rPr lang="en-US" dirty="0" smtClean="0"/>
              <a:t>Supply</a:t>
            </a:r>
          </a:p>
          <a:p>
            <a:r>
              <a:rPr lang="en-US" dirty="0" smtClean="0"/>
              <a:t>Storage</a:t>
            </a:r>
          </a:p>
          <a:p>
            <a:r>
              <a:rPr lang="en-US" dirty="0" smtClean="0"/>
              <a:t>Transportation</a:t>
            </a:r>
          </a:p>
          <a:p>
            <a:r>
              <a:rPr lang="en-US" dirty="0" smtClean="0"/>
              <a:t>Demand</a:t>
            </a:r>
          </a:p>
          <a:p>
            <a:r>
              <a:rPr lang="en-US" dirty="0" smtClean="0"/>
              <a:t>Price Forecast</a:t>
            </a:r>
          </a:p>
          <a:p>
            <a:r>
              <a:rPr lang="en-US" dirty="0" smtClean="0"/>
              <a:t>Weather</a:t>
            </a:r>
          </a:p>
        </p:txBody>
      </p:sp>
      <p:sp>
        <p:nvSpPr>
          <p:cNvPr id="4" name="Slide Number Placeholder 3"/>
          <p:cNvSpPr>
            <a:spLocks noGrp="1"/>
          </p:cNvSpPr>
          <p:nvPr>
            <p:ph type="sldNum" sz="quarter" idx="12"/>
          </p:nvPr>
        </p:nvSpPr>
        <p:spPr/>
        <p:txBody>
          <a:bodyPr/>
          <a:lstStyle/>
          <a:p>
            <a:fld id="{CFC7651E-B4BE-4A93-B9C9-586D74789E66}" type="slidenum">
              <a:rPr lang="en-US" smtClean="0"/>
              <a:t>47</a:t>
            </a:fld>
            <a:endParaRPr lang="en-US"/>
          </a:p>
        </p:txBody>
      </p:sp>
    </p:spTree>
    <p:extLst>
      <p:ext uri="{BB962C8B-B14F-4D97-AF65-F5344CB8AC3E}">
        <p14:creationId xmlns:p14="http://schemas.microsoft.com/office/powerpoint/2010/main" val="3996172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Supply</a:t>
            </a:r>
            <a:endParaRPr lang="en-US" b="1" dirty="0"/>
          </a:p>
        </p:txBody>
      </p:sp>
      <p:sp>
        <p:nvSpPr>
          <p:cNvPr id="3" name="Content Placeholder 2"/>
          <p:cNvSpPr>
            <a:spLocks noGrp="1"/>
          </p:cNvSpPr>
          <p:nvPr>
            <p:ph idx="1"/>
          </p:nvPr>
        </p:nvSpPr>
        <p:spPr/>
        <p:txBody>
          <a:bodyPr/>
          <a:lstStyle/>
          <a:p>
            <a:r>
              <a:rPr lang="en-US" dirty="0" smtClean="0"/>
              <a:t>Cascade can purchase gas at 3 markets; AECO, SUMAS, and OPAL.</a:t>
            </a:r>
          </a:p>
          <a:p>
            <a:r>
              <a:rPr lang="en-US" dirty="0" smtClean="0"/>
              <a:t>At each market Cascade can purchase gas at different locations along the pipeline.</a:t>
            </a:r>
          </a:p>
          <a:p>
            <a:r>
              <a:rPr lang="en-US" dirty="0" smtClean="0"/>
              <a:t>For the first year, Cascade uses all current contracts for Supply inputs.</a:t>
            </a:r>
          </a:p>
          <a:p>
            <a:r>
              <a:rPr lang="en-US" dirty="0" smtClean="0"/>
              <a:t>For years 2-20, Cascade uses Base, Fixed, Winter base, Summer and Winter day gas, and Peak day incremental supplies as inputs.</a:t>
            </a:r>
          </a:p>
          <a:p>
            <a:r>
              <a:rPr lang="en-US" dirty="0" smtClean="0"/>
              <a:t>The contracts for years 2-20 are renewed in 		        November and April.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913" y="4595583"/>
            <a:ext cx="1333686" cy="1428949"/>
          </a:xfrm>
          <a:prstGeom prst="rect">
            <a:avLst/>
          </a:prstGeom>
        </p:spPr>
      </p:pic>
      <p:sp>
        <p:nvSpPr>
          <p:cNvPr id="5" name="Slide Number Placeholder 4"/>
          <p:cNvSpPr>
            <a:spLocks noGrp="1"/>
          </p:cNvSpPr>
          <p:nvPr>
            <p:ph type="sldNum" sz="quarter" idx="12"/>
          </p:nvPr>
        </p:nvSpPr>
        <p:spPr/>
        <p:txBody>
          <a:bodyPr/>
          <a:lstStyle/>
          <a:p>
            <a:fld id="{CFC7651E-B4BE-4A93-B9C9-586D74789E66}" type="slidenum">
              <a:rPr lang="en-US" smtClean="0"/>
              <a:t>48</a:t>
            </a:fld>
            <a:endParaRPr lang="en-US"/>
          </a:p>
        </p:txBody>
      </p:sp>
    </p:spTree>
    <p:extLst>
      <p:ext uri="{BB962C8B-B14F-4D97-AF65-F5344CB8AC3E}">
        <p14:creationId xmlns:p14="http://schemas.microsoft.com/office/powerpoint/2010/main" val="3781541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Supply</a:t>
            </a:r>
            <a:endParaRPr lang="en-US" b="1" dirty="0"/>
          </a:p>
        </p:txBody>
      </p:sp>
      <p:pic>
        <p:nvPicPr>
          <p:cNvPr id="4" name="Content Placeholder 3"/>
          <p:cNvPicPr>
            <a:picLocks noGrp="1" noChangeAspect="1"/>
          </p:cNvPicPr>
          <p:nvPr>
            <p:ph idx="1"/>
          </p:nvPr>
        </p:nvPicPr>
        <p:blipFill>
          <a:blip r:embed="rId2"/>
          <a:stretch>
            <a:fillRect/>
          </a:stretch>
        </p:blipFill>
        <p:spPr>
          <a:xfrm>
            <a:off x="2633924" y="1825625"/>
            <a:ext cx="6924152"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49</a:t>
            </a:fld>
            <a:endParaRPr lang="en-US"/>
          </a:p>
        </p:txBody>
      </p:sp>
    </p:spTree>
    <p:extLst>
      <p:ext uri="{BB962C8B-B14F-4D97-AF65-F5344CB8AC3E}">
        <p14:creationId xmlns:p14="http://schemas.microsoft.com/office/powerpoint/2010/main" val="3348780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Outline</a:t>
            </a:r>
            <a:endParaRPr lang="en-US" cap="small" dirty="0">
              <a:latin typeface="+mn-lt"/>
            </a:endParaRPr>
          </a:p>
        </p:txBody>
      </p:sp>
      <p:sp>
        <p:nvSpPr>
          <p:cNvPr id="3" name="Content Placeholder 2"/>
          <p:cNvSpPr>
            <a:spLocks noGrp="1"/>
          </p:cNvSpPr>
          <p:nvPr>
            <p:ph idx="1"/>
          </p:nvPr>
        </p:nvSpPr>
        <p:spPr>
          <a:xfrm>
            <a:off x="2209800" y="2037588"/>
            <a:ext cx="8229600" cy="4325112"/>
          </a:xfrm>
        </p:spPr>
        <p:txBody>
          <a:bodyPr>
            <a:normAutofit fontScale="92500" lnSpcReduction="10000"/>
          </a:bodyPr>
          <a:lstStyle/>
          <a:p>
            <a:pPr marL="640080" indent="-514350">
              <a:spcAft>
                <a:spcPts val="900"/>
              </a:spcAft>
              <a:buClr>
                <a:schemeClr val="tx2"/>
              </a:buClr>
              <a:buFont typeface="+mj-lt"/>
              <a:buAutoNum type="romanUcPeriod"/>
            </a:pPr>
            <a:r>
              <a:rPr lang="en-US" sz="2000" cap="small" dirty="0">
                <a:solidFill>
                  <a:schemeClr val="tx2"/>
                </a:solidFill>
              </a:rPr>
              <a:t>  Company overview</a:t>
            </a:r>
          </a:p>
          <a:p>
            <a:pPr marL="640080" indent="-514350">
              <a:spcAft>
                <a:spcPts val="900"/>
              </a:spcAft>
              <a:buClr>
                <a:schemeClr val="tx2"/>
              </a:buClr>
              <a:buFont typeface="+mj-lt"/>
              <a:buAutoNum type="romanUcPeriod"/>
            </a:pPr>
            <a:r>
              <a:rPr lang="en-US" sz="2000" cap="small" dirty="0">
                <a:solidFill>
                  <a:schemeClr val="tx2"/>
                </a:solidFill>
              </a:rPr>
              <a:t>  Network Design Fundamentals</a:t>
            </a:r>
          </a:p>
          <a:p>
            <a:pPr marL="640080" indent="-514350">
              <a:spcAft>
                <a:spcPts val="900"/>
              </a:spcAft>
              <a:buClr>
                <a:schemeClr val="tx2"/>
              </a:buClr>
              <a:buFont typeface="+mj-lt"/>
              <a:buAutoNum type="romanUcPeriod"/>
            </a:pPr>
            <a:r>
              <a:rPr lang="en-US" sz="2000" cap="small" dirty="0">
                <a:solidFill>
                  <a:schemeClr val="tx2"/>
                </a:solidFill>
              </a:rPr>
              <a:t>  Interstate Pipeline Companies</a:t>
            </a:r>
          </a:p>
          <a:p>
            <a:pPr marL="640080" indent="-514350">
              <a:spcAft>
                <a:spcPts val="900"/>
              </a:spcAft>
              <a:buClr>
                <a:schemeClr val="tx2"/>
              </a:buClr>
              <a:buFont typeface="+mj-lt"/>
              <a:buAutoNum type="romanUcPeriod"/>
            </a:pPr>
            <a:r>
              <a:rPr lang="en-US" sz="2000" cap="small" dirty="0">
                <a:solidFill>
                  <a:schemeClr val="tx2"/>
                </a:solidFill>
              </a:rPr>
              <a:t>  Software </a:t>
            </a:r>
            <a:r>
              <a:rPr lang="en-US" sz="2000" cap="small" dirty="0">
                <a:solidFill>
                  <a:schemeClr val="tx2"/>
                </a:solidFill>
              </a:rPr>
              <a:t>Technology</a:t>
            </a:r>
          </a:p>
          <a:p>
            <a:pPr marL="640080" indent="-514350">
              <a:spcAft>
                <a:spcPts val="900"/>
              </a:spcAft>
              <a:buClr>
                <a:schemeClr val="tx2"/>
              </a:buClr>
              <a:buFont typeface="+mj-lt"/>
              <a:buAutoNum type="romanUcPeriod"/>
            </a:pPr>
            <a:r>
              <a:rPr lang="en-US" sz="2000" cap="small" dirty="0">
                <a:solidFill>
                  <a:schemeClr val="tx2"/>
                </a:solidFill>
              </a:rPr>
              <a:t>  Data Gathering</a:t>
            </a:r>
          </a:p>
          <a:p>
            <a:pPr marL="640080" indent="-514350">
              <a:spcAft>
                <a:spcPts val="900"/>
              </a:spcAft>
              <a:buClr>
                <a:schemeClr val="tx2"/>
              </a:buClr>
              <a:buFont typeface="+mj-lt"/>
              <a:buAutoNum type="romanUcPeriod"/>
            </a:pPr>
            <a:r>
              <a:rPr lang="en-US" sz="2000" cap="small" dirty="0">
                <a:solidFill>
                  <a:schemeClr val="tx2"/>
                </a:solidFill>
              </a:rPr>
              <a:t>  Data Analysis</a:t>
            </a:r>
          </a:p>
          <a:p>
            <a:pPr marL="640080" indent="-514350">
              <a:spcAft>
                <a:spcPts val="900"/>
              </a:spcAft>
              <a:buClr>
                <a:schemeClr val="tx2"/>
              </a:buClr>
              <a:buFont typeface="+mj-lt"/>
              <a:buAutoNum type="romanUcPeriod"/>
            </a:pPr>
            <a:r>
              <a:rPr lang="en-US" sz="2000" cap="small" dirty="0">
                <a:solidFill>
                  <a:schemeClr val="tx2"/>
                </a:solidFill>
              </a:rPr>
              <a:t>  System Enhancement Techniques</a:t>
            </a:r>
          </a:p>
          <a:p>
            <a:pPr marL="640080" indent="-514350">
              <a:spcAft>
                <a:spcPts val="900"/>
              </a:spcAft>
              <a:buClr>
                <a:schemeClr val="tx2"/>
              </a:buClr>
              <a:buFont typeface="+mj-lt"/>
              <a:buAutoNum type="romanUcPeriod"/>
            </a:pPr>
            <a:r>
              <a:rPr lang="en-US" sz="2000" cap="small" dirty="0">
                <a:solidFill>
                  <a:schemeClr val="tx2"/>
                </a:solidFill>
              </a:rPr>
              <a:t>  Future Planning Process Flow</a:t>
            </a:r>
          </a:p>
          <a:p>
            <a:pPr marL="640080" indent="-514350">
              <a:spcAft>
                <a:spcPts val="900"/>
              </a:spcAft>
              <a:buClr>
                <a:schemeClr val="tx2"/>
              </a:buClr>
              <a:buFont typeface="+mj-lt"/>
              <a:buAutoNum type="romanUcPeriod"/>
            </a:pPr>
            <a:r>
              <a:rPr lang="en-US" sz="2000" cap="small" dirty="0">
                <a:solidFill>
                  <a:schemeClr val="tx2"/>
                </a:solidFill>
              </a:rPr>
              <a:t> </a:t>
            </a:r>
            <a:r>
              <a:rPr lang="en-US" sz="2000" cap="small" dirty="0">
                <a:solidFill>
                  <a:schemeClr val="tx2"/>
                </a:solidFill>
              </a:rPr>
              <a:t> Future Projects</a:t>
            </a: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286000"/>
            <a:ext cx="2514600" cy="2950868"/>
          </a:xfrm>
          <a:prstGeom prst="rect">
            <a:avLst/>
          </a:prstGeom>
        </p:spPr>
      </p:pic>
      <p:sp>
        <p:nvSpPr>
          <p:cNvPr id="6" name="Slide Number Placeholder 5"/>
          <p:cNvSpPr>
            <a:spLocks noGrp="1"/>
          </p:cNvSpPr>
          <p:nvPr>
            <p:ph type="sldNum" sz="quarter" idx="12"/>
          </p:nvPr>
        </p:nvSpPr>
        <p:spPr/>
        <p:txBody>
          <a:bodyPr/>
          <a:lstStyle/>
          <a:p>
            <a:fld id="{CFC7651E-B4BE-4A93-B9C9-586D74789E66}" type="slidenum">
              <a:rPr lang="en-US" smtClean="0"/>
              <a:t>5</a:t>
            </a:fld>
            <a:endParaRPr lang="en-US"/>
          </a:p>
        </p:txBody>
      </p:sp>
    </p:spTree>
    <p:extLst>
      <p:ext uri="{BB962C8B-B14F-4D97-AF65-F5344CB8AC3E}">
        <p14:creationId xmlns:p14="http://schemas.microsoft.com/office/powerpoint/2010/main" val="414956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arn(inVertical)">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Base and Fixed</a:t>
            </a:r>
            <a:endParaRPr lang="en-US" dirty="0"/>
          </a:p>
        </p:txBody>
      </p:sp>
      <p:sp>
        <p:nvSpPr>
          <p:cNvPr id="3" name="Content Placeholder 2"/>
          <p:cNvSpPr>
            <a:spLocks noGrp="1"/>
          </p:cNvSpPr>
          <p:nvPr>
            <p:ph idx="1"/>
          </p:nvPr>
        </p:nvSpPr>
        <p:spPr/>
        <p:txBody>
          <a:bodyPr/>
          <a:lstStyle/>
          <a:p>
            <a:r>
              <a:rPr lang="en-US" dirty="0" smtClean="0"/>
              <a:t>Supply Base and Fixed are the baseline supply contracts that are contracted every 12 months.</a:t>
            </a:r>
          </a:p>
          <a:p>
            <a:r>
              <a:rPr lang="en-US" dirty="0" smtClean="0"/>
              <a:t>A base contract has a basis rate. This is defined as the price of gas at a given market (ie, AECO base is the expected cost of gas at NYMEX plus the basis for AECO, for a given month</a:t>
            </a:r>
            <a:r>
              <a:rPr lang="en-US" dirty="0" smtClean="0"/>
              <a:t>).</a:t>
            </a:r>
            <a:endParaRPr lang="en-US" dirty="0" smtClean="0"/>
          </a:p>
          <a:p>
            <a:r>
              <a:rPr lang="en-US" dirty="0" smtClean="0"/>
              <a:t>A fixed contract has a fixed rate.</a:t>
            </a:r>
          </a:p>
          <a:p>
            <a:r>
              <a:rPr lang="en-US" dirty="0" smtClean="0"/>
              <a:t>A penalty is applied to each contract when the contracted amount of gas is not taken for a day.  This type of penalty forces these types of contracts to take the optimal amount of gas to serve the base demand.</a:t>
            </a:r>
          </a:p>
        </p:txBody>
      </p:sp>
      <p:sp>
        <p:nvSpPr>
          <p:cNvPr id="4" name="Slide Number Placeholder 3"/>
          <p:cNvSpPr>
            <a:spLocks noGrp="1"/>
          </p:cNvSpPr>
          <p:nvPr>
            <p:ph type="sldNum" sz="quarter" idx="12"/>
          </p:nvPr>
        </p:nvSpPr>
        <p:spPr/>
        <p:txBody>
          <a:bodyPr/>
          <a:lstStyle/>
          <a:p>
            <a:fld id="{CFC7651E-B4BE-4A93-B9C9-586D74789E66}" type="slidenum">
              <a:rPr lang="en-US" smtClean="0"/>
              <a:t>50</a:t>
            </a:fld>
            <a:endParaRPr lang="en-US"/>
          </a:p>
        </p:txBody>
      </p:sp>
    </p:spTree>
    <p:extLst>
      <p:ext uri="{BB962C8B-B14F-4D97-AF65-F5344CB8AC3E}">
        <p14:creationId xmlns:p14="http://schemas.microsoft.com/office/powerpoint/2010/main" val="117295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Supply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8217" y="1877871"/>
            <a:ext cx="7811146" cy="4728446"/>
          </a:xfrm>
        </p:spPr>
      </p:pic>
      <p:sp>
        <p:nvSpPr>
          <p:cNvPr id="3" name="Slide Number Placeholder 2"/>
          <p:cNvSpPr>
            <a:spLocks noGrp="1"/>
          </p:cNvSpPr>
          <p:nvPr>
            <p:ph type="sldNum" sz="quarter" idx="12"/>
          </p:nvPr>
        </p:nvSpPr>
        <p:spPr/>
        <p:txBody>
          <a:bodyPr/>
          <a:lstStyle/>
          <a:p>
            <a:fld id="{CFC7651E-B4BE-4A93-B9C9-586D74789E66}" type="slidenum">
              <a:rPr lang="en-US" smtClean="0"/>
              <a:t>51</a:t>
            </a:fld>
            <a:endParaRPr lang="en-US"/>
          </a:p>
        </p:txBody>
      </p:sp>
    </p:spTree>
    <p:extLst>
      <p:ext uri="{BB962C8B-B14F-4D97-AF65-F5344CB8AC3E}">
        <p14:creationId xmlns:p14="http://schemas.microsoft.com/office/powerpoint/2010/main" val="395661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Supply cont’d</a:t>
            </a:r>
            <a:endParaRPr lang="en-US" dirty="0"/>
          </a:p>
        </p:txBody>
      </p:sp>
      <p:pic>
        <p:nvPicPr>
          <p:cNvPr id="6" name="Content Placeholder 5"/>
          <p:cNvPicPr>
            <a:picLocks noGrp="1" noChangeAspect="1"/>
          </p:cNvPicPr>
          <p:nvPr>
            <p:ph idx="1"/>
          </p:nvPr>
        </p:nvPicPr>
        <p:blipFill>
          <a:blip r:embed="rId2"/>
          <a:stretch>
            <a:fillRect/>
          </a:stretch>
        </p:blipFill>
        <p:spPr>
          <a:xfrm>
            <a:off x="2598793" y="1825625"/>
            <a:ext cx="6994414"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52</a:t>
            </a:fld>
            <a:endParaRPr lang="en-US"/>
          </a:p>
        </p:txBody>
      </p:sp>
    </p:spTree>
    <p:extLst>
      <p:ext uri="{BB962C8B-B14F-4D97-AF65-F5344CB8AC3E}">
        <p14:creationId xmlns:p14="http://schemas.microsoft.com/office/powerpoint/2010/main" val="1842054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base Supply</a:t>
            </a:r>
            <a:endParaRPr lang="en-US" dirty="0"/>
          </a:p>
        </p:txBody>
      </p:sp>
      <p:sp>
        <p:nvSpPr>
          <p:cNvPr id="3" name="Content Placeholder 2"/>
          <p:cNvSpPr>
            <a:spLocks noGrp="1"/>
          </p:cNvSpPr>
          <p:nvPr>
            <p:ph idx="1"/>
          </p:nvPr>
        </p:nvSpPr>
        <p:spPr/>
        <p:txBody>
          <a:bodyPr/>
          <a:lstStyle/>
          <a:p>
            <a:r>
              <a:rPr lang="en-US" dirty="0" smtClean="0"/>
              <a:t>Winter base supply is contracted supply with a premium charge that is slightly higher than base gas.</a:t>
            </a:r>
          </a:p>
          <a:p>
            <a:r>
              <a:rPr lang="en-US" dirty="0" smtClean="0"/>
              <a:t>The Maximum Daily Quantity (MDQ) is optimally set by SENDOUT.</a:t>
            </a:r>
          </a:p>
          <a:p>
            <a:r>
              <a:rPr lang="en-US" dirty="0" smtClean="0"/>
              <a:t>Winter supply is renewed every November and completes at the end of March.</a:t>
            </a:r>
          </a:p>
          <a:p>
            <a:r>
              <a:rPr lang="en-US" dirty="0" smtClean="0"/>
              <a:t>Winter Supply is additional baseline supply on top of the base or fixed supplies for the winter months.</a:t>
            </a:r>
          </a:p>
          <a:p>
            <a:r>
              <a:rPr lang="en-US" dirty="0" smtClean="0"/>
              <a:t>There is a penalty associated to this contract to force SENDOUT to take the optimal amount of additional winter base gas.</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53</a:t>
            </a:fld>
            <a:endParaRPr lang="en-US"/>
          </a:p>
        </p:txBody>
      </p:sp>
    </p:spTree>
    <p:extLst>
      <p:ext uri="{BB962C8B-B14F-4D97-AF65-F5344CB8AC3E}">
        <p14:creationId xmlns:p14="http://schemas.microsoft.com/office/powerpoint/2010/main" val="19861920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base Supply cont’d</a:t>
            </a:r>
            <a:endParaRPr lang="en-US" dirty="0"/>
          </a:p>
        </p:txBody>
      </p:sp>
      <p:pic>
        <p:nvPicPr>
          <p:cNvPr id="15" name="Content Placeholder 14"/>
          <p:cNvPicPr>
            <a:picLocks noGrp="1" noChangeAspect="1"/>
          </p:cNvPicPr>
          <p:nvPr>
            <p:ph idx="1"/>
          </p:nvPr>
        </p:nvPicPr>
        <p:blipFill>
          <a:blip r:embed="rId2"/>
          <a:stretch>
            <a:fillRect/>
          </a:stretch>
        </p:blipFill>
        <p:spPr>
          <a:xfrm>
            <a:off x="2604357" y="1825625"/>
            <a:ext cx="6983285"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54</a:t>
            </a:fld>
            <a:endParaRPr lang="en-US"/>
          </a:p>
        </p:txBody>
      </p:sp>
    </p:spTree>
    <p:extLst>
      <p:ext uri="{BB962C8B-B14F-4D97-AF65-F5344CB8AC3E}">
        <p14:creationId xmlns:p14="http://schemas.microsoft.com/office/powerpoint/2010/main" val="658779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(Winter)</a:t>
            </a:r>
            <a:endParaRPr lang="en-US" dirty="0"/>
          </a:p>
        </p:txBody>
      </p:sp>
      <p:sp>
        <p:nvSpPr>
          <p:cNvPr id="3" name="Content Placeholder 2"/>
          <p:cNvSpPr>
            <a:spLocks noGrp="1"/>
          </p:cNvSpPr>
          <p:nvPr>
            <p:ph idx="1"/>
          </p:nvPr>
        </p:nvSpPr>
        <p:spPr/>
        <p:txBody>
          <a:bodyPr>
            <a:normAutofit/>
          </a:bodyPr>
          <a:lstStyle/>
          <a:p>
            <a:r>
              <a:rPr lang="en-US" dirty="0" smtClean="0"/>
              <a:t>Winter Day supply is gas that is R-mixed at the beginning of November each year.</a:t>
            </a:r>
          </a:p>
          <a:p>
            <a:r>
              <a:rPr lang="en-US" dirty="0" smtClean="0"/>
              <a:t>The R-mix function takes into account </a:t>
            </a:r>
            <a:r>
              <a:rPr lang="en-US" dirty="0"/>
              <a:t>the fixed and variable costs </a:t>
            </a:r>
            <a:r>
              <a:rPr lang="en-US" dirty="0" smtClean="0"/>
              <a:t>of a resource to determine the </a:t>
            </a:r>
            <a:r>
              <a:rPr lang="en-US" dirty="0"/>
              <a:t>proper </a:t>
            </a:r>
            <a:r>
              <a:rPr lang="en-US" dirty="0" smtClean="0"/>
              <a:t>amount to take in a given </a:t>
            </a:r>
            <a:r>
              <a:rPr lang="en-US" dirty="0" smtClean="0"/>
              <a:t>period.</a:t>
            </a:r>
            <a:endParaRPr lang="en-US" dirty="0"/>
          </a:p>
          <a:p>
            <a:r>
              <a:rPr lang="en-US" dirty="0" smtClean="0"/>
              <a:t>Winter day gas has a MDQ cap but is not a must take supply.</a:t>
            </a:r>
          </a:p>
          <a:p>
            <a:r>
              <a:rPr lang="en-US" dirty="0" smtClean="0"/>
              <a:t>If a winter day supply has an MDQ of 10000 </a:t>
            </a:r>
            <a:r>
              <a:rPr lang="en-US" dirty="0" err="1" smtClean="0"/>
              <a:t>dth</a:t>
            </a:r>
            <a:r>
              <a:rPr lang="en-US" dirty="0" smtClean="0"/>
              <a:t> then it can take anywhere from 0 to 10000 dth’s of gas on any given day in the winter.</a:t>
            </a:r>
          </a:p>
          <a:p>
            <a:r>
              <a:rPr lang="en-US" dirty="0" smtClean="0"/>
              <a:t>Winter day supply has a slightly higher premium than winter base supply and it can be contracted from November to April.</a:t>
            </a:r>
          </a:p>
        </p:txBody>
      </p:sp>
      <p:sp>
        <p:nvSpPr>
          <p:cNvPr id="4" name="Slide Number Placeholder 3"/>
          <p:cNvSpPr>
            <a:spLocks noGrp="1"/>
          </p:cNvSpPr>
          <p:nvPr>
            <p:ph type="sldNum" sz="quarter" idx="12"/>
          </p:nvPr>
        </p:nvSpPr>
        <p:spPr/>
        <p:txBody>
          <a:bodyPr/>
          <a:lstStyle/>
          <a:p>
            <a:fld id="{CFC7651E-B4BE-4A93-B9C9-586D74789E66}" type="slidenum">
              <a:rPr lang="en-US" smtClean="0"/>
              <a:t>55</a:t>
            </a:fld>
            <a:endParaRPr lang="en-US"/>
          </a:p>
        </p:txBody>
      </p:sp>
    </p:spTree>
    <p:extLst>
      <p:ext uri="{BB962C8B-B14F-4D97-AF65-F5344CB8AC3E}">
        <p14:creationId xmlns:p14="http://schemas.microsoft.com/office/powerpoint/2010/main" val="32800515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(Winter) cont’d</a:t>
            </a:r>
            <a:endParaRPr lang="en-US" dirty="0"/>
          </a:p>
        </p:txBody>
      </p:sp>
      <p:pic>
        <p:nvPicPr>
          <p:cNvPr id="8" name="Content Placeholder 7"/>
          <p:cNvPicPr>
            <a:picLocks noGrp="1" noChangeAspect="1"/>
          </p:cNvPicPr>
          <p:nvPr>
            <p:ph idx="1"/>
          </p:nvPr>
        </p:nvPicPr>
        <p:blipFill>
          <a:blip r:embed="rId2"/>
          <a:stretch>
            <a:fillRect/>
          </a:stretch>
        </p:blipFill>
        <p:spPr>
          <a:xfrm>
            <a:off x="2886958" y="1825625"/>
            <a:ext cx="6418083"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56</a:t>
            </a:fld>
            <a:endParaRPr lang="en-US"/>
          </a:p>
        </p:txBody>
      </p:sp>
    </p:spTree>
    <p:extLst>
      <p:ext uri="{BB962C8B-B14F-4D97-AF65-F5344CB8AC3E}">
        <p14:creationId xmlns:p14="http://schemas.microsoft.com/office/powerpoint/2010/main" val="27276216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(Summer)</a:t>
            </a:r>
            <a:endParaRPr lang="en-US" dirty="0"/>
          </a:p>
        </p:txBody>
      </p:sp>
      <p:sp>
        <p:nvSpPr>
          <p:cNvPr id="3" name="Content Placeholder 2"/>
          <p:cNvSpPr>
            <a:spLocks noGrp="1"/>
          </p:cNvSpPr>
          <p:nvPr>
            <p:ph idx="1"/>
          </p:nvPr>
        </p:nvSpPr>
        <p:spPr/>
        <p:txBody>
          <a:bodyPr/>
          <a:lstStyle/>
          <a:p>
            <a:r>
              <a:rPr lang="en-US" dirty="0" smtClean="0"/>
              <a:t>Summer day </a:t>
            </a:r>
            <a:r>
              <a:rPr lang="en-US" dirty="0"/>
              <a:t>supply is gas that is R-mixed at the beginning of </a:t>
            </a:r>
            <a:r>
              <a:rPr lang="en-US" dirty="0" smtClean="0"/>
              <a:t>April </a:t>
            </a:r>
            <a:r>
              <a:rPr lang="en-US" dirty="0"/>
              <a:t>each year.</a:t>
            </a:r>
          </a:p>
          <a:p>
            <a:r>
              <a:rPr lang="en-US" dirty="0" smtClean="0"/>
              <a:t>Summer </a:t>
            </a:r>
            <a:r>
              <a:rPr lang="en-US" dirty="0"/>
              <a:t>day gas has a MDQ cap but is not a must take supply.</a:t>
            </a:r>
          </a:p>
          <a:p>
            <a:r>
              <a:rPr lang="en-US" dirty="0"/>
              <a:t>If a </a:t>
            </a:r>
            <a:r>
              <a:rPr lang="en-US" dirty="0" smtClean="0"/>
              <a:t>summer </a:t>
            </a:r>
            <a:r>
              <a:rPr lang="en-US" dirty="0"/>
              <a:t>day supply has an MDQ of 10000 </a:t>
            </a:r>
            <a:r>
              <a:rPr lang="en-US" dirty="0" err="1"/>
              <a:t>dth</a:t>
            </a:r>
            <a:r>
              <a:rPr lang="en-US" dirty="0"/>
              <a:t> then it can take anywhere from 0 to 10000 </a:t>
            </a:r>
            <a:r>
              <a:rPr lang="en-US" dirty="0" err="1"/>
              <a:t>dth’s</a:t>
            </a:r>
            <a:r>
              <a:rPr lang="en-US" dirty="0"/>
              <a:t> of gas on any given day in the </a:t>
            </a:r>
            <a:r>
              <a:rPr lang="en-US" dirty="0" smtClean="0"/>
              <a:t>summer.</a:t>
            </a:r>
            <a:endParaRPr lang="en-US" dirty="0"/>
          </a:p>
          <a:p>
            <a:r>
              <a:rPr lang="en-US" dirty="0" smtClean="0"/>
              <a:t>Summer </a:t>
            </a:r>
            <a:r>
              <a:rPr lang="en-US" dirty="0"/>
              <a:t>day supply has a slightly </a:t>
            </a:r>
            <a:r>
              <a:rPr lang="en-US" dirty="0" smtClean="0"/>
              <a:t>lower cost than </a:t>
            </a:r>
            <a:r>
              <a:rPr lang="en-US" dirty="0"/>
              <a:t>base supply and it can be contracted </a:t>
            </a:r>
            <a:r>
              <a:rPr lang="en-US" dirty="0" smtClean="0"/>
              <a:t>from April </a:t>
            </a:r>
            <a:r>
              <a:rPr lang="en-US" dirty="0"/>
              <a:t>to </a:t>
            </a:r>
            <a:r>
              <a:rPr lang="en-US" dirty="0" smtClean="0"/>
              <a:t>November.</a:t>
            </a:r>
            <a:endParaRPr lang="en-US" dirty="0"/>
          </a:p>
          <a:p>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57</a:t>
            </a:fld>
            <a:endParaRPr lang="en-US"/>
          </a:p>
        </p:txBody>
      </p:sp>
    </p:spTree>
    <p:extLst>
      <p:ext uri="{BB962C8B-B14F-4D97-AF65-F5344CB8AC3E}">
        <p14:creationId xmlns:p14="http://schemas.microsoft.com/office/powerpoint/2010/main" val="1984504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(Summer)</a:t>
            </a:r>
            <a:endParaRPr lang="en-US" dirty="0"/>
          </a:p>
        </p:txBody>
      </p:sp>
      <p:pic>
        <p:nvPicPr>
          <p:cNvPr id="10" name="Content Placeholder 9"/>
          <p:cNvPicPr>
            <a:picLocks noGrp="1" noChangeAspect="1"/>
          </p:cNvPicPr>
          <p:nvPr>
            <p:ph idx="1"/>
          </p:nvPr>
        </p:nvPicPr>
        <p:blipFill>
          <a:blip r:embed="rId2"/>
          <a:stretch>
            <a:fillRect/>
          </a:stretch>
        </p:blipFill>
        <p:spPr>
          <a:xfrm>
            <a:off x="2685870" y="1825625"/>
            <a:ext cx="6820260"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58</a:t>
            </a:fld>
            <a:endParaRPr lang="en-US"/>
          </a:p>
        </p:txBody>
      </p:sp>
    </p:spTree>
    <p:extLst>
      <p:ext uri="{BB962C8B-B14F-4D97-AF65-F5344CB8AC3E}">
        <p14:creationId xmlns:p14="http://schemas.microsoft.com/office/powerpoint/2010/main" val="6675435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Supply</a:t>
            </a:r>
            <a:endParaRPr lang="en-US" dirty="0"/>
          </a:p>
        </p:txBody>
      </p:sp>
      <p:sp>
        <p:nvSpPr>
          <p:cNvPr id="3" name="Content Placeholder 2"/>
          <p:cNvSpPr>
            <a:spLocks noGrp="1"/>
          </p:cNvSpPr>
          <p:nvPr>
            <p:ph idx="1"/>
          </p:nvPr>
        </p:nvSpPr>
        <p:spPr/>
        <p:txBody>
          <a:bodyPr/>
          <a:lstStyle/>
          <a:p>
            <a:r>
              <a:rPr lang="en-US" dirty="0" smtClean="0"/>
              <a:t>Peak supply is gas purchased on high demand days where base, index, winter base, or day supply cannot accommodate.</a:t>
            </a:r>
          </a:p>
          <a:p>
            <a:r>
              <a:rPr lang="en-US" dirty="0" smtClean="0"/>
              <a:t>Peak supply has a slightly higher premium to buy than day supply.</a:t>
            </a:r>
          </a:p>
          <a:p>
            <a:r>
              <a:rPr lang="en-US" dirty="0" smtClean="0"/>
              <a:t>As long as Cascade has the transport capacity, we can purchase as much peak supply as needed to meet peak demand.</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59</a:t>
            </a:fld>
            <a:endParaRPr lang="en-US"/>
          </a:p>
        </p:txBody>
      </p:sp>
    </p:spTree>
    <p:extLst>
      <p:ext uri="{BB962C8B-B14F-4D97-AF65-F5344CB8AC3E}">
        <p14:creationId xmlns:p14="http://schemas.microsoft.com/office/powerpoint/2010/main" val="1753728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CNG System Overview</a:t>
            </a:r>
            <a:endParaRPr lang="en-US" cap="small" dirty="0">
              <a:latin typeface="+mn-lt"/>
            </a:endParaRPr>
          </a:p>
        </p:txBody>
      </p:sp>
      <p:sp>
        <p:nvSpPr>
          <p:cNvPr id="3" name="Content Placeholder 2"/>
          <p:cNvSpPr>
            <a:spLocks noGrp="1"/>
          </p:cNvSpPr>
          <p:nvPr>
            <p:ph idx="1"/>
          </p:nvPr>
        </p:nvSpPr>
        <p:spPr>
          <a:xfrm>
            <a:off x="1981200" y="1905000"/>
            <a:ext cx="8229600" cy="4669536"/>
          </a:xfrm>
        </p:spPr>
        <p:txBody>
          <a:bodyPr>
            <a:normAutofit/>
          </a:bodyPr>
          <a:lstStyle/>
          <a:p>
            <a:pPr>
              <a:spcAft>
                <a:spcPts val="1200"/>
              </a:spcAft>
              <a:buNone/>
            </a:pPr>
            <a:r>
              <a:rPr lang="en-US" sz="2000" cap="small" dirty="0">
                <a:solidFill>
                  <a:schemeClr val="tx2"/>
                </a:solidFill>
              </a:rPr>
              <a:t>Pipeline: </a:t>
            </a:r>
          </a:p>
          <a:p>
            <a:pPr>
              <a:spcAft>
                <a:spcPts val="1200"/>
              </a:spcAft>
              <a:buClr>
                <a:schemeClr val="tx2"/>
              </a:buClr>
              <a:buFont typeface="Wingdings" panose="05000000000000000000" pitchFamily="2" charset="2"/>
              <a:buChar char="Ø"/>
            </a:pPr>
            <a:r>
              <a:rPr lang="en-US" sz="2000" cap="small" dirty="0">
                <a:solidFill>
                  <a:schemeClr val="tx2"/>
                </a:solidFill>
              </a:rPr>
              <a:t>Diameter – ½” to 20” </a:t>
            </a:r>
          </a:p>
          <a:p>
            <a:pPr>
              <a:spcAft>
                <a:spcPts val="1200"/>
              </a:spcAft>
              <a:buClr>
                <a:schemeClr val="tx2"/>
              </a:buClr>
              <a:buFont typeface="Wingdings" panose="05000000000000000000" pitchFamily="2" charset="2"/>
              <a:buChar char="Ø"/>
            </a:pPr>
            <a:r>
              <a:rPr lang="en-US" sz="2000" cap="small" dirty="0">
                <a:solidFill>
                  <a:schemeClr val="tx2"/>
                </a:solidFill>
              </a:rPr>
              <a:t>Material – Polyethylene and Steel </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Operating Pressure -  20 psi to 900 psi</a:t>
            </a:r>
          </a:p>
          <a:p>
            <a:pPr>
              <a:spcAft>
                <a:spcPts val="1200"/>
              </a:spcAft>
              <a:buClr>
                <a:schemeClr val="tx2"/>
              </a:buClr>
              <a:buFont typeface="Wingdings" panose="05000000000000000000" pitchFamily="2" charset="2"/>
              <a:buChar char="Ø"/>
            </a:pPr>
            <a:r>
              <a:rPr lang="en-US" sz="2000" cap="small" dirty="0">
                <a:solidFill>
                  <a:schemeClr val="tx2"/>
                </a:solidFill>
              </a:rPr>
              <a:t>Washington – approx.  4,744 miles of distribution main</a:t>
            </a:r>
          </a:p>
          <a:p>
            <a:pPr>
              <a:spcAft>
                <a:spcPts val="1200"/>
              </a:spcAft>
              <a:buClr>
                <a:schemeClr val="tx2"/>
              </a:buClr>
              <a:buFont typeface="Wingdings" panose="05000000000000000000" pitchFamily="2" charset="2"/>
              <a:buChar char="Ø"/>
            </a:pPr>
            <a:r>
              <a:rPr lang="en-US" sz="2000" cap="small" dirty="0">
                <a:solidFill>
                  <a:schemeClr val="tx2"/>
                </a:solidFill>
              </a:rPr>
              <a:t>Oregon – approx. 1,604 miles of distribution main </a:t>
            </a:r>
          </a:p>
        </p:txBody>
      </p:sp>
      <p:sp>
        <p:nvSpPr>
          <p:cNvPr id="5" name="Slide Number Placeholder 4"/>
          <p:cNvSpPr>
            <a:spLocks noGrp="1"/>
          </p:cNvSpPr>
          <p:nvPr>
            <p:ph type="sldNum" sz="quarter" idx="12"/>
          </p:nvPr>
        </p:nvSpPr>
        <p:spPr/>
        <p:txBody>
          <a:bodyPr/>
          <a:lstStyle/>
          <a:p>
            <a:fld id="{CFC7651E-B4BE-4A93-B9C9-586D74789E66}" type="slidenum">
              <a:rPr lang="en-US" smtClean="0"/>
              <a:t>6</a:t>
            </a:fld>
            <a:endParaRPr lang="en-US"/>
          </a:p>
        </p:txBody>
      </p:sp>
    </p:spTree>
    <p:extLst>
      <p:ext uri="{BB962C8B-B14F-4D97-AF65-F5344CB8AC3E}">
        <p14:creationId xmlns:p14="http://schemas.microsoft.com/office/powerpoint/2010/main" val="3190928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Supply</a:t>
            </a:r>
            <a:endParaRPr lang="en-US" dirty="0"/>
          </a:p>
        </p:txBody>
      </p:sp>
      <p:pic>
        <p:nvPicPr>
          <p:cNvPr id="10" name="Content Placeholder 9"/>
          <p:cNvPicPr>
            <a:picLocks noGrp="1" noChangeAspect="1"/>
          </p:cNvPicPr>
          <p:nvPr>
            <p:ph idx="1"/>
          </p:nvPr>
        </p:nvPicPr>
        <p:blipFill>
          <a:blip r:embed="rId2"/>
          <a:stretch>
            <a:fillRect/>
          </a:stretch>
        </p:blipFill>
        <p:spPr>
          <a:xfrm>
            <a:off x="2585325" y="1825625"/>
            <a:ext cx="7021349"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60</a:t>
            </a:fld>
            <a:endParaRPr lang="en-US"/>
          </a:p>
        </p:txBody>
      </p:sp>
    </p:spTree>
    <p:extLst>
      <p:ext uri="{BB962C8B-B14F-4D97-AF65-F5344CB8AC3E}">
        <p14:creationId xmlns:p14="http://schemas.microsoft.com/office/powerpoint/2010/main" val="221806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Storage</a:t>
            </a:r>
            <a:endParaRPr lang="en-US" b="1" dirty="0"/>
          </a:p>
        </p:txBody>
      </p:sp>
      <p:sp>
        <p:nvSpPr>
          <p:cNvPr id="3" name="Content Placeholder 2"/>
          <p:cNvSpPr>
            <a:spLocks noGrp="1"/>
          </p:cNvSpPr>
          <p:nvPr>
            <p:ph idx="1"/>
          </p:nvPr>
        </p:nvSpPr>
        <p:spPr/>
        <p:txBody>
          <a:bodyPr>
            <a:normAutofit lnSpcReduction="10000"/>
          </a:bodyPr>
          <a:lstStyle/>
          <a:p>
            <a:r>
              <a:rPr lang="en-US" dirty="0" smtClean="0"/>
              <a:t>Cascade leases storage at 2 locations: Jackson Prairie (JP) and Plymouth.</a:t>
            </a:r>
          </a:p>
          <a:p>
            <a:r>
              <a:rPr lang="en-US" dirty="0" smtClean="0"/>
              <a:t>Cascade has 4 storage contracts with JP and 2 contracts with Plymouth.</a:t>
            </a:r>
          </a:p>
          <a:p>
            <a:r>
              <a:rPr lang="en-US" dirty="0" smtClean="0"/>
              <a:t>Storage injections targets are set at 35% by the end of June, 80% by the end of August, and 100% by the end of September.</a:t>
            </a:r>
          </a:p>
          <a:p>
            <a:r>
              <a:rPr lang="en-US" dirty="0" smtClean="0"/>
              <a:t>These targets are set by our Gas Supply Oversight </a:t>
            </a:r>
            <a:r>
              <a:rPr lang="en-US" dirty="0" smtClean="0"/>
              <a:t>Committee.</a:t>
            </a:r>
            <a:endParaRPr lang="en-US" dirty="0" smtClean="0"/>
          </a:p>
          <a:p>
            <a:r>
              <a:rPr lang="en-US" dirty="0" smtClean="0"/>
              <a:t>Cascade can withdrawal approximately 56,000 dth’s per day from JP and 78,000 dth’s per day from Plymouth for a total of approximately 134,000 dth’s per day.</a:t>
            </a:r>
          </a:p>
        </p:txBody>
      </p:sp>
      <p:sp>
        <p:nvSpPr>
          <p:cNvPr id="4" name="Slide Number Placeholder 3"/>
          <p:cNvSpPr>
            <a:spLocks noGrp="1"/>
          </p:cNvSpPr>
          <p:nvPr>
            <p:ph type="sldNum" sz="quarter" idx="12"/>
          </p:nvPr>
        </p:nvSpPr>
        <p:spPr/>
        <p:txBody>
          <a:bodyPr/>
          <a:lstStyle/>
          <a:p>
            <a:fld id="{CFC7651E-B4BE-4A93-B9C9-586D74789E66}" type="slidenum">
              <a:rPr lang="en-US" smtClean="0"/>
              <a:t>61</a:t>
            </a:fld>
            <a:endParaRPr lang="en-US"/>
          </a:p>
        </p:txBody>
      </p:sp>
    </p:spTree>
    <p:extLst>
      <p:ext uri="{BB962C8B-B14F-4D97-AF65-F5344CB8AC3E}">
        <p14:creationId xmlns:p14="http://schemas.microsoft.com/office/powerpoint/2010/main" val="4867847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Storage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0243" y="1529218"/>
            <a:ext cx="7268705" cy="5115015"/>
          </a:xfrm>
        </p:spPr>
      </p:pic>
      <p:sp>
        <p:nvSpPr>
          <p:cNvPr id="3" name="Slide Number Placeholder 2"/>
          <p:cNvSpPr>
            <a:spLocks noGrp="1"/>
          </p:cNvSpPr>
          <p:nvPr>
            <p:ph type="sldNum" sz="quarter" idx="12"/>
          </p:nvPr>
        </p:nvSpPr>
        <p:spPr/>
        <p:txBody>
          <a:bodyPr/>
          <a:lstStyle/>
          <a:p>
            <a:fld id="{CFC7651E-B4BE-4A93-B9C9-586D74789E66}" type="slidenum">
              <a:rPr lang="en-US" smtClean="0"/>
              <a:t>62</a:t>
            </a:fld>
            <a:endParaRPr lang="en-US"/>
          </a:p>
        </p:txBody>
      </p:sp>
    </p:spTree>
    <p:extLst>
      <p:ext uri="{BB962C8B-B14F-4D97-AF65-F5344CB8AC3E}">
        <p14:creationId xmlns:p14="http://schemas.microsoft.com/office/powerpoint/2010/main" val="6689715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Storage Example 2</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055" y="1534332"/>
            <a:ext cx="10503508" cy="4943959"/>
          </a:xfrm>
        </p:spPr>
      </p:pic>
      <p:sp>
        <p:nvSpPr>
          <p:cNvPr id="3" name="Slide Number Placeholder 2"/>
          <p:cNvSpPr>
            <a:spLocks noGrp="1"/>
          </p:cNvSpPr>
          <p:nvPr>
            <p:ph type="sldNum" sz="quarter" idx="12"/>
          </p:nvPr>
        </p:nvSpPr>
        <p:spPr/>
        <p:txBody>
          <a:bodyPr/>
          <a:lstStyle/>
          <a:p>
            <a:fld id="{CFC7651E-B4BE-4A93-B9C9-586D74789E66}" type="slidenum">
              <a:rPr lang="en-US" smtClean="0"/>
              <a:t>63</a:t>
            </a:fld>
            <a:endParaRPr lang="en-US"/>
          </a:p>
        </p:txBody>
      </p:sp>
    </p:spTree>
    <p:extLst>
      <p:ext uri="{BB962C8B-B14F-4D97-AF65-F5344CB8AC3E}">
        <p14:creationId xmlns:p14="http://schemas.microsoft.com/office/powerpoint/2010/main" val="22139675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Transportation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Transportation contracts are the means of how Cascade gets the gas from the supplier to the end user.</a:t>
            </a:r>
          </a:p>
          <a:p>
            <a:r>
              <a:rPr lang="en-US" dirty="0" smtClean="0"/>
              <a:t>Cascade has multiple types of transportation:</a:t>
            </a:r>
          </a:p>
          <a:p>
            <a:pPr lvl="1"/>
            <a:r>
              <a:rPr lang="en-US" dirty="0" smtClean="0"/>
              <a:t>A single delivery point.</a:t>
            </a:r>
          </a:p>
          <a:p>
            <a:pPr lvl="1"/>
            <a:r>
              <a:rPr lang="en-US" dirty="0" smtClean="0"/>
              <a:t>Multiple delivery points.</a:t>
            </a:r>
          </a:p>
          <a:p>
            <a:r>
              <a:rPr lang="en-US" dirty="0" smtClean="0"/>
              <a:t>The multiple delivery point contracts gives Cascade the flexibility to move the gas where it’s most needed.</a:t>
            </a:r>
          </a:p>
          <a:p>
            <a:r>
              <a:rPr lang="en-US" dirty="0" smtClean="0"/>
              <a:t>On NWP, transportation goes to the zone level because MDDO’s can be reallocated within a zone to the Citygate.</a:t>
            </a:r>
          </a:p>
          <a:p>
            <a:r>
              <a:rPr lang="en-US" dirty="0" smtClean="0"/>
              <a:t>On GTN, transportation goes to the Citygate level as MDDO’s cannot be reallocated within the GTN zone.</a:t>
            </a:r>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CFC7651E-B4BE-4A93-B9C9-586D74789E66}" type="slidenum">
              <a:rPr lang="en-US" smtClean="0"/>
              <a:t>64</a:t>
            </a:fld>
            <a:endParaRPr lang="en-US"/>
          </a:p>
        </p:txBody>
      </p:sp>
    </p:spTree>
    <p:extLst>
      <p:ext uri="{BB962C8B-B14F-4D97-AF65-F5344CB8AC3E}">
        <p14:creationId xmlns:p14="http://schemas.microsoft.com/office/powerpoint/2010/main" val="147581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cont’d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Transportation has an MDQ, a D1 rate, a transportation rate, and a fuel loss percentage.</a:t>
            </a:r>
          </a:p>
          <a:p>
            <a:r>
              <a:rPr lang="en-US" dirty="0"/>
              <a:t>A maximum delivery quantity (MDQ) which is the maximum amount of gas Cascade can move on the pipeline on a single day.</a:t>
            </a:r>
          </a:p>
          <a:p>
            <a:r>
              <a:rPr lang="en-US" dirty="0"/>
              <a:t>A D1 rate which is the reservation rate to have the ability to move the MDQ amount on the </a:t>
            </a:r>
            <a:r>
              <a:rPr lang="en-US" dirty="0" smtClean="0"/>
              <a:t>pipeline.</a:t>
            </a:r>
            <a:endParaRPr lang="en-US" dirty="0"/>
          </a:p>
          <a:p>
            <a:r>
              <a:rPr lang="en-US" dirty="0"/>
              <a:t>A transportation rate which is the rate per dekatherm that is actually moved on the pipeline.</a:t>
            </a:r>
          </a:p>
          <a:p>
            <a:r>
              <a:rPr lang="en-US" dirty="0" smtClean="0"/>
              <a:t>The fuel loss percentage is the statutory percent of gas based on the tariff from the pipeline that is lost and unaccounted for from the point of where the gas was purchased to the Citygate.</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65</a:t>
            </a:fld>
            <a:endParaRPr lang="en-US"/>
          </a:p>
        </p:txBody>
      </p:sp>
    </p:spTree>
    <p:extLst>
      <p:ext uri="{BB962C8B-B14F-4D97-AF65-F5344CB8AC3E}">
        <p14:creationId xmlns:p14="http://schemas.microsoft.com/office/powerpoint/2010/main" val="22791360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Transport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8014" y="2095810"/>
            <a:ext cx="3642101" cy="4211178"/>
          </a:xfrm>
        </p:spPr>
      </p:pic>
      <p:sp>
        <p:nvSpPr>
          <p:cNvPr id="3" name="Slide Number Placeholder 2"/>
          <p:cNvSpPr>
            <a:spLocks noGrp="1"/>
          </p:cNvSpPr>
          <p:nvPr>
            <p:ph type="sldNum" sz="quarter" idx="12"/>
          </p:nvPr>
        </p:nvSpPr>
        <p:spPr/>
        <p:txBody>
          <a:bodyPr/>
          <a:lstStyle/>
          <a:p>
            <a:fld id="{CFC7651E-B4BE-4A93-B9C9-586D74789E66}" type="slidenum">
              <a:rPr lang="en-US" smtClean="0"/>
              <a:t>66</a:t>
            </a:fld>
            <a:endParaRPr lang="en-US"/>
          </a:p>
        </p:txBody>
      </p:sp>
    </p:spTree>
    <p:extLst>
      <p:ext uri="{BB962C8B-B14F-4D97-AF65-F5344CB8AC3E}">
        <p14:creationId xmlns:p14="http://schemas.microsoft.com/office/powerpoint/2010/main" val="36924764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Transport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5332" y="1690688"/>
            <a:ext cx="5782653" cy="4997122"/>
          </a:xfrm>
        </p:spPr>
      </p:pic>
      <p:sp>
        <p:nvSpPr>
          <p:cNvPr id="3" name="Slide Number Placeholder 2"/>
          <p:cNvSpPr>
            <a:spLocks noGrp="1"/>
          </p:cNvSpPr>
          <p:nvPr>
            <p:ph type="sldNum" sz="quarter" idx="12"/>
          </p:nvPr>
        </p:nvSpPr>
        <p:spPr/>
        <p:txBody>
          <a:bodyPr/>
          <a:lstStyle/>
          <a:p>
            <a:fld id="{CFC7651E-B4BE-4A93-B9C9-586D74789E66}" type="slidenum">
              <a:rPr lang="en-US" smtClean="0"/>
              <a:t>67</a:t>
            </a:fld>
            <a:endParaRPr lang="en-US"/>
          </a:p>
        </p:txBody>
      </p:sp>
    </p:spTree>
    <p:extLst>
      <p:ext uri="{BB962C8B-B14F-4D97-AF65-F5344CB8AC3E}">
        <p14:creationId xmlns:p14="http://schemas.microsoft.com/office/powerpoint/2010/main" val="563690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Rights vs Receipt Rights</a:t>
            </a:r>
            <a:endParaRPr lang="en-US" dirty="0"/>
          </a:p>
        </p:txBody>
      </p:sp>
      <p:sp>
        <p:nvSpPr>
          <p:cNvPr id="3" name="Content Placeholder 2"/>
          <p:cNvSpPr>
            <a:spLocks noGrp="1"/>
          </p:cNvSpPr>
          <p:nvPr>
            <p:ph idx="1"/>
          </p:nvPr>
        </p:nvSpPr>
        <p:spPr/>
        <p:txBody>
          <a:bodyPr/>
          <a:lstStyle/>
          <a:p>
            <a:r>
              <a:rPr lang="en-US" dirty="0" smtClean="0"/>
              <a:t>Cascade has more Delivery Rights than Receipt Rights.</a:t>
            </a:r>
          </a:p>
          <a:p>
            <a:r>
              <a:rPr lang="en-US" dirty="0" smtClean="0"/>
              <a:t>Approximately 457,000 Dth of Delivery Rights.</a:t>
            </a:r>
          </a:p>
          <a:p>
            <a:r>
              <a:rPr lang="en-US" dirty="0" smtClean="0"/>
              <a:t>Approximately 360,000 Dth of Receipt Rights.</a:t>
            </a:r>
          </a:p>
          <a:p>
            <a:r>
              <a:rPr lang="en-US" dirty="0" smtClean="0"/>
              <a:t>The excess Delivery Rights allow Cascade to be flexible with the 360,000 Dth of Receipt gas.</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68</a:t>
            </a:fld>
            <a:endParaRPr lang="en-US"/>
          </a:p>
        </p:txBody>
      </p:sp>
    </p:spTree>
    <p:extLst>
      <p:ext uri="{BB962C8B-B14F-4D97-AF65-F5344CB8AC3E}">
        <p14:creationId xmlns:p14="http://schemas.microsoft.com/office/powerpoint/2010/main" val="40971478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of delivery right flexibility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422" y="1825625"/>
            <a:ext cx="4921156" cy="4351338"/>
          </a:xfrm>
        </p:spPr>
      </p:pic>
      <mc:AlternateContent xmlns:mc="http://schemas.openxmlformats.org/markup-compatibility/2006" xmlns:a14="http://schemas.microsoft.com/office/drawing/2010/main">
        <mc:Choice Requires="a14">
          <p:sp>
            <p:nvSpPr>
              <p:cNvPr id="3" name="TextBox 2"/>
              <p:cNvSpPr txBox="1"/>
              <p:nvPr/>
            </p:nvSpPr>
            <p:spPr>
              <a:xfrm>
                <a:off x="263471" y="2030278"/>
                <a:ext cx="2882685" cy="3139321"/>
              </a:xfrm>
              <a:prstGeom prst="rect">
                <a:avLst/>
              </a:prstGeom>
              <a:noFill/>
            </p:spPr>
            <p:txBody>
              <a:bodyPr wrap="square" rtlCol="0">
                <a:spAutoFit/>
              </a:bodyPr>
              <a:lstStyle/>
              <a:p>
                <a:pPr algn="ctr"/>
                <a:r>
                  <a:rPr lang="en-US" b="0" i="1" dirty="0" smtClean="0">
                    <a:latin typeface="Cambria Math" panose="02040503050406030204" pitchFamily="18" charset="0"/>
                  </a:rPr>
                  <a:t>All of the following must be true</a:t>
                </a:r>
              </a:p>
              <a:p>
                <a:endParaRPr lang="en-US"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1 ≤4</m:t>
                      </m:r>
                      <m:r>
                        <m:rPr>
                          <m:sty m:val="p"/>
                        </m:rPr>
                        <a:rPr lang="en-US">
                          <a:latin typeface="Cambria Math" panose="02040503050406030204" pitchFamily="18" charset="0"/>
                          <a:ea typeface="Cambria Math" panose="02040503050406030204" pitchFamily="18" charset="0"/>
                        </a:rPr>
                        <m:t>MDTs</m:t>
                      </m:r>
                    </m:oMath>
                  </m:oMathPara>
                </a14:m>
                <a:endParaRPr lang="en-US" dirty="0">
                  <a:ea typeface="Cambria Math" panose="02040503050406030204" pitchFamily="18" charset="0"/>
                </a:endParaRPr>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2≤4</m:t>
                      </m:r>
                      <m:r>
                        <m:rPr>
                          <m:sty m:val="p"/>
                        </m:rPr>
                        <a:rPr lang="en-US">
                          <a:latin typeface="Cambria Math" panose="02040503050406030204" pitchFamily="18" charset="0"/>
                          <a:ea typeface="Cambria Math" panose="02040503050406030204" pitchFamily="18" charset="0"/>
                        </a:rPr>
                        <m:t>MDTs</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3≤4</m:t>
                      </m:r>
                      <m:r>
                        <a:rPr lang="en-US" i="1">
                          <a:latin typeface="Cambria Math" panose="02040503050406030204" pitchFamily="18" charset="0"/>
                          <a:ea typeface="Cambria Math" panose="02040503050406030204" pitchFamily="18" charset="0"/>
                        </a:rPr>
                        <m:t>𝑀𝐷𝑇𝑠</m:t>
                      </m:r>
                    </m:oMath>
                  </m:oMathPara>
                </a14:m>
                <a:endParaRPr lang="en-US" dirty="0"/>
              </a:p>
              <a:p>
                <a:endParaRPr lang="en-US"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1+</m:t>
                      </m:r>
                      <m:r>
                        <a:rPr lang="en-US" b="0" i="1" smtClean="0">
                          <a:latin typeface="Cambria Math" panose="02040503050406030204" pitchFamily="18" charset="0"/>
                        </a:rPr>
                        <m:t>𝑋</m:t>
                      </m:r>
                      <m:r>
                        <a:rPr lang="en-US" b="0" i="1" smtClean="0">
                          <a:latin typeface="Cambria Math" panose="02040503050406030204" pitchFamily="18" charset="0"/>
                        </a:rPr>
                        <m:t>2+</m:t>
                      </m:r>
                      <m:r>
                        <a:rPr lang="en-US" b="0" i="1" smtClean="0">
                          <a:latin typeface="Cambria Math" panose="02040503050406030204" pitchFamily="18" charset="0"/>
                        </a:rPr>
                        <m:t>𝑋</m:t>
                      </m:r>
                      <m:r>
                        <a:rPr lang="en-US" b="0" i="1" smtClean="0">
                          <a:latin typeface="Cambria Math" panose="02040503050406030204" pitchFamily="18" charset="0"/>
                        </a:rPr>
                        <m:t>3 ≤4</m:t>
                      </m:r>
                      <m:r>
                        <a:rPr lang="en-US" b="0" i="1" smtClean="0">
                          <a:latin typeface="Cambria Math" panose="02040503050406030204" pitchFamily="18" charset="0"/>
                          <a:ea typeface="Cambria Math" panose="02040503050406030204" pitchFamily="18" charset="0"/>
                        </a:rPr>
                        <m:t>𝑀𝐷𝑇𝑠</m:t>
                      </m:r>
                    </m:oMath>
                  </m:oMathPara>
                </a14:m>
                <a:endParaRPr lang="en-US" dirty="0" smtClean="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63471" y="2030278"/>
                <a:ext cx="2882685" cy="3139321"/>
              </a:xfrm>
              <a:prstGeom prst="rect">
                <a:avLst/>
              </a:prstGeom>
              <a:blipFill rotWithShape="0">
                <a:blip r:embed="rId3"/>
                <a:stretch>
                  <a:fillRect l="-1268" t="-1165" r="-296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CFC7651E-B4BE-4A93-B9C9-586D74789E66}" type="slidenum">
              <a:rPr lang="en-US" smtClean="0"/>
              <a:t>69</a:t>
            </a:fld>
            <a:endParaRPr lang="en-US"/>
          </a:p>
        </p:txBody>
      </p:sp>
    </p:spTree>
    <p:extLst>
      <p:ext uri="{BB962C8B-B14F-4D97-AF65-F5344CB8AC3E}">
        <p14:creationId xmlns:p14="http://schemas.microsoft.com/office/powerpoint/2010/main" val="1740218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1" y="4700717"/>
            <a:ext cx="2559627" cy="178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981200" y="914400"/>
            <a:ext cx="8229600" cy="5660136"/>
          </a:xfrm>
        </p:spPr>
        <p:txBody>
          <a:bodyPr>
            <a:normAutofit/>
          </a:bodyPr>
          <a:lstStyle/>
          <a:p>
            <a:pPr>
              <a:spcAft>
                <a:spcPts val="1200"/>
              </a:spcAft>
              <a:buNone/>
            </a:pPr>
            <a:r>
              <a:rPr lang="en-US" sz="2000" cap="small" dirty="0">
                <a:solidFill>
                  <a:schemeClr val="tx2"/>
                </a:solidFill>
              </a:rPr>
              <a:t>Facilities: </a:t>
            </a:r>
          </a:p>
          <a:p>
            <a:pPr>
              <a:spcAft>
                <a:spcPts val="1200"/>
              </a:spcAft>
              <a:buClr>
                <a:schemeClr val="tx2"/>
              </a:buClr>
              <a:buFont typeface="Wingdings" panose="05000000000000000000" pitchFamily="2" charset="2"/>
              <a:buChar char="Ø"/>
            </a:pPr>
            <a:r>
              <a:rPr lang="en-US" sz="2000" cap="small" dirty="0">
                <a:solidFill>
                  <a:schemeClr val="tx2"/>
                </a:solidFill>
              </a:rPr>
              <a:t>Regulator stations – Over 700</a:t>
            </a:r>
          </a:p>
          <a:p>
            <a:pPr>
              <a:spcAft>
                <a:spcPts val="1200"/>
              </a:spcAft>
              <a:buClr>
                <a:schemeClr val="tx2"/>
              </a:buClr>
              <a:buFont typeface="Wingdings" panose="05000000000000000000" pitchFamily="2" charset="2"/>
              <a:buChar char="Ø"/>
            </a:pPr>
            <a:r>
              <a:rPr lang="en-US" sz="2000" cap="small" dirty="0">
                <a:solidFill>
                  <a:schemeClr val="tx2"/>
                </a:solidFill>
              </a:rPr>
              <a:t>Valves – Over 1600</a:t>
            </a:r>
          </a:p>
          <a:p>
            <a:pPr>
              <a:spcAft>
                <a:spcPts val="1200"/>
              </a:spcAft>
              <a:buClr>
                <a:schemeClr val="tx2"/>
              </a:buClr>
              <a:buFont typeface="Wingdings" panose="05000000000000000000" pitchFamily="2" charset="2"/>
              <a:buChar char="Ø"/>
            </a:pPr>
            <a:r>
              <a:rPr lang="en-US" sz="2000" cap="small" dirty="0">
                <a:solidFill>
                  <a:schemeClr val="tx2"/>
                </a:solidFill>
              </a:rPr>
              <a:t>Also other equipment such as heaters, odorizers and compressors.</a:t>
            </a: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915" y="3205684"/>
            <a:ext cx="2438399" cy="1828799"/>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4648201"/>
            <a:ext cx="2362200" cy="183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1" y="3251311"/>
            <a:ext cx="2412663" cy="1783172"/>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7</a:t>
            </a:fld>
            <a:endParaRPr lang="en-US"/>
          </a:p>
        </p:txBody>
      </p:sp>
    </p:spTree>
    <p:extLst>
      <p:ext uri="{BB962C8B-B14F-4D97-AF65-F5344CB8AC3E}">
        <p14:creationId xmlns:p14="http://schemas.microsoft.com/office/powerpoint/2010/main" val="3950609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anim calcmode="lin" valueType="num">
                                      <p:cBhvr>
                                        <p:cTn id="11" dur="1000" fill="hold"/>
                                        <p:tgtEl>
                                          <p:spTgt spid="1027"/>
                                        </p:tgtEl>
                                        <p:attrNameLst>
                                          <p:attrName>ppt_x</p:attrName>
                                        </p:attrNameLst>
                                      </p:cBhvr>
                                      <p:tavLst>
                                        <p:tav tm="0">
                                          <p:val>
                                            <p:strVal val="#ppt_x"/>
                                          </p:val>
                                        </p:tav>
                                        <p:tav tm="100000">
                                          <p:val>
                                            <p:strVal val="#ppt_x"/>
                                          </p:val>
                                        </p:tav>
                                      </p:tavLst>
                                    </p:anim>
                                    <p:anim calcmode="lin" valueType="num">
                                      <p:cBhvr>
                                        <p:cTn id="1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42"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of delivery right </a:t>
            </a:r>
            <a:r>
              <a:rPr lang="en-US" dirty="0" smtClean="0"/>
              <a:t>inflexibility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3626" y="1905501"/>
            <a:ext cx="7144747" cy="4191585"/>
          </a:xfrm>
        </p:spPr>
      </p:pic>
      <p:sp>
        <p:nvSpPr>
          <p:cNvPr id="5" name="TextBox 4"/>
          <p:cNvSpPr txBox="1"/>
          <p:nvPr/>
        </p:nvSpPr>
        <p:spPr>
          <a:xfrm>
            <a:off x="4246535" y="3285641"/>
            <a:ext cx="1066959" cy="369332"/>
          </a:xfrm>
          <a:prstGeom prst="rect">
            <a:avLst/>
          </a:prstGeom>
          <a:noFill/>
        </p:spPr>
        <p:txBody>
          <a:bodyPr wrap="none" rtlCol="0">
            <a:spAutoFit/>
          </a:bodyPr>
          <a:lstStyle/>
          <a:p>
            <a:r>
              <a:rPr lang="en-US" b="1" dirty="0" smtClean="0"/>
              <a:t>2.5 MDTs</a:t>
            </a:r>
            <a:endParaRPr lang="en-US" b="1" dirty="0"/>
          </a:p>
        </p:txBody>
      </p:sp>
      <p:sp>
        <p:nvSpPr>
          <p:cNvPr id="6" name="TextBox 5"/>
          <p:cNvSpPr txBox="1"/>
          <p:nvPr/>
        </p:nvSpPr>
        <p:spPr>
          <a:xfrm>
            <a:off x="6400800" y="4479010"/>
            <a:ext cx="812979" cy="369332"/>
          </a:xfrm>
          <a:prstGeom prst="rect">
            <a:avLst/>
          </a:prstGeom>
          <a:noFill/>
        </p:spPr>
        <p:txBody>
          <a:bodyPr wrap="none" rtlCol="0">
            <a:spAutoFit/>
          </a:bodyPr>
          <a:lstStyle/>
          <a:p>
            <a:r>
              <a:rPr lang="en-US" b="1" dirty="0" smtClean="0"/>
              <a:t>1 MDT</a:t>
            </a:r>
            <a:endParaRPr lang="en-US" b="1" dirty="0"/>
          </a:p>
        </p:txBody>
      </p:sp>
      <p:sp>
        <p:nvSpPr>
          <p:cNvPr id="7" name="TextBox 6"/>
          <p:cNvSpPr txBox="1"/>
          <p:nvPr/>
        </p:nvSpPr>
        <p:spPr>
          <a:xfrm>
            <a:off x="7609668" y="3285641"/>
            <a:ext cx="1066959" cy="369332"/>
          </a:xfrm>
          <a:prstGeom prst="rect">
            <a:avLst/>
          </a:prstGeom>
          <a:noFill/>
        </p:spPr>
        <p:txBody>
          <a:bodyPr wrap="none" rtlCol="0">
            <a:spAutoFit/>
          </a:bodyPr>
          <a:lstStyle/>
          <a:p>
            <a:r>
              <a:rPr lang="en-US" b="1" dirty="0" smtClean="0"/>
              <a:t>0.5 MDTs</a:t>
            </a:r>
            <a:endParaRPr lang="en-US" b="1" dirty="0"/>
          </a:p>
        </p:txBody>
      </p:sp>
      <p:sp>
        <p:nvSpPr>
          <p:cNvPr id="3" name="Slide Number Placeholder 2"/>
          <p:cNvSpPr>
            <a:spLocks noGrp="1"/>
          </p:cNvSpPr>
          <p:nvPr>
            <p:ph type="sldNum" sz="quarter" idx="12"/>
          </p:nvPr>
        </p:nvSpPr>
        <p:spPr/>
        <p:txBody>
          <a:bodyPr/>
          <a:lstStyle/>
          <a:p>
            <a:fld id="{CFC7651E-B4BE-4A93-B9C9-586D74789E66}" type="slidenum">
              <a:rPr lang="en-US" smtClean="0"/>
              <a:t>70</a:t>
            </a:fld>
            <a:endParaRPr lang="en-US"/>
          </a:p>
        </p:txBody>
      </p:sp>
    </p:spTree>
    <p:extLst>
      <p:ext uri="{BB962C8B-B14F-4D97-AF65-F5344CB8AC3E}">
        <p14:creationId xmlns:p14="http://schemas.microsoft.com/office/powerpoint/2010/main" val="20569734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Location of Zones</a:t>
            </a:r>
            <a:endParaRPr lang="en-US" dirty="0"/>
          </a:p>
        </p:txBody>
      </p:sp>
      <p:pic>
        <p:nvPicPr>
          <p:cNvPr id="4" name="Content Placeholder 3"/>
          <p:cNvPicPr>
            <a:picLocks noGrp="1" noChangeAspect="1"/>
          </p:cNvPicPr>
          <p:nvPr>
            <p:ph idx="1"/>
          </p:nvPr>
        </p:nvPicPr>
        <p:blipFill>
          <a:blip r:embed="rId2"/>
          <a:stretch>
            <a:fillRect/>
          </a:stretch>
        </p:blipFill>
        <p:spPr>
          <a:xfrm>
            <a:off x="2665708" y="1825625"/>
            <a:ext cx="6218947" cy="4851934"/>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71</a:t>
            </a:fld>
            <a:endParaRPr lang="en-US"/>
          </a:p>
        </p:txBody>
      </p:sp>
    </p:spTree>
    <p:extLst>
      <p:ext uri="{BB962C8B-B14F-4D97-AF65-F5344CB8AC3E}">
        <p14:creationId xmlns:p14="http://schemas.microsoft.com/office/powerpoint/2010/main" val="20521529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26 on Peak Day for Transport 135558</a:t>
            </a:r>
            <a:endParaRPr lang="en-US" dirty="0"/>
          </a:p>
        </p:txBody>
      </p:sp>
      <p:pic>
        <p:nvPicPr>
          <p:cNvPr id="4" name="Content Placeholder 3"/>
          <p:cNvPicPr>
            <a:picLocks noGrp="1" noChangeAspect="1"/>
          </p:cNvPicPr>
          <p:nvPr>
            <p:ph idx="1"/>
          </p:nvPr>
        </p:nvPicPr>
        <p:blipFill>
          <a:blip r:embed="rId2"/>
          <a:stretch>
            <a:fillRect/>
          </a:stretch>
        </p:blipFill>
        <p:spPr>
          <a:xfrm>
            <a:off x="1697355" y="2285121"/>
            <a:ext cx="8797290" cy="3432345"/>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72</a:t>
            </a:fld>
            <a:endParaRPr lang="en-US"/>
          </a:p>
        </p:txBody>
      </p:sp>
    </p:spTree>
    <p:extLst>
      <p:ext uri="{BB962C8B-B14F-4D97-AF65-F5344CB8AC3E}">
        <p14:creationId xmlns:p14="http://schemas.microsoft.com/office/powerpoint/2010/main" val="2986463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30-S on Peak Day for Transport 135558</a:t>
            </a:r>
            <a:endParaRPr lang="en-US" dirty="0"/>
          </a:p>
        </p:txBody>
      </p:sp>
      <p:pic>
        <p:nvPicPr>
          <p:cNvPr id="4" name="Content Placeholder 3"/>
          <p:cNvPicPr>
            <a:picLocks noGrp="1" noChangeAspect="1"/>
          </p:cNvPicPr>
          <p:nvPr>
            <p:ph idx="1"/>
          </p:nvPr>
        </p:nvPicPr>
        <p:blipFill>
          <a:blip r:embed="rId2"/>
          <a:stretch>
            <a:fillRect/>
          </a:stretch>
        </p:blipFill>
        <p:spPr>
          <a:xfrm>
            <a:off x="1618100" y="2016874"/>
            <a:ext cx="8955800" cy="3968840"/>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73</a:t>
            </a:fld>
            <a:endParaRPr lang="en-US"/>
          </a:p>
        </p:txBody>
      </p:sp>
    </p:spTree>
    <p:extLst>
      <p:ext uri="{BB962C8B-B14F-4D97-AF65-F5344CB8AC3E}">
        <p14:creationId xmlns:p14="http://schemas.microsoft.com/office/powerpoint/2010/main" val="2205898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Zone </a:t>
            </a:r>
            <a:r>
              <a:rPr lang="en-US" dirty="0" smtClean="0"/>
              <a:t>30-W </a:t>
            </a:r>
            <a:r>
              <a:rPr lang="en-US" dirty="0"/>
              <a:t>on Peak Day for Transport 135558</a:t>
            </a:r>
          </a:p>
        </p:txBody>
      </p:sp>
      <p:pic>
        <p:nvPicPr>
          <p:cNvPr id="4" name="Content Placeholder 3"/>
          <p:cNvPicPr>
            <a:picLocks noGrp="1" noChangeAspect="1"/>
          </p:cNvPicPr>
          <p:nvPr>
            <p:ph idx="1"/>
          </p:nvPr>
        </p:nvPicPr>
        <p:blipFill>
          <a:blip r:embed="rId2"/>
          <a:stretch>
            <a:fillRect/>
          </a:stretch>
        </p:blipFill>
        <p:spPr>
          <a:xfrm>
            <a:off x="1599810" y="2474113"/>
            <a:ext cx="8992379" cy="3054361"/>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74</a:t>
            </a:fld>
            <a:endParaRPr lang="en-US"/>
          </a:p>
        </p:txBody>
      </p:sp>
    </p:spTree>
    <p:extLst>
      <p:ext uri="{BB962C8B-B14F-4D97-AF65-F5344CB8AC3E}">
        <p14:creationId xmlns:p14="http://schemas.microsoft.com/office/powerpoint/2010/main" val="4603496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Contract 135558 on Peak Day</a:t>
            </a:r>
            <a:endParaRPr lang="en-US" dirty="0"/>
          </a:p>
        </p:txBody>
      </p:sp>
      <p:pic>
        <p:nvPicPr>
          <p:cNvPr id="6" name="Content Placeholder 5"/>
          <p:cNvPicPr>
            <a:picLocks noGrp="1" noChangeAspect="1"/>
          </p:cNvPicPr>
          <p:nvPr>
            <p:ph idx="1"/>
          </p:nvPr>
        </p:nvPicPr>
        <p:blipFill>
          <a:blip r:embed="rId2"/>
          <a:stretch>
            <a:fillRect/>
          </a:stretch>
        </p:blipFill>
        <p:spPr>
          <a:xfrm>
            <a:off x="1557134" y="1986391"/>
            <a:ext cx="9077731" cy="4029805"/>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75</a:t>
            </a:fld>
            <a:endParaRPr lang="en-US"/>
          </a:p>
        </p:txBody>
      </p:sp>
    </p:spTree>
    <p:extLst>
      <p:ext uri="{BB962C8B-B14F-4D97-AF65-F5344CB8AC3E}">
        <p14:creationId xmlns:p14="http://schemas.microsoft.com/office/powerpoint/2010/main" val="3780716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delivery right flexibility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422" y="1825625"/>
            <a:ext cx="4921156" cy="4351338"/>
          </a:xfrm>
        </p:spPr>
      </p:pic>
      <p:sp>
        <p:nvSpPr>
          <p:cNvPr id="3" name="Slide Number Placeholder 2"/>
          <p:cNvSpPr>
            <a:spLocks noGrp="1"/>
          </p:cNvSpPr>
          <p:nvPr>
            <p:ph type="sldNum" sz="quarter" idx="12"/>
          </p:nvPr>
        </p:nvSpPr>
        <p:spPr/>
        <p:txBody>
          <a:bodyPr/>
          <a:lstStyle/>
          <a:p>
            <a:fld id="{CFC7651E-B4BE-4A93-B9C9-586D74789E66}" type="slidenum">
              <a:rPr lang="en-US" smtClean="0"/>
              <a:t>76</a:t>
            </a:fld>
            <a:endParaRPr lang="en-US"/>
          </a:p>
        </p:txBody>
      </p:sp>
    </p:spTree>
    <p:extLst>
      <p:ext uri="{BB962C8B-B14F-4D97-AF65-F5344CB8AC3E}">
        <p14:creationId xmlns:p14="http://schemas.microsoft.com/office/powerpoint/2010/main" val="31042544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971800" y="274638"/>
            <a:ext cx="5257800" cy="1143000"/>
          </a:xfrm>
        </p:spPr>
        <p:txBody>
          <a:bodyPr/>
          <a:lstStyle/>
          <a:p>
            <a:pPr lvl="0" algn="l">
              <a:spcBef>
                <a:spcPct val="20000"/>
              </a:spcBef>
            </a:pPr>
            <a:r>
              <a:rPr lang="en-US" sz="2800" dirty="0">
                <a:latin typeface="Arial" panose="020B0604020202020204" pitchFamily="34" charset="0"/>
                <a:ea typeface="+mn-ea"/>
                <a:cs typeface="+mn-cs"/>
              </a:rPr>
              <a:t>Demand </a:t>
            </a:r>
            <a:r>
              <a:rPr lang="en-US" sz="2800" dirty="0">
                <a:latin typeface="Arial" panose="020B0604020202020204" pitchFamily="34" charset="0"/>
                <a:ea typeface="+mn-ea"/>
                <a:cs typeface="+mn-cs"/>
              </a:rPr>
              <a:t>Behind the Gate</a:t>
            </a:r>
          </a:p>
        </p:txBody>
      </p:sp>
      <p:sp>
        <p:nvSpPr>
          <p:cNvPr id="12291" name="Rectangle 3"/>
          <p:cNvSpPr>
            <a:spLocks noGrp="1" noChangeArrowheads="1"/>
          </p:cNvSpPr>
          <p:nvPr>
            <p:ph idx="1"/>
          </p:nvPr>
        </p:nvSpPr>
        <p:spPr>
          <a:xfrm>
            <a:off x="852407" y="1295400"/>
            <a:ext cx="10383864" cy="5060950"/>
          </a:xfrm>
        </p:spPr>
        <p:txBody>
          <a:bodyPr>
            <a:normAutofit/>
          </a:bodyPr>
          <a:lstStyle/>
          <a:p>
            <a:r>
              <a:rPr lang="en-US" sz="2200" dirty="0" smtClean="0">
                <a:solidFill>
                  <a:srgbClr val="000000"/>
                </a:solidFill>
              </a:rPr>
              <a:t>Cascade has strived over the last several years to make the IRP forecast and resource analysis to get to </a:t>
            </a:r>
            <a:r>
              <a:rPr lang="en-US" sz="2200" dirty="0">
                <a:solidFill>
                  <a:srgbClr val="000000"/>
                </a:solidFill>
              </a:rPr>
              <a:t>as granular a level as possible using the available data</a:t>
            </a:r>
            <a:r>
              <a:rPr lang="en-US" sz="2200" dirty="0" smtClean="0">
                <a:solidFill>
                  <a:srgbClr val="000000"/>
                </a:solidFill>
              </a:rPr>
              <a:t>.</a:t>
            </a:r>
            <a:endParaRPr lang="en-US" sz="2200" dirty="0">
              <a:solidFill>
                <a:srgbClr val="000000"/>
              </a:solidFill>
            </a:endParaRPr>
          </a:p>
          <a:p>
            <a:r>
              <a:rPr lang="en-US" sz="2200" dirty="0" smtClean="0">
                <a:solidFill>
                  <a:srgbClr val="000000"/>
                </a:solidFill>
              </a:rPr>
              <a:t>Attempts </a:t>
            </a:r>
            <a:r>
              <a:rPr lang="en-US" sz="2200" dirty="0">
                <a:solidFill>
                  <a:srgbClr val="000000"/>
                </a:solidFill>
              </a:rPr>
              <a:t>to forecast demand behind the gate using existing forecasting methodology has been challenging.</a:t>
            </a:r>
          </a:p>
          <a:p>
            <a:r>
              <a:rPr lang="en-US" sz="2200" dirty="0" smtClean="0">
                <a:solidFill>
                  <a:srgbClr val="000000"/>
                </a:solidFill>
              </a:rPr>
              <a:t>Customer billing data does </a:t>
            </a:r>
            <a:r>
              <a:rPr lang="en-US" sz="2200" dirty="0">
                <a:solidFill>
                  <a:srgbClr val="000000"/>
                </a:solidFill>
              </a:rPr>
              <a:t>not have daily meter reads for core customers making regression analysis on a use per HDD per customer difficult.</a:t>
            </a:r>
          </a:p>
          <a:p>
            <a:r>
              <a:rPr lang="en-US" sz="2200" dirty="0" smtClean="0">
                <a:solidFill>
                  <a:srgbClr val="000000"/>
                </a:solidFill>
              </a:rPr>
              <a:t>Given Cascade is not a contiguous system, DSM by gate is currently is an ongoing complication</a:t>
            </a:r>
          </a:p>
          <a:p>
            <a:pPr lvl="1"/>
            <a:r>
              <a:rPr lang="en-US" sz="2200" dirty="0" smtClean="0">
                <a:solidFill>
                  <a:srgbClr val="000000"/>
                </a:solidFill>
              </a:rPr>
              <a:t>This year we have added the Climate Zone</a:t>
            </a:r>
          </a:p>
          <a:p>
            <a:pPr lvl="1"/>
            <a:r>
              <a:rPr lang="en-US" sz="2200" dirty="0" smtClean="0">
                <a:solidFill>
                  <a:srgbClr val="000000"/>
                </a:solidFill>
              </a:rPr>
              <a:t>Future IRPs will try and address the gate station level</a:t>
            </a:r>
            <a:endParaRPr lang="en-US" sz="2200" dirty="0">
              <a:solidFill>
                <a:srgbClr val="000000"/>
              </a:solidFill>
            </a:endParaRPr>
          </a:p>
          <a:p>
            <a:r>
              <a:rPr lang="en-US" sz="2200" dirty="0" smtClean="0">
                <a:solidFill>
                  <a:srgbClr val="000000"/>
                </a:solidFill>
              </a:rPr>
              <a:t>Some </a:t>
            </a:r>
            <a:r>
              <a:rPr lang="en-US" sz="2200" dirty="0">
                <a:solidFill>
                  <a:srgbClr val="000000"/>
                </a:solidFill>
              </a:rPr>
              <a:t>towns can be served by multiple pipelines and the mix can change over time</a:t>
            </a:r>
            <a:r>
              <a:rPr lang="en-US" sz="2200" dirty="0" smtClean="0">
                <a:solidFill>
                  <a:srgbClr val="000000"/>
                </a:solidFill>
              </a:rPr>
              <a:t>.</a:t>
            </a:r>
          </a:p>
          <a:p>
            <a:r>
              <a:rPr lang="en-US" sz="2200" dirty="0" smtClean="0">
                <a:solidFill>
                  <a:srgbClr val="000000"/>
                </a:solidFill>
              </a:rPr>
              <a:t>As part of the rate case settlement, Cascade is committed to performing a robust citygate study</a:t>
            </a:r>
            <a:r>
              <a:rPr lang="en-US" sz="2000" dirty="0" smtClean="0">
                <a:solidFill>
                  <a:srgbClr val="000000"/>
                </a:solidFill>
              </a:rPr>
              <a:t>.</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pPr>
              <a:defRPr/>
            </a:pPr>
            <a:fld id="{C330F050-583E-4E18-B0AA-10EE06EA81DC}" type="slidenum">
              <a:rPr lang="en-US"/>
              <a:pPr>
                <a:defRPr/>
              </a:pPr>
              <a:t>77</a:t>
            </a:fld>
            <a:endParaRPr lang="en-US"/>
          </a:p>
        </p:txBody>
      </p:sp>
    </p:spTree>
    <p:extLst>
      <p:ext uri="{BB962C8B-B14F-4D97-AF65-F5344CB8AC3E}">
        <p14:creationId xmlns:p14="http://schemas.microsoft.com/office/powerpoint/2010/main" val="17382461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Demand</a:t>
            </a:r>
            <a:endParaRPr lang="en-US" dirty="0"/>
          </a:p>
        </p:txBody>
      </p:sp>
      <p:sp>
        <p:nvSpPr>
          <p:cNvPr id="3" name="Content Placeholder 2"/>
          <p:cNvSpPr>
            <a:spLocks noGrp="1"/>
          </p:cNvSpPr>
          <p:nvPr>
            <p:ph idx="1"/>
          </p:nvPr>
        </p:nvSpPr>
        <p:spPr/>
        <p:txBody>
          <a:bodyPr/>
          <a:lstStyle/>
          <a:p>
            <a:r>
              <a:rPr lang="en-US" dirty="0" smtClean="0"/>
              <a:t>Demand is forecasted at the Citygate level by rate schedule.</a:t>
            </a:r>
          </a:p>
          <a:p>
            <a:r>
              <a:rPr lang="en-US" dirty="0" smtClean="0"/>
              <a:t>For NWP, each Citygate’s demand is associated with the zone.</a:t>
            </a:r>
          </a:p>
          <a:p>
            <a:r>
              <a:rPr lang="en-US" dirty="0" smtClean="0"/>
              <a:t>For GTN, each Citygate’s demand is associated with it’s respective Citygate interconnect.</a:t>
            </a:r>
          </a:p>
          <a:p>
            <a:r>
              <a:rPr lang="en-US" dirty="0" smtClean="0"/>
              <a:t>Demand Inputs</a:t>
            </a:r>
          </a:p>
          <a:p>
            <a:pPr lvl="1"/>
            <a:r>
              <a:rPr lang="en-US" dirty="0" smtClean="0"/>
              <a:t>Forecast type (Monthly amount or Regressions)</a:t>
            </a:r>
          </a:p>
          <a:p>
            <a:pPr lvl="1"/>
            <a:r>
              <a:rPr lang="en-US" dirty="0" smtClean="0"/>
              <a:t>Monthly projected customers for 20 years.</a:t>
            </a:r>
          </a:p>
          <a:p>
            <a:pPr lvl="1"/>
            <a:r>
              <a:rPr lang="en-US" dirty="0" smtClean="0"/>
              <a:t>Regression coefficients if using the Regression forecast </a:t>
            </a:r>
            <a:r>
              <a:rPr lang="en-US" dirty="0" smtClean="0"/>
              <a:t>type.</a:t>
            </a:r>
            <a:endParaRPr lang="en-US" dirty="0" smtClean="0"/>
          </a:p>
          <a:p>
            <a:pPr lvl="1"/>
            <a:r>
              <a:rPr lang="en-US" dirty="0" smtClean="0"/>
              <a:t>If using a monthly number, it is the 2015 demand for that month with a growth factor.</a:t>
            </a:r>
          </a:p>
          <a:p>
            <a:endParaRPr lang="en-US" dirty="0" smtClean="0"/>
          </a:p>
        </p:txBody>
      </p:sp>
      <p:sp>
        <p:nvSpPr>
          <p:cNvPr id="4" name="Slide Number Placeholder 3"/>
          <p:cNvSpPr>
            <a:spLocks noGrp="1"/>
          </p:cNvSpPr>
          <p:nvPr>
            <p:ph type="sldNum" sz="quarter" idx="12"/>
          </p:nvPr>
        </p:nvSpPr>
        <p:spPr/>
        <p:txBody>
          <a:bodyPr/>
          <a:lstStyle/>
          <a:p>
            <a:fld id="{CFC7651E-B4BE-4A93-B9C9-586D74789E66}" type="slidenum">
              <a:rPr lang="en-US" smtClean="0"/>
              <a:t>78</a:t>
            </a:fld>
            <a:endParaRPr lang="en-US"/>
          </a:p>
        </p:txBody>
      </p:sp>
    </p:spTree>
    <p:extLst>
      <p:ext uri="{BB962C8B-B14F-4D97-AF65-F5344CB8AC3E}">
        <p14:creationId xmlns:p14="http://schemas.microsoft.com/office/powerpoint/2010/main" val="4049698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Demand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205" y="1906292"/>
            <a:ext cx="8000019" cy="4370521"/>
          </a:xfrm>
        </p:spPr>
      </p:pic>
      <p:sp>
        <p:nvSpPr>
          <p:cNvPr id="3" name="Slide Number Placeholder 2"/>
          <p:cNvSpPr>
            <a:spLocks noGrp="1"/>
          </p:cNvSpPr>
          <p:nvPr>
            <p:ph type="sldNum" sz="quarter" idx="12"/>
          </p:nvPr>
        </p:nvSpPr>
        <p:spPr/>
        <p:txBody>
          <a:bodyPr/>
          <a:lstStyle/>
          <a:p>
            <a:fld id="{CFC7651E-B4BE-4A93-B9C9-586D74789E66}" type="slidenum">
              <a:rPr lang="en-US" smtClean="0"/>
              <a:t>79</a:t>
            </a:fld>
            <a:endParaRPr lang="en-US"/>
          </a:p>
        </p:txBody>
      </p:sp>
    </p:spTree>
    <p:extLst>
      <p:ext uri="{BB962C8B-B14F-4D97-AF65-F5344CB8AC3E}">
        <p14:creationId xmlns:p14="http://schemas.microsoft.com/office/powerpoint/2010/main" val="2073499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Where do we get our gas?</a:t>
            </a:r>
            <a:endParaRPr lang="en-US" cap="small" dirty="0">
              <a:latin typeface="+mn-lt"/>
            </a:endParaRPr>
          </a:p>
        </p:txBody>
      </p:sp>
      <p:sp>
        <p:nvSpPr>
          <p:cNvPr id="3" name="Content Placeholder 2"/>
          <p:cNvSpPr>
            <a:spLocks noGrp="1"/>
          </p:cNvSpPr>
          <p:nvPr>
            <p:ph idx="1"/>
          </p:nvPr>
        </p:nvSpPr>
        <p:spPr>
          <a:xfrm>
            <a:off x="6934200" y="2296748"/>
            <a:ext cx="2971800" cy="3037252"/>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Many interstate pipeline companies</a:t>
            </a:r>
          </a:p>
          <a:p>
            <a:pPr>
              <a:spcAft>
                <a:spcPts val="1200"/>
              </a:spcAft>
              <a:buClr>
                <a:schemeClr val="tx2"/>
              </a:buClr>
              <a:buFont typeface="Wingdings" panose="05000000000000000000" pitchFamily="2" charset="2"/>
              <a:buChar char="Ø"/>
            </a:pPr>
            <a:r>
              <a:rPr lang="en-US" sz="2000" cap="small" dirty="0">
                <a:solidFill>
                  <a:schemeClr val="tx2"/>
                </a:solidFill>
              </a:rPr>
              <a:t>Williams Northwest Pipeline (red) </a:t>
            </a:r>
          </a:p>
          <a:p>
            <a:pPr>
              <a:spcAft>
                <a:spcPts val="1200"/>
              </a:spcAft>
              <a:buClr>
                <a:schemeClr val="tx2"/>
              </a:buClr>
              <a:buFont typeface="Wingdings" panose="05000000000000000000" pitchFamily="2" charset="2"/>
              <a:buChar char="Ø"/>
            </a:pPr>
            <a:r>
              <a:rPr lang="en-US" sz="2000" cap="small" dirty="0" err="1">
                <a:solidFill>
                  <a:schemeClr val="tx2"/>
                </a:solidFill>
              </a:rPr>
              <a:t>Transcanada</a:t>
            </a:r>
            <a:r>
              <a:rPr lang="en-US" sz="2000" cap="small" dirty="0">
                <a:solidFill>
                  <a:schemeClr val="tx2"/>
                </a:solidFill>
              </a:rPr>
              <a:t> Pipelines (yellow)</a:t>
            </a:r>
          </a:p>
        </p:txBody>
      </p:sp>
      <p:graphicFrame>
        <p:nvGraphicFramePr>
          <p:cNvPr id="6" name="Object 5"/>
          <p:cNvGraphicFramePr>
            <a:graphicFrameLocks noChangeAspect="1"/>
          </p:cNvGraphicFramePr>
          <p:nvPr>
            <p:extLst/>
          </p:nvPr>
        </p:nvGraphicFramePr>
        <p:xfrm>
          <a:off x="2514600" y="2133600"/>
          <a:ext cx="3741434" cy="4229100"/>
        </p:xfrm>
        <a:graphic>
          <a:graphicData uri="http://schemas.openxmlformats.org/presentationml/2006/ole">
            <mc:AlternateContent xmlns:mc="http://schemas.openxmlformats.org/markup-compatibility/2006">
              <mc:Choice xmlns:v="urn:schemas-microsoft-com:vml" Requires="v">
                <p:oleObj spid="_x0000_s1031" name="Bitmap Image" r:id="rId4" imgW="4525007" imgH="5706272" progId="PBrush">
                  <p:embed/>
                </p:oleObj>
              </mc:Choice>
              <mc:Fallback>
                <p:oleObj name="Bitmap Image" r:id="rId4" imgW="4525007" imgH="570627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133600"/>
                        <a:ext cx="3741434" cy="4229100"/>
                      </a:xfrm>
                      <a:prstGeom prst="rect">
                        <a:avLst/>
                      </a:prstGeom>
                      <a:noFill/>
                      <a:ln>
                        <a:noFill/>
                      </a:ln>
                    </p:spPr>
                  </p:pic>
                </p:oleObj>
              </mc:Fallback>
            </mc:AlternateContent>
          </a:graphicData>
        </a:graphic>
      </p:graphicFrame>
      <p:sp>
        <p:nvSpPr>
          <p:cNvPr id="5" name="Slide Number Placeholder 4"/>
          <p:cNvSpPr>
            <a:spLocks noGrp="1"/>
          </p:cNvSpPr>
          <p:nvPr>
            <p:ph type="sldNum" sz="quarter" idx="12"/>
          </p:nvPr>
        </p:nvSpPr>
        <p:spPr/>
        <p:txBody>
          <a:bodyPr/>
          <a:lstStyle/>
          <a:p>
            <a:fld id="{CFC7651E-B4BE-4A93-B9C9-586D74789E66}" type="slidenum">
              <a:rPr lang="en-US" smtClean="0"/>
              <a:t>8</a:t>
            </a:fld>
            <a:endParaRPr lang="en-US"/>
          </a:p>
        </p:txBody>
      </p:sp>
    </p:spTree>
    <p:extLst>
      <p:ext uri="{BB962C8B-B14F-4D97-AF65-F5344CB8AC3E}">
        <p14:creationId xmlns:p14="http://schemas.microsoft.com/office/powerpoint/2010/main" val="240230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Demand Example 2</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221" y="2386739"/>
            <a:ext cx="11665415" cy="3316637"/>
          </a:xfrm>
        </p:spPr>
      </p:pic>
      <p:sp>
        <p:nvSpPr>
          <p:cNvPr id="3" name="Slide Number Placeholder 2"/>
          <p:cNvSpPr>
            <a:spLocks noGrp="1"/>
          </p:cNvSpPr>
          <p:nvPr>
            <p:ph type="sldNum" sz="quarter" idx="12"/>
          </p:nvPr>
        </p:nvSpPr>
        <p:spPr/>
        <p:txBody>
          <a:bodyPr/>
          <a:lstStyle/>
          <a:p>
            <a:fld id="{CFC7651E-B4BE-4A93-B9C9-586D74789E66}" type="slidenum">
              <a:rPr lang="en-US" smtClean="0"/>
              <a:t>80</a:t>
            </a:fld>
            <a:endParaRPr lang="en-US"/>
          </a:p>
        </p:txBody>
      </p:sp>
    </p:spTree>
    <p:extLst>
      <p:ext uri="{BB962C8B-B14F-4D97-AF65-F5344CB8AC3E}">
        <p14:creationId xmlns:p14="http://schemas.microsoft.com/office/powerpoint/2010/main" val="2700273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a:t>
            </a:r>
            <a:endParaRPr lang="en-US" dirty="0"/>
          </a:p>
        </p:txBody>
      </p:sp>
      <p:sp>
        <p:nvSpPr>
          <p:cNvPr id="3" name="Content Placeholder 2"/>
          <p:cNvSpPr>
            <a:spLocks noGrp="1"/>
          </p:cNvSpPr>
          <p:nvPr>
            <p:ph idx="1"/>
          </p:nvPr>
        </p:nvSpPr>
        <p:spPr/>
        <p:txBody>
          <a:bodyPr/>
          <a:lstStyle/>
          <a:p>
            <a:r>
              <a:rPr lang="en-US" dirty="0" smtClean="0"/>
              <a:t>Weather inputs for SENDOUT include:</a:t>
            </a:r>
          </a:p>
          <a:p>
            <a:pPr lvl="1"/>
            <a:r>
              <a:rPr lang="en-US" dirty="0"/>
              <a:t>Monte Carlo </a:t>
            </a:r>
            <a:endParaRPr lang="en-US" dirty="0" smtClean="0"/>
          </a:p>
          <a:p>
            <a:pPr lvl="1"/>
            <a:r>
              <a:rPr lang="en-US" dirty="0" smtClean="0"/>
              <a:t>Historical</a:t>
            </a:r>
          </a:p>
          <a:p>
            <a:pPr lvl="1"/>
            <a:r>
              <a:rPr lang="en-US" dirty="0" smtClean="0"/>
              <a:t>Normal</a:t>
            </a:r>
          </a:p>
          <a:p>
            <a:r>
              <a:rPr lang="en-US" dirty="0" smtClean="0"/>
              <a:t>Monte Carlo inputs include mean, standard deviation, max and minimum.</a:t>
            </a:r>
          </a:p>
          <a:p>
            <a:r>
              <a:rPr lang="en-US" dirty="0" smtClean="0"/>
              <a:t>Historical data is used to build weather profiles for Monte Carlo.</a:t>
            </a:r>
          </a:p>
          <a:p>
            <a:r>
              <a:rPr lang="en-US" dirty="0" smtClean="0"/>
              <a:t>Normal weather is the daily average of the 30-year most recent history (1986-2015).</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81</a:t>
            </a:fld>
            <a:endParaRPr lang="en-US"/>
          </a:p>
        </p:txBody>
      </p:sp>
    </p:spTree>
    <p:extLst>
      <p:ext uri="{BB962C8B-B14F-4D97-AF65-F5344CB8AC3E}">
        <p14:creationId xmlns:p14="http://schemas.microsoft.com/office/powerpoint/2010/main" val="25217297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Weather Example – Monte Carlo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62" y="2851688"/>
            <a:ext cx="11620169" cy="2278251"/>
          </a:xfrm>
        </p:spPr>
      </p:pic>
      <p:sp>
        <p:nvSpPr>
          <p:cNvPr id="3" name="Slide Number Placeholder 2"/>
          <p:cNvSpPr>
            <a:spLocks noGrp="1"/>
          </p:cNvSpPr>
          <p:nvPr>
            <p:ph type="sldNum" sz="quarter" idx="12"/>
          </p:nvPr>
        </p:nvSpPr>
        <p:spPr/>
        <p:txBody>
          <a:bodyPr/>
          <a:lstStyle/>
          <a:p>
            <a:fld id="{CFC7651E-B4BE-4A93-B9C9-586D74789E66}" type="slidenum">
              <a:rPr lang="en-US" smtClean="0"/>
              <a:t>82</a:t>
            </a:fld>
            <a:endParaRPr lang="en-US"/>
          </a:p>
        </p:txBody>
      </p:sp>
    </p:spTree>
    <p:extLst>
      <p:ext uri="{BB962C8B-B14F-4D97-AF65-F5344CB8AC3E}">
        <p14:creationId xmlns:p14="http://schemas.microsoft.com/office/powerpoint/2010/main" val="5326464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Range Price Forecast</a:t>
            </a:r>
            <a:endParaRPr lang="en-US" dirty="0"/>
          </a:p>
        </p:txBody>
      </p:sp>
      <p:sp>
        <p:nvSpPr>
          <p:cNvPr id="3" name="Content Placeholder 2"/>
          <p:cNvSpPr>
            <a:spLocks noGrp="1"/>
          </p:cNvSpPr>
          <p:nvPr>
            <p:ph idx="1"/>
          </p:nvPr>
        </p:nvSpPr>
        <p:spPr/>
        <p:txBody>
          <a:bodyPr>
            <a:normAutofit fontScale="92500"/>
          </a:bodyPr>
          <a:lstStyle/>
          <a:p>
            <a:r>
              <a:rPr lang="en-US" dirty="0"/>
              <a:t>Cascade’s long term planning price forecast is based on a blend of current market pricing along with long term fundamental price forecasts. </a:t>
            </a:r>
            <a:endParaRPr lang="en-US" dirty="0" smtClean="0"/>
          </a:p>
          <a:p>
            <a:r>
              <a:rPr lang="en-US" dirty="0"/>
              <a:t>The fundamental forecasts include Wood Mackenzie, the Energy Information Administration (EIA), the Northwest Power Planning </a:t>
            </a:r>
            <a:r>
              <a:rPr lang="en-US" dirty="0" smtClean="0"/>
              <a:t>Council, Bentek and </a:t>
            </a:r>
            <a:r>
              <a:rPr lang="en-US" dirty="0"/>
              <a:t>the Financial Forecast Center’s long term price forecasts. </a:t>
            </a:r>
          </a:p>
          <a:p>
            <a:r>
              <a:rPr lang="en-US" dirty="0" smtClean="0"/>
              <a:t>Market, particularly in near term </a:t>
            </a:r>
            <a:r>
              <a:rPr lang="en-US" dirty="0"/>
              <a:t>is heavily influenced by Henry Hub </a:t>
            </a:r>
            <a:r>
              <a:rPr lang="en-US" dirty="0" smtClean="0"/>
              <a:t>prices.</a:t>
            </a:r>
            <a:endParaRPr lang="en-US" dirty="0" smtClean="0"/>
          </a:p>
          <a:p>
            <a:r>
              <a:rPr lang="en-US" dirty="0"/>
              <a:t>While not a guarantee of where the market will ultimately finish, </a:t>
            </a:r>
            <a:r>
              <a:rPr lang="en-US" dirty="0" smtClean="0"/>
              <a:t>Henry Hub NYMEX is </a:t>
            </a:r>
            <a:r>
              <a:rPr lang="en-US" dirty="0"/>
              <a:t>the most current information </a:t>
            </a:r>
            <a:r>
              <a:rPr lang="en-US" dirty="0" smtClean="0"/>
              <a:t>that </a:t>
            </a:r>
            <a:r>
              <a:rPr lang="en-US" dirty="0"/>
              <a:t>provides some direction as to future market </a:t>
            </a:r>
            <a:r>
              <a:rPr lang="en-US" dirty="0" smtClean="0"/>
              <a:t>prices.</a:t>
            </a:r>
            <a:endParaRPr lang="en-US" dirty="0" smtClean="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9730165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588937" y="503696"/>
            <a:ext cx="10764863" cy="5852654"/>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809519698"/>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85</a:t>
            </a:fld>
            <a:endParaRPr lang="en-US">
              <a:solidFill>
                <a:prstClr val="black">
                  <a:tint val="75000"/>
                </a:prstClr>
              </a:solidFill>
            </a:endParaRPr>
          </a:p>
        </p:txBody>
      </p:sp>
      <p:pic>
        <p:nvPicPr>
          <p:cNvPr id="8" name="Content Placeholder 7"/>
          <p:cNvPicPr>
            <a:picLocks noGrp="1" noChangeAspect="1"/>
          </p:cNvPicPr>
          <p:nvPr>
            <p:ph idx="1"/>
          </p:nvPr>
        </p:nvPicPr>
        <p:blipFill>
          <a:blip r:embed="rId2"/>
          <a:stretch>
            <a:fillRect/>
          </a:stretch>
        </p:blipFill>
        <p:spPr>
          <a:xfrm>
            <a:off x="2362200" y="826532"/>
            <a:ext cx="6781800" cy="5241078"/>
          </a:xfrm>
          <a:prstGeom prst="rect">
            <a:avLst/>
          </a:prstGeom>
        </p:spPr>
      </p:pic>
      <p:sp>
        <p:nvSpPr>
          <p:cNvPr id="9" name="TextBox 8"/>
          <p:cNvSpPr txBox="1"/>
          <p:nvPr/>
        </p:nvSpPr>
        <p:spPr>
          <a:xfrm>
            <a:off x="2393325" y="275408"/>
            <a:ext cx="6865021" cy="523220"/>
          </a:xfrm>
          <a:prstGeom prst="rect">
            <a:avLst/>
          </a:prstGeom>
          <a:noFill/>
        </p:spPr>
        <p:txBody>
          <a:bodyPr wrap="none" rtlCol="0">
            <a:spAutoFit/>
          </a:bodyPr>
          <a:lstStyle/>
          <a:p>
            <a:r>
              <a:rPr lang="en-US" sz="2800" dirty="0"/>
              <a:t> Base Weights in Draft 2016 IRP Price Forecast</a:t>
            </a:r>
          </a:p>
        </p:txBody>
      </p:sp>
    </p:spTree>
    <p:extLst>
      <p:ext uri="{BB962C8B-B14F-4D97-AF65-F5344CB8AC3E}">
        <p14:creationId xmlns:p14="http://schemas.microsoft.com/office/powerpoint/2010/main" val="15524923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43125" y="304801"/>
            <a:ext cx="7905750" cy="5563394"/>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3867330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87</a:t>
            </a:fld>
            <a:endParaRPr lang="en-US">
              <a:solidFill>
                <a:prstClr val="black">
                  <a:tint val="75000"/>
                </a:prstClr>
              </a:solidFill>
            </a:endParaRPr>
          </a:p>
        </p:txBody>
      </p:sp>
      <p:graphicFrame>
        <p:nvGraphicFramePr>
          <p:cNvPr id="5" name="Content Placeholder 4"/>
          <p:cNvGraphicFramePr>
            <a:graphicFrameLocks noGrp="1"/>
          </p:cNvGraphicFramePr>
          <p:nvPr>
            <p:ph idx="1"/>
            <p:extLst/>
          </p:nvPr>
        </p:nvGraphicFramePr>
        <p:xfrm>
          <a:off x="1981200" y="304801"/>
          <a:ext cx="8229600" cy="5821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16702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resource issues on the horizon</a:t>
            </a:r>
            <a:br>
              <a:rPr lang="en-US" dirty="0"/>
            </a:br>
            <a:endParaRPr lang="en-US" dirty="0"/>
          </a:p>
        </p:txBody>
      </p:sp>
      <p:sp>
        <p:nvSpPr>
          <p:cNvPr id="3" name="Content Placeholder 2"/>
          <p:cNvSpPr>
            <a:spLocks noGrp="1"/>
          </p:cNvSpPr>
          <p:nvPr>
            <p:ph idx="1"/>
          </p:nvPr>
        </p:nvSpPr>
        <p:spPr>
          <a:xfrm>
            <a:off x="1981200" y="990601"/>
            <a:ext cx="8229600" cy="5135565"/>
          </a:xfrm>
        </p:spPr>
        <p:txBody>
          <a:bodyPr>
            <a:normAutofit fontScale="47500" lnSpcReduction="20000"/>
          </a:bodyPr>
          <a:lstStyle/>
          <a:p>
            <a:r>
              <a:rPr lang="en-US" sz="3400" b="1" dirty="0"/>
              <a:t>Addition alternatives to be considered during IRP process</a:t>
            </a:r>
          </a:p>
          <a:p>
            <a:pPr lvl="1"/>
            <a:r>
              <a:rPr lang="en-US" sz="3400" b="1" dirty="0"/>
              <a:t>NWP I-5 Expansion</a:t>
            </a:r>
          </a:p>
          <a:p>
            <a:pPr lvl="1"/>
            <a:r>
              <a:rPr lang="en-US" sz="3400" b="1" dirty="0"/>
              <a:t>Realignment of MDDOs to citygates</a:t>
            </a:r>
          </a:p>
          <a:p>
            <a:pPr lvl="1"/>
            <a:r>
              <a:rPr lang="en-US" sz="3400" b="1" dirty="0"/>
              <a:t>Palomar/Cross Cascades</a:t>
            </a:r>
          </a:p>
          <a:p>
            <a:pPr lvl="1"/>
            <a:r>
              <a:rPr lang="en-US" sz="3400" b="1" dirty="0"/>
              <a:t>Pacific Connector</a:t>
            </a:r>
          </a:p>
          <a:p>
            <a:pPr lvl="1"/>
            <a:r>
              <a:rPr lang="en-US" sz="3400" b="1" dirty="0"/>
              <a:t>Incremental Nova</a:t>
            </a:r>
          </a:p>
          <a:p>
            <a:pPr lvl="1"/>
            <a:r>
              <a:rPr lang="en-US" sz="3400" b="1" dirty="0"/>
              <a:t>Incremental Foothills</a:t>
            </a:r>
          </a:p>
          <a:p>
            <a:pPr lvl="1"/>
            <a:r>
              <a:rPr lang="en-US" sz="3400" b="1" dirty="0"/>
              <a:t>Incremental GTN (north to south)</a:t>
            </a:r>
          </a:p>
          <a:p>
            <a:pPr lvl="1"/>
            <a:r>
              <a:rPr lang="en-US" sz="3400" b="1" dirty="0"/>
              <a:t>Biofuel</a:t>
            </a:r>
          </a:p>
          <a:p>
            <a:pPr lvl="1"/>
            <a:r>
              <a:rPr lang="en-US" sz="3400" b="1" dirty="0"/>
              <a:t>Satellite LNG</a:t>
            </a:r>
          </a:p>
          <a:p>
            <a:pPr lvl="1"/>
            <a:r>
              <a:rPr lang="en-US" sz="3400" b="1" dirty="0"/>
              <a:t>Mist Storage</a:t>
            </a:r>
          </a:p>
          <a:p>
            <a:pPr lvl="1"/>
            <a:r>
              <a:rPr lang="en-US" sz="3400" b="1" dirty="0"/>
              <a:t>AECO Storage</a:t>
            </a:r>
          </a:p>
          <a:p>
            <a:pPr lvl="1"/>
            <a:r>
              <a:rPr lang="en-US" sz="3400" b="1" dirty="0"/>
              <a:t>Wild Goose Storage</a:t>
            </a:r>
          </a:p>
          <a:p>
            <a:pPr lvl="1"/>
            <a:r>
              <a:rPr lang="en-US" sz="3400" b="1" dirty="0"/>
              <a:t>Gill Ranch Storage</a:t>
            </a:r>
          </a:p>
          <a:p>
            <a:pPr lvl="1"/>
            <a:r>
              <a:rPr lang="en-US" sz="3400" b="1" dirty="0"/>
              <a:t>Ryckman Creek Storage</a:t>
            </a:r>
          </a:p>
          <a:p>
            <a:pPr lvl="1"/>
            <a:endParaRPr lang="en-US" b="1" i="1" dirty="0"/>
          </a:p>
          <a:p>
            <a:pPr lvl="0"/>
            <a:r>
              <a:rPr lang="en-US" dirty="0" smtClean="0"/>
              <a:t>Began </a:t>
            </a:r>
            <a:r>
              <a:rPr lang="en-US" dirty="0"/>
              <a:t>discussions with Niska Partners to gather information to model AECO Hub Storage in the 2016 IRP.  In addition, we will be considering Wild Goose, Gill Ranch, Mist and Ryckman Creek </a:t>
            </a:r>
            <a:r>
              <a:rPr lang="en-US" dirty="0" smtClean="0"/>
              <a:t>storage.</a:t>
            </a:r>
            <a:endParaRPr lang="en-US" dirty="0" smtClean="0"/>
          </a:p>
          <a:p>
            <a:pPr lvl="0"/>
            <a:endParaRPr lang="en-US" dirty="0"/>
          </a:p>
          <a:p>
            <a:pPr lvl="0"/>
            <a:r>
              <a:rPr lang="en-US" dirty="0" smtClean="0"/>
              <a:t>Working </a:t>
            </a:r>
            <a:r>
              <a:rPr lang="en-US" dirty="0"/>
              <a:t>with GTN to develop a narrative to explain how our long path capacity can be used to meet peak day shortfalls.</a:t>
            </a:r>
          </a:p>
          <a:p>
            <a:pPr lvl="1"/>
            <a:endParaRPr lang="en-US" b="1" dirty="0"/>
          </a:p>
          <a:p>
            <a:pPr lvl="1"/>
            <a:endParaRPr lang="en-US" dirty="0" smtClean="0"/>
          </a:p>
          <a:p>
            <a:pPr marL="457200" lvl="1" indent="0">
              <a:buNone/>
            </a:pP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2E819064-117A-4F61-8CB4-3011D47CBE28}" type="slidenum">
              <a:rPr lang="en-US" smtClean="0"/>
              <a:t>88</a:t>
            </a:fld>
            <a:endParaRPr lang="en-US"/>
          </a:p>
        </p:txBody>
      </p:sp>
    </p:spTree>
    <p:extLst>
      <p:ext uri="{BB962C8B-B14F-4D97-AF65-F5344CB8AC3E}">
        <p14:creationId xmlns:p14="http://schemas.microsoft.com/office/powerpoint/2010/main" val="31323565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65125"/>
            <a:ext cx="5867400" cy="1325563"/>
          </a:xfrm>
        </p:spPr>
        <p:txBody>
          <a:bodyPr/>
          <a:lstStyle/>
          <a:p>
            <a:r>
              <a:rPr lang="en-US" dirty="0" smtClean="0"/>
              <a:t>SENSITIVITIES ANALYSES</a:t>
            </a:r>
            <a:endParaRPr lang="en-US" dirty="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89</a:t>
            </a:fld>
            <a:endParaRPr lang="en-US">
              <a:solidFill>
                <a:prstClr val="black">
                  <a:tint val="75000"/>
                </a:prst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3716726"/>
              </p:ext>
            </p:extLst>
          </p:nvPr>
        </p:nvGraphicFramePr>
        <p:xfrm>
          <a:off x="1187531" y="1690688"/>
          <a:ext cx="9274629" cy="4595750"/>
        </p:xfrm>
        <a:graphic>
          <a:graphicData uri="http://schemas.openxmlformats.org/drawingml/2006/table">
            <a:tbl>
              <a:tblPr firstRow="1" firstCol="1" bandRow="1"/>
              <a:tblGrid>
                <a:gridCol w="2651513"/>
                <a:gridCol w="6623116"/>
              </a:tblGrid>
              <a:tr h="373368">
                <a:tc>
                  <a:txBody>
                    <a:bodyPr/>
                    <a:lstStyle/>
                    <a:p>
                      <a:pPr marL="0" marR="114300" algn="ctr">
                        <a:lnSpc>
                          <a:spcPct val="115000"/>
                        </a:lnSpc>
                        <a:spcBef>
                          <a:spcPts val="10"/>
                        </a:spcBef>
                        <a:spcAft>
                          <a:spcPts val="0"/>
                        </a:spcAft>
                      </a:pPr>
                      <a:r>
                        <a:rPr lang="en-US" sz="1100" b="1">
                          <a:effectLst/>
                          <a:latin typeface="Arial" panose="020B0604020202020204" pitchFamily="34" charset="0"/>
                          <a:ea typeface="Times New Roman" panose="02020603050405020304" pitchFamily="18" charset="0"/>
                        </a:rPr>
                        <a:t>Scenario Name</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b="1">
                          <a:effectLst/>
                          <a:latin typeface="Arial" panose="020B0604020202020204" pitchFamily="34" charset="0"/>
                          <a:ea typeface="Times New Roman" panose="02020603050405020304" pitchFamily="18" charset="0"/>
                        </a:rPr>
                        <a:t>Key Assumptions</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597">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High Growth</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Strong Economic Growth result in High Load growth, Average Weather, Medium Gas </a:t>
                      </a:r>
                      <a:r>
                        <a:rPr lang="en-US" sz="1100" dirty="0" smtClean="0">
                          <a:effectLst/>
                          <a:latin typeface="Arial" panose="020B0604020202020204" pitchFamily="34" charset="0"/>
                          <a:ea typeface="Times New Roman" panose="02020603050405020304" pitchFamily="18" charset="0"/>
                        </a:rPr>
                        <a:t>Prices.</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597">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Low Growth</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Economic Conditions result in Low Load growth, Average Weather, Medium Gas </a:t>
                      </a:r>
                      <a:r>
                        <a:rPr lang="en-US" sz="1100" dirty="0" smtClean="0">
                          <a:effectLst/>
                          <a:latin typeface="Arial" panose="020B0604020202020204" pitchFamily="34" charset="0"/>
                          <a:ea typeface="Times New Roman" panose="02020603050405020304" pitchFamily="18" charset="0"/>
                        </a:rPr>
                        <a:t>Prices.</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396">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Environmental Externalities Carbon 1</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Medium Load Growth, Average Weather, Assumes Carbon Adder Implemented in 2018 for CO2 emissions at $10/ton with adder increasing annually by 3% plus CPI (Consumer Price Index</a:t>
                      </a:r>
                      <a:r>
                        <a:rPr lang="en-US" sz="1100" dirty="0" smtClean="0">
                          <a:effectLst/>
                          <a:latin typeface="Arial" panose="020B0604020202020204" pitchFamily="34" charset="0"/>
                          <a:ea typeface="Times New Roman" panose="02020603050405020304" pitchFamily="18" charset="0"/>
                        </a:rPr>
                        <a:t>).</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396">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Environmental Externalities Carbon 2</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Medium Load Growth, Average Weather, Assumes Carbon Adder Implemented in 2016 for CO2 emissions at $20/ton with adder increasing annually by 3% plus CPI (Consumer Price Index</a:t>
                      </a:r>
                      <a:r>
                        <a:rPr lang="en-US" sz="1100" dirty="0" smtClean="0">
                          <a:effectLst/>
                          <a:latin typeface="Arial" panose="020B0604020202020204" pitchFamily="34" charset="0"/>
                          <a:ea typeface="Times New Roman" panose="02020603050405020304" pitchFamily="18" charset="0"/>
                        </a:rPr>
                        <a:t>).</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396">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Environmental Externalities Carbon 3</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Medium Load Growth, Average Weather, Assumes Carbon Adder Implemented in 2017 for CO2 emissions at $30/ton with adder increasing annually by 3% plus CPI (Consumer Price Index</a:t>
                      </a:r>
                      <a:r>
                        <a:rPr lang="en-US" sz="1100" dirty="0" smtClean="0">
                          <a:effectLst/>
                          <a:latin typeface="Arial" panose="020B0604020202020204" pitchFamily="34" charset="0"/>
                          <a:ea typeface="Times New Roman" panose="02020603050405020304" pitchFamily="18" charset="0"/>
                        </a:rPr>
                        <a:t>).</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24175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Network Design Fundamentals</a:t>
            </a:r>
            <a:endParaRPr lang="en-US" cap="small" dirty="0">
              <a:latin typeface="+mn-lt"/>
            </a:endParaRPr>
          </a:p>
        </p:txBody>
      </p:sp>
      <p:sp>
        <p:nvSpPr>
          <p:cNvPr id="3" name="Content Placeholder 2"/>
          <p:cNvSpPr>
            <a:spLocks noGrp="1"/>
          </p:cNvSpPr>
          <p:nvPr>
            <p:ph idx="1"/>
          </p:nvPr>
        </p:nvSpPr>
        <p:spPr>
          <a:xfrm>
            <a:off x="2209800" y="2037588"/>
            <a:ext cx="8229600" cy="4325112"/>
          </a:xfrm>
        </p:spPr>
        <p:txBody>
          <a:bodyPr>
            <a:normAutofit/>
          </a:bodyPr>
          <a:lstStyle/>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sp>
        <p:nvSpPr>
          <p:cNvPr id="7" name="TextBox 6"/>
          <p:cNvSpPr txBox="1"/>
          <p:nvPr/>
        </p:nvSpPr>
        <p:spPr>
          <a:xfrm>
            <a:off x="8001001" y="2286001"/>
            <a:ext cx="2286000" cy="2585323"/>
          </a:xfrm>
          <a:prstGeom prst="rect">
            <a:avLst/>
          </a:prstGeom>
          <a:noFill/>
        </p:spPr>
        <p:txBody>
          <a:bodyPr wrap="square" rtlCol="0">
            <a:spAutoFit/>
          </a:bodyPr>
          <a:lstStyle/>
          <a:p>
            <a:r>
              <a:rPr lang="en-US" cap="small" dirty="0"/>
              <a:t>Keys:</a:t>
            </a:r>
          </a:p>
          <a:p>
            <a:endParaRPr lang="en-US" cap="small" dirty="0"/>
          </a:p>
          <a:p>
            <a:pPr marL="285750" indent="-285750">
              <a:buFont typeface="Wingdings" panose="05000000000000000000" pitchFamily="2" charset="2"/>
              <a:buChar char="Ø"/>
            </a:pPr>
            <a:r>
              <a:rPr lang="en-US" cap="small" dirty="0"/>
              <a:t>Gate station capacity</a:t>
            </a:r>
          </a:p>
          <a:p>
            <a:pPr marL="285750" indent="-285750">
              <a:buFont typeface="Wingdings" panose="05000000000000000000" pitchFamily="2" charset="2"/>
              <a:buChar char="Ø"/>
            </a:pPr>
            <a:endParaRPr lang="en-US" cap="small" dirty="0"/>
          </a:p>
          <a:p>
            <a:pPr marL="285750" indent="-285750">
              <a:buFont typeface="Wingdings" panose="05000000000000000000" pitchFamily="2" charset="2"/>
              <a:buChar char="Ø"/>
            </a:pPr>
            <a:r>
              <a:rPr lang="en-US" cap="small" dirty="0"/>
              <a:t>Reg </a:t>
            </a:r>
            <a:r>
              <a:rPr lang="en-US" cap="small" dirty="0"/>
              <a:t>s</a:t>
            </a:r>
            <a:r>
              <a:rPr lang="en-US" cap="small" dirty="0"/>
              <a:t>tation placement</a:t>
            </a:r>
          </a:p>
          <a:p>
            <a:pPr marL="285750" indent="-285750">
              <a:buFont typeface="Wingdings" panose="05000000000000000000" pitchFamily="2" charset="2"/>
              <a:buChar char="Ø"/>
            </a:pPr>
            <a:endParaRPr lang="en-US" cap="small" dirty="0"/>
          </a:p>
          <a:p>
            <a:pPr marL="285750" indent="-285750">
              <a:buFont typeface="Wingdings" panose="05000000000000000000" pitchFamily="2" charset="2"/>
              <a:buChar char="Ø"/>
            </a:pPr>
            <a:r>
              <a:rPr lang="en-US" cap="small" dirty="0"/>
              <a:t>Pipe size and grid</a:t>
            </a:r>
            <a:endParaRPr lang="en-US" cap="small" dirty="0"/>
          </a:p>
        </p:txBody>
      </p:sp>
      <p:pic>
        <p:nvPicPr>
          <p:cNvPr id="207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47899"/>
            <a:ext cx="4419600" cy="395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6"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2209800"/>
            <a:ext cx="5910043" cy="403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FC7651E-B4BE-4A93-B9C9-586D74789E66}" type="slidenum">
              <a:rPr lang="en-US" smtClean="0"/>
              <a:t>9</a:t>
            </a:fld>
            <a:endParaRPr lang="en-US"/>
          </a:p>
        </p:txBody>
      </p:sp>
    </p:spTree>
    <p:extLst>
      <p:ext uri="{BB962C8B-B14F-4D97-AF65-F5344CB8AC3E}">
        <p14:creationId xmlns:p14="http://schemas.microsoft.com/office/powerpoint/2010/main" val="254402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77"/>
                                        </p:tgtEl>
                                        <p:attrNameLst>
                                          <p:attrName>style.visibility</p:attrName>
                                        </p:attrNameLst>
                                      </p:cBhvr>
                                      <p:to>
                                        <p:strVal val="visible"/>
                                      </p:to>
                                    </p:set>
                                    <p:animEffect transition="in" filter="circle(in)">
                                      <p:cBhvr>
                                        <p:cTn id="7" dur="2000"/>
                                        <p:tgtEl>
                                          <p:spTgt spid="207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randombar(horizontal)">
                                      <p:cBhvr>
                                        <p:cTn id="25" dur="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076"/>
                                        </p:tgtEl>
                                        <p:attrNameLst>
                                          <p:attrName>style.visibility</p:attrName>
                                        </p:attrNameLst>
                                      </p:cBhvr>
                                      <p:to>
                                        <p:strVal val="visible"/>
                                      </p:to>
                                    </p:set>
                                    <p:anim calcmode="lin" valueType="num">
                                      <p:cBhvr>
                                        <p:cTn id="30" dur="1000" fill="hold"/>
                                        <p:tgtEl>
                                          <p:spTgt spid="2076"/>
                                        </p:tgtEl>
                                        <p:attrNameLst>
                                          <p:attrName>ppt_w</p:attrName>
                                        </p:attrNameLst>
                                      </p:cBhvr>
                                      <p:tavLst>
                                        <p:tav tm="0">
                                          <p:val>
                                            <p:fltVal val="0"/>
                                          </p:val>
                                        </p:tav>
                                        <p:tav tm="100000">
                                          <p:val>
                                            <p:strVal val="#ppt_w"/>
                                          </p:val>
                                        </p:tav>
                                      </p:tavLst>
                                    </p:anim>
                                    <p:anim calcmode="lin" valueType="num">
                                      <p:cBhvr>
                                        <p:cTn id="31" dur="1000" fill="hold"/>
                                        <p:tgtEl>
                                          <p:spTgt spid="2076"/>
                                        </p:tgtEl>
                                        <p:attrNameLst>
                                          <p:attrName>ppt_h</p:attrName>
                                        </p:attrNameLst>
                                      </p:cBhvr>
                                      <p:tavLst>
                                        <p:tav tm="0">
                                          <p:val>
                                            <p:fltVal val="0"/>
                                          </p:val>
                                        </p:tav>
                                        <p:tav tm="100000">
                                          <p:val>
                                            <p:strVal val="#ppt_h"/>
                                          </p:val>
                                        </p:tav>
                                      </p:tavLst>
                                    </p:anim>
                                    <p:anim calcmode="lin" valueType="num">
                                      <p:cBhvr>
                                        <p:cTn id="32" dur="1000" fill="hold"/>
                                        <p:tgtEl>
                                          <p:spTgt spid="2076"/>
                                        </p:tgtEl>
                                        <p:attrNameLst>
                                          <p:attrName>style.rotation</p:attrName>
                                        </p:attrNameLst>
                                      </p:cBhvr>
                                      <p:tavLst>
                                        <p:tav tm="0">
                                          <p:val>
                                            <p:fltVal val="90"/>
                                          </p:val>
                                        </p:tav>
                                        <p:tav tm="100000">
                                          <p:val>
                                            <p:fltVal val="0"/>
                                          </p:val>
                                        </p:tav>
                                      </p:tavLst>
                                    </p:anim>
                                    <p:animEffect transition="in" filter="fade">
                                      <p:cBhvr>
                                        <p:cTn id="33" dur="1000"/>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Side Alternatives Modeled</a:t>
            </a:r>
            <a:endParaRPr lang="en-US" dirty="0"/>
          </a:p>
        </p:txBody>
      </p:sp>
      <p:pic>
        <p:nvPicPr>
          <p:cNvPr id="7" name="Content Placeholder 6"/>
          <p:cNvPicPr>
            <a:picLocks noGrp="1" noChangeAspect="1"/>
          </p:cNvPicPr>
          <p:nvPr>
            <p:ph idx="1"/>
          </p:nvPr>
        </p:nvPicPr>
        <p:blipFill>
          <a:blip r:embed="rId3"/>
          <a:stretch>
            <a:fillRect/>
          </a:stretch>
        </p:blipFill>
        <p:spPr>
          <a:xfrm>
            <a:off x="629392" y="1825625"/>
            <a:ext cx="10913424"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90</a:t>
            </a:fld>
            <a:endParaRPr lang="en-US"/>
          </a:p>
        </p:txBody>
      </p:sp>
    </p:spTree>
    <p:extLst>
      <p:ext uri="{BB962C8B-B14F-4D97-AF65-F5344CB8AC3E}">
        <p14:creationId xmlns:p14="http://schemas.microsoft.com/office/powerpoint/2010/main" val="41363710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533400"/>
            <a:ext cx="8229600" cy="5409434"/>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2909193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609600"/>
            <a:ext cx="8229600" cy="5305196"/>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0829794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1800" y="838200"/>
            <a:ext cx="3756826" cy="2616200"/>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93</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1676400" y="304800"/>
            <a:ext cx="5900862" cy="5600700"/>
          </a:xfrm>
          <a:prstGeom prst="rect">
            <a:avLst/>
          </a:prstGeom>
        </p:spPr>
      </p:pic>
    </p:spTree>
    <p:extLst>
      <p:ext uri="{BB962C8B-B14F-4D97-AF65-F5344CB8AC3E}">
        <p14:creationId xmlns:p14="http://schemas.microsoft.com/office/powerpoint/2010/main" val="3142094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609601"/>
            <a:ext cx="8229600" cy="5266711"/>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790868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76400" y="2819401"/>
            <a:ext cx="6400800" cy="3831155"/>
          </a:xfrm>
          <a:prstGeom prst="rect">
            <a:avLst/>
          </a:prstGeom>
        </p:spPr>
      </p:pic>
      <p:pic>
        <p:nvPicPr>
          <p:cNvPr id="5" name="Content Placeholder 4"/>
          <p:cNvPicPr>
            <a:picLocks noGrp="1" noChangeAspect="1"/>
          </p:cNvPicPr>
          <p:nvPr>
            <p:ph idx="1"/>
          </p:nvPr>
        </p:nvPicPr>
        <p:blipFill>
          <a:blip r:embed="rId3"/>
          <a:stretch>
            <a:fillRect/>
          </a:stretch>
        </p:blipFill>
        <p:spPr>
          <a:xfrm>
            <a:off x="1676400" y="228600"/>
            <a:ext cx="8915400" cy="2455558"/>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1574566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1" y="1"/>
            <a:ext cx="6248400" cy="4459577"/>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96</a:t>
            </a:fld>
            <a:endParaRPr lang="en-US">
              <a:solidFill>
                <a:prstClr val="black">
                  <a:tint val="75000"/>
                </a:prstClr>
              </a:solidFill>
            </a:endParaRPr>
          </a:p>
        </p:txBody>
      </p:sp>
      <p:pic>
        <p:nvPicPr>
          <p:cNvPr id="7" name="Content Placeholder 6"/>
          <p:cNvPicPr>
            <a:picLocks noGrp="1" noChangeAspect="1"/>
          </p:cNvPicPr>
          <p:nvPr>
            <p:ph idx="1"/>
          </p:nvPr>
        </p:nvPicPr>
        <p:blipFill>
          <a:blip r:embed="rId3"/>
          <a:stretch>
            <a:fillRect/>
          </a:stretch>
        </p:blipFill>
        <p:spPr>
          <a:xfrm>
            <a:off x="1752600" y="4648201"/>
            <a:ext cx="8229600" cy="1459982"/>
          </a:xfrm>
          <a:prstGeom prst="rect">
            <a:avLst/>
          </a:prstGeom>
        </p:spPr>
      </p:pic>
    </p:spTree>
    <p:extLst>
      <p:ext uri="{BB962C8B-B14F-4D97-AF65-F5344CB8AC3E}">
        <p14:creationId xmlns:p14="http://schemas.microsoft.com/office/powerpoint/2010/main" val="1001154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97</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1981200" y="4572001"/>
            <a:ext cx="8229600" cy="1365099"/>
          </a:xfrm>
          <a:prstGeom prst="rect">
            <a:avLst/>
          </a:prstGeom>
        </p:spPr>
      </p:pic>
      <p:pic>
        <p:nvPicPr>
          <p:cNvPr id="8" name="Picture 7"/>
          <p:cNvPicPr>
            <a:picLocks noChangeAspect="1"/>
          </p:cNvPicPr>
          <p:nvPr/>
        </p:nvPicPr>
        <p:blipFill>
          <a:blip r:embed="rId3"/>
          <a:stretch>
            <a:fillRect/>
          </a:stretch>
        </p:blipFill>
        <p:spPr>
          <a:xfrm>
            <a:off x="2019300" y="152400"/>
            <a:ext cx="8153400" cy="4149558"/>
          </a:xfrm>
          <a:prstGeom prst="rect">
            <a:avLst/>
          </a:prstGeom>
        </p:spPr>
      </p:pic>
    </p:spTree>
    <p:extLst>
      <p:ext uri="{BB962C8B-B14F-4D97-AF65-F5344CB8AC3E}">
        <p14:creationId xmlns:p14="http://schemas.microsoft.com/office/powerpoint/2010/main" val="34120621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98</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2227753" y="609601"/>
            <a:ext cx="7736495" cy="5369077"/>
          </a:xfrm>
          <a:prstGeom prst="rect">
            <a:avLst/>
          </a:prstGeom>
        </p:spPr>
      </p:pic>
    </p:spTree>
    <p:extLst>
      <p:ext uri="{BB962C8B-B14F-4D97-AF65-F5344CB8AC3E}">
        <p14:creationId xmlns:p14="http://schemas.microsoft.com/office/powerpoint/2010/main" val="33961646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99</a:t>
            </a:fld>
            <a:endParaRPr lang="en-US">
              <a:solidFill>
                <a:prstClr val="black">
                  <a:tint val="75000"/>
                </a:prstClr>
              </a:solidFill>
            </a:endParaRPr>
          </a:p>
        </p:txBody>
      </p:sp>
      <p:pic>
        <p:nvPicPr>
          <p:cNvPr id="9" name="Content Placeholder 8"/>
          <p:cNvPicPr>
            <a:picLocks noGrp="1" noChangeAspect="1"/>
          </p:cNvPicPr>
          <p:nvPr>
            <p:ph idx="1"/>
          </p:nvPr>
        </p:nvPicPr>
        <p:blipFill>
          <a:blip r:embed="rId2"/>
          <a:stretch>
            <a:fillRect/>
          </a:stretch>
        </p:blipFill>
        <p:spPr>
          <a:xfrm>
            <a:off x="2855695" y="914401"/>
            <a:ext cx="6480610" cy="5100856"/>
          </a:xfrm>
          <a:prstGeom prst="rect">
            <a:avLst/>
          </a:prstGeom>
        </p:spPr>
      </p:pic>
    </p:spTree>
    <p:extLst>
      <p:ext uri="{BB962C8B-B14F-4D97-AF65-F5344CB8AC3E}">
        <p14:creationId xmlns:p14="http://schemas.microsoft.com/office/powerpoint/2010/main" val="3046176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9E60FB7A06EC0A4287672D91D8331009" ma:contentTypeVersion="104" ma:contentTypeDescription="" ma:contentTypeScope="" ma:versionID="4fc58195969815c35114c24e48bb6ba4">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c67bbc6b01ef53d9eb67ed595f238aeb"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015f1b76-b32e-440f-80a7-f0ca4d8a872c" ContentTypeId="0x0101006E56B4D1795A2E4DB2F0B01679ED314A" PreviousValue="tru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UG</Prefix>
    <DocumentSetType xmlns="dc463f71-b30c-4ab2-9473-d307f9d35888">Plan</DocumentSetType>
    <IsConfidential xmlns="dc463f71-b30c-4ab2-9473-d307f9d35888">false</IsConfidential>
    <AgendaOrder xmlns="dc463f71-b30c-4ab2-9473-d307f9d35888">false</AgendaOrder>
    <CaseType xmlns="dc463f71-b30c-4ab2-9473-d307f9d35888">Plan</CaseType>
    <IndustryCode xmlns="dc463f71-b30c-4ab2-9473-d307f9d35888">150</IndustryCode>
    <CaseStatus xmlns="dc463f71-b30c-4ab2-9473-d307f9d35888">Closed</CaseStatus>
    <OpenedDate xmlns="dc463f71-b30c-4ab2-9473-d307f9d35888">2016-04-29T07:00:00+00:00</OpenedDate>
    <Date1 xmlns="dc463f71-b30c-4ab2-9473-d307f9d35888">2016-12-14T08:00:00+00:00</Date1>
    <IsDocumentOrder xmlns="dc463f71-b30c-4ab2-9473-d307f9d35888" xsi:nil="true"/>
    <IsHighlyConfidential xmlns="dc463f71-b30c-4ab2-9473-d307f9d35888">false</IsHighlyConfidential>
    <CaseCompanyNames xmlns="dc463f71-b30c-4ab2-9473-d307f9d35888">Cascade Natural Gas Corporation</CaseCompanyNames>
    <DocketNumber xmlns="dc463f71-b30c-4ab2-9473-d307f9d35888">160453</DocketNumber>
    <DelegatedOrder xmlns="dc463f71-b30c-4ab2-9473-d307f9d35888">false</DelegatedOrder>
    <Visibility xmlns="dc463f71-b30c-4ab2-9473-d307f9d35888" xsi:nil="true"/>
    <Nickname xmlns="http://schemas.microsoft.com/sharepoint/v3" xsi:nil="true"/>
    <SignificantOrder xmlns="dc463f71-b30c-4ab2-9473-d307f9d35888">false</SignificantOrder>
  </documentManagement>
</p:properties>
</file>

<file path=customXml/itemProps1.xml><?xml version="1.0" encoding="utf-8"?>
<ds:datastoreItem xmlns:ds="http://schemas.openxmlformats.org/officeDocument/2006/customXml" ds:itemID="{EC089AB6-3330-4252-A4A4-AFB4AA112934}"/>
</file>

<file path=customXml/itemProps2.xml><?xml version="1.0" encoding="utf-8"?>
<ds:datastoreItem xmlns:ds="http://schemas.openxmlformats.org/officeDocument/2006/customXml" ds:itemID="{DA818517-ACFA-4C0C-BBA5-92FCB66AFA98}"/>
</file>

<file path=customXml/itemProps3.xml><?xml version="1.0" encoding="utf-8"?>
<ds:datastoreItem xmlns:ds="http://schemas.openxmlformats.org/officeDocument/2006/customXml" ds:itemID="{9FB51BAB-73F1-4E12-89B0-CC52C90D4E32}"/>
</file>

<file path=customXml/itemProps4.xml><?xml version="1.0" encoding="utf-8"?>
<ds:datastoreItem xmlns:ds="http://schemas.openxmlformats.org/officeDocument/2006/customXml" ds:itemID="{52CC983E-E5B1-410C-9AF8-D38AE3D4BEB7}"/>
</file>

<file path=docProps/app.xml><?xml version="1.0" encoding="utf-8"?>
<Properties xmlns="http://schemas.openxmlformats.org/officeDocument/2006/extended-properties" xmlns:vt="http://schemas.openxmlformats.org/officeDocument/2006/docPropsVTypes">
  <Template/>
  <TotalTime>2659</TotalTime>
  <Words>3670</Words>
  <Application>Microsoft Office PowerPoint</Application>
  <PresentationFormat>Widescreen</PresentationFormat>
  <Paragraphs>869</Paragraphs>
  <Slides>105</Slides>
  <Notes>54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14" baseType="lpstr">
      <vt:lpstr>Arial</vt:lpstr>
      <vt:lpstr>Calibri</vt:lpstr>
      <vt:lpstr>Calibri Light</vt:lpstr>
      <vt:lpstr>Cambria Math</vt:lpstr>
      <vt:lpstr>Georgia</vt:lpstr>
      <vt:lpstr>Times New Roman</vt:lpstr>
      <vt:lpstr>Wingdings</vt:lpstr>
      <vt:lpstr>Office Theme</vt:lpstr>
      <vt:lpstr>Bitmap Image</vt:lpstr>
      <vt:lpstr>Cascade Natural Gas Corporation   Integrated Resource Plan Technical Advisory Group Meeting #4</vt:lpstr>
      <vt:lpstr>AGENDA</vt:lpstr>
      <vt:lpstr>Cascade’s New IRP Webpage</vt:lpstr>
      <vt:lpstr>Distribution System Planning</vt:lpstr>
      <vt:lpstr>Outline</vt:lpstr>
      <vt:lpstr>CNG System Overview</vt:lpstr>
      <vt:lpstr>PowerPoint Presentation</vt:lpstr>
      <vt:lpstr>Where do we get our gas?</vt:lpstr>
      <vt:lpstr>Network Design Fundamentals</vt:lpstr>
      <vt:lpstr>GIS – Geographic Information System</vt:lpstr>
      <vt:lpstr>System Modeling</vt:lpstr>
      <vt:lpstr>Model Ex.</vt:lpstr>
      <vt:lpstr>Data Gathering</vt:lpstr>
      <vt:lpstr>Data Gathering (cont.)</vt:lpstr>
      <vt:lpstr>Data Gathering (cont.)</vt:lpstr>
      <vt:lpstr>Data Gathering (cont.)</vt:lpstr>
      <vt:lpstr>CNG Weather Zones</vt:lpstr>
      <vt:lpstr>Customer Management Module (CMM)</vt:lpstr>
      <vt:lpstr>CMM  Synergi</vt:lpstr>
      <vt:lpstr>Calibrated vs Degree Day</vt:lpstr>
      <vt:lpstr>System Modeling (cont.)</vt:lpstr>
      <vt:lpstr>Synergi</vt:lpstr>
      <vt:lpstr>Capacity Enhancement Options</vt:lpstr>
      <vt:lpstr>Pipe Enhancements</vt:lpstr>
      <vt:lpstr>Reg Station Upgrades/Installs</vt:lpstr>
      <vt:lpstr>Compressor Stations</vt:lpstr>
      <vt:lpstr>Synergi</vt:lpstr>
      <vt:lpstr>Synergi</vt:lpstr>
      <vt:lpstr>Synergi</vt:lpstr>
      <vt:lpstr>Synergi</vt:lpstr>
      <vt:lpstr>Project Process Flow</vt:lpstr>
      <vt:lpstr>CNG Future Projects</vt:lpstr>
      <vt:lpstr>Stanwood 4” pe reinforcement</vt:lpstr>
      <vt:lpstr>Stanwood 4” pe reinforcement</vt:lpstr>
      <vt:lpstr>Manchester 4” pe reinforcement</vt:lpstr>
      <vt:lpstr>Manchester 4” pe reinforcement</vt:lpstr>
      <vt:lpstr>Walla Walla Gate &amp; HP Line</vt:lpstr>
      <vt:lpstr>Walla Walla Gate &amp; HP Line</vt:lpstr>
      <vt:lpstr>Conclusion</vt:lpstr>
      <vt:lpstr>SENDOUT OPTIMIZATION MODELING</vt:lpstr>
      <vt:lpstr>SENDOUT model</vt:lpstr>
      <vt:lpstr>SENDOUT model</vt:lpstr>
      <vt:lpstr>Modeling Transportation In SENDOUT® IS A BALANCING ACT OF REALITY AND SUBJECTIVE APPLICATION</vt:lpstr>
      <vt:lpstr>Modeling Challenges </vt:lpstr>
      <vt:lpstr>PowerPoint Presentation</vt:lpstr>
      <vt:lpstr>PowerPoint Presentation</vt:lpstr>
      <vt:lpstr>Base Case Sendout Inputs</vt:lpstr>
      <vt:lpstr>Supply</vt:lpstr>
      <vt:lpstr>Supply</vt:lpstr>
      <vt:lpstr>Supply Base and Fixed</vt:lpstr>
      <vt:lpstr>Supply Example</vt:lpstr>
      <vt:lpstr>Base Supply cont’d</vt:lpstr>
      <vt:lpstr>Winter base Supply</vt:lpstr>
      <vt:lpstr>Winter base Supply cont’d</vt:lpstr>
      <vt:lpstr>Day Supply (Winter)</vt:lpstr>
      <vt:lpstr>Day Supply (Winter) cont’d</vt:lpstr>
      <vt:lpstr>Day Supply (Summer)</vt:lpstr>
      <vt:lpstr>Day Supply (Summer)</vt:lpstr>
      <vt:lpstr>Peak Supply</vt:lpstr>
      <vt:lpstr>Total Supply</vt:lpstr>
      <vt:lpstr>Storage</vt:lpstr>
      <vt:lpstr>Storage Example</vt:lpstr>
      <vt:lpstr>Storage Example 2</vt:lpstr>
      <vt:lpstr>Transportation</vt:lpstr>
      <vt:lpstr>Transportation cont’d</vt:lpstr>
      <vt:lpstr>Transport Example</vt:lpstr>
      <vt:lpstr>Transport Example</vt:lpstr>
      <vt:lpstr>Delivery Rights vs Receipt Rights</vt:lpstr>
      <vt:lpstr>Example of delivery right flexibility</vt:lpstr>
      <vt:lpstr>Example of delivery right inflexibility</vt:lpstr>
      <vt:lpstr>Location of Zones</vt:lpstr>
      <vt:lpstr>Zone 26 on Peak Day for Transport 135558</vt:lpstr>
      <vt:lpstr>Zone 30-S on Peak Day for Transport 135558</vt:lpstr>
      <vt:lpstr>Zone 30-W on Peak Day for Transport 135558</vt:lpstr>
      <vt:lpstr>Transport Contract 135558 on Peak Day</vt:lpstr>
      <vt:lpstr>Example of delivery right flexibility</vt:lpstr>
      <vt:lpstr>Demand Behind the Gate</vt:lpstr>
      <vt:lpstr>Demand</vt:lpstr>
      <vt:lpstr>Demand Example</vt:lpstr>
      <vt:lpstr>Demand Example 2</vt:lpstr>
      <vt:lpstr>Weather</vt:lpstr>
      <vt:lpstr>Weather Example – Monte Carlo</vt:lpstr>
      <vt:lpstr>Long Range Price Forecast</vt:lpstr>
      <vt:lpstr>PowerPoint Presentation</vt:lpstr>
      <vt:lpstr>PowerPoint Presentation</vt:lpstr>
      <vt:lpstr>PowerPoint Presentation</vt:lpstr>
      <vt:lpstr>PowerPoint Presentation</vt:lpstr>
      <vt:lpstr>Major resource issues on the horizon </vt:lpstr>
      <vt:lpstr>SENSITIVITIES ANALYSES</vt:lpstr>
      <vt:lpstr>Supply Side Alternatives Modeled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 Present Value of 20 Year Portfolio</vt:lpstr>
      <vt:lpstr>Preliminary Scenario NPV</vt:lpstr>
      <vt:lpstr>2016 IRP Timeline</vt:lpstr>
      <vt:lpstr>NEXT STEPS?</vt:lpstr>
      <vt:lpstr>Cascade Natural Gas Corporation   Integrated Resource Plan Technical Advisory Group Meeting #4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Sellers-Vaughn, Mark</dc:creator>
  <cp:lastModifiedBy>McGreal, Devin</cp:lastModifiedBy>
  <cp:revision>120</cp:revision>
  <dcterms:created xsi:type="dcterms:W3CDTF">2016-08-17T19:54:59Z</dcterms:created>
  <dcterms:modified xsi:type="dcterms:W3CDTF">2016-09-14T21:14:35Z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0x0101006E56B4D1795A2E4DB2F0B01679ED314A009E60FB7A06EC0A4287672D91D8331009</vt:lpwstr>
  </property>
  <property fmtid="{D5CDD505-2E9C-101B-9397-08002B2CF9AE}" pid="3" name="_docset_NoMedatataSyncRequired">
    <vt:lpwstr>False</vt:lpwstr>
  </property>
</Properties>
</file>