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9" r:id="rId2"/>
    <p:sldId id="279" r:id="rId3"/>
    <p:sldId id="278" r:id="rId4"/>
    <p:sldId id="280" r:id="rId5"/>
    <p:sldId id="281" r:id="rId6"/>
    <p:sldId id="282" r:id="rId7"/>
    <p:sldId id="283" r:id="rId8"/>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94" autoAdjust="0"/>
    <p:restoredTop sz="94660"/>
  </p:normalViewPr>
  <p:slideViewPr>
    <p:cSldViewPr>
      <p:cViewPr varScale="1">
        <p:scale>
          <a:sx n="71" d="100"/>
          <a:sy n="71"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17160E60-429A-4F53-B064-0FD8FD1E47E7}" type="slidenum">
              <a:rPr lang="en-US"/>
              <a:pPr>
                <a:defRPr/>
              </a:pPr>
              <a:t>‹#›</a:t>
            </a:fld>
            <a:endParaRPr lang="en-US"/>
          </a:p>
        </p:txBody>
      </p:sp>
    </p:spTree>
    <p:extLst>
      <p:ext uri="{BB962C8B-B14F-4D97-AF65-F5344CB8AC3E}">
        <p14:creationId xmlns:p14="http://schemas.microsoft.com/office/powerpoint/2010/main" val="1329774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A0170055-7395-4533-93C8-CEDF1CB584ED}"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C1719F96-8802-4CEA-8F28-CC1DCCBC41E0}" type="slidenum">
              <a:rPr lang="en-US"/>
              <a:pPr/>
              <a:t>3</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cstate="print"/>
          <a:srcRect/>
          <a:stretch>
            <a:fillRect/>
          </a:stretch>
        </p:blipFill>
        <p:spPr bwMode="auto">
          <a:xfrm>
            <a:off x="0" y="0"/>
            <a:ext cx="9145588" cy="6859588"/>
          </a:xfrm>
          <a:prstGeom prst="rect">
            <a:avLst/>
          </a:prstGeom>
          <a:noFill/>
          <a:ln w="9525">
            <a:noFill/>
            <a:miter lim="800000"/>
            <a:headEnd/>
            <a:tailEnd/>
          </a:ln>
        </p:spPr>
      </p:pic>
      <p:pic>
        <p:nvPicPr>
          <p:cNvPr id="5" name="Picture 21" descr="H_3CP_rgb_lg"/>
          <p:cNvPicPr>
            <a:picLocks noChangeAspect="1" noChangeArrowheads="1"/>
          </p:cNvPicPr>
          <p:nvPr/>
        </p:nvPicPr>
        <p:blipFill>
          <a:blip r:embed="rId3" cstate="print"/>
          <a:srcRect/>
          <a:stretch>
            <a:fillRect/>
          </a:stretch>
        </p:blipFill>
        <p:spPr bwMode="auto">
          <a:xfrm>
            <a:off x="5821363" y="57150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587CA4F-42EF-470F-8320-6D3F4CDBB5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CA532AC-CF43-427E-B90A-0AB7221EEF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FFDA7005-51E4-415F-82CD-691252E022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70F6F96-CDAD-4692-BC45-9D67FFD89E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D4289C4-0EFF-4456-B1EB-62C4113B6E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B4AB1B95-4D83-44E7-8825-22DB99F28AB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6C091379-43EA-4E5A-9FE5-22B931BD6B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6329259F-9C58-493D-9C5D-D33795DB47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7C15A9A-E4A9-4A49-BAB0-C3C1F5511C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C271552-2EFF-4721-B859-702CDF5D16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cstate="print"/>
          <a:srcRect/>
          <a:stretch>
            <a:fillRect/>
          </a:stretch>
        </p:blipFill>
        <p:spPr bwMode="auto">
          <a:xfrm>
            <a:off x="0" y="0"/>
            <a:ext cx="9145588" cy="7985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smtClean="0"/>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smtClean="0"/>
            </a:lvl1pPr>
          </a:lstStyle>
          <a:p>
            <a:pPr>
              <a:defRPr/>
            </a:pPr>
            <a:fld id="{D1B0CC53-3992-4C12-A579-AB17235075CB}" type="slidenum">
              <a:rPr lang="en-US"/>
              <a:pPr>
                <a:defRPr/>
              </a:pPr>
              <a:t>‹#›</a:t>
            </a:fld>
            <a:endParaRPr lang="en-US"/>
          </a:p>
        </p:txBody>
      </p:sp>
      <p:pic>
        <p:nvPicPr>
          <p:cNvPr id="1031" name="Picture 15" descr="H_3CP_rgb_sm"/>
          <p:cNvPicPr>
            <a:picLocks noChangeAspect="1" noChangeArrowheads="1"/>
          </p:cNvPicPr>
          <p:nvPr/>
        </p:nvPicPr>
        <p:blipFill>
          <a:blip r:embed="rId14" cstate="print"/>
          <a:srcRect/>
          <a:stretch>
            <a:fillRect/>
          </a:stretch>
        </p:blipFill>
        <p:spPr bwMode="auto">
          <a:xfrm>
            <a:off x="6915150" y="6219825"/>
            <a:ext cx="2005013" cy="536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8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Arial" charset="0"/>
        </a:defRPr>
      </a:lvl2pPr>
      <a:lvl3pPr algn="l" rtl="0" eaLnBrk="1" fontAlgn="base" hangingPunct="1">
        <a:spcBef>
          <a:spcPct val="0"/>
        </a:spcBef>
        <a:spcAft>
          <a:spcPct val="0"/>
        </a:spcAft>
        <a:defRPr sz="2800">
          <a:solidFill>
            <a:schemeClr val="bg1"/>
          </a:solidFill>
          <a:latin typeface="Arial" charset="0"/>
        </a:defRPr>
      </a:lvl3pPr>
      <a:lvl4pPr algn="l" rtl="0" eaLnBrk="1" fontAlgn="base" hangingPunct="1">
        <a:spcBef>
          <a:spcPct val="0"/>
        </a:spcBef>
        <a:spcAft>
          <a:spcPct val="0"/>
        </a:spcAft>
        <a:defRPr sz="2800">
          <a:solidFill>
            <a:schemeClr val="bg1"/>
          </a:solidFill>
          <a:latin typeface="Arial" charset="0"/>
        </a:defRPr>
      </a:lvl4pPr>
      <a:lvl5pPr algn="l" rtl="0" eaLnBrk="1" fontAlgn="base" hangingPunct="1">
        <a:spcBef>
          <a:spcPct val="0"/>
        </a:spcBef>
        <a:spcAft>
          <a:spcPct val="0"/>
        </a:spcAft>
        <a:defRPr sz="28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marL="342900" indent="-342900" algn="l" rtl="0" eaLnBrk="1" fontAlgn="base" hangingPunct="1">
        <a:spcBef>
          <a:spcPct val="20000"/>
        </a:spcBef>
        <a:spcAft>
          <a:spcPct val="0"/>
        </a:spcAft>
        <a:defRPr sz="2400">
          <a:solidFill>
            <a:schemeClr val="tx1"/>
          </a:solidFill>
          <a:latin typeface="+mn-lt"/>
          <a:ea typeface="+mn-ea"/>
          <a:cs typeface="+mn-cs"/>
        </a:defRPr>
      </a:lvl1pPr>
      <a:lvl2pPr marL="457200" indent="-165100" algn="l" rtl="0" eaLnBrk="1" fontAlgn="base" hangingPunct="1">
        <a:spcBef>
          <a:spcPct val="20000"/>
        </a:spcBef>
        <a:spcAft>
          <a:spcPct val="0"/>
        </a:spcAft>
        <a:buFont typeface="Arial" charset="0"/>
        <a:buChar char="•"/>
        <a:defRPr sz="2400">
          <a:solidFill>
            <a:schemeClr val="tx1"/>
          </a:solidFill>
          <a:latin typeface="+mn-lt"/>
        </a:defRPr>
      </a:lvl2pPr>
      <a:lvl3pPr marL="800100" indent="-165100" algn="l" rtl="0" eaLnBrk="1" fontAlgn="base" hangingPunct="1">
        <a:spcBef>
          <a:spcPct val="20000"/>
        </a:spcBef>
        <a:spcAft>
          <a:spcPct val="0"/>
        </a:spcAft>
        <a:buFont typeface="Arial" charset="0"/>
        <a:buChar char="-"/>
        <a:defRPr>
          <a:solidFill>
            <a:schemeClr val="tx1"/>
          </a:solidFill>
          <a:latin typeface="+mn-lt"/>
        </a:defRPr>
      </a:lvl3pPr>
      <a:lvl4pPr marL="1257300" indent="-228600" algn="l" rtl="0" eaLnBrk="1" fontAlgn="base" hangingPunct="1">
        <a:spcBef>
          <a:spcPct val="20000"/>
        </a:spcBef>
        <a:spcAft>
          <a:spcPct val="0"/>
        </a:spcAft>
        <a:buFont typeface="Arial" charset="0"/>
        <a:buChar char="–"/>
        <a:defRPr>
          <a:solidFill>
            <a:schemeClr val="tx1"/>
          </a:solidFill>
          <a:latin typeface="+mn-lt"/>
        </a:defRPr>
      </a:lvl4pPr>
      <a:lvl5pPr marL="1600200" indent="-165100" algn="l" rtl="0" eaLnBrk="1" fontAlgn="base" hangingPunct="1">
        <a:spcBef>
          <a:spcPct val="20000"/>
        </a:spcBef>
        <a:spcAft>
          <a:spcPct val="0"/>
        </a:spcAft>
        <a:buFont typeface="Arial" charset="0"/>
        <a:buChar char="▪"/>
        <a:defRPr sz="1200">
          <a:solidFill>
            <a:schemeClr val="tx1"/>
          </a:solidFill>
          <a:latin typeface="+mn-lt"/>
        </a:defRPr>
      </a:lvl5pPr>
      <a:lvl6pPr marL="2057400" indent="-165100" algn="l" rtl="0" eaLnBrk="1" fontAlgn="base" hangingPunct="1">
        <a:spcBef>
          <a:spcPct val="20000"/>
        </a:spcBef>
        <a:spcAft>
          <a:spcPct val="0"/>
        </a:spcAft>
        <a:buFont typeface="Arial" charset="0"/>
        <a:buChar char="▪"/>
        <a:defRPr sz="1200">
          <a:solidFill>
            <a:schemeClr val="tx1"/>
          </a:solidFill>
          <a:latin typeface="+mn-lt"/>
        </a:defRPr>
      </a:lvl6pPr>
      <a:lvl7pPr marL="2514600" indent="-165100" algn="l" rtl="0" eaLnBrk="1" fontAlgn="base" hangingPunct="1">
        <a:spcBef>
          <a:spcPct val="20000"/>
        </a:spcBef>
        <a:spcAft>
          <a:spcPct val="0"/>
        </a:spcAft>
        <a:buFont typeface="Arial" charset="0"/>
        <a:buChar char="▪"/>
        <a:defRPr sz="1200">
          <a:solidFill>
            <a:schemeClr val="tx1"/>
          </a:solidFill>
          <a:latin typeface="+mn-lt"/>
        </a:defRPr>
      </a:lvl7pPr>
      <a:lvl8pPr marL="2971800" indent="-165100" algn="l" rtl="0" eaLnBrk="1" fontAlgn="base" hangingPunct="1">
        <a:spcBef>
          <a:spcPct val="20000"/>
        </a:spcBef>
        <a:spcAft>
          <a:spcPct val="0"/>
        </a:spcAft>
        <a:buFont typeface="Arial" charset="0"/>
        <a:buChar char="▪"/>
        <a:defRPr sz="1200">
          <a:solidFill>
            <a:schemeClr val="tx1"/>
          </a:solidFill>
          <a:latin typeface="+mn-lt"/>
        </a:defRPr>
      </a:lvl8pPr>
      <a:lvl9pPr marL="3429000" indent="-165100" algn="l" rtl="0" eaLnBrk="1" fontAlgn="base" hangingPunct="1">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438150" y="1828800"/>
            <a:ext cx="8172450" cy="1828800"/>
          </a:xfrm>
          <a:noFill/>
        </p:spPr>
        <p:txBody>
          <a:bodyPr/>
          <a:lstStyle/>
          <a:p>
            <a:pPr algn="ctr" eaLnBrk="1" hangingPunct="1"/>
            <a:r>
              <a:rPr lang="en-US" dirty="0" smtClean="0"/>
              <a:t>State of Washington – Utilities and Transportation Commission  </a:t>
            </a:r>
            <a:br>
              <a:rPr lang="en-US" dirty="0" smtClean="0"/>
            </a:br>
            <a:r>
              <a:rPr lang="en-US" dirty="0" smtClean="0"/>
              <a:t>Meeting on Long Distance Call Termination</a:t>
            </a:r>
            <a:br>
              <a:rPr lang="en-US" dirty="0" smtClean="0"/>
            </a:br>
            <a:r>
              <a:rPr lang="en-US" dirty="0" err="1" smtClean="0"/>
              <a:t>CenturyLink</a:t>
            </a:r>
            <a:r>
              <a:rPr lang="en-US" dirty="0" smtClean="0"/>
              <a:t> Presentation</a:t>
            </a:r>
          </a:p>
        </p:txBody>
      </p:sp>
      <p:sp>
        <p:nvSpPr>
          <p:cNvPr id="3075" name="Rectangle 9"/>
          <p:cNvSpPr>
            <a:spLocks noGrp="1" noChangeArrowheads="1"/>
          </p:cNvSpPr>
          <p:nvPr>
            <p:ph type="subTitle" idx="1"/>
          </p:nvPr>
        </p:nvSpPr>
        <p:spPr/>
        <p:txBody>
          <a:bodyPr/>
          <a:lstStyle/>
          <a:p>
            <a:pPr marL="0" indent="0" eaLnBrk="1" hangingPunct="1"/>
            <a:r>
              <a:rPr lang="en-US" dirty="0" smtClean="0"/>
              <a:t>August 8,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title2"/>
          <p:cNvPicPr>
            <a:picLocks noChangeAspect="1" noChangeArrowheads="1"/>
          </p:cNvPicPr>
          <p:nvPr/>
        </p:nvPicPr>
        <p:blipFill>
          <a:blip r:embed="rId2" cstate="print"/>
          <a:srcRect/>
          <a:stretch>
            <a:fillRect/>
          </a:stretch>
        </p:blipFill>
        <p:spPr bwMode="auto">
          <a:xfrm>
            <a:off x="-1588" y="-1588"/>
            <a:ext cx="9145588" cy="6859588"/>
          </a:xfrm>
          <a:prstGeom prst="rect">
            <a:avLst/>
          </a:prstGeom>
          <a:noFill/>
          <a:ln w="9525">
            <a:noFill/>
            <a:miter lim="800000"/>
            <a:headEnd/>
            <a:tailEnd/>
          </a:ln>
        </p:spPr>
      </p:pic>
      <p:sp>
        <p:nvSpPr>
          <p:cNvPr id="4099" name="Rectangle 2"/>
          <p:cNvSpPr>
            <a:spLocks noGrp="1" noChangeArrowheads="1"/>
          </p:cNvSpPr>
          <p:nvPr>
            <p:ph type="ctrTitle"/>
          </p:nvPr>
        </p:nvSpPr>
        <p:spPr>
          <a:xfrm>
            <a:off x="438150" y="1828800"/>
            <a:ext cx="8172450" cy="2743200"/>
          </a:xfrm>
        </p:spPr>
        <p:txBody>
          <a:bodyPr/>
          <a:lstStyle/>
          <a:p>
            <a:pPr eaLnBrk="1" hangingPunct="1"/>
            <a:r>
              <a:rPr lang="en-US" u="sng" dirty="0" smtClean="0"/>
              <a:t>Overview</a:t>
            </a:r>
            <a:r>
              <a:rPr lang="en-US" dirty="0" smtClean="0"/>
              <a:t>:</a:t>
            </a:r>
            <a:br>
              <a:rPr lang="en-US" dirty="0" smtClean="0"/>
            </a:br>
            <a:r>
              <a:rPr lang="en-US" dirty="0" smtClean="0"/>
              <a:t>Long Distance Call Termination</a:t>
            </a:r>
            <a:br>
              <a:rPr lang="en-US" dirty="0" smtClean="0"/>
            </a:br>
            <a:r>
              <a:rPr lang="en-US" dirty="0" smtClean="0"/>
              <a:t>Underlying Carrier Use</a:t>
            </a:r>
            <a:br>
              <a:rPr lang="en-US" dirty="0" smtClean="0"/>
            </a:br>
            <a:r>
              <a:rPr lang="en-US" dirty="0" smtClean="0"/>
              <a:t>Technical Issues and Standards</a:t>
            </a:r>
            <a:br>
              <a:rPr lang="en-US" dirty="0" smtClean="0"/>
            </a:br>
            <a:r>
              <a:rPr lang="en-US" dirty="0" smtClean="0"/>
              <a:t>Arbitrage Impacts and Retail Providers Blocking</a:t>
            </a:r>
            <a:br>
              <a:rPr lang="en-US" dirty="0" smtClean="0"/>
            </a:br>
            <a:r>
              <a:rPr lang="en-US" dirty="0" smtClean="0"/>
              <a:t>Next Steps</a:t>
            </a:r>
            <a:br>
              <a:rPr lang="en-US" dirty="0" smtClean="0"/>
            </a:br>
            <a:r>
              <a:rPr lang="en-US" dirty="0" smtClean="0"/>
              <a:t/>
            </a:r>
            <a:br>
              <a:rPr lang="en-US" dirty="0" smtClean="0"/>
            </a:b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BEF6F927-39B7-45BF-BA1E-354EDA2FC7AE}" type="slidenum">
              <a:rPr lang="en-US"/>
              <a:pPr/>
              <a:t>3</a:t>
            </a:fld>
            <a:endParaRPr lang="en-US"/>
          </a:p>
        </p:txBody>
      </p:sp>
      <p:sp>
        <p:nvSpPr>
          <p:cNvPr id="5123" name="Rectangle 3"/>
          <p:cNvSpPr>
            <a:spLocks noGrp="1" noChangeArrowheads="1"/>
          </p:cNvSpPr>
          <p:nvPr>
            <p:ph type="title"/>
          </p:nvPr>
        </p:nvSpPr>
        <p:spPr/>
        <p:txBody>
          <a:bodyPr/>
          <a:lstStyle/>
          <a:p>
            <a:r>
              <a:rPr lang="en-US" b="1" dirty="0" smtClean="0">
                <a:solidFill>
                  <a:schemeClr val="tx1"/>
                </a:solidFill>
              </a:rPr>
              <a:t>Long Distance – Call Termination</a:t>
            </a:r>
            <a:endParaRPr lang="en-US" dirty="0" smtClean="0"/>
          </a:p>
        </p:txBody>
      </p:sp>
      <p:sp>
        <p:nvSpPr>
          <p:cNvPr id="5124" name="Rectangle 4"/>
          <p:cNvSpPr>
            <a:spLocks noGrp="1" noChangeArrowheads="1"/>
          </p:cNvSpPr>
          <p:nvPr>
            <p:ph type="body" idx="1"/>
          </p:nvPr>
        </p:nvSpPr>
        <p:spPr/>
        <p:txBody>
          <a:bodyPr/>
          <a:lstStyle/>
          <a:p>
            <a:r>
              <a:rPr lang="en-US" b="1" dirty="0" smtClean="0"/>
              <a:t>Long Distance carriers (IXCs) have a strong interest in appropriately processing and completing long distance calls across the network in order to:</a:t>
            </a:r>
          </a:p>
          <a:p>
            <a:pPr lvl="1">
              <a:buFontTx/>
              <a:buChar char="•"/>
            </a:pPr>
            <a:r>
              <a:rPr lang="en-US" b="1" dirty="0" smtClean="0"/>
              <a:t>retain our customers, </a:t>
            </a:r>
          </a:p>
          <a:p>
            <a:pPr lvl="1">
              <a:buFontTx/>
              <a:buChar char="•"/>
            </a:pPr>
            <a:r>
              <a:rPr lang="en-US" b="1" dirty="0" smtClean="0"/>
              <a:t>maintain a good relationship with them </a:t>
            </a:r>
          </a:p>
          <a:p>
            <a:pPr lvl="1">
              <a:buFontTx/>
              <a:buChar char="•"/>
            </a:pPr>
            <a:r>
              <a:rPr lang="en-US" b="1" dirty="0" smtClean="0"/>
              <a:t>and to maintain our revenue from the long distance product.</a:t>
            </a:r>
          </a:p>
          <a:p>
            <a:pPr marL="0" indent="0" eaLnBrk="1" hangingPunct="1"/>
            <a:r>
              <a:rPr lang="en-US" b="1" dirty="0" smtClean="0"/>
              <a:t>We are access charge recipients ourselves, so we do not want to engage in access avoidance.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Carrier Use</a:t>
            </a:r>
            <a:endParaRPr lang="en-US" dirty="0"/>
          </a:p>
        </p:txBody>
      </p:sp>
      <p:sp>
        <p:nvSpPr>
          <p:cNvPr id="3" name="Content Placeholder 2"/>
          <p:cNvSpPr>
            <a:spLocks noGrp="1"/>
          </p:cNvSpPr>
          <p:nvPr>
            <p:ph idx="1"/>
          </p:nvPr>
        </p:nvSpPr>
        <p:spPr/>
        <p:txBody>
          <a:bodyPr/>
          <a:lstStyle/>
          <a:p>
            <a:r>
              <a:rPr lang="en-US" dirty="0" smtClean="0"/>
              <a:t>Long Distance Carriers have used Underlying Carriers without issue for years, because we cannot have direct connections to every termination point in the Public Switched Telecommunications Network. Underlying Carriers serve this real need.</a:t>
            </a:r>
          </a:p>
          <a:p>
            <a:r>
              <a:rPr lang="en-US" dirty="0" smtClean="0"/>
              <a:t>Contracts with the Underlying Carriers are used, including contractual language to provide assurance that calls will be appropriately terminated and compensated.</a:t>
            </a:r>
            <a:endParaRPr lang="en-US" dirty="0"/>
          </a:p>
        </p:txBody>
      </p:sp>
      <p:sp>
        <p:nvSpPr>
          <p:cNvPr id="5" name="Slide Number Placeholder 4"/>
          <p:cNvSpPr>
            <a:spLocks noGrp="1"/>
          </p:cNvSpPr>
          <p:nvPr>
            <p:ph type="sldNum" sz="quarter" idx="11"/>
          </p:nvPr>
        </p:nvSpPr>
        <p:spPr/>
        <p:txBody>
          <a:bodyPr/>
          <a:lstStyle/>
          <a:p>
            <a:pPr>
              <a:defRPr/>
            </a:pPr>
            <a:fld id="{FFDA7005-51E4-415F-82CD-691252E02263}"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Issues and Standards Work</a:t>
            </a:r>
            <a:endParaRPr lang="en-US" dirty="0"/>
          </a:p>
        </p:txBody>
      </p:sp>
      <p:sp>
        <p:nvSpPr>
          <p:cNvPr id="3" name="Content Placeholder 2"/>
          <p:cNvSpPr>
            <a:spLocks noGrp="1"/>
          </p:cNvSpPr>
          <p:nvPr>
            <p:ph idx="1"/>
          </p:nvPr>
        </p:nvSpPr>
        <p:spPr/>
        <p:txBody>
          <a:bodyPr/>
          <a:lstStyle/>
          <a:p>
            <a:r>
              <a:rPr lang="en-US" dirty="0" smtClean="0"/>
              <a:t>Not all call completion issues are due to the use of underlying carriers. In the call path, any equipment, the components of the equipment, the physical facilities, and customer equipment can each impact the call and the completion of the call. These impacts can be constant or intermittent.</a:t>
            </a:r>
          </a:p>
          <a:p>
            <a:r>
              <a:rPr lang="en-US" dirty="0" smtClean="0"/>
              <a:t>Standards work – via ATIS – NGIIF, is underway on appropriate call handling and completion, to provide industry standards which are expected to address call termination concerns.</a:t>
            </a:r>
            <a:endParaRPr lang="en-US" dirty="0"/>
          </a:p>
        </p:txBody>
      </p:sp>
      <p:sp>
        <p:nvSpPr>
          <p:cNvPr id="5" name="Slide Number Placeholder 4"/>
          <p:cNvSpPr>
            <a:spLocks noGrp="1"/>
          </p:cNvSpPr>
          <p:nvPr>
            <p:ph type="sldNum" sz="quarter" idx="11"/>
          </p:nvPr>
        </p:nvSpPr>
        <p:spPr/>
        <p:txBody>
          <a:bodyPr/>
          <a:lstStyle/>
          <a:p>
            <a:pPr>
              <a:defRPr/>
            </a:pPr>
            <a:fld id="{FFDA7005-51E4-415F-82CD-691252E0226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Arbitrage Impacts &amp; Retail Providers Blocking </a:t>
            </a:r>
            <a:endParaRPr lang="en-US" dirty="0"/>
          </a:p>
        </p:txBody>
      </p:sp>
      <p:sp>
        <p:nvSpPr>
          <p:cNvPr id="3" name="Content Placeholder 2"/>
          <p:cNvSpPr>
            <a:spLocks noGrp="1"/>
          </p:cNvSpPr>
          <p:nvPr>
            <p:ph idx="1"/>
          </p:nvPr>
        </p:nvSpPr>
        <p:spPr>
          <a:xfrm>
            <a:off x="457200" y="1041400"/>
            <a:ext cx="8153400" cy="4826000"/>
          </a:xfrm>
        </p:spPr>
        <p:txBody>
          <a:bodyPr/>
          <a:lstStyle/>
          <a:p>
            <a:r>
              <a:rPr lang="en-US" dirty="0" smtClean="0"/>
              <a:t>“Bad Actors” exist and will continue as long as the arbitrage related issues of </a:t>
            </a:r>
            <a:r>
              <a:rPr lang="en-US" dirty="0" err="1" smtClean="0"/>
              <a:t>intercarrier</a:t>
            </a:r>
            <a:r>
              <a:rPr lang="en-US" dirty="0" smtClean="0"/>
              <a:t> compensation remain unsolved.</a:t>
            </a:r>
          </a:p>
          <a:p>
            <a:r>
              <a:rPr lang="en-US" dirty="0" smtClean="0"/>
              <a:t>Other Retail Providers block calls, including some VoIP providers who have stated their intention to refuse to terminate calls to specific areas.</a:t>
            </a:r>
          </a:p>
          <a:p>
            <a:pPr>
              <a:buFont typeface="Arial" pitchFamily="34" charset="0"/>
              <a:buChar char="•"/>
            </a:pPr>
            <a:r>
              <a:rPr lang="en-US" dirty="0" smtClean="0"/>
              <a:t>Google Voice was the first provider to announce call restrictions to certain areas, followed by Speakeasy. </a:t>
            </a:r>
          </a:p>
          <a:p>
            <a:pPr>
              <a:buFont typeface="Arial" pitchFamily="34" charset="0"/>
              <a:buChar char="•"/>
            </a:pPr>
            <a:r>
              <a:rPr lang="en-US" dirty="0" smtClean="0"/>
              <a:t>Soon after that, Magic Jack announced they would block calls to rural areas, and continues to state that.</a:t>
            </a:r>
            <a:endParaRPr lang="en-US" dirty="0"/>
          </a:p>
        </p:txBody>
      </p:sp>
      <p:sp>
        <p:nvSpPr>
          <p:cNvPr id="5" name="Slide Number Placeholder 4"/>
          <p:cNvSpPr>
            <a:spLocks noGrp="1"/>
          </p:cNvSpPr>
          <p:nvPr>
            <p:ph type="sldNum" sz="quarter" idx="11"/>
          </p:nvPr>
        </p:nvSpPr>
        <p:spPr/>
        <p:txBody>
          <a:bodyPr/>
          <a:lstStyle/>
          <a:p>
            <a:pPr>
              <a:defRPr/>
            </a:pPr>
            <a:fld id="{FFDA7005-51E4-415F-82CD-691252E02263}"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err="1" smtClean="0"/>
              <a:t>Intercarrier</a:t>
            </a:r>
            <a:r>
              <a:rPr lang="en-US" dirty="0" smtClean="0"/>
              <a:t> Compensation resolution and Phantom Traffic rules will help. </a:t>
            </a:r>
          </a:p>
          <a:p>
            <a:r>
              <a:rPr lang="en-US" dirty="0" smtClean="0"/>
              <a:t>Industry Standards work is underway to address many of the issues associated with call termination.</a:t>
            </a:r>
          </a:p>
          <a:p>
            <a:r>
              <a:rPr lang="en-US" dirty="0" smtClean="0"/>
              <a:t>Continued management of the Underlying Carriers acts to prevent call termination issues.</a:t>
            </a:r>
          </a:p>
          <a:p>
            <a:endParaRPr lang="en-US" dirty="0"/>
          </a:p>
        </p:txBody>
      </p:sp>
      <p:sp>
        <p:nvSpPr>
          <p:cNvPr id="5" name="Slide Number Placeholder 4"/>
          <p:cNvSpPr>
            <a:spLocks noGrp="1"/>
          </p:cNvSpPr>
          <p:nvPr>
            <p:ph type="sldNum" sz="quarter" idx="11"/>
          </p:nvPr>
        </p:nvSpPr>
        <p:spPr/>
        <p:txBody>
          <a:bodyPr/>
          <a:lstStyle/>
          <a:p>
            <a:pPr>
              <a:defRPr/>
            </a:pPr>
            <a:fld id="{FFDA7005-51E4-415F-82CD-691252E02263}" type="slidenum">
              <a:rPr lang="en-US" smtClean="0"/>
              <a:pPr>
                <a:defRPr/>
              </a:pPr>
              <a:t>7</a:t>
            </a:fld>
            <a:endParaRPr lang="en-US"/>
          </a:p>
        </p:txBody>
      </p:sp>
    </p:spTree>
  </p:cSld>
  <p:clrMapOvr>
    <a:masterClrMapping/>
  </p:clrMapOvr>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CF0920D3E7E6FF4999CB0E6C2E7464F1" ma:contentTypeVersion="143" ma:contentTypeDescription="" ma:contentTypeScope="" ma:versionID="7fd7245d13efa07602fff675a19f981b">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c67bbc6b01ef53d9eb67ed595f238aeb"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2011-05-13T07:00:00+00:00</OpenedDate>
    <Date1 xmlns="dc463f71-b30c-4ab2-9473-d307f9d35888">2011-08-09T07:00:00+00:00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110866</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B73648E2-94A9-4376-A67C-1643A5810309}"/>
</file>

<file path=customXml/itemProps2.xml><?xml version="1.0" encoding="utf-8"?>
<ds:datastoreItem xmlns:ds="http://schemas.openxmlformats.org/officeDocument/2006/customXml" ds:itemID="{D94900CC-3955-4A4B-B68F-70D9D63EEC66}"/>
</file>

<file path=customXml/itemProps3.xml><?xml version="1.0" encoding="utf-8"?>
<ds:datastoreItem xmlns:ds="http://schemas.openxmlformats.org/officeDocument/2006/customXml" ds:itemID="{5CF92F0C-6494-4D0E-B3E4-275BF20270D6}"/>
</file>

<file path=customXml/itemProps4.xml><?xml version="1.0" encoding="utf-8"?>
<ds:datastoreItem xmlns:ds="http://schemas.openxmlformats.org/officeDocument/2006/customXml" ds:itemID="{94D4BB31-33F5-4B9F-BBF2-991435524BE8}"/>
</file>

<file path=docProps/app.xml><?xml version="1.0" encoding="utf-8"?>
<Properties xmlns="http://schemas.openxmlformats.org/officeDocument/2006/extended-properties" xmlns:vt="http://schemas.openxmlformats.org/officeDocument/2006/docPropsVTypes">
  <Template>CL_template2_NEW</Template>
  <TotalTime>50</TotalTime>
  <Words>373</Words>
  <Application>Microsoft Office PowerPoint</Application>
  <PresentationFormat>On-screen Show (4:3)</PresentationFormat>
  <Paragraphs>31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CL_template2_NEW</vt:lpstr>
      <vt:lpstr>State of Washington – Utilities and Transportation Commission   Meeting on Long Distance Call Termination CenturyLink Presentation</vt:lpstr>
      <vt:lpstr>Overview: Long Distance Call Termination Underlying Carrier Use Technical Issues and Standards Arbitrage Impacts and Retail Providers Blocking Next Steps  </vt:lpstr>
      <vt:lpstr>Long Distance – Call Termination</vt:lpstr>
      <vt:lpstr>Underlying Carrier Use</vt:lpstr>
      <vt:lpstr>Technical Issues and Standards Work</vt:lpstr>
      <vt:lpstr>Arbitrage Impacts &amp; Retail Providers Blocking </vt:lpstr>
      <vt:lpstr>Next Steps</vt:lpstr>
    </vt:vector>
  </TitlesOfParts>
  <Company>Qwest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mretka</dc:creator>
  <cp:lastModifiedBy>William H Weinman</cp:lastModifiedBy>
  <cp:revision>7</cp:revision>
  <cp:lastPrinted>2009-08-27T20:02:03Z</cp:lastPrinted>
  <dcterms:created xsi:type="dcterms:W3CDTF">2011-07-29T19:25:33Z</dcterms:created>
  <dcterms:modified xsi:type="dcterms:W3CDTF">2011-08-08T16:31:30Z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0x0101006E56B4D1795A2E4DB2F0B01679ED314A00CF0920D3E7E6FF4999CB0E6C2E7464F1</vt:lpwstr>
  </property>
  <property fmtid="{D5CDD505-2E9C-101B-9397-08002B2CF9AE}" pid="3" name="_docset_NoMedatataSyncRequired">
    <vt:lpwstr>False</vt:lpwstr>
  </property>
</Properties>
</file>