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2.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Masters/slideMaster1.xml" ContentType="application/vnd.openxmlformats-officedocument.presentationml.slideMaster+xml"/>
  <Override PartName="/ppt/notesSlides/notesSlide2.xml" ContentType="application/vnd.openxmlformats-officedocument.presentationml.notesSlide+xml"/>
  <Override PartName="/ppt/slideLayouts/slideLayout7.xml" ContentType="application/vnd.openxmlformats-officedocument.presentationml.slideLayout+xml"/>
  <Override PartName="/ppt/slideLayouts/slideLayout6.xml" ContentType="application/vnd.openxmlformats-officedocument.presentationml.slideLayout+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Layouts/slideLayout9.xml" ContentType="application/vnd.openxmlformats-officedocument.presentationml.slideLayout+xml"/>
  <Override PartName="/ppt/slideLayouts/slideLayout8.xml" ContentType="application/vnd.openxmlformats-officedocument.presentationml.slideLayout+xml"/>
  <Override PartName="/ppt/slideLayouts/slideLayout11.xml" ContentType="application/vnd.openxmlformats-officedocument.presentationml.slideLayout+xml"/>
  <Override PartName="/ppt/notesSlides/notesSlide1.xml" ContentType="application/vnd.openxmlformats-officedocument.presentationml.notesSlide+xml"/>
  <Override PartName="/ppt/slideLayouts/slideLayout10.xml" ContentType="application/vnd.openxmlformats-officedocument.presentationml.slideLayout+xml"/>
  <Override PartName="/ppt/theme/theme1.xml" ContentType="application/vnd.openxmlformats-officedocument.theme+xml"/>
  <Override PartName="/ppt/theme/theme2.xml" ContentType="application/vnd.openxmlformats-officedocument.theme+xml"/>
  <Override PartName="/ppt/notesMasters/notesMaster1.xml" ContentType="application/vnd.openxmlformats-officedocument.presentationml.notesMaster+xml"/>
  <Override PartName="/ppt/viewProps.xml" ContentType="application/vnd.openxmlformats-officedocument.presentationml.viewProps+xml"/>
  <Override PartName="/ppt/presProps.xml" ContentType="application/vnd.openxmlformats-officedocument.presentationml.presProps+xml"/>
  <Override PartName="/ppt/tableStyles.xml" ContentType="application/vnd.openxmlformats-officedocument.presentationml.tableStyles+xml"/>
  <Override PartName="/docProps/core.xml" ContentType="application/vnd.openxmlformats-package.core-properties+xml"/>
  <Override PartName="/docProps/app.xml" ContentType="application/vnd.openxmlformats-officedocument.extended-properties+xml"/>
  <Override PartName="/customXml/itemProps3.xml" ContentType="application/vnd.openxmlformats-officedocument.customXml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4.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sldIdLst>
    <p:sldId id="269" r:id="rId2"/>
    <p:sldId id="279" r:id="rId3"/>
    <p:sldId id="278" r:id="rId4"/>
    <p:sldId id="280" r:id="rId5"/>
    <p:sldId id="281" r:id="rId6"/>
    <p:sldId id="282" r:id="rId7"/>
    <p:sldId id="283" r:id="rId8"/>
  </p:sldIdLst>
  <p:sldSz cx="9144000" cy="6858000" type="screen4x3"/>
  <p:notesSz cx="6858000" cy="9144000"/>
  <p:defaultTextStyle>
    <a:defPPr>
      <a:defRPr lang="en-US"/>
    </a:defPPr>
    <a:lvl1pPr algn="l" rtl="0" fontAlgn="base">
      <a:spcBef>
        <a:spcPct val="0"/>
      </a:spcBef>
      <a:spcAft>
        <a:spcPct val="0"/>
      </a:spcAft>
      <a:defRPr b="1" kern="1200">
        <a:solidFill>
          <a:schemeClr val="tx1"/>
        </a:solidFill>
        <a:latin typeface="Arial" charset="0"/>
        <a:ea typeface="+mn-ea"/>
        <a:cs typeface="+mn-cs"/>
      </a:defRPr>
    </a:lvl1pPr>
    <a:lvl2pPr marL="457200" algn="l" rtl="0" fontAlgn="base">
      <a:spcBef>
        <a:spcPct val="0"/>
      </a:spcBef>
      <a:spcAft>
        <a:spcPct val="0"/>
      </a:spcAft>
      <a:defRPr b="1" kern="1200">
        <a:solidFill>
          <a:schemeClr val="tx1"/>
        </a:solidFill>
        <a:latin typeface="Arial" charset="0"/>
        <a:ea typeface="+mn-ea"/>
        <a:cs typeface="+mn-cs"/>
      </a:defRPr>
    </a:lvl2pPr>
    <a:lvl3pPr marL="914400" algn="l" rtl="0" fontAlgn="base">
      <a:spcBef>
        <a:spcPct val="0"/>
      </a:spcBef>
      <a:spcAft>
        <a:spcPct val="0"/>
      </a:spcAft>
      <a:defRPr b="1" kern="1200">
        <a:solidFill>
          <a:schemeClr val="tx1"/>
        </a:solidFill>
        <a:latin typeface="Arial" charset="0"/>
        <a:ea typeface="+mn-ea"/>
        <a:cs typeface="+mn-cs"/>
      </a:defRPr>
    </a:lvl3pPr>
    <a:lvl4pPr marL="1371600" algn="l" rtl="0" fontAlgn="base">
      <a:spcBef>
        <a:spcPct val="0"/>
      </a:spcBef>
      <a:spcAft>
        <a:spcPct val="0"/>
      </a:spcAft>
      <a:defRPr b="1" kern="1200">
        <a:solidFill>
          <a:schemeClr val="tx1"/>
        </a:solidFill>
        <a:latin typeface="Arial" charset="0"/>
        <a:ea typeface="+mn-ea"/>
        <a:cs typeface="+mn-cs"/>
      </a:defRPr>
    </a:lvl4pPr>
    <a:lvl5pPr marL="1828800" algn="l" rtl="0" fontAlgn="base">
      <a:spcBef>
        <a:spcPct val="0"/>
      </a:spcBef>
      <a:spcAft>
        <a:spcPct val="0"/>
      </a:spcAft>
      <a:defRPr b="1" kern="1200">
        <a:solidFill>
          <a:schemeClr val="tx1"/>
        </a:solidFill>
        <a:latin typeface="Arial" charset="0"/>
        <a:ea typeface="+mn-ea"/>
        <a:cs typeface="+mn-cs"/>
      </a:defRPr>
    </a:lvl5pPr>
    <a:lvl6pPr marL="2286000" algn="l" defTabSz="914400" rtl="0" eaLnBrk="1" latinLnBrk="0" hangingPunct="1">
      <a:defRPr b="1" kern="1200">
        <a:solidFill>
          <a:schemeClr val="tx1"/>
        </a:solidFill>
        <a:latin typeface="Arial" charset="0"/>
        <a:ea typeface="+mn-ea"/>
        <a:cs typeface="+mn-cs"/>
      </a:defRPr>
    </a:lvl6pPr>
    <a:lvl7pPr marL="2743200" algn="l" defTabSz="914400" rtl="0" eaLnBrk="1" latinLnBrk="0" hangingPunct="1">
      <a:defRPr b="1" kern="1200">
        <a:solidFill>
          <a:schemeClr val="tx1"/>
        </a:solidFill>
        <a:latin typeface="Arial" charset="0"/>
        <a:ea typeface="+mn-ea"/>
        <a:cs typeface="+mn-cs"/>
      </a:defRPr>
    </a:lvl7pPr>
    <a:lvl8pPr marL="3200400" algn="l" defTabSz="914400" rtl="0" eaLnBrk="1" latinLnBrk="0" hangingPunct="1">
      <a:defRPr b="1" kern="1200">
        <a:solidFill>
          <a:schemeClr val="tx1"/>
        </a:solidFill>
        <a:latin typeface="Arial" charset="0"/>
        <a:ea typeface="+mn-ea"/>
        <a:cs typeface="+mn-cs"/>
      </a:defRPr>
    </a:lvl8pPr>
    <a:lvl9pPr marL="3657600" algn="l" defTabSz="914400" rtl="0" eaLnBrk="1" latinLnBrk="0" hangingPunct="1">
      <a:defRPr b="1"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a:srgbClr val="CCDA00"/>
    <a:srgbClr val="8AA59C"/>
    <a:srgbClr val="808080"/>
    <a:srgbClr val="8CC63F"/>
    <a:srgbClr val="00853F"/>
    <a:srgbClr val="274D36"/>
    <a:srgbClr val="C7E39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7594" autoAdjust="0"/>
    <p:restoredTop sz="94660"/>
  </p:normalViewPr>
  <p:slideViewPr>
    <p:cSldViewPr>
      <p:cViewPr varScale="1">
        <p:scale>
          <a:sx n="71" d="100"/>
          <a:sy n="71" d="100"/>
        </p:scale>
        <p:origin x="-1446"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17" Type="http://schemas.openxmlformats.org/officeDocument/2006/relationships/customXml" Target="../customXml/item4.xml"/><Relationship Id="rId2" Type="http://schemas.openxmlformats.org/officeDocument/2006/relationships/slide" Target="slides/slide1.xml"/><Relationship Id="rId16" Type="http://schemas.openxmlformats.org/officeDocument/2006/relationships/customXml" Target="../customXml/item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customXml" Target="../customXml/item2.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customXml" Target="../customXml/item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b="0" smtClean="0"/>
            </a:lvl1pPr>
          </a:lstStyle>
          <a:p>
            <a:pPr>
              <a:defRPr/>
            </a:pPr>
            <a:endParaRPr lang="en-US"/>
          </a:p>
        </p:txBody>
      </p:sp>
      <p:sp>
        <p:nvSpPr>
          <p:cNvPr id="5123"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b="0" smtClean="0"/>
            </a:lvl1pPr>
          </a:lstStyle>
          <a:p>
            <a:pPr>
              <a:defRPr/>
            </a:pPr>
            <a:endParaRPr lang="en-US"/>
          </a:p>
        </p:txBody>
      </p:sp>
      <p:sp>
        <p:nvSpPr>
          <p:cNvPr id="6148"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5125"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5126"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b="0" smtClean="0"/>
            </a:lvl1pPr>
          </a:lstStyle>
          <a:p>
            <a:pPr>
              <a:defRPr/>
            </a:pPr>
            <a:endParaRPr lang="en-US"/>
          </a:p>
        </p:txBody>
      </p:sp>
      <p:sp>
        <p:nvSpPr>
          <p:cNvPr id="5127"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b="0" smtClean="0"/>
            </a:lvl1pPr>
          </a:lstStyle>
          <a:p>
            <a:pPr>
              <a:defRPr/>
            </a:pPr>
            <a:fld id="{17160E60-429A-4F53-B064-0FD8FD1E47E7}" type="slidenum">
              <a:rPr lang="en-US"/>
              <a:pPr>
                <a:defRPr/>
              </a:pPr>
              <a:t>‹#›</a:t>
            </a:fld>
            <a:endParaRPr lang="en-US"/>
          </a:p>
        </p:txBody>
      </p:sp>
    </p:spTree>
    <p:extLst>
      <p:ext uri="{BB962C8B-B14F-4D97-AF65-F5344CB8AC3E}">
        <p14:creationId xmlns:p14="http://schemas.microsoft.com/office/powerpoint/2010/main" val="132977475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7"/>
          <p:cNvSpPr>
            <a:spLocks noGrp="1" noChangeArrowheads="1"/>
          </p:cNvSpPr>
          <p:nvPr>
            <p:ph type="sldNum" sz="quarter" idx="5"/>
          </p:nvPr>
        </p:nvSpPr>
        <p:spPr>
          <a:noFill/>
        </p:spPr>
        <p:txBody>
          <a:bodyPr/>
          <a:lstStyle/>
          <a:p>
            <a:fld id="{A0170055-7395-4533-93C8-CEDF1CB584ED}" type="slidenum">
              <a:rPr lang="en-US"/>
              <a:pPr/>
              <a:t>1</a:t>
            </a:fld>
            <a:endParaRPr lang="en-US"/>
          </a:p>
        </p:txBody>
      </p:sp>
      <p:sp>
        <p:nvSpPr>
          <p:cNvPr id="7171" name="Rectangle 2"/>
          <p:cNvSpPr>
            <a:spLocks noGrp="1" noRot="1" noChangeAspect="1" noChangeArrowheads="1" noTextEdit="1"/>
          </p:cNvSpPr>
          <p:nvPr>
            <p:ph type="sldImg"/>
          </p:nvPr>
        </p:nvSpPr>
        <p:spPr>
          <a:ln/>
        </p:spPr>
      </p:sp>
      <p:sp>
        <p:nvSpPr>
          <p:cNvPr id="7172"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noFill/>
        </p:spPr>
        <p:txBody>
          <a:bodyPr/>
          <a:lstStyle/>
          <a:p>
            <a:fld id="{C1719F96-8802-4CEA-8F28-CC1DCCBC41E0}" type="slidenum">
              <a:rPr lang="en-US"/>
              <a:pPr/>
              <a:t>3</a:t>
            </a:fld>
            <a:endParaRPr lang="en-US"/>
          </a:p>
        </p:txBody>
      </p:sp>
      <p:sp>
        <p:nvSpPr>
          <p:cNvPr id="8195" name="Rectangle 2"/>
          <p:cNvSpPr>
            <a:spLocks noGrp="1" noRot="1" noChangeAspect="1" noChangeArrowheads="1" noTextEdit="1"/>
          </p:cNvSpPr>
          <p:nvPr>
            <p:ph type="sldImg"/>
          </p:nvPr>
        </p:nvSpPr>
        <p:spPr>
          <a:ln/>
        </p:spPr>
      </p:sp>
      <p:sp>
        <p:nvSpPr>
          <p:cNvPr id="8196"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17" descr="title2"/>
          <p:cNvPicPr>
            <a:picLocks noChangeAspect="1" noChangeArrowheads="1"/>
          </p:cNvPicPr>
          <p:nvPr/>
        </p:nvPicPr>
        <p:blipFill>
          <a:blip r:embed="rId2" cstate="print"/>
          <a:srcRect/>
          <a:stretch>
            <a:fillRect/>
          </a:stretch>
        </p:blipFill>
        <p:spPr bwMode="auto">
          <a:xfrm>
            <a:off x="0" y="0"/>
            <a:ext cx="9145588" cy="6859588"/>
          </a:xfrm>
          <a:prstGeom prst="rect">
            <a:avLst/>
          </a:prstGeom>
          <a:noFill/>
          <a:ln w="9525">
            <a:noFill/>
            <a:miter lim="800000"/>
            <a:headEnd/>
            <a:tailEnd/>
          </a:ln>
        </p:spPr>
      </p:pic>
      <p:pic>
        <p:nvPicPr>
          <p:cNvPr id="5" name="Picture 21" descr="H_3CP_rgb_lg"/>
          <p:cNvPicPr>
            <a:picLocks noChangeAspect="1" noChangeArrowheads="1"/>
          </p:cNvPicPr>
          <p:nvPr/>
        </p:nvPicPr>
        <p:blipFill>
          <a:blip r:embed="rId3" cstate="print"/>
          <a:srcRect/>
          <a:stretch>
            <a:fillRect/>
          </a:stretch>
        </p:blipFill>
        <p:spPr bwMode="auto">
          <a:xfrm>
            <a:off x="5821363" y="5715000"/>
            <a:ext cx="3117850" cy="869950"/>
          </a:xfrm>
          <a:prstGeom prst="rect">
            <a:avLst/>
          </a:prstGeom>
          <a:noFill/>
          <a:ln w="9525">
            <a:noFill/>
            <a:miter lim="800000"/>
            <a:headEnd/>
            <a:tailEnd/>
          </a:ln>
        </p:spPr>
      </p:pic>
      <p:sp>
        <p:nvSpPr>
          <p:cNvPr id="4098" name="Rectangle 2"/>
          <p:cNvSpPr>
            <a:spLocks noGrp="1" noChangeArrowheads="1"/>
          </p:cNvSpPr>
          <p:nvPr>
            <p:ph type="ctrTitle"/>
          </p:nvPr>
        </p:nvSpPr>
        <p:spPr>
          <a:xfrm>
            <a:off x="438150" y="1828800"/>
            <a:ext cx="8172450" cy="1143000"/>
          </a:xfrm>
        </p:spPr>
        <p:txBody>
          <a:bodyPr/>
          <a:lstStyle>
            <a:lvl1pPr>
              <a:defRPr sz="2400"/>
            </a:lvl1pPr>
          </a:lstStyle>
          <a:p>
            <a:r>
              <a:rPr lang="en-US" smtClean="0"/>
              <a:t>Click to edit Master title style</a:t>
            </a:r>
            <a:endParaRPr lang="en-US"/>
          </a:p>
        </p:txBody>
      </p:sp>
      <p:sp>
        <p:nvSpPr>
          <p:cNvPr id="4099" name="Rectangle 3"/>
          <p:cNvSpPr>
            <a:spLocks noGrp="1" noChangeArrowheads="1"/>
          </p:cNvSpPr>
          <p:nvPr>
            <p:ph type="subTitle" idx="1"/>
          </p:nvPr>
        </p:nvSpPr>
        <p:spPr>
          <a:xfrm>
            <a:off x="447675" y="641350"/>
            <a:ext cx="1609725" cy="609600"/>
          </a:xfrm>
        </p:spPr>
        <p:txBody>
          <a:bodyPr/>
          <a:lstStyle>
            <a:lvl1pPr>
              <a:defRPr sz="1200">
                <a:solidFill>
                  <a:schemeClr val="bg1"/>
                </a:solidFill>
              </a:defRPr>
            </a:lvl1pPr>
          </a:lstStyle>
          <a:p>
            <a:r>
              <a:rPr lang="en-US" smtClean="0"/>
              <a:t>Click to edit Master subtitle style</a:t>
            </a: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endParaRPr lang="en-US"/>
          </a:p>
        </p:txBody>
      </p:sp>
      <p:sp>
        <p:nvSpPr>
          <p:cNvPr id="5" name="Rectangle 6"/>
          <p:cNvSpPr>
            <a:spLocks noGrp="1" noChangeArrowheads="1"/>
          </p:cNvSpPr>
          <p:nvPr>
            <p:ph type="sldNum" sz="quarter" idx="11"/>
          </p:nvPr>
        </p:nvSpPr>
        <p:spPr>
          <a:ln/>
        </p:spPr>
        <p:txBody>
          <a:bodyPr/>
          <a:lstStyle>
            <a:lvl1pPr>
              <a:defRPr/>
            </a:lvl1pPr>
          </a:lstStyle>
          <a:p>
            <a:pPr>
              <a:defRPr/>
            </a:pPr>
            <a:fld id="{0587CA4F-42EF-470F-8320-6D3F4CDBB5A9}"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43700" y="153988"/>
            <a:ext cx="2095500" cy="5256212"/>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53988"/>
            <a:ext cx="6134100" cy="525621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endParaRPr lang="en-US"/>
          </a:p>
        </p:txBody>
      </p:sp>
      <p:sp>
        <p:nvSpPr>
          <p:cNvPr id="5" name="Rectangle 6"/>
          <p:cNvSpPr>
            <a:spLocks noGrp="1" noChangeArrowheads="1"/>
          </p:cNvSpPr>
          <p:nvPr>
            <p:ph type="sldNum" sz="quarter" idx="11"/>
          </p:nvPr>
        </p:nvSpPr>
        <p:spPr>
          <a:ln/>
        </p:spPr>
        <p:txBody>
          <a:bodyPr/>
          <a:lstStyle>
            <a:lvl1pPr>
              <a:defRPr/>
            </a:lvl1pPr>
          </a:lstStyle>
          <a:p>
            <a:pPr>
              <a:defRPr/>
            </a:pPr>
            <a:fld id="{ECA532AC-CF43-427E-B90A-0AB7221EEF81}"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endParaRPr lang="en-US"/>
          </a:p>
        </p:txBody>
      </p:sp>
      <p:sp>
        <p:nvSpPr>
          <p:cNvPr id="5" name="Rectangle 6"/>
          <p:cNvSpPr>
            <a:spLocks noGrp="1" noChangeArrowheads="1"/>
          </p:cNvSpPr>
          <p:nvPr>
            <p:ph type="sldNum" sz="quarter" idx="11"/>
          </p:nvPr>
        </p:nvSpPr>
        <p:spPr>
          <a:ln/>
        </p:spPr>
        <p:txBody>
          <a:bodyPr/>
          <a:lstStyle>
            <a:lvl1pPr>
              <a:defRPr/>
            </a:lvl1pPr>
          </a:lstStyle>
          <a:p>
            <a:pPr>
              <a:defRPr/>
            </a:pPr>
            <a:fld id="{FFDA7005-51E4-415F-82CD-691252E02263}"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5"/>
          <p:cNvSpPr>
            <a:spLocks noGrp="1" noChangeArrowheads="1"/>
          </p:cNvSpPr>
          <p:nvPr>
            <p:ph type="ftr" sz="quarter" idx="10"/>
          </p:nvPr>
        </p:nvSpPr>
        <p:spPr>
          <a:ln/>
        </p:spPr>
        <p:txBody>
          <a:bodyPr/>
          <a:lstStyle>
            <a:lvl1pPr>
              <a:defRPr/>
            </a:lvl1pPr>
          </a:lstStyle>
          <a:p>
            <a:pPr>
              <a:defRPr/>
            </a:pPr>
            <a:endParaRPr lang="en-US"/>
          </a:p>
        </p:txBody>
      </p:sp>
      <p:sp>
        <p:nvSpPr>
          <p:cNvPr id="5" name="Rectangle 6"/>
          <p:cNvSpPr>
            <a:spLocks noGrp="1" noChangeArrowheads="1"/>
          </p:cNvSpPr>
          <p:nvPr>
            <p:ph type="sldNum" sz="quarter" idx="11"/>
          </p:nvPr>
        </p:nvSpPr>
        <p:spPr>
          <a:ln/>
        </p:spPr>
        <p:txBody>
          <a:bodyPr/>
          <a:lstStyle>
            <a:lvl1pPr>
              <a:defRPr/>
            </a:lvl1pPr>
          </a:lstStyle>
          <a:p>
            <a:pPr>
              <a:defRPr/>
            </a:pPr>
            <a:fld id="{A70F6F96-CDAD-4692-BC45-9D67FFD89EE7}"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041400"/>
            <a:ext cx="4000500" cy="4368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10100" y="1041400"/>
            <a:ext cx="4000500" cy="4368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ftr" sz="quarter" idx="10"/>
          </p:nvPr>
        </p:nvSpPr>
        <p:spPr>
          <a:ln/>
        </p:spPr>
        <p:txBody>
          <a:bodyPr/>
          <a:lstStyle>
            <a:lvl1pPr>
              <a:defRPr/>
            </a:lvl1pPr>
          </a:lstStyle>
          <a:p>
            <a:pPr>
              <a:defRPr/>
            </a:pPr>
            <a:endParaRPr lang="en-US"/>
          </a:p>
        </p:txBody>
      </p:sp>
      <p:sp>
        <p:nvSpPr>
          <p:cNvPr id="6" name="Rectangle 6"/>
          <p:cNvSpPr>
            <a:spLocks noGrp="1" noChangeArrowheads="1"/>
          </p:cNvSpPr>
          <p:nvPr>
            <p:ph type="sldNum" sz="quarter" idx="11"/>
          </p:nvPr>
        </p:nvSpPr>
        <p:spPr>
          <a:ln/>
        </p:spPr>
        <p:txBody>
          <a:bodyPr/>
          <a:lstStyle>
            <a:lvl1pPr>
              <a:defRPr/>
            </a:lvl1pPr>
          </a:lstStyle>
          <a:p>
            <a:pPr>
              <a:defRPr/>
            </a:pPr>
            <a:fld id="{DD4289C4-0EFF-4456-B1EB-62C4113B6EF9}"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5"/>
          <p:cNvSpPr>
            <a:spLocks noGrp="1" noChangeArrowheads="1"/>
          </p:cNvSpPr>
          <p:nvPr>
            <p:ph type="ftr" sz="quarter" idx="10"/>
          </p:nvPr>
        </p:nvSpPr>
        <p:spPr>
          <a:ln/>
        </p:spPr>
        <p:txBody>
          <a:bodyPr/>
          <a:lstStyle>
            <a:lvl1pPr>
              <a:defRPr/>
            </a:lvl1pPr>
          </a:lstStyle>
          <a:p>
            <a:pPr>
              <a:defRPr/>
            </a:pPr>
            <a:endParaRPr lang="en-US"/>
          </a:p>
        </p:txBody>
      </p:sp>
      <p:sp>
        <p:nvSpPr>
          <p:cNvPr id="8" name="Rectangle 6"/>
          <p:cNvSpPr>
            <a:spLocks noGrp="1" noChangeArrowheads="1"/>
          </p:cNvSpPr>
          <p:nvPr>
            <p:ph type="sldNum" sz="quarter" idx="11"/>
          </p:nvPr>
        </p:nvSpPr>
        <p:spPr>
          <a:ln/>
        </p:spPr>
        <p:txBody>
          <a:bodyPr/>
          <a:lstStyle>
            <a:lvl1pPr>
              <a:defRPr/>
            </a:lvl1pPr>
          </a:lstStyle>
          <a:p>
            <a:pPr>
              <a:defRPr/>
            </a:pPr>
            <a:fld id="{B4AB1B95-4D83-44E7-8825-22DB99F28ABC}"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5"/>
          <p:cNvSpPr>
            <a:spLocks noGrp="1" noChangeArrowheads="1"/>
          </p:cNvSpPr>
          <p:nvPr>
            <p:ph type="ftr" sz="quarter" idx="10"/>
          </p:nvPr>
        </p:nvSpPr>
        <p:spPr>
          <a:ln/>
        </p:spPr>
        <p:txBody>
          <a:bodyPr/>
          <a:lstStyle>
            <a:lvl1pPr>
              <a:defRPr/>
            </a:lvl1pPr>
          </a:lstStyle>
          <a:p>
            <a:pPr>
              <a:defRPr/>
            </a:pPr>
            <a:endParaRPr lang="en-US"/>
          </a:p>
        </p:txBody>
      </p:sp>
      <p:sp>
        <p:nvSpPr>
          <p:cNvPr id="4" name="Rectangle 6"/>
          <p:cNvSpPr>
            <a:spLocks noGrp="1" noChangeArrowheads="1"/>
          </p:cNvSpPr>
          <p:nvPr>
            <p:ph type="sldNum" sz="quarter" idx="11"/>
          </p:nvPr>
        </p:nvSpPr>
        <p:spPr>
          <a:ln/>
        </p:spPr>
        <p:txBody>
          <a:bodyPr/>
          <a:lstStyle>
            <a:lvl1pPr>
              <a:defRPr/>
            </a:lvl1pPr>
          </a:lstStyle>
          <a:p>
            <a:pPr>
              <a:defRPr/>
            </a:pPr>
            <a:fld id="{6C091379-43EA-4E5A-9FE5-22B931BD6B7F}"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pPr>
              <a:defRPr/>
            </a:pPr>
            <a:endParaRPr lang="en-US"/>
          </a:p>
        </p:txBody>
      </p:sp>
      <p:sp>
        <p:nvSpPr>
          <p:cNvPr id="3" name="Rectangle 6"/>
          <p:cNvSpPr>
            <a:spLocks noGrp="1" noChangeArrowheads="1"/>
          </p:cNvSpPr>
          <p:nvPr>
            <p:ph type="sldNum" sz="quarter" idx="11"/>
          </p:nvPr>
        </p:nvSpPr>
        <p:spPr>
          <a:ln/>
        </p:spPr>
        <p:txBody>
          <a:bodyPr/>
          <a:lstStyle>
            <a:lvl1pPr>
              <a:defRPr/>
            </a:lvl1pPr>
          </a:lstStyle>
          <a:p>
            <a:pPr>
              <a:defRPr/>
            </a:pPr>
            <a:fld id="{6329259F-9C58-493D-9C5D-D33795DB470F}"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ftr" sz="quarter" idx="10"/>
          </p:nvPr>
        </p:nvSpPr>
        <p:spPr>
          <a:ln/>
        </p:spPr>
        <p:txBody>
          <a:bodyPr/>
          <a:lstStyle>
            <a:lvl1pPr>
              <a:defRPr/>
            </a:lvl1pPr>
          </a:lstStyle>
          <a:p>
            <a:pPr>
              <a:defRPr/>
            </a:pPr>
            <a:endParaRPr lang="en-US"/>
          </a:p>
        </p:txBody>
      </p:sp>
      <p:sp>
        <p:nvSpPr>
          <p:cNvPr id="6" name="Rectangle 6"/>
          <p:cNvSpPr>
            <a:spLocks noGrp="1" noChangeArrowheads="1"/>
          </p:cNvSpPr>
          <p:nvPr>
            <p:ph type="sldNum" sz="quarter" idx="11"/>
          </p:nvPr>
        </p:nvSpPr>
        <p:spPr>
          <a:ln/>
        </p:spPr>
        <p:txBody>
          <a:bodyPr/>
          <a:lstStyle>
            <a:lvl1pPr>
              <a:defRPr/>
            </a:lvl1pPr>
          </a:lstStyle>
          <a:p>
            <a:pPr>
              <a:defRPr/>
            </a:pPr>
            <a:fld id="{D7C15A9A-E4A9-4A49-BAB0-C3C1F5511CC6}"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ftr" sz="quarter" idx="10"/>
          </p:nvPr>
        </p:nvSpPr>
        <p:spPr>
          <a:ln/>
        </p:spPr>
        <p:txBody>
          <a:bodyPr/>
          <a:lstStyle>
            <a:lvl1pPr>
              <a:defRPr/>
            </a:lvl1pPr>
          </a:lstStyle>
          <a:p>
            <a:pPr>
              <a:defRPr/>
            </a:pPr>
            <a:endParaRPr lang="en-US"/>
          </a:p>
        </p:txBody>
      </p:sp>
      <p:sp>
        <p:nvSpPr>
          <p:cNvPr id="6" name="Rectangle 6"/>
          <p:cNvSpPr>
            <a:spLocks noGrp="1" noChangeArrowheads="1"/>
          </p:cNvSpPr>
          <p:nvPr>
            <p:ph type="sldNum" sz="quarter" idx="11"/>
          </p:nvPr>
        </p:nvSpPr>
        <p:spPr>
          <a:ln/>
        </p:spPr>
        <p:txBody>
          <a:bodyPr/>
          <a:lstStyle>
            <a:lvl1pPr>
              <a:defRPr/>
            </a:lvl1pPr>
          </a:lstStyle>
          <a:p>
            <a:pPr>
              <a:defRPr/>
            </a:pPr>
            <a:fld id="{3C271552-2EFF-4721-B859-702CDF5D166C}"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13" descr="header2"/>
          <p:cNvPicPr>
            <a:picLocks noChangeAspect="1" noChangeArrowheads="1"/>
          </p:cNvPicPr>
          <p:nvPr/>
        </p:nvPicPr>
        <p:blipFill>
          <a:blip r:embed="rId13" cstate="print"/>
          <a:srcRect/>
          <a:stretch>
            <a:fillRect/>
          </a:stretch>
        </p:blipFill>
        <p:spPr bwMode="auto">
          <a:xfrm>
            <a:off x="0" y="0"/>
            <a:ext cx="9145588" cy="798513"/>
          </a:xfrm>
          <a:prstGeom prst="rect">
            <a:avLst/>
          </a:prstGeom>
          <a:noFill/>
          <a:ln w="9525">
            <a:noFill/>
            <a:miter lim="800000"/>
            <a:headEnd/>
            <a:tailEnd/>
          </a:ln>
        </p:spPr>
      </p:pic>
      <p:sp>
        <p:nvSpPr>
          <p:cNvPr id="1027" name="Rectangle 2"/>
          <p:cNvSpPr>
            <a:spLocks noGrp="1" noChangeArrowheads="1"/>
          </p:cNvSpPr>
          <p:nvPr>
            <p:ph type="title"/>
          </p:nvPr>
        </p:nvSpPr>
        <p:spPr bwMode="auto">
          <a:xfrm>
            <a:off x="457200" y="153988"/>
            <a:ext cx="8382000" cy="61277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title style</a:t>
            </a:r>
          </a:p>
        </p:txBody>
      </p:sp>
      <p:sp>
        <p:nvSpPr>
          <p:cNvPr id="1028" name="Rectangle 3"/>
          <p:cNvSpPr>
            <a:spLocks noGrp="1" noChangeArrowheads="1"/>
          </p:cNvSpPr>
          <p:nvPr>
            <p:ph type="body" idx="1"/>
          </p:nvPr>
        </p:nvSpPr>
        <p:spPr bwMode="auto">
          <a:xfrm>
            <a:off x="457200" y="1041400"/>
            <a:ext cx="8153400" cy="4368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9" name="Rectangle 5"/>
          <p:cNvSpPr>
            <a:spLocks noGrp="1" noChangeArrowheads="1"/>
          </p:cNvSpPr>
          <p:nvPr>
            <p:ph type="ftr" sz="quarter" idx="3"/>
          </p:nvPr>
        </p:nvSpPr>
        <p:spPr bwMode="auto">
          <a:xfrm>
            <a:off x="3124200" y="6399213"/>
            <a:ext cx="2895600" cy="2317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b="0" smtClean="0"/>
            </a:lvl1pPr>
          </a:lstStyle>
          <a:p>
            <a:pPr>
              <a:defRPr/>
            </a:pPr>
            <a:endParaRPr lang="en-US"/>
          </a:p>
        </p:txBody>
      </p:sp>
      <p:sp>
        <p:nvSpPr>
          <p:cNvPr id="1030" name="Rectangle 6"/>
          <p:cNvSpPr>
            <a:spLocks noGrp="1" noChangeArrowheads="1"/>
          </p:cNvSpPr>
          <p:nvPr>
            <p:ph type="sldNum" sz="quarter" idx="4"/>
          </p:nvPr>
        </p:nvSpPr>
        <p:spPr bwMode="auto">
          <a:xfrm>
            <a:off x="457200" y="6399213"/>
            <a:ext cx="457200" cy="242887"/>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b="0" smtClean="0"/>
            </a:lvl1pPr>
          </a:lstStyle>
          <a:p>
            <a:pPr>
              <a:defRPr/>
            </a:pPr>
            <a:fld id="{D1B0CC53-3992-4C12-A579-AB17235075CB}" type="slidenum">
              <a:rPr lang="en-US"/>
              <a:pPr>
                <a:defRPr/>
              </a:pPr>
              <a:t>‹#›</a:t>
            </a:fld>
            <a:endParaRPr lang="en-US"/>
          </a:p>
        </p:txBody>
      </p:sp>
      <p:pic>
        <p:nvPicPr>
          <p:cNvPr id="1031" name="Picture 15" descr="H_3CP_rgb_sm"/>
          <p:cNvPicPr>
            <a:picLocks noChangeAspect="1" noChangeArrowheads="1"/>
          </p:cNvPicPr>
          <p:nvPr/>
        </p:nvPicPr>
        <p:blipFill>
          <a:blip r:embed="rId14" cstate="print"/>
          <a:srcRect/>
          <a:stretch>
            <a:fillRect/>
          </a:stretch>
        </p:blipFill>
        <p:spPr bwMode="auto">
          <a:xfrm>
            <a:off x="6915150" y="6219825"/>
            <a:ext cx="2005013" cy="53657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71" r:id="rId1"/>
    <p:sldLayoutId id="2147483661" r:id="rId2"/>
    <p:sldLayoutId id="2147483662" r:id="rId3"/>
    <p:sldLayoutId id="2147483663" r:id="rId4"/>
    <p:sldLayoutId id="2147483664" r:id="rId5"/>
    <p:sldLayoutId id="2147483665" r:id="rId6"/>
    <p:sldLayoutId id="2147483666" r:id="rId7"/>
    <p:sldLayoutId id="2147483667" r:id="rId8"/>
    <p:sldLayoutId id="2147483668" r:id="rId9"/>
    <p:sldLayoutId id="2147483669" r:id="rId10"/>
    <p:sldLayoutId id="2147483670" r:id="rId11"/>
  </p:sldLayoutIdLst>
  <p:timing>
    <p:tnLst>
      <p:par>
        <p:cTn id="1" dur="indefinite" restart="never" nodeType="tmRoot"/>
      </p:par>
    </p:tnLst>
  </p:timing>
  <p:hf hdr="0" ftr="0" dt="0"/>
  <p:txStyles>
    <p:titleStyle>
      <a:lvl1pPr algn="l" rtl="0" eaLnBrk="1" fontAlgn="base" hangingPunct="1">
        <a:spcBef>
          <a:spcPct val="0"/>
        </a:spcBef>
        <a:spcAft>
          <a:spcPct val="0"/>
        </a:spcAft>
        <a:defRPr sz="2800">
          <a:solidFill>
            <a:schemeClr val="bg1"/>
          </a:solidFill>
          <a:latin typeface="+mj-lt"/>
          <a:ea typeface="+mj-ea"/>
          <a:cs typeface="+mj-cs"/>
        </a:defRPr>
      </a:lvl1pPr>
      <a:lvl2pPr algn="l" rtl="0" eaLnBrk="1" fontAlgn="base" hangingPunct="1">
        <a:spcBef>
          <a:spcPct val="0"/>
        </a:spcBef>
        <a:spcAft>
          <a:spcPct val="0"/>
        </a:spcAft>
        <a:defRPr sz="2800">
          <a:solidFill>
            <a:schemeClr val="bg1"/>
          </a:solidFill>
          <a:latin typeface="Arial" charset="0"/>
        </a:defRPr>
      </a:lvl2pPr>
      <a:lvl3pPr algn="l" rtl="0" eaLnBrk="1" fontAlgn="base" hangingPunct="1">
        <a:spcBef>
          <a:spcPct val="0"/>
        </a:spcBef>
        <a:spcAft>
          <a:spcPct val="0"/>
        </a:spcAft>
        <a:defRPr sz="2800">
          <a:solidFill>
            <a:schemeClr val="bg1"/>
          </a:solidFill>
          <a:latin typeface="Arial" charset="0"/>
        </a:defRPr>
      </a:lvl3pPr>
      <a:lvl4pPr algn="l" rtl="0" eaLnBrk="1" fontAlgn="base" hangingPunct="1">
        <a:spcBef>
          <a:spcPct val="0"/>
        </a:spcBef>
        <a:spcAft>
          <a:spcPct val="0"/>
        </a:spcAft>
        <a:defRPr sz="2800">
          <a:solidFill>
            <a:schemeClr val="bg1"/>
          </a:solidFill>
          <a:latin typeface="Arial" charset="0"/>
        </a:defRPr>
      </a:lvl4pPr>
      <a:lvl5pPr algn="l" rtl="0" eaLnBrk="1" fontAlgn="base" hangingPunct="1">
        <a:spcBef>
          <a:spcPct val="0"/>
        </a:spcBef>
        <a:spcAft>
          <a:spcPct val="0"/>
        </a:spcAft>
        <a:defRPr sz="2800">
          <a:solidFill>
            <a:schemeClr val="bg1"/>
          </a:solidFill>
          <a:latin typeface="Arial" charset="0"/>
        </a:defRPr>
      </a:lvl5pPr>
      <a:lvl6pPr marL="457200" algn="l" rtl="0" eaLnBrk="1" fontAlgn="base" hangingPunct="1">
        <a:spcBef>
          <a:spcPct val="0"/>
        </a:spcBef>
        <a:spcAft>
          <a:spcPct val="0"/>
        </a:spcAft>
        <a:defRPr sz="2800">
          <a:solidFill>
            <a:schemeClr val="bg1"/>
          </a:solidFill>
          <a:latin typeface="Arial" charset="0"/>
        </a:defRPr>
      </a:lvl6pPr>
      <a:lvl7pPr marL="914400" algn="l" rtl="0" eaLnBrk="1" fontAlgn="base" hangingPunct="1">
        <a:spcBef>
          <a:spcPct val="0"/>
        </a:spcBef>
        <a:spcAft>
          <a:spcPct val="0"/>
        </a:spcAft>
        <a:defRPr sz="2800">
          <a:solidFill>
            <a:schemeClr val="bg1"/>
          </a:solidFill>
          <a:latin typeface="Arial" charset="0"/>
        </a:defRPr>
      </a:lvl7pPr>
      <a:lvl8pPr marL="1371600" algn="l" rtl="0" eaLnBrk="1" fontAlgn="base" hangingPunct="1">
        <a:spcBef>
          <a:spcPct val="0"/>
        </a:spcBef>
        <a:spcAft>
          <a:spcPct val="0"/>
        </a:spcAft>
        <a:defRPr sz="2800">
          <a:solidFill>
            <a:schemeClr val="bg1"/>
          </a:solidFill>
          <a:latin typeface="Arial" charset="0"/>
        </a:defRPr>
      </a:lvl8pPr>
      <a:lvl9pPr marL="1828800" algn="l" rtl="0" eaLnBrk="1" fontAlgn="base" hangingPunct="1">
        <a:spcBef>
          <a:spcPct val="0"/>
        </a:spcBef>
        <a:spcAft>
          <a:spcPct val="0"/>
        </a:spcAft>
        <a:defRPr sz="2800">
          <a:solidFill>
            <a:schemeClr val="bg1"/>
          </a:solidFill>
          <a:latin typeface="Arial" charset="0"/>
        </a:defRPr>
      </a:lvl9pPr>
    </p:titleStyle>
    <p:bodyStyle>
      <a:lvl1pPr marL="342900" indent="-342900" algn="l" rtl="0" eaLnBrk="1" fontAlgn="base" hangingPunct="1">
        <a:spcBef>
          <a:spcPct val="20000"/>
        </a:spcBef>
        <a:spcAft>
          <a:spcPct val="0"/>
        </a:spcAft>
        <a:defRPr sz="2400">
          <a:solidFill>
            <a:schemeClr val="tx1"/>
          </a:solidFill>
          <a:latin typeface="+mn-lt"/>
          <a:ea typeface="+mn-ea"/>
          <a:cs typeface="+mn-cs"/>
        </a:defRPr>
      </a:lvl1pPr>
      <a:lvl2pPr marL="457200" indent="-165100" algn="l" rtl="0" eaLnBrk="1" fontAlgn="base" hangingPunct="1">
        <a:spcBef>
          <a:spcPct val="20000"/>
        </a:spcBef>
        <a:spcAft>
          <a:spcPct val="0"/>
        </a:spcAft>
        <a:buFont typeface="Arial" charset="0"/>
        <a:buChar char="•"/>
        <a:defRPr sz="2400">
          <a:solidFill>
            <a:schemeClr val="tx1"/>
          </a:solidFill>
          <a:latin typeface="+mn-lt"/>
        </a:defRPr>
      </a:lvl2pPr>
      <a:lvl3pPr marL="800100" indent="-165100" algn="l" rtl="0" eaLnBrk="1" fontAlgn="base" hangingPunct="1">
        <a:spcBef>
          <a:spcPct val="20000"/>
        </a:spcBef>
        <a:spcAft>
          <a:spcPct val="0"/>
        </a:spcAft>
        <a:buFont typeface="Arial" charset="0"/>
        <a:buChar char="-"/>
        <a:defRPr>
          <a:solidFill>
            <a:schemeClr val="tx1"/>
          </a:solidFill>
          <a:latin typeface="+mn-lt"/>
        </a:defRPr>
      </a:lvl3pPr>
      <a:lvl4pPr marL="1257300" indent="-228600" algn="l" rtl="0" eaLnBrk="1" fontAlgn="base" hangingPunct="1">
        <a:spcBef>
          <a:spcPct val="20000"/>
        </a:spcBef>
        <a:spcAft>
          <a:spcPct val="0"/>
        </a:spcAft>
        <a:buFont typeface="Arial" charset="0"/>
        <a:buChar char="–"/>
        <a:defRPr>
          <a:solidFill>
            <a:schemeClr val="tx1"/>
          </a:solidFill>
          <a:latin typeface="+mn-lt"/>
        </a:defRPr>
      </a:lvl4pPr>
      <a:lvl5pPr marL="1600200" indent="-165100" algn="l" rtl="0" eaLnBrk="1" fontAlgn="base" hangingPunct="1">
        <a:spcBef>
          <a:spcPct val="20000"/>
        </a:spcBef>
        <a:spcAft>
          <a:spcPct val="0"/>
        </a:spcAft>
        <a:buFont typeface="Arial" charset="0"/>
        <a:buChar char="▪"/>
        <a:defRPr sz="1200">
          <a:solidFill>
            <a:schemeClr val="tx1"/>
          </a:solidFill>
          <a:latin typeface="+mn-lt"/>
        </a:defRPr>
      </a:lvl5pPr>
      <a:lvl6pPr marL="2057400" indent="-165100" algn="l" rtl="0" eaLnBrk="1" fontAlgn="base" hangingPunct="1">
        <a:spcBef>
          <a:spcPct val="20000"/>
        </a:spcBef>
        <a:spcAft>
          <a:spcPct val="0"/>
        </a:spcAft>
        <a:buFont typeface="Arial" charset="0"/>
        <a:buChar char="▪"/>
        <a:defRPr sz="1200">
          <a:solidFill>
            <a:schemeClr val="tx1"/>
          </a:solidFill>
          <a:latin typeface="+mn-lt"/>
        </a:defRPr>
      </a:lvl6pPr>
      <a:lvl7pPr marL="2514600" indent="-165100" algn="l" rtl="0" eaLnBrk="1" fontAlgn="base" hangingPunct="1">
        <a:spcBef>
          <a:spcPct val="20000"/>
        </a:spcBef>
        <a:spcAft>
          <a:spcPct val="0"/>
        </a:spcAft>
        <a:buFont typeface="Arial" charset="0"/>
        <a:buChar char="▪"/>
        <a:defRPr sz="1200">
          <a:solidFill>
            <a:schemeClr val="tx1"/>
          </a:solidFill>
          <a:latin typeface="+mn-lt"/>
        </a:defRPr>
      </a:lvl7pPr>
      <a:lvl8pPr marL="2971800" indent="-165100" algn="l" rtl="0" eaLnBrk="1" fontAlgn="base" hangingPunct="1">
        <a:spcBef>
          <a:spcPct val="20000"/>
        </a:spcBef>
        <a:spcAft>
          <a:spcPct val="0"/>
        </a:spcAft>
        <a:buFont typeface="Arial" charset="0"/>
        <a:buChar char="▪"/>
        <a:defRPr sz="1200">
          <a:solidFill>
            <a:schemeClr val="tx1"/>
          </a:solidFill>
          <a:latin typeface="+mn-lt"/>
        </a:defRPr>
      </a:lvl8pPr>
      <a:lvl9pPr marL="3429000" indent="-165100" algn="l" rtl="0" eaLnBrk="1" fontAlgn="base" hangingPunct="1">
        <a:spcBef>
          <a:spcPct val="20000"/>
        </a:spcBef>
        <a:spcAft>
          <a:spcPct val="0"/>
        </a:spcAft>
        <a:buFont typeface="Arial" charset="0"/>
        <a:buChar char="▪"/>
        <a:defRPr sz="12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4"/>
          <p:cNvSpPr>
            <a:spLocks noGrp="1" noChangeArrowheads="1"/>
          </p:cNvSpPr>
          <p:nvPr>
            <p:ph type="ctrTitle"/>
          </p:nvPr>
        </p:nvSpPr>
        <p:spPr>
          <a:xfrm>
            <a:off x="438150" y="1828800"/>
            <a:ext cx="8172450" cy="1828800"/>
          </a:xfrm>
          <a:noFill/>
        </p:spPr>
        <p:txBody>
          <a:bodyPr/>
          <a:lstStyle/>
          <a:p>
            <a:pPr algn="ctr" eaLnBrk="1" hangingPunct="1"/>
            <a:r>
              <a:rPr lang="en-US" dirty="0" smtClean="0"/>
              <a:t>State of Washington – Utilities and Transportation Commission  </a:t>
            </a:r>
            <a:br>
              <a:rPr lang="en-US" dirty="0" smtClean="0"/>
            </a:br>
            <a:r>
              <a:rPr lang="en-US" dirty="0" smtClean="0"/>
              <a:t>Meeting on Long Distance Call Termination</a:t>
            </a:r>
            <a:br>
              <a:rPr lang="en-US" dirty="0" smtClean="0"/>
            </a:br>
            <a:r>
              <a:rPr lang="en-US" dirty="0" err="1" smtClean="0"/>
              <a:t>CenturyLink</a:t>
            </a:r>
            <a:r>
              <a:rPr lang="en-US" dirty="0" smtClean="0"/>
              <a:t> Presentation</a:t>
            </a:r>
          </a:p>
        </p:txBody>
      </p:sp>
      <p:sp>
        <p:nvSpPr>
          <p:cNvPr id="3075" name="Rectangle 9"/>
          <p:cNvSpPr>
            <a:spLocks noGrp="1" noChangeArrowheads="1"/>
          </p:cNvSpPr>
          <p:nvPr>
            <p:ph type="subTitle" idx="1"/>
          </p:nvPr>
        </p:nvSpPr>
        <p:spPr/>
        <p:txBody>
          <a:bodyPr/>
          <a:lstStyle/>
          <a:p>
            <a:pPr marL="0" indent="0" eaLnBrk="1" hangingPunct="1"/>
            <a:r>
              <a:rPr lang="en-US" dirty="0" smtClean="0"/>
              <a:t>August 8, 2011</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4" descr="title2"/>
          <p:cNvPicPr>
            <a:picLocks noChangeAspect="1" noChangeArrowheads="1"/>
          </p:cNvPicPr>
          <p:nvPr/>
        </p:nvPicPr>
        <p:blipFill>
          <a:blip r:embed="rId2" cstate="print"/>
          <a:srcRect/>
          <a:stretch>
            <a:fillRect/>
          </a:stretch>
        </p:blipFill>
        <p:spPr bwMode="auto">
          <a:xfrm>
            <a:off x="-1588" y="-1588"/>
            <a:ext cx="9145588" cy="6859588"/>
          </a:xfrm>
          <a:prstGeom prst="rect">
            <a:avLst/>
          </a:prstGeom>
          <a:noFill/>
          <a:ln w="9525">
            <a:noFill/>
            <a:miter lim="800000"/>
            <a:headEnd/>
            <a:tailEnd/>
          </a:ln>
        </p:spPr>
      </p:pic>
      <p:sp>
        <p:nvSpPr>
          <p:cNvPr id="4099" name="Rectangle 2"/>
          <p:cNvSpPr>
            <a:spLocks noGrp="1" noChangeArrowheads="1"/>
          </p:cNvSpPr>
          <p:nvPr>
            <p:ph type="ctrTitle"/>
          </p:nvPr>
        </p:nvSpPr>
        <p:spPr>
          <a:xfrm>
            <a:off x="438150" y="1828800"/>
            <a:ext cx="8172450" cy="2743200"/>
          </a:xfrm>
        </p:spPr>
        <p:txBody>
          <a:bodyPr/>
          <a:lstStyle/>
          <a:p>
            <a:pPr eaLnBrk="1" hangingPunct="1"/>
            <a:r>
              <a:rPr lang="en-US" u="sng" dirty="0" smtClean="0"/>
              <a:t>Overview</a:t>
            </a:r>
            <a:r>
              <a:rPr lang="en-US" dirty="0" smtClean="0"/>
              <a:t>:</a:t>
            </a:r>
            <a:br>
              <a:rPr lang="en-US" dirty="0" smtClean="0"/>
            </a:br>
            <a:r>
              <a:rPr lang="en-US" dirty="0" smtClean="0"/>
              <a:t>Long Distance Call Termination</a:t>
            </a:r>
            <a:br>
              <a:rPr lang="en-US" dirty="0" smtClean="0"/>
            </a:br>
            <a:r>
              <a:rPr lang="en-US" dirty="0" smtClean="0"/>
              <a:t>Underlying Carrier Use</a:t>
            </a:r>
            <a:br>
              <a:rPr lang="en-US" dirty="0" smtClean="0"/>
            </a:br>
            <a:r>
              <a:rPr lang="en-US" dirty="0" smtClean="0"/>
              <a:t>Technical Issues and Standards</a:t>
            </a:r>
            <a:br>
              <a:rPr lang="en-US" dirty="0" smtClean="0"/>
            </a:br>
            <a:r>
              <a:rPr lang="en-US" dirty="0" smtClean="0"/>
              <a:t>Arbitrage Impacts and Retail Providers Blocking</a:t>
            </a:r>
            <a:br>
              <a:rPr lang="en-US" dirty="0" smtClean="0"/>
            </a:br>
            <a:r>
              <a:rPr lang="en-US" dirty="0" smtClean="0"/>
              <a:t>Next Steps</a:t>
            </a:r>
            <a:br>
              <a:rPr lang="en-US" dirty="0" smtClean="0"/>
            </a:br>
            <a:r>
              <a:rPr lang="en-US" dirty="0" smtClean="0"/>
              <a:t/>
            </a:r>
            <a:br>
              <a:rPr lang="en-US" dirty="0" smtClean="0"/>
            </a:br>
            <a:endParaRPr lang="en-US" dirty="0" smtClean="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Number Placeholder 4"/>
          <p:cNvSpPr>
            <a:spLocks noGrp="1"/>
          </p:cNvSpPr>
          <p:nvPr>
            <p:ph type="sldNum" sz="quarter" idx="11"/>
          </p:nvPr>
        </p:nvSpPr>
        <p:spPr>
          <a:noFill/>
        </p:spPr>
        <p:txBody>
          <a:bodyPr/>
          <a:lstStyle/>
          <a:p>
            <a:fld id="{BEF6F927-39B7-45BF-BA1E-354EDA2FC7AE}" type="slidenum">
              <a:rPr lang="en-US"/>
              <a:pPr/>
              <a:t>3</a:t>
            </a:fld>
            <a:endParaRPr lang="en-US"/>
          </a:p>
        </p:txBody>
      </p:sp>
      <p:sp>
        <p:nvSpPr>
          <p:cNvPr id="5123" name="Rectangle 3"/>
          <p:cNvSpPr>
            <a:spLocks noGrp="1" noChangeArrowheads="1"/>
          </p:cNvSpPr>
          <p:nvPr>
            <p:ph type="title"/>
          </p:nvPr>
        </p:nvSpPr>
        <p:spPr/>
        <p:txBody>
          <a:bodyPr/>
          <a:lstStyle/>
          <a:p>
            <a:r>
              <a:rPr lang="en-US" b="1" dirty="0" smtClean="0">
                <a:solidFill>
                  <a:schemeClr val="tx1"/>
                </a:solidFill>
              </a:rPr>
              <a:t>Long Distance – Call Termination</a:t>
            </a:r>
            <a:endParaRPr lang="en-US" dirty="0" smtClean="0"/>
          </a:p>
        </p:txBody>
      </p:sp>
      <p:sp>
        <p:nvSpPr>
          <p:cNvPr id="5124" name="Rectangle 4"/>
          <p:cNvSpPr>
            <a:spLocks noGrp="1" noChangeArrowheads="1"/>
          </p:cNvSpPr>
          <p:nvPr>
            <p:ph type="body" idx="1"/>
          </p:nvPr>
        </p:nvSpPr>
        <p:spPr/>
        <p:txBody>
          <a:bodyPr/>
          <a:lstStyle/>
          <a:p>
            <a:r>
              <a:rPr lang="en-US" b="1" dirty="0" smtClean="0"/>
              <a:t>Long Distance carriers (IXCs) have a strong interest in appropriately processing and completing long distance calls across the network in order to:</a:t>
            </a:r>
          </a:p>
          <a:p>
            <a:pPr lvl="1">
              <a:buFontTx/>
              <a:buChar char="•"/>
            </a:pPr>
            <a:r>
              <a:rPr lang="en-US" b="1" dirty="0" smtClean="0"/>
              <a:t>retain our customers, </a:t>
            </a:r>
          </a:p>
          <a:p>
            <a:pPr lvl="1">
              <a:buFontTx/>
              <a:buChar char="•"/>
            </a:pPr>
            <a:r>
              <a:rPr lang="en-US" b="1" dirty="0" smtClean="0"/>
              <a:t>maintain a good relationship with them </a:t>
            </a:r>
          </a:p>
          <a:p>
            <a:pPr lvl="1">
              <a:buFontTx/>
              <a:buChar char="•"/>
            </a:pPr>
            <a:r>
              <a:rPr lang="en-US" b="1" dirty="0" smtClean="0"/>
              <a:t>and to maintain our revenue from the long distance product.</a:t>
            </a:r>
          </a:p>
          <a:p>
            <a:pPr marL="0" indent="0" eaLnBrk="1" hangingPunct="1"/>
            <a:r>
              <a:rPr lang="en-US" b="1" dirty="0" smtClean="0"/>
              <a:t>We are access charge recipients ourselves, so we do not want to engage in access avoidance.</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Underlying Carrier Use</a:t>
            </a:r>
            <a:endParaRPr lang="en-US" dirty="0"/>
          </a:p>
        </p:txBody>
      </p:sp>
      <p:sp>
        <p:nvSpPr>
          <p:cNvPr id="3" name="Content Placeholder 2"/>
          <p:cNvSpPr>
            <a:spLocks noGrp="1"/>
          </p:cNvSpPr>
          <p:nvPr>
            <p:ph idx="1"/>
          </p:nvPr>
        </p:nvSpPr>
        <p:spPr/>
        <p:txBody>
          <a:bodyPr/>
          <a:lstStyle/>
          <a:p>
            <a:r>
              <a:rPr lang="en-US" dirty="0" smtClean="0"/>
              <a:t>Long Distance Carriers have used Underlying Carriers without issue for years, because we cannot have direct connections to every termination point in the Public Switched Telecommunications Network. Underlying Carriers serve this real need.</a:t>
            </a:r>
          </a:p>
          <a:p>
            <a:r>
              <a:rPr lang="en-US" dirty="0" smtClean="0"/>
              <a:t>Contracts with the Underlying Carriers are used, including contractual language to provide assurance that calls will be appropriately terminated and compensated.</a:t>
            </a:r>
            <a:endParaRPr lang="en-US" dirty="0"/>
          </a:p>
        </p:txBody>
      </p:sp>
      <p:sp>
        <p:nvSpPr>
          <p:cNvPr id="5" name="Slide Number Placeholder 4"/>
          <p:cNvSpPr>
            <a:spLocks noGrp="1"/>
          </p:cNvSpPr>
          <p:nvPr>
            <p:ph type="sldNum" sz="quarter" idx="11"/>
          </p:nvPr>
        </p:nvSpPr>
        <p:spPr/>
        <p:txBody>
          <a:bodyPr/>
          <a:lstStyle/>
          <a:p>
            <a:pPr>
              <a:defRPr/>
            </a:pPr>
            <a:fld id="{FFDA7005-51E4-415F-82CD-691252E02263}" type="slidenum">
              <a:rPr lang="en-US" smtClean="0"/>
              <a:pPr>
                <a:defRPr/>
              </a:pPr>
              <a:t>4</a:t>
            </a:fld>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Technical Issues and Standards Work</a:t>
            </a:r>
            <a:endParaRPr lang="en-US" dirty="0"/>
          </a:p>
        </p:txBody>
      </p:sp>
      <p:sp>
        <p:nvSpPr>
          <p:cNvPr id="3" name="Content Placeholder 2"/>
          <p:cNvSpPr>
            <a:spLocks noGrp="1"/>
          </p:cNvSpPr>
          <p:nvPr>
            <p:ph idx="1"/>
          </p:nvPr>
        </p:nvSpPr>
        <p:spPr/>
        <p:txBody>
          <a:bodyPr/>
          <a:lstStyle/>
          <a:p>
            <a:r>
              <a:rPr lang="en-US" dirty="0" smtClean="0"/>
              <a:t>Not all call completion issues are due to the use of underlying carriers. In the call path, any equipment, the components of the equipment, the physical facilities, and customer equipment can each impact the call and the completion of the call. These impacts can be constant or intermittent.</a:t>
            </a:r>
          </a:p>
          <a:p>
            <a:r>
              <a:rPr lang="en-US" dirty="0" smtClean="0"/>
              <a:t>Standards work – via ATIS – NGIIF, is underway on appropriate call handling and completion, to provide industry standards which are expected to address call termination concerns.</a:t>
            </a:r>
            <a:endParaRPr lang="en-US" dirty="0"/>
          </a:p>
        </p:txBody>
      </p:sp>
      <p:sp>
        <p:nvSpPr>
          <p:cNvPr id="5" name="Slide Number Placeholder 4"/>
          <p:cNvSpPr>
            <a:spLocks noGrp="1"/>
          </p:cNvSpPr>
          <p:nvPr>
            <p:ph type="sldNum" sz="quarter" idx="11"/>
          </p:nvPr>
        </p:nvSpPr>
        <p:spPr/>
        <p:txBody>
          <a:bodyPr/>
          <a:lstStyle/>
          <a:p>
            <a:pPr>
              <a:defRPr/>
            </a:pPr>
            <a:fld id="{FFDA7005-51E4-415F-82CD-691252E02263}" type="slidenum">
              <a:rPr lang="en-US" smtClean="0"/>
              <a:pPr>
                <a:defRPr/>
              </a:pPr>
              <a:t>5</a:t>
            </a:fld>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Arbitrage Impacts &amp; Retail Providers Blocking </a:t>
            </a:r>
            <a:endParaRPr lang="en-US" dirty="0"/>
          </a:p>
        </p:txBody>
      </p:sp>
      <p:sp>
        <p:nvSpPr>
          <p:cNvPr id="3" name="Content Placeholder 2"/>
          <p:cNvSpPr>
            <a:spLocks noGrp="1"/>
          </p:cNvSpPr>
          <p:nvPr>
            <p:ph idx="1"/>
          </p:nvPr>
        </p:nvSpPr>
        <p:spPr>
          <a:xfrm>
            <a:off x="457200" y="1041400"/>
            <a:ext cx="8153400" cy="4826000"/>
          </a:xfrm>
        </p:spPr>
        <p:txBody>
          <a:bodyPr/>
          <a:lstStyle/>
          <a:p>
            <a:r>
              <a:rPr lang="en-US" dirty="0" smtClean="0"/>
              <a:t>“Bad Actors” exist and will continue as long as the arbitrage related issues of </a:t>
            </a:r>
            <a:r>
              <a:rPr lang="en-US" dirty="0" err="1" smtClean="0"/>
              <a:t>intercarrier</a:t>
            </a:r>
            <a:r>
              <a:rPr lang="en-US" dirty="0" smtClean="0"/>
              <a:t> compensation remain unsolved.</a:t>
            </a:r>
          </a:p>
          <a:p>
            <a:r>
              <a:rPr lang="en-US" dirty="0" smtClean="0"/>
              <a:t>Other Retail Providers block calls, including some VoIP providers who have stated their intention to refuse to terminate calls to specific areas.</a:t>
            </a:r>
          </a:p>
          <a:p>
            <a:pPr>
              <a:buFont typeface="Arial" pitchFamily="34" charset="0"/>
              <a:buChar char="•"/>
            </a:pPr>
            <a:r>
              <a:rPr lang="en-US" dirty="0" smtClean="0"/>
              <a:t>Google Voice was the first provider to announce call restrictions to certain areas, followed by Speakeasy. </a:t>
            </a:r>
          </a:p>
          <a:p>
            <a:pPr>
              <a:buFont typeface="Arial" pitchFamily="34" charset="0"/>
              <a:buChar char="•"/>
            </a:pPr>
            <a:r>
              <a:rPr lang="en-US" dirty="0" smtClean="0"/>
              <a:t>Soon after that, Magic Jack announced they would block calls to rural areas, and continues to state that.</a:t>
            </a:r>
            <a:endParaRPr lang="en-US" dirty="0"/>
          </a:p>
        </p:txBody>
      </p:sp>
      <p:sp>
        <p:nvSpPr>
          <p:cNvPr id="5" name="Slide Number Placeholder 4"/>
          <p:cNvSpPr>
            <a:spLocks noGrp="1"/>
          </p:cNvSpPr>
          <p:nvPr>
            <p:ph type="sldNum" sz="quarter" idx="11"/>
          </p:nvPr>
        </p:nvSpPr>
        <p:spPr/>
        <p:txBody>
          <a:bodyPr/>
          <a:lstStyle/>
          <a:p>
            <a:pPr>
              <a:defRPr/>
            </a:pPr>
            <a:fld id="{FFDA7005-51E4-415F-82CD-691252E02263}" type="slidenum">
              <a:rPr lang="en-US" smtClean="0"/>
              <a:pPr>
                <a:defRPr/>
              </a:pPr>
              <a:t>6</a:t>
            </a:fld>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Next Steps</a:t>
            </a:r>
            <a:endParaRPr lang="en-US" dirty="0"/>
          </a:p>
        </p:txBody>
      </p:sp>
      <p:sp>
        <p:nvSpPr>
          <p:cNvPr id="3" name="Content Placeholder 2"/>
          <p:cNvSpPr>
            <a:spLocks noGrp="1"/>
          </p:cNvSpPr>
          <p:nvPr>
            <p:ph idx="1"/>
          </p:nvPr>
        </p:nvSpPr>
        <p:spPr/>
        <p:txBody>
          <a:bodyPr/>
          <a:lstStyle/>
          <a:p>
            <a:r>
              <a:rPr lang="en-US" dirty="0" err="1" smtClean="0"/>
              <a:t>Intercarrier</a:t>
            </a:r>
            <a:r>
              <a:rPr lang="en-US" dirty="0" smtClean="0"/>
              <a:t> Compensation resolution and Phantom Traffic rules will help. </a:t>
            </a:r>
          </a:p>
          <a:p>
            <a:r>
              <a:rPr lang="en-US" dirty="0" smtClean="0"/>
              <a:t>Industry Standards work is underway to address many of the issues associated with call termination.</a:t>
            </a:r>
          </a:p>
          <a:p>
            <a:r>
              <a:rPr lang="en-US" dirty="0" smtClean="0"/>
              <a:t>Continued management of the Underlying Carriers acts to prevent call termination issues.</a:t>
            </a:r>
          </a:p>
          <a:p>
            <a:endParaRPr lang="en-US" dirty="0"/>
          </a:p>
        </p:txBody>
      </p:sp>
      <p:sp>
        <p:nvSpPr>
          <p:cNvPr id="5" name="Slide Number Placeholder 4"/>
          <p:cNvSpPr>
            <a:spLocks noGrp="1"/>
          </p:cNvSpPr>
          <p:nvPr>
            <p:ph type="sldNum" sz="quarter" idx="11"/>
          </p:nvPr>
        </p:nvSpPr>
        <p:spPr/>
        <p:txBody>
          <a:bodyPr/>
          <a:lstStyle/>
          <a:p>
            <a:pPr>
              <a:defRPr/>
            </a:pPr>
            <a:fld id="{FFDA7005-51E4-415F-82CD-691252E02263}" type="slidenum">
              <a:rPr lang="en-US" smtClean="0"/>
              <a:pPr>
                <a:defRPr/>
              </a:pPr>
              <a:t>7</a:t>
            </a:fld>
            <a:endParaRPr lang="en-US"/>
          </a:p>
        </p:txBody>
      </p:sp>
    </p:spTree>
  </p:cSld>
  <p:clrMapOvr>
    <a:masterClrMapping/>
  </p:clrMapOvr>
</p:sld>
</file>

<file path=ppt/theme/theme1.xml><?xml version="1.0" encoding="utf-8"?>
<a:theme xmlns:a="http://schemas.openxmlformats.org/drawingml/2006/main" name="CL_template2_NEW">
  <a:themeElements>
    <a:clrScheme name="CL_template2c 13">
      <a:dk1>
        <a:srgbClr val="000000"/>
      </a:dk1>
      <a:lt1>
        <a:srgbClr val="FFFFFF"/>
      </a:lt1>
      <a:dk2>
        <a:srgbClr val="00853F"/>
      </a:dk2>
      <a:lt2>
        <a:srgbClr val="808080"/>
      </a:lt2>
      <a:accent1>
        <a:srgbClr val="8CC63F"/>
      </a:accent1>
      <a:accent2>
        <a:srgbClr val="00853F"/>
      </a:accent2>
      <a:accent3>
        <a:srgbClr val="FFFFFF"/>
      </a:accent3>
      <a:accent4>
        <a:srgbClr val="000000"/>
      </a:accent4>
      <a:accent5>
        <a:srgbClr val="C5DFAF"/>
      </a:accent5>
      <a:accent6>
        <a:srgbClr val="007838"/>
      </a:accent6>
      <a:hlink>
        <a:srgbClr val="274D36"/>
      </a:hlink>
      <a:folHlink>
        <a:srgbClr val="CCDA00"/>
      </a:folHlink>
    </a:clrScheme>
    <a:fontScheme name="CL_template2c">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1"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1" i="0" u="none" strike="noStrike" cap="none" normalizeH="0" baseline="0" smtClean="0">
            <a:ln>
              <a:noFill/>
            </a:ln>
            <a:solidFill>
              <a:schemeClr val="tx1"/>
            </a:solidFill>
            <a:effectLst/>
            <a:latin typeface="Arial" charset="0"/>
          </a:defRPr>
        </a:defPPr>
      </a:lstStyle>
    </a:lnDef>
  </a:objectDefaults>
  <a:extraClrSchemeLst>
    <a:extraClrScheme>
      <a:clrScheme name="CL_template2c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L_template2c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L_template2c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L_template2c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L_template2c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L_template2c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L_template2c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L_template2c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L_template2c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L_template2c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L_template2c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L_template2c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CL_template2c 13">
        <a:dk1>
          <a:srgbClr val="000000"/>
        </a:dk1>
        <a:lt1>
          <a:srgbClr val="FFFFFF"/>
        </a:lt1>
        <a:dk2>
          <a:srgbClr val="00853F"/>
        </a:dk2>
        <a:lt2>
          <a:srgbClr val="808080"/>
        </a:lt2>
        <a:accent1>
          <a:srgbClr val="8CC63F"/>
        </a:accent1>
        <a:accent2>
          <a:srgbClr val="00853F"/>
        </a:accent2>
        <a:accent3>
          <a:srgbClr val="FFFFFF"/>
        </a:accent3>
        <a:accent4>
          <a:srgbClr val="000000"/>
        </a:accent4>
        <a:accent5>
          <a:srgbClr val="C5DFAF"/>
        </a:accent5>
        <a:accent6>
          <a:srgbClr val="007838"/>
        </a:accent6>
        <a:hlink>
          <a:srgbClr val="274D36"/>
        </a:hlink>
        <a:folHlink>
          <a:srgbClr val="CCDA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SharedContentType xmlns="Microsoft.SharePoint.Taxonomy.ContentTypeSync" SourceId="015f1b76-b32e-440f-80a7-f0ca4d8a872c" ContentTypeId="0x0101006E56B4D1795A2E4DB2F0B01679ED314A" PreviousValue="true"/>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Filed Document" ma:contentTypeID="0x0101006E56B4D1795A2E4DB2F0B01679ED314A00CF0920D3E7E6FF4999CB0E6C2E7464F1" ma:contentTypeVersion="143" ma:contentTypeDescription="" ma:contentTypeScope="" ma:versionID="7fd7245d13efa07602fff675a19f981b">
  <xsd:schema xmlns:xsd="http://www.w3.org/2001/XMLSchema" xmlns:xs="http://www.w3.org/2001/XMLSchema" xmlns:p="http://schemas.microsoft.com/office/2006/metadata/properties" xmlns:ns1="http://schemas.microsoft.com/sharepoint/v3" xmlns:ns2="dc463f71-b30c-4ab2-9473-d307f9d35888" targetNamespace="http://schemas.microsoft.com/office/2006/metadata/properties" ma:root="true" ma:fieldsID="c67bbc6b01ef53d9eb67ed595f238aeb" ns1:_="" ns2:_="">
    <xsd:import namespace="http://schemas.microsoft.com/sharepoint/v3"/>
    <xsd:import namespace="dc463f71-b30c-4ab2-9473-d307f9d35888"/>
    <xsd:element name="properties">
      <xsd:complexType>
        <xsd:sequence>
          <xsd:element name="documentManagement">
            <xsd:complexType>
              <xsd:all>
                <xsd:element ref="ns2:IsConfidential" minOccurs="0"/>
                <xsd:element ref="ns2:IsHighlyConfidential" minOccurs="0"/>
                <xsd:element ref="ns2:Date1" minOccurs="0"/>
                <xsd:element ref="ns2:DocketNumber" minOccurs="0"/>
                <xsd:element ref="ns2:DocumentSetType" minOccurs="0"/>
                <xsd:element ref="ns2:IndustryCode" minOccurs="0"/>
                <xsd:element ref="ns2:CaseType" minOccurs="0"/>
                <xsd:element ref="ns2:CaseStatus" minOccurs="0"/>
                <xsd:element ref="ns2:AgendaOrder" minOccurs="0"/>
                <xsd:element ref="ns2:DelegatedOrder" minOccurs="0"/>
                <xsd:element ref="ns2:IsDocumentOrder" minOccurs="0"/>
                <xsd:element ref="ns2:CaseCompanyNames" minOccurs="0"/>
                <xsd:element ref="ns2:OpenedDate" minOccurs="0"/>
                <xsd:element ref="ns2:Prefix" minOccurs="0"/>
                <xsd:element ref="ns2:Visibility" minOccurs="0"/>
                <xsd:element ref="ns1:Nickname" minOccurs="0"/>
                <xsd:element ref="ns2:SignificantOrde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Nickname" ma:index="17" nillable="true" ma:displayName="Nickname" ma:internalName="Nicknam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dc463f71-b30c-4ab2-9473-d307f9d35888" elementFormDefault="qualified">
    <xsd:import namespace="http://schemas.microsoft.com/office/2006/documentManagement/types"/>
    <xsd:import namespace="http://schemas.microsoft.com/office/infopath/2007/PartnerControls"/>
    <xsd:element name="IsConfidential" ma:index="2" nillable="true" ma:displayName="Is Confidential" ma:default="0" ma:internalName="IsConfidential" ma:readOnly="false">
      <xsd:simpleType>
        <xsd:restriction base="dms:Boolean"/>
      </xsd:simpleType>
    </xsd:element>
    <xsd:element name="IsHighlyConfidential" ma:index="3" nillable="true" ma:displayName="Is Highly Confidential" ma:default="0" ma:internalName="IsHighlyConfidential" ma:readOnly="false">
      <xsd:simpleType>
        <xsd:restriction base="dms:Boolean"/>
      </xsd:simpleType>
    </xsd:element>
    <xsd:element name="Date1" ma:index="4" nillable="true" ma:displayName="Date" ma:default="[today]" ma:description="Date the document set was requested" ma:format="DateOnly" ma:internalName="Date1" ma:readOnly="false">
      <xsd:simpleType>
        <xsd:restriction base="dms:DateTime"/>
      </xsd:simpleType>
    </xsd:element>
    <xsd:element name="DocketNumber" ma:index="5" nillable="true" ma:displayName="Docket Number" ma:internalName="DocketNumber" ma:readOnly="false">
      <xsd:simpleType>
        <xsd:restriction base="dms:Text">
          <xsd:maxLength value="255"/>
        </xsd:restriction>
      </xsd:simpleType>
    </xsd:element>
    <xsd:element name="DocumentSetType" ma:index="6" nillable="true" ma:displayName="Document Set Type" ma:internalName="DocumentSetType" ma:readOnly="false">
      <xsd:simpleType>
        <xsd:restriction base="dms:Text">
          <xsd:maxLength value="255"/>
        </xsd:restriction>
      </xsd:simpleType>
    </xsd:element>
    <xsd:element name="IndustryCode" ma:index="7" nillable="true" ma:displayName="Industry Code" ma:internalName="IndustryCode" ma:readOnly="false">
      <xsd:simpleType>
        <xsd:restriction base="dms:Text">
          <xsd:maxLength value="255"/>
        </xsd:restriction>
      </xsd:simpleType>
    </xsd:element>
    <xsd:element name="CaseType" ma:index="8" nillable="true" ma:displayName="CaseType" ma:internalName="CaseType" ma:readOnly="false">
      <xsd:simpleType>
        <xsd:restriction base="dms:Text">
          <xsd:maxLength value="255"/>
        </xsd:restriction>
      </xsd:simpleType>
    </xsd:element>
    <xsd:element name="CaseStatus" ma:index="9" nillable="true" ma:displayName="CaseStatus" ma:internalName="CaseStatus" ma:readOnly="false">
      <xsd:simpleType>
        <xsd:restriction base="dms:Text">
          <xsd:maxLength value="255"/>
        </xsd:restriction>
      </xsd:simpleType>
    </xsd:element>
    <xsd:element name="AgendaOrder" ma:index="10" nillable="true" ma:displayName="Agenda Order" ma:default="0" ma:internalName="AgendaOrder" ma:readOnly="false">
      <xsd:simpleType>
        <xsd:restriction base="dms:Boolean"/>
      </xsd:simpleType>
    </xsd:element>
    <xsd:element name="DelegatedOrder" ma:index="11" nillable="true" ma:displayName="DelegatedOrder" ma:default="0" ma:description="Is this a delegated order?" ma:internalName="DelegatedOrder" ma:readOnly="false">
      <xsd:simpleType>
        <xsd:restriction base="dms:Boolean"/>
      </xsd:simpleType>
    </xsd:element>
    <xsd:element name="IsDocumentOrder" ma:index="12" nillable="true" ma:displayName="IsDocumentOrder" ma:default="0" ma:internalName="IsDocumentOrder" ma:readOnly="false">
      <xsd:simpleType>
        <xsd:restriction base="dms:Boolean"/>
      </xsd:simpleType>
    </xsd:element>
    <xsd:element name="CaseCompanyNames" ma:index="13" nillable="true" ma:displayName="Company Names" ma:description="Company names delimited by ;" ma:internalName="CaseCompanyNames" ma:readOnly="false">
      <xsd:simpleType>
        <xsd:restriction base="dms:Note">
          <xsd:maxLength value="255"/>
        </xsd:restriction>
      </xsd:simpleType>
    </xsd:element>
    <xsd:element name="OpenedDate" ma:index="14" nillable="true" ma:displayName="OpenedDate" ma:format="DateOnly" ma:internalName="OpenedDate">
      <xsd:simpleType>
        <xsd:restriction base="dms:DateTime"/>
      </xsd:simpleType>
    </xsd:element>
    <xsd:element name="Prefix" ma:index="15" nillable="true" ma:displayName="Prefix" ma:description="Docket number prefix" ma:internalName="Prefix">
      <xsd:simpleType>
        <xsd:restriction base="dms:Text">
          <xsd:maxLength value="255"/>
        </xsd:restriction>
      </xsd:simpleType>
    </xsd:element>
    <xsd:element name="Visibility" ma:index="16" nillable="true" ma:displayName="Visibility" ma:default="Full Visibility" ma:format="Dropdown" ma:internalName="Visibility" ma:readOnly="false">
      <xsd:simpleType>
        <xsd:restriction base="dms:Choice">
          <xsd:enumeration value="Full Visibility"/>
        </xsd:restriction>
      </xsd:simpleType>
    </xsd:element>
    <xsd:element name="SignificantOrder" ma:index="24" nillable="true" ma:displayName="SignificantOrder" ma:default="0" ma:description="Whether this document set contains a significant order" ma:internalName="SignificantOrder">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20"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4.xml><?xml version="1.0" encoding="utf-8"?>
<p:properties xmlns:p="http://schemas.microsoft.com/office/2006/metadata/properties" xmlns:xsi="http://www.w3.org/2001/XMLSchema-instance" xmlns:pc="http://schemas.microsoft.com/office/infopath/2007/PartnerControls">
  <documentManagement>
    <Prefix xmlns="dc463f71-b30c-4ab2-9473-d307f9d35888">UT</Prefix>
    <DocumentSetType xmlns="dc463f71-b30c-4ab2-9473-d307f9d35888">Document</DocumentSetType>
    <IsConfidential xmlns="dc463f71-b30c-4ab2-9473-d307f9d35888">false</IsConfidential>
    <AgendaOrder xmlns="dc463f71-b30c-4ab2-9473-d307f9d35888">false</AgendaOrder>
    <CaseType xmlns="dc463f71-b30c-4ab2-9473-d307f9d35888">Staff Investigation</CaseType>
    <IndustryCode xmlns="dc463f71-b30c-4ab2-9473-d307f9d35888">170</IndustryCode>
    <CaseStatus xmlns="dc463f71-b30c-4ab2-9473-d307f9d35888">Closed</CaseStatus>
    <OpenedDate xmlns="dc463f71-b30c-4ab2-9473-d307f9d35888">2011-05-13T07:00:00+00:00</OpenedDate>
    <Date1 xmlns="dc463f71-b30c-4ab2-9473-d307f9d35888">2011-08-09T07:00:00+00:00</Date1>
    <IsDocumentOrder xmlns="dc463f71-b30c-4ab2-9473-d307f9d35888" xsi:nil="true"/>
    <IsHighlyConfidential xmlns="dc463f71-b30c-4ab2-9473-d307f9d35888">false</IsHighlyConfidential>
    <CaseCompanyNames xmlns="dc463f71-b30c-4ab2-9473-d307f9d35888" xsi:nil="true"/>
    <DocketNumber xmlns="dc463f71-b30c-4ab2-9473-d307f9d35888">110866</DocketNumber>
    <DelegatedOrder xmlns="dc463f71-b30c-4ab2-9473-d307f9d35888">false</DelegatedOrder>
    <Visibility xmlns="dc463f71-b30c-4ab2-9473-d307f9d35888" xsi:nil="true"/>
    <Nickname xmlns="http://schemas.microsoft.com/sharepoint/v3" xsi:nil="true"/>
    <SignificantOrder xmlns="dc463f71-b30c-4ab2-9473-d307f9d35888">false</SignificantOrder>
  </documentManagement>
</p:properties>
</file>

<file path=customXml/itemProps1.xml><?xml version="1.0" encoding="utf-8"?>
<ds:datastoreItem xmlns:ds="http://schemas.openxmlformats.org/officeDocument/2006/customXml" ds:itemID="{B73648E2-94A9-4376-A67C-1643A5810309}"/>
</file>

<file path=customXml/itemProps2.xml><?xml version="1.0" encoding="utf-8"?>
<ds:datastoreItem xmlns:ds="http://schemas.openxmlformats.org/officeDocument/2006/customXml" ds:itemID="{D94900CC-3955-4A4B-B68F-70D9D63EEC66}"/>
</file>

<file path=customXml/itemProps3.xml><?xml version="1.0" encoding="utf-8"?>
<ds:datastoreItem xmlns:ds="http://schemas.openxmlformats.org/officeDocument/2006/customXml" ds:itemID="{5CF92F0C-6494-4D0E-B3E4-275BF20270D6}"/>
</file>

<file path=customXml/itemProps4.xml><?xml version="1.0" encoding="utf-8"?>
<ds:datastoreItem xmlns:ds="http://schemas.openxmlformats.org/officeDocument/2006/customXml" ds:itemID="{94D4BB31-33F5-4B9F-BBF2-991435524BE8}"/>
</file>

<file path=docProps/app.xml><?xml version="1.0" encoding="utf-8"?>
<Properties xmlns="http://schemas.openxmlformats.org/officeDocument/2006/extended-properties" xmlns:vt="http://schemas.openxmlformats.org/officeDocument/2006/docPropsVTypes">
  <Template>CL_template2_NEW</Template>
  <TotalTime>50</TotalTime>
  <Words>373</Words>
  <Application>Microsoft Office PowerPoint</Application>
  <PresentationFormat>On-screen Show (4:3)</PresentationFormat>
  <Paragraphs>31</Paragraphs>
  <Slides>7</Slides>
  <Notes>2</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CL_template2_NEW</vt:lpstr>
      <vt:lpstr>State of Washington – Utilities and Transportation Commission   Meeting on Long Distance Call Termination CenturyLink Presentation</vt:lpstr>
      <vt:lpstr>Overview: Long Distance Call Termination Underlying Carrier Use Technical Issues and Standards Arbitrage Impacts and Retail Providers Blocking Next Steps  </vt:lpstr>
      <vt:lpstr>Long Distance – Call Termination</vt:lpstr>
      <vt:lpstr>Underlying Carrier Use</vt:lpstr>
      <vt:lpstr>Technical Issues and Standards Work</vt:lpstr>
      <vt:lpstr>Arbitrage Impacts &amp; Retail Providers Blocking </vt:lpstr>
      <vt:lpstr>Next Steps</vt:lpstr>
    </vt:vector>
  </TitlesOfParts>
  <Company>Qwest Communications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title is set in Arial, 24pt, white.  It has a line space of 1, allowing two lines.</dc:title>
  <dc:creator>mretka</dc:creator>
  <cp:lastModifiedBy>William H Weinman</cp:lastModifiedBy>
  <cp:revision>7</cp:revision>
  <cp:lastPrinted>2009-08-27T20:02:03Z</cp:lastPrinted>
  <dcterms:created xsi:type="dcterms:W3CDTF">2011-07-29T19:25:33Z</dcterms:created>
  <dcterms:modified xsi:type="dcterms:W3CDTF">2011-08-08T16:31:30Z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0x0101006E56B4D1795A2E4DB2F0B01679ED314A00CF0920D3E7E6FF4999CB0E6C2E7464F1</vt:lpwstr>
  </property>
  <property fmtid="{D5CDD505-2E9C-101B-9397-08002B2CF9AE}" pid="3" name="_docset_NoMedatataSyncRequired">
    <vt:lpwstr>False</vt:lpwstr>
  </property>
</Properties>
</file>