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0.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8.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9.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slideLayouts/slideLayout4.xml" ContentType="application/vnd.openxmlformats-officedocument.presentationml.slideLayout+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77" r:id="rId2"/>
    <p:sldId id="378" r:id="rId3"/>
    <p:sldId id="491" r:id="rId4"/>
    <p:sldId id="516" r:id="rId5"/>
    <p:sldId id="495" r:id="rId6"/>
    <p:sldId id="492" r:id="rId7"/>
    <p:sldId id="493" r:id="rId8"/>
    <p:sldId id="494" r:id="rId9"/>
    <p:sldId id="523" r:id="rId10"/>
    <p:sldId id="525" r:id="rId11"/>
    <p:sldId id="496" r:id="rId12"/>
    <p:sldId id="497" r:id="rId13"/>
    <p:sldId id="498" r:id="rId14"/>
    <p:sldId id="499" r:id="rId15"/>
    <p:sldId id="524" r:id="rId16"/>
    <p:sldId id="500" r:id="rId17"/>
    <p:sldId id="502" r:id="rId18"/>
    <p:sldId id="506" r:id="rId19"/>
    <p:sldId id="501" r:id="rId20"/>
    <p:sldId id="503" r:id="rId21"/>
    <p:sldId id="504" r:id="rId22"/>
    <p:sldId id="505" r:id="rId23"/>
    <p:sldId id="507" r:id="rId24"/>
    <p:sldId id="508" r:id="rId25"/>
    <p:sldId id="514" r:id="rId26"/>
    <p:sldId id="511" r:id="rId27"/>
    <p:sldId id="509" r:id="rId28"/>
    <p:sldId id="527" r:id="rId29"/>
    <p:sldId id="528" r:id="rId30"/>
    <p:sldId id="530" r:id="rId31"/>
    <p:sldId id="531" r:id="rId32"/>
    <p:sldId id="515" r:id="rId33"/>
    <p:sldId id="510" r:id="rId34"/>
    <p:sldId id="517" r:id="rId35"/>
    <p:sldId id="518" r:id="rId36"/>
    <p:sldId id="519" r:id="rId37"/>
    <p:sldId id="534" r:id="rId38"/>
    <p:sldId id="520" r:id="rId39"/>
    <p:sldId id="521" r:id="rId40"/>
    <p:sldId id="526" r:id="rId41"/>
    <p:sldId id="533" r:id="rId42"/>
    <p:sldId id="319" r:id="rId43"/>
    <p:sldId id="375" r:id="rId44"/>
    <p:sldId id="53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D0A3"/>
    <a:srgbClr val="0BE5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6" autoAdjust="0"/>
    <p:restoredTop sz="94660"/>
  </p:normalViewPr>
  <p:slideViewPr>
    <p:cSldViewPr snapToGrid="0">
      <p:cViewPr varScale="1">
        <p:scale>
          <a:sx n="116" d="100"/>
          <a:sy n="116" d="100"/>
        </p:scale>
        <p:origin x="222" y="108"/>
      </p:cViewPr>
      <p:guideLst/>
    </p:cSldViewPr>
  </p:slideViewPr>
  <p:notesTextViewPr>
    <p:cViewPr>
      <p:scale>
        <a:sx n="1" d="1"/>
        <a:sy n="1" d="1"/>
      </p:scale>
      <p:origin x="0" y="0"/>
    </p:cViewPr>
  </p:notesTextViewPr>
  <p:sorterViewPr>
    <p:cViewPr>
      <p:scale>
        <a:sx n="100" d="100"/>
        <a:sy n="100" d="100"/>
      </p:scale>
      <p:origin x="0" y="-26142"/>
    </p:cViewPr>
  </p:sorterViewPr>
  <p:notesViewPr>
    <p:cSldViewPr snapToGrid="0">
      <p:cViewPr varScale="1">
        <p:scale>
          <a:sx n="70" d="100"/>
          <a:sy n="70" d="100"/>
        </p:scale>
        <p:origin x="25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C6B78E-B661-48B4-8A79-E0E4F508B0CA}"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DFDD11-4B89-42C4-B939-88A9B9DB63E0}" type="slidenum">
              <a:rPr lang="en-US" smtClean="0"/>
              <a:t>‹#›</a:t>
            </a:fld>
            <a:endParaRPr lang="en-US"/>
          </a:p>
        </p:txBody>
      </p:sp>
    </p:spTree>
    <p:extLst>
      <p:ext uri="{BB962C8B-B14F-4D97-AF65-F5344CB8AC3E}">
        <p14:creationId xmlns:p14="http://schemas.microsoft.com/office/powerpoint/2010/main" val="3935005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653983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2</a:t>
            </a:fld>
            <a:endParaRPr lang="en-US"/>
          </a:p>
        </p:txBody>
      </p:sp>
    </p:spTree>
    <p:extLst>
      <p:ext uri="{BB962C8B-B14F-4D97-AF65-F5344CB8AC3E}">
        <p14:creationId xmlns:p14="http://schemas.microsoft.com/office/powerpoint/2010/main" val="2027087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13</a:t>
            </a:fld>
            <a:endParaRPr lang="en-US"/>
          </a:p>
        </p:txBody>
      </p:sp>
    </p:spTree>
    <p:extLst>
      <p:ext uri="{BB962C8B-B14F-4D97-AF65-F5344CB8AC3E}">
        <p14:creationId xmlns:p14="http://schemas.microsoft.com/office/powerpoint/2010/main" val="4067042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42</a:t>
            </a:fld>
            <a:endParaRPr lang="en-US"/>
          </a:p>
        </p:txBody>
      </p:sp>
    </p:spTree>
    <p:extLst>
      <p:ext uri="{BB962C8B-B14F-4D97-AF65-F5344CB8AC3E}">
        <p14:creationId xmlns:p14="http://schemas.microsoft.com/office/powerpoint/2010/main" val="3566091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43</a:t>
            </a:fld>
            <a:endParaRPr lang="en-US"/>
          </a:p>
        </p:txBody>
      </p:sp>
    </p:spTree>
    <p:extLst>
      <p:ext uri="{BB962C8B-B14F-4D97-AF65-F5344CB8AC3E}">
        <p14:creationId xmlns:p14="http://schemas.microsoft.com/office/powerpoint/2010/main" val="502062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44</a:t>
            </a:fld>
            <a:endParaRPr lang="en-US" dirty="0">
              <a:solidFill>
                <a:srgbClr val="000000"/>
              </a:solidFill>
            </a:endParaRPr>
          </a:p>
        </p:txBody>
      </p:sp>
    </p:spTree>
    <p:extLst>
      <p:ext uri="{BB962C8B-B14F-4D97-AF65-F5344CB8AC3E}">
        <p14:creationId xmlns:p14="http://schemas.microsoft.com/office/powerpoint/2010/main" val="3721886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63C9C1-BC64-409C-8B93-37CFB34F0893}" type="datetime1">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189688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CA0A0-EEE7-491D-8A7E-6416DACB2DF8}" type="datetime1">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1489303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15CFA-81DD-4802-8F48-1DCF7DE3AF60}" type="datetime1">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39385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F788CB-99D4-45FF-B0B9-D538EC6178FE}" type="datetime1">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736151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754D-0744-417B-9BE1-B934FCE702C5}" type="datetime1">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4085656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4DCFC8-5AA2-45AD-A96E-8901BCE66996}" type="datetime1">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593961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9FBD0A-C760-440D-A8C0-925E7B23CD91}" type="datetime1">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551661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9C4C02-1E99-446B-852F-A4FCF1A76D89}" type="datetime1">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58095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F3A3D5-6624-4CE4-BEA4-1D7D1A3121C9}" type="datetime1">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793909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5C07ED-59A6-4EDC-B9A5-05D66C5E07F4}" type="datetime1">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084777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7F47BF-AB02-41C5-8AA2-1438D5F5110D}" type="datetime1">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168839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54330-EB80-4CAC-B8B1-C9C98A90E4E0}" type="datetime1">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7651E-B4BE-4A93-B9C9-586D74789E66}" type="slidenum">
              <a:rPr lang="en-US" smtClean="0"/>
              <a:t>‹#›</a:t>
            </a:fld>
            <a:endParaRPr lang="en-US"/>
          </a:p>
        </p:txBody>
      </p:sp>
    </p:spTree>
    <p:extLst>
      <p:ext uri="{BB962C8B-B14F-4D97-AF65-F5344CB8AC3E}">
        <p14:creationId xmlns:p14="http://schemas.microsoft.com/office/powerpoint/2010/main" val="2209740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00200"/>
            <a:ext cx="7924800" cy="2734236"/>
          </a:xfrm>
        </p:spPr>
        <p:txBody>
          <a:bodyPr>
            <a:normAutofit fontScale="90000"/>
          </a:bodyPr>
          <a:lstStyle/>
          <a:p>
            <a:r>
              <a:rPr lang="en-US" dirty="0" smtClean="0"/>
              <a:t>Cascade Natural Gas Corporation</a:t>
            </a:r>
            <a:br>
              <a:rPr lang="en-US" dirty="0" smtClean="0"/>
            </a:br>
            <a:r>
              <a:rPr lang="en-US" dirty="0" smtClean="0"/>
              <a:t> </a:t>
            </a:r>
            <a:br>
              <a:rPr lang="en-US" dirty="0" smtClean="0"/>
            </a:br>
            <a:r>
              <a:rPr lang="en-US" sz="3600" dirty="0"/>
              <a:t>Integrated Resource Plan</a:t>
            </a:r>
            <a:br>
              <a:rPr lang="en-US" sz="3600" dirty="0"/>
            </a:br>
            <a:r>
              <a:rPr lang="en-US" sz="3600" dirty="0"/>
              <a:t>Technical Advisory Group Meeting </a:t>
            </a:r>
            <a:r>
              <a:rPr lang="en-US" sz="3600" dirty="0" smtClean="0"/>
              <a:t>#5</a:t>
            </a:r>
            <a:endParaRPr lang="en-US" sz="3600" dirty="0"/>
          </a:p>
        </p:txBody>
      </p:sp>
      <p:sp>
        <p:nvSpPr>
          <p:cNvPr id="3" name="Subtitle 2"/>
          <p:cNvSpPr>
            <a:spLocks noGrp="1"/>
          </p:cNvSpPr>
          <p:nvPr>
            <p:ph type="subTitle" idx="1"/>
          </p:nvPr>
        </p:nvSpPr>
        <p:spPr>
          <a:xfrm>
            <a:off x="5334000" y="4724400"/>
            <a:ext cx="3962400" cy="838200"/>
          </a:xfrm>
        </p:spPr>
        <p:txBody>
          <a:bodyPr>
            <a:noAutofit/>
          </a:bodyPr>
          <a:lstStyle/>
          <a:p>
            <a:r>
              <a:rPr lang="en-US" sz="1600" dirty="0" smtClean="0"/>
              <a:t>Friday, October 14</a:t>
            </a:r>
            <a:r>
              <a:rPr lang="en-US" sz="1600" baseline="30000" dirty="0" smtClean="0"/>
              <a:t>th</a:t>
            </a:r>
            <a:r>
              <a:rPr lang="en-US" sz="1600" dirty="0" smtClean="0"/>
              <a:t> 2016</a:t>
            </a:r>
          </a:p>
          <a:p>
            <a:r>
              <a:rPr lang="en-US" sz="1600" dirty="0" smtClean="0"/>
              <a:t>CNGC Headquarters</a:t>
            </a:r>
          </a:p>
          <a:p>
            <a:r>
              <a:rPr lang="en-US" sz="1600" dirty="0" smtClean="0"/>
              <a:t>Via WebEx</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817" y="5562600"/>
            <a:ext cx="2203731" cy="906207"/>
          </a:xfrm>
          <a:prstGeom prst="rect">
            <a:avLst/>
          </a:prstGeom>
        </p:spPr>
      </p:pic>
    </p:spTree>
    <p:extLst>
      <p:ext uri="{BB962C8B-B14F-4D97-AF65-F5344CB8AC3E}">
        <p14:creationId xmlns:p14="http://schemas.microsoft.com/office/powerpoint/2010/main" val="2272286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C7651E-B4BE-4A93-B9C9-586D74789E66}" type="slidenum">
              <a:rPr lang="en-US" smtClean="0"/>
              <a:t>10</a:t>
            </a:fld>
            <a:endParaRPr lang="en-US"/>
          </a:p>
        </p:txBody>
      </p:sp>
      <p:pic>
        <p:nvPicPr>
          <p:cNvPr id="6" name="Picture 5"/>
          <p:cNvPicPr>
            <a:picLocks noChangeAspect="1"/>
          </p:cNvPicPr>
          <p:nvPr/>
        </p:nvPicPr>
        <p:blipFill>
          <a:blip r:embed="rId2"/>
          <a:stretch>
            <a:fillRect/>
          </a:stretch>
        </p:blipFill>
        <p:spPr>
          <a:xfrm>
            <a:off x="1336800" y="2696705"/>
            <a:ext cx="9359528" cy="3363133"/>
          </a:xfrm>
          <a:prstGeom prst="rect">
            <a:avLst/>
          </a:prstGeom>
        </p:spPr>
      </p:pic>
      <p:sp>
        <p:nvSpPr>
          <p:cNvPr id="8" name="Title 1"/>
          <p:cNvSpPr>
            <a:spLocks noGrp="1"/>
          </p:cNvSpPr>
          <p:nvPr>
            <p:ph type="title"/>
          </p:nvPr>
        </p:nvSpPr>
        <p:spPr>
          <a:xfrm>
            <a:off x="838200" y="365125"/>
            <a:ext cx="10515600" cy="1325563"/>
          </a:xfrm>
        </p:spPr>
        <p:txBody>
          <a:bodyPr/>
          <a:lstStyle/>
          <a:p>
            <a:r>
              <a:rPr lang="en-US" dirty="0" smtClean="0"/>
              <a:t>Incremental Transport – An Example</a:t>
            </a:r>
            <a:endParaRPr lang="en-US" dirty="0"/>
          </a:p>
        </p:txBody>
      </p:sp>
    </p:spTree>
    <p:extLst>
      <p:ext uri="{BB962C8B-B14F-4D97-AF65-F5344CB8AC3E}">
        <p14:creationId xmlns:p14="http://schemas.microsoft.com/office/powerpoint/2010/main" val="1384408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Incremental Storage</a:t>
            </a:r>
            <a:endParaRPr lang="en-US" dirty="0"/>
          </a:p>
        </p:txBody>
      </p:sp>
      <p:sp>
        <p:nvSpPr>
          <p:cNvPr id="3" name="Content Placeholder 2"/>
          <p:cNvSpPr>
            <a:spLocks noGrp="1"/>
          </p:cNvSpPr>
          <p:nvPr>
            <p:ph idx="1"/>
          </p:nvPr>
        </p:nvSpPr>
        <p:spPr/>
        <p:txBody>
          <a:bodyPr/>
          <a:lstStyle/>
          <a:p>
            <a:r>
              <a:rPr lang="en-US" dirty="0" smtClean="0"/>
              <a:t>We model 4 different potential storage facilities to check for potential price opportunities, as well as to meet load.</a:t>
            </a:r>
          </a:p>
          <a:p>
            <a:r>
              <a:rPr lang="en-US" dirty="0" smtClean="0"/>
              <a:t>All storages are modeled to begin in April 2018.</a:t>
            </a:r>
          </a:p>
          <a:p>
            <a:r>
              <a:rPr lang="en-US" dirty="0"/>
              <a:t>Anticipate rates will be negotiated, however we will provide incremental </a:t>
            </a:r>
            <a:r>
              <a:rPr lang="en-US" dirty="0" smtClean="0"/>
              <a:t>storage </a:t>
            </a:r>
            <a:r>
              <a:rPr lang="en-US" dirty="0"/>
              <a:t>rates under confidential treatment. </a:t>
            </a:r>
          </a:p>
          <a:p>
            <a:r>
              <a:rPr lang="en-US" dirty="0" smtClean="0"/>
              <a:t>Storage </a:t>
            </a:r>
            <a:r>
              <a:rPr lang="en-US" dirty="0"/>
              <a:t>is only sized once over the </a:t>
            </a:r>
            <a:r>
              <a:rPr lang="en-US" dirty="0" smtClean="0"/>
              <a:t>simulation.</a:t>
            </a:r>
            <a:endParaRPr lang="en-US" dirty="0"/>
          </a:p>
          <a:p>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11</a:t>
            </a:fld>
            <a:endParaRPr lang="en-US"/>
          </a:p>
        </p:txBody>
      </p:sp>
    </p:spTree>
    <p:extLst>
      <p:ext uri="{BB962C8B-B14F-4D97-AF65-F5344CB8AC3E}">
        <p14:creationId xmlns:p14="http://schemas.microsoft.com/office/powerpoint/2010/main" val="1712466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557221" y="42565"/>
            <a:ext cx="6664271" cy="6815435"/>
          </a:xfrm>
          <a:prstGeom prst="rect">
            <a:avLst/>
          </a:prstGeom>
        </p:spPr>
      </p:pic>
      <p:sp>
        <p:nvSpPr>
          <p:cNvPr id="4" name="Slide Number Placeholder 3"/>
          <p:cNvSpPr>
            <a:spLocks noGrp="1"/>
          </p:cNvSpPr>
          <p:nvPr>
            <p:ph type="sldNum" sz="quarter" idx="12"/>
          </p:nvPr>
        </p:nvSpPr>
        <p:spPr/>
        <p:txBody>
          <a:bodyPr/>
          <a:lstStyle/>
          <a:p>
            <a:fld id="{CFC7651E-B4BE-4A93-B9C9-586D74789E66}" type="slidenum">
              <a:rPr lang="en-US" smtClean="0"/>
              <a:t>12</a:t>
            </a:fld>
            <a:endParaRPr lang="en-US"/>
          </a:p>
        </p:txBody>
      </p:sp>
    </p:spTree>
    <p:extLst>
      <p:ext uri="{BB962C8B-B14F-4D97-AF65-F5344CB8AC3E}">
        <p14:creationId xmlns:p14="http://schemas.microsoft.com/office/powerpoint/2010/main" val="3774211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In Scenario</a:t>
            </a:r>
            <a:endParaRPr lang="en-US" dirty="0"/>
          </a:p>
        </p:txBody>
      </p:sp>
      <p:sp>
        <p:nvSpPr>
          <p:cNvPr id="3" name="Content Placeholder 2"/>
          <p:cNvSpPr>
            <a:spLocks noGrp="1"/>
          </p:cNvSpPr>
          <p:nvPr>
            <p:ph idx="1"/>
          </p:nvPr>
        </p:nvSpPr>
        <p:spPr/>
        <p:txBody>
          <a:bodyPr/>
          <a:lstStyle/>
          <a:p>
            <a:r>
              <a:rPr lang="en-US" dirty="0" smtClean="0"/>
              <a:t>In addition to Incremental Transport and Storage, we include:</a:t>
            </a:r>
          </a:p>
          <a:p>
            <a:pPr lvl="1"/>
            <a:r>
              <a:rPr lang="en-US" dirty="0" smtClean="0"/>
              <a:t>Yakima satellite LNG </a:t>
            </a:r>
            <a:r>
              <a:rPr lang="en-US" dirty="0"/>
              <a:t>Facility to serve additional unserved </a:t>
            </a:r>
            <a:r>
              <a:rPr lang="en-US" dirty="0" smtClean="0"/>
              <a:t>demand.</a:t>
            </a:r>
          </a:p>
          <a:p>
            <a:pPr lvl="1"/>
            <a:r>
              <a:rPr lang="en-US" dirty="0" smtClean="0"/>
              <a:t>Opal Incremental </a:t>
            </a:r>
            <a:r>
              <a:rPr lang="en-US" dirty="0"/>
              <a:t>Supply to see if it would interact with storage. </a:t>
            </a:r>
            <a:endParaRPr lang="en-US" dirty="0" smtClean="0"/>
          </a:p>
          <a:p>
            <a:r>
              <a:rPr lang="en-US" dirty="0" smtClean="0"/>
              <a:t>This scenario serves as the foundation for us to see what resources are taken to meet system demand with the least cost mix of natural gas supply and conservation.</a:t>
            </a:r>
            <a:r>
              <a:rPr lang="en-US" baseline="30000" dirty="0" smtClean="0"/>
              <a:t>1</a:t>
            </a:r>
            <a:endParaRPr lang="en-US" sz="1000" baseline="30000" dirty="0" smtClean="0"/>
          </a:p>
        </p:txBody>
      </p:sp>
      <p:sp>
        <p:nvSpPr>
          <p:cNvPr id="4" name="Slide Number Placeholder 3"/>
          <p:cNvSpPr>
            <a:spLocks noGrp="1"/>
          </p:cNvSpPr>
          <p:nvPr>
            <p:ph type="sldNum" sz="quarter" idx="12"/>
          </p:nvPr>
        </p:nvSpPr>
        <p:spPr/>
        <p:txBody>
          <a:bodyPr/>
          <a:lstStyle/>
          <a:p>
            <a:fld id="{CFC7651E-B4BE-4A93-B9C9-586D74789E66}" type="slidenum">
              <a:rPr lang="en-US" smtClean="0"/>
              <a:t>13</a:t>
            </a:fld>
            <a:endParaRPr lang="en-US"/>
          </a:p>
        </p:txBody>
      </p:sp>
      <p:sp>
        <p:nvSpPr>
          <p:cNvPr id="5" name="Footer Placeholder 4"/>
          <p:cNvSpPr>
            <a:spLocks noGrp="1"/>
          </p:cNvSpPr>
          <p:nvPr>
            <p:ph type="ftr" sz="quarter" idx="11"/>
          </p:nvPr>
        </p:nvSpPr>
        <p:spPr>
          <a:xfrm>
            <a:off x="838200" y="5718969"/>
            <a:ext cx="4114800" cy="365125"/>
          </a:xfrm>
        </p:spPr>
        <p:txBody>
          <a:bodyPr/>
          <a:lstStyle/>
          <a:p>
            <a:r>
              <a:rPr lang="en-US" dirty="0" smtClean="0"/>
              <a:t>1 WAC Rule 480-90-238</a:t>
            </a:r>
            <a:endParaRPr lang="en-US" dirty="0"/>
          </a:p>
        </p:txBody>
      </p:sp>
    </p:spTree>
    <p:extLst>
      <p:ext uri="{BB962C8B-B14F-4D97-AF65-F5344CB8AC3E}">
        <p14:creationId xmlns:p14="http://schemas.microsoft.com/office/powerpoint/2010/main" val="1195726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712203" y="74264"/>
            <a:ext cx="6633275" cy="6783736"/>
          </a:xfrm>
          <a:prstGeom prst="rect">
            <a:avLst/>
          </a:prstGeom>
        </p:spPr>
      </p:pic>
      <p:sp>
        <p:nvSpPr>
          <p:cNvPr id="4" name="Slide Number Placeholder 3"/>
          <p:cNvSpPr>
            <a:spLocks noGrp="1"/>
          </p:cNvSpPr>
          <p:nvPr>
            <p:ph type="sldNum" sz="quarter" idx="12"/>
          </p:nvPr>
        </p:nvSpPr>
        <p:spPr/>
        <p:txBody>
          <a:bodyPr/>
          <a:lstStyle/>
          <a:p>
            <a:fld id="{CFC7651E-B4BE-4A93-B9C9-586D74789E66}" type="slidenum">
              <a:rPr lang="en-US" smtClean="0"/>
              <a:t>14</a:t>
            </a:fld>
            <a:endParaRPr lang="en-US"/>
          </a:p>
        </p:txBody>
      </p:sp>
    </p:spTree>
    <p:extLst>
      <p:ext uri="{BB962C8B-B14F-4D97-AF65-F5344CB8AC3E}">
        <p14:creationId xmlns:p14="http://schemas.microsoft.com/office/powerpoint/2010/main" val="206302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C7651E-B4BE-4A93-B9C9-586D74789E66}" type="slidenum">
              <a:rPr lang="en-US" smtClean="0"/>
              <a:t>15</a:t>
            </a:fld>
            <a:endParaRPr lang="en-US"/>
          </a:p>
        </p:txBody>
      </p:sp>
      <p:pic>
        <p:nvPicPr>
          <p:cNvPr id="5" name="Picture 4"/>
          <p:cNvPicPr>
            <a:picLocks noChangeAspect="1"/>
          </p:cNvPicPr>
          <p:nvPr/>
        </p:nvPicPr>
        <p:blipFill>
          <a:blip r:embed="rId2"/>
          <a:stretch>
            <a:fillRect/>
          </a:stretch>
        </p:blipFill>
        <p:spPr>
          <a:xfrm>
            <a:off x="2800350" y="881062"/>
            <a:ext cx="6591300" cy="5095875"/>
          </a:xfrm>
          <a:prstGeom prst="rect">
            <a:avLst/>
          </a:prstGeom>
        </p:spPr>
      </p:pic>
      <p:pic>
        <p:nvPicPr>
          <p:cNvPr id="6" name="Picture 5"/>
          <p:cNvPicPr>
            <a:picLocks noChangeAspect="1"/>
          </p:cNvPicPr>
          <p:nvPr/>
        </p:nvPicPr>
        <p:blipFill>
          <a:blip r:embed="rId2"/>
          <a:stretch>
            <a:fillRect/>
          </a:stretch>
        </p:blipFill>
        <p:spPr>
          <a:xfrm>
            <a:off x="1766807" y="116585"/>
            <a:ext cx="8617057" cy="6662031"/>
          </a:xfrm>
          <a:prstGeom prst="rect">
            <a:avLst/>
          </a:prstGeom>
        </p:spPr>
      </p:pic>
    </p:spTree>
    <p:extLst>
      <p:ext uri="{BB962C8B-B14F-4D97-AF65-F5344CB8AC3E}">
        <p14:creationId xmlns:p14="http://schemas.microsoft.com/office/powerpoint/2010/main" val="4132355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Scenario</a:t>
            </a:r>
            <a:endParaRPr lang="en-US" dirty="0"/>
          </a:p>
        </p:txBody>
      </p:sp>
      <p:sp>
        <p:nvSpPr>
          <p:cNvPr id="3" name="Content Placeholder 2"/>
          <p:cNvSpPr>
            <a:spLocks noGrp="1"/>
          </p:cNvSpPr>
          <p:nvPr>
            <p:ph idx="1"/>
          </p:nvPr>
        </p:nvSpPr>
        <p:spPr/>
        <p:txBody>
          <a:bodyPr/>
          <a:lstStyle/>
          <a:p>
            <a:r>
              <a:rPr lang="en-US" dirty="0" smtClean="0"/>
              <a:t>Re-Run the optimization removing the resources SENDOUT does not select in the All-In case.</a:t>
            </a:r>
          </a:p>
          <a:p>
            <a:pPr lvl="1"/>
            <a:r>
              <a:rPr lang="en-US" dirty="0" smtClean="0"/>
              <a:t>Allows us to confirm that removing these resources does not impact the amount of served demand.</a:t>
            </a:r>
          </a:p>
          <a:p>
            <a:pPr lvl="1"/>
            <a:r>
              <a:rPr lang="en-US" dirty="0" smtClean="0"/>
              <a:t>Removes fixed costs associated with the resources not taken to provide a true total system cost. </a:t>
            </a:r>
          </a:p>
          <a:p>
            <a:pPr marL="0" indent="0">
              <a:buNone/>
            </a:pPr>
            <a:endParaRPr lang="en-US" dirty="0" smtClean="0"/>
          </a:p>
        </p:txBody>
      </p:sp>
      <p:sp>
        <p:nvSpPr>
          <p:cNvPr id="4" name="Slide Number Placeholder 3"/>
          <p:cNvSpPr>
            <a:spLocks noGrp="1"/>
          </p:cNvSpPr>
          <p:nvPr>
            <p:ph type="sldNum" sz="quarter" idx="12"/>
          </p:nvPr>
        </p:nvSpPr>
        <p:spPr/>
        <p:txBody>
          <a:bodyPr/>
          <a:lstStyle/>
          <a:p>
            <a:fld id="{CFC7651E-B4BE-4A93-B9C9-586D74789E66}" type="slidenum">
              <a:rPr lang="en-US" smtClean="0"/>
              <a:t>16</a:t>
            </a:fld>
            <a:endParaRPr lang="en-US"/>
          </a:p>
        </p:txBody>
      </p:sp>
    </p:spTree>
    <p:extLst>
      <p:ext uri="{BB962C8B-B14F-4D97-AF65-F5344CB8AC3E}">
        <p14:creationId xmlns:p14="http://schemas.microsoft.com/office/powerpoint/2010/main" val="933180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797803" y="5210"/>
            <a:ext cx="7284204" cy="6772210"/>
          </a:xfrm>
          <a:prstGeom prst="rect">
            <a:avLst/>
          </a:prstGeom>
        </p:spPr>
      </p:pic>
      <p:sp>
        <p:nvSpPr>
          <p:cNvPr id="4" name="Slide Number Placeholder 3"/>
          <p:cNvSpPr>
            <a:spLocks noGrp="1"/>
          </p:cNvSpPr>
          <p:nvPr>
            <p:ph type="sldNum" sz="quarter" idx="12"/>
          </p:nvPr>
        </p:nvSpPr>
        <p:spPr/>
        <p:txBody>
          <a:bodyPr/>
          <a:lstStyle/>
          <a:p>
            <a:fld id="{CFC7651E-B4BE-4A93-B9C9-586D74789E66}" type="slidenum">
              <a:rPr lang="en-US" smtClean="0"/>
              <a:t>17</a:t>
            </a:fld>
            <a:endParaRPr lang="en-US"/>
          </a:p>
        </p:txBody>
      </p:sp>
    </p:spTree>
    <p:extLst>
      <p:ext uri="{BB962C8B-B14F-4D97-AF65-F5344CB8AC3E}">
        <p14:creationId xmlns:p14="http://schemas.microsoft.com/office/powerpoint/2010/main" val="2852299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System Costs ($000)</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18</a:t>
            </a:fld>
            <a:endParaRPr lang="en-US"/>
          </a:p>
        </p:txBody>
      </p:sp>
      <p:pic>
        <p:nvPicPr>
          <p:cNvPr id="8" name="Picture 7"/>
          <p:cNvPicPr>
            <a:picLocks noChangeAspect="1"/>
          </p:cNvPicPr>
          <p:nvPr/>
        </p:nvPicPr>
        <p:blipFill>
          <a:blip r:embed="rId2"/>
          <a:stretch>
            <a:fillRect/>
          </a:stretch>
        </p:blipFill>
        <p:spPr>
          <a:xfrm>
            <a:off x="547988" y="2216257"/>
            <a:ext cx="10805812" cy="2665709"/>
          </a:xfrm>
          <a:prstGeom prst="rect">
            <a:avLst/>
          </a:prstGeom>
        </p:spPr>
      </p:pic>
    </p:spTree>
    <p:extLst>
      <p:ext uri="{BB962C8B-B14F-4D97-AF65-F5344CB8AC3E}">
        <p14:creationId xmlns:p14="http://schemas.microsoft.com/office/powerpoint/2010/main" val="694307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Resources Selected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Transport:</a:t>
            </a:r>
          </a:p>
          <a:p>
            <a:pPr lvl="1"/>
            <a:r>
              <a:rPr lang="en-US" dirty="0" smtClean="0"/>
              <a:t>Incremental GTN – Allows us to continue to serve customers as we grow in Citygates that are fed by our GTN capacity, specifically around Bend, Oregon where we expect shortfalls.</a:t>
            </a:r>
          </a:p>
          <a:p>
            <a:pPr lvl="1"/>
            <a:r>
              <a:rPr lang="en-US" dirty="0" smtClean="0"/>
              <a:t>I-5 Expansion – Allows us to continue to serve customers as we grow around the I-5 corridor, specifically in the Sumas area.</a:t>
            </a:r>
          </a:p>
          <a:p>
            <a:pPr lvl="1"/>
            <a:r>
              <a:rPr lang="en-US" dirty="0" smtClean="0"/>
              <a:t>Wenatchee Expansion – Allows us to continue to serve customers as we grow in Central Washington.</a:t>
            </a:r>
          </a:p>
          <a:p>
            <a:pPr lvl="1"/>
            <a:r>
              <a:rPr lang="en-US" dirty="0" smtClean="0"/>
              <a:t>Spokane Expansion – Allows us to continue to serve customers as we grow in Eastern Washington.</a:t>
            </a:r>
          </a:p>
          <a:p>
            <a:pPr lvl="1"/>
            <a:r>
              <a:rPr lang="en-US" dirty="0" smtClean="0"/>
              <a:t>Incremental Starr Road – Allows us the flexibility to move gas off of GTN and onto NWP through Starr Road when needed, displacing potential incremental NWP capacity.</a:t>
            </a:r>
          </a:p>
          <a:p>
            <a:pPr lvl="1"/>
            <a:r>
              <a:rPr lang="en-US" dirty="0" smtClean="0"/>
              <a:t>Eastern Oregon Expansion – Allows us to move gas from NWP to serve Eastern Oregon.</a:t>
            </a:r>
          </a:p>
          <a:p>
            <a:pPr lvl="1"/>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19</a:t>
            </a:fld>
            <a:endParaRPr lang="en-US"/>
          </a:p>
        </p:txBody>
      </p:sp>
    </p:spTree>
    <p:extLst>
      <p:ext uri="{BB962C8B-B14F-4D97-AF65-F5344CB8AC3E}">
        <p14:creationId xmlns:p14="http://schemas.microsoft.com/office/powerpoint/2010/main" val="2741496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95677"/>
            <a:ext cx="3428035" cy="1325563"/>
          </a:xfrm>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Safety and housekeeping items</a:t>
            </a:r>
          </a:p>
          <a:p>
            <a:r>
              <a:rPr lang="en-US" dirty="0" smtClean="0"/>
              <a:t>Introductions</a:t>
            </a:r>
          </a:p>
          <a:p>
            <a:r>
              <a:rPr lang="en-US" dirty="0" smtClean="0"/>
              <a:t>Model Selection and Explanation of Resources Taken</a:t>
            </a:r>
          </a:p>
          <a:p>
            <a:r>
              <a:rPr lang="en-US" dirty="0" smtClean="0"/>
              <a:t>Monte Carlo Discussion</a:t>
            </a:r>
          </a:p>
          <a:p>
            <a:r>
              <a:rPr lang="en-US" dirty="0" smtClean="0"/>
              <a:t>Results</a:t>
            </a:r>
          </a:p>
          <a:p>
            <a:r>
              <a:rPr lang="en-US" dirty="0" smtClean="0"/>
              <a:t>Action Plan</a:t>
            </a:r>
          </a:p>
          <a:p>
            <a:r>
              <a:rPr lang="en-US" dirty="0" smtClean="0"/>
              <a:t>2016 IRP Timeline</a:t>
            </a:r>
          </a:p>
          <a:p>
            <a:r>
              <a:rPr lang="en-US" dirty="0" smtClean="0"/>
              <a:t>Adjournment</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CFC7651E-B4BE-4A93-B9C9-586D74789E66}" type="slidenum">
              <a:rPr lang="en-US" smtClean="0"/>
              <a:t>2</a:t>
            </a:fld>
            <a:endParaRPr lang="en-US"/>
          </a:p>
        </p:txBody>
      </p:sp>
    </p:spTree>
    <p:extLst>
      <p:ext uri="{BB962C8B-B14F-4D97-AF65-F5344CB8AC3E}">
        <p14:creationId xmlns:p14="http://schemas.microsoft.com/office/powerpoint/2010/main" val="2315876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Resources Selected</a:t>
            </a:r>
          </a:p>
        </p:txBody>
      </p:sp>
      <p:sp>
        <p:nvSpPr>
          <p:cNvPr id="3" name="Content Placeholder 2"/>
          <p:cNvSpPr>
            <a:spLocks noGrp="1"/>
          </p:cNvSpPr>
          <p:nvPr>
            <p:ph idx="1"/>
          </p:nvPr>
        </p:nvSpPr>
        <p:spPr/>
        <p:txBody>
          <a:bodyPr/>
          <a:lstStyle/>
          <a:p>
            <a:r>
              <a:rPr lang="en-US" dirty="0" smtClean="0"/>
              <a:t>Supply:</a:t>
            </a:r>
          </a:p>
          <a:p>
            <a:pPr lvl="1"/>
            <a:r>
              <a:rPr lang="en-US" dirty="0" smtClean="0"/>
              <a:t>Yakima Satellite LNG Plant – Allows us the opportunity to serve demand in a cost effective way directly to Yakima, WA without new transport, which in turn helps increase served demand system wide through a displacement of Maximum Daily Delivery Obligations (MDDOs) among existing contracts. </a:t>
            </a:r>
          </a:p>
          <a:p>
            <a:pPr lvl="1"/>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20</a:t>
            </a:fld>
            <a:endParaRPr lang="en-US"/>
          </a:p>
        </p:txBody>
      </p:sp>
    </p:spTree>
    <p:extLst>
      <p:ext uri="{BB962C8B-B14F-4D97-AF65-F5344CB8AC3E}">
        <p14:creationId xmlns:p14="http://schemas.microsoft.com/office/powerpoint/2010/main" val="703920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a:t>
            </a:r>
            <a:r>
              <a:rPr lang="en-US" dirty="0" smtClean="0"/>
              <a:t>Resources Not </a:t>
            </a:r>
            <a:r>
              <a:rPr lang="en-US" dirty="0"/>
              <a:t>Selected</a:t>
            </a:r>
          </a:p>
        </p:txBody>
      </p:sp>
      <p:sp>
        <p:nvSpPr>
          <p:cNvPr id="3" name="Content Placeholder 2"/>
          <p:cNvSpPr>
            <a:spLocks noGrp="1"/>
          </p:cNvSpPr>
          <p:nvPr>
            <p:ph idx="1"/>
          </p:nvPr>
        </p:nvSpPr>
        <p:spPr/>
        <p:txBody>
          <a:bodyPr>
            <a:normAutofit lnSpcReduction="10000"/>
          </a:bodyPr>
          <a:lstStyle/>
          <a:p>
            <a:r>
              <a:rPr lang="en-US" dirty="0" smtClean="0"/>
              <a:t>Transport</a:t>
            </a:r>
          </a:p>
          <a:p>
            <a:pPr lvl="1"/>
            <a:r>
              <a:rPr lang="en-US" dirty="0" smtClean="0"/>
              <a:t>Incremental NOVA/Foothills – </a:t>
            </a:r>
            <a:r>
              <a:rPr lang="en-US" dirty="0"/>
              <a:t>There </a:t>
            </a:r>
            <a:r>
              <a:rPr lang="en-US" dirty="0" smtClean="0"/>
              <a:t>is </a:t>
            </a:r>
            <a:r>
              <a:rPr lang="en-US" dirty="0"/>
              <a:t>currently no incremental NOVA capacity </a:t>
            </a:r>
            <a:r>
              <a:rPr lang="en-US" dirty="0" smtClean="0"/>
              <a:t>available. In addition, SENDOUT did not believe there was a cost effective opportunity presented by moving gas along these contracts to Kingsgate versus buying gas at Kingsgate directly. </a:t>
            </a:r>
          </a:p>
          <a:p>
            <a:pPr lvl="1"/>
            <a:r>
              <a:rPr lang="en-US" dirty="0" smtClean="0"/>
              <a:t>Incremental Ruby / Turquoise Flats – SENDOUT determined it was more cost effective to use incremental transport along GTN to serve the incremental demand these contracts would serve.</a:t>
            </a:r>
          </a:p>
          <a:p>
            <a:r>
              <a:rPr lang="en-US" dirty="0" smtClean="0"/>
              <a:t>Storage</a:t>
            </a:r>
          </a:p>
          <a:p>
            <a:pPr lvl="1"/>
            <a:r>
              <a:rPr lang="en-US" dirty="0" smtClean="0"/>
              <a:t>Ryckman Creek, Gill Ranch, Wild Goose, AECO Hub – </a:t>
            </a:r>
            <a:r>
              <a:rPr lang="en-US" dirty="0"/>
              <a:t>No incremental storage taken – None of the storage facilities modeled were cost effective, or </a:t>
            </a:r>
            <a:r>
              <a:rPr lang="en-US" dirty="0" smtClean="0"/>
              <a:t>led </a:t>
            </a:r>
            <a:r>
              <a:rPr lang="en-US" dirty="0"/>
              <a:t>to an increase in served </a:t>
            </a:r>
            <a:r>
              <a:rPr lang="en-US" dirty="0" smtClean="0"/>
              <a:t>demand.</a:t>
            </a:r>
            <a:endParaRPr lang="en-US" dirty="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21</a:t>
            </a:fld>
            <a:endParaRPr lang="en-US"/>
          </a:p>
        </p:txBody>
      </p:sp>
    </p:spTree>
    <p:extLst>
      <p:ext uri="{BB962C8B-B14F-4D97-AF65-F5344CB8AC3E}">
        <p14:creationId xmlns:p14="http://schemas.microsoft.com/office/powerpoint/2010/main" val="3496507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Resources </a:t>
            </a:r>
            <a:r>
              <a:rPr lang="en-US" dirty="0" smtClean="0"/>
              <a:t>Not Selected</a:t>
            </a:r>
            <a:endParaRPr lang="en-US" dirty="0"/>
          </a:p>
        </p:txBody>
      </p:sp>
      <p:sp>
        <p:nvSpPr>
          <p:cNvPr id="3" name="Content Placeholder 2"/>
          <p:cNvSpPr>
            <a:spLocks noGrp="1"/>
          </p:cNvSpPr>
          <p:nvPr>
            <p:ph idx="1"/>
          </p:nvPr>
        </p:nvSpPr>
        <p:spPr/>
        <p:txBody>
          <a:bodyPr/>
          <a:lstStyle/>
          <a:p>
            <a:r>
              <a:rPr lang="en-US" dirty="0" smtClean="0"/>
              <a:t>Supply</a:t>
            </a:r>
          </a:p>
          <a:p>
            <a:pPr lvl="1"/>
            <a:r>
              <a:rPr lang="en-US" dirty="0" smtClean="0"/>
              <a:t>Opal Incremental – Since SENDOUT determined it was best to serve increasing demand through a GTN Expansion, there was no need to purchase additional gas to move along Ruby. </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22</a:t>
            </a:fld>
            <a:endParaRPr lang="en-US"/>
          </a:p>
        </p:txBody>
      </p:sp>
    </p:spTree>
    <p:extLst>
      <p:ext uri="{BB962C8B-B14F-4D97-AF65-F5344CB8AC3E}">
        <p14:creationId xmlns:p14="http://schemas.microsoft.com/office/powerpoint/2010/main" val="40579836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 Carlo Simulations</a:t>
            </a:r>
            <a:endParaRPr lang="en-US" dirty="0"/>
          </a:p>
        </p:txBody>
      </p:sp>
      <p:sp>
        <p:nvSpPr>
          <p:cNvPr id="3" name="Content Placeholder 2"/>
          <p:cNvSpPr>
            <a:spLocks noGrp="1"/>
          </p:cNvSpPr>
          <p:nvPr>
            <p:ph idx="1"/>
          </p:nvPr>
        </p:nvSpPr>
        <p:spPr/>
        <p:txBody>
          <a:bodyPr/>
          <a:lstStyle/>
          <a:p>
            <a:r>
              <a:rPr lang="en-US" dirty="0" smtClean="0"/>
              <a:t>Monte Carlo – NYMEX price</a:t>
            </a:r>
          </a:p>
          <a:p>
            <a:r>
              <a:rPr lang="en-US" dirty="0" smtClean="0"/>
              <a:t>Monte Carlo – Weather</a:t>
            </a:r>
          </a:p>
          <a:p>
            <a:r>
              <a:rPr lang="en-US" dirty="0" smtClean="0"/>
              <a:t>Why not Monte Carlo on both together?</a:t>
            </a:r>
          </a:p>
          <a:p>
            <a:r>
              <a:rPr lang="en-US" dirty="0" smtClean="0"/>
              <a:t>Results</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23</a:t>
            </a:fld>
            <a:endParaRPr lang="en-US"/>
          </a:p>
        </p:txBody>
      </p:sp>
    </p:spTree>
    <p:extLst>
      <p:ext uri="{BB962C8B-B14F-4D97-AF65-F5344CB8AC3E}">
        <p14:creationId xmlns:p14="http://schemas.microsoft.com/office/powerpoint/2010/main" val="1484312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 Carlo – NYMEX Price</a:t>
            </a:r>
            <a:endParaRPr lang="en-US" dirty="0"/>
          </a:p>
        </p:txBody>
      </p:sp>
      <p:sp>
        <p:nvSpPr>
          <p:cNvPr id="3" name="Content Placeholder 2"/>
          <p:cNvSpPr>
            <a:spLocks noGrp="1"/>
          </p:cNvSpPr>
          <p:nvPr>
            <p:ph idx="1"/>
          </p:nvPr>
        </p:nvSpPr>
        <p:spPr/>
        <p:txBody>
          <a:bodyPr/>
          <a:lstStyle/>
          <a:p>
            <a:r>
              <a:rPr lang="en-US" dirty="0" smtClean="0"/>
              <a:t>Using our 20 year price forecast as the mean value for the NYMEX market, we had SENDOUT run 200 simulations to stress test our expected case over a variety of different scenarios.</a:t>
            </a:r>
          </a:p>
          <a:p>
            <a:r>
              <a:rPr lang="en-US" dirty="0" smtClean="0"/>
              <a:t>We also modeled how our expected case would fare with 5 difference assumptions: Low Growth, High Growth, a 10% Carbon Adder, a 20% Carbon Adder, and a 30% Carbon adder.</a:t>
            </a:r>
          </a:p>
          <a:p>
            <a:r>
              <a:rPr lang="en-US" dirty="0" smtClean="0"/>
              <a:t>This ensures that our expected resource portfolio is still the optimal choice even in extreme pricing situations.</a:t>
            </a:r>
          </a:p>
        </p:txBody>
      </p:sp>
      <p:sp>
        <p:nvSpPr>
          <p:cNvPr id="4" name="Slide Number Placeholder 3"/>
          <p:cNvSpPr>
            <a:spLocks noGrp="1"/>
          </p:cNvSpPr>
          <p:nvPr>
            <p:ph type="sldNum" sz="quarter" idx="12"/>
          </p:nvPr>
        </p:nvSpPr>
        <p:spPr/>
        <p:txBody>
          <a:bodyPr/>
          <a:lstStyle/>
          <a:p>
            <a:fld id="{CFC7651E-B4BE-4A93-B9C9-586D74789E66}" type="slidenum">
              <a:rPr lang="en-US" smtClean="0"/>
              <a:t>24</a:t>
            </a:fld>
            <a:endParaRPr lang="en-US"/>
          </a:p>
        </p:txBody>
      </p:sp>
    </p:spTree>
    <p:extLst>
      <p:ext uri="{BB962C8B-B14F-4D97-AF65-F5344CB8AC3E}">
        <p14:creationId xmlns:p14="http://schemas.microsoft.com/office/powerpoint/2010/main" val="4220032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C7651E-B4BE-4A93-B9C9-586D74789E66}" type="slidenum">
              <a:rPr lang="en-US" smtClean="0"/>
              <a:t>25</a:t>
            </a:fld>
            <a:endParaRPr lang="en-US"/>
          </a:p>
        </p:txBody>
      </p:sp>
      <p:pic>
        <p:nvPicPr>
          <p:cNvPr id="5" name="Picture 4"/>
          <p:cNvPicPr>
            <a:picLocks noChangeAspect="1"/>
          </p:cNvPicPr>
          <p:nvPr/>
        </p:nvPicPr>
        <p:blipFill>
          <a:blip r:embed="rId2"/>
          <a:stretch>
            <a:fillRect/>
          </a:stretch>
        </p:blipFill>
        <p:spPr>
          <a:xfrm>
            <a:off x="619933" y="569275"/>
            <a:ext cx="10895308" cy="5689773"/>
          </a:xfrm>
          <a:prstGeom prst="rect">
            <a:avLst/>
          </a:prstGeom>
        </p:spPr>
      </p:pic>
    </p:spTree>
    <p:extLst>
      <p:ext uri="{BB962C8B-B14F-4D97-AF65-F5344CB8AC3E}">
        <p14:creationId xmlns:p14="http://schemas.microsoft.com/office/powerpoint/2010/main" val="14741442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C7651E-B4BE-4A93-B9C9-586D74789E66}" type="slidenum">
              <a:rPr lang="en-US" smtClean="0"/>
              <a:t>26</a:t>
            </a:fld>
            <a:endParaRPr lang="en-US"/>
          </a:p>
        </p:txBody>
      </p:sp>
      <p:pic>
        <p:nvPicPr>
          <p:cNvPr id="3" name="Picture 2"/>
          <p:cNvPicPr>
            <a:picLocks noChangeAspect="1"/>
          </p:cNvPicPr>
          <p:nvPr/>
        </p:nvPicPr>
        <p:blipFill>
          <a:blip r:embed="rId2"/>
          <a:stretch>
            <a:fillRect/>
          </a:stretch>
        </p:blipFill>
        <p:spPr>
          <a:xfrm>
            <a:off x="1224366" y="188896"/>
            <a:ext cx="9634526" cy="6532579"/>
          </a:xfrm>
          <a:prstGeom prst="rect">
            <a:avLst/>
          </a:prstGeom>
        </p:spPr>
      </p:pic>
    </p:spTree>
    <p:extLst>
      <p:ext uri="{BB962C8B-B14F-4D97-AF65-F5344CB8AC3E}">
        <p14:creationId xmlns:p14="http://schemas.microsoft.com/office/powerpoint/2010/main" val="10243134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 Carlo – Weather</a:t>
            </a:r>
            <a:endParaRPr lang="en-US" dirty="0"/>
          </a:p>
        </p:txBody>
      </p:sp>
      <p:sp>
        <p:nvSpPr>
          <p:cNvPr id="3" name="Content Placeholder 2"/>
          <p:cNvSpPr>
            <a:spLocks noGrp="1"/>
          </p:cNvSpPr>
          <p:nvPr>
            <p:ph idx="1"/>
          </p:nvPr>
        </p:nvSpPr>
        <p:spPr/>
        <p:txBody>
          <a:bodyPr/>
          <a:lstStyle/>
          <a:p>
            <a:r>
              <a:rPr lang="en-US" dirty="0" smtClean="0"/>
              <a:t>Using historical weather, we had SENDOUT run 200 simulations to stress test our expected case over a variety of different scenarios.</a:t>
            </a:r>
          </a:p>
          <a:p>
            <a:r>
              <a:rPr lang="en-US" dirty="0" smtClean="0"/>
              <a:t>We also modeled how our expected case would fare with 5 difference assumptions: Low Growth, High Growth, a 10% Carbon Adder, a 20% Carbon Adder, and a 30% Carbon adder.</a:t>
            </a:r>
          </a:p>
          <a:p>
            <a:r>
              <a:rPr lang="en-US" dirty="0" smtClean="0"/>
              <a:t>This ensures that our expected resource portfolio is still the optimal choice even in extreme weather situations.</a:t>
            </a:r>
          </a:p>
        </p:txBody>
      </p:sp>
      <p:sp>
        <p:nvSpPr>
          <p:cNvPr id="4" name="Slide Number Placeholder 3"/>
          <p:cNvSpPr>
            <a:spLocks noGrp="1"/>
          </p:cNvSpPr>
          <p:nvPr>
            <p:ph type="sldNum" sz="quarter" idx="12"/>
          </p:nvPr>
        </p:nvSpPr>
        <p:spPr/>
        <p:txBody>
          <a:bodyPr/>
          <a:lstStyle/>
          <a:p>
            <a:fld id="{CFC7651E-B4BE-4A93-B9C9-586D74789E66}" type="slidenum">
              <a:rPr lang="en-US" smtClean="0"/>
              <a:t>27</a:t>
            </a:fld>
            <a:endParaRPr lang="en-US"/>
          </a:p>
        </p:txBody>
      </p:sp>
    </p:spTree>
    <p:extLst>
      <p:ext uri="{BB962C8B-B14F-4D97-AF65-F5344CB8AC3E}">
        <p14:creationId xmlns:p14="http://schemas.microsoft.com/office/powerpoint/2010/main" val="8540586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 Carlo Weather – Normal Distribution</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28</a:t>
            </a:fld>
            <a:endParaRPr lang="en-US"/>
          </a:p>
        </p:txBody>
      </p:sp>
      <p:pic>
        <p:nvPicPr>
          <p:cNvPr id="1026" name="Picture 2" descr="image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88" y="2639475"/>
            <a:ext cx="11576674" cy="225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3341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1155" y="1701639"/>
            <a:ext cx="10515600" cy="4351338"/>
          </a:xfrm>
        </p:spPr>
        <p:txBody>
          <a:bodyPr/>
          <a:lstStyle/>
          <a:p>
            <a:r>
              <a:rPr lang="en-US" dirty="0"/>
              <a:t>When following a normal distribution your data will follow the 68%, 95%, 99.7% rule like in the below diagram</a:t>
            </a:r>
            <a:r>
              <a:rPr lang="en-US" dirty="0" smtClean="0"/>
              <a:t>.</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29</a:t>
            </a:fld>
            <a:endParaRPr lang="en-US"/>
          </a:p>
        </p:txBody>
      </p:sp>
      <p:sp>
        <p:nvSpPr>
          <p:cNvPr id="5" name="Title 1"/>
          <p:cNvSpPr>
            <a:spLocks noGrp="1"/>
          </p:cNvSpPr>
          <p:nvPr>
            <p:ph type="title"/>
          </p:nvPr>
        </p:nvSpPr>
        <p:spPr/>
        <p:txBody>
          <a:bodyPr/>
          <a:lstStyle/>
          <a:p>
            <a:r>
              <a:rPr lang="en-US" dirty="0" smtClean="0"/>
              <a:t>Monte Carlo Weather – Normal Distribution</a:t>
            </a:r>
            <a:endParaRPr lang="en-US" dirty="0"/>
          </a:p>
        </p:txBody>
      </p:sp>
      <p:pic>
        <p:nvPicPr>
          <p:cNvPr id="2050" name="Picture 3"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627" y="2535211"/>
            <a:ext cx="4432515" cy="418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4916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Resources</a:t>
            </a:r>
            <a:endParaRPr lang="en-US" dirty="0"/>
          </a:p>
        </p:txBody>
      </p:sp>
      <p:sp>
        <p:nvSpPr>
          <p:cNvPr id="3" name="Content Placeholder 2"/>
          <p:cNvSpPr>
            <a:spLocks noGrp="1"/>
          </p:cNvSpPr>
          <p:nvPr>
            <p:ph idx="1"/>
          </p:nvPr>
        </p:nvSpPr>
        <p:spPr/>
        <p:txBody>
          <a:bodyPr>
            <a:normAutofit lnSpcReduction="10000"/>
          </a:bodyPr>
          <a:lstStyle/>
          <a:p>
            <a:r>
              <a:rPr lang="en-US" dirty="0" smtClean="0"/>
              <a:t>Our current resources models our system over a 20 year period which includes:</a:t>
            </a:r>
          </a:p>
          <a:p>
            <a:pPr lvl="1"/>
            <a:r>
              <a:rPr lang="en-US" dirty="0" smtClean="0"/>
              <a:t>Current Supply Sources.</a:t>
            </a:r>
          </a:p>
          <a:p>
            <a:pPr lvl="1"/>
            <a:r>
              <a:rPr lang="en-US" dirty="0" smtClean="0"/>
              <a:t>Current Storage.</a:t>
            </a:r>
          </a:p>
          <a:p>
            <a:pPr lvl="1"/>
            <a:r>
              <a:rPr lang="en-US" dirty="0" smtClean="0"/>
              <a:t>Current Transport – Note: for modeling purposes we assume all existing transportation contracts will be renewed if they expire over the 20 year time horizon.</a:t>
            </a:r>
          </a:p>
          <a:p>
            <a:r>
              <a:rPr lang="en-US" dirty="0" smtClean="0"/>
              <a:t>This run </a:t>
            </a:r>
            <a:r>
              <a:rPr lang="en-US" dirty="0"/>
              <a:t>allows the company to see what the model does without the alternative resources attached. It sets a bench mark to test the validity of the information (for instance </a:t>
            </a:r>
            <a:r>
              <a:rPr lang="en-US" dirty="0" smtClean="0"/>
              <a:t>comparing first year </a:t>
            </a:r>
            <a:r>
              <a:rPr lang="en-US" dirty="0"/>
              <a:t>system </a:t>
            </a:r>
            <a:r>
              <a:rPr lang="en-US" dirty="0" smtClean="0"/>
              <a:t>cost to </a:t>
            </a:r>
            <a:r>
              <a:rPr lang="en-US" dirty="0"/>
              <a:t>the most recent PGA).</a:t>
            </a:r>
          </a:p>
        </p:txBody>
      </p:sp>
      <p:sp>
        <p:nvSpPr>
          <p:cNvPr id="4" name="Slide Number Placeholder 3"/>
          <p:cNvSpPr>
            <a:spLocks noGrp="1"/>
          </p:cNvSpPr>
          <p:nvPr>
            <p:ph type="sldNum" sz="quarter" idx="12"/>
          </p:nvPr>
        </p:nvSpPr>
        <p:spPr/>
        <p:txBody>
          <a:bodyPr/>
          <a:lstStyle/>
          <a:p>
            <a:fld id="{CFC7651E-B4BE-4A93-B9C9-586D74789E66}" type="slidenum">
              <a:rPr lang="en-US" smtClean="0"/>
              <a:t>3</a:t>
            </a:fld>
            <a:endParaRPr lang="en-US"/>
          </a:p>
        </p:txBody>
      </p:sp>
    </p:spTree>
    <p:extLst>
      <p:ext uri="{BB962C8B-B14F-4D97-AF65-F5344CB8AC3E}">
        <p14:creationId xmlns:p14="http://schemas.microsoft.com/office/powerpoint/2010/main" val="1306239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To build our monthly inputs for SENDOUT we analyze our 30 data samples for each weather location which are the monthly HDD totals for the years 1986-2015.  After getting the Mean and standard deviation we can compute how many data samples fall within each range of standard </a:t>
            </a:r>
            <a:r>
              <a:rPr lang="en-US" dirty="0" smtClean="0"/>
              <a:t>deviations.</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30</a:t>
            </a:fld>
            <a:endParaRPr lang="en-US"/>
          </a:p>
        </p:txBody>
      </p:sp>
      <p:pic>
        <p:nvPicPr>
          <p:cNvPr id="5" name="Picture 4"/>
          <p:cNvPicPr>
            <a:picLocks noChangeAspect="1"/>
          </p:cNvPicPr>
          <p:nvPr/>
        </p:nvPicPr>
        <p:blipFill>
          <a:blip r:embed="rId2"/>
          <a:stretch>
            <a:fillRect/>
          </a:stretch>
        </p:blipFill>
        <p:spPr>
          <a:xfrm>
            <a:off x="3250214" y="4047789"/>
            <a:ext cx="5754301" cy="1832374"/>
          </a:xfrm>
          <a:prstGeom prst="rect">
            <a:avLst/>
          </a:prstGeom>
        </p:spPr>
      </p:pic>
      <p:sp>
        <p:nvSpPr>
          <p:cNvPr id="6" name="Title 1"/>
          <p:cNvSpPr>
            <a:spLocks noGrp="1"/>
          </p:cNvSpPr>
          <p:nvPr>
            <p:ph type="title"/>
          </p:nvPr>
        </p:nvSpPr>
        <p:spPr/>
        <p:txBody>
          <a:bodyPr/>
          <a:lstStyle/>
          <a:p>
            <a:r>
              <a:rPr lang="en-US" dirty="0" smtClean="0"/>
              <a:t>Monte Carlo Weather – Normal Distribution</a:t>
            </a:r>
            <a:endParaRPr lang="en-US" dirty="0"/>
          </a:p>
        </p:txBody>
      </p:sp>
    </p:spTree>
    <p:extLst>
      <p:ext uri="{BB962C8B-B14F-4D97-AF65-F5344CB8AC3E}">
        <p14:creationId xmlns:p14="http://schemas.microsoft.com/office/powerpoint/2010/main" val="1845285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C7651E-B4BE-4A93-B9C9-586D74789E66}" type="slidenum">
              <a:rPr lang="en-US" smtClean="0"/>
              <a:t>31</a:t>
            </a:fld>
            <a:endParaRPr lang="en-US"/>
          </a:p>
        </p:txBody>
      </p:sp>
      <p:pic>
        <p:nvPicPr>
          <p:cNvPr id="8" name="Picture 7"/>
          <p:cNvPicPr>
            <a:picLocks noChangeAspect="1"/>
          </p:cNvPicPr>
          <p:nvPr/>
        </p:nvPicPr>
        <p:blipFill>
          <a:blip r:embed="rId2"/>
          <a:stretch>
            <a:fillRect/>
          </a:stretch>
        </p:blipFill>
        <p:spPr>
          <a:xfrm>
            <a:off x="222954" y="511444"/>
            <a:ext cx="11765810" cy="5844906"/>
          </a:xfrm>
          <a:prstGeom prst="rect">
            <a:avLst/>
          </a:prstGeom>
        </p:spPr>
      </p:pic>
    </p:spTree>
    <p:extLst>
      <p:ext uri="{BB962C8B-B14F-4D97-AF65-F5344CB8AC3E}">
        <p14:creationId xmlns:p14="http://schemas.microsoft.com/office/powerpoint/2010/main" val="1239067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C7651E-B4BE-4A93-B9C9-586D74789E66}" type="slidenum">
              <a:rPr lang="en-US" smtClean="0"/>
              <a:t>32</a:t>
            </a:fld>
            <a:endParaRPr lang="en-US"/>
          </a:p>
        </p:txBody>
      </p:sp>
      <p:pic>
        <p:nvPicPr>
          <p:cNvPr id="6" name="Picture 5"/>
          <p:cNvPicPr>
            <a:picLocks noChangeAspect="1"/>
          </p:cNvPicPr>
          <p:nvPr/>
        </p:nvPicPr>
        <p:blipFill>
          <a:blip r:embed="rId2"/>
          <a:stretch>
            <a:fillRect/>
          </a:stretch>
        </p:blipFill>
        <p:spPr>
          <a:xfrm>
            <a:off x="418454" y="308869"/>
            <a:ext cx="11127783" cy="6115344"/>
          </a:xfrm>
          <a:prstGeom prst="rect">
            <a:avLst/>
          </a:prstGeom>
        </p:spPr>
      </p:pic>
    </p:spTree>
    <p:extLst>
      <p:ext uri="{BB962C8B-B14F-4D97-AF65-F5344CB8AC3E}">
        <p14:creationId xmlns:p14="http://schemas.microsoft.com/office/powerpoint/2010/main" val="26414272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C7651E-B4BE-4A93-B9C9-586D74789E66}" type="slidenum">
              <a:rPr lang="en-US" smtClean="0"/>
              <a:t>33</a:t>
            </a:fld>
            <a:endParaRPr lang="en-US"/>
          </a:p>
        </p:txBody>
      </p:sp>
      <p:pic>
        <p:nvPicPr>
          <p:cNvPr id="3" name="Picture 2"/>
          <p:cNvPicPr>
            <a:picLocks noChangeAspect="1"/>
          </p:cNvPicPr>
          <p:nvPr/>
        </p:nvPicPr>
        <p:blipFill>
          <a:blip r:embed="rId2"/>
          <a:stretch>
            <a:fillRect/>
          </a:stretch>
        </p:blipFill>
        <p:spPr>
          <a:xfrm>
            <a:off x="1438875" y="263610"/>
            <a:ext cx="9377405" cy="6373705"/>
          </a:xfrm>
          <a:prstGeom prst="rect">
            <a:avLst/>
          </a:prstGeom>
        </p:spPr>
      </p:pic>
    </p:spTree>
    <p:extLst>
      <p:ext uri="{BB962C8B-B14F-4D97-AF65-F5344CB8AC3E}">
        <p14:creationId xmlns:p14="http://schemas.microsoft.com/office/powerpoint/2010/main" val="3341559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C7651E-B4BE-4A93-B9C9-586D74789E66}" type="slidenum">
              <a:rPr lang="en-US" smtClean="0"/>
              <a:t>34</a:t>
            </a:fld>
            <a:endParaRPr lang="en-US"/>
          </a:p>
        </p:txBody>
      </p:sp>
      <p:sp>
        <p:nvSpPr>
          <p:cNvPr id="5" name="Title 1"/>
          <p:cNvSpPr>
            <a:spLocks noGrp="1"/>
          </p:cNvSpPr>
          <p:nvPr>
            <p:ph type="title"/>
          </p:nvPr>
        </p:nvSpPr>
        <p:spPr/>
        <p:txBody>
          <a:bodyPr>
            <a:normAutofit/>
          </a:bodyPr>
          <a:lstStyle/>
          <a:p>
            <a:r>
              <a:rPr lang="en-US" dirty="0" smtClean="0"/>
              <a:t>Why not Monte Carlo Price AND Weather?</a:t>
            </a:r>
            <a:endParaRPr lang="en-US" dirty="0"/>
          </a:p>
        </p:txBody>
      </p:sp>
      <p:sp>
        <p:nvSpPr>
          <p:cNvPr id="6" name="Text Placeholder 2"/>
          <p:cNvSpPr>
            <a:spLocks noGrp="1"/>
          </p:cNvSpPr>
          <p:nvPr>
            <p:ph idx="1"/>
          </p:nvPr>
        </p:nvSpPr>
        <p:spPr>
          <a:xfrm>
            <a:off x="838200" y="1825625"/>
            <a:ext cx="5345624" cy="4351338"/>
          </a:xfrm>
        </p:spPr>
        <p:txBody>
          <a:bodyPr>
            <a:normAutofit fontScale="92500"/>
          </a:bodyPr>
          <a:lstStyle/>
          <a:p>
            <a:r>
              <a:rPr lang="en-US" sz="2400" dirty="0" smtClean="0"/>
              <a:t>What happens when we look at drawing on both price and weather at the same time?</a:t>
            </a:r>
          </a:p>
          <a:p>
            <a:endParaRPr lang="en-US" sz="2400" dirty="0"/>
          </a:p>
          <a:p>
            <a:pPr marL="285607" indent="-285607">
              <a:buFont typeface="Wingdings" panose="05000000000000000000" pitchFamily="2" charset="2"/>
              <a:buChar char="§"/>
            </a:pPr>
            <a:r>
              <a:rPr lang="en-US" sz="2400" dirty="0" smtClean="0"/>
              <a:t>We can imagine a 3 dimensional histogram, instead of the 2 dimensional histograms on the previous pages.  Filling this in takes many more draws.</a:t>
            </a:r>
          </a:p>
          <a:p>
            <a:pPr marL="285607" indent="-285607">
              <a:buFont typeface="Wingdings" panose="05000000000000000000" pitchFamily="2" charset="2"/>
              <a:buChar char="§"/>
            </a:pPr>
            <a:endParaRPr lang="en-US" sz="2400" dirty="0" smtClean="0"/>
          </a:p>
          <a:p>
            <a:pPr marL="285607" indent="-285607">
              <a:buFont typeface="Wingdings" panose="05000000000000000000" pitchFamily="2" charset="2"/>
              <a:buChar char="§"/>
            </a:pPr>
            <a:r>
              <a:rPr lang="en-US" sz="2400" dirty="0" smtClean="0"/>
              <a:t>200 draws of weather on the X axis and 200 draws of price on the Y axis might need 200 x 200 = 40,000 draws to fill in a histogram like this…</a:t>
            </a:r>
          </a:p>
          <a:p>
            <a:pPr marL="0" indent="0">
              <a:buNone/>
            </a:pPr>
            <a:endParaRPr lang="en-US" dirty="0"/>
          </a:p>
        </p:txBody>
      </p:sp>
      <p:pic>
        <p:nvPicPr>
          <p:cNvPr id="7" name="Picture 6"/>
          <p:cNvPicPr>
            <a:picLocks noChangeAspect="1"/>
          </p:cNvPicPr>
          <p:nvPr/>
        </p:nvPicPr>
        <p:blipFill>
          <a:blip r:embed="rId2"/>
          <a:stretch>
            <a:fillRect/>
          </a:stretch>
        </p:blipFill>
        <p:spPr>
          <a:xfrm>
            <a:off x="6400800" y="1825625"/>
            <a:ext cx="5620719" cy="3992181"/>
          </a:xfrm>
          <a:prstGeom prst="rect">
            <a:avLst/>
          </a:prstGeom>
        </p:spPr>
      </p:pic>
    </p:spTree>
    <p:extLst>
      <p:ext uri="{BB962C8B-B14F-4D97-AF65-F5344CB8AC3E}">
        <p14:creationId xmlns:p14="http://schemas.microsoft.com/office/powerpoint/2010/main" val="11739790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0623"/>
            <a:ext cx="10515600" cy="1325563"/>
          </a:xfrm>
        </p:spPr>
        <p:txBody>
          <a:bodyPr/>
          <a:lstStyle/>
          <a:p>
            <a:r>
              <a:rPr lang="en-US" dirty="0" err="1" smtClean="0"/>
              <a:t>Rmix</a:t>
            </a:r>
            <a:r>
              <a:rPr lang="en-US" dirty="0" smtClean="0"/>
              <a:t> Decision - Storage</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35</a:t>
            </a:fld>
            <a:endParaRPr lang="en-US"/>
          </a:p>
        </p:txBody>
      </p:sp>
      <p:pic>
        <p:nvPicPr>
          <p:cNvPr id="6" name="Picture 5"/>
          <p:cNvPicPr>
            <a:picLocks noChangeAspect="1"/>
          </p:cNvPicPr>
          <p:nvPr/>
        </p:nvPicPr>
        <p:blipFill>
          <a:blip r:embed="rId2"/>
          <a:stretch>
            <a:fillRect/>
          </a:stretch>
        </p:blipFill>
        <p:spPr>
          <a:xfrm>
            <a:off x="838200" y="2681207"/>
            <a:ext cx="10583967" cy="1286359"/>
          </a:xfrm>
          <a:prstGeom prst="rect">
            <a:avLst/>
          </a:prstGeom>
        </p:spPr>
      </p:pic>
    </p:spTree>
    <p:extLst>
      <p:ext uri="{BB962C8B-B14F-4D97-AF65-F5344CB8AC3E}">
        <p14:creationId xmlns:p14="http://schemas.microsoft.com/office/powerpoint/2010/main" val="13816136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Rmix</a:t>
            </a:r>
            <a:r>
              <a:rPr lang="en-US" dirty="0" smtClean="0"/>
              <a:t> Decision - Transport</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36</a:t>
            </a:fld>
            <a:endParaRPr lang="en-US"/>
          </a:p>
        </p:txBody>
      </p:sp>
      <p:pic>
        <p:nvPicPr>
          <p:cNvPr id="9" name="Picture 8"/>
          <p:cNvPicPr>
            <a:picLocks noChangeAspect="1"/>
          </p:cNvPicPr>
          <p:nvPr/>
        </p:nvPicPr>
        <p:blipFill>
          <a:blip r:embed="rId2"/>
          <a:stretch>
            <a:fillRect/>
          </a:stretch>
        </p:blipFill>
        <p:spPr>
          <a:xfrm>
            <a:off x="2869849" y="1274332"/>
            <a:ext cx="5937492" cy="5447143"/>
          </a:xfrm>
          <a:prstGeom prst="rect">
            <a:avLst/>
          </a:prstGeom>
        </p:spPr>
      </p:pic>
    </p:spTree>
    <p:extLst>
      <p:ext uri="{BB962C8B-B14F-4D97-AF65-F5344CB8AC3E}">
        <p14:creationId xmlns:p14="http://schemas.microsoft.com/office/powerpoint/2010/main" val="42805228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C7651E-B4BE-4A93-B9C9-586D74789E66}" type="slidenum">
              <a:rPr lang="en-US" smtClean="0"/>
              <a:t>37</a:t>
            </a:fld>
            <a:endParaRPr lang="en-US"/>
          </a:p>
        </p:txBody>
      </p:sp>
      <p:pic>
        <p:nvPicPr>
          <p:cNvPr id="6" name="Picture 5"/>
          <p:cNvPicPr>
            <a:picLocks noChangeAspect="1"/>
          </p:cNvPicPr>
          <p:nvPr/>
        </p:nvPicPr>
        <p:blipFill>
          <a:blip r:embed="rId2"/>
          <a:stretch>
            <a:fillRect/>
          </a:stretch>
        </p:blipFill>
        <p:spPr>
          <a:xfrm>
            <a:off x="166519" y="759418"/>
            <a:ext cx="11876174" cy="5346914"/>
          </a:xfrm>
          <a:prstGeom prst="rect">
            <a:avLst/>
          </a:prstGeom>
        </p:spPr>
      </p:pic>
    </p:spTree>
    <p:extLst>
      <p:ext uri="{BB962C8B-B14F-4D97-AF65-F5344CB8AC3E}">
        <p14:creationId xmlns:p14="http://schemas.microsoft.com/office/powerpoint/2010/main" val="18484781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C7651E-B4BE-4A93-B9C9-586D74789E66}" type="slidenum">
              <a:rPr lang="en-US" smtClean="0"/>
              <a:t>38</a:t>
            </a:fld>
            <a:endParaRPr lang="en-US"/>
          </a:p>
        </p:txBody>
      </p:sp>
      <p:pic>
        <p:nvPicPr>
          <p:cNvPr id="6" name="Picture 5"/>
          <p:cNvPicPr>
            <a:picLocks noChangeAspect="1"/>
          </p:cNvPicPr>
          <p:nvPr/>
        </p:nvPicPr>
        <p:blipFill>
          <a:blip r:embed="rId2"/>
          <a:stretch>
            <a:fillRect/>
          </a:stretch>
        </p:blipFill>
        <p:spPr>
          <a:xfrm>
            <a:off x="556608" y="805911"/>
            <a:ext cx="10867295" cy="5176433"/>
          </a:xfrm>
          <a:prstGeom prst="rect">
            <a:avLst/>
          </a:prstGeom>
        </p:spPr>
      </p:pic>
    </p:spTree>
    <p:extLst>
      <p:ext uri="{BB962C8B-B14F-4D97-AF65-F5344CB8AC3E}">
        <p14:creationId xmlns:p14="http://schemas.microsoft.com/office/powerpoint/2010/main" val="37753083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C7651E-B4BE-4A93-B9C9-586D74789E66}" type="slidenum">
              <a:rPr lang="en-US" smtClean="0"/>
              <a:t>39</a:t>
            </a:fld>
            <a:endParaRPr lang="en-US"/>
          </a:p>
        </p:txBody>
      </p:sp>
      <p:pic>
        <p:nvPicPr>
          <p:cNvPr id="5" name="Picture 4"/>
          <p:cNvPicPr>
            <a:picLocks noChangeAspect="1"/>
          </p:cNvPicPr>
          <p:nvPr/>
        </p:nvPicPr>
        <p:blipFill>
          <a:blip r:embed="rId2"/>
          <a:stretch>
            <a:fillRect/>
          </a:stretch>
        </p:blipFill>
        <p:spPr>
          <a:xfrm>
            <a:off x="472515" y="712922"/>
            <a:ext cx="11230930" cy="5424407"/>
          </a:xfrm>
          <a:prstGeom prst="rect">
            <a:avLst/>
          </a:prstGeom>
        </p:spPr>
      </p:pic>
    </p:spTree>
    <p:extLst>
      <p:ext uri="{BB962C8B-B14F-4D97-AF65-F5344CB8AC3E}">
        <p14:creationId xmlns:p14="http://schemas.microsoft.com/office/powerpoint/2010/main" val="3461200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Supply - Summary</a:t>
            </a:r>
            <a:endParaRPr lang="en-US" dirty="0"/>
          </a:p>
        </p:txBody>
      </p:sp>
      <p:sp>
        <p:nvSpPr>
          <p:cNvPr id="3" name="Content Placeholder 2"/>
          <p:cNvSpPr>
            <a:spLocks noGrp="1"/>
          </p:cNvSpPr>
          <p:nvPr>
            <p:ph idx="1"/>
          </p:nvPr>
        </p:nvSpPr>
        <p:spPr/>
        <p:txBody>
          <a:bodyPr/>
          <a:lstStyle/>
          <a:p>
            <a:r>
              <a:rPr lang="en-US" dirty="0" smtClean="0"/>
              <a:t>Base – Can be listed as “Base” or “Fixed” this is an annual supply that we must take if we contract it. </a:t>
            </a:r>
          </a:p>
          <a:p>
            <a:r>
              <a:rPr lang="en-US" dirty="0" smtClean="0"/>
              <a:t>Winter – This is another supply that we must take, but is only available during the winter season (November-March).</a:t>
            </a:r>
          </a:p>
          <a:p>
            <a:r>
              <a:rPr lang="en-US" dirty="0" smtClean="0"/>
              <a:t>Day Gas – Can be broken down by winter and summer day gas. We only have to take what we need of this type of gas, and because it is more flexible, it is more expensive than Base or Winter gas.</a:t>
            </a:r>
          </a:p>
          <a:p>
            <a:r>
              <a:rPr lang="en-US" dirty="0" smtClean="0"/>
              <a:t>Peak – Used to serve demand when all other options are exhausted. It is also the most expensive type of gas.</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4</a:t>
            </a:fld>
            <a:endParaRPr lang="en-US"/>
          </a:p>
        </p:txBody>
      </p:sp>
    </p:spTree>
    <p:extLst>
      <p:ext uri="{BB962C8B-B14F-4D97-AF65-F5344CB8AC3E}">
        <p14:creationId xmlns:p14="http://schemas.microsoft.com/office/powerpoint/2010/main" val="2079609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a:t>
            </a:r>
            <a:r>
              <a:rPr lang="en-US" dirty="0"/>
              <a:t>n</a:t>
            </a:r>
          </a:p>
        </p:txBody>
      </p:sp>
      <p:sp>
        <p:nvSpPr>
          <p:cNvPr id="4" name="Slide Number Placeholder 3"/>
          <p:cNvSpPr>
            <a:spLocks noGrp="1"/>
          </p:cNvSpPr>
          <p:nvPr>
            <p:ph type="sldNum" sz="quarter" idx="12"/>
          </p:nvPr>
        </p:nvSpPr>
        <p:spPr/>
        <p:txBody>
          <a:bodyPr/>
          <a:lstStyle/>
          <a:p>
            <a:fld id="{CFC7651E-B4BE-4A93-B9C9-586D74789E66}" type="slidenum">
              <a:rPr lang="en-US" smtClean="0"/>
              <a:t>40</a:t>
            </a:fld>
            <a:endParaRPr lang="en-US"/>
          </a:p>
        </p:txBody>
      </p:sp>
      <p:pic>
        <p:nvPicPr>
          <p:cNvPr id="11" name="Picture 10"/>
          <p:cNvPicPr>
            <a:picLocks noChangeAspect="1"/>
          </p:cNvPicPr>
          <p:nvPr/>
        </p:nvPicPr>
        <p:blipFill>
          <a:blip r:embed="rId2"/>
          <a:stretch>
            <a:fillRect/>
          </a:stretch>
        </p:blipFill>
        <p:spPr>
          <a:xfrm>
            <a:off x="480448" y="2106050"/>
            <a:ext cx="11434603" cy="3271861"/>
          </a:xfrm>
          <a:prstGeom prst="rect">
            <a:avLst/>
          </a:prstGeom>
        </p:spPr>
      </p:pic>
    </p:spTree>
    <p:extLst>
      <p:ext uri="{BB962C8B-B14F-4D97-AF65-F5344CB8AC3E}">
        <p14:creationId xmlns:p14="http://schemas.microsoft.com/office/powerpoint/2010/main" val="5065675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 – Cont.</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41</a:t>
            </a:fld>
            <a:endParaRPr lang="en-US"/>
          </a:p>
        </p:txBody>
      </p:sp>
      <p:pic>
        <p:nvPicPr>
          <p:cNvPr id="8" name="Picture 7"/>
          <p:cNvPicPr>
            <a:picLocks noChangeAspect="1"/>
          </p:cNvPicPr>
          <p:nvPr/>
        </p:nvPicPr>
        <p:blipFill>
          <a:blip r:embed="rId2"/>
          <a:stretch>
            <a:fillRect/>
          </a:stretch>
        </p:blipFill>
        <p:spPr>
          <a:xfrm>
            <a:off x="216975" y="1851242"/>
            <a:ext cx="11825879" cy="4100107"/>
          </a:xfrm>
          <a:prstGeom prst="rect">
            <a:avLst/>
          </a:prstGeom>
        </p:spPr>
      </p:pic>
    </p:spTree>
    <p:extLst>
      <p:ext uri="{BB962C8B-B14F-4D97-AF65-F5344CB8AC3E}">
        <p14:creationId xmlns:p14="http://schemas.microsoft.com/office/powerpoint/2010/main" val="37194587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2820" y="316999"/>
            <a:ext cx="4235117" cy="1325563"/>
          </a:xfrm>
        </p:spPr>
        <p:txBody>
          <a:bodyPr/>
          <a:lstStyle/>
          <a:p>
            <a:r>
              <a:rPr lang="en-US" dirty="0" smtClean="0"/>
              <a:t>2016 IRP Timeline</a:t>
            </a:r>
            <a:endParaRPr lang="en-US" dirty="0"/>
          </a:p>
        </p:txBody>
      </p:sp>
      <p:sp>
        <p:nvSpPr>
          <p:cNvPr id="3" name="Slide Number Placeholder 2"/>
          <p:cNvSpPr>
            <a:spLocks noGrp="1"/>
          </p:cNvSpPr>
          <p:nvPr>
            <p:ph type="sldNum" sz="quarter" idx="12"/>
          </p:nvPr>
        </p:nvSpPr>
        <p:spPr/>
        <p:txBody>
          <a:bodyPr/>
          <a:lstStyle/>
          <a:p>
            <a:fld id="{CFC7651E-B4BE-4A93-B9C9-586D74789E66}" type="slidenum">
              <a:rPr lang="en-US" smtClean="0"/>
              <a:t>42</a:t>
            </a:fld>
            <a:endParaRPr lang="en-US"/>
          </a:p>
        </p:txBody>
      </p:sp>
      <p:pic>
        <p:nvPicPr>
          <p:cNvPr id="9" name="Content Placeholder 8"/>
          <p:cNvPicPr>
            <a:picLocks noGrp="1" noChangeAspect="1"/>
          </p:cNvPicPr>
          <p:nvPr>
            <p:ph idx="1"/>
          </p:nvPr>
        </p:nvPicPr>
        <p:blipFill>
          <a:blip r:embed="rId3"/>
          <a:stretch>
            <a:fillRect/>
          </a:stretch>
        </p:blipFill>
        <p:spPr>
          <a:xfrm>
            <a:off x="282811" y="2402237"/>
            <a:ext cx="11606521" cy="3192651"/>
          </a:xfrm>
          <a:prstGeom prst="rect">
            <a:avLst/>
          </a:prstGeom>
        </p:spPr>
      </p:pic>
    </p:spTree>
    <p:extLst>
      <p:ext uri="{BB962C8B-B14F-4D97-AF65-F5344CB8AC3E}">
        <p14:creationId xmlns:p14="http://schemas.microsoft.com/office/powerpoint/2010/main" val="19390082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38400"/>
            <a:ext cx="8229600" cy="1143000"/>
          </a:xfrm>
        </p:spPr>
        <p:txBody>
          <a:bodyPr/>
          <a:lstStyle/>
          <a:p>
            <a:r>
              <a:rPr lang="en-US" dirty="0" smtClean="0"/>
              <a:t>NEXT STEPS?</a:t>
            </a:r>
            <a:endParaRPr lang="en-US" dirty="0"/>
          </a:p>
        </p:txBody>
      </p:sp>
      <p:sp>
        <p:nvSpPr>
          <p:cNvPr id="3" name="Slide Number Placeholder 2"/>
          <p:cNvSpPr>
            <a:spLocks noGrp="1"/>
          </p:cNvSpPr>
          <p:nvPr>
            <p:ph type="sldNum" sz="quarter" idx="12"/>
          </p:nvPr>
        </p:nvSpPr>
        <p:spPr/>
        <p:txBody>
          <a:bodyPr/>
          <a:lstStyle/>
          <a:p>
            <a:fld id="{CFC7651E-B4BE-4A93-B9C9-586D74789E66}" type="slidenum">
              <a:rPr lang="en-US" smtClean="0"/>
              <a:t>43</a:t>
            </a:fld>
            <a:endParaRPr lang="en-US"/>
          </a:p>
        </p:txBody>
      </p:sp>
    </p:spTree>
    <p:extLst>
      <p:ext uri="{BB962C8B-B14F-4D97-AF65-F5344CB8AC3E}">
        <p14:creationId xmlns:p14="http://schemas.microsoft.com/office/powerpoint/2010/main" val="18595814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00200"/>
            <a:ext cx="7924800" cy="2734236"/>
          </a:xfrm>
        </p:spPr>
        <p:txBody>
          <a:bodyPr>
            <a:normAutofit fontScale="90000"/>
          </a:bodyPr>
          <a:lstStyle/>
          <a:p>
            <a:r>
              <a:rPr lang="en-US" dirty="0" smtClean="0"/>
              <a:t>Cascade Natural Gas Corporation</a:t>
            </a:r>
            <a:br>
              <a:rPr lang="en-US" dirty="0" smtClean="0"/>
            </a:br>
            <a:r>
              <a:rPr lang="en-US" dirty="0" smtClean="0"/>
              <a:t> </a:t>
            </a:r>
            <a:br>
              <a:rPr lang="en-US" dirty="0" smtClean="0"/>
            </a:br>
            <a:r>
              <a:rPr lang="en-US" sz="3600" dirty="0"/>
              <a:t>Integrated Resource Plan</a:t>
            </a:r>
            <a:br>
              <a:rPr lang="en-US" sz="3600" dirty="0"/>
            </a:br>
            <a:r>
              <a:rPr lang="en-US" sz="3600" dirty="0"/>
              <a:t>Technical Advisory Group Meeting </a:t>
            </a:r>
            <a:r>
              <a:rPr lang="en-US" sz="3600" dirty="0" smtClean="0"/>
              <a:t>#5</a:t>
            </a:r>
            <a:endParaRPr lang="en-US" sz="3600" dirty="0"/>
          </a:p>
        </p:txBody>
      </p:sp>
      <p:sp>
        <p:nvSpPr>
          <p:cNvPr id="3" name="Subtitle 2"/>
          <p:cNvSpPr>
            <a:spLocks noGrp="1"/>
          </p:cNvSpPr>
          <p:nvPr>
            <p:ph type="subTitle" idx="1"/>
          </p:nvPr>
        </p:nvSpPr>
        <p:spPr>
          <a:xfrm>
            <a:off x="5334000" y="4724400"/>
            <a:ext cx="3962400" cy="838200"/>
          </a:xfrm>
        </p:spPr>
        <p:txBody>
          <a:bodyPr>
            <a:noAutofit/>
          </a:bodyPr>
          <a:lstStyle/>
          <a:p>
            <a:r>
              <a:rPr lang="en-US" sz="1600" dirty="0" smtClean="0"/>
              <a:t>Friday, October 14</a:t>
            </a:r>
            <a:r>
              <a:rPr lang="en-US" sz="1600" baseline="30000" dirty="0" smtClean="0"/>
              <a:t>th</a:t>
            </a:r>
            <a:r>
              <a:rPr lang="en-US" sz="1600" dirty="0" smtClean="0"/>
              <a:t> 2016</a:t>
            </a:r>
          </a:p>
          <a:p>
            <a:r>
              <a:rPr lang="en-US" sz="1600" dirty="0" smtClean="0"/>
              <a:t>CNGC Headquarters</a:t>
            </a:r>
          </a:p>
          <a:p>
            <a:r>
              <a:rPr lang="en-US" sz="1600" dirty="0" smtClean="0"/>
              <a:t>Via WebEx</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817" y="5562600"/>
            <a:ext cx="2203731" cy="906207"/>
          </a:xfrm>
          <a:prstGeom prst="rect">
            <a:avLst/>
          </a:prstGeom>
        </p:spPr>
      </p:pic>
    </p:spTree>
    <p:extLst>
      <p:ext uri="{BB962C8B-B14F-4D97-AF65-F5344CB8AC3E}">
        <p14:creationId xmlns:p14="http://schemas.microsoft.com/office/powerpoint/2010/main" val="614146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588216" y="32839"/>
            <a:ext cx="6540285" cy="6688636"/>
          </a:xfrm>
          <a:prstGeom prst="rect">
            <a:avLst/>
          </a:prstGeom>
        </p:spPr>
      </p:pic>
      <p:sp>
        <p:nvSpPr>
          <p:cNvPr id="4" name="Slide Number Placeholder 3"/>
          <p:cNvSpPr>
            <a:spLocks noGrp="1"/>
          </p:cNvSpPr>
          <p:nvPr>
            <p:ph type="sldNum" sz="quarter" idx="12"/>
          </p:nvPr>
        </p:nvSpPr>
        <p:spPr/>
        <p:txBody>
          <a:bodyPr/>
          <a:lstStyle/>
          <a:p>
            <a:fld id="{CFC7651E-B4BE-4A93-B9C9-586D74789E66}" type="slidenum">
              <a:rPr lang="en-US" smtClean="0"/>
              <a:t>5</a:t>
            </a:fld>
            <a:endParaRPr lang="en-US"/>
          </a:p>
        </p:txBody>
      </p:sp>
    </p:spTree>
    <p:extLst>
      <p:ext uri="{BB962C8B-B14F-4D97-AF65-F5344CB8AC3E}">
        <p14:creationId xmlns:p14="http://schemas.microsoft.com/office/powerpoint/2010/main" val="731244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p:txBody>
          <a:bodyPr/>
          <a:lstStyle/>
          <a:p>
            <a:r>
              <a:rPr lang="en-US" dirty="0" smtClean="0"/>
              <a:t>Incremental Transport</a:t>
            </a:r>
          </a:p>
          <a:p>
            <a:r>
              <a:rPr lang="en-US" dirty="0" smtClean="0"/>
              <a:t>Incremental Storage</a:t>
            </a:r>
          </a:p>
          <a:p>
            <a:r>
              <a:rPr lang="en-US" dirty="0" smtClean="0"/>
              <a:t>All In</a:t>
            </a:r>
          </a:p>
          <a:p>
            <a:r>
              <a:rPr lang="en-US" dirty="0" smtClean="0"/>
              <a:t>Expected Case</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6</a:t>
            </a:fld>
            <a:endParaRPr lang="en-US"/>
          </a:p>
        </p:txBody>
      </p:sp>
    </p:spTree>
    <p:extLst>
      <p:ext uri="{BB962C8B-B14F-4D97-AF65-F5344CB8AC3E}">
        <p14:creationId xmlns:p14="http://schemas.microsoft.com/office/powerpoint/2010/main" val="3745913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Incremental Transport</a:t>
            </a:r>
            <a:endParaRPr lang="en-US" dirty="0"/>
          </a:p>
        </p:txBody>
      </p:sp>
      <p:sp>
        <p:nvSpPr>
          <p:cNvPr id="3" name="Content Placeholder 2"/>
          <p:cNvSpPr>
            <a:spLocks noGrp="1"/>
          </p:cNvSpPr>
          <p:nvPr>
            <p:ph idx="1"/>
          </p:nvPr>
        </p:nvSpPr>
        <p:spPr>
          <a:xfrm>
            <a:off x="838199" y="1825625"/>
            <a:ext cx="10801027" cy="2575894"/>
          </a:xfrm>
        </p:spPr>
        <p:txBody>
          <a:bodyPr>
            <a:normAutofit fontScale="85000" lnSpcReduction="20000"/>
          </a:bodyPr>
          <a:lstStyle/>
          <a:p>
            <a:r>
              <a:rPr lang="en-US" dirty="0"/>
              <a:t>Incremental Transport is tested next as it was our belief that this was the main shortfall. </a:t>
            </a:r>
            <a:endParaRPr lang="en-US" dirty="0" smtClean="0"/>
          </a:p>
          <a:p>
            <a:r>
              <a:rPr lang="en-US" dirty="0" smtClean="0"/>
              <a:t>All </a:t>
            </a:r>
            <a:r>
              <a:rPr lang="en-US" dirty="0"/>
              <a:t>Incremental Transports began on Nov. 2017 </a:t>
            </a:r>
            <a:r>
              <a:rPr lang="en-US" dirty="0" smtClean="0"/>
              <a:t>Except:</a:t>
            </a:r>
          </a:p>
          <a:p>
            <a:pPr lvl="1"/>
            <a:r>
              <a:rPr lang="en-US" dirty="0" smtClean="0"/>
              <a:t>NWP </a:t>
            </a:r>
            <a:r>
              <a:rPr lang="en-US" dirty="0"/>
              <a:t>East OR which begins Nov </a:t>
            </a:r>
            <a:r>
              <a:rPr lang="en-US" dirty="0" smtClean="0"/>
              <a:t>2021.</a:t>
            </a:r>
          </a:p>
          <a:p>
            <a:pPr lvl="1"/>
            <a:r>
              <a:rPr lang="en-US" dirty="0" smtClean="0"/>
              <a:t>I-5 </a:t>
            </a:r>
            <a:r>
              <a:rPr lang="en-US" dirty="0"/>
              <a:t>Expansion begins Nov 2020, with realignment of MDDOs to 30-W starting Nov 2017. </a:t>
            </a:r>
          </a:p>
          <a:p>
            <a:r>
              <a:rPr lang="en-US" dirty="0" smtClean="0"/>
              <a:t>Anticipate </a:t>
            </a:r>
            <a:r>
              <a:rPr lang="en-US" dirty="0"/>
              <a:t>rates will be negotiated, </a:t>
            </a:r>
            <a:r>
              <a:rPr lang="en-US" dirty="0" smtClean="0"/>
              <a:t>however we will provide incremental </a:t>
            </a:r>
            <a:r>
              <a:rPr lang="en-US" dirty="0"/>
              <a:t>transport </a:t>
            </a:r>
            <a:r>
              <a:rPr lang="en-US" dirty="0" smtClean="0"/>
              <a:t>rates under confidential treatment. </a:t>
            </a:r>
          </a:p>
          <a:p>
            <a:r>
              <a:rPr lang="en-US" dirty="0" smtClean="0"/>
              <a:t>Transport </a:t>
            </a:r>
            <a:r>
              <a:rPr lang="en-US" dirty="0"/>
              <a:t>is only sized once over the </a:t>
            </a:r>
            <a:r>
              <a:rPr lang="en-US" dirty="0" smtClean="0"/>
              <a:t>simulation.</a:t>
            </a:r>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t>7</a:t>
            </a:fld>
            <a:endParaRPr lang="en-US"/>
          </a:p>
        </p:txBody>
      </p:sp>
      <p:pic>
        <p:nvPicPr>
          <p:cNvPr id="6" name="Picture 5"/>
          <p:cNvPicPr>
            <a:picLocks noChangeAspect="1"/>
          </p:cNvPicPr>
          <p:nvPr/>
        </p:nvPicPr>
        <p:blipFill>
          <a:blip r:embed="rId2"/>
          <a:stretch>
            <a:fillRect/>
          </a:stretch>
        </p:blipFill>
        <p:spPr>
          <a:xfrm>
            <a:off x="1036448" y="4493135"/>
            <a:ext cx="10119103" cy="2045777"/>
          </a:xfrm>
          <a:prstGeom prst="rect">
            <a:avLst/>
          </a:prstGeom>
        </p:spPr>
      </p:pic>
    </p:spTree>
    <p:extLst>
      <p:ext uri="{BB962C8B-B14F-4D97-AF65-F5344CB8AC3E}">
        <p14:creationId xmlns:p14="http://schemas.microsoft.com/office/powerpoint/2010/main" val="1549677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601907" y="8665"/>
            <a:ext cx="6712573" cy="6864833"/>
          </a:xfrm>
          <a:prstGeom prst="rect">
            <a:avLst/>
          </a:prstGeom>
        </p:spPr>
      </p:pic>
      <p:sp>
        <p:nvSpPr>
          <p:cNvPr id="4" name="Slide Number Placeholder 3"/>
          <p:cNvSpPr>
            <a:spLocks noGrp="1"/>
          </p:cNvSpPr>
          <p:nvPr>
            <p:ph type="sldNum" sz="quarter" idx="12"/>
          </p:nvPr>
        </p:nvSpPr>
        <p:spPr/>
        <p:txBody>
          <a:bodyPr/>
          <a:lstStyle/>
          <a:p>
            <a:fld id="{CFC7651E-B4BE-4A93-B9C9-586D74789E66}" type="slidenum">
              <a:rPr lang="en-US" smtClean="0"/>
              <a:t>8</a:t>
            </a:fld>
            <a:endParaRPr lang="en-US"/>
          </a:p>
        </p:txBody>
      </p:sp>
    </p:spTree>
    <p:extLst>
      <p:ext uri="{BB962C8B-B14F-4D97-AF65-F5344CB8AC3E}">
        <p14:creationId xmlns:p14="http://schemas.microsoft.com/office/powerpoint/2010/main" val="3486025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99661" y="403801"/>
            <a:ext cx="5009322" cy="6045452"/>
          </a:xfrm>
          <a:prstGeom prst="rect">
            <a:avLst/>
          </a:prstGeom>
        </p:spPr>
      </p:pic>
    </p:spTree>
    <p:extLst>
      <p:ext uri="{BB962C8B-B14F-4D97-AF65-F5344CB8AC3E}">
        <p14:creationId xmlns:p14="http://schemas.microsoft.com/office/powerpoint/2010/main" val="1055207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015f1b76-b32e-440f-80a7-f0ca4d8a872c" ContentTypeId="0x0101006E56B4D1795A2E4DB2F0B01679ED314A" PreviousValue="true"/>
</file>

<file path=customXml/item2.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9E60FB7A06EC0A4287672D91D8331009" ma:contentTypeVersion="104" ma:contentTypeDescription="" ma:contentTypeScope="" ma:versionID="4fc58195969815c35114c24e48bb6ba4">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c67bbc6b01ef53d9eb67ed595f238aeb"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refix xmlns="dc463f71-b30c-4ab2-9473-d307f9d35888">UG</Prefix>
    <DocumentSetType xmlns="dc463f71-b30c-4ab2-9473-d307f9d35888">Document</DocumentSetType>
    <IsConfidential xmlns="dc463f71-b30c-4ab2-9473-d307f9d35888">false</IsConfidential>
    <AgendaOrder xmlns="dc463f71-b30c-4ab2-9473-d307f9d35888">false</AgendaOrder>
    <CaseType xmlns="dc463f71-b30c-4ab2-9473-d307f9d35888">Plan</CaseType>
    <IndustryCode xmlns="dc463f71-b30c-4ab2-9473-d307f9d35888">150</IndustryCode>
    <CaseStatus xmlns="dc463f71-b30c-4ab2-9473-d307f9d35888">Closed</CaseStatus>
    <OpenedDate xmlns="dc463f71-b30c-4ab2-9473-d307f9d35888">2016-04-29T07:00:00+00:00</OpenedDate>
    <Date1 xmlns="dc463f71-b30c-4ab2-9473-d307f9d35888">2016-10-17T07:00:00+00:00</Date1>
    <IsDocumentOrder xmlns="dc463f71-b30c-4ab2-9473-d307f9d35888" xsi:nil="true"/>
    <IsHighlyConfidential xmlns="dc463f71-b30c-4ab2-9473-d307f9d35888">false</IsHighlyConfidential>
    <CaseCompanyNames xmlns="dc463f71-b30c-4ab2-9473-d307f9d35888">Cascade Natural Gas Corporation</CaseCompanyNames>
    <DocketNumber xmlns="dc463f71-b30c-4ab2-9473-d307f9d35888">160453</DocketNumber>
    <DelegatedOrder xmlns="dc463f71-b30c-4ab2-9473-d307f9d35888">false</DelegatedOrder>
    <Visibility xmlns="dc463f71-b30c-4ab2-9473-d307f9d35888" xsi:nil="true"/>
    <Nickname xmlns="http://schemas.microsoft.com/sharepoint/v3" xsi:nil="true"/>
    <SignificantOrder xmlns="dc463f71-b30c-4ab2-9473-d307f9d35888">false</SignificantOrder>
  </documentManagement>
</p:properties>
</file>

<file path=customXml/itemProps1.xml><?xml version="1.0" encoding="utf-8"?>
<ds:datastoreItem xmlns:ds="http://schemas.openxmlformats.org/officeDocument/2006/customXml" ds:itemID="{16E14B6F-5E10-46B7-BB15-645CA543A894}"/>
</file>

<file path=customXml/itemProps2.xml><?xml version="1.0" encoding="utf-8"?>
<ds:datastoreItem xmlns:ds="http://schemas.openxmlformats.org/officeDocument/2006/customXml" ds:itemID="{CFDDF676-7DFB-415F-BCA3-2F4CB6F13F9F}"/>
</file>

<file path=customXml/itemProps3.xml><?xml version="1.0" encoding="utf-8"?>
<ds:datastoreItem xmlns:ds="http://schemas.openxmlformats.org/officeDocument/2006/customXml" ds:itemID="{9304E5AA-F176-4878-9A62-1537CD1C1674}"/>
</file>

<file path=customXml/itemProps4.xml><?xml version="1.0" encoding="utf-8"?>
<ds:datastoreItem xmlns:ds="http://schemas.openxmlformats.org/officeDocument/2006/customXml" ds:itemID="{4A55D530-0608-4A48-99A3-7B4FF629EFF6}"/>
</file>

<file path=docProps/app.xml><?xml version="1.0" encoding="utf-8"?>
<Properties xmlns="http://schemas.openxmlformats.org/officeDocument/2006/extended-properties" xmlns:vt="http://schemas.openxmlformats.org/officeDocument/2006/docPropsVTypes">
  <Template/>
  <TotalTime>3212</TotalTime>
  <Words>1309</Words>
  <Application>Microsoft Office PowerPoint</Application>
  <PresentationFormat>Widescreen</PresentationFormat>
  <Paragraphs>154</Paragraphs>
  <Slides>44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Wingdings</vt:lpstr>
      <vt:lpstr>Office Theme</vt:lpstr>
      <vt:lpstr>Cascade Natural Gas Corporation   Integrated Resource Plan Technical Advisory Group Meeting #5</vt:lpstr>
      <vt:lpstr>AGENDA</vt:lpstr>
      <vt:lpstr>Current Resources</vt:lpstr>
      <vt:lpstr>Types of Supply - Summary</vt:lpstr>
      <vt:lpstr>PowerPoint Presentation</vt:lpstr>
      <vt:lpstr>Assumptions</vt:lpstr>
      <vt:lpstr>Incremental Transport</vt:lpstr>
      <vt:lpstr>PowerPoint Presentation</vt:lpstr>
      <vt:lpstr>PowerPoint Presentation</vt:lpstr>
      <vt:lpstr>Incremental Transport – An Example</vt:lpstr>
      <vt:lpstr>Incremental Storage</vt:lpstr>
      <vt:lpstr>PowerPoint Presentation</vt:lpstr>
      <vt:lpstr>All In Scenario</vt:lpstr>
      <vt:lpstr>PowerPoint Presentation</vt:lpstr>
      <vt:lpstr>PowerPoint Presentation</vt:lpstr>
      <vt:lpstr>Expected Scenario</vt:lpstr>
      <vt:lpstr>PowerPoint Presentation</vt:lpstr>
      <vt:lpstr>Total System Costs ($000)</vt:lpstr>
      <vt:lpstr>Alternative Resources Selected</vt:lpstr>
      <vt:lpstr>Alternative Resources Selected</vt:lpstr>
      <vt:lpstr>Alternative Resources Not Selected</vt:lpstr>
      <vt:lpstr>Alternative Resources Not Selected</vt:lpstr>
      <vt:lpstr>Monte Carlo Simulations</vt:lpstr>
      <vt:lpstr>Monte Carlo – NYMEX Price</vt:lpstr>
      <vt:lpstr>PowerPoint Presentation</vt:lpstr>
      <vt:lpstr>PowerPoint Presentation</vt:lpstr>
      <vt:lpstr>Monte Carlo – Weather</vt:lpstr>
      <vt:lpstr>Monte Carlo Weather – Normal Distribution</vt:lpstr>
      <vt:lpstr>Monte Carlo Weather – Normal Distribution</vt:lpstr>
      <vt:lpstr>Monte Carlo Weather – Normal Distribution</vt:lpstr>
      <vt:lpstr>PowerPoint Presentation</vt:lpstr>
      <vt:lpstr>PowerPoint Presentation</vt:lpstr>
      <vt:lpstr>PowerPoint Presentation</vt:lpstr>
      <vt:lpstr>Why not Monte Carlo Price AND Weather?</vt:lpstr>
      <vt:lpstr>Rmix Decision - Storage</vt:lpstr>
      <vt:lpstr>Rmix Decision - Transport</vt:lpstr>
      <vt:lpstr>PowerPoint Presentation</vt:lpstr>
      <vt:lpstr>PowerPoint Presentation</vt:lpstr>
      <vt:lpstr>PowerPoint Presentation</vt:lpstr>
      <vt:lpstr>Action Plan</vt:lpstr>
      <vt:lpstr>Action Plan – Cont.</vt:lpstr>
      <vt:lpstr>2016 IRP Timeline</vt:lpstr>
      <vt:lpstr>NEXT STEPS?</vt:lpstr>
      <vt:lpstr>Cascade Natural Gas Corporation   Integrated Resource Plan Technical Advisory Group Meeting #5</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Sellers-Vaughn, Mark</dc:creator>
  <cp:lastModifiedBy>Robertson, Brian</cp:lastModifiedBy>
  <cp:revision>172</cp:revision>
  <dcterms:created xsi:type="dcterms:W3CDTF">2016-08-17T19:54:59Z</dcterms:created>
  <dcterms:modified xsi:type="dcterms:W3CDTF">2016-10-13T22:10:29Z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0x0101006E56B4D1795A2E4DB2F0B01679ED314A009E60FB7A06EC0A4287672D91D8331009</vt:lpwstr>
  </property>
  <property fmtid="{D5CDD505-2E9C-101B-9397-08002B2CF9AE}" pid="3" name="_docset_NoMedatataSyncRequired">
    <vt:lpwstr>False</vt:lpwstr>
  </property>
</Properties>
</file>