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6" r:id="rId6"/>
    <p:sldId id="295" r:id="rId7"/>
    <p:sldId id="278" r:id="rId8"/>
    <p:sldId id="298" r:id="rId9"/>
    <p:sldId id="297" r:id="rId10"/>
    <p:sldId id="294" r:id="rId11"/>
    <p:sldId id="299" r:id="rId12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s Nedrud" initials="JV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4C55"/>
    <a:srgbClr val="7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F4BA9C24-405D-4996-AB18-4B3D1B994AE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D2AFA398-BE57-4A12-B4D5-6F13FB9D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A398-BE57-4A12-B4D5-6F13FB9D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7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FA398-BE57-4A12-B4D5-6F13FB9D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0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35750D-C36C-45A3-B897-79C3996CA887}" type="slidenum">
              <a:rPr lang="en-US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74C55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474C5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4648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Planning Process</a:t>
            </a: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505200" y="45720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sz="2000" b="1" dirty="0" smtClean="0"/>
              <a:t>UTC Rulemaking for Integrated Resource Planning Transmission and Distribution Workshop </a:t>
            </a:r>
          </a:p>
          <a:p>
            <a:pPr algn="r"/>
            <a:r>
              <a:rPr lang="en-US" sz="2000" b="1" dirty="0" smtClean="0"/>
              <a:t>March 10, 2017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 considerations differ between gas and electric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5867400"/>
            <a:ext cx="7943850" cy="30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/>
              <a:t>* “Transmission” defined by how much stress pipeline is operating at (&gt;20% SYMS)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46974"/>
              </p:ext>
            </p:extLst>
          </p:nvPr>
        </p:nvGraphicFramePr>
        <p:xfrm>
          <a:off x="533400" y="1219200"/>
          <a:ext cx="8153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124200"/>
                <a:gridCol w="3429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Considerations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Natural</a:t>
                      </a:r>
                      <a:r>
                        <a:rPr lang="en-US" sz="1200" baseline="0" dirty="0" smtClean="0"/>
                        <a:t> 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Electric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Service</a:t>
                      </a:r>
                      <a:r>
                        <a:rPr lang="en-US" sz="1200" baseline="0" dirty="0" smtClean="0"/>
                        <a:t> obligations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Feasibly serve; Upon service - obligation</a:t>
                      </a:r>
                      <a:r>
                        <a:rPr lang="en-US" sz="1200" baseline="0" dirty="0" smtClean="0"/>
                        <a:t> to serve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Obligation to serve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Design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Demand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Typically planning for winter peak</a:t>
                      </a:r>
                      <a:r>
                        <a:rPr lang="en-US" sz="1200" baseline="0" dirty="0" smtClean="0"/>
                        <a:t> hour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Winter</a:t>
                      </a:r>
                      <a:r>
                        <a:rPr lang="en-US" sz="1200" baseline="0" dirty="0" smtClean="0"/>
                        <a:t> and summer peak depending on customer equipment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Outages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Outages</a:t>
                      </a:r>
                      <a:r>
                        <a:rPr lang="en-US" sz="1200" baseline="0" dirty="0" smtClean="0"/>
                        <a:t> pose safety risk and are avoided; typically design for colder temperatures than electric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Outages</a:t>
                      </a:r>
                      <a:r>
                        <a:rPr lang="en-US" sz="1200" baseline="0" dirty="0" smtClean="0"/>
                        <a:t> can occur and result in reliability concerns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configuration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High pressure backbone; n</a:t>
                      </a:r>
                      <a:r>
                        <a:rPr lang="en-US" sz="1200" dirty="0" smtClean="0"/>
                        <a:t>etworked/2 way flow, where practical</a:t>
                      </a:r>
                    </a:p>
                    <a:p>
                      <a:r>
                        <a:rPr lang="en-US" sz="1200" dirty="0" smtClean="0"/>
                        <a:t>Intermediate/low pressure pipelines; highly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networked/2 way flow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Transmission</a:t>
                      </a:r>
                      <a:r>
                        <a:rPr lang="en-US" sz="1200" baseline="0" dirty="0" smtClean="0"/>
                        <a:t> networked; 2 way flow</a:t>
                      </a:r>
                    </a:p>
                    <a:p>
                      <a:r>
                        <a:rPr lang="en-US" sz="1200" baseline="0" dirty="0" smtClean="0"/>
                        <a:t>Distribution feeders maybe networked: 1 way flow</a:t>
                      </a:r>
                    </a:p>
                    <a:p>
                      <a:r>
                        <a:rPr lang="en-US" sz="1200" baseline="0" dirty="0" smtClean="0"/>
                        <a:t>Distribution laterals typically radial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Operations</a:t>
                      </a:r>
                      <a:r>
                        <a:rPr lang="en-US" sz="1200" baseline="0" dirty="0" smtClean="0"/>
                        <a:t> and Maintenance including design is h</a:t>
                      </a:r>
                      <a:r>
                        <a:rPr lang="en-US" sz="1200" dirty="0" smtClean="0"/>
                        <a:t>eavily</a:t>
                      </a:r>
                      <a:r>
                        <a:rPr lang="en-US" sz="1200" baseline="0" dirty="0" smtClean="0"/>
                        <a:t> regulated at all levels and audited by UTC routinely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Bulk Electric</a:t>
                      </a:r>
                      <a:r>
                        <a:rPr lang="en-US" sz="1200" baseline="0" dirty="0" smtClean="0"/>
                        <a:t> System is h</a:t>
                      </a:r>
                      <a:r>
                        <a:rPr lang="en-US" sz="1200" dirty="0" smtClean="0"/>
                        <a:t>eavily</a:t>
                      </a:r>
                      <a:r>
                        <a:rPr lang="en-US" sz="1200" baseline="0" dirty="0" smtClean="0"/>
                        <a:t> regulated by FERC/NERC and audited every 2-3 years by WECC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supply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Interstate pipelines - </a:t>
                      </a:r>
                      <a:r>
                        <a:rPr lang="en-US" sz="1200" baseline="0" dirty="0" smtClean="0"/>
                        <a:t>Williams Northwest Pipeline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</a:t>
                      </a:r>
                      <a:r>
                        <a:rPr lang="en-US" sz="1200" baseline="0" dirty="0" smtClean="0"/>
                        <a:t> supply with </a:t>
                      </a:r>
                      <a:r>
                        <a:rPr lang="en-US" sz="1200" dirty="0" smtClean="0"/>
                        <a:t>PSE owned generation or from  other </a:t>
                      </a:r>
                      <a:r>
                        <a:rPr lang="en-US" sz="1200" baseline="0" dirty="0" smtClean="0"/>
                        <a:t>providers such as Bonneville Power Authority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Regional planning responsibility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Interstate pipeline operators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Columbia</a:t>
                      </a:r>
                      <a:r>
                        <a:rPr lang="en-US" sz="1200" baseline="0" dirty="0" smtClean="0"/>
                        <a:t> Grid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augmentation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Mobile or permanent </a:t>
                      </a:r>
                      <a:r>
                        <a:rPr lang="en-US" sz="1200" baseline="0" dirty="0" err="1" smtClean="0"/>
                        <a:t>liquified</a:t>
                      </a:r>
                      <a:r>
                        <a:rPr lang="en-US" sz="1200" baseline="0" dirty="0" smtClean="0"/>
                        <a:t> natural gas or compressed natural gas injected on site from core supply, biogas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Battery storage, distributed generation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0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process used to determine infrastructure needs and investments</a:t>
            </a:r>
            <a:endParaRPr lang="en-US" dirty="0"/>
          </a:p>
        </p:txBody>
      </p:sp>
      <p:pic>
        <p:nvPicPr>
          <p:cNvPr id="5" name="Picture 4" descr="Description: Fig7-2DelivSysPlanProcs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934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gas and electric infrastructure planning uses the same core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drivers for evaluating need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3276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Drivers/criteria</a:t>
            </a:r>
          </a:p>
          <a:p>
            <a:pPr lvl="1"/>
            <a:r>
              <a:rPr lang="en-US" dirty="0" smtClean="0"/>
              <a:t>Customer request</a:t>
            </a:r>
          </a:p>
          <a:p>
            <a:pPr lvl="1"/>
            <a:r>
              <a:rPr lang="en-US" dirty="0" smtClean="0"/>
              <a:t>Load growth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External commitment</a:t>
            </a:r>
          </a:p>
          <a:p>
            <a:pPr lvl="1"/>
            <a:r>
              <a:rPr lang="en-US" dirty="0" smtClean="0"/>
              <a:t>Aging Infrastructure</a:t>
            </a:r>
          </a:p>
          <a:p>
            <a:pPr lvl="1"/>
            <a:r>
              <a:rPr lang="en-US" dirty="0" smtClean="0"/>
              <a:t>Integration of resources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67" y="1752600"/>
            <a:ext cx="46386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tools are utilized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87816"/>
              </p:ext>
            </p:extLst>
          </p:nvPr>
        </p:nvGraphicFramePr>
        <p:xfrm>
          <a:off x="685798" y="1447799"/>
          <a:ext cx="7848601" cy="4777583"/>
        </p:xfrm>
        <a:graphic>
          <a:graphicData uri="http://schemas.openxmlformats.org/drawingml/2006/table">
            <a:tbl>
              <a:tblPr/>
              <a:tblGrid>
                <a:gridCol w="1828802"/>
                <a:gridCol w="1371600"/>
                <a:gridCol w="2438400"/>
                <a:gridCol w="2209799"/>
              </a:tblGrid>
              <a:tr h="154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6570" algn="ctr"/>
                          <a:tab pos="933450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TOOL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USE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INPUTS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OUTPUTS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A71"/>
                    </a:solidFill>
                  </a:tcPr>
                </a:tc>
              </a:tr>
              <a:tr h="15411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7F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SynerGi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</a:rPr>
                        <a:t>®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 and electric distribution infrastructure and load characteristics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performance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Power World Simulator – Power Flow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transmission infrastructure and load/generation characteristics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performance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PSS/E Power Flow &amp; Stability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transmission infrastructure and load/generation characteristics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performance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PSLF Power Flow &amp; Stability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modeling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transmission infrastructure and load/generation characteristics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system performance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Predictive Spreadsheet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Predictive analysis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Outage history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outage savings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Gas Outage Spreadsheet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Predictive analysis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Network model output for future capacity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Predicted outage savings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Estimated Unserved Energy (EUE) Spreadsheet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Electric financial analysis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Project costs; hourly  load data; load growth scenarios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Net Present Value; income statement; load growth vs. capacity comparisons; EUE 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Investment Decision Optimization Tool (iDOT)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Project data storage &amp; portfolio optimization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Project scope, budget, justification, alternatives and benefits; resources/financial constraints</a:t>
                      </a:r>
                      <a:endParaRPr lang="en-US" sz="10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Optimized project portfolio; benefit cost ratio for each project; project scoping document</a:t>
                      </a:r>
                      <a:endParaRPr lang="en-US" sz="1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18858" marR="188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07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are evaluated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4800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Electric</a:t>
            </a:r>
          </a:p>
          <a:p>
            <a:r>
              <a:rPr lang="en-US" sz="1200" dirty="0" smtClean="0"/>
              <a:t>Add energy source</a:t>
            </a:r>
          </a:p>
          <a:p>
            <a:pPr marL="457200" lvl="1" indent="0">
              <a:buNone/>
            </a:pPr>
            <a:r>
              <a:rPr lang="en-US" sz="1200" dirty="0" smtClean="0"/>
              <a:t>Substation</a:t>
            </a:r>
          </a:p>
          <a:p>
            <a:r>
              <a:rPr lang="en-US" sz="1200" dirty="0" smtClean="0"/>
              <a:t>Strengthen feed to local area</a:t>
            </a:r>
          </a:p>
          <a:p>
            <a:pPr marL="457200" lvl="1" indent="0">
              <a:buNone/>
            </a:pPr>
            <a:r>
              <a:rPr lang="en-US" sz="1200" dirty="0" smtClean="0"/>
              <a:t>New conductor</a:t>
            </a:r>
          </a:p>
          <a:p>
            <a:pPr marL="457200" lvl="1" indent="0">
              <a:buNone/>
            </a:pPr>
            <a:r>
              <a:rPr lang="en-US" sz="1200" dirty="0" smtClean="0"/>
              <a:t>Replace conductor</a:t>
            </a:r>
          </a:p>
          <a:p>
            <a:r>
              <a:rPr lang="en-US" sz="1200" dirty="0" smtClean="0"/>
              <a:t>Improve existing facility</a:t>
            </a:r>
          </a:p>
          <a:p>
            <a:pPr marL="457200" lvl="1" indent="0">
              <a:buNone/>
            </a:pPr>
            <a:r>
              <a:rPr lang="en-US" sz="1200" dirty="0" smtClean="0"/>
              <a:t>Substation modification</a:t>
            </a:r>
          </a:p>
          <a:p>
            <a:pPr marL="457200" lvl="1" indent="0">
              <a:buNone/>
            </a:pPr>
            <a:r>
              <a:rPr lang="en-US" sz="1200" dirty="0" smtClean="0"/>
              <a:t>Expanded right-of-way</a:t>
            </a:r>
          </a:p>
          <a:p>
            <a:pPr marL="457200" lvl="1" indent="0">
              <a:buNone/>
            </a:pPr>
            <a:r>
              <a:rPr lang="en-US" sz="1200" dirty="0" smtClean="0"/>
              <a:t>Uprate system</a:t>
            </a:r>
          </a:p>
          <a:p>
            <a:pPr marL="457200" lvl="1" indent="0">
              <a:buNone/>
            </a:pPr>
            <a:r>
              <a:rPr lang="en-US" sz="1200" dirty="0" smtClean="0"/>
              <a:t>Rebalance load</a:t>
            </a:r>
          </a:p>
          <a:p>
            <a:pPr marL="457200" lvl="1" indent="0">
              <a:buNone/>
            </a:pPr>
            <a:r>
              <a:rPr lang="en-US" sz="1200" dirty="0" smtClean="0"/>
              <a:t>Modify automatic switching scheme</a:t>
            </a:r>
          </a:p>
          <a:p>
            <a:r>
              <a:rPr lang="en-US" sz="1200" dirty="0" smtClean="0"/>
              <a:t>Load reduction</a:t>
            </a:r>
          </a:p>
          <a:p>
            <a:pPr marL="457200" lvl="1" indent="0">
              <a:buNone/>
            </a:pPr>
            <a:r>
              <a:rPr lang="en-US" sz="1200" dirty="0"/>
              <a:t>Fuel switching</a:t>
            </a:r>
          </a:p>
          <a:p>
            <a:pPr marL="457200" lvl="1" indent="0">
              <a:buNone/>
            </a:pPr>
            <a:r>
              <a:rPr lang="en-US" sz="1200" dirty="0" smtClean="0"/>
              <a:t>Distributed energy resource</a:t>
            </a:r>
          </a:p>
          <a:p>
            <a:pPr marL="457200" lvl="1" indent="0">
              <a:buNone/>
            </a:pPr>
            <a:r>
              <a:rPr lang="en-US" sz="1200" dirty="0" smtClean="0"/>
              <a:t>Natural gas conversion</a:t>
            </a:r>
          </a:p>
          <a:p>
            <a:pPr marL="457200" lvl="1" indent="0">
              <a:buNone/>
            </a:pPr>
            <a:r>
              <a:rPr lang="en-US" sz="1200" dirty="0" smtClean="0"/>
              <a:t>Conservation / Demand response</a:t>
            </a:r>
          </a:p>
          <a:p>
            <a:pPr marL="457200" lvl="1" indent="0">
              <a:buNone/>
            </a:pPr>
            <a:r>
              <a:rPr lang="en-US" sz="1200" dirty="0" smtClean="0"/>
              <a:t>Load control equipment</a:t>
            </a:r>
          </a:p>
          <a:p>
            <a:pPr marL="457200" lvl="1" indent="0">
              <a:buNone/>
            </a:pPr>
            <a:r>
              <a:rPr lang="en-US" sz="1200" dirty="0" smtClean="0"/>
              <a:t>Possible new tariffs</a:t>
            </a:r>
          </a:p>
          <a:p>
            <a:r>
              <a:rPr lang="en-US" sz="1200" dirty="0" smtClean="0"/>
              <a:t>Do nothing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295400"/>
            <a:ext cx="304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Add energy source</a:t>
            </a:r>
          </a:p>
          <a:p>
            <a:pPr lvl="1"/>
            <a:r>
              <a:rPr lang="en-US" sz="1200" dirty="0" smtClean="0"/>
              <a:t>City-gate station</a:t>
            </a:r>
          </a:p>
          <a:p>
            <a:pPr lvl="1"/>
            <a:r>
              <a:rPr lang="en-US" sz="1200" dirty="0" smtClean="0"/>
              <a:t>District regulator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Strengthen feed to local area</a:t>
            </a:r>
          </a:p>
          <a:p>
            <a:pPr lvl="1"/>
            <a:r>
              <a:rPr lang="en-US" sz="1200" dirty="0" smtClean="0"/>
              <a:t>New high pressure main</a:t>
            </a:r>
          </a:p>
          <a:p>
            <a:pPr lvl="1"/>
            <a:r>
              <a:rPr lang="en-US" sz="1200" dirty="0"/>
              <a:t>New </a:t>
            </a:r>
            <a:r>
              <a:rPr lang="en-US" sz="1200" dirty="0" smtClean="0"/>
              <a:t>intermediate </a:t>
            </a:r>
            <a:r>
              <a:rPr lang="en-US" sz="1200" dirty="0"/>
              <a:t>pressure main</a:t>
            </a:r>
            <a:endParaRPr lang="en-US" sz="1200" dirty="0" smtClean="0"/>
          </a:p>
          <a:p>
            <a:pPr lvl="1"/>
            <a:r>
              <a:rPr lang="en-US" sz="1200" dirty="0" smtClean="0"/>
              <a:t>Replace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Improve existing facility</a:t>
            </a:r>
          </a:p>
          <a:p>
            <a:pPr lvl="1"/>
            <a:r>
              <a:rPr lang="en-US" sz="1200" dirty="0" smtClean="0"/>
              <a:t>Regulation equipment modification</a:t>
            </a:r>
          </a:p>
          <a:p>
            <a:pPr lvl="1"/>
            <a:r>
              <a:rPr lang="en-US" sz="1200" dirty="0" smtClean="0"/>
              <a:t>Uprate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Load reduction</a:t>
            </a:r>
          </a:p>
          <a:p>
            <a:pPr lvl="1"/>
            <a:r>
              <a:rPr lang="en-US" sz="1200" dirty="0" smtClean="0"/>
              <a:t>Fuel switching</a:t>
            </a:r>
          </a:p>
          <a:p>
            <a:pPr lvl="1"/>
            <a:r>
              <a:rPr lang="en-US" sz="1200" dirty="0" smtClean="0"/>
              <a:t>Conservation</a:t>
            </a:r>
          </a:p>
          <a:p>
            <a:pPr lvl="1"/>
            <a:r>
              <a:rPr lang="en-US" sz="1200" dirty="0" smtClean="0"/>
              <a:t>Load control equipment</a:t>
            </a:r>
          </a:p>
          <a:p>
            <a:pPr lvl="1"/>
            <a:r>
              <a:rPr lang="en-US" sz="1200" dirty="0" smtClean="0"/>
              <a:t>Possible new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Do nothing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327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Benefit analysis performed across multiple types of projects</a:t>
            </a:r>
            <a:r>
              <a:rPr lang="en-US" dirty="0"/>
              <a:t> </a:t>
            </a:r>
            <a:r>
              <a:rPr lang="en-US" dirty="0" smtClean="0"/>
              <a:t>and risks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3058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/>
              <a:t>Alternatives are evaluated and recommendations compared</a:t>
            </a:r>
          </a:p>
        </p:txBody>
      </p:sp>
      <p:grpSp>
        <p:nvGrpSpPr>
          <p:cNvPr id="17" name="SmartArt Placeholder 101378"/>
          <p:cNvGrpSpPr>
            <a:grpSpLocks/>
          </p:cNvGrpSpPr>
          <p:nvPr/>
        </p:nvGrpSpPr>
        <p:grpSpPr bwMode="auto">
          <a:xfrm>
            <a:off x="403351" y="888074"/>
            <a:ext cx="8262938" cy="7253288"/>
            <a:chOff x="123" y="504"/>
            <a:chExt cx="6202" cy="5097"/>
          </a:xfrm>
        </p:grpSpPr>
        <p:cxnSp>
          <p:nvCxnSpPr>
            <p:cNvPr id="18" name="_s1028"/>
            <p:cNvCxnSpPr>
              <a:cxnSpLocks noChangeShapeType="1"/>
              <a:stCxn id="58" idx="1"/>
              <a:endCxn id="42" idx="2"/>
            </p:cNvCxnSpPr>
            <p:nvPr/>
          </p:nvCxnSpPr>
          <p:spPr bwMode="auto">
            <a:xfrm rot="10800000">
              <a:off x="5338" y="2173"/>
              <a:ext cx="141" cy="157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_s1029"/>
            <p:cNvCxnSpPr>
              <a:cxnSpLocks noChangeShapeType="1"/>
              <a:stCxn id="57" idx="1"/>
              <a:endCxn id="42" idx="2"/>
            </p:cNvCxnSpPr>
            <p:nvPr/>
          </p:nvCxnSpPr>
          <p:spPr bwMode="auto">
            <a:xfrm rot="10800000">
              <a:off x="5338" y="2173"/>
              <a:ext cx="141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_s1030"/>
            <p:cNvCxnSpPr>
              <a:cxnSpLocks noChangeShapeType="1"/>
              <a:stCxn id="56" idx="1"/>
              <a:endCxn id="42" idx="2"/>
            </p:cNvCxnSpPr>
            <p:nvPr/>
          </p:nvCxnSpPr>
          <p:spPr bwMode="auto">
            <a:xfrm rot="10800000">
              <a:off x="5338" y="2173"/>
              <a:ext cx="141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_s1031"/>
            <p:cNvCxnSpPr>
              <a:cxnSpLocks noChangeShapeType="1"/>
              <a:stCxn id="55" idx="1"/>
              <a:endCxn id="42" idx="2"/>
            </p:cNvCxnSpPr>
            <p:nvPr/>
          </p:nvCxnSpPr>
          <p:spPr bwMode="auto">
            <a:xfrm rot="10800000">
              <a:off x="5338" y="2173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_s1032"/>
            <p:cNvCxnSpPr>
              <a:cxnSpLocks noChangeShapeType="1"/>
              <a:stCxn id="54" idx="3"/>
              <a:endCxn id="51" idx="2"/>
            </p:cNvCxnSpPr>
            <p:nvPr/>
          </p:nvCxnSpPr>
          <p:spPr bwMode="auto">
            <a:xfrm flipV="1">
              <a:off x="3223" y="2173"/>
              <a:ext cx="141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_s1033"/>
            <p:cNvCxnSpPr>
              <a:cxnSpLocks noChangeShapeType="1"/>
              <a:stCxn id="53" idx="3"/>
              <a:endCxn id="51" idx="2"/>
            </p:cNvCxnSpPr>
            <p:nvPr/>
          </p:nvCxnSpPr>
          <p:spPr bwMode="auto">
            <a:xfrm flipV="1">
              <a:off x="3223" y="2173"/>
              <a:ext cx="141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_s1034"/>
            <p:cNvCxnSpPr>
              <a:cxnSpLocks noChangeShapeType="1"/>
              <a:stCxn id="52" idx="3"/>
              <a:endCxn id="51" idx="2"/>
            </p:cNvCxnSpPr>
            <p:nvPr/>
          </p:nvCxnSpPr>
          <p:spPr bwMode="auto">
            <a:xfrm flipV="1">
              <a:off x="3223" y="2173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_s1035"/>
            <p:cNvCxnSpPr>
              <a:cxnSpLocks noChangeShapeType="1"/>
              <a:stCxn id="42" idx="0"/>
              <a:endCxn id="36" idx="2"/>
            </p:cNvCxnSpPr>
            <p:nvPr/>
          </p:nvCxnSpPr>
          <p:spPr bwMode="auto">
            <a:xfrm rot="5400000" flipH="1">
              <a:off x="4210" y="756"/>
              <a:ext cx="144" cy="211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_s1036"/>
            <p:cNvCxnSpPr>
              <a:cxnSpLocks noChangeShapeType="1"/>
              <a:stCxn id="38" idx="0"/>
              <a:endCxn id="36" idx="2"/>
            </p:cNvCxnSpPr>
            <p:nvPr/>
          </p:nvCxnSpPr>
          <p:spPr bwMode="auto">
            <a:xfrm rot="5400000" flipH="1">
              <a:off x="3716" y="1250"/>
              <a:ext cx="144" cy="112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_s1037"/>
            <p:cNvCxnSpPr>
              <a:cxnSpLocks noChangeShapeType="1"/>
              <a:stCxn id="51" idx="0"/>
              <a:endCxn id="36" idx="2"/>
            </p:cNvCxnSpPr>
            <p:nvPr/>
          </p:nvCxnSpPr>
          <p:spPr bwMode="auto">
            <a:xfrm rot="5400000" flipH="1">
              <a:off x="3223" y="1743"/>
              <a:ext cx="144" cy="1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_s1038"/>
            <p:cNvCxnSpPr>
              <a:cxnSpLocks noChangeShapeType="1"/>
              <a:stCxn id="50" idx="3"/>
              <a:endCxn id="37" idx="2"/>
            </p:cNvCxnSpPr>
            <p:nvPr/>
          </p:nvCxnSpPr>
          <p:spPr bwMode="auto">
            <a:xfrm flipV="1">
              <a:off x="969" y="2173"/>
              <a:ext cx="142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_s1039"/>
            <p:cNvCxnSpPr>
              <a:cxnSpLocks noChangeShapeType="1"/>
              <a:stCxn id="49" idx="3"/>
              <a:endCxn id="37" idx="2"/>
            </p:cNvCxnSpPr>
            <p:nvPr/>
          </p:nvCxnSpPr>
          <p:spPr bwMode="auto">
            <a:xfrm flipV="1">
              <a:off x="969" y="2173"/>
              <a:ext cx="142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_s1040"/>
            <p:cNvCxnSpPr>
              <a:cxnSpLocks noChangeShapeType="1"/>
              <a:stCxn id="48" idx="3"/>
              <a:endCxn id="37" idx="2"/>
            </p:cNvCxnSpPr>
            <p:nvPr/>
          </p:nvCxnSpPr>
          <p:spPr bwMode="auto">
            <a:xfrm flipV="1">
              <a:off x="969" y="2173"/>
              <a:ext cx="14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_s1041"/>
            <p:cNvCxnSpPr>
              <a:cxnSpLocks noChangeShapeType="1"/>
              <a:stCxn id="41" idx="3"/>
              <a:endCxn id="46" idx="2"/>
            </p:cNvCxnSpPr>
            <p:nvPr/>
          </p:nvCxnSpPr>
          <p:spPr bwMode="auto">
            <a:xfrm flipV="1">
              <a:off x="2096" y="2173"/>
              <a:ext cx="142" cy="114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_s1042"/>
            <p:cNvCxnSpPr>
              <a:cxnSpLocks noChangeShapeType="1"/>
              <a:stCxn id="40" idx="3"/>
              <a:endCxn id="46" idx="2"/>
            </p:cNvCxnSpPr>
            <p:nvPr/>
          </p:nvCxnSpPr>
          <p:spPr bwMode="auto">
            <a:xfrm flipV="1">
              <a:off x="2096" y="2173"/>
              <a:ext cx="142" cy="7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_s1043"/>
            <p:cNvCxnSpPr>
              <a:cxnSpLocks noChangeShapeType="1"/>
              <a:stCxn id="39" idx="3"/>
              <a:endCxn id="46" idx="2"/>
            </p:cNvCxnSpPr>
            <p:nvPr/>
          </p:nvCxnSpPr>
          <p:spPr bwMode="auto">
            <a:xfrm flipV="1">
              <a:off x="2096" y="2173"/>
              <a:ext cx="14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_s1044"/>
            <p:cNvCxnSpPr>
              <a:cxnSpLocks noChangeShapeType="1"/>
              <a:stCxn id="46" idx="0"/>
              <a:endCxn id="36" idx="2"/>
            </p:cNvCxnSpPr>
            <p:nvPr/>
          </p:nvCxnSpPr>
          <p:spPr bwMode="auto">
            <a:xfrm rot="16200000">
              <a:off x="2660" y="1319"/>
              <a:ext cx="144" cy="98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_s1045"/>
            <p:cNvCxnSpPr>
              <a:cxnSpLocks noChangeAspect="1" noChangeShapeType="1"/>
              <a:stCxn id="37" idx="0"/>
              <a:endCxn id="36" idx="2"/>
            </p:cNvCxnSpPr>
            <p:nvPr/>
          </p:nvCxnSpPr>
          <p:spPr bwMode="auto">
            <a:xfrm rot="16200000">
              <a:off x="2096" y="756"/>
              <a:ext cx="144" cy="211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_s1046"/>
            <p:cNvSpPr>
              <a:spLocks noChangeAspect="1" noChangeArrowheads="1"/>
            </p:cNvSpPr>
            <p:nvPr/>
          </p:nvSpPr>
          <p:spPr bwMode="auto">
            <a:xfrm>
              <a:off x="2801" y="1353"/>
              <a:ext cx="846" cy="3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Maximize value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to PSE, customers,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employees,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and shareholders</a:t>
              </a:r>
            </a:p>
          </p:txBody>
        </p:sp>
        <p:sp>
          <p:nvSpPr>
            <p:cNvPr id="37" name="_s1047"/>
            <p:cNvSpPr>
              <a:spLocks noChangeAspect="1" noChangeArrowheads="1"/>
            </p:cNvSpPr>
            <p:nvPr/>
          </p:nvSpPr>
          <p:spPr bwMode="auto">
            <a:xfrm>
              <a:off x="687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PSE financial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success</a:t>
              </a:r>
            </a:p>
          </p:txBody>
        </p:sp>
        <p:sp>
          <p:nvSpPr>
            <p:cNvPr id="38" name="_s1048"/>
            <p:cNvSpPr>
              <a:spLocks noChangeAspect="1" noChangeArrowheads="1"/>
            </p:cNvSpPr>
            <p:nvPr/>
          </p:nvSpPr>
          <p:spPr bwMode="auto">
            <a:xfrm>
              <a:off x="3928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Stakeholder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Concerns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/perceptions</a:t>
              </a:r>
            </a:p>
          </p:txBody>
        </p:sp>
        <p:sp>
          <p:nvSpPr>
            <p:cNvPr id="39" name="_s1049"/>
            <p:cNvSpPr>
              <a:spLocks noChangeAspect="1" noChangeArrowheads="1"/>
            </p:cNvSpPr>
            <p:nvPr/>
          </p:nvSpPr>
          <p:spPr bwMode="auto">
            <a:xfrm>
              <a:off x="1251" y="2317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Public</a:t>
              </a:r>
            </a:p>
          </p:txBody>
        </p:sp>
        <p:sp>
          <p:nvSpPr>
            <p:cNvPr id="40" name="_s1050"/>
            <p:cNvSpPr>
              <a:spLocks noChangeAspect="1" noChangeArrowheads="1"/>
            </p:cNvSpPr>
            <p:nvPr/>
          </p:nvSpPr>
          <p:spPr bwMode="auto">
            <a:xfrm>
              <a:off x="1251" y="2746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Workers</a:t>
              </a:r>
            </a:p>
          </p:txBody>
        </p:sp>
        <p:sp>
          <p:nvSpPr>
            <p:cNvPr id="41" name="_s1051"/>
            <p:cNvSpPr>
              <a:spLocks noChangeAspect="1" noChangeArrowheads="1"/>
            </p:cNvSpPr>
            <p:nvPr/>
          </p:nvSpPr>
          <p:spPr bwMode="auto">
            <a:xfrm>
              <a:off x="1251" y="3175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Natural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environment</a:t>
              </a:r>
            </a:p>
          </p:txBody>
        </p:sp>
        <p:sp>
          <p:nvSpPr>
            <p:cNvPr id="42" name="_s1052"/>
            <p:cNvSpPr>
              <a:spLocks noChangeAspect="1" noChangeArrowheads="1"/>
            </p:cNvSpPr>
            <p:nvPr/>
          </p:nvSpPr>
          <p:spPr bwMode="auto">
            <a:xfrm>
              <a:off x="4915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Platform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success</a:t>
              </a:r>
            </a:p>
          </p:txBody>
        </p:sp>
        <p:sp>
          <p:nvSpPr>
            <p:cNvPr id="43" name="AutoShape 30"/>
            <p:cNvSpPr>
              <a:spLocks noChangeAspect="1" noChangeArrowheads="1"/>
            </p:cNvSpPr>
            <p:nvPr/>
          </p:nvSpPr>
          <p:spPr bwMode="auto">
            <a:xfrm>
              <a:off x="3923" y="1440"/>
              <a:ext cx="687" cy="259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 Box 31"/>
            <p:cNvSpPr txBox="1">
              <a:spLocks noChangeAspect="1" noChangeArrowheads="1"/>
            </p:cNvSpPr>
            <p:nvPr/>
          </p:nvSpPr>
          <p:spPr bwMode="auto">
            <a:xfrm>
              <a:off x="3946" y="1429"/>
              <a:ext cx="67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784" tIns="18393" rIns="36784" bIns="1839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Regulatory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compliance</a:t>
              </a:r>
            </a:p>
          </p:txBody>
        </p:sp>
        <p:sp>
          <p:nvSpPr>
            <p:cNvPr id="45" name="Text Box 32"/>
            <p:cNvSpPr txBox="1">
              <a:spLocks noChangeAspect="1" noChangeArrowheads="1"/>
            </p:cNvSpPr>
            <p:nvPr/>
          </p:nvSpPr>
          <p:spPr bwMode="auto">
            <a:xfrm>
              <a:off x="4794" y="1440"/>
              <a:ext cx="107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8572" tIns="49286" rIns="98572" bIns="49286" numCol="1" anchor="t" anchorCtr="0" compatLnSpc="1">
              <a:prstTxWarp prst="textNoShape">
                <a:avLst/>
              </a:prstTxWarp>
              <a:spAutoFit/>
            </a:bodyPr>
            <a:lstStyle>
              <a:lvl1pPr marL="114300" indent="-1143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Treated as constraint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_s1056"/>
            <p:cNvSpPr>
              <a:spLocks noChangeArrowheads="1"/>
            </p:cNvSpPr>
            <p:nvPr/>
          </p:nvSpPr>
          <p:spPr bwMode="auto">
            <a:xfrm>
              <a:off x="1814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Health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safety &amp; the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environment</a:t>
              </a:r>
            </a:p>
          </p:txBody>
        </p:sp>
        <p:sp>
          <p:nvSpPr>
            <p:cNvPr id="47" name="Text Box 34"/>
            <p:cNvSpPr txBox="1">
              <a:spLocks noChangeAspect="1" noChangeArrowheads="1"/>
            </p:cNvSpPr>
            <p:nvPr/>
          </p:nvSpPr>
          <p:spPr bwMode="auto">
            <a:xfrm>
              <a:off x="3873" y="2352"/>
              <a:ext cx="988" cy="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8572" tIns="49286" rIns="98572" bIns="49286" numCol="1" anchor="t" anchorCtr="0" compatLnSpc="1">
              <a:prstTxWarp prst="textNoShape">
                <a:avLst/>
              </a:prstTxWarp>
              <a:spAutoFit/>
            </a:bodyPr>
            <a:lstStyle>
              <a:lvl1pPr marL="114300" indent="-1143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9715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5430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21145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686050" indent="-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31432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6004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40576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514850" indent="-4572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Key constituents 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Citizens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WECC/NERC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WUTC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IPP’s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State &amp; fed agencies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NGO’s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Other utilities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−"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Property owners</a:t>
              </a: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endPara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114300" marR="0" lvl="0" indent="-1143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_s1058"/>
            <p:cNvSpPr>
              <a:spLocks noChangeArrowheads="1"/>
            </p:cNvSpPr>
            <p:nvPr/>
          </p:nvSpPr>
          <p:spPr bwMode="auto">
            <a:xfrm>
              <a:off x="123" y="2317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Project Cost</a:t>
              </a:r>
            </a:p>
          </p:txBody>
        </p:sp>
        <p:sp>
          <p:nvSpPr>
            <p:cNvPr id="49" name="_s1059"/>
            <p:cNvSpPr>
              <a:spLocks noChangeArrowheads="1"/>
            </p:cNvSpPr>
            <p:nvPr/>
          </p:nvSpPr>
          <p:spPr bwMode="auto">
            <a:xfrm>
              <a:off x="123" y="2746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Cost Savings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in Other Areas</a:t>
              </a:r>
            </a:p>
          </p:txBody>
        </p:sp>
        <p:sp>
          <p:nvSpPr>
            <p:cNvPr id="50" name="_s1060"/>
            <p:cNvSpPr>
              <a:spLocks noChangeArrowheads="1"/>
            </p:cNvSpPr>
            <p:nvPr/>
          </p:nvSpPr>
          <p:spPr bwMode="auto">
            <a:xfrm>
              <a:off x="123" y="317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Impacts 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Revenue</a:t>
              </a:r>
            </a:p>
          </p:txBody>
        </p:sp>
        <p:sp>
          <p:nvSpPr>
            <p:cNvPr id="51" name="_s1061"/>
            <p:cNvSpPr>
              <a:spLocks noChangeArrowheads="1"/>
            </p:cNvSpPr>
            <p:nvPr/>
          </p:nvSpPr>
          <p:spPr bwMode="auto">
            <a:xfrm>
              <a:off x="2941" y="188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Customer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satisfaction</a:t>
              </a:r>
            </a:p>
          </p:txBody>
        </p:sp>
        <p:sp>
          <p:nvSpPr>
            <p:cNvPr id="52" name="_s1062"/>
            <p:cNvSpPr>
              <a:spLocks noChangeArrowheads="1"/>
            </p:cNvSpPr>
            <p:nvPr/>
          </p:nvSpPr>
          <p:spPr bwMode="auto">
            <a:xfrm>
              <a:off x="2378" y="2317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Outages</a:t>
              </a:r>
            </a:p>
          </p:txBody>
        </p:sp>
        <p:sp>
          <p:nvSpPr>
            <p:cNvPr id="53" name="_s1063"/>
            <p:cNvSpPr>
              <a:spLocks noChangeArrowheads="1"/>
            </p:cNvSpPr>
            <p:nvPr/>
          </p:nvSpPr>
          <p:spPr bwMode="auto">
            <a:xfrm>
              <a:off x="2378" y="2746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Unmet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Energy needs</a:t>
              </a:r>
            </a:p>
          </p:txBody>
        </p:sp>
        <p:sp>
          <p:nvSpPr>
            <p:cNvPr id="54" name="_s1064"/>
            <p:cNvSpPr>
              <a:spLocks noChangeArrowheads="1"/>
            </p:cNvSpPr>
            <p:nvPr/>
          </p:nvSpPr>
          <p:spPr bwMode="auto">
            <a:xfrm>
              <a:off x="2378" y="3175"/>
              <a:ext cx="845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Service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quality</a:t>
              </a:r>
            </a:p>
          </p:txBody>
        </p:sp>
        <p:sp>
          <p:nvSpPr>
            <p:cNvPr id="55" name="_s1065"/>
            <p:cNvSpPr>
              <a:spLocks noChangeArrowheads="1"/>
            </p:cNvSpPr>
            <p:nvPr/>
          </p:nvSpPr>
          <p:spPr bwMode="auto">
            <a:xfrm>
              <a:off x="5479" y="2317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Strategic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infrastructure</a:t>
              </a:r>
            </a:p>
          </p:txBody>
        </p:sp>
        <p:sp>
          <p:nvSpPr>
            <p:cNvPr id="56" name="_s1066"/>
            <p:cNvSpPr>
              <a:spLocks noChangeArrowheads="1"/>
            </p:cNvSpPr>
            <p:nvPr/>
          </p:nvSpPr>
          <p:spPr bwMode="auto">
            <a:xfrm>
              <a:off x="5479" y="2746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Flexibility</a:t>
              </a:r>
            </a:p>
          </p:txBody>
        </p:sp>
        <p:sp>
          <p:nvSpPr>
            <p:cNvPr id="57" name="_s1067"/>
            <p:cNvSpPr>
              <a:spLocks noChangeArrowheads="1"/>
            </p:cNvSpPr>
            <p:nvPr/>
          </p:nvSpPr>
          <p:spPr bwMode="auto">
            <a:xfrm>
              <a:off x="5479" y="3175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New technology,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learning</a:t>
              </a:r>
            </a:p>
          </p:txBody>
        </p:sp>
        <p:sp>
          <p:nvSpPr>
            <p:cNvPr id="58" name="_s1068"/>
            <p:cNvSpPr>
              <a:spLocks noChangeArrowheads="1"/>
            </p:cNvSpPr>
            <p:nvPr/>
          </p:nvSpPr>
          <p:spPr bwMode="auto">
            <a:xfrm>
              <a:off x="5479" y="3604"/>
              <a:ext cx="846" cy="28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Advance other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components of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7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Growth Management Act Comprehensive Plans</a:t>
            </a:r>
          </a:p>
          <a:p>
            <a:pPr marL="0" indent="0">
              <a:buNone/>
            </a:pPr>
            <a:r>
              <a:rPr lang="en-US" dirty="0" smtClean="0"/>
              <a:t>Community engagements </a:t>
            </a:r>
          </a:p>
          <a:p>
            <a:pPr marL="0" indent="0">
              <a:buNone/>
            </a:pPr>
            <a:r>
              <a:rPr lang="en-US" dirty="0" smtClean="0"/>
              <a:t>Permitting processes</a:t>
            </a:r>
          </a:p>
          <a:p>
            <a:pPr marL="0" indent="0">
              <a:buNone/>
            </a:pPr>
            <a:r>
              <a:rPr lang="en-US" dirty="0" smtClean="0"/>
              <a:t>Project information and schedules on PSE website</a:t>
            </a:r>
          </a:p>
          <a:p>
            <a:pPr marL="0" indent="0">
              <a:buNone/>
            </a:pPr>
            <a:r>
              <a:rPr lang="en-US" dirty="0" smtClean="0"/>
              <a:t>Specific project community engagements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Commission </a:t>
            </a:r>
            <a:r>
              <a:rPr lang="en-US" dirty="0"/>
              <a:t>Policy on Accelerated Replacement of Pipeline Facilities with Elevated Risk; effective December 31, 2012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Electric </a:t>
            </a:r>
            <a:r>
              <a:rPr lang="en-US" dirty="0" smtClean="0"/>
              <a:t>Service and Reliability Quality Reports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19798"/>
      </p:ext>
    </p:extLst>
  </p:cSld>
  <p:clrMapOvr>
    <a:masterClrMapping/>
  </p:clrMapOvr>
</p:sld>
</file>

<file path=ppt/theme/theme1.xml><?xml version="1.0" encoding="utf-8"?>
<a:theme xmlns:a="http://schemas.openxmlformats.org/drawingml/2006/main" name="PSE_PPT_Template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 xsi:nil="true"/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501</IndustryCode>
    <CaseStatus xmlns="dc463f71-b30c-4ab2-9473-d307f9d35888">Closed</CaseStatus>
    <OpenedDate xmlns="dc463f71-b30c-4ab2-9473-d307f9d35888">2016-08-23T07:00:00+00:00</OpenedDate>
    <Date1 xmlns="dc463f71-b30c-4ab2-9473-d307f9d35888">2017-03-08T08:00:00+00:00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161024</DocketNumber>
    <DelegatedOrder xmlns="dc463f71-b30c-4ab2-9473-d307f9d35888">false</DelegatedOrder>
    <SignificantOrder xmlns="dc463f71-b30c-4ab2-9473-d307f9d35888">false</SignificantOrd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385494873D7724999268C978D4EEA56" ma:contentTypeVersion="104" ma:contentTypeDescription="" ma:contentTypeScope="" ma:versionID="bc16ed271db9f9cfd2184be8ba8092f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AEEA8F-A971-467A-B8EA-97EF8D16F951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E7DC4B-41B8-413D-AD69-3D961B0514F1}"/>
</file>

<file path=customXml/itemProps4.xml><?xml version="1.0" encoding="utf-8"?>
<ds:datastoreItem xmlns:ds="http://schemas.openxmlformats.org/officeDocument/2006/customXml" ds:itemID="{54CEC354-D937-4CC4-AD05-101D7E0A5097}"/>
</file>

<file path=docProps/app.xml><?xml version="1.0" encoding="utf-8"?>
<Properties xmlns="http://schemas.openxmlformats.org/officeDocument/2006/extended-properties" xmlns:vt="http://schemas.openxmlformats.org/officeDocument/2006/docPropsVTypes">
  <Template>PSE_PPT_Template</Template>
  <TotalTime>5302</TotalTime>
  <Words>680</Words>
  <Application>Microsoft Office PowerPoint</Application>
  <PresentationFormat>On-screen Show (4:3)</PresentationFormat>
  <Paragraphs>188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PSE_PPT_Template</vt:lpstr>
      <vt:lpstr>Planning Process</vt:lpstr>
      <vt:lpstr>Planning considerations differ between gas and electric</vt:lpstr>
      <vt:lpstr>Detailed process used to determine infrastructure needs and investments</vt:lpstr>
      <vt:lpstr>Multiple drivers for evaluating need</vt:lpstr>
      <vt:lpstr>Analysis tools are utilized </vt:lpstr>
      <vt:lpstr>Alternatives are evaluated</vt:lpstr>
      <vt:lpstr>Alternatives are evaluated and recommendations compared</vt:lpstr>
      <vt:lpstr>Transparency</vt:lpstr>
    </vt:vector>
  </TitlesOfParts>
  <Company>Puget Sound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Puget Sound Energy</dc:creator>
  <cp:lastModifiedBy>Puget Sound Energy</cp:lastModifiedBy>
  <cp:revision>49</cp:revision>
  <cp:lastPrinted>2017-03-06T20:19:01Z</cp:lastPrinted>
  <dcterms:created xsi:type="dcterms:W3CDTF">2014-07-14T20:00:18Z</dcterms:created>
  <dcterms:modified xsi:type="dcterms:W3CDTF">2017-03-08T03:59:31Z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0x0101006E56B4D1795A2E4DB2F0B01679ED314A004385494873D7724999268C978D4EEA56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  <property fmtid="{D5CDD505-2E9C-101B-9397-08002B2CF9AE}" pid="6" name="IsEFSEC">
    <vt:bool>false</vt:bool>
  </property>
</Properties>
</file>