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notesMasterIdLst>
    <p:notesMasterId r:id="rId19"/>
  </p:notesMasterIdLst>
  <p:handoutMasterIdLst>
    <p:handoutMasterId r:id="rId20"/>
  </p:handoutMasterIdLst>
  <p:sldIdLst>
    <p:sldId id="256" r:id="rId7"/>
    <p:sldId id="259" r:id="rId8"/>
    <p:sldId id="283" r:id="rId9"/>
    <p:sldId id="280" r:id="rId10"/>
    <p:sldId id="282" r:id="rId11"/>
    <p:sldId id="278" r:id="rId12"/>
    <p:sldId id="281" r:id="rId13"/>
    <p:sldId id="271" r:id="rId14"/>
    <p:sldId id="277" r:id="rId15"/>
    <p:sldId id="279" r:id="rId16"/>
    <p:sldId id="290" r:id="rId17"/>
    <p:sldId id="289" r:id="rId18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758B"/>
    <a:srgbClr val="686868"/>
    <a:srgbClr val="963821"/>
    <a:srgbClr val="727337"/>
    <a:srgbClr val="B8CBD6"/>
    <a:srgbClr val="6B823E"/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88" autoAdjust="0"/>
    <p:restoredTop sz="95387" autoAdjust="0"/>
  </p:normalViewPr>
  <p:slideViewPr>
    <p:cSldViewPr>
      <p:cViewPr varScale="1">
        <p:scale>
          <a:sx n="111" d="100"/>
          <a:sy n="111" d="100"/>
        </p:scale>
        <p:origin x="159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-3180" y="-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2B888B09-0953-4E84-978A-68FA0E5B0CCA}" type="datetimeFigureOut">
              <a:rPr lang="en-US"/>
              <a:pPr>
                <a:defRPr/>
              </a:pPr>
              <a:t>10/28/2016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54C3771-081C-4BC7-8F28-69CE1B2261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518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39731EFD-ACB6-461B-B072-0C894C127352}" type="datetimeFigureOut">
              <a:rPr lang="en-US"/>
              <a:pPr>
                <a:defRPr/>
              </a:pPr>
              <a:t>10/28/2016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DF1DBF0-C939-4FAD-85E6-C592FC39892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86550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Tx/>
              <a:buChar char="•"/>
            </a:pPr>
            <a:endParaRPr lang="en-US" altLang="en-US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EB9B0BD-D9C5-4850-B6C6-5A1282C9127A}" type="slidenum">
              <a:rPr lang="en-US" altLang="en-US" smtClean="0"/>
              <a:pPr/>
              <a:t>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425034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DF1DBF0-C939-4FAD-85E6-C592FC398923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634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DF1DBF0-C939-4FAD-85E6-C592FC398923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38628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DF1DBF0-C939-4FAD-85E6-C592FC398923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80474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AFEEEBE-8AA7-4A89-A09E-E659A4181FE4}" type="slidenum">
              <a:rPr lang="en-US" altLang="en-US" smtClean="0"/>
              <a:pPr/>
              <a:t>2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060999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DF1DBF0-C939-4FAD-85E6-C592FC398923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11807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DF1DBF0-C939-4FAD-85E6-C592FC398923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31581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DF1DBF0-C939-4FAD-85E6-C592FC398923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06359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DF1DBF0-C939-4FAD-85E6-C592FC398923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73582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DF1DBF0-C939-4FAD-85E6-C592FC398923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72019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AA985DD-BD54-44E3-9CF1-969D6733DECF}" type="slidenum">
              <a:rPr lang="en-US" altLang="en-US" smtClean="0"/>
              <a:pPr/>
              <a:t>8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305261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DF1DBF0-C939-4FAD-85E6-C592FC398923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4141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Slide bkgrnd-Titlefooter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62513"/>
            <a:ext cx="9144000" cy="1995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7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0"/>
            <a:ext cx="7772400" cy="993775"/>
          </a:xfrm>
          <a:prstGeom prst="rect">
            <a:avLst/>
          </a:prstGeom>
        </p:spPr>
        <p:txBody>
          <a:bodyPr/>
          <a:lstStyle>
            <a:lvl1pPr algn="l">
              <a:defRPr sz="2800">
                <a:solidFill>
                  <a:srgbClr val="4F758B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743200"/>
            <a:ext cx="7772400" cy="22098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100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2600">
                <a:solidFill>
                  <a:srgbClr val="4F758B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3434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CD733E1-9527-4F1B-83FD-EE4A8DB092D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3221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2600">
                <a:solidFill>
                  <a:srgbClr val="4F758B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4196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4196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12DEEB5-E146-4D83-8EC6-FB0916B9020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1915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2600">
                <a:solidFill>
                  <a:srgbClr val="4F758B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8D3C60F-988C-4778-8EC1-9A1BF81BCE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7479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2600">
                <a:solidFill>
                  <a:srgbClr val="4F758B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92CAA310-CF0B-4814-A026-21046997EB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78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E138151E-83AF-4F94-B520-7A375FA8834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4628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EB8C752-E40F-409F-B1B2-A48B71D3914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0257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2600">
                <a:solidFill>
                  <a:srgbClr val="4F758B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11316B6-8E1C-43EB-A516-1360834A75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0336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Box 6"/>
          <p:cNvSpPr txBox="1">
            <a:spLocks noChangeArrowheads="1"/>
          </p:cNvSpPr>
          <p:nvPr/>
        </p:nvSpPr>
        <p:spPr bwMode="auto">
          <a:xfrm>
            <a:off x="3881438" y="6400800"/>
            <a:ext cx="1182687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1000" smtClean="0">
                <a:solidFill>
                  <a:srgbClr val="686868"/>
                </a:solidFill>
              </a:rPr>
              <a:t>ISO Confidential </a:t>
            </a:r>
          </a:p>
        </p:txBody>
      </p:sp>
      <p:pic>
        <p:nvPicPr>
          <p:cNvPr id="2" name="Picture 5" descr="Slide bkgrnd-header-board.jpg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001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686868"/>
                </a:solidFill>
              </a:defRPr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3CC10E0-A892-4584-BA8A-C587CC723B0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29" name="Picture 1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84875"/>
            <a:ext cx="9144000" cy="87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715" r:id="rId1"/>
    <p:sldLayoutId id="2147484708" r:id="rId2"/>
    <p:sldLayoutId id="2147484709" r:id="rId3"/>
    <p:sldLayoutId id="2147484710" r:id="rId4"/>
    <p:sldLayoutId id="2147484711" r:id="rId5"/>
    <p:sldLayoutId id="2147484712" r:id="rId6"/>
    <p:sldLayoutId id="2147484713" r:id="rId7"/>
    <p:sldLayoutId id="2147484714" r:id="rId8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 smtClean="0"/>
              <a:t>Briefing on policy </a:t>
            </a:r>
            <a:r>
              <a:rPr lang="en-US" altLang="en-US" dirty="0"/>
              <a:t>o</a:t>
            </a:r>
            <a:r>
              <a:rPr lang="en-US" altLang="en-US" dirty="0" smtClean="0"/>
              <a:t>utlook</a:t>
            </a:r>
            <a:br>
              <a:rPr lang="en-US" altLang="en-US" dirty="0" smtClean="0"/>
            </a:br>
            <a:endParaRPr lang="en-US" altLang="en-US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en-US" dirty="0" smtClean="0"/>
              <a:t>Peter Colussy 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en-US" dirty="0" smtClean="0"/>
              <a:t>External Affairs Manager - Regional</a:t>
            </a:r>
          </a:p>
          <a:p>
            <a:pPr eaLnBrk="1" hangingPunct="1">
              <a:buFont typeface="Arial" charset="0"/>
              <a:buNone/>
              <a:defRPr/>
            </a:pPr>
            <a:endParaRPr lang="en-US" dirty="0" smtClean="0"/>
          </a:p>
          <a:p>
            <a:pPr eaLnBrk="1" hangingPunct="1">
              <a:buFont typeface="Arial" charset="0"/>
              <a:buNone/>
              <a:defRPr/>
            </a:pPr>
            <a:r>
              <a:rPr lang="en-US" dirty="0" smtClean="0"/>
              <a:t>EIM Body of State Regulators Meeting</a:t>
            </a:r>
            <a:endParaRPr lang="en-US" dirty="0"/>
          </a:p>
          <a:p>
            <a:pPr eaLnBrk="1" hangingPunct="1">
              <a:buFont typeface="Arial" charset="0"/>
              <a:buNone/>
              <a:defRPr/>
            </a:pPr>
            <a:r>
              <a:rPr lang="en-US" dirty="0" smtClean="0"/>
              <a:t>October 31, 2016</a:t>
            </a:r>
          </a:p>
          <a:p>
            <a:pPr eaLnBrk="1" hangingPunct="1">
              <a:buFont typeface="Arial" charset="0"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800" dirty="0" smtClean="0"/>
              <a:t>Commitment Cost and Default Energy Bid Enhancements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 bwMode="auto">
          <a:xfrm>
            <a:off x="457200" y="1371600"/>
            <a:ext cx="8229600" cy="4343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600" dirty="0" smtClean="0">
                <a:solidFill>
                  <a:srgbClr val="000000"/>
                </a:solidFill>
              </a:rPr>
              <a:t>Scope: </a:t>
            </a:r>
            <a:r>
              <a:rPr lang="en-US" altLang="en-US" sz="2800" dirty="0" smtClean="0">
                <a:solidFill>
                  <a:srgbClr val="000000"/>
                </a:solidFill>
              </a:rPr>
              <a:t>	</a:t>
            </a:r>
          </a:p>
          <a:p>
            <a:pPr lvl="1"/>
            <a:r>
              <a:rPr lang="en-US" altLang="en-US" sz="2200" dirty="0" smtClean="0"/>
              <a:t>Changes to the gas price basis for ISO’s calculation of commitment costs and default energy bids  </a:t>
            </a:r>
          </a:p>
          <a:p>
            <a:pPr lvl="1"/>
            <a:r>
              <a:rPr lang="en-US" altLang="en-US" sz="2200" dirty="0" smtClean="0"/>
              <a:t>Market power mitigation alternative to commitment cost bid caps</a:t>
            </a:r>
            <a:endParaRPr lang="en-US" altLang="en-US" sz="2200" dirty="0" smtClean="0">
              <a:solidFill>
                <a:srgbClr val="000000"/>
              </a:solidFill>
            </a:endParaRPr>
          </a:p>
          <a:p>
            <a:r>
              <a:rPr lang="en-US" altLang="en-US" sz="2600" dirty="0" smtClean="0">
                <a:solidFill>
                  <a:srgbClr val="000000"/>
                </a:solidFill>
              </a:rPr>
              <a:t>Stakeholder process in issue paper stage</a:t>
            </a:r>
          </a:p>
          <a:p>
            <a:r>
              <a:rPr lang="en-US" altLang="en-US" sz="2600" dirty="0" smtClean="0"/>
              <a:t>EIM Governing Body </a:t>
            </a:r>
            <a:r>
              <a:rPr lang="en-US" altLang="en-US" sz="2600" i="1" dirty="0" smtClean="0"/>
              <a:t>advisory</a:t>
            </a:r>
            <a:r>
              <a:rPr lang="en-US" altLang="en-US" sz="2600" dirty="0" smtClean="0"/>
              <a:t> role</a:t>
            </a:r>
          </a:p>
          <a:p>
            <a:r>
              <a:rPr lang="en-US" altLang="en-US" sz="2600" dirty="0" smtClean="0"/>
              <a:t>Q2 2017 EIM Governing Body and ISO Board meetings</a:t>
            </a:r>
          </a:p>
          <a:p>
            <a:endParaRPr lang="en-US" altLang="en-US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mtClean="0">
                <a:solidFill>
                  <a:srgbClr val="686868"/>
                </a:solidFill>
              </a:rPr>
              <a:t>Slide </a:t>
            </a:r>
            <a:fld id="{BC65A18F-D775-4870-8A6E-56407F9BF4B4}" type="slidenum">
              <a:rPr lang="en-US" altLang="en-US" smtClean="0">
                <a:solidFill>
                  <a:srgbClr val="686868"/>
                </a:solidFill>
              </a:rPr>
              <a:pPr/>
              <a:t>10</a:t>
            </a:fld>
            <a:endParaRPr lang="en-US" altLang="en-US" smtClean="0">
              <a:solidFill>
                <a:srgbClr val="686868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7743"/>
            <a:ext cx="8229600" cy="1143000"/>
          </a:xfrm>
        </p:spPr>
        <p:txBody>
          <a:bodyPr/>
          <a:lstStyle/>
          <a:p>
            <a:r>
              <a:rPr lang="en-US" sz="2800" dirty="0" smtClean="0"/>
              <a:t>2017 Policy Roadmap Process Status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229600" cy="4343400"/>
          </a:xfrm>
        </p:spPr>
        <p:txBody>
          <a:bodyPr/>
          <a:lstStyle/>
          <a:p>
            <a:r>
              <a:rPr lang="en-US" dirty="0" smtClean="0"/>
              <a:t>Oct 27 – ISO posts revised </a:t>
            </a:r>
            <a:r>
              <a:rPr lang="en-US" i="1" dirty="0"/>
              <a:t>Stakeholder I</a:t>
            </a:r>
            <a:r>
              <a:rPr lang="en-US" i="1" dirty="0" smtClean="0"/>
              <a:t>nitiatives Catalog</a:t>
            </a:r>
            <a:r>
              <a:rPr lang="en-US" dirty="0" smtClean="0"/>
              <a:t> with proposed initial discretionary initiative ranking</a:t>
            </a:r>
          </a:p>
          <a:p>
            <a:pPr marL="1030288" lvl="1">
              <a:defRPr/>
            </a:pPr>
            <a:r>
              <a:rPr lang="en-US" sz="2200" dirty="0"/>
              <a:t>Nov </a:t>
            </a:r>
            <a:r>
              <a:rPr lang="en-US" sz="2200" dirty="0" smtClean="0"/>
              <a:t>17 </a:t>
            </a:r>
            <a:r>
              <a:rPr lang="en-US" sz="2200" dirty="0"/>
              <a:t>– Stakeholder comments due</a:t>
            </a:r>
          </a:p>
          <a:p>
            <a:r>
              <a:rPr lang="en-US" dirty="0" smtClean="0"/>
              <a:t>Dec 15 – ISO posts draft 2017 </a:t>
            </a:r>
            <a:r>
              <a:rPr lang="en-US" i="1" dirty="0" smtClean="0"/>
              <a:t>Policy Initiative Roadmap</a:t>
            </a:r>
          </a:p>
          <a:p>
            <a:pPr marL="1030288" lvl="1">
              <a:defRPr/>
            </a:pPr>
            <a:r>
              <a:rPr lang="en-US" sz="2200" dirty="0" smtClean="0"/>
              <a:t>Jan 9 </a:t>
            </a:r>
            <a:r>
              <a:rPr lang="en-US" sz="2200" dirty="0"/>
              <a:t>- Stakeholder comments due</a:t>
            </a:r>
          </a:p>
          <a:p>
            <a:r>
              <a:rPr lang="en-US" dirty="0" smtClean="0"/>
              <a:t>Present </a:t>
            </a:r>
            <a:r>
              <a:rPr lang="en-US" i="1" dirty="0"/>
              <a:t>Policy Initiative </a:t>
            </a:r>
            <a:r>
              <a:rPr lang="en-US" i="1" dirty="0" smtClean="0"/>
              <a:t>Roadmap </a:t>
            </a:r>
            <a:r>
              <a:rPr lang="en-US" dirty="0" smtClean="0"/>
              <a:t>at February 2017 EIM Governing Body and Board of Governors meetings</a:t>
            </a:r>
            <a:endParaRPr lang="en-US" dirty="0"/>
          </a:p>
          <a:p>
            <a:pPr lvl="1"/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DCD733E1-9527-4F1B-83FD-EE4A8DB092D5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  <p:sp>
        <p:nvSpPr>
          <p:cNvPr id="9" name="Rectangle 8"/>
          <p:cNvSpPr/>
          <p:nvPr/>
        </p:nvSpPr>
        <p:spPr>
          <a:xfrm>
            <a:off x="6467006" y="3047486"/>
            <a:ext cx="172388" cy="9082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19801" y="4260850"/>
            <a:ext cx="178756" cy="825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7068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4800" y="1143000"/>
            <a:ext cx="8229600" cy="3948545"/>
          </a:xfrm>
        </p:spPr>
        <p:txBody>
          <a:bodyPr/>
          <a:lstStyle/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2600" dirty="0" smtClean="0"/>
              <a:t>Transmission compensation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en-US" sz="2200" i="1" dirty="0"/>
              <a:t>Potential EIM-wide Transmission Rate 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en-US" sz="2200" i="1" dirty="0"/>
              <a:t>Compensation for Third Parties Making Capacity Available for EIM Transfers 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en-US" sz="2200" i="1" dirty="0"/>
              <a:t>Donation by Third Party for Transmission Capacity Available for EIM Transfers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2600" dirty="0" smtClean="0"/>
              <a:t>External participation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en-US" sz="2200" i="1" dirty="0" smtClean="0"/>
              <a:t>Enhancing Participation of </a:t>
            </a:r>
            <a:r>
              <a:rPr lang="en-US" sz="2200" i="1" dirty="0"/>
              <a:t>External Resources </a:t>
            </a:r>
            <a:r>
              <a:rPr lang="en-US" sz="2200" i="1" dirty="0" smtClean="0"/>
              <a:t> </a:t>
            </a:r>
            <a:endParaRPr lang="en-US" sz="2200" i="1" dirty="0"/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en-US" sz="2200" i="1" dirty="0"/>
              <a:t>Bidding Rules on External EIM Interties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2600" dirty="0" smtClean="0"/>
              <a:t>Other enhancements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en-US" sz="2200" i="1" dirty="0" smtClean="0"/>
              <a:t>Flow </a:t>
            </a:r>
            <a:r>
              <a:rPr lang="en-US" sz="2200" i="1" dirty="0"/>
              <a:t>Entitlements for </a:t>
            </a:r>
            <a:r>
              <a:rPr lang="en-US" sz="2200" i="1" dirty="0" smtClean="0"/>
              <a:t>Base/Day-Ahead </a:t>
            </a:r>
            <a:r>
              <a:rPr lang="en-US" sz="2200" i="1" dirty="0"/>
              <a:t>Schedules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en-US" sz="2200" i="1" dirty="0" smtClean="0"/>
              <a:t>Real-Time </a:t>
            </a:r>
            <a:r>
              <a:rPr lang="en-US" sz="2200" i="1" dirty="0"/>
              <a:t>Market Enhancements</a:t>
            </a:r>
          </a:p>
          <a:p>
            <a:pPr lvl="1"/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92CAA310-CF0B-4814-A026-21046997EB9B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182995"/>
            <a:ext cx="8229600" cy="1143000"/>
          </a:xfrm>
        </p:spPr>
        <p:txBody>
          <a:bodyPr/>
          <a:lstStyle/>
          <a:p>
            <a:r>
              <a:rPr lang="en-US" sz="2800" dirty="0" smtClean="0"/>
              <a:t>Energy Imbalance Market Initiatives in Stakeholder Initiative Catalog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58840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2800" dirty="0" smtClean="0"/>
              <a:t>Overview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 bwMode="auto">
          <a:xfrm>
            <a:off x="457200" y="1600200"/>
            <a:ext cx="8229600" cy="4343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2600" dirty="0" smtClean="0"/>
              <a:t>EIM-related policy initiatives status</a:t>
            </a:r>
          </a:p>
          <a:p>
            <a:pPr eaLnBrk="1" hangingPunct="1"/>
            <a:r>
              <a:rPr lang="en-US" altLang="en-US" sz="2600" dirty="0" smtClean="0"/>
              <a:t>2017 policy roadmap process status</a:t>
            </a:r>
          </a:p>
        </p:txBody>
      </p:sp>
      <p:sp>
        <p:nvSpPr>
          <p:cNvPr id="7172" name="Slide Number Placeholder 4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mtClean="0">
                <a:solidFill>
                  <a:srgbClr val="686868"/>
                </a:solidFill>
              </a:rPr>
              <a:t>Slide </a:t>
            </a:r>
            <a:fld id="{3421B8FD-1CD9-4E88-8D08-26A66C7DC933}" type="slidenum">
              <a:rPr lang="en-US" altLang="en-US" smtClean="0">
                <a:solidFill>
                  <a:srgbClr val="686868"/>
                </a:solidFill>
              </a:rPr>
              <a:pPr/>
              <a:t>2</a:t>
            </a:fld>
            <a:endParaRPr lang="en-US" altLang="en-US" smtClean="0">
              <a:solidFill>
                <a:srgbClr val="686868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800" dirty="0" smtClean="0"/>
              <a:t>Self Schedule Bid Cost Recovery Allocation and Bid Floor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 bwMode="auto">
          <a:xfrm>
            <a:off x="457200" y="1440050"/>
            <a:ext cx="8229600" cy="4343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600" dirty="0"/>
              <a:t>Scope</a:t>
            </a:r>
            <a:r>
              <a:rPr lang="en-US" altLang="en-US" sz="2600" dirty="0" smtClean="0"/>
              <a:t>:</a:t>
            </a:r>
          </a:p>
          <a:p>
            <a:pPr lvl="1"/>
            <a:r>
              <a:rPr lang="en-US" altLang="en-US" sz="2200" dirty="0"/>
              <a:t>Examined lowering bid floor but deferred</a:t>
            </a:r>
          </a:p>
          <a:p>
            <a:r>
              <a:rPr lang="en-US" altLang="en-US" sz="2600" dirty="0" smtClean="0"/>
              <a:t>Day-ahead </a:t>
            </a:r>
            <a:r>
              <a:rPr lang="en-US" altLang="en-US" sz="2600" dirty="0"/>
              <a:t>market </a:t>
            </a:r>
            <a:r>
              <a:rPr lang="en-US" altLang="en-US" sz="2600" dirty="0" smtClean="0"/>
              <a:t>component will move to Bid Cost Recovery </a:t>
            </a:r>
            <a:r>
              <a:rPr lang="en-US" altLang="en-US" sz="2600" smtClean="0"/>
              <a:t>Enhancements initiative</a:t>
            </a:r>
            <a:endParaRPr lang="en-US" altLang="en-US" sz="2600" dirty="0" smtClean="0"/>
          </a:p>
          <a:p>
            <a:r>
              <a:rPr lang="en-US" altLang="en-US" sz="2600" dirty="0" smtClean="0"/>
              <a:t>Lowering bid floor would be </a:t>
            </a:r>
            <a:r>
              <a:rPr lang="en-US" altLang="en-US" sz="2600" i="1" dirty="0" smtClean="0"/>
              <a:t>advisory</a:t>
            </a:r>
            <a:r>
              <a:rPr lang="en-US" altLang="en-US" sz="2600" dirty="0" smtClean="0"/>
              <a:t> EIM </a:t>
            </a:r>
            <a:r>
              <a:rPr lang="en-US" altLang="en-US" sz="2600" dirty="0"/>
              <a:t>Governing Body </a:t>
            </a:r>
            <a:r>
              <a:rPr lang="en-US" altLang="en-US" sz="2600" dirty="0" smtClean="0"/>
              <a:t>role</a:t>
            </a:r>
            <a:endParaRPr lang="en-US" altLang="en-US" sz="2600" dirty="0"/>
          </a:p>
          <a:p>
            <a:endParaRPr lang="en-US" altLang="en-US" dirty="0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mtClean="0">
                <a:solidFill>
                  <a:srgbClr val="686868"/>
                </a:solidFill>
              </a:rPr>
              <a:t>Slide </a:t>
            </a:r>
            <a:fld id="{619009E1-7790-4A69-8303-376409A96B35}" type="slidenum">
              <a:rPr lang="en-US" altLang="en-US" smtClean="0">
                <a:solidFill>
                  <a:srgbClr val="686868"/>
                </a:solidFill>
              </a:rPr>
              <a:pPr/>
              <a:t>3</a:t>
            </a:fld>
            <a:endParaRPr lang="en-US" altLang="en-US" smtClean="0">
              <a:solidFill>
                <a:srgbClr val="686868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800" dirty="0" smtClean="0"/>
              <a:t>Metering Rules Enhancements 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 bwMode="auto">
          <a:xfrm>
            <a:off x="457200" y="1411288"/>
            <a:ext cx="8229600" cy="4343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600" dirty="0" smtClean="0"/>
              <a:t>Scope:</a:t>
            </a:r>
          </a:p>
          <a:p>
            <a:pPr lvl="1"/>
            <a:r>
              <a:rPr lang="en-US" altLang="en-US" sz="2200" dirty="0"/>
              <a:t>Changes to make energy metering requirements more flexible</a:t>
            </a:r>
          </a:p>
          <a:p>
            <a:r>
              <a:rPr lang="en-US" altLang="en-US" sz="2600" dirty="0" smtClean="0">
                <a:solidFill>
                  <a:srgbClr val="000000"/>
                </a:solidFill>
              </a:rPr>
              <a:t>Stakeholder process in </a:t>
            </a:r>
            <a:r>
              <a:rPr lang="en-US" altLang="en-US" sz="2600" dirty="0" smtClean="0"/>
              <a:t>draft final proposal stage </a:t>
            </a:r>
          </a:p>
          <a:p>
            <a:r>
              <a:rPr lang="en-US" altLang="en-US" sz="2600" dirty="0" smtClean="0"/>
              <a:t>EIM Governing Body </a:t>
            </a:r>
            <a:r>
              <a:rPr lang="en-US" altLang="en-US" sz="2600" i="1" dirty="0" smtClean="0"/>
              <a:t>advisory</a:t>
            </a:r>
            <a:r>
              <a:rPr lang="en-US" altLang="en-US" sz="2600" dirty="0" smtClean="0"/>
              <a:t> role</a:t>
            </a:r>
          </a:p>
          <a:p>
            <a:r>
              <a:rPr lang="en-US" altLang="en-US" sz="2600" dirty="0" smtClean="0"/>
              <a:t>December 2016 EIM Governing Body and ISO Board meetings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mtClean="0">
                <a:solidFill>
                  <a:srgbClr val="686868"/>
                </a:solidFill>
              </a:rPr>
              <a:t>Slide </a:t>
            </a:r>
            <a:fld id="{61924A47-F8AB-4DDA-85FF-729693A5B1DA}" type="slidenum">
              <a:rPr lang="en-US" altLang="en-US" smtClean="0">
                <a:solidFill>
                  <a:srgbClr val="686868"/>
                </a:solidFill>
              </a:rPr>
              <a:pPr/>
              <a:t>4</a:t>
            </a:fld>
            <a:endParaRPr lang="en-US" altLang="en-US" smtClean="0">
              <a:solidFill>
                <a:srgbClr val="686868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800" dirty="0" smtClean="0"/>
              <a:t>Regional Integration California Greenhouse Gas Compliance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 bwMode="auto">
          <a:xfrm>
            <a:off x="457200" y="1440050"/>
            <a:ext cx="8229600" cy="4343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600" dirty="0"/>
              <a:t>Scope:</a:t>
            </a:r>
          </a:p>
          <a:p>
            <a:pPr lvl="1"/>
            <a:r>
              <a:rPr lang="en-US" altLang="en-US" sz="2200" dirty="0" smtClean="0"/>
              <a:t>Develop </a:t>
            </a:r>
            <a:r>
              <a:rPr lang="en-US" altLang="en-US" sz="2200" dirty="0"/>
              <a:t>import </a:t>
            </a:r>
            <a:r>
              <a:rPr lang="en-US" altLang="en-US" sz="2200" dirty="0" smtClean="0"/>
              <a:t>accounting </a:t>
            </a:r>
            <a:r>
              <a:rPr lang="en-US" altLang="en-US" sz="2200" dirty="0"/>
              <a:t>approach </a:t>
            </a:r>
            <a:r>
              <a:rPr lang="en-US" altLang="en-US" sz="2200" dirty="0" smtClean="0"/>
              <a:t>for California </a:t>
            </a:r>
            <a:r>
              <a:rPr lang="en-US" altLang="en-US" sz="2200" dirty="0"/>
              <a:t>greenhouse gas regulation </a:t>
            </a:r>
            <a:r>
              <a:rPr lang="en-US" altLang="en-US" sz="2200" dirty="0" smtClean="0"/>
              <a:t>compliance under </a:t>
            </a:r>
            <a:r>
              <a:rPr lang="en-US" altLang="en-US" sz="2200" dirty="0"/>
              <a:t>multi-state ISO balancing </a:t>
            </a:r>
            <a:r>
              <a:rPr lang="en-US" altLang="en-US" sz="2200" dirty="0" smtClean="0"/>
              <a:t>area</a:t>
            </a:r>
            <a:endParaRPr lang="en-US" altLang="en-US" sz="2200" dirty="0"/>
          </a:p>
          <a:p>
            <a:pPr lvl="1"/>
            <a:r>
              <a:rPr lang="en-US" altLang="en-US" sz="2200" dirty="0"/>
              <a:t>Examining California Air Resources Board’s EIM transfer greenhouse gas accounting </a:t>
            </a:r>
            <a:r>
              <a:rPr lang="en-US" altLang="en-US" sz="2200" dirty="0" smtClean="0"/>
              <a:t>concerns</a:t>
            </a:r>
            <a:endParaRPr lang="en-US" altLang="en-US" sz="2200" dirty="0"/>
          </a:p>
          <a:p>
            <a:r>
              <a:rPr lang="en-US" altLang="en-US" sz="2600" dirty="0"/>
              <a:t>Stakeholder process in issue paper </a:t>
            </a:r>
            <a:r>
              <a:rPr lang="en-US" altLang="en-US" sz="2600" dirty="0" smtClean="0"/>
              <a:t>stage</a:t>
            </a:r>
            <a:endParaRPr lang="en-US" altLang="en-US" sz="2600" dirty="0"/>
          </a:p>
          <a:p>
            <a:r>
              <a:rPr lang="en-US" altLang="en-US" sz="2600" dirty="0"/>
              <a:t>EIM Governing Body </a:t>
            </a:r>
            <a:r>
              <a:rPr lang="en-US" altLang="en-US" sz="2600" i="1" dirty="0"/>
              <a:t>primary</a:t>
            </a:r>
            <a:r>
              <a:rPr lang="en-US" altLang="en-US" sz="2600" dirty="0"/>
              <a:t> </a:t>
            </a:r>
            <a:r>
              <a:rPr lang="en-US" altLang="en-US" sz="2600" dirty="0" smtClean="0"/>
              <a:t>role if ISO market changes needed to address EIM concerns</a:t>
            </a:r>
            <a:endParaRPr lang="en-US" altLang="en-US" sz="2600" dirty="0"/>
          </a:p>
          <a:p>
            <a:r>
              <a:rPr lang="en-US" altLang="en-US" sz="2600" dirty="0" smtClean="0"/>
              <a:t>Q1 2017 EIM Governing Body and ISO Board meetings if market changes needed</a:t>
            </a:r>
            <a:endParaRPr lang="en-US" altLang="en-US" dirty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mtClean="0">
                <a:solidFill>
                  <a:srgbClr val="686868"/>
                </a:solidFill>
              </a:rPr>
              <a:t>Slide </a:t>
            </a:r>
            <a:fld id="{AAEA6CC0-0E4C-4A21-927A-50AD3472EAC9}" type="slidenum">
              <a:rPr lang="en-US" altLang="en-US" smtClean="0">
                <a:solidFill>
                  <a:srgbClr val="686868"/>
                </a:solidFill>
              </a:rPr>
              <a:pPr/>
              <a:t>5</a:t>
            </a:fld>
            <a:endParaRPr lang="en-US" altLang="en-US" smtClean="0">
              <a:solidFill>
                <a:srgbClr val="686868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800" dirty="0" smtClean="0"/>
              <a:t>Bid cost recovery enhancements </a:t>
            </a:r>
            <a:r>
              <a:rPr lang="en-US" altLang="en-US" sz="2800" i="1" dirty="0" smtClean="0"/>
              <a:t/>
            </a:r>
            <a:br>
              <a:rPr lang="en-US" altLang="en-US" sz="2800" i="1" dirty="0" smtClean="0"/>
            </a:br>
            <a:endParaRPr lang="en-US" altLang="en-US" sz="2800" dirty="0" smtClean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 bwMode="auto">
          <a:xfrm>
            <a:off x="457200" y="1084730"/>
            <a:ext cx="8229600" cy="4572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600" dirty="0" smtClean="0"/>
              <a:t>Scope: </a:t>
            </a:r>
          </a:p>
          <a:p>
            <a:pPr lvl="1"/>
            <a:r>
              <a:rPr lang="en-US" altLang="en-US" sz="2200" dirty="0"/>
              <a:t>Change allocation of real-time bid cost recovery costs to two tiers </a:t>
            </a:r>
            <a:endParaRPr lang="en-US" altLang="en-US" sz="2200" dirty="0" smtClean="0"/>
          </a:p>
          <a:p>
            <a:pPr lvl="1"/>
            <a:r>
              <a:rPr lang="en-US" altLang="en-US" sz="2200" dirty="0"/>
              <a:t>Changes to day-ahead market bid cost recovery </a:t>
            </a:r>
          </a:p>
          <a:p>
            <a:pPr lvl="1"/>
            <a:r>
              <a:rPr lang="en-US" altLang="en-US" sz="2200" dirty="0" smtClean="0"/>
              <a:t>Change </a:t>
            </a:r>
            <a:r>
              <a:rPr lang="en-US" altLang="en-US" sz="2200" dirty="0"/>
              <a:t>exceptional dispatch bid cost recovery cost allocation</a:t>
            </a:r>
          </a:p>
          <a:p>
            <a:r>
              <a:rPr lang="en-US" altLang="en-US" sz="2600" dirty="0" smtClean="0"/>
              <a:t>Revised straw proposal stage</a:t>
            </a:r>
          </a:p>
          <a:p>
            <a:r>
              <a:rPr lang="en-US" altLang="en-US" sz="2600" dirty="0"/>
              <a:t>EIM Governing Body </a:t>
            </a:r>
            <a:r>
              <a:rPr lang="en-US" altLang="en-US" sz="2600" i="1" dirty="0"/>
              <a:t>advisory</a:t>
            </a:r>
            <a:r>
              <a:rPr lang="en-US" altLang="en-US" sz="2600" dirty="0"/>
              <a:t> role</a:t>
            </a:r>
          </a:p>
          <a:p>
            <a:r>
              <a:rPr lang="en-US" altLang="en-US" sz="2600" dirty="0" smtClean="0"/>
              <a:t>Q1 2017 EIM </a:t>
            </a:r>
            <a:r>
              <a:rPr lang="en-US" altLang="en-US" sz="2600" dirty="0"/>
              <a:t>Governing Body and </a:t>
            </a:r>
            <a:r>
              <a:rPr lang="en-US" altLang="en-US" sz="2600" dirty="0" smtClean="0"/>
              <a:t>ISO Board meetings</a:t>
            </a:r>
          </a:p>
          <a:p>
            <a:endParaRPr lang="en-US" altLang="en-US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mtClean="0">
                <a:solidFill>
                  <a:srgbClr val="686868"/>
                </a:solidFill>
              </a:rPr>
              <a:t>Slide </a:t>
            </a:r>
            <a:fld id="{9E63D5E8-A64B-4F2A-ACE2-A7AD2E36391A}" type="slidenum">
              <a:rPr lang="en-US" altLang="en-US" smtClean="0">
                <a:solidFill>
                  <a:srgbClr val="686868"/>
                </a:solidFill>
              </a:rPr>
              <a:pPr/>
              <a:t>6</a:t>
            </a:fld>
            <a:endParaRPr lang="en-US" altLang="en-US" smtClean="0">
              <a:solidFill>
                <a:srgbClr val="686868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800" dirty="0"/>
              <a:t>Energy Storage and Distributed Energy Resources </a:t>
            </a:r>
            <a:r>
              <a:rPr lang="en-US" altLang="en-US" sz="2800" dirty="0" smtClean="0"/>
              <a:t>Phase </a:t>
            </a:r>
            <a:r>
              <a:rPr lang="en-US" altLang="en-US" sz="2800" dirty="0"/>
              <a:t>2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 bwMode="auto">
          <a:xfrm>
            <a:off x="457200" y="1402980"/>
            <a:ext cx="8229600" cy="4495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600" dirty="0"/>
              <a:t>Scope: </a:t>
            </a:r>
          </a:p>
          <a:p>
            <a:pPr lvl="1"/>
            <a:r>
              <a:rPr lang="en-US" altLang="en-US" sz="2200" dirty="0"/>
              <a:t>Enhance non-generator resource and proxy demand response models</a:t>
            </a:r>
          </a:p>
          <a:p>
            <a:pPr lvl="1"/>
            <a:r>
              <a:rPr lang="en-US" altLang="en-US" sz="2200" dirty="0"/>
              <a:t>Develop rules for distributed energy resources </a:t>
            </a:r>
            <a:r>
              <a:rPr lang="en-US" altLang="en-US" sz="2200" dirty="0" smtClean="0"/>
              <a:t>provide  </a:t>
            </a:r>
            <a:r>
              <a:rPr lang="en-US" altLang="en-US" sz="2200" dirty="0"/>
              <a:t>wholesale and retail </a:t>
            </a:r>
            <a:r>
              <a:rPr lang="en-US" altLang="en-US" sz="2200" dirty="0" smtClean="0"/>
              <a:t>services</a:t>
            </a:r>
            <a:endParaRPr lang="en-US" altLang="en-US" sz="2200" dirty="0"/>
          </a:p>
          <a:p>
            <a:pPr lvl="1"/>
            <a:r>
              <a:rPr lang="en-US" altLang="en-US" sz="2200" dirty="0"/>
              <a:t>Define </a:t>
            </a:r>
            <a:r>
              <a:rPr lang="en-US" altLang="en-US" sz="2200" dirty="0" smtClean="0"/>
              <a:t>wholesale charging </a:t>
            </a:r>
            <a:r>
              <a:rPr lang="en-US" altLang="en-US" sz="2200" dirty="0"/>
              <a:t>energy versus retail energy </a:t>
            </a:r>
          </a:p>
          <a:p>
            <a:r>
              <a:rPr lang="en-US" altLang="en-US" sz="2600" dirty="0">
                <a:solidFill>
                  <a:srgbClr val="000000"/>
                </a:solidFill>
              </a:rPr>
              <a:t>Stakeholder process in </a:t>
            </a:r>
            <a:r>
              <a:rPr lang="en-US" altLang="en-US" sz="2600" dirty="0"/>
              <a:t>revised straw proposal stage </a:t>
            </a:r>
          </a:p>
          <a:p>
            <a:r>
              <a:rPr lang="en-US" altLang="en-US" sz="2600" dirty="0"/>
              <a:t>EIM Governing Body </a:t>
            </a:r>
            <a:r>
              <a:rPr lang="en-US" altLang="en-US" sz="2600" i="1" dirty="0"/>
              <a:t>advisory</a:t>
            </a:r>
            <a:r>
              <a:rPr lang="en-US" altLang="en-US" sz="2600" dirty="0"/>
              <a:t> role</a:t>
            </a:r>
          </a:p>
          <a:p>
            <a:r>
              <a:rPr lang="en-US" altLang="en-US" sz="2600" dirty="0"/>
              <a:t>Q1 2017 </a:t>
            </a:r>
            <a:r>
              <a:rPr lang="en-US" altLang="en-US" sz="2600" dirty="0" smtClean="0"/>
              <a:t>EIM Governing Body and ISO Board meetings</a:t>
            </a:r>
            <a:endParaRPr lang="en-US" altLang="en-US" sz="2600" dirty="0"/>
          </a:p>
          <a:p>
            <a:endParaRPr lang="en-US" altLang="en-US" dirty="0"/>
          </a:p>
          <a:p>
            <a:endParaRPr lang="en-US" alt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mtClean="0">
                <a:solidFill>
                  <a:srgbClr val="686868"/>
                </a:solidFill>
              </a:rPr>
              <a:t>Slide </a:t>
            </a:r>
            <a:fld id="{96F1C0AB-A57B-4E55-B105-D7CEAD20E335}" type="slidenum">
              <a:rPr lang="en-US" altLang="en-US" smtClean="0">
                <a:solidFill>
                  <a:srgbClr val="686868"/>
                </a:solidFill>
              </a:rPr>
              <a:pPr/>
              <a:t>7</a:t>
            </a:fld>
            <a:endParaRPr lang="en-US" altLang="en-US" smtClean="0">
              <a:solidFill>
                <a:srgbClr val="686868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800" dirty="0" smtClean="0"/>
              <a:t>Stepped constraint parameters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endParaRPr lang="en-US" altLang="en-US" dirty="0" smtClean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 bwMode="auto">
          <a:xfrm>
            <a:off x="457200" y="1057275"/>
            <a:ext cx="8229600" cy="49625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600" dirty="0" smtClean="0"/>
              <a:t>Scope:</a:t>
            </a:r>
          </a:p>
          <a:p>
            <a:pPr lvl="1"/>
            <a:r>
              <a:rPr lang="en-US" altLang="en-US" sz="2200" dirty="0"/>
              <a:t>Changes to </a:t>
            </a:r>
            <a:r>
              <a:rPr lang="en-US" altLang="en-US" sz="2200" dirty="0" smtClean="0"/>
              <a:t>prices at which market relaxes power </a:t>
            </a:r>
            <a:r>
              <a:rPr lang="en-US" altLang="en-US" sz="2200" dirty="0"/>
              <a:t>balance and transmission limit </a:t>
            </a:r>
            <a:r>
              <a:rPr lang="en-US" altLang="en-US" sz="2200" dirty="0" smtClean="0"/>
              <a:t>constraints</a:t>
            </a:r>
            <a:endParaRPr lang="en-US" altLang="en-US" sz="2200" dirty="0"/>
          </a:p>
          <a:p>
            <a:pPr lvl="1"/>
            <a:r>
              <a:rPr lang="en-US" altLang="en-US" sz="2200" dirty="0"/>
              <a:t>Alternative to freezing transfers when EIM balancing area fails hourly resource sufficiency evaluation</a:t>
            </a:r>
          </a:p>
          <a:p>
            <a:r>
              <a:rPr lang="en-US" altLang="en-US" sz="2600" dirty="0" smtClean="0"/>
              <a:t>Stakeholder process in issue paper stage</a:t>
            </a:r>
          </a:p>
          <a:p>
            <a:r>
              <a:rPr lang="en-US" altLang="en-US" sz="2600" i="1" dirty="0" smtClean="0"/>
              <a:t>Hybrid</a:t>
            </a:r>
            <a:r>
              <a:rPr lang="en-US" altLang="en-US" sz="2600" dirty="0" smtClean="0"/>
              <a:t> initiative</a:t>
            </a:r>
          </a:p>
          <a:p>
            <a:r>
              <a:rPr lang="en-US" altLang="en-US" sz="2600" dirty="0" smtClean="0"/>
              <a:t>2017 Q2 </a:t>
            </a:r>
            <a:r>
              <a:rPr lang="en-US" altLang="en-US" sz="2600" dirty="0"/>
              <a:t>EIM Governing Body and </a:t>
            </a:r>
            <a:r>
              <a:rPr lang="en-US" altLang="en-US" sz="2600" dirty="0" smtClean="0"/>
              <a:t>ISO Board meetings</a:t>
            </a:r>
          </a:p>
          <a:p>
            <a:pPr lvl="1">
              <a:spcAft>
                <a:spcPts val="600"/>
              </a:spcAft>
            </a:pPr>
            <a:endParaRPr lang="en-US" altLang="en-US" dirty="0" smtClean="0"/>
          </a:p>
          <a:p>
            <a:pPr lvl="1">
              <a:spcAft>
                <a:spcPts val="600"/>
              </a:spcAft>
            </a:pPr>
            <a:endParaRPr lang="en-US" altLang="en-US" dirty="0" smtClean="0"/>
          </a:p>
          <a:p>
            <a:pPr lvl="1"/>
            <a:endParaRPr lang="en-US" altLang="en-US" dirty="0" smtClean="0"/>
          </a:p>
          <a:p>
            <a:pPr lvl="1"/>
            <a:endParaRPr lang="en-US" altLang="en-US" dirty="0" smtClean="0"/>
          </a:p>
          <a:p>
            <a:endParaRPr lang="en-US" altLang="en-US" dirty="0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mtClean="0">
                <a:solidFill>
                  <a:srgbClr val="686868"/>
                </a:solidFill>
              </a:rPr>
              <a:t>Page </a:t>
            </a:r>
            <a:fld id="{48359773-F62D-443D-9E48-9B480BADF37D}" type="slidenum">
              <a:rPr lang="en-US" altLang="en-US" smtClean="0">
                <a:solidFill>
                  <a:srgbClr val="686868"/>
                </a:solidFill>
              </a:rPr>
              <a:pPr/>
              <a:t>8</a:t>
            </a:fld>
            <a:endParaRPr lang="en-US" altLang="en-US" smtClean="0">
              <a:solidFill>
                <a:srgbClr val="686868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800" dirty="0" smtClean="0"/>
              <a:t>Generator contingency and remedial action scheme modeling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endParaRPr lang="en-US" altLang="en-US" dirty="0" smtClean="0"/>
          </a:p>
        </p:txBody>
      </p:sp>
      <p:sp>
        <p:nvSpPr>
          <p:cNvPr id="10243" name="Slide Number Placeholder 2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mtClean="0">
                <a:solidFill>
                  <a:srgbClr val="686868"/>
                </a:solidFill>
              </a:rPr>
              <a:t>Slide </a:t>
            </a:r>
            <a:fld id="{C3D28174-13A8-41F0-8323-95B096D37E84}" type="slidenum">
              <a:rPr lang="en-US" altLang="en-US" smtClean="0">
                <a:solidFill>
                  <a:srgbClr val="686868"/>
                </a:solidFill>
              </a:rPr>
              <a:pPr/>
              <a:t>9</a:t>
            </a:fld>
            <a:endParaRPr lang="en-US" altLang="en-US" smtClean="0">
              <a:solidFill>
                <a:srgbClr val="686868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9600" y="1420813"/>
            <a:ext cx="7620000" cy="4161139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2600" dirty="0">
                <a:solidFill>
                  <a:prstClr val="black"/>
                </a:solidFill>
                <a:latin typeface="Arial"/>
                <a:cs typeface="+mn-cs"/>
              </a:rPr>
              <a:t>Scope: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  <a:defRPr/>
            </a:pPr>
            <a:r>
              <a:rPr lang="en-US" sz="2200" dirty="0">
                <a:latin typeface="+mn-lt"/>
                <a:cs typeface="+mn-cs"/>
              </a:rPr>
              <a:t>Market modeling changes to ensure a generator contingency does not cause transmission limits to be exceeded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  <a:defRPr/>
            </a:pPr>
            <a:r>
              <a:rPr lang="en-US" sz="2200" dirty="0">
                <a:latin typeface="+mn-lt"/>
                <a:cs typeface="+mn-cs"/>
              </a:rPr>
              <a:t>Modeling changes to incorporate remedial action schemes</a:t>
            </a: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2600" dirty="0">
                <a:solidFill>
                  <a:prstClr val="black"/>
                </a:solidFill>
                <a:latin typeface="Arial"/>
                <a:cs typeface="+mn-cs"/>
              </a:rPr>
              <a:t>Stakeholder process in issue paper stage</a:t>
            </a: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2600" dirty="0">
                <a:solidFill>
                  <a:prstClr val="black"/>
                </a:solidFill>
                <a:latin typeface="Arial"/>
                <a:cs typeface="+mn-cs"/>
              </a:rPr>
              <a:t>EIM Governing Body </a:t>
            </a:r>
            <a:r>
              <a:rPr lang="en-US" sz="2600" i="1" dirty="0">
                <a:solidFill>
                  <a:prstClr val="black"/>
                </a:solidFill>
                <a:latin typeface="Arial"/>
                <a:cs typeface="+mn-cs"/>
              </a:rPr>
              <a:t>advisory</a:t>
            </a:r>
            <a:r>
              <a:rPr lang="en-US" sz="2600" dirty="0">
                <a:solidFill>
                  <a:prstClr val="black"/>
                </a:solidFill>
                <a:latin typeface="Arial"/>
                <a:cs typeface="+mn-cs"/>
              </a:rPr>
              <a:t> role</a:t>
            </a: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2600" dirty="0" smtClean="0">
                <a:solidFill>
                  <a:prstClr val="black"/>
                </a:solidFill>
                <a:latin typeface="Arial"/>
                <a:cs typeface="+mn-cs"/>
              </a:rPr>
              <a:t>Q2 2017 EIM Governing Body and ISO Board meetings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oard Presentation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92D050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fix xmlns="dc463f71-b30c-4ab2-9473-d307f9d35888">UE</Prefix>
    <DocumentSetType xmlns="dc463f71-b30c-4ab2-9473-d307f9d35888">Document</DocumentSetType>
    <IsConfidential xmlns="dc463f71-b30c-4ab2-9473-d307f9d35888">false</IsConfidential>
    <AgendaOrder xmlns="dc463f71-b30c-4ab2-9473-d307f9d35888">false</AgendaOrder>
    <CaseType xmlns="dc463f71-b30c-4ab2-9473-d307f9d35888">Special Presentation</CaseType>
    <IndustryCode xmlns="dc463f71-b30c-4ab2-9473-d307f9d35888">140</IndustryCode>
    <CaseStatus xmlns="dc463f71-b30c-4ab2-9473-d307f9d35888">Closed</CaseStatus>
    <OpenedDate xmlns="dc463f71-b30c-4ab2-9473-d307f9d35888">2016-03-25T07:00:00+00:00</OpenedDate>
    <Date1 xmlns="dc463f71-b30c-4ab2-9473-d307f9d35888">2016-10-27T07:00:00+00:00</Date1>
    <IsDocumentOrder xmlns="dc463f71-b30c-4ab2-9473-d307f9d35888" xsi:nil="true"/>
    <IsHighlyConfidential xmlns="dc463f71-b30c-4ab2-9473-d307f9d35888">false</IsHighlyConfidential>
    <CaseCompanyNames xmlns="dc463f71-b30c-4ab2-9473-d307f9d35888" xsi:nil="true"/>
    <DocketNumber xmlns="dc463f71-b30c-4ab2-9473-d307f9d35888">160334</DocketNumber>
    <DelegatedOrder xmlns="dc463f71-b30c-4ab2-9473-d307f9d35888">false</DelegatedOrder>
    <Visibility xmlns="dc463f71-b30c-4ab2-9473-d307f9d35888" xsi:nil="true"/>
    <Nickname xmlns="http://schemas.microsoft.com/sharepoint/v3" xsi:nil="true"/>
    <SignificantOrder xmlns="dc463f71-b30c-4ab2-9473-d307f9d35888">false</SignificantOrder>
  </documentManagement>
</p:properties>
</file>

<file path=customXml/item2.xml><?xml version="1.0" encoding="utf-8"?>
<?mso-contentType ?>
<SharedContentType xmlns="Microsoft.SharePoint.Taxonomy.ContentTypeSync" SourceId="015f1b76-b32e-440f-80a7-f0ca4d8a872c" ContentTypeId="0x0101006E56B4D1795A2E4DB2F0B01679ED314A" PreviousValue="true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Filed Document" ma:contentTypeID="0x0101006E56B4D1795A2E4DB2F0B01679ED314A0035470F039289A547ADA88AE1FAFD97B8" ma:contentTypeVersion="104" ma:contentTypeDescription="" ma:contentTypeScope="" ma:versionID="6cbe75c0dfd8f4030c9b4016cb9b60b9">
  <xsd:schema xmlns:xsd="http://www.w3.org/2001/XMLSchema" xmlns:xs="http://www.w3.org/2001/XMLSchema" xmlns:p="http://schemas.microsoft.com/office/2006/metadata/properties" xmlns:ns1="http://schemas.microsoft.com/sharepoint/v3" xmlns:ns2="dc463f71-b30c-4ab2-9473-d307f9d35888" targetNamespace="http://schemas.microsoft.com/office/2006/metadata/properties" ma:root="true" ma:fieldsID="c67bbc6b01ef53d9eb67ed595f238aeb" ns1:_="" ns2:_="">
    <xsd:import namespace="http://schemas.microsoft.com/sharepoint/v3"/>
    <xsd:import namespace="dc463f71-b30c-4ab2-9473-d307f9d35888"/>
    <xsd:element name="properties">
      <xsd:complexType>
        <xsd:sequence>
          <xsd:element name="documentManagement">
            <xsd:complexType>
              <xsd:all>
                <xsd:element ref="ns2:IsConfidential" minOccurs="0"/>
                <xsd:element ref="ns2:IsHighlyConfidential" minOccurs="0"/>
                <xsd:element ref="ns2:Date1" minOccurs="0"/>
                <xsd:element ref="ns2:DocketNumber" minOccurs="0"/>
                <xsd:element ref="ns2:DocumentSetType" minOccurs="0"/>
                <xsd:element ref="ns2:IndustryCode" minOccurs="0"/>
                <xsd:element ref="ns2:CaseType" minOccurs="0"/>
                <xsd:element ref="ns2:CaseStatus" minOccurs="0"/>
                <xsd:element ref="ns2:AgendaOrder" minOccurs="0"/>
                <xsd:element ref="ns2:DelegatedOrder" minOccurs="0"/>
                <xsd:element ref="ns2:IsDocumentOrder" minOccurs="0"/>
                <xsd:element ref="ns2:CaseCompanyNames" minOccurs="0"/>
                <xsd:element ref="ns2:OpenedDate" minOccurs="0"/>
                <xsd:element ref="ns2:Prefix" minOccurs="0"/>
                <xsd:element ref="ns2:Visibility" minOccurs="0"/>
                <xsd:element ref="ns1:Nickname" minOccurs="0"/>
                <xsd:element ref="ns2:SignificantOrd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Nickname" ma:index="17" nillable="true" ma:displayName="Nickname" ma:internalName="Nicknam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463f71-b30c-4ab2-9473-d307f9d35888" elementFormDefault="qualified">
    <xsd:import namespace="http://schemas.microsoft.com/office/2006/documentManagement/types"/>
    <xsd:import namespace="http://schemas.microsoft.com/office/infopath/2007/PartnerControls"/>
    <xsd:element name="IsConfidential" ma:index="2" nillable="true" ma:displayName="Is Confidential" ma:default="0" ma:internalName="IsConfidential" ma:readOnly="false">
      <xsd:simpleType>
        <xsd:restriction base="dms:Boolean"/>
      </xsd:simpleType>
    </xsd:element>
    <xsd:element name="IsHighlyConfidential" ma:index="3" nillable="true" ma:displayName="Is Highly Confidential" ma:default="0" ma:internalName="IsHighlyConfidential" ma:readOnly="false">
      <xsd:simpleType>
        <xsd:restriction base="dms:Boolean"/>
      </xsd:simpleType>
    </xsd:element>
    <xsd:element name="Date1" ma:index="4" nillable="true" ma:displayName="Date" ma:default="[today]" ma:description="Date the document set was requested" ma:format="DateOnly" ma:internalName="Date1" ma:readOnly="false">
      <xsd:simpleType>
        <xsd:restriction base="dms:DateTime"/>
      </xsd:simpleType>
    </xsd:element>
    <xsd:element name="DocketNumber" ma:index="5" nillable="true" ma:displayName="Docket Number" ma:internalName="DocketNumber" ma:readOnly="false">
      <xsd:simpleType>
        <xsd:restriction base="dms:Text">
          <xsd:maxLength value="255"/>
        </xsd:restriction>
      </xsd:simpleType>
    </xsd:element>
    <xsd:element name="DocumentSetType" ma:index="6" nillable="true" ma:displayName="Document Set Type" ma:internalName="DocumentSetType" ma:readOnly="false">
      <xsd:simpleType>
        <xsd:restriction base="dms:Text">
          <xsd:maxLength value="255"/>
        </xsd:restriction>
      </xsd:simpleType>
    </xsd:element>
    <xsd:element name="IndustryCode" ma:index="7" nillable="true" ma:displayName="Industry Code" ma:internalName="IndustryCode" ma:readOnly="false">
      <xsd:simpleType>
        <xsd:restriction base="dms:Text">
          <xsd:maxLength value="255"/>
        </xsd:restriction>
      </xsd:simpleType>
    </xsd:element>
    <xsd:element name="CaseType" ma:index="8" nillable="true" ma:displayName="CaseType" ma:internalName="CaseType" ma:readOnly="false">
      <xsd:simpleType>
        <xsd:restriction base="dms:Text">
          <xsd:maxLength value="255"/>
        </xsd:restriction>
      </xsd:simpleType>
    </xsd:element>
    <xsd:element name="CaseStatus" ma:index="9" nillable="true" ma:displayName="CaseStatus" ma:internalName="CaseStatus" ma:readOnly="false">
      <xsd:simpleType>
        <xsd:restriction base="dms:Text">
          <xsd:maxLength value="255"/>
        </xsd:restriction>
      </xsd:simpleType>
    </xsd:element>
    <xsd:element name="AgendaOrder" ma:index="10" nillable="true" ma:displayName="Agenda Order" ma:default="0" ma:internalName="AgendaOrder" ma:readOnly="false">
      <xsd:simpleType>
        <xsd:restriction base="dms:Boolean"/>
      </xsd:simpleType>
    </xsd:element>
    <xsd:element name="DelegatedOrder" ma:index="11" nillable="true" ma:displayName="DelegatedOrder" ma:default="0" ma:description="Is this a delegated order?" ma:internalName="DelegatedOrder" ma:readOnly="false">
      <xsd:simpleType>
        <xsd:restriction base="dms:Boolean"/>
      </xsd:simpleType>
    </xsd:element>
    <xsd:element name="IsDocumentOrder" ma:index="12" nillable="true" ma:displayName="IsDocumentOrder" ma:default="0" ma:internalName="IsDocumentOrder" ma:readOnly="false">
      <xsd:simpleType>
        <xsd:restriction base="dms:Boolean"/>
      </xsd:simpleType>
    </xsd:element>
    <xsd:element name="CaseCompanyNames" ma:index="13" nillable="true" ma:displayName="Company Names" ma:description="Company names delimited by ;" ma:internalName="CaseCompanyNames" ma:readOnly="false">
      <xsd:simpleType>
        <xsd:restriction base="dms:Note">
          <xsd:maxLength value="255"/>
        </xsd:restriction>
      </xsd:simpleType>
    </xsd:element>
    <xsd:element name="OpenedDate" ma:index="14" nillable="true" ma:displayName="OpenedDate" ma:format="DateOnly" ma:internalName="OpenedDate">
      <xsd:simpleType>
        <xsd:restriction base="dms:DateTime"/>
      </xsd:simpleType>
    </xsd:element>
    <xsd:element name="Prefix" ma:index="15" nillable="true" ma:displayName="Prefix" ma:description="Docket number prefix" ma:internalName="Prefix">
      <xsd:simpleType>
        <xsd:restriction base="dms:Text">
          <xsd:maxLength value="255"/>
        </xsd:restriction>
      </xsd:simpleType>
    </xsd:element>
    <xsd:element name="Visibility" ma:index="16" nillable="true" ma:displayName="Visibility" ma:default="Full Visibility" ma:format="Dropdown" ma:internalName="Visibility" ma:readOnly="false">
      <xsd:simpleType>
        <xsd:restriction base="dms:Choice">
          <xsd:enumeration value="Full Visibility"/>
        </xsd:restriction>
      </xsd:simpleType>
    </xsd:element>
    <xsd:element name="SignificantOrder" ma:index="24" nillable="true" ma:displayName="SignificantOrder" ma:default="0" ma:description="Whether this document set contains a significant order" ma:internalName="SignificantOrder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0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LongProperties xmlns="http://schemas.microsoft.com/office/2006/metadata/longProperties">
  <LongProp xmlns="" name="CSMeta2010Field"><![CDATA[ba0eb0ce-a860-4827-90db-8e37bee2bfcc;2016-09-28 11:12:25;PENDINGCLASSIFICATION;Automatically Updated Record Series:2016-09-28 10:10:41|False||PENDINGCLASSIFICATION|2016-09-28 11:12:25|UNDEFINED|b096d808-b59a-41b7-a526-eb1052d792f3;Automatically Updated Document Type:2016-09-28 10:10:41|False||PENDINGCLASSIFICATION|2016-09-28 11:12:25|UNDEFINED|ac604266-3e65-44a5-b5f6-c47baa21cbec;Automatically Updated Topic:2016-09-28 10:10:41|False||PENDINGCLASSIFICATION|2016-09-28 11:12:25|UNDEFINED|6b7a63be-9612-4100-8d72-8fcf8db72869;False]]></LongProp>
</LongProperties>
</file>

<file path=customXml/itemProps1.xml><?xml version="1.0" encoding="utf-8"?>
<ds:datastoreItem xmlns:ds="http://schemas.openxmlformats.org/officeDocument/2006/customXml" ds:itemID="{CFD1663C-E764-4887-A4A8-1405A9B54592}">
  <ds:schemaRefs>
    <ds:schemaRef ds:uri="e6671a59-50a7-4167-890c-836f7535b734"/>
    <ds:schemaRef ds:uri="2e64aaae-efe8-4b36-9ab4-486f04499e09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www.w3.org/XML/1998/namespace"/>
    <ds:schemaRef ds:uri="http://schemas.microsoft.com/sharepoint/v3"/>
    <ds:schemaRef ds:uri="http://schemas.microsoft.com/office/infopath/2007/PartnerControls"/>
    <ds:schemaRef ds:uri="http://schemas.openxmlformats.org/package/2006/metadata/core-properties"/>
    <ds:schemaRef ds:uri="dcc7e218-8b47-4273-ba28-07719656e1ad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823BEE5F-E103-4AFD-829A-CE8A4307AE4B}"/>
</file>

<file path=customXml/itemProps3.xml><?xml version="1.0" encoding="utf-8"?>
<ds:datastoreItem xmlns:ds="http://schemas.openxmlformats.org/officeDocument/2006/customXml" ds:itemID="{D29645AC-453E-4AF1-BCC2-E12537073DAE}"/>
</file>

<file path=customXml/itemProps4.xml><?xml version="1.0" encoding="utf-8"?>
<ds:datastoreItem xmlns:ds="http://schemas.openxmlformats.org/officeDocument/2006/customXml" ds:itemID="{E29CE07F-6182-4D5C-8998-9786B44307ED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F3B36074-390D-48A4-B37D-8E63E4973BD0}">
  <ds:schemaRefs>
    <ds:schemaRef ds:uri="http://schemas.microsoft.com/office/2006/metadata/longProperties"/>
    <ds:schemaRef ds:uri="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Board%20Presentation</Template>
  <TotalTime>3187</TotalTime>
  <Words>535</Words>
  <Application>Microsoft Office PowerPoint</Application>
  <PresentationFormat>On-screen Show (4:3)</PresentationFormat>
  <Paragraphs>107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Board Presentation</vt:lpstr>
      <vt:lpstr>Briefing on policy outlook </vt:lpstr>
      <vt:lpstr>Overview</vt:lpstr>
      <vt:lpstr>Self Schedule Bid Cost Recovery Allocation and Bid Floor</vt:lpstr>
      <vt:lpstr>Metering Rules Enhancements </vt:lpstr>
      <vt:lpstr>Regional Integration California Greenhouse Gas Compliance</vt:lpstr>
      <vt:lpstr>Bid cost recovery enhancements  </vt:lpstr>
      <vt:lpstr>Energy Storage and Distributed Energy Resources Phase 2</vt:lpstr>
      <vt:lpstr>Stepped constraint parameters </vt:lpstr>
      <vt:lpstr>Generator contingency and remedial action scheme modeling </vt:lpstr>
      <vt:lpstr>Commitment Cost and Default Energy Bid Enhancements</vt:lpstr>
      <vt:lpstr>2017 Policy Roadmap Process Status</vt:lpstr>
      <vt:lpstr>Energy Imbalance Market Initiatives in Stakeholder Initiative Catalog</vt:lpstr>
    </vt:vector>
  </TitlesOfParts>
  <Company>CAISO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in Arial 28 pt. May require two lines of text.</dc:title>
  <dc:creator>skarpinen</dc:creator>
  <cp:lastModifiedBy>Kredel, Ashley (UTC)</cp:lastModifiedBy>
  <cp:revision>121</cp:revision>
  <cp:lastPrinted>2016-09-29T21:24:00Z</cp:lastPrinted>
  <dcterms:created xsi:type="dcterms:W3CDTF">2012-01-17T21:47:15Z</dcterms:created>
  <dcterms:modified xsi:type="dcterms:W3CDTF">2016-10-28T23:23:10Z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ub-Topic">
    <vt:lpwstr/>
  </property>
  <property fmtid="{D5CDD505-2E9C-101B-9397-08002B2CF9AE}" pid="3" name="Topic">
    <vt:lpwstr/>
  </property>
  <property fmtid="{D5CDD505-2E9C-101B-9397-08002B2CF9AE}" pid="4" name="Description0">
    <vt:lpwstr/>
  </property>
  <property fmtid="{D5CDD505-2E9C-101B-9397-08002B2CF9AE}" pid="5" name="Last Date Reviewed">
    <vt:lpwstr>2011-01-07T00:00:00Z</vt:lpwstr>
  </property>
  <property fmtid="{D5CDD505-2E9C-101B-9397-08002B2CF9AE}" pid="6" name="Policy Number">
    <vt:lpwstr/>
  </property>
  <property fmtid="{D5CDD505-2E9C-101B-9397-08002B2CF9AE}" pid="7" name="Order">
    <vt:r8>200</vt:r8>
  </property>
  <property fmtid="{D5CDD505-2E9C-101B-9397-08002B2CF9AE}" pid="8" name="CAISO Keywords">
    <vt:lpwstr>Internal</vt:lpwstr>
  </property>
  <property fmtid="{D5CDD505-2E9C-101B-9397-08002B2CF9AE}" pid="9" name="PublishingStartDate">
    <vt:lpwstr/>
  </property>
  <property fmtid="{D5CDD505-2E9C-101B-9397-08002B2CF9AE}" pid="10" name="PublishingExpirationDate">
    <vt:lpwstr/>
  </property>
  <property fmtid="{D5CDD505-2E9C-101B-9397-08002B2CF9AE}" pid="11" name="ContentTypeId">
    <vt:lpwstr>0x0101006E56B4D1795A2E4DB2F0B01679ED314A0035470F039289A547ADA88AE1FAFD97B8</vt:lpwstr>
  </property>
  <property fmtid="{D5CDD505-2E9C-101B-9397-08002B2CF9AE}" pid="12" name="Retired Date">
    <vt:lpwstr/>
  </property>
  <property fmtid="{D5CDD505-2E9C-101B-9397-08002B2CF9AE}" pid="13" name="Information Classification">
    <vt:lpwstr>CAISO CONFIDENTIAL</vt:lpwstr>
  </property>
  <property fmtid="{D5CDD505-2E9C-101B-9397-08002B2CF9AE}" pid="14" name="Document Version">
    <vt:lpwstr>0.1</vt:lpwstr>
  </property>
  <property fmtid="{D5CDD505-2E9C-101B-9397-08002B2CF9AE}" pid="15" name="_dlc_DocIdItemGuid">
    <vt:lpwstr>ae001d74-44f0-4808-a761-d578c5691015</vt:lpwstr>
  </property>
  <property fmtid="{D5CDD505-2E9C-101B-9397-08002B2CF9AE}" pid="16" name="Doc Owner0">
    <vt:lpwstr/>
  </property>
  <property fmtid="{D5CDD505-2E9C-101B-9397-08002B2CF9AE}" pid="17" name="Intellectual Property Type">
    <vt:lpwstr/>
  </property>
  <property fmtid="{D5CDD505-2E9C-101B-9397-08002B2CF9AE}" pid="18" name="_dlc_DocId">
    <vt:lpwstr>XWK2E22ZZR56-66-785</vt:lpwstr>
  </property>
  <property fmtid="{D5CDD505-2E9C-101B-9397-08002B2CF9AE}" pid="19" name="_dlc_DocIdUrl">
    <vt:lpwstr>https://records.oa.caiso.com/sites/MID/MIP/_layouts/15/DocIdRedir.aspx?ID=XWK2E22ZZR56-66-785, XWK2E22ZZR56-66-785</vt:lpwstr>
  </property>
  <property fmtid="{D5CDD505-2E9C-101B-9397-08002B2CF9AE}" pid="20" name="display_urn:schemas-microsoft-com:office:office#Doc_x0020_Owner">
    <vt:lpwstr>Cooper, Bradford</vt:lpwstr>
  </property>
  <property fmtid="{D5CDD505-2E9C-101B-9397-08002B2CF9AE}" pid="21" name="AutoClassRecordSeries">
    <vt:lpwstr>88;#Administrative:ADM01-235 - Transitory and Non-Essential Records|99f4c728-dddd-4875-a869-597421277e8b</vt:lpwstr>
  </property>
  <property fmtid="{D5CDD505-2E9C-101B-9397-08002B2CF9AE}" pid="22" name="AutoClassDocumentType">
    <vt:lpwstr>85;#Compliance|84eefd10-8d43-4b05-bda1-b5e37d998cce</vt:lpwstr>
  </property>
  <property fmtid="{D5CDD505-2E9C-101B-9397-08002B2CF9AE}" pid="23" name="AutoClassTopic">
    <vt:lpwstr>28;#EIM (Energy Imbalance Market)|8d70e666-cb1a-46e0-b4ed-ba4285596162</vt:lpwstr>
  </property>
  <property fmtid="{D5CDD505-2E9C-101B-9397-08002B2CF9AE}" pid="24" name="RLPreviousUrl">
    <vt:lpwstr>/sites/MID/MIP/Records/Board/2016/Oct EIM Gov Body Policy Outlook v2.pptx</vt:lpwstr>
  </property>
  <property fmtid="{D5CDD505-2E9C-101B-9397-08002B2CF9AE}" pid="25" name="_docset_NoMedatataSyncRequired">
    <vt:lpwstr>False</vt:lpwstr>
  </property>
</Properties>
</file>