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9" r:id="rId8"/>
    <p:sldId id="283" r:id="rId9"/>
    <p:sldId id="280" r:id="rId10"/>
    <p:sldId id="282" r:id="rId11"/>
    <p:sldId id="278" r:id="rId12"/>
    <p:sldId id="281" r:id="rId13"/>
    <p:sldId id="271" r:id="rId14"/>
    <p:sldId id="277" r:id="rId15"/>
    <p:sldId id="279" r:id="rId16"/>
    <p:sldId id="290" r:id="rId17"/>
    <p:sldId id="289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58B"/>
    <a:srgbClr val="686868"/>
    <a:srgbClr val="963821"/>
    <a:srgbClr val="727337"/>
    <a:srgbClr val="B8CBD6"/>
    <a:srgbClr val="6B823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8" autoAdjust="0"/>
    <p:restoredTop sz="95387" autoAdjust="0"/>
  </p:normalViewPr>
  <p:slideViewPr>
    <p:cSldViewPr>
      <p:cViewPr varScale="1">
        <p:scale>
          <a:sx n="111" d="100"/>
          <a:sy n="111" d="100"/>
        </p:scale>
        <p:origin x="15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888B09-0953-4E84-978A-68FA0E5B0CCA}" type="datetimeFigureOut">
              <a:rPr lang="en-US"/>
              <a:pPr>
                <a:defRPr/>
              </a:pPr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4C3771-081C-4BC7-8F28-69CE1B2261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51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731EFD-ACB6-461B-B072-0C894C127352}" type="datetimeFigureOut">
              <a:rPr lang="en-US"/>
              <a:pPr>
                <a:defRPr/>
              </a:pPr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F1DBF0-C939-4FAD-85E6-C592FC398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655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B9B0BD-D9C5-4850-B6C6-5A1282C9127A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2503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DBF0-C939-4FAD-85E6-C592FC39892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3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DBF0-C939-4FAD-85E6-C592FC39892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862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DBF0-C939-4FAD-85E6-C592FC39892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4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FEEEBE-8AA7-4A89-A09E-E659A4181FE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6099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DBF0-C939-4FAD-85E6-C592FC39892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8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DBF0-C939-4FAD-85E6-C592FC39892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158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DBF0-C939-4FAD-85E6-C592FC39892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635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DBF0-C939-4FAD-85E6-C592FC39892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358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DBF0-C939-4FAD-85E6-C592FC39892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201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A985DD-BD54-44E3-9CF1-969D6733DEC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0526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1DBF0-C939-4FAD-85E6-C592FC39892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14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kgrnd-Titlefoot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2513"/>
            <a:ext cx="9144000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CD733E1-9527-4F1B-83FD-EE4A8DB09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22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12DEEB5-E146-4D83-8EC6-FB0916B90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91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D3C60F-988C-4778-8EC1-9A1BF81BC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47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2CAA310-CF0B-4814-A026-21046997E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38151E-83AF-4F94-B520-7A375FA88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62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B8C752-E40F-409F-B1B2-A48B71D39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25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11316B6-8E1C-43EB-A516-1360834A75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33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6"/>
          <p:cNvSpPr txBox="1">
            <a:spLocks noChangeArrowheads="1"/>
          </p:cNvSpPr>
          <p:nvPr/>
        </p:nvSpPr>
        <p:spPr bwMode="auto">
          <a:xfrm>
            <a:off x="3881438" y="6400800"/>
            <a:ext cx="11826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rgbClr val="686868"/>
                </a:solidFill>
              </a:rPr>
              <a:t>ISO Confidential </a:t>
            </a:r>
          </a:p>
        </p:txBody>
      </p:sp>
      <p:pic>
        <p:nvPicPr>
          <p:cNvPr id="2" name="Picture 5" descr="Slide bkgrnd-header-board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CC10E0-A892-4584-BA8A-C587CC723B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4875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5" r:id="rId1"/>
    <p:sldLayoutId id="2147484708" r:id="rId2"/>
    <p:sldLayoutId id="2147484709" r:id="rId3"/>
    <p:sldLayoutId id="2147484710" r:id="rId4"/>
    <p:sldLayoutId id="2147484711" r:id="rId5"/>
    <p:sldLayoutId id="2147484712" r:id="rId6"/>
    <p:sldLayoutId id="2147484713" r:id="rId7"/>
    <p:sldLayoutId id="214748471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Briefing on policy </a:t>
            </a:r>
            <a:r>
              <a:rPr lang="en-US" altLang="en-US" dirty="0"/>
              <a:t>o</a:t>
            </a:r>
            <a:r>
              <a:rPr lang="en-US" altLang="en-US" dirty="0" smtClean="0"/>
              <a:t>utlook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Peter Colussy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External Affairs Manager - Regional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EIM Body of State Regulators Meeting</a:t>
            </a:r>
            <a:endParaRPr lang="en-US" dirty="0"/>
          </a:p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October 31, 2016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Commitment Cost and Default Energy Bid Enhancements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600" dirty="0" smtClean="0">
                <a:solidFill>
                  <a:srgbClr val="000000"/>
                </a:solidFill>
              </a:rPr>
              <a:t>Scope: </a:t>
            </a:r>
            <a:r>
              <a:rPr lang="en-US" altLang="en-US" sz="2800" dirty="0" smtClean="0">
                <a:solidFill>
                  <a:srgbClr val="000000"/>
                </a:solidFill>
              </a:rPr>
              <a:t>	</a:t>
            </a:r>
          </a:p>
          <a:p>
            <a:pPr lvl="1"/>
            <a:r>
              <a:rPr lang="en-US" altLang="en-US" sz="2200" dirty="0" smtClean="0"/>
              <a:t>Changes to the gas price basis for ISO’s calculation of commitment costs and default energy bids  </a:t>
            </a:r>
          </a:p>
          <a:p>
            <a:pPr lvl="1"/>
            <a:r>
              <a:rPr lang="en-US" altLang="en-US" sz="2200" dirty="0" smtClean="0"/>
              <a:t>Market power mitigation alternative to commitment cost bid caps</a:t>
            </a:r>
            <a:endParaRPr lang="en-US" altLang="en-US" sz="2200" dirty="0" smtClean="0">
              <a:solidFill>
                <a:srgbClr val="000000"/>
              </a:solidFill>
            </a:endParaRPr>
          </a:p>
          <a:p>
            <a:r>
              <a:rPr lang="en-US" altLang="en-US" sz="2600" dirty="0" smtClean="0">
                <a:solidFill>
                  <a:srgbClr val="000000"/>
                </a:solidFill>
              </a:rPr>
              <a:t>Stakeholder process in issue paper stage</a:t>
            </a:r>
          </a:p>
          <a:p>
            <a:r>
              <a:rPr lang="en-US" altLang="en-US" sz="2600" dirty="0" smtClean="0"/>
              <a:t>EIM Governing Body </a:t>
            </a:r>
            <a:r>
              <a:rPr lang="en-US" altLang="en-US" sz="2600" i="1" dirty="0" smtClean="0"/>
              <a:t>advisory</a:t>
            </a:r>
            <a:r>
              <a:rPr lang="en-US" altLang="en-US" sz="2600" dirty="0" smtClean="0"/>
              <a:t> role</a:t>
            </a:r>
          </a:p>
          <a:p>
            <a:r>
              <a:rPr lang="en-US" altLang="en-US" sz="2600" dirty="0" smtClean="0"/>
              <a:t>Q2 2017 EIM Governing Body and ISO Board meetings</a:t>
            </a:r>
          </a:p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686868"/>
                </a:solidFill>
              </a:rPr>
              <a:t>Slide </a:t>
            </a:r>
            <a:fld id="{BC65A18F-D775-4870-8A6E-56407F9BF4B4}" type="slidenum">
              <a:rPr lang="en-US" altLang="en-US" smtClean="0">
                <a:solidFill>
                  <a:srgbClr val="686868"/>
                </a:solidFill>
              </a:rPr>
              <a:pPr/>
              <a:t>10</a:t>
            </a:fld>
            <a:endParaRPr lang="en-US" altLang="en-US" smtClean="0">
              <a:solidFill>
                <a:srgbClr val="68686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743"/>
            <a:ext cx="8229600" cy="1143000"/>
          </a:xfrm>
        </p:spPr>
        <p:txBody>
          <a:bodyPr/>
          <a:lstStyle/>
          <a:p>
            <a:r>
              <a:rPr lang="en-US" sz="2800" dirty="0" smtClean="0"/>
              <a:t>2017 Policy Roadmap Process Status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343400"/>
          </a:xfrm>
        </p:spPr>
        <p:txBody>
          <a:bodyPr/>
          <a:lstStyle/>
          <a:p>
            <a:r>
              <a:rPr lang="en-US" dirty="0" smtClean="0"/>
              <a:t>Oct 27 – ISO posts revised </a:t>
            </a:r>
            <a:r>
              <a:rPr lang="en-US" i="1" dirty="0"/>
              <a:t>Stakeholder I</a:t>
            </a:r>
            <a:r>
              <a:rPr lang="en-US" i="1" dirty="0" smtClean="0"/>
              <a:t>nitiatives Catalog</a:t>
            </a:r>
            <a:r>
              <a:rPr lang="en-US" dirty="0" smtClean="0"/>
              <a:t> with proposed initial discretionary initiative ranking</a:t>
            </a:r>
          </a:p>
          <a:p>
            <a:pPr marL="1030288" lvl="1">
              <a:defRPr/>
            </a:pPr>
            <a:r>
              <a:rPr lang="en-US" sz="2200" dirty="0"/>
              <a:t>Nov </a:t>
            </a:r>
            <a:r>
              <a:rPr lang="en-US" sz="2200" dirty="0" smtClean="0"/>
              <a:t>17 </a:t>
            </a:r>
            <a:r>
              <a:rPr lang="en-US" sz="2200" dirty="0"/>
              <a:t>– Stakeholder comments due</a:t>
            </a:r>
          </a:p>
          <a:p>
            <a:r>
              <a:rPr lang="en-US" dirty="0" smtClean="0"/>
              <a:t>Dec 15 – ISO posts draft 2017 </a:t>
            </a:r>
            <a:r>
              <a:rPr lang="en-US" i="1" dirty="0" smtClean="0"/>
              <a:t>Policy Initiative Roadmap</a:t>
            </a:r>
          </a:p>
          <a:p>
            <a:pPr marL="1030288" lvl="1">
              <a:defRPr/>
            </a:pPr>
            <a:r>
              <a:rPr lang="en-US" sz="2200" dirty="0" smtClean="0"/>
              <a:t>Jan 9 </a:t>
            </a:r>
            <a:r>
              <a:rPr lang="en-US" sz="2200" dirty="0"/>
              <a:t>- Stakeholder comments due</a:t>
            </a:r>
          </a:p>
          <a:p>
            <a:r>
              <a:rPr lang="en-US" dirty="0" smtClean="0"/>
              <a:t>Present </a:t>
            </a:r>
            <a:r>
              <a:rPr lang="en-US" i="1" dirty="0"/>
              <a:t>Policy Initiative </a:t>
            </a:r>
            <a:r>
              <a:rPr lang="en-US" i="1" dirty="0" smtClean="0"/>
              <a:t>Roadmap </a:t>
            </a:r>
            <a:r>
              <a:rPr lang="en-US" dirty="0" smtClean="0"/>
              <a:t>at February 2017 EIM Governing Body and Board of Governors meetings</a:t>
            </a:r>
            <a:endParaRPr lang="en-US" dirty="0"/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CD733E1-9527-4F1B-83FD-EE4A8DB092D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6467006" y="3047486"/>
            <a:ext cx="172388" cy="90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19801" y="4260850"/>
            <a:ext cx="178756" cy="82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06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394854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600" dirty="0" smtClean="0"/>
              <a:t>Transmission compensation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2200" i="1" dirty="0"/>
              <a:t>Potential EIM-wide Transmission Rate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2200" i="1" dirty="0"/>
              <a:t>Compensation for Third Parties Making Capacity Available for EIM Transfers 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2200" i="1" dirty="0"/>
              <a:t>Donation by Third Party for Transmission Capacity Available for EIM Transfers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600" dirty="0" smtClean="0"/>
              <a:t>External participation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2200" i="1" dirty="0" smtClean="0"/>
              <a:t>Enhancing Participation of </a:t>
            </a:r>
            <a:r>
              <a:rPr lang="en-US" sz="2200" i="1" dirty="0"/>
              <a:t>External Resources </a:t>
            </a:r>
            <a:r>
              <a:rPr lang="en-US" sz="2200" i="1" dirty="0" smtClean="0"/>
              <a:t> </a:t>
            </a:r>
            <a:endParaRPr lang="en-US" sz="2200" i="1" dirty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2200" i="1" dirty="0"/>
              <a:t>Bidding Rules on External EIM Interties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600" dirty="0" smtClean="0"/>
              <a:t>Other enhancements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2200" i="1" dirty="0" smtClean="0"/>
              <a:t>Flow </a:t>
            </a:r>
            <a:r>
              <a:rPr lang="en-US" sz="2200" i="1" dirty="0"/>
              <a:t>Entitlements for </a:t>
            </a:r>
            <a:r>
              <a:rPr lang="en-US" sz="2200" i="1" dirty="0" smtClean="0"/>
              <a:t>Base/Day-Ahead </a:t>
            </a:r>
            <a:r>
              <a:rPr lang="en-US" sz="2200" i="1" dirty="0"/>
              <a:t>Schedules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2200" i="1" dirty="0" smtClean="0"/>
              <a:t>Real-Time </a:t>
            </a:r>
            <a:r>
              <a:rPr lang="en-US" sz="2200" i="1" dirty="0"/>
              <a:t>Market Enhancements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2CAA310-CF0B-4814-A026-21046997EB9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2995"/>
            <a:ext cx="8229600" cy="1143000"/>
          </a:xfrm>
        </p:spPr>
        <p:txBody>
          <a:bodyPr/>
          <a:lstStyle/>
          <a:p>
            <a:r>
              <a:rPr lang="en-US" sz="2800" dirty="0" smtClean="0"/>
              <a:t>Energy Imbalance Market Initiatives in Stakeholder Initiative Catalog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884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dirty="0" smtClean="0"/>
              <a:t>Overview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600" dirty="0" smtClean="0"/>
              <a:t>EIM-related policy initiatives status</a:t>
            </a:r>
          </a:p>
          <a:p>
            <a:pPr eaLnBrk="1" hangingPunct="1"/>
            <a:r>
              <a:rPr lang="en-US" altLang="en-US" sz="2600" dirty="0" smtClean="0"/>
              <a:t>2017 policy roadmap process status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686868"/>
                </a:solidFill>
              </a:rPr>
              <a:t>Slide </a:t>
            </a:r>
            <a:fld id="{3421B8FD-1CD9-4E88-8D08-26A66C7DC933}" type="slidenum">
              <a:rPr lang="en-US" altLang="en-US" smtClean="0">
                <a:solidFill>
                  <a:srgbClr val="686868"/>
                </a:solidFill>
              </a:rPr>
              <a:pPr/>
              <a:t>2</a:t>
            </a:fld>
            <a:endParaRPr lang="en-US" altLang="en-US" smtClean="0">
              <a:solidFill>
                <a:srgbClr val="6868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Self Schedule Bid Cost Recovery Allocation and Bid Floor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40050"/>
            <a:ext cx="82296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600" dirty="0"/>
              <a:t>Scope</a:t>
            </a:r>
            <a:r>
              <a:rPr lang="en-US" altLang="en-US" sz="2600" dirty="0" smtClean="0"/>
              <a:t>:</a:t>
            </a:r>
          </a:p>
          <a:p>
            <a:pPr lvl="1"/>
            <a:r>
              <a:rPr lang="en-US" altLang="en-US" sz="2200" dirty="0"/>
              <a:t>Examined lowering bid floor but deferred</a:t>
            </a:r>
          </a:p>
          <a:p>
            <a:r>
              <a:rPr lang="en-US" altLang="en-US" sz="2600" dirty="0" smtClean="0"/>
              <a:t>Day-ahead </a:t>
            </a:r>
            <a:r>
              <a:rPr lang="en-US" altLang="en-US" sz="2600" dirty="0"/>
              <a:t>market </a:t>
            </a:r>
            <a:r>
              <a:rPr lang="en-US" altLang="en-US" sz="2600" dirty="0" smtClean="0"/>
              <a:t>component will move to Bid Cost Recovery </a:t>
            </a:r>
            <a:r>
              <a:rPr lang="en-US" altLang="en-US" sz="2600" smtClean="0"/>
              <a:t>Enhancements initiative</a:t>
            </a:r>
            <a:endParaRPr lang="en-US" altLang="en-US" sz="2600" dirty="0" smtClean="0"/>
          </a:p>
          <a:p>
            <a:r>
              <a:rPr lang="en-US" altLang="en-US" sz="2600" dirty="0" smtClean="0"/>
              <a:t>Lowering bid floor would be </a:t>
            </a:r>
            <a:r>
              <a:rPr lang="en-US" altLang="en-US" sz="2600" i="1" dirty="0" smtClean="0"/>
              <a:t>advisory</a:t>
            </a:r>
            <a:r>
              <a:rPr lang="en-US" altLang="en-US" sz="2600" dirty="0" smtClean="0"/>
              <a:t> EIM </a:t>
            </a:r>
            <a:r>
              <a:rPr lang="en-US" altLang="en-US" sz="2600" dirty="0"/>
              <a:t>Governing Body </a:t>
            </a:r>
            <a:r>
              <a:rPr lang="en-US" altLang="en-US" sz="2600" dirty="0" smtClean="0"/>
              <a:t>role</a:t>
            </a:r>
            <a:endParaRPr lang="en-US" altLang="en-US" sz="2600" dirty="0"/>
          </a:p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686868"/>
                </a:solidFill>
              </a:rPr>
              <a:t>Slide </a:t>
            </a:r>
            <a:fld id="{619009E1-7790-4A69-8303-376409A96B35}" type="slidenum">
              <a:rPr lang="en-US" altLang="en-US" smtClean="0">
                <a:solidFill>
                  <a:srgbClr val="686868"/>
                </a:solidFill>
              </a:rPr>
              <a:pPr/>
              <a:t>3</a:t>
            </a:fld>
            <a:endParaRPr lang="en-US" altLang="en-US" smtClean="0">
              <a:solidFill>
                <a:srgbClr val="68686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Metering Rules Enhancements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1288"/>
            <a:ext cx="82296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600" dirty="0" smtClean="0"/>
              <a:t>Scope:</a:t>
            </a:r>
          </a:p>
          <a:p>
            <a:pPr lvl="1"/>
            <a:r>
              <a:rPr lang="en-US" altLang="en-US" sz="2200" dirty="0"/>
              <a:t>Changes to make energy metering requirements more flexible</a:t>
            </a:r>
          </a:p>
          <a:p>
            <a:r>
              <a:rPr lang="en-US" altLang="en-US" sz="2600" dirty="0" smtClean="0">
                <a:solidFill>
                  <a:srgbClr val="000000"/>
                </a:solidFill>
              </a:rPr>
              <a:t>Stakeholder process in </a:t>
            </a:r>
            <a:r>
              <a:rPr lang="en-US" altLang="en-US" sz="2600" dirty="0" smtClean="0"/>
              <a:t>draft final proposal stage </a:t>
            </a:r>
          </a:p>
          <a:p>
            <a:r>
              <a:rPr lang="en-US" altLang="en-US" sz="2600" dirty="0" smtClean="0"/>
              <a:t>EIM Governing Body </a:t>
            </a:r>
            <a:r>
              <a:rPr lang="en-US" altLang="en-US" sz="2600" i="1" dirty="0" smtClean="0"/>
              <a:t>advisory</a:t>
            </a:r>
            <a:r>
              <a:rPr lang="en-US" altLang="en-US" sz="2600" dirty="0" smtClean="0"/>
              <a:t> role</a:t>
            </a:r>
          </a:p>
          <a:p>
            <a:r>
              <a:rPr lang="en-US" altLang="en-US" sz="2600" dirty="0" smtClean="0"/>
              <a:t>December 2016 EIM Governing Body and ISO Board meetings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686868"/>
                </a:solidFill>
              </a:rPr>
              <a:t>Slide </a:t>
            </a:r>
            <a:fld id="{61924A47-F8AB-4DDA-85FF-729693A5B1DA}" type="slidenum">
              <a:rPr lang="en-US" altLang="en-US" smtClean="0">
                <a:solidFill>
                  <a:srgbClr val="686868"/>
                </a:solidFill>
              </a:rPr>
              <a:pPr/>
              <a:t>4</a:t>
            </a:fld>
            <a:endParaRPr lang="en-US" altLang="en-US" smtClean="0">
              <a:solidFill>
                <a:srgbClr val="68686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Regional Integration California Greenhouse Gas Compliance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40050"/>
            <a:ext cx="82296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600" dirty="0"/>
              <a:t>Scope:</a:t>
            </a:r>
          </a:p>
          <a:p>
            <a:pPr lvl="1"/>
            <a:r>
              <a:rPr lang="en-US" altLang="en-US" sz="2200" dirty="0" smtClean="0"/>
              <a:t>Develop </a:t>
            </a:r>
            <a:r>
              <a:rPr lang="en-US" altLang="en-US" sz="2200" dirty="0"/>
              <a:t>import </a:t>
            </a:r>
            <a:r>
              <a:rPr lang="en-US" altLang="en-US" sz="2200" dirty="0" smtClean="0"/>
              <a:t>accounting </a:t>
            </a:r>
            <a:r>
              <a:rPr lang="en-US" altLang="en-US" sz="2200" dirty="0"/>
              <a:t>approach </a:t>
            </a:r>
            <a:r>
              <a:rPr lang="en-US" altLang="en-US" sz="2200" dirty="0" smtClean="0"/>
              <a:t>for California </a:t>
            </a:r>
            <a:r>
              <a:rPr lang="en-US" altLang="en-US" sz="2200" dirty="0"/>
              <a:t>greenhouse gas regulation </a:t>
            </a:r>
            <a:r>
              <a:rPr lang="en-US" altLang="en-US" sz="2200" dirty="0" smtClean="0"/>
              <a:t>compliance under </a:t>
            </a:r>
            <a:r>
              <a:rPr lang="en-US" altLang="en-US" sz="2200" dirty="0"/>
              <a:t>multi-state ISO balancing </a:t>
            </a:r>
            <a:r>
              <a:rPr lang="en-US" altLang="en-US" sz="2200" dirty="0" smtClean="0"/>
              <a:t>area</a:t>
            </a:r>
            <a:endParaRPr lang="en-US" altLang="en-US" sz="2200" dirty="0"/>
          </a:p>
          <a:p>
            <a:pPr lvl="1"/>
            <a:r>
              <a:rPr lang="en-US" altLang="en-US" sz="2200" dirty="0"/>
              <a:t>Examining California Air Resources Board’s EIM transfer greenhouse gas accounting </a:t>
            </a:r>
            <a:r>
              <a:rPr lang="en-US" altLang="en-US" sz="2200" dirty="0" smtClean="0"/>
              <a:t>concerns</a:t>
            </a:r>
            <a:endParaRPr lang="en-US" altLang="en-US" sz="2200" dirty="0"/>
          </a:p>
          <a:p>
            <a:r>
              <a:rPr lang="en-US" altLang="en-US" sz="2600" dirty="0"/>
              <a:t>Stakeholder process in issue paper </a:t>
            </a:r>
            <a:r>
              <a:rPr lang="en-US" altLang="en-US" sz="2600" dirty="0" smtClean="0"/>
              <a:t>stage</a:t>
            </a:r>
            <a:endParaRPr lang="en-US" altLang="en-US" sz="2600" dirty="0"/>
          </a:p>
          <a:p>
            <a:r>
              <a:rPr lang="en-US" altLang="en-US" sz="2600" dirty="0"/>
              <a:t>EIM Governing Body </a:t>
            </a:r>
            <a:r>
              <a:rPr lang="en-US" altLang="en-US" sz="2600" i="1" dirty="0"/>
              <a:t>primary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role if ISO market changes needed to address EIM concerns</a:t>
            </a:r>
            <a:endParaRPr lang="en-US" altLang="en-US" sz="2600" dirty="0"/>
          </a:p>
          <a:p>
            <a:r>
              <a:rPr lang="en-US" altLang="en-US" sz="2600" dirty="0" smtClean="0"/>
              <a:t>Q1 2017 EIM Governing Body and ISO Board meetings if market changes needed</a:t>
            </a:r>
            <a:endParaRPr lang="en-US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686868"/>
                </a:solidFill>
              </a:rPr>
              <a:t>Slide </a:t>
            </a:r>
            <a:fld id="{AAEA6CC0-0E4C-4A21-927A-50AD3472EAC9}" type="slidenum">
              <a:rPr lang="en-US" altLang="en-US" smtClean="0">
                <a:solidFill>
                  <a:srgbClr val="686868"/>
                </a:solidFill>
              </a:rPr>
              <a:pPr/>
              <a:t>5</a:t>
            </a:fld>
            <a:endParaRPr lang="en-US" altLang="en-US" smtClean="0">
              <a:solidFill>
                <a:srgbClr val="6868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Bid cost recovery enhancements </a:t>
            </a:r>
            <a:r>
              <a:rPr lang="en-US" altLang="en-US" sz="2800" i="1" dirty="0" smtClean="0"/>
              <a:t/>
            </a:r>
            <a:br>
              <a:rPr lang="en-US" altLang="en-US" sz="2800" i="1" dirty="0" smtClean="0"/>
            </a:br>
            <a:endParaRPr lang="en-US" altLang="en-US" sz="28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084730"/>
            <a:ext cx="82296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600" dirty="0" smtClean="0"/>
              <a:t>Scope: </a:t>
            </a:r>
          </a:p>
          <a:p>
            <a:pPr lvl="1"/>
            <a:r>
              <a:rPr lang="en-US" altLang="en-US" sz="2200" dirty="0"/>
              <a:t>Change allocation of real-time bid cost recovery costs to two tiers </a:t>
            </a:r>
            <a:endParaRPr lang="en-US" altLang="en-US" sz="2200" dirty="0" smtClean="0"/>
          </a:p>
          <a:p>
            <a:pPr lvl="1"/>
            <a:r>
              <a:rPr lang="en-US" altLang="en-US" sz="2200" dirty="0"/>
              <a:t>Changes to day-ahead market bid cost recovery </a:t>
            </a:r>
          </a:p>
          <a:p>
            <a:pPr lvl="1"/>
            <a:r>
              <a:rPr lang="en-US" altLang="en-US" sz="2200" dirty="0" smtClean="0"/>
              <a:t>Change </a:t>
            </a:r>
            <a:r>
              <a:rPr lang="en-US" altLang="en-US" sz="2200" dirty="0"/>
              <a:t>exceptional dispatch bid cost recovery cost allocation</a:t>
            </a:r>
          </a:p>
          <a:p>
            <a:r>
              <a:rPr lang="en-US" altLang="en-US" sz="2600" dirty="0" smtClean="0"/>
              <a:t>Revised straw proposal stage</a:t>
            </a:r>
          </a:p>
          <a:p>
            <a:r>
              <a:rPr lang="en-US" altLang="en-US" sz="2600" dirty="0"/>
              <a:t>EIM Governing Body </a:t>
            </a:r>
            <a:r>
              <a:rPr lang="en-US" altLang="en-US" sz="2600" i="1" dirty="0"/>
              <a:t>advisory</a:t>
            </a:r>
            <a:r>
              <a:rPr lang="en-US" altLang="en-US" sz="2600" dirty="0"/>
              <a:t> role</a:t>
            </a:r>
          </a:p>
          <a:p>
            <a:r>
              <a:rPr lang="en-US" altLang="en-US" sz="2600" dirty="0" smtClean="0"/>
              <a:t>Q1 2017 EIM </a:t>
            </a:r>
            <a:r>
              <a:rPr lang="en-US" altLang="en-US" sz="2600" dirty="0"/>
              <a:t>Governing Body and </a:t>
            </a:r>
            <a:r>
              <a:rPr lang="en-US" altLang="en-US" sz="2600" dirty="0" smtClean="0"/>
              <a:t>ISO Board meetings</a:t>
            </a:r>
          </a:p>
          <a:p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686868"/>
                </a:solidFill>
              </a:rPr>
              <a:t>Slide </a:t>
            </a:r>
            <a:fld id="{9E63D5E8-A64B-4F2A-ACE2-A7AD2E36391A}" type="slidenum">
              <a:rPr lang="en-US" altLang="en-US" smtClean="0">
                <a:solidFill>
                  <a:srgbClr val="686868"/>
                </a:solidFill>
              </a:rPr>
              <a:pPr/>
              <a:t>6</a:t>
            </a:fld>
            <a:endParaRPr lang="en-US" altLang="en-US" smtClean="0">
              <a:solidFill>
                <a:srgbClr val="68686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/>
              <a:t>Energy Storage and Distributed Energy Resources </a:t>
            </a:r>
            <a:r>
              <a:rPr lang="en-US" altLang="en-US" sz="2800" dirty="0" smtClean="0"/>
              <a:t>Phase </a:t>
            </a:r>
            <a:r>
              <a:rPr lang="en-US" altLang="en-US" sz="2800" dirty="0"/>
              <a:t>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02980"/>
            <a:ext cx="8229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600" dirty="0"/>
              <a:t>Scope: </a:t>
            </a:r>
          </a:p>
          <a:p>
            <a:pPr lvl="1"/>
            <a:r>
              <a:rPr lang="en-US" altLang="en-US" sz="2200" dirty="0"/>
              <a:t>Enhance non-generator resource and proxy demand response models</a:t>
            </a:r>
          </a:p>
          <a:p>
            <a:pPr lvl="1"/>
            <a:r>
              <a:rPr lang="en-US" altLang="en-US" sz="2200" dirty="0"/>
              <a:t>Develop rules for distributed energy resources </a:t>
            </a:r>
            <a:r>
              <a:rPr lang="en-US" altLang="en-US" sz="2200" dirty="0" smtClean="0"/>
              <a:t>provide  </a:t>
            </a:r>
            <a:r>
              <a:rPr lang="en-US" altLang="en-US" sz="2200" dirty="0"/>
              <a:t>wholesale and retail </a:t>
            </a:r>
            <a:r>
              <a:rPr lang="en-US" altLang="en-US" sz="2200" dirty="0" smtClean="0"/>
              <a:t>services</a:t>
            </a:r>
            <a:endParaRPr lang="en-US" altLang="en-US" sz="2200" dirty="0"/>
          </a:p>
          <a:p>
            <a:pPr lvl="1"/>
            <a:r>
              <a:rPr lang="en-US" altLang="en-US" sz="2200" dirty="0"/>
              <a:t>Define </a:t>
            </a:r>
            <a:r>
              <a:rPr lang="en-US" altLang="en-US" sz="2200" dirty="0" smtClean="0"/>
              <a:t>wholesale charging </a:t>
            </a:r>
            <a:r>
              <a:rPr lang="en-US" altLang="en-US" sz="2200" dirty="0"/>
              <a:t>energy versus retail energy </a:t>
            </a:r>
          </a:p>
          <a:p>
            <a:r>
              <a:rPr lang="en-US" altLang="en-US" sz="2600" dirty="0">
                <a:solidFill>
                  <a:srgbClr val="000000"/>
                </a:solidFill>
              </a:rPr>
              <a:t>Stakeholder process in </a:t>
            </a:r>
            <a:r>
              <a:rPr lang="en-US" altLang="en-US" sz="2600" dirty="0"/>
              <a:t>revised straw proposal stage </a:t>
            </a:r>
          </a:p>
          <a:p>
            <a:r>
              <a:rPr lang="en-US" altLang="en-US" sz="2600" dirty="0"/>
              <a:t>EIM Governing Body </a:t>
            </a:r>
            <a:r>
              <a:rPr lang="en-US" altLang="en-US" sz="2600" i="1" dirty="0"/>
              <a:t>advisory</a:t>
            </a:r>
            <a:r>
              <a:rPr lang="en-US" altLang="en-US" sz="2600" dirty="0"/>
              <a:t> role</a:t>
            </a:r>
          </a:p>
          <a:p>
            <a:r>
              <a:rPr lang="en-US" altLang="en-US" sz="2600" dirty="0"/>
              <a:t>Q1 2017 </a:t>
            </a:r>
            <a:r>
              <a:rPr lang="en-US" altLang="en-US" sz="2600" dirty="0" smtClean="0"/>
              <a:t>EIM Governing Body and ISO Board meetings</a:t>
            </a:r>
            <a:endParaRPr lang="en-US" altLang="en-US" sz="2600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686868"/>
                </a:solidFill>
              </a:rPr>
              <a:t>Slide </a:t>
            </a:r>
            <a:fld id="{96F1C0AB-A57B-4E55-B105-D7CEAD20E335}" type="slidenum">
              <a:rPr lang="en-US" altLang="en-US" smtClean="0">
                <a:solidFill>
                  <a:srgbClr val="686868"/>
                </a:solidFill>
              </a:rPr>
              <a:pPr/>
              <a:t>7</a:t>
            </a:fld>
            <a:endParaRPr lang="en-US" altLang="en-US" smtClean="0">
              <a:solidFill>
                <a:srgbClr val="686868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Stepped constraint parameters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057275"/>
            <a:ext cx="8229600" cy="496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600" dirty="0" smtClean="0"/>
              <a:t>Scope:</a:t>
            </a:r>
          </a:p>
          <a:p>
            <a:pPr lvl="1"/>
            <a:r>
              <a:rPr lang="en-US" altLang="en-US" sz="2200" dirty="0"/>
              <a:t>Changes to </a:t>
            </a:r>
            <a:r>
              <a:rPr lang="en-US" altLang="en-US" sz="2200" dirty="0" smtClean="0"/>
              <a:t>prices at which market relaxes power </a:t>
            </a:r>
            <a:r>
              <a:rPr lang="en-US" altLang="en-US" sz="2200" dirty="0"/>
              <a:t>balance and transmission limit </a:t>
            </a:r>
            <a:r>
              <a:rPr lang="en-US" altLang="en-US" sz="2200" dirty="0" smtClean="0"/>
              <a:t>constraints</a:t>
            </a:r>
            <a:endParaRPr lang="en-US" altLang="en-US" sz="2200" dirty="0"/>
          </a:p>
          <a:p>
            <a:pPr lvl="1"/>
            <a:r>
              <a:rPr lang="en-US" altLang="en-US" sz="2200" dirty="0"/>
              <a:t>Alternative to freezing transfers when EIM balancing area fails hourly resource sufficiency evaluation</a:t>
            </a:r>
          </a:p>
          <a:p>
            <a:r>
              <a:rPr lang="en-US" altLang="en-US" sz="2600" dirty="0" smtClean="0"/>
              <a:t>Stakeholder process in issue paper stage</a:t>
            </a:r>
          </a:p>
          <a:p>
            <a:r>
              <a:rPr lang="en-US" altLang="en-US" sz="2600" i="1" dirty="0" smtClean="0"/>
              <a:t>Hybrid</a:t>
            </a:r>
            <a:r>
              <a:rPr lang="en-US" altLang="en-US" sz="2600" dirty="0" smtClean="0"/>
              <a:t> initiative</a:t>
            </a:r>
          </a:p>
          <a:p>
            <a:r>
              <a:rPr lang="en-US" altLang="en-US" sz="2600" dirty="0" smtClean="0"/>
              <a:t>2017 Q2 </a:t>
            </a:r>
            <a:r>
              <a:rPr lang="en-US" altLang="en-US" sz="2600" dirty="0"/>
              <a:t>EIM Governing Body and </a:t>
            </a:r>
            <a:r>
              <a:rPr lang="en-US" altLang="en-US" sz="2600" dirty="0" smtClean="0"/>
              <a:t>ISO Board meetings</a:t>
            </a:r>
          </a:p>
          <a:p>
            <a:pPr lvl="1">
              <a:spcAft>
                <a:spcPts val="600"/>
              </a:spcAft>
            </a:pPr>
            <a:endParaRPr lang="en-US" altLang="en-US" dirty="0" smtClean="0"/>
          </a:p>
          <a:p>
            <a:pPr lvl="1">
              <a:spcAft>
                <a:spcPts val="600"/>
              </a:spcAft>
            </a:pPr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686868"/>
                </a:solidFill>
              </a:rPr>
              <a:t>Page </a:t>
            </a:r>
            <a:fld id="{48359773-F62D-443D-9E48-9B480BADF37D}" type="slidenum">
              <a:rPr lang="en-US" altLang="en-US" smtClean="0">
                <a:solidFill>
                  <a:srgbClr val="686868"/>
                </a:solidFill>
              </a:rPr>
              <a:pPr/>
              <a:t>8</a:t>
            </a:fld>
            <a:endParaRPr lang="en-US" altLang="en-US" smtClean="0">
              <a:solidFill>
                <a:srgbClr val="6868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smtClean="0"/>
              <a:t>Generator contingency and remedial action scheme modeling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686868"/>
                </a:solidFill>
              </a:rPr>
              <a:t>Slide </a:t>
            </a:r>
            <a:fld id="{C3D28174-13A8-41F0-8323-95B096D37E84}" type="slidenum">
              <a:rPr lang="en-US" altLang="en-US" smtClean="0">
                <a:solidFill>
                  <a:srgbClr val="686868"/>
                </a:solidFill>
              </a:rPr>
              <a:pPr/>
              <a:t>9</a:t>
            </a:fld>
            <a:endParaRPr lang="en-US" altLang="en-US" smtClean="0">
              <a:solidFill>
                <a:srgbClr val="68686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420813"/>
            <a:ext cx="7620000" cy="41611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Arial"/>
                <a:cs typeface="+mn-cs"/>
              </a:rPr>
              <a:t>Scope: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sz="2200" dirty="0">
                <a:latin typeface="+mn-lt"/>
                <a:cs typeface="+mn-cs"/>
              </a:rPr>
              <a:t>Market modeling changes to ensure a generator contingency does not cause transmission limits to be exceeded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sz="2200" dirty="0">
                <a:latin typeface="+mn-lt"/>
                <a:cs typeface="+mn-cs"/>
              </a:rPr>
              <a:t>Modeling changes to incorporate remedial action schemes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Arial"/>
                <a:cs typeface="+mn-cs"/>
              </a:rPr>
              <a:t>Stakeholder process in issue paper stage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  <a:latin typeface="Arial"/>
                <a:cs typeface="+mn-cs"/>
              </a:rPr>
              <a:t>EIM Governing Body </a:t>
            </a:r>
            <a:r>
              <a:rPr lang="en-US" sz="2600" i="1" dirty="0">
                <a:solidFill>
                  <a:prstClr val="black"/>
                </a:solidFill>
                <a:latin typeface="Arial"/>
                <a:cs typeface="+mn-cs"/>
              </a:rPr>
              <a:t>advisory</a:t>
            </a:r>
            <a:r>
              <a:rPr lang="en-US" sz="2600" dirty="0">
                <a:solidFill>
                  <a:prstClr val="black"/>
                </a:solidFill>
                <a:latin typeface="Arial"/>
                <a:cs typeface="+mn-cs"/>
              </a:rPr>
              <a:t> role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  <a:latin typeface="Arial"/>
                <a:cs typeface="+mn-cs"/>
              </a:rPr>
              <a:t>Q2 2017 EIM Governing Body and ISO Board meetings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ard Presentatio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Special Presentation</CaseType>
    <IndustryCode xmlns="dc463f71-b30c-4ab2-9473-d307f9d35888">140</IndustryCode>
    <CaseStatus xmlns="dc463f71-b30c-4ab2-9473-d307f9d35888">Closed</CaseStatus>
    <OpenedDate xmlns="dc463f71-b30c-4ab2-9473-d307f9d35888">2016-03-25T07:00:00+00:00</OpenedDate>
    <Date1 xmlns="dc463f71-b30c-4ab2-9473-d307f9d35888">2016-10-27T07:00:00+00:00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160334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5470F039289A547ADA88AE1FAFD97B8" ma:contentTypeVersion="96" ma:contentTypeDescription="" ma:contentTypeScope="" ma:versionID="94d3e78fa878eea5fb92cd4e26aec9b7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LongProperties xmlns="http://schemas.microsoft.com/office/2006/metadata/longProperties">
  <LongProp xmlns="" name="CSMeta2010Field"><![CDATA[ba0eb0ce-a860-4827-90db-8e37bee2bfcc;2016-09-28 11:12:25;PENDINGCLASSIFICATION;Automatically Updated Record Series:2016-09-28 10:10:41|False||PENDINGCLASSIFICATION|2016-09-28 11:12:25|UNDEFINED|b096d808-b59a-41b7-a526-eb1052d792f3;Automatically Updated Document Type:2016-09-28 10:10:41|False||PENDINGCLASSIFICATION|2016-09-28 11:12:25|UNDEFINED|ac604266-3e65-44a5-b5f6-c47baa21cbec;Automatically Updated Topic:2016-09-28 10:10:41|False||PENDINGCLASSIFICATION|2016-09-28 11:12:25|UNDEFINED|6b7a63be-9612-4100-8d72-8fcf8db72869;False]]></LongProp>
</LongProperties>
</file>

<file path=customXml/itemProps1.xml><?xml version="1.0" encoding="utf-8"?>
<ds:datastoreItem xmlns:ds="http://schemas.openxmlformats.org/officeDocument/2006/customXml" ds:itemID="{CFD1663C-E764-4887-A4A8-1405A9B54592}">
  <ds:schemaRefs>
    <ds:schemaRef ds:uri="e6671a59-50a7-4167-890c-836f7535b734"/>
    <ds:schemaRef ds:uri="2e64aaae-efe8-4b36-9ab4-486f04499e09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dcc7e218-8b47-4273-ba28-07719656e1ad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23BEE5F-E103-4AFD-829A-CE8A4307AE4B}"/>
</file>

<file path=customXml/itemProps3.xml><?xml version="1.0" encoding="utf-8"?>
<ds:datastoreItem xmlns:ds="http://schemas.openxmlformats.org/officeDocument/2006/customXml" ds:itemID="{CA015E7F-3267-4909-AF9D-9F61EB253801}"/>
</file>

<file path=customXml/itemProps4.xml><?xml version="1.0" encoding="utf-8"?>
<ds:datastoreItem xmlns:ds="http://schemas.openxmlformats.org/officeDocument/2006/customXml" ds:itemID="{E29CE07F-6182-4D5C-8998-9786B44307E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F3B36074-390D-48A4-B37D-8E63E4973BD0}">
  <ds:schemaRefs>
    <ds:schemaRef ds:uri="http://schemas.microsoft.com/office/2006/metadata/longPropertie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Board%20Presentation</Template>
  <TotalTime>3187</TotalTime>
  <Words>535</Words>
  <Application>Microsoft Office PowerPoint</Application>
  <PresentationFormat>On-screen Show (4:3)</PresentationFormat>
  <Paragraphs>107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Board Presentation</vt:lpstr>
      <vt:lpstr>Briefing on policy outlook </vt:lpstr>
      <vt:lpstr>Overview</vt:lpstr>
      <vt:lpstr>Self Schedule Bid Cost Recovery Allocation and Bid Floor</vt:lpstr>
      <vt:lpstr>Metering Rules Enhancements </vt:lpstr>
      <vt:lpstr>Regional Integration California Greenhouse Gas Compliance</vt:lpstr>
      <vt:lpstr>Bid cost recovery enhancements  </vt:lpstr>
      <vt:lpstr>Energy Storage and Distributed Energy Resources Phase 2</vt:lpstr>
      <vt:lpstr>Stepped constraint parameters </vt:lpstr>
      <vt:lpstr>Generator contingency and remedial action scheme modeling </vt:lpstr>
      <vt:lpstr>Commitment Cost and Default Energy Bid Enhancements</vt:lpstr>
      <vt:lpstr>2017 Policy Roadmap Process Status</vt:lpstr>
      <vt:lpstr>Energy Imbalance Market Initiatives in Stakeholder Initiative Catalog</vt:lpstr>
    </vt:vector>
  </TitlesOfParts>
  <Company>CAISO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in Arial 28 pt. May require two lines of text.</dc:title>
  <dc:creator>skarpinen</dc:creator>
  <cp:lastModifiedBy>Kredel, Ashley (UTC)</cp:lastModifiedBy>
  <cp:revision>121</cp:revision>
  <cp:lastPrinted>2016-09-29T21:24:00Z</cp:lastPrinted>
  <dcterms:created xsi:type="dcterms:W3CDTF">2012-01-17T21:47:15Z</dcterms:created>
  <dcterms:modified xsi:type="dcterms:W3CDTF">2016-10-28T23:23:10Z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ub-Topic">
    <vt:lpwstr/>
  </property>
  <property fmtid="{D5CDD505-2E9C-101B-9397-08002B2CF9AE}" pid="3" name="Topic">
    <vt:lpwstr/>
  </property>
  <property fmtid="{D5CDD505-2E9C-101B-9397-08002B2CF9AE}" pid="4" name="Description0">
    <vt:lpwstr/>
  </property>
  <property fmtid="{D5CDD505-2E9C-101B-9397-08002B2CF9AE}" pid="5" name="Last Date Reviewed">
    <vt:lpwstr>2011-01-07T00:00:00Z</vt:lpwstr>
  </property>
  <property fmtid="{D5CDD505-2E9C-101B-9397-08002B2CF9AE}" pid="6" name="Policy Number">
    <vt:lpwstr/>
  </property>
  <property fmtid="{D5CDD505-2E9C-101B-9397-08002B2CF9AE}" pid="7" name="Order">
    <vt:r8>200</vt:r8>
  </property>
  <property fmtid="{D5CDD505-2E9C-101B-9397-08002B2CF9AE}" pid="8" name="CAISO Keywords">
    <vt:lpwstr>Internal</vt:lpwstr>
  </property>
  <property fmtid="{D5CDD505-2E9C-101B-9397-08002B2CF9AE}" pid="9" name="PublishingStartDate">
    <vt:lpwstr/>
  </property>
  <property fmtid="{D5CDD505-2E9C-101B-9397-08002B2CF9AE}" pid="10" name="PublishingExpirationDate">
    <vt:lpwstr/>
  </property>
  <property fmtid="{D5CDD505-2E9C-101B-9397-08002B2CF9AE}" pid="11" name="ContentTypeId">
    <vt:lpwstr>0x0101006E56B4D1795A2E4DB2F0B01679ED314A0035470F039289A547ADA88AE1FAFD97B8</vt:lpwstr>
  </property>
  <property fmtid="{D5CDD505-2E9C-101B-9397-08002B2CF9AE}" pid="12" name="Retired Date">
    <vt:lpwstr/>
  </property>
  <property fmtid="{D5CDD505-2E9C-101B-9397-08002B2CF9AE}" pid="13" name="Information Classification">
    <vt:lpwstr>CAISO CONFIDENTIAL</vt:lpwstr>
  </property>
  <property fmtid="{D5CDD505-2E9C-101B-9397-08002B2CF9AE}" pid="14" name="Document Version">
    <vt:lpwstr>0.1</vt:lpwstr>
  </property>
  <property fmtid="{D5CDD505-2E9C-101B-9397-08002B2CF9AE}" pid="15" name="_dlc_DocIdItemGuid">
    <vt:lpwstr>ae001d74-44f0-4808-a761-d578c5691015</vt:lpwstr>
  </property>
  <property fmtid="{D5CDD505-2E9C-101B-9397-08002B2CF9AE}" pid="16" name="Doc Owner0">
    <vt:lpwstr/>
  </property>
  <property fmtid="{D5CDD505-2E9C-101B-9397-08002B2CF9AE}" pid="17" name="Intellectual Property Type">
    <vt:lpwstr/>
  </property>
  <property fmtid="{D5CDD505-2E9C-101B-9397-08002B2CF9AE}" pid="18" name="_dlc_DocId">
    <vt:lpwstr>XWK2E22ZZR56-66-785</vt:lpwstr>
  </property>
  <property fmtid="{D5CDD505-2E9C-101B-9397-08002B2CF9AE}" pid="19" name="_dlc_DocIdUrl">
    <vt:lpwstr>https://records.oa.caiso.com/sites/MID/MIP/_layouts/15/DocIdRedir.aspx?ID=XWK2E22ZZR56-66-785, XWK2E22ZZR56-66-785</vt:lpwstr>
  </property>
  <property fmtid="{D5CDD505-2E9C-101B-9397-08002B2CF9AE}" pid="20" name="display_urn:schemas-microsoft-com:office:office#Doc_x0020_Owner">
    <vt:lpwstr>Cooper, Bradford</vt:lpwstr>
  </property>
  <property fmtid="{D5CDD505-2E9C-101B-9397-08002B2CF9AE}" pid="21" name="AutoClassRecordSeries">
    <vt:lpwstr>88;#Administrative:ADM01-235 - Transitory and Non-Essential Records|99f4c728-dddd-4875-a869-597421277e8b</vt:lpwstr>
  </property>
  <property fmtid="{D5CDD505-2E9C-101B-9397-08002B2CF9AE}" pid="22" name="AutoClassDocumentType">
    <vt:lpwstr>85;#Compliance|84eefd10-8d43-4b05-bda1-b5e37d998cce</vt:lpwstr>
  </property>
  <property fmtid="{D5CDD505-2E9C-101B-9397-08002B2CF9AE}" pid="23" name="AutoClassTopic">
    <vt:lpwstr>28;#EIM (Energy Imbalance Market)|8d70e666-cb1a-46e0-b4ed-ba4285596162</vt:lpwstr>
  </property>
  <property fmtid="{D5CDD505-2E9C-101B-9397-08002B2CF9AE}" pid="24" name="RLPreviousUrl">
    <vt:lpwstr>/sites/MID/MIP/Records/Board/2016/Oct EIM Gov Body Policy Outlook v2.pptx</vt:lpwstr>
  </property>
  <property fmtid="{D5CDD505-2E9C-101B-9397-08002B2CF9AE}" pid="25" name="_docset_NoMedatataSyncRequired">
    <vt:lpwstr>False</vt:lpwstr>
  </property>
</Properties>
</file>