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slides/slide93.xml" ContentType="application/vnd.openxmlformats-officedocument.presentationml.slide+xml"/>
  <Override PartName="/ppt/presentation.xml" ContentType="application/vnd.openxmlformats-officedocument.presentationml.presentation.main+xml"/>
  <Override PartName="/ppt/slides/slide85.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83.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84.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7.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olors5.xml" ContentType="application/vnd.ms-office.chartcolorstyle+xml"/>
  <Override PartName="/ppt/theme/theme2.xml" ContentType="application/vnd.openxmlformats-officedocument.theme+xml"/>
  <Override PartName="/ppt/charts/chart6.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olors7.xml" ContentType="application/vnd.ms-office.chartcolorstyle+xml"/>
  <Override PartName="/ppt/charts/style7.xml" ContentType="application/vnd.ms-office.chartstyle+xml"/>
  <Override PartName="/ppt/charts/chart8.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theme/theme5.xml" ContentType="application/vnd.openxmlformats-officedocument.theme+xml"/>
  <Override PartName="/ppt/charts/style8.xml" ContentType="application/vnd.ms-office.chartstyle+xml"/>
  <Override PartName="/ppt/theme/theme4.xml" ContentType="application/vnd.openxmlformats-officedocument.theme+xml"/>
  <Override PartName="/ppt/charts/colors8.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Lst>
  <p:notesMasterIdLst>
    <p:notesMasterId r:id="rId98"/>
  </p:notesMasterIdLst>
  <p:sldIdLst>
    <p:sldId id="317" r:id="rId5"/>
    <p:sldId id="318" r:id="rId6"/>
    <p:sldId id="256"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62" r:id="rId51"/>
    <p:sldId id="263" r:id="rId52"/>
    <p:sldId id="264" r:id="rId53"/>
    <p:sldId id="265" r:id="rId54"/>
    <p:sldId id="266" r:id="rId55"/>
    <p:sldId id="267" r:id="rId56"/>
    <p:sldId id="320" r:id="rId57"/>
    <p:sldId id="322" r:id="rId58"/>
    <p:sldId id="323" r:id="rId59"/>
    <p:sldId id="324" r:id="rId60"/>
    <p:sldId id="325" r:id="rId61"/>
    <p:sldId id="326" r:id="rId62"/>
    <p:sldId id="328" r:id="rId63"/>
    <p:sldId id="329" r:id="rId64"/>
    <p:sldId id="321" r:id="rId65"/>
    <p:sldId id="330" r:id="rId66"/>
    <p:sldId id="271" r:id="rId67"/>
    <p:sldId id="272" r:id="rId68"/>
    <p:sldId id="273" r:id="rId69"/>
    <p:sldId id="257" r:id="rId70"/>
    <p:sldId id="258" r:id="rId71"/>
    <p:sldId id="259" r:id="rId72"/>
    <p:sldId id="260" r:id="rId73"/>
    <p:sldId id="332" r:id="rId74"/>
    <p:sldId id="338" r:id="rId75"/>
    <p:sldId id="333" r:id="rId76"/>
    <p:sldId id="334" r:id="rId77"/>
    <p:sldId id="335" r:id="rId78"/>
    <p:sldId id="336" r:id="rId79"/>
    <p:sldId id="337" r:id="rId80"/>
    <p:sldId id="339" r:id="rId81"/>
    <p:sldId id="340" r:id="rId82"/>
    <p:sldId id="341" r:id="rId83"/>
    <p:sldId id="342" r:id="rId84"/>
    <p:sldId id="343" r:id="rId85"/>
    <p:sldId id="344" r:id="rId86"/>
    <p:sldId id="345" r:id="rId87"/>
    <p:sldId id="346" r:id="rId88"/>
    <p:sldId id="347" r:id="rId89"/>
    <p:sldId id="348" r:id="rId90"/>
    <p:sldId id="261" r:id="rId91"/>
    <p:sldId id="268" r:id="rId92"/>
    <p:sldId id="269" r:id="rId93"/>
    <p:sldId id="270" r:id="rId94"/>
    <p:sldId id="319" r:id="rId95"/>
    <p:sldId id="349" r:id="rId96"/>
    <p:sldId id="331"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57" d="100"/>
          <a:sy n="57" d="100"/>
        </p:scale>
        <p:origin x="96"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customXml" Target="../customXml/item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customXml" Target="../customXml/item4.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customXml" Target="../customXml/item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105" Type="http://schemas.openxmlformats.org/officeDocument/2006/relationships/customXml" Target="../customXml/item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v>Climate Zone 1</c:v>
          </c:tx>
          <c:spPr>
            <a:pattFill prst="solidDmnd">
              <a:fgClr>
                <a:schemeClr val="accent4"/>
              </a:fgClr>
              <a:bgClr>
                <a:schemeClr val="bg1"/>
              </a:bgClr>
            </a:pattFill>
            <a:ln>
              <a:noFill/>
            </a:ln>
            <a:effectLst/>
          </c:spPr>
          <c:cat>
            <c:numRef>
              <c:f>Total!$W$6:$W$25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Total!$AA$6:$AA$25</c:f>
              <c:numCache>
                <c:formatCode>_(* #,##0_);_(* \(#,##0\);_(* "-"??_);_(@_)</c:formatCode>
                <c:ptCount val="20"/>
                <c:pt idx="0">
                  <c:v>224834.58714810677</c:v>
                </c:pt>
                <c:pt idx="1">
                  <c:v>242981.01363693841</c:v>
                </c:pt>
                <c:pt idx="2">
                  <c:v>265795.77921696735</c:v>
                </c:pt>
                <c:pt idx="3">
                  <c:v>295106.48856937094</c:v>
                </c:pt>
                <c:pt idx="4">
                  <c:v>327269.7158545648</c:v>
                </c:pt>
                <c:pt idx="5">
                  <c:v>365830.30220206187</c:v>
                </c:pt>
                <c:pt idx="6">
                  <c:v>408931.7309337192</c:v>
                </c:pt>
                <c:pt idx="7">
                  <c:v>455779.83410674339</c:v>
                </c:pt>
                <c:pt idx="8">
                  <c:v>498764.27804339305</c:v>
                </c:pt>
                <c:pt idx="9">
                  <c:v>542241.84892118489</c:v>
                </c:pt>
                <c:pt idx="10">
                  <c:v>581560.45771725674</c:v>
                </c:pt>
                <c:pt idx="11">
                  <c:v>620574.3693366251</c:v>
                </c:pt>
                <c:pt idx="12">
                  <c:v>649726.66177377175</c:v>
                </c:pt>
                <c:pt idx="13">
                  <c:v>676631.7516544495</c:v>
                </c:pt>
                <c:pt idx="14">
                  <c:v>698932.06563767313</c:v>
                </c:pt>
                <c:pt idx="15">
                  <c:v>720959.29407481081</c:v>
                </c:pt>
                <c:pt idx="16">
                  <c:v>735183.16927847476</c:v>
                </c:pt>
                <c:pt idx="17">
                  <c:v>750854.45084187924</c:v>
                </c:pt>
                <c:pt idx="18">
                  <c:v>765747.37182117905</c:v>
                </c:pt>
                <c:pt idx="19">
                  <c:v>780942.4375047636</c:v>
                </c:pt>
              </c:numCache>
            </c:numRef>
          </c:val>
        </c:ser>
        <c:ser>
          <c:idx val="1"/>
          <c:order val="1"/>
          <c:tx>
            <c:v>Climate Zone 2</c:v>
          </c:tx>
          <c:spPr>
            <a:pattFill prst="wdDnDiag">
              <a:fgClr>
                <a:schemeClr val="accent3"/>
              </a:fgClr>
              <a:bgClr>
                <a:schemeClr val="bg1"/>
              </a:bgClr>
            </a:pattFill>
            <a:ln>
              <a:noFill/>
            </a:ln>
            <a:effectLst/>
          </c:spPr>
          <c:cat>
            <c:numRef>
              <c:f>Total!$W$6:$W$25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Total!$AB$6:$AB$25</c:f>
              <c:numCache>
                <c:formatCode>_(* #,##0_);_(* \(#,##0\);_(* "-"??_);_(@_)</c:formatCode>
                <c:ptCount val="20"/>
                <c:pt idx="0">
                  <c:v>133466.91644191329</c:v>
                </c:pt>
                <c:pt idx="1">
                  <c:v>142948.66733834293</c:v>
                </c:pt>
                <c:pt idx="2">
                  <c:v>155077.49804705323</c:v>
                </c:pt>
                <c:pt idx="3">
                  <c:v>170241.63021645258</c:v>
                </c:pt>
                <c:pt idx="4">
                  <c:v>186949.53606687259</c:v>
                </c:pt>
                <c:pt idx="5">
                  <c:v>206914.54096131265</c:v>
                </c:pt>
                <c:pt idx="6">
                  <c:v>228522.12771357852</c:v>
                </c:pt>
                <c:pt idx="7">
                  <c:v>252162.27603086186</c:v>
                </c:pt>
                <c:pt idx="8">
                  <c:v>273967.28382690332</c:v>
                </c:pt>
                <c:pt idx="9">
                  <c:v>295530.47634061286</c:v>
                </c:pt>
                <c:pt idx="10">
                  <c:v>315364.73687576473</c:v>
                </c:pt>
                <c:pt idx="11">
                  <c:v>334388.16250218003</c:v>
                </c:pt>
                <c:pt idx="12">
                  <c:v>350123.93132729142</c:v>
                </c:pt>
                <c:pt idx="13">
                  <c:v>362490.45868279831</c:v>
                </c:pt>
                <c:pt idx="14">
                  <c:v>373247.6923948364</c:v>
                </c:pt>
                <c:pt idx="15">
                  <c:v>383464.45735209913</c:v>
                </c:pt>
                <c:pt idx="16">
                  <c:v>388540.15451330872</c:v>
                </c:pt>
                <c:pt idx="17">
                  <c:v>395129.76408612705</c:v>
                </c:pt>
                <c:pt idx="18">
                  <c:v>401797.99811752798</c:v>
                </c:pt>
                <c:pt idx="19">
                  <c:v>408583.20615201187</c:v>
                </c:pt>
              </c:numCache>
            </c:numRef>
          </c:val>
        </c:ser>
        <c:ser>
          <c:idx val="2"/>
          <c:order val="2"/>
          <c:tx>
            <c:v>Climate Zone 3</c:v>
          </c:tx>
          <c:spPr>
            <a:pattFill prst="diagBrick">
              <a:fgClr>
                <a:schemeClr val="accent1"/>
              </a:fgClr>
              <a:bgClr>
                <a:schemeClr val="bg1"/>
              </a:bgClr>
            </a:pattFill>
            <a:ln>
              <a:noFill/>
            </a:ln>
            <a:effectLst/>
          </c:spPr>
          <c:cat>
            <c:numRef>
              <c:f>Total!$W$6:$W$25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Total!$AC$6:$AC$25</c:f>
              <c:numCache>
                <c:formatCode>_(* #,##0_);_(* \(#,##0\);_(* "-"??_);_(@_)</c:formatCode>
                <c:ptCount val="20"/>
                <c:pt idx="0">
                  <c:v>250960.37368331716</c:v>
                </c:pt>
                <c:pt idx="1">
                  <c:v>265348.97221910296</c:v>
                </c:pt>
                <c:pt idx="2">
                  <c:v>283038.40274842072</c:v>
                </c:pt>
                <c:pt idx="3">
                  <c:v>307335.08451457531</c:v>
                </c:pt>
                <c:pt idx="4">
                  <c:v>333192.37979360193</c:v>
                </c:pt>
                <c:pt idx="5">
                  <c:v>364147.65387715603</c:v>
                </c:pt>
                <c:pt idx="6">
                  <c:v>399179.58339786774</c:v>
                </c:pt>
                <c:pt idx="7">
                  <c:v>438185.87003606529</c:v>
                </c:pt>
                <c:pt idx="8">
                  <c:v>475035.9091391979</c:v>
                </c:pt>
                <c:pt idx="9">
                  <c:v>512106.79558892059</c:v>
                </c:pt>
                <c:pt idx="10">
                  <c:v>545837.57889400283</c:v>
                </c:pt>
                <c:pt idx="11">
                  <c:v>578909.48645565321</c:v>
                </c:pt>
                <c:pt idx="12">
                  <c:v>604562.22964144894</c:v>
                </c:pt>
                <c:pt idx="13">
                  <c:v>626703.35606893944</c:v>
                </c:pt>
                <c:pt idx="14">
                  <c:v>645157.24768726109</c:v>
                </c:pt>
                <c:pt idx="15">
                  <c:v>663711.41077509546</c:v>
                </c:pt>
                <c:pt idx="16">
                  <c:v>677318.4972589853</c:v>
                </c:pt>
                <c:pt idx="17">
                  <c:v>690938.0439223065</c:v>
                </c:pt>
                <c:pt idx="18">
                  <c:v>703616.06854462076</c:v>
                </c:pt>
                <c:pt idx="19">
                  <c:v>716225.02672458603</c:v>
                </c:pt>
              </c:numCache>
            </c:numRef>
          </c:val>
        </c:ser>
        <c:dLbls>
          <c:showLegendKey val="0"/>
          <c:showVal val="0"/>
          <c:showCatName val="0"/>
          <c:showSerName val="0"/>
          <c:showPercent val="0"/>
          <c:showBubbleSize val="0"/>
        </c:dLbls>
        <c:axId val="318167696"/>
        <c:axId val="404149240"/>
      </c:areaChart>
      <c:catAx>
        <c:axId val="3181676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47641747318410077"/>
              <c:y val="0.943231953775790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149240"/>
        <c:crosses val="autoZero"/>
        <c:auto val="1"/>
        <c:lblAlgn val="ctr"/>
        <c:lblOffset val="100"/>
        <c:noMultiLvlLbl val="0"/>
      </c:catAx>
      <c:valAx>
        <c:axId val="404149240"/>
        <c:scaling>
          <c:orientation val="minMax"/>
          <c:max val="20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Therms</a:t>
                </a:r>
              </a:p>
            </c:rich>
          </c:tx>
          <c:layout>
            <c:manualLayout>
              <c:xMode val="edge"/>
              <c:yMode val="edge"/>
              <c:x val="8.7288597926895792E-3"/>
              <c:y val="0.3944295220059569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167696"/>
        <c:crosses val="autoZero"/>
        <c:crossBetween val="midCat"/>
      </c:valAx>
      <c:spPr>
        <a:noFill/>
        <a:ln>
          <a:noFill/>
        </a:ln>
        <a:effectLst/>
      </c:spPr>
    </c:plotArea>
    <c:legend>
      <c:legendPos val="r"/>
      <c:layout>
        <c:manualLayout>
          <c:xMode val="edge"/>
          <c:yMode val="edge"/>
          <c:x val="0.89799201859178401"/>
          <c:y val="0.19720986021734169"/>
          <c:w val="7.5821402030147214E-2"/>
          <c:h val="0.535999089739604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01746970812011E-2"/>
          <c:y val="9.3812383850235048E-2"/>
          <c:w val="0.82592507178198682"/>
          <c:h val="0.79849420043717567"/>
        </c:manualLayout>
      </c:layout>
      <c:areaChart>
        <c:grouping val="stacked"/>
        <c:varyColors val="0"/>
        <c:ser>
          <c:idx val="1"/>
          <c:order val="1"/>
          <c:tx>
            <c:v>Residential</c:v>
          </c:tx>
          <c:spPr>
            <a:pattFill prst="smCheck">
              <a:fgClr>
                <a:srgbClr val="C30199"/>
              </a:fgClr>
              <a:bgClr>
                <a:schemeClr val="bg1"/>
              </a:bgClr>
            </a:pattFill>
            <a:ln>
              <a:noFill/>
            </a:ln>
            <a:effectLst/>
          </c:spPr>
          <c:cat>
            <c:numRef>
              <c:f>Total!$F$31:$F$50</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Total!$G$31:$G$50</c:f>
              <c:numCache>
                <c:formatCode>General</c:formatCode>
                <c:ptCount val="20"/>
                <c:pt idx="0">
                  <c:v>166506.5754832782</c:v>
                </c:pt>
                <c:pt idx="1">
                  <c:v>183669.63741159637</c:v>
                </c:pt>
                <c:pt idx="2">
                  <c:v>205380.8626146015</c:v>
                </c:pt>
                <c:pt idx="3">
                  <c:v>233441.45052403861</c:v>
                </c:pt>
                <c:pt idx="4">
                  <c:v>264956.04500498099</c:v>
                </c:pt>
                <c:pt idx="5">
                  <c:v>302641.028822953</c:v>
                </c:pt>
                <c:pt idx="6">
                  <c:v>344189.08052043593</c:v>
                </c:pt>
                <c:pt idx="7">
                  <c:v>389435.13378112577</c:v>
                </c:pt>
                <c:pt idx="8">
                  <c:v>430786.7972505762</c:v>
                </c:pt>
                <c:pt idx="9">
                  <c:v>471769.26603614585</c:v>
                </c:pt>
                <c:pt idx="10">
                  <c:v>508614.71199453366</c:v>
                </c:pt>
                <c:pt idx="11">
                  <c:v>543623.46248059685</c:v>
                </c:pt>
                <c:pt idx="12">
                  <c:v>568895.16823242651</c:v>
                </c:pt>
                <c:pt idx="13">
                  <c:v>591783.81766489253</c:v>
                </c:pt>
                <c:pt idx="14">
                  <c:v>610273.37400429498</c:v>
                </c:pt>
                <c:pt idx="15">
                  <c:v>628147.18503202591</c:v>
                </c:pt>
                <c:pt idx="16">
                  <c:v>638496.70669570181</c:v>
                </c:pt>
                <c:pt idx="17">
                  <c:v>649099.95510418084</c:v>
                </c:pt>
                <c:pt idx="18">
                  <c:v>660053.44060221035</c:v>
                </c:pt>
                <c:pt idx="19">
                  <c:v>670874.20231135166</c:v>
                </c:pt>
              </c:numCache>
            </c:numRef>
          </c:val>
        </c:ser>
        <c:ser>
          <c:idx val="2"/>
          <c:order val="2"/>
          <c:tx>
            <c:v>Commercial</c:v>
          </c:tx>
          <c:spPr>
            <a:pattFill prst="narHorz">
              <a:fgClr>
                <a:schemeClr val="accent6"/>
              </a:fgClr>
              <a:bgClr>
                <a:schemeClr val="bg1"/>
              </a:bgClr>
            </a:pattFill>
            <a:ln w="25400">
              <a:noFill/>
            </a:ln>
            <a:effectLst/>
          </c:spPr>
          <c:cat>
            <c:numRef>
              <c:f>Total!$F$31:$F$50</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Total!$H$31:$H$50</c:f>
              <c:numCache>
                <c:formatCode>_(* #,##0_);_(* \(#,##0\);_(* "-"??_);_(@_)</c:formatCode>
                <c:ptCount val="20"/>
                <c:pt idx="0">
                  <c:v>395689.64465886704</c:v>
                </c:pt>
                <c:pt idx="1">
                  <c:v>419245.75047153089</c:v>
                </c:pt>
                <c:pt idx="2">
                  <c:v>449444.60392650979</c:v>
                </c:pt>
                <c:pt idx="3">
                  <c:v>487443.27816006553</c:v>
                </c:pt>
                <c:pt idx="4">
                  <c:v>528861.02810268104</c:v>
                </c:pt>
                <c:pt idx="5">
                  <c:v>579066.30000484199</c:v>
                </c:pt>
                <c:pt idx="6">
                  <c:v>635149.91722811293</c:v>
                </c:pt>
                <c:pt idx="7">
                  <c:v>697215.00850261434</c:v>
                </c:pt>
                <c:pt idx="8">
                  <c:v>755396.76518158114</c:v>
                </c:pt>
                <c:pt idx="9">
                  <c:v>814504.23083586013</c:v>
                </c:pt>
                <c:pt idx="10">
                  <c:v>869021.33559101261</c:v>
                </c:pt>
                <c:pt idx="11">
                  <c:v>923187.1301549552</c:v>
                </c:pt>
                <c:pt idx="12">
                  <c:v>966734.38646182301</c:v>
                </c:pt>
                <c:pt idx="13">
                  <c:v>1004164.0065913218</c:v>
                </c:pt>
                <c:pt idx="14">
                  <c:v>1036215.8982446988</c:v>
                </c:pt>
                <c:pt idx="15">
                  <c:v>1068110.998285545</c:v>
                </c:pt>
                <c:pt idx="16">
                  <c:v>1089343.3530832855</c:v>
                </c:pt>
                <c:pt idx="17">
                  <c:v>1113617.829486968</c:v>
                </c:pt>
                <c:pt idx="18">
                  <c:v>1135988.5744258813</c:v>
                </c:pt>
                <c:pt idx="19">
                  <c:v>1158820.5929646147</c:v>
                </c:pt>
              </c:numCache>
            </c:numRef>
          </c:val>
        </c:ser>
        <c:ser>
          <c:idx val="3"/>
          <c:order val="3"/>
          <c:tx>
            <c:v>Industrial</c:v>
          </c:tx>
          <c:spPr>
            <a:pattFill prst="pct80">
              <a:fgClr>
                <a:srgbClr val="FDEE31"/>
              </a:fgClr>
              <a:bgClr>
                <a:schemeClr val="bg1"/>
              </a:bgClr>
            </a:pattFill>
            <a:ln w="25400">
              <a:noFill/>
            </a:ln>
            <a:effectLst/>
          </c:spPr>
          <c:cat>
            <c:numRef>
              <c:f>Total!$F$31:$F$50</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Total!$I$31:$I$50</c:f>
              <c:numCache>
                <c:formatCode>_(* #,##0_);_(* \(#,##0\);_(* "-"??_);_(@_)</c:formatCode>
                <c:ptCount val="20"/>
                <c:pt idx="0">
                  <c:v>47065.657131191976</c:v>
                </c:pt>
                <c:pt idx="1">
                  <c:v>48363.265311257099</c:v>
                </c:pt>
                <c:pt idx="2">
                  <c:v>49086.213471330004</c:v>
                </c:pt>
                <c:pt idx="3">
                  <c:v>51798.474616294654</c:v>
                </c:pt>
                <c:pt idx="4">
                  <c:v>53594.558607377403</c:v>
                </c:pt>
                <c:pt idx="5">
                  <c:v>55185.168212735647</c:v>
                </c:pt>
                <c:pt idx="6">
                  <c:v>57294.44429661669</c:v>
                </c:pt>
                <c:pt idx="7">
                  <c:v>59477.837889930408</c:v>
                </c:pt>
                <c:pt idx="8">
                  <c:v>61583.908577336893</c:v>
                </c:pt>
                <c:pt idx="9">
                  <c:v>63605.62397871245</c:v>
                </c:pt>
                <c:pt idx="10">
                  <c:v>65126.725901477992</c:v>
                </c:pt>
                <c:pt idx="11">
                  <c:v>67061.425658906213</c:v>
                </c:pt>
                <c:pt idx="12">
                  <c:v>68783.268048262718</c:v>
                </c:pt>
                <c:pt idx="13">
                  <c:v>69877.742149972881</c:v>
                </c:pt>
                <c:pt idx="14">
                  <c:v>70847.733470776933</c:v>
                </c:pt>
                <c:pt idx="15">
                  <c:v>71876.978884434313</c:v>
                </c:pt>
                <c:pt idx="16">
                  <c:v>73201.76127178155</c:v>
                </c:pt>
                <c:pt idx="17">
                  <c:v>74204.474259163835</c:v>
                </c:pt>
                <c:pt idx="18">
                  <c:v>75119.423455236276</c:v>
                </c:pt>
                <c:pt idx="19">
                  <c:v>76055.875105395258</c:v>
                </c:pt>
              </c:numCache>
            </c:numRef>
          </c:val>
        </c:ser>
        <c:dLbls>
          <c:showLegendKey val="0"/>
          <c:showVal val="0"/>
          <c:showCatName val="0"/>
          <c:showSerName val="0"/>
          <c:showPercent val="0"/>
          <c:showBubbleSize val="0"/>
        </c:dLbls>
        <c:axId val="398956480"/>
        <c:axId val="398956872"/>
        <c:extLst>
          <c:ext xmlns:c15="http://schemas.microsoft.com/office/drawing/2012/chart" uri="{02D57815-91ED-43cb-92C2-25804820EDAC}">
            <c15:filteredAreaSeries>
              <c15:ser>
                <c:idx val="0"/>
                <c:order val="0"/>
                <c:tx>
                  <c:strRef>
                    <c:extLst>
                      <c:ext uri="{02D57815-91ED-43cb-92C2-25804820EDAC}">
                        <c15:formulaRef>
                          <c15:sqref>Total!$F$30</c15:sqref>
                        </c15:formulaRef>
                      </c:ext>
                    </c:extLst>
                    <c:strCache>
                      <c:ptCount val="1"/>
                      <c:pt idx="0">
                        <c:v>Year</c:v>
                      </c:pt>
                    </c:strCache>
                  </c:strRef>
                </c:tx>
                <c:spPr>
                  <a:solidFill>
                    <a:schemeClr val="accent1"/>
                  </a:solidFill>
                  <a:ln>
                    <a:noFill/>
                  </a:ln>
                  <a:effectLst/>
                </c:spPr>
                <c:cat>
                  <c:numRef>
                    <c:extLst>
                      <c:ext uri="{02D57815-91ED-43cb-92C2-25804820EDAC}">
                        <c15:formulaRef>
                          <c15:sqref>Total!$F$31:$F$50</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extLst>
                      <c:ext uri="{02D57815-91ED-43cb-92C2-25804820EDAC}">
                        <c15:formulaRef>
                          <c15:sqref>Total!$F$31:$F$50</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val>
              </c15:ser>
            </c15:filteredAreaSeries>
          </c:ext>
        </c:extLst>
      </c:areaChart>
      <c:catAx>
        <c:axId val="398956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47860674251601404"/>
              <c:y val="0.946171141177414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956872"/>
        <c:crosses val="autoZero"/>
        <c:auto val="1"/>
        <c:lblAlgn val="ctr"/>
        <c:lblOffset val="100"/>
        <c:noMultiLvlLbl val="0"/>
      </c:catAx>
      <c:valAx>
        <c:axId val="398956872"/>
        <c:scaling>
          <c:orientation val="minMax"/>
          <c:max val="20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Therms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956480"/>
        <c:crosses val="autoZero"/>
        <c:crossBetween val="midCat"/>
      </c:valAx>
      <c:spPr>
        <a:noFill/>
        <a:ln>
          <a:noFill/>
        </a:ln>
        <a:effectLst/>
      </c:spPr>
    </c:plotArea>
    <c:legend>
      <c:legendPos val="r"/>
      <c:layout>
        <c:manualLayout>
          <c:xMode val="edge"/>
          <c:yMode val="edge"/>
          <c:x val="0.92347246167596442"/>
          <c:y val="2.9497141410267696E-2"/>
          <c:w val="6.3148659447749028E-2"/>
          <c:h val="0.748169150376203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v>Climate Zone 1</c:v>
          </c:tx>
          <c:spPr>
            <a:pattFill prst="pct50">
              <a:fgClr>
                <a:srgbClr val="FEB0D3"/>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Total!$U$53:$U$72</c:f>
              <c:numCache>
                <c:formatCode>_(* #,##0_);_(* \(#,##0\);_(* "-"??_);_(@_)</c:formatCode>
                <c:ptCount val="20"/>
                <c:pt idx="0">
                  <c:v>77529.129168061161</c:v>
                </c:pt>
                <c:pt idx="1">
                  <c:v>85904.925648368677</c:v>
                </c:pt>
                <c:pt idx="2">
                  <c:v>96556.597170215697</c:v>
                </c:pt>
                <c:pt idx="3">
                  <c:v>110289.8181117221</c:v>
                </c:pt>
                <c:pt idx="4">
                  <c:v>125765.85065871605</c:v>
                </c:pt>
                <c:pt idx="5">
                  <c:v>144332.7246934881</c:v>
                </c:pt>
                <c:pt idx="6">
                  <c:v>164830.91548775317</c:v>
                </c:pt>
                <c:pt idx="7">
                  <c:v>187241.63199859508</c:v>
                </c:pt>
                <c:pt idx="8">
                  <c:v>207814.06061462694</c:v>
                </c:pt>
                <c:pt idx="9">
                  <c:v>228255.73897949109</c:v>
                </c:pt>
                <c:pt idx="10">
                  <c:v>246760.70179597169</c:v>
                </c:pt>
                <c:pt idx="11">
                  <c:v>264421.01615277003</c:v>
                </c:pt>
                <c:pt idx="12">
                  <c:v>277227.08206889615</c:v>
                </c:pt>
                <c:pt idx="13">
                  <c:v>289267.6323875066</c:v>
                </c:pt>
                <c:pt idx="14">
                  <c:v>298937.38572286675</c:v>
                </c:pt>
                <c:pt idx="15">
                  <c:v>308241.14714607585</c:v>
                </c:pt>
                <c:pt idx="16">
                  <c:v>313937.54001407989</c:v>
                </c:pt>
                <c:pt idx="17">
                  <c:v>319576.49381041591</c:v>
                </c:pt>
                <c:pt idx="18">
                  <c:v>325484.98773175094</c:v>
                </c:pt>
                <c:pt idx="19">
                  <c:v>331505.17884971737</c:v>
                </c:pt>
              </c:numCache>
            </c:numRef>
          </c:val>
        </c:ser>
        <c:ser>
          <c:idx val="2"/>
          <c:order val="2"/>
          <c:tx>
            <c:v>Climate Zone 2</c:v>
          </c:tx>
          <c:spPr>
            <a:pattFill prst="pct80">
              <a:fgClr>
                <a:srgbClr val="C30199"/>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Total!$V$53:$V$72</c:f>
              <c:numCache>
                <c:formatCode>_(* #,##0_);_(* \(#,##0\);_(* "-"??_);_(@_)</c:formatCode>
                <c:ptCount val="20"/>
                <c:pt idx="0">
                  <c:v>33879.497376451131</c:v>
                </c:pt>
                <c:pt idx="1">
                  <c:v>37443.139430089279</c:v>
                </c:pt>
                <c:pt idx="2">
                  <c:v>41946.322318129707</c:v>
                </c:pt>
                <c:pt idx="3">
                  <c:v>47777.401399554627</c:v>
                </c:pt>
                <c:pt idx="4">
                  <c:v>54319.810257921199</c:v>
                </c:pt>
                <c:pt idx="5">
                  <c:v>62123.114844039635</c:v>
                </c:pt>
                <c:pt idx="6">
                  <c:v>70744.883505838923</c:v>
                </c:pt>
                <c:pt idx="7">
                  <c:v>80032.560687127436</c:v>
                </c:pt>
                <c:pt idx="8">
                  <c:v>88573.972324404589</c:v>
                </c:pt>
                <c:pt idx="9">
                  <c:v>96968.124097112712</c:v>
                </c:pt>
                <c:pt idx="10">
                  <c:v>104504.61025795763</c:v>
                </c:pt>
                <c:pt idx="11">
                  <c:v>111593.06111346727</c:v>
                </c:pt>
                <c:pt idx="12">
                  <c:v>116715.15571174497</c:v>
                </c:pt>
                <c:pt idx="13">
                  <c:v>121197.45673191683</c:v>
                </c:pt>
                <c:pt idx="14">
                  <c:v>124801.33647210053</c:v>
                </c:pt>
                <c:pt idx="15">
                  <c:v>128358.73362594776</c:v>
                </c:pt>
                <c:pt idx="16">
                  <c:v>130305.2880855062</c:v>
                </c:pt>
                <c:pt idx="17">
                  <c:v>132372.39190522544</c:v>
                </c:pt>
                <c:pt idx="18">
                  <c:v>134776.28951845347</c:v>
                </c:pt>
                <c:pt idx="19">
                  <c:v>137225.31812622509</c:v>
                </c:pt>
              </c:numCache>
            </c:numRef>
          </c:val>
        </c:ser>
        <c:ser>
          <c:idx val="3"/>
          <c:order val="3"/>
          <c:tx>
            <c:v>Climate Zone 3</c:v>
          </c:tx>
          <c:spPr>
            <a:pattFill prst="narVert">
              <a:fgClr>
                <a:srgbClr val="6C006C"/>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Total!$W$53:$W$72</c:f>
              <c:numCache>
                <c:formatCode>_(* #,##0_);_(* \(#,##0\);_(* "-"??_);_(@_)</c:formatCode>
                <c:ptCount val="20"/>
                <c:pt idx="0">
                  <c:v>55097.94893876592</c:v>
                </c:pt>
                <c:pt idx="1">
                  <c:v>60321.572333138392</c:v>
                </c:pt>
                <c:pt idx="2">
                  <c:v>66877.943126256112</c:v>
                </c:pt>
                <c:pt idx="3">
                  <c:v>75374.231012761884</c:v>
                </c:pt>
                <c:pt idx="4">
                  <c:v>84870.384088343708</c:v>
                </c:pt>
                <c:pt idx="5">
                  <c:v>96185.189285425236</c:v>
                </c:pt>
                <c:pt idx="6">
                  <c:v>108613.28152684381</c:v>
                </c:pt>
                <c:pt idx="7">
                  <c:v>122160.94109540326</c:v>
                </c:pt>
                <c:pt idx="8">
                  <c:v>134398.76431154463</c:v>
                </c:pt>
                <c:pt idx="9">
                  <c:v>146545.40295954206</c:v>
                </c:pt>
                <c:pt idx="10">
                  <c:v>157349.39994060437</c:v>
                </c:pt>
                <c:pt idx="11">
                  <c:v>167609.38521435956</c:v>
                </c:pt>
                <c:pt idx="12">
                  <c:v>174952.93045178533</c:v>
                </c:pt>
                <c:pt idx="13">
                  <c:v>181318.72854546912</c:v>
                </c:pt>
                <c:pt idx="14">
                  <c:v>186534.65180932771</c:v>
                </c:pt>
                <c:pt idx="15">
                  <c:v>191547.30426000227</c:v>
                </c:pt>
                <c:pt idx="16">
                  <c:v>194253.87859611571</c:v>
                </c:pt>
                <c:pt idx="17">
                  <c:v>197151.06938853956</c:v>
                </c:pt>
                <c:pt idx="18">
                  <c:v>199792.16335200588</c:v>
                </c:pt>
                <c:pt idx="19">
                  <c:v>202143.70533540918</c:v>
                </c:pt>
              </c:numCache>
            </c:numRef>
          </c:val>
        </c:ser>
        <c:dLbls>
          <c:showLegendKey val="0"/>
          <c:showVal val="0"/>
          <c:showCatName val="0"/>
          <c:showSerName val="0"/>
          <c:showPercent val="0"/>
          <c:showBubbleSize val="0"/>
        </c:dLbls>
        <c:gapWidth val="75"/>
        <c:overlap val="100"/>
        <c:axId val="397007736"/>
        <c:axId val="397008128"/>
        <c:extLst>
          <c:ext xmlns:c15="http://schemas.microsoft.com/office/drawing/2012/chart" uri="{02D57815-91ED-43cb-92C2-25804820EDAC}">
            <c15:filteredBarSeries>
              <c15:ser>
                <c:idx val="0"/>
                <c:order val="0"/>
                <c:tx>
                  <c:strRef>
                    <c:extLst>
                      <c:ext uri="{02D57815-91ED-43cb-92C2-25804820EDAC}">
                        <c15:formulaRef>
                          <c15:sqref>Total!$T$52</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Total!$T$53:$T$72</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extLst>
                      <c:ext uri="{02D57815-91ED-43cb-92C2-25804820EDAC}">
                        <c15:formulaRef>
                          <c15:sqref>Total!$T$53:$T$72</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val>
              </c15:ser>
            </c15:filteredBarSeries>
          </c:ext>
        </c:extLst>
      </c:barChart>
      <c:catAx>
        <c:axId val="3970077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47695643387748848"/>
              <c:y val="0.9524562698278062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008128"/>
        <c:crosses val="autoZero"/>
        <c:auto val="1"/>
        <c:lblAlgn val="ctr"/>
        <c:lblOffset val="100"/>
        <c:noMultiLvlLbl val="0"/>
      </c:catAx>
      <c:valAx>
        <c:axId val="397008128"/>
        <c:scaling>
          <c:orientation val="minMax"/>
          <c:max val="7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Therms</a:t>
                </a:r>
              </a:p>
            </c:rich>
          </c:tx>
          <c:layout>
            <c:manualLayout>
              <c:xMode val="edge"/>
              <c:yMode val="edge"/>
              <c:x val="5.5840699762232937E-3"/>
              <c:y val="0.4252276680042426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007736"/>
        <c:crosses val="autoZero"/>
        <c:crossBetween val="between"/>
      </c:valAx>
      <c:spPr>
        <a:noFill/>
        <a:ln>
          <a:noFill/>
        </a:ln>
        <a:effectLst/>
      </c:spPr>
    </c:plotArea>
    <c:legend>
      <c:legendPos val="r"/>
      <c:layout>
        <c:manualLayout>
          <c:xMode val="edge"/>
          <c:yMode val="edge"/>
          <c:x val="0.91569135974654126"/>
          <c:y val="0.12359411836516618"/>
          <c:w val="7.7607756281990792E-2"/>
          <c:h val="0.5514617284694399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v>Climate Zone 1</c:v>
          </c:tx>
          <c:spPr>
            <a:pattFill prst="pct50">
              <a:fgClr>
                <a:schemeClr val="accent4">
                  <a:lumMod val="75000"/>
                </a:schemeClr>
              </a:fgClr>
              <a:bgClr>
                <a:schemeClr val="bg1"/>
              </a:bgClr>
            </a:pattFill>
            <a:ln>
              <a:noFill/>
            </a:ln>
            <a:effectLst/>
          </c:spPr>
          <c:invertIfNegative val="0"/>
          <c:cat>
            <c:numRef>
              <c:f>Total!$B$6:$B$25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Total!$C$6:$C$25</c:f>
              <c:numCache>
                <c:formatCode>_(* #,##0_);_(* \(#,##0\);_(* "-"??_);_(@_)</c:formatCode>
                <c:ptCount val="20"/>
                <c:pt idx="0">
                  <c:v>139432.41678508354</c:v>
                </c:pt>
                <c:pt idx="1">
                  <c:v>148930.94461528616</c:v>
                </c:pt>
                <c:pt idx="2">
                  <c:v>161080.63643873844</c:v>
                </c:pt>
                <c:pt idx="3">
                  <c:v>176226.75536733132</c:v>
                </c:pt>
                <c:pt idx="4">
                  <c:v>192762.58135793457</c:v>
                </c:pt>
                <c:pt idx="5">
                  <c:v>212461.84824834944</c:v>
                </c:pt>
                <c:pt idx="6">
                  <c:v>234732.94945299823</c:v>
                </c:pt>
                <c:pt idx="7">
                  <c:v>258753.5386107302</c:v>
                </c:pt>
                <c:pt idx="8">
                  <c:v>280873.85885243752</c:v>
                </c:pt>
                <c:pt idx="9">
                  <c:v>303519.59902848821</c:v>
                </c:pt>
                <c:pt idx="10">
                  <c:v>324130.11398746661</c:v>
                </c:pt>
                <c:pt idx="11">
                  <c:v>344965.4374168003</c:v>
                </c:pt>
                <c:pt idx="12">
                  <c:v>361155.84091907623</c:v>
                </c:pt>
                <c:pt idx="13">
                  <c:v>375808.33167764969</c:v>
                </c:pt>
                <c:pt idx="14">
                  <c:v>388293.12933865958</c:v>
                </c:pt>
                <c:pt idx="15">
                  <c:v>400888.27619199286</c:v>
                </c:pt>
                <c:pt idx="16">
                  <c:v>409358.28633363178</c:v>
                </c:pt>
                <c:pt idx="17">
                  <c:v>419242.09535835683</c:v>
                </c:pt>
                <c:pt idx="18">
                  <c:v>428104.3729468814</c:v>
                </c:pt>
                <c:pt idx="19">
                  <c:v>437155.33088992536</c:v>
                </c:pt>
              </c:numCache>
            </c:numRef>
          </c:val>
        </c:ser>
        <c:ser>
          <c:idx val="2"/>
          <c:order val="2"/>
          <c:tx>
            <c:v>Climate Zone 2</c:v>
          </c:tx>
          <c:spPr>
            <a:pattFill prst="pct90">
              <a:fgClr>
                <a:schemeClr val="accent6"/>
              </a:fgClr>
              <a:bgClr>
                <a:schemeClr val="bg1"/>
              </a:bgClr>
            </a:pattFill>
            <a:ln>
              <a:noFill/>
            </a:ln>
            <a:effectLst/>
          </c:spPr>
          <c:invertIfNegative val="0"/>
          <c:cat>
            <c:numRef>
              <c:f>Total!$B$6:$B$25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Total!$D$6:$D$25</c:f>
              <c:numCache>
                <c:formatCode>_(* #,##0_);_(* \(#,##0\);_(* "-"??_);_(@_)</c:formatCode>
                <c:ptCount val="20"/>
                <c:pt idx="0">
                  <c:v>90800.381342452645</c:v>
                </c:pt>
                <c:pt idx="1">
                  <c:v>96479.164152818747</c:v>
                </c:pt>
                <c:pt idx="2">
                  <c:v>103891.31809540627</c:v>
                </c:pt>
                <c:pt idx="3">
                  <c:v>113109.72390933035</c:v>
                </c:pt>
                <c:pt idx="4">
                  <c:v>122863.21049066575</c:v>
                </c:pt>
                <c:pt idx="5">
                  <c:v>134667.38426633901</c:v>
                </c:pt>
                <c:pt idx="6">
                  <c:v>147214.93533167834</c:v>
                </c:pt>
                <c:pt idx="7">
                  <c:v>161157.72207204084</c:v>
                </c:pt>
                <c:pt idx="8">
                  <c:v>174014.55773656801</c:v>
                </c:pt>
                <c:pt idx="9">
                  <c:v>186770.84868887684</c:v>
                </c:pt>
                <c:pt idx="10">
                  <c:v>198784.30169529957</c:v>
                </c:pt>
                <c:pt idx="11">
                  <c:v>210487.19256463362</c:v>
                </c:pt>
                <c:pt idx="12">
                  <c:v>220492.88748790571</c:v>
                </c:pt>
                <c:pt idx="13">
                  <c:v>228156.23541037779</c:v>
                </c:pt>
                <c:pt idx="14">
                  <c:v>235068.85598982259</c:v>
                </c:pt>
                <c:pt idx="15">
                  <c:v>241093.77435093664</c:v>
                </c:pt>
                <c:pt idx="16">
                  <c:v>244775.01325277996</c:v>
                </c:pt>
                <c:pt idx="17">
                  <c:v>248971.78008259405</c:v>
                </c:pt>
                <c:pt idx="18">
                  <c:v>252979.84715420305</c:v>
                </c:pt>
                <c:pt idx="19">
                  <c:v>257052.45800386256</c:v>
                </c:pt>
              </c:numCache>
            </c:numRef>
          </c:val>
        </c:ser>
        <c:ser>
          <c:idx val="3"/>
          <c:order val="3"/>
          <c:tx>
            <c:v>Climate Zone 3</c:v>
          </c:tx>
          <c:spPr>
            <a:pattFill prst="narVert">
              <a:fgClr>
                <a:schemeClr val="accent6">
                  <a:lumMod val="20000"/>
                  <a:lumOff val="80000"/>
                </a:schemeClr>
              </a:fgClr>
              <a:bgClr>
                <a:schemeClr val="bg1"/>
              </a:bgClr>
            </a:pattFill>
            <a:ln>
              <a:noFill/>
            </a:ln>
            <a:effectLst/>
          </c:spPr>
          <c:invertIfNegative val="0"/>
          <c:cat>
            <c:numRef>
              <c:f>Total!$B$6:$B$25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Total!$E$6:$E$25</c:f>
              <c:numCache>
                <c:formatCode>_(* #,##0_);_(* \(#,##0\);_(* "-"??_);_(@_)</c:formatCode>
                <c:ptCount val="20"/>
                <c:pt idx="0">
                  <c:v>165456.84653133084</c:v>
                </c:pt>
                <c:pt idx="1">
                  <c:v>173835.64170342596</c:v>
                </c:pt>
                <c:pt idx="2">
                  <c:v>184472.64939236507</c:v>
                </c:pt>
                <c:pt idx="3">
                  <c:v>198106.79888340388</c:v>
                </c:pt>
                <c:pt idx="4">
                  <c:v>213235.23625408066</c:v>
                </c:pt>
                <c:pt idx="5">
                  <c:v>231937.06749015348</c:v>
                </c:pt>
                <c:pt idx="6">
                  <c:v>253202.03244343633</c:v>
                </c:pt>
                <c:pt idx="7">
                  <c:v>277303.74781984329</c:v>
                </c:pt>
                <c:pt idx="8">
                  <c:v>300508.34859257564</c:v>
                </c:pt>
                <c:pt idx="9">
                  <c:v>324213.78311849502</c:v>
                </c:pt>
                <c:pt idx="10">
                  <c:v>346106.91990824649</c:v>
                </c:pt>
                <c:pt idx="11">
                  <c:v>367734.50017352129</c:v>
                </c:pt>
                <c:pt idx="12">
                  <c:v>385085.6580548411</c:v>
                </c:pt>
                <c:pt idx="13">
                  <c:v>400199.4395032943</c:v>
                </c:pt>
                <c:pt idx="14">
                  <c:v>412853.91291621653</c:v>
                </c:pt>
                <c:pt idx="15">
                  <c:v>426128.94774261565</c:v>
                </c:pt>
                <c:pt idx="16">
                  <c:v>435210.0534968737</c:v>
                </c:pt>
                <c:pt idx="17">
                  <c:v>445403.95404601726</c:v>
                </c:pt>
                <c:pt idx="18">
                  <c:v>454904.35432479688</c:v>
                </c:pt>
                <c:pt idx="19">
                  <c:v>464612.80407082674</c:v>
                </c:pt>
              </c:numCache>
            </c:numRef>
          </c:val>
        </c:ser>
        <c:dLbls>
          <c:showLegendKey val="0"/>
          <c:showVal val="0"/>
          <c:showCatName val="0"/>
          <c:showSerName val="0"/>
          <c:showPercent val="0"/>
          <c:showBubbleSize val="0"/>
        </c:dLbls>
        <c:gapWidth val="75"/>
        <c:overlap val="100"/>
        <c:axId val="397008912"/>
        <c:axId val="397009304"/>
        <c:extLst>
          <c:ext xmlns:c15="http://schemas.microsoft.com/office/drawing/2012/chart" uri="{02D57815-91ED-43cb-92C2-25804820EDAC}">
            <c15:filteredBarSeries>
              <c15:ser>
                <c:idx val="0"/>
                <c:order val="0"/>
                <c:spPr>
                  <a:solidFill>
                    <a:schemeClr val="accent1"/>
                  </a:solidFill>
                  <a:ln>
                    <a:noFill/>
                  </a:ln>
                  <a:effectLst/>
                </c:spPr>
                <c:invertIfNegative val="0"/>
                <c:cat>
                  <c:numRef>
                    <c:extLst>
                      <c:ext uri="{02D57815-91ED-43cb-92C2-25804820EDAC}">
                        <c15:formulaRef>
                          <c15:sqref>Total!$B$6:$B$25</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extLst>
                      <c:ext uri="{02D57815-91ED-43cb-92C2-25804820EDAC}">
                        <c15:formulaRef>
                          <c15:sqref>Total!$B$6:$B$25</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val>
              </c15:ser>
            </c15:filteredBarSeries>
          </c:ext>
        </c:extLst>
      </c:barChart>
      <c:catAx>
        <c:axId val="3970089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48109853085645427"/>
              <c:y val="0.9436554034087707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009304"/>
        <c:crosses val="autoZero"/>
        <c:auto val="1"/>
        <c:lblAlgn val="ctr"/>
        <c:lblOffset val="100"/>
        <c:noMultiLvlLbl val="0"/>
      </c:catAx>
      <c:valAx>
        <c:axId val="397009304"/>
        <c:scaling>
          <c:orientation val="minMax"/>
          <c:max val="12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Therms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008912"/>
        <c:crosses val="autoZero"/>
        <c:crossBetween val="between"/>
      </c:valAx>
      <c:spPr>
        <a:noFill/>
        <a:ln>
          <a:noFill/>
        </a:ln>
        <a:effectLst/>
      </c:spPr>
    </c:plotArea>
    <c:legend>
      <c:legendPos val="r"/>
      <c:layout>
        <c:manualLayout>
          <c:xMode val="edge"/>
          <c:yMode val="edge"/>
          <c:x val="0.91686444082613627"/>
          <c:y val="0.27463965181847183"/>
          <c:w val="7.6527912149164948E-2"/>
          <c:h val="0.404388710286101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Climate Zone 1</c:v>
          </c:tx>
          <c:spPr>
            <a:pattFill prst="pct50">
              <a:fgClr>
                <a:srgbClr val="FFC000"/>
              </a:fgClr>
              <a:bgClr>
                <a:schemeClr val="bg1"/>
              </a:bgClr>
            </a:pattFill>
            <a:ln>
              <a:noFill/>
            </a:ln>
            <a:effectLst/>
          </c:spPr>
          <c:invertIfNegative val="0"/>
          <c:cat>
            <c:numRef>
              <c:f>Total!$K$6:$K$25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Total!$G$5:$G$25</c:f>
              <c:numCache>
                <c:formatCode>_(* #,##0_);_(* \(#,##0\);_(* "-"??_);_(@_)</c:formatCode>
                <c:ptCount val="21"/>
                <c:pt idx="0" formatCode="General">
                  <c:v>1</c:v>
                </c:pt>
                <c:pt idx="1">
                  <c:v>7873.0411949620693</c:v>
                </c:pt>
                <c:pt idx="2">
                  <c:v>8145.1433732835803</c:v>
                </c:pt>
                <c:pt idx="3">
                  <c:v>8158.5456080132153</c:v>
                </c:pt>
                <c:pt idx="4">
                  <c:v>8589.915090317545</c:v>
                </c:pt>
                <c:pt idx="5">
                  <c:v>8741.2838379142086</c:v>
                </c:pt>
                <c:pt idx="6">
                  <c:v>9035.7292602243124</c:v>
                </c:pt>
                <c:pt idx="7">
                  <c:v>9367.8659929677979</c:v>
                </c:pt>
                <c:pt idx="8">
                  <c:v>9784.6634974181325</c:v>
                </c:pt>
                <c:pt idx="9">
                  <c:v>10076.35857632857</c:v>
                </c:pt>
                <c:pt idx="10">
                  <c:v>10466.510913205582</c:v>
                </c:pt>
                <c:pt idx="11">
                  <c:v>10669.641933818439</c:v>
                </c:pt>
                <c:pt idx="12">
                  <c:v>11187.915767054707</c:v>
                </c:pt>
                <c:pt idx="13">
                  <c:v>11343.738785799427</c:v>
                </c:pt>
                <c:pt idx="14">
                  <c:v>11555.787589293195</c:v>
                </c:pt>
                <c:pt idx="15">
                  <c:v>11701.550576146808</c:v>
                </c:pt>
                <c:pt idx="16">
                  <c:v>11829.870736742065</c:v>
                </c:pt>
                <c:pt idx="17">
                  <c:v>11887.342930763116</c:v>
                </c:pt>
                <c:pt idx="18">
                  <c:v>12035.861673106585</c:v>
                </c:pt>
                <c:pt idx="19">
                  <c:v>12158.011142546784</c:v>
                </c:pt>
                <c:pt idx="20">
                  <c:v>12281.927765120863</c:v>
                </c:pt>
              </c:numCache>
            </c:numRef>
          </c:val>
        </c:ser>
        <c:ser>
          <c:idx val="1"/>
          <c:order val="1"/>
          <c:tx>
            <c:v>Climate Zone 2</c:v>
          </c:tx>
          <c:spPr>
            <a:pattFill prst="pct80">
              <a:fgClr>
                <a:srgbClr val="FDEE31"/>
              </a:fgClr>
              <a:bgClr>
                <a:schemeClr val="bg1"/>
              </a:bgClr>
            </a:pattFill>
            <a:ln>
              <a:noFill/>
            </a:ln>
            <a:effectLst/>
          </c:spPr>
          <c:invertIfNegative val="0"/>
          <c:cat>
            <c:numRef>
              <c:f>Total!$K$6:$K$25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Total!$H$5:$H$25</c:f>
              <c:numCache>
                <c:formatCode>_(* #,##0_);_(* \(#,##0\);_(* "-"??_);_(@_)</c:formatCode>
                <c:ptCount val="21"/>
                <c:pt idx="0" formatCode="General">
                  <c:v>2</c:v>
                </c:pt>
                <c:pt idx="1">
                  <c:v>8787.0377230095</c:v>
                </c:pt>
                <c:pt idx="2">
                  <c:v>9026.3637554348952</c:v>
                </c:pt>
                <c:pt idx="3">
                  <c:v>9239.8576335172747</c:v>
                </c:pt>
                <c:pt idx="4">
                  <c:v>9354.5049075675979</c:v>
                </c:pt>
                <c:pt idx="5">
                  <c:v>9766.515318285652</c:v>
                </c:pt>
                <c:pt idx="6">
                  <c:v>10124.041850934011</c:v>
                </c:pt>
                <c:pt idx="7">
                  <c:v>10562.308876061263</c:v>
                </c:pt>
                <c:pt idx="8">
                  <c:v>10971.993271693575</c:v>
                </c:pt>
                <c:pt idx="9">
                  <c:v>11378.753765930738</c:v>
                </c:pt>
                <c:pt idx="10">
                  <c:v>11791.503554623345</c:v>
                </c:pt>
                <c:pt idx="11">
                  <c:v>12075.824922507538</c:v>
                </c:pt>
                <c:pt idx="12">
                  <c:v>12307.908824079153</c:v>
                </c:pt>
                <c:pt idx="13">
                  <c:v>12915.888127640723</c:v>
                </c:pt>
                <c:pt idx="14">
                  <c:v>13136.766540503719</c:v>
                </c:pt>
                <c:pt idx="15">
                  <c:v>13377.499932913279</c:v>
                </c:pt>
                <c:pt idx="16">
                  <c:v>14011.949375214735</c:v>
                </c:pt>
                <c:pt idx="17">
                  <c:v>13459.853175022541</c:v>
                </c:pt>
                <c:pt idx="18">
                  <c:v>13785.592098307607</c:v>
                </c:pt>
                <c:pt idx="19">
                  <c:v>14041.86144487148</c:v>
                </c:pt>
                <c:pt idx="20">
                  <c:v>14305.430021924223</c:v>
                </c:pt>
              </c:numCache>
            </c:numRef>
          </c:val>
        </c:ser>
        <c:ser>
          <c:idx val="2"/>
          <c:order val="2"/>
          <c:tx>
            <c:v>Climate Zone 3</c:v>
          </c:tx>
          <c:spPr>
            <a:pattFill prst="narVert">
              <a:fgClr>
                <a:srgbClr val="FFFF4B"/>
              </a:fgClr>
              <a:bgClr>
                <a:schemeClr val="bg1"/>
              </a:bgClr>
            </a:pattFill>
            <a:ln>
              <a:noFill/>
            </a:ln>
            <a:effectLst/>
          </c:spPr>
          <c:invertIfNegative val="0"/>
          <c:cat>
            <c:numRef>
              <c:f>Total!$K$6:$K$25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Total!$I$5:$I$25</c:f>
              <c:numCache>
                <c:formatCode>_(* #,##0_);_(* \(#,##0\);_(* "-"??_);_(@_)</c:formatCode>
                <c:ptCount val="21"/>
                <c:pt idx="0" formatCode="General">
                  <c:v>3</c:v>
                </c:pt>
                <c:pt idx="1">
                  <c:v>30405.578213220408</c:v>
                </c:pt>
                <c:pt idx="2">
                  <c:v>31191.758182538626</c:v>
                </c:pt>
                <c:pt idx="3">
                  <c:v>31687.810229799514</c:v>
                </c:pt>
                <c:pt idx="4">
                  <c:v>33854.054618409515</c:v>
                </c:pt>
                <c:pt idx="5">
                  <c:v>35086.759451177539</c:v>
                </c:pt>
                <c:pt idx="6">
                  <c:v>36025.397101577328</c:v>
                </c:pt>
                <c:pt idx="7">
                  <c:v>37364.269427587627</c:v>
                </c:pt>
                <c:pt idx="8">
                  <c:v>38721.181120818699</c:v>
                </c:pt>
                <c:pt idx="9">
                  <c:v>40128.796235077585</c:v>
                </c:pt>
                <c:pt idx="10">
                  <c:v>41347.609510883522</c:v>
                </c:pt>
                <c:pt idx="11">
                  <c:v>42381.259045152015</c:v>
                </c:pt>
                <c:pt idx="12">
                  <c:v>43565.601067772353</c:v>
                </c:pt>
                <c:pt idx="13">
                  <c:v>44523.641134822574</c:v>
                </c:pt>
                <c:pt idx="14">
                  <c:v>45185.18802017597</c:v>
                </c:pt>
                <c:pt idx="15">
                  <c:v>45768.682961716855</c:v>
                </c:pt>
                <c:pt idx="16">
                  <c:v>46035.158772477516</c:v>
                </c:pt>
                <c:pt idx="17">
                  <c:v>47854.565165995897</c:v>
                </c:pt>
                <c:pt idx="18">
                  <c:v>48383.020487749651</c:v>
                </c:pt>
                <c:pt idx="19">
                  <c:v>48919.550867818012</c:v>
                </c:pt>
                <c:pt idx="20">
                  <c:v>49468.517318350168</c:v>
                </c:pt>
              </c:numCache>
            </c:numRef>
          </c:val>
        </c:ser>
        <c:dLbls>
          <c:showLegendKey val="0"/>
          <c:showVal val="0"/>
          <c:showCatName val="0"/>
          <c:showSerName val="0"/>
          <c:showPercent val="0"/>
          <c:showBubbleSize val="0"/>
        </c:dLbls>
        <c:gapWidth val="75"/>
        <c:overlap val="100"/>
        <c:axId val="406859752"/>
        <c:axId val="406860144"/>
      </c:barChart>
      <c:catAx>
        <c:axId val="4068597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47198208334151986"/>
              <c:y val="0.945536081594001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860144"/>
        <c:crosses val="autoZero"/>
        <c:auto val="1"/>
        <c:lblAlgn val="ctr"/>
        <c:lblOffset val="100"/>
        <c:noMultiLvlLbl val="0"/>
      </c:catAx>
      <c:valAx>
        <c:axId val="4068601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Therms</a:t>
                </a:r>
              </a:p>
            </c:rich>
          </c:tx>
          <c:layout>
            <c:manualLayout>
              <c:xMode val="edge"/>
              <c:yMode val="edge"/>
              <c:x val="5.4720642073917509E-3"/>
              <c:y val="0.4131742039867287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859752"/>
        <c:crosses val="autoZero"/>
        <c:crossBetween val="between"/>
      </c:valAx>
      <c:spPr>
        <a:noFill/>
        <a:ln>
          <a:noFill/>
        </a:ln>
        <a:effectLst/>
      </c:spPr>
    </c:plotArea>
    <c:legend>
      <c:legendPos val="r"/>
      <c:layout>
        <c:manualLayout>
          <c:xMode val="edge"/>
          <c:yMode val="edge"/>
          <c:x val="0.87295342450645863"/>
          <c:y val="0.44487006003465296"/>
          <c:w val="0.1261951581140508"/>
          <c:h val="0.43321910276611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2"/>
          <c:tx>
            <c:strRef>
              <c:f>Total!$H$30</c:f>
              <c:strCache>
                <c:ptCount val="1"/>
                <c:pt idx="0">
                  <c:v>Com</c:v>
                </c:pt>
              </c:strCache>
            </c:strRef>
          </c:tx>
          <c:spPr>
            <a:pattFill prst="narHorz">
              <a:fgClr>
                <a:schemeClr val="accent6"/>
              </a:fgClr>
              <a:bgClr>
                <a:schemeClr val="bg1"/>
              </a:bgClr>
            </a:pattFill>
            <a:ln>
              <a:noFill/>
            </a:ln>
            <a:effectLst/>
          </c:spPr>
          <c:invertIfNegative val="0"/>
          <c:cat>
            <c:numRef>
              <c:f>Total!$F$31:$F$50</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Total!$H$31:$H$50</c:f>
              <c:numCache>
                <c:formatCode>_(* #,##0_);_(* \(#,##0\);_(* "-"??_);_(@_)</c:formatCode>
                <c:ptCount val="20"/>
                <c:pt idx="0">
                  <c:v>395689.64465886704</c:v>
                </c:pt>
                <c:pt idx="1">
                  <c:v>419245.75047153089</c:v>
                </c:pt>
                <c:pt idx="2">
                  <c:v>449444.60392650979</c:v>
                </c:pt>
                <c:pt idx="3">
                  <c:v>487443.27816006553</c:v>
                </c:pt>
                <c:pt idx="4">
                  <c:v>528861.02810268104</c:v>
                </c:pt>
                <c:pt idx="5">
                  <c:v>579066.30000484199</c:v>
                </c:pt>
                <c:pt idx="6">
                  <c:v>635149.91722811293</c:v>
                </c:pt>
                <c:pt idx="7">
                  <c:v>697215.00850261434</c:v>
                </c:pt>
                <c:pt idx="8">
                  <c:v>755396.76518158114</c:v>
                </c:pt>
                <c:pt idx="9">
                  <c:v>814504.23083586013</c:v>
                </c:pt>
                <c:pt idx="10">
                  <c:v>869021.33559101261</c:v>
                </c:pt>
                <c:pt idx="11">
                  <c:v>923187.1301549552</c:v>
                </c:pt>
                <c:pt idx="12">
                  <c:v>966734.38646182301</c:v>
                </c:pt>
                <c:pt idx="13">
                  <c:v>1004164.0065913218</c:v>
                </c:pt>
                <c:pt idx="14">
                  <c:v>1036215.8982446988</c:v>
                </c:pt>
                <c:pt idx="15">
                  <c:v>1068110.998285545</c:v>
                </c:pt>
                <c:pt idx="16">
                  <c:v>1089343.3530832855</c:v>
                </c:pt>
                <c:pt idx="17">
                  <c:v>1113617.829486968</c:v>
                </c:pt>
                <c:pt idx="18">
                  <c:v>1135988.5744258813</c:v>
                </c:pt>
                <c:pt idx="19">
                  <c:v>1158820.5929646147</c:v>
                </c:pt>
              </c:numCache>
            </c:numRef>
          </c:val>
        </c:ser>
        <c:ser>
          <c:idx val="3"/>
          <c:order val="3"/>
          <c:tx>
            <c:strRef>
              <c:f>Total!$I$30</c:f>
              <c:strCache>
                <c:ptCount val="1"/>
                <c:pt idx="0">
                  <c:v>Ind</c:v>
                </c:pt>
              </c:strCache>
            </c:strRef>
          </c:tx>
          <c:spPr>
            <a:pattFill prst="pct80">
              <a:fgClr>
                <a:srgbClr val="FFE12F"/>
              </a:fgClr>
              <a:bgClr>
                <a:schemeClr val="bg1"/>
              </a:bgClr>
            </a:pattFill>
            <a:ln>
              <a:noFill/>
            </a:ln>
            <a:effectLst/>
          </c:spPr>
          <c:invertIfNegative val="0"/>
          <c:cat>
            <c:numRef>
              <c:f>Total!$F$31:$F$50</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Total!$I$31:$I$50</c:f>
              <c:numCache>
                <c:formatCode>_(* #,##0_);_(* \(#,##0\);_(* "-"??_);_(@_)</c:formatCode>
                <c:ptCount val="20"/>
                <c:pt idx="0">
                  <c:v>47065.657131191976</c:v>
                </c:pt>
                <c:pt idx="1">
                  <c:v>48363.265311257099</c:v>
                </c:pt>
                <c:pt idx="2">
                  <c:v>49086.213471330004</c:v>
                </c:pt>
                <c:pt idx="3">
                  <c:v>51798.474616294654</c:v>
                </c:pt>
                <c:pt idx="4">
                  <c:v>53594.558607377403</c:v>
                </c:pt>
                <c:pt idx="5">
                  <c:v>55185.168212735647</c:v>
                </c:pt>
                <c:pt idx="6">
                  <c:v>57294.44429661669</c:v>
                </c:pt>
                <c:pt idx="7">
                  <c:v>59477.837889930408</c:v>
                </c:pt>
                <c:pt idx="8">
                  <c:v>61583.908577336893</c:v>
                </c:pt>
                <c:pt idx="9">
                  <c:v>63605.62397871245</c:v>
                </c:pt>
                <c:pt idx="10">
                  <c:v>65126.725901477992</c:v>
                </c:pt>
                <c:pt idx="11">
                  <c:v>67061.425658906213</c:v>
                </c:pt>
                <c:pt idx="12">
                  <c:v>68783.268048262718</c:v>
                </c:pt>
                <c:pt idx="13">
                  <c:v>69877.742149972881</c:v>
                </c:pt>
                <c:pt idx="14">
                  <c:v>70847.733470776933</c:v>
                </c:pt>
                <c:pt idx="15">
                  <c:v>71876.978884434313</c:v>
                </c:pt>
                <c:pt idx="16">
                  <c:v>73201.76127178155</c:v>
                </c:pt>
                <c:pt idx="17">
                  <c:v>74204.474259163835</c:v>
                </c:pt>
                <c:pt idx="18">
                  <c:v>75119.423455236276</c:v>
                </c:pt>
                <c:pt idx="19">
                  <c:v>76055.875105395258</c:v>
                </c:pt>
              </c:numCache>
            </c:numRef>
          </c:val>
        </c:ser>
        <c:dLbls>
          <c:showLegendKey val="0"/>
          <c:showVal val="0"/>
          <c:showCatName val="0"/>
          <c:showSerName val="0"/>
          <c:showPercent val="0"/>
          <c:showBubbleSize val="0"/>
        </c:dLbls>
        <c:gapWidth val="75"/>
        <c:overlap val="100"/>
        <c:axId val="406860928"/>
        <c:axId val="406861320"/>
        <c:extLst>
          <c:ext xmlns:c15="http://schemas.microsoft.com/office/drawing/2012/chart" uri="{02D57815-91ED-43cb-92C2-25804820EDAC}">
            <c15:filteredBarSeries>
              <c15:ser>
                <c:idx val="0"/>
                <c:order val="0"/>
                <c:tx>
                  <c:strRef>
                    <c:extLst>
                      <c:ext uri="{02D57815-91ED-43cb-92C2-25804820EDAC}">
                        <c15:formulaRef>
                          <c15:sqref>Total!$F$30</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Total!$F$31:$F$50</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extLst>
                      <c:ext uri="{02D57815-91ED-43cb-92C2-25804820EDAC}">
                        <c15:formulaRef>
                          <c15:sqref>Total!$F$31:$F$50</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Total!$G$30</c15:sqref>
                        </c15:formulaRef>
                      </c:ext>
                    </c:extLst>
                    <c:strCache>
                      <c:ptCount val="1"/>
                      <c:pt idx="0">
                        <c:v>Res</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Total!$F$31:$F$50</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extLst xmlns:c15="http://schemas.microsoft.com/office/drawing/2012/chart">
                      <c:ext xmlns:c15="http://schemas.microsoft.com/office/drawing/2012/chart" uri="{02D57815-91ED-43cb-92C2-25804820EDAC}">
                        <c15:formulaRef>
                          <c15:sqref>Total!$G$31:$G$50</c15:sqref>
                        </c15:formulaRef>
                      </c:ext>
                    </c:extLst>
                    <c:numCache>
                      <c:formatCode>General</c:formatCode>
                      <c:ptCount val="20"/>
                      <c:pt idx="0">
                        <c:v>130610.22697653374</c:v>
                      </c:pt>
                      <c:pt idx="1">
                        <c:v>183669.63741159637</c:v>
                      </c:pt>
                      <c:pt idx="2">
                        <c:v>205380.8626146015</c:v>
                      </c:pt>
                      <c:pt idx="3">
                        <c:v>233441.45052403861</c:v>
                      </c:pt>
                      <c:pt idx="4">
                        <c:v>264956.04500498099</c:v>
                      </c:pt>
                      <c:pt idx="5">
                        <c:v>302641.028822953</c:v>
                      </c:pt>
                      <c:pt idx="6">
                        <c:v>344189.08052043593</c:v>
                      </c:pt>
                      <c:pt idx="7">
                        <c:v>389435.13378112577</c:v>
                      </c:pt>
                      <c:pt idx="8">
                        <c:v>430786.7972505762</c:v>
                      </c:pt>
                      <c:pt idx="9">
                        <c:v>471769.26603614585</c:v>
                      </c:pt>
                      <c:pt idx="10">
                        <c:v>508614.71199453366</c:v>
                      </c:pt>
                      <c:pt idx="11">
                        <c:v>543623.46248059685</c:v>
                      </c:pt>
                      <c:pt idx="12">
                        <c:v>568895.16823242651</c:v>
                      </c:pt>
                      <c:pt idx="13">
                        <c:v>591783.81766489253</c:v>
                      </c:pt>
                      <c:pt idx="14">
                        <c:v>610273.37400429498</c:v>
                      </c:pt>
                      <c:pt idx="15">
                        <c:v>628147.18503202591</c:v>
                      </c:pt>
                      <c:pt idx="16">
                        <c:v>638496.70669570181</c:v>
                      </c:pt>
                      <c:pt idx="17">
                        <c:v>649099.95510418084</c:v>
                      </c:pt>
                      <c:pt idx="18">
                        <c:v>660053.44060221035</c:v>
                      </c:pt>
                      <c:pt idx="19">
                        <c:v>670874.20231135166</c:v>
                      </c:pt>
                    </c:numCache>
                  </c:numRef>
                </c:val>
              </c15:ser>
            </c15:filteredBarSeries>
          </c:ext>
        </c:extLst>
      </c:barChart>
      <c:catAx>
        <c:axId val="4068609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51004609773365994"/>
              <c:y val="0.949970306271487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861320"/>
        <c:crosses val="autoZero"/>
        <c:auto val="1"/>
        <c:lblAlgn val="ctr"/>
        <c:lblOffset val="100"/>
        <c:noMultiLvlLbl val="0"/>
      </c:catAx>
      <c:valAx>
        <c:axId val="4068613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Therms</a:t>
                </a:r>
              </a:p>
            </c:rich>
          </c:tx>
          <c:layout>
            <c:manualLayout>
              <c:xMode val="edge"/>
              <c:yMode val="edge"/>
              <c:x val="1.7468035729697965E-2"/>
              <c:y val="0.4148514403471431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860928"/>
        <c:crosses val="autoZero"/>
        <c:crossBetween val="between"/>
      </c:valAx>
      <c:spPr>
        <a:noFill/>
        <a:ln>
          <a:noFill/>
        </a:ln>
        <a:effectLst/>
      </c:spPr>
    </c:plotArea>
    <c:legend>
      <c:legendPos val="r"/>
      <c:layout>
        <c:manualLayout>
          <c:xMode val="edge"/>
          <c:yMode val="edge"/>
          <c:x val="0.95659184524695784"/>
          <c:y val="6.0401163289807935E-2"/>
          <c:w val="3.3582384655087102E-2"/>
          <c:h val="0.360923053631516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61516403173578E-2"/>
          <c:y val="0.1102845770219933"/>
          <c:w val="0.84132532711884123"/>
          <c:h val="0.78372227108276205"/>
        </c:manualLayout>
      </c:layout>
      <c:barChart>
        <c:barDir val="col"/>
        <c:grouping val="stacked"/>
        <c:varyColors val="0"/>
        <c:ser>
          <c:idx val="2"/>
          <c:order val="0"/>
          <c:tx>
            <c:v>Residential</c:v>
          </c:tx>
          <c:spPr>
            <a:pattFill prst="smCheck">
              <a:fgClr>
                <a:srgbClr val="C30199"/>
              </a:fgClr>
              <a:bgClr>
                <a:schemeClr val="bg1"/>
              </a:bgClr>
            </a:pattFill>
            <a:ln>
              <a:noFill/>
            </a:ln>
            <a:effectLst/>
          </c:spPr>
          <c:invertIfNegative val="0"/>
          <c:cat>
            <c:numRef>
              <c:f>Total!$B$6:$B$25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Total!$U$53:$U$72</c:f>
              <c:numCache>
                <c:formatCode>_(* #,##0_);_(* \(#,##0\);_(* "-"??_);_(@_)</c:formatCode>
                <c:ptCount val="20"/>
                <c:pt idx="0">
                  <c:v>77529.129168061161</c:v>
                </c:pt>
                <c:pt idx="1">
                  <c:v>85904.925648368677</c:v>
                </c:pt>
                <c:pt idx="2">
                  <c:v>96556.597170215697</c:v>
                </c:pt>
                <c:pt idx="3">
                  <c:v>110289.8181117221</c:v>
                </c:pt>
                <c:pt idx="4">
                  <c:v>125765.85065871605</c:v>
                </c:pt>
                <c:pt idx="5">
                  <c:v>144332.7246934881</c:v>
                </c:pt>
                <c:pt idx="6">
                  <c:v>164830.91548775317</c:v>
                </c:pt>
                <c:pt idx="7">
                  <c:v>187241.63199859508</c:v>
                </c:pt>
                <c:pt idx="8">
                  <c:v>207814.06061462694</c:v>
                </c:pt>
                <c:pt idx="9">
                  <c:v>228255.73897949109</c:v>
                </c:pt>
                <c:pt idx="10">
                  <c:v>246760.70179597169</c:v>
                </c:pt>
                <c:pt idx="11">
                  <c:v>264421.01615277003</c:v>
                </c:pt>
                <c:pt idx="12">
                  <c:v>277227.08206889615</c:v>
                </c:pt>
                <c:pt idx="13">
                  <c:v>289267.6323875066</c:v>
                </c:pt>
                <c:pt idx="14">
                  <c:v>298937.38572286675</c:v>
                </c:pt>
                <c:pt idx="15">
                  <c:v>308241.14714607585</c:v>
                </c:pt>
                <c:pt idx="16">
                  <c:v>313937.54001407989</c:v>
                </c:pt>
                <c:pt idx="17">
                  <c:v>319576.49381041591</c:v>
                </c:pt>
                <c:pt idx="18">
                  <c:v>325484.98773175094</c:v>
                </c:pt>
                <c:pt idx="19">
                  <c:v>331505.17884971737</c:v>
                </c:pt>
              </c:numCache>
            </c:numRef>
          </c:val>
        </c:ser>
        <c:ser>
          <c:idx val="0"/>
          <c:order val="1"/>
          <c:tx>
            <c:v>Commercial</c:v>
          </c:tx>
          <c:spPr>
            <a:pattFill prst="narHorz">
              <a:fgClr>
                <a:schemeClr val="accent6"/>
              </a:fgClr>
              <a:bgClr>
                <a:schemeClr val="bg1"/>
              </a:bgClr>
            </a:pattFill>
            <a:ln>
              <a:noFill/>
            </a:ln>
            <a:effectLst/>
          </c:spPr>
          <c:invertIfNegative val="0"/>
          <c:cat>
            <c:numRef>
              <c:f>Total!$B$6:$B$25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Total!$C$6:$C$25</c:f>
              <c:numCache>
                <c:formatCode>_(* #,##0_);_(* \(#,##0\);_(* "-"??_);_(@_)</c:formatCode>
                <c:ptCount val="20"/>
                <c:pt idx="0">
                  <c:v>139432.41678508354</c:v>
                </c:pt>
                <c:pt idx="1">
                  <c:v>148930.94461528616</c:v>
                </c:pt>
                <c:pt idx="2">
                  <c:v>161080.63643873844</c:v>
                </c:pt>
                <c:pt idx="3">
                  <c:v>176226.75536733132</c:v>
                </c:pt>
                <c:pt idx="4">
                  <c:v>192762.58135793457</c:v>
                </c:pt>
                <c:pt idx="5">
                  <c:v>212461.84824834944</c:v>
                </c:pt>
                <c:pt idx="6">
                  <c:v>234732.94945299823</c:v>
                </c:pt>
                <c:pt idx="7">
                  <c:v>258753.5386107302</c:v>
                </c:pt>
                <c:pt idx="8">
                  <c:v>280873.85885243752</c:v>
                </c:pt>
                <c:pt idx="9">
                  <c:v>303519.59902848821</c:v>
                </c:pt>
                <c:pt idx="10">
                  <c:v>324130.11398746661</c:v>
                </c:pt>
                <c:pt idx="11">
                  <c:v>344965.4374168003</c:v>
                </c:pt>
                <c:pt idx="12">
                  <c:v>361155.84091907623</c:v>
                </c:pt>
                <c:pt idx="13">
                  <c:v>375808.33167764969</c:v>
                </c:pt>
                <c:pt idx="14">
                  <c:v>388293.12933865958</c:v>
                </c:pt>
                <c:pt idx="15">
                  <c:v>400888.27619199286</c:v>
                </c:pt>
                <c:pt idx="16">
                  <c:v>409358.28633363178</c:v>
                </c:pt>
                <c:pt idx="17">
                  <c:v>419242.09535835683</c:v>
                </c:pt>
                <c:pt idx="18">
                  <c:v>428104.3729468814</c:v>
                </c:pt>
                <c:pt idx="19">
                  <c:v>437155.33088992536</c:v>
                </c:pt>
              </c:numCache>
            </c:numRef>
          </c:val>
        </c:ser>
        <c:ser>
          <c:idx val="1"/>
          <c:order val="2"/>
          <c:tx>
            <c:v>Industrial</c:v>
          </c:tx>
          <c:spPr>
            <a:pattFill prst="pct90">
              <a:fgClr>
                <a:srgbClr val="FDEE31"/>
              </a:fgClr>
              <a:bgClr>
                <a:schemeClr val="bg1"/>
              </a:bgClr>
            </a:pattFill>
            <a:ln>
              <a:noFill/>
            </a:ln>
            <a:effectLst/>
          </c:spPr>
          <c:invertIfNegative val="0"/>
          <c:dPt>
            <c:idx val="11"/>
            <c:invertIfNegative val="0"/>
            <c:bubble3D val="0"/>
            <c:spPr>
              <a:pattFill prst="pct80">
                <a:fgClr>
                  <a:srgbClr val="FDEE31"/>
                </a:fgClr>
                <a:bgClr>
                  <a:schemeClr val="bg1"/>
                </a:bgClr>
              </a:pattFill>
              <a:ln>
                <a:noFill/>
              </a:ln>
              <a:effectLst/>
            </c:spPr>
          </c:dPt>
          <c:cat>
            <c:numRef>
              <c:f>Total!$B$6:$B$25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Total!$G$6:$G$25</c:f>
              <c:numCache>
                <c:formatCode>_(* #,##0_);_(* \(#,##0\);_(* "-"??_);_(@_)</c:formatCode>
                <c:ptCount val="20"/>
                <c:pt idx="0">
                  <c:v>7873.0411949620693</c:v>
                </c:pt>
                <c:pt idx="1">
                  <c:v>8145.1433732835803</c:v>
                </c:pt>
                <c:pt idx="2">
                  <c:v>8158.5456080132153</c:v>
                </c:pt>
                <c:pt idx="3">
                  <c:v>8589.915090317545</c:v>
                </c:pt>
                <c:pt idx="4">
                  <c:v>8741.2838379142086</c:v>
                </c:pt>
                <c:pt idx="5">
                  <c:v>9035.7292602243124</c:v>
                </c:pt>
                <c:pt idx="6">
                  <c:v>9367.8659929677979</c:v>
                </c:pt>
                <c:pt idx="7">
                  <c:v>9784.6634974181325</c:v>
                </c:pt>
                <c:pt idx="8">
                  <c:v>10076.35857632857</c:v>
                </c:pt>
                <c:pt idx="9">
                  <c:v>10466.510913205582</c:v>
                </c:pt>
                <c:pt idx="10">
                  <c:v>10669.641933818439</c:v>
                </c:pt>
                <c:pt idx="11">
                  <c:v>11187.915767054707</c:v>
                </c:pt>
                <c:pt idx="12">
                  <c:v>11343.738785799427</c:v>
                </c:pt>
                <c:pt idx="13">
                  <c:v>11555.787589293195</c:v>
                </c:pt>
                <c:pt idx="14">
                  <c:v>11701.550576146808</c:v>
                </c:pt>
                <c:pt idx="15">
                  <c:v>11829.870736742065</c:v>
                </c:pt>
                <c:pt idx="16">
                  <c:v>11887.342930763116</c:v>
                </c:pt>
                <c:pt idx="17">
                  <c:v>12035.861673106585</c:v>
                </c:pt>
                <c:pt idx="18">
                  <c:v>12158.011142546784</c:v>
                </c:pt>
                <c:pt idx="19">
                  <c:v>12281.927765120863</c:v>
                </c:pt>
              </c:numCache>
            </c:numRef>
          </c:val>
        </c:ser>
        <c:dLbls>
          <c:showLegendKey val="0"/>
          <c:showVal val="0"/>
          <c:showCatName val="0"/>
          <c:showSerName val="0"/>
          <c:showPercent val="0"/>
          <c:showBubbleSize val="0"/>
        </c:dLbls>
        <c:gapWidth val="75"/>
        <c:overlap val="100"/>
        <c:axId val="406862104"/>
        <c:axId val="406862496"/>
      </c:barChart>
      <c:catAx>
        <c:axId val="4068621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manualLayout>
              <c:xMode val="edge"/>
              <c:yMode val="edge"/>
              <c:x val="0.48436916238190281"/>
              <c:y val="0.9541164864436404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862496"/>
        <c:crosses val="autoZero"/>
        <c:auto val="1"/>
        <c:lblAlgn val="ctr"/>
        <c:lblOffset val="100"/>
        <c:noMultiLvlLbl val="0"/>
      </c:catAx>
      <c:valAx>
        <c:axId val="406862496"/>
        <c:scaling>
          <c:orientation val="minMax"/>
          <c:max val="8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Therms</a:t>
                </a:r>
                <a:endParaRPr lang="en-US" dirty="0"/>
              </a:p>
            </c:rich>
          </c:tx>
          <c:layout>
            <c:manualLayout>
              <c:xMode val="edge"/>
              <c:yMode val="edge"/>
              <c:x val="7.7008374509136583E-3"/>
              <c:y val="0.4186756763033562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862104"/>
        <c:crosses val="autoZero"/>
        <c:crossBetween val="between"/>
      </c:valAx>
      <c:spPr>
        <a:noFill/>
        <a:ln>
          <a:noFill/>
        </a:ln>
        <a:effectLst/>
      </c:spPr>
    </c:plotArea>
    <c:legend>
      <c:legendPos val="r"/>
      <c:layout>
        <c:manualLayout>
          <c:xMode val="edge"/>
          <c:yMode val="edge"/>
          <c:x val="0.93108815951630775"/>
          <c:y val="1.6407380443420338E-2"/>
          <c:w val="6.2311122668623438E-2"/>
          <c:h val="0.715838993807221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49462946662831E-2"/>
          <c:y val="6.2688470493603571E-2"/>
          <c:w val="0.84257584843873723"/>
          <c:h val="0.82467187274991638"/>
        </c:manualLayout>
      </c:layout>
      <c:barChart>
        <c:barDir val="col"/>
        <c:grouping val="stacked"/>
        <c:varyColors val="0"/>
        <c:ser>
          <c:idx val="1"/>
          <c:order val="1"/>
          <c:tx>
            <c:v>Residential</c:v>
          </c:tx>
          <c:spPr>
            <a:pattFill prst="smCheck">
              <a:fgClr>
                <a:srgbClr val="C30199"/>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Total!$V$53:$V$72</c:f>
              <c:numCache>
                <c:formatCode>_(* #,##0_);_(* \(#,##0\);_(* "-"??_);_(@_)</c:formatCode>
                <c:ptCount val="20"/>
                <c:pt idx="0">
                  <c:v>33879.497376451131</c:v>
                </c:pt>
                <c:pt idx="1">
                  <c:v>37443.139430089279</c:v>
                </c:pt>
                <c:pt idx="2">
                  <c:v>41946.322318129707</c:v>
                </c:pt>
                <c:pt idx="3">
                  <c:v>47777.401399554627</c:v>
                </c:pt>
                <c:pt idx="4">
                  <c:v>54319.810257921199</c:v>
                </c:pt>
                <c:pt idx="5">
                  <c:v>62123.114844039635</c:v>
                </c:pt>
                <c:pt idx="6">
                  <c:v>70744.883505838923</c:v>
                </c:pt>
                <c:pt idx="7">
                  <c:v>80032.560687127436</c:v>
                </c:pt>
                <c:pt idx="8">
                  <c:v>88573.972324404589</c:v>
                </c:pt>
                <c:pt idx="9">
                  <c:v>96968.124097112712</c:v>
                </c:pt>
                <c:pt idx="10">
                  <c:v>104504.61025795763</c:v>
                </c:pt>
                <c:pt idx="11">
                  <c:v>111593.06111346727</c:v>
                </c:pt>
                <c:pt idx="12">
                  <c:v>116715.15571174497</c:v>
                </c:pt>
                <c:pt idx="13">
                  <c:v>121197.45673191683</c:v>
                </c:pt>
                <c:pt idx="14">
                  <c:v>124801.33647210053</c:v>
                </c:pt>
                <c:pt idx="15">
                  <c:v>128358.73362594776</c:v>
                </c:pt>
                <c:pt idx="16">
                  <c:v>130305.2880855062</c:v>
                </c:pt>
                <c:pt idx="17">
                  <c:v>132372.39190522544</c:v>
                </c:pt>
                <c:pt idx="18">
                  <c:v>134776.28951845347</c:v>
                </c:pt>
                <c:pt idx="19">
                  <c:v>137225.31812622509</c:v>
                </c:pt>
              </c:numCache>
            </c:numRef>
          </c:val>
        </c:ser>
        <c:ser>
          <c:idx val="2"/>
          <c:order val="2"/>
          <c:tx>
            <c:v>Commercial</c:v>
          </c:tx>
          <c:spPr>
            <a:pattFill prst="narHorz">
              <a:fgClr>
                <a:schemeClr val="accent6"/>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Total!$D$6:$D$25</c:f>
              <c:numCache>
                <c:formatCode>_(* #,##0_);_(* \(#,##0\);_(* "-"??_);_(@_)</c:formatCode>
                <c:ptCount val="20"/>
                <c:pt idx="0">
                  <c:v>90800.381342452645</c:v>
                </c:pt>
                <c:pt idx="1">
                  <c:v>96479.164152818747</c:v>
                </c:pt>
                <c:pt idx="2">
                  <c:v>103891.31809540627</c:v>
                </c:pt>
                <c:pt idx="3">
                  <c:v>113109.72390933035</c:v>
                </c:pt>
                <c:pt idx="4">
                  <c:v>122863.21049066575</c:v>
                </c:pt>
                <c:pt idx="5">
                  <c:v>134667.38426633901</c:v>
                </c:pt>
                <c:pt idx="6">
                  <c:v>147214.93533167834</c:v>
                </c:pt>
                <c:pt idx="7">
                  <c:v>161157.72207204084</c:v>
                </c:pt>
                <c:pt idx="8">
                  <c:v>174014.55773656801</c:v>
                </c:pt>
                <c:pt idx="9">
                  <c:v>186770.84868887684</c:v>
                </c:pt>
                <c:pt idx="10">
                  <c:v>198784.30169529957</c:v>
                </c:pt>
                <c:pt idx="11">
                  <c:v>210487.19256463362</c:v>
                </c:pt>
                <c:pt idx="12">
                  <c:v>220492.88748790571</c:v>
                </c:pt>
                <c:pt idx="13">
                  <c:v>228156.23541037779</c:v>
                </c:pt>
                <c:pt idx="14">
                  <c:v>235068.85598982259</c:v>
                </c:pt>
                <c:pt idx="15">
                  <c:v>241093.77435093664</c:v>
                </c:pt>
                <c:pt idx="16">
                  <c:v>244775.01325277996</c:v>
                </c:pt>
                <c:pt idx="17">
                  <c:v>248971.78008259405</c:v>
                </c:pt>
                <c:pt idx="18">
                  <c:v>252979.84715420305</c:v>
                </c:pt>
                <c:pt idx="19">
                  <c:v>257052.45800386256</c:v>
                </c:pt>
              </c:numCache>
            </c:numRef>
          </c:val>
        </c:ser>
        <c:ser>
          <c:idx val="3"/>
          <c:order val="3"/>
          <c:tx>
            <c:v>Industrial</c:v>
          </c:tx>
          <c:spPr>
            <a:pattFill prst="pct80">
              <a:fgClr>
                <a:srgbClr val="FDEE31"/>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Total!$H$6:$H$25</c:f>
              <c:numCache>
                <c:formatCode>_(* #,##0_);_(* \(#,##0\);_(* "-"??_);_(@_)</c:formatCode>
                <c:ptCount val="20"/>
                <c:pt idx="0">
                  <c:v>8787.0377230095</c:v>
                </c:pt>
                <c:pt idx="1">
                  <c:v>9026.3637554348952</c:v>
                </c:pt>
                <c:pt idx="2">
                  <c:v>9239.8576335172747</c:v>
                </c:pt>
                <c:pt idx="3">
                  <c:v>9354.5049075675979</c:v>
                </c:pt>
                <c:pt idx="4">
                  <c:v>9766.515318285652</c:v>
                </c:pt>
                <c:pt idx="5">
                  <c:v>10124.041850934011</c:v>
                </c:pt>
                <c:pt idx="6">
                  <c:v>10562.308876061263</c:v>
                </c:pt>
                <c:pt idx="7">
                  <c:v>10971.993271693575</c:v>
                </c:pt>
                <c:pt idx="8">
                  <c:v>11378.753765930738</c:v>
                </c:pt>
                <c:pt idx="9">
                  <c:v>11791.503554623345</c:v>
                </c:pt>
                <c:pt idx="10">
                  <c:v>12075.824922507538</c:v>
                </c:pt>
                <c:pt idx="11">
                  <c:v>12307.908824079153</c:v>
                </c:pt>
                <c:pt idx="12">
                  <c:v>12915.888127640723</c:v>
                </c:pt>
                <c:pt idx="13">
                  <c:v>13136.766540503719</c:v>
                </c:pt>
                <c:pt idx="14">
                  <c:v>13377.499932913279</c:v>
                </c:pt>
                <c:pt idx="15">
                  <c:v>14011.949375214735</c:v>
                </c:pt>
                <c:pt idx="16">
                  <c:v>13459.853175022541</c:v>
                </c:pt>
                <c:pt idx="17">
                  <c:v>13785.592098307607</c:v>
                </c:pt>
                <c:pt idx="18">
                  <c:v>14041.86144487148</c:v>
                </c:pt>
                <c:pt idx="19">
                  <c:v>14305.430021924223</c:v>
                </c:pt>
              </c:numCache>
            </c:numRef>
          </c:val>
        </c:ser>
        <c:dLbls>
          <c:showLegendKey val="0"/>
          <c:showVal val="0"/>
          <c:showCatName val="0"/>
          <c:showSerName val="0"/>
          <c:showPercent val="0"/>
          <c:showBubbleSize val="0"/>
        </c:dLbls>
        <c:gapWidth val="75"/>
        <c:overlap val="100"/>
        <c:axId val="398742624"/>
        <c:axId val="398743016"/>
        <c:extLst>
          <c:ext xmlns:c15="http://schemas.microsoft.com/office/drawing/2012/chart" uri="{02D57815-91ED-43cb-92C2-25804820EDAC}">
            <c15:filteredBarSeries>
              <c15:ser>
                <c:idx val="0"/>
                <c:order val="0"/>
                <c:tx>
                  <c:strRef>
                    <c:extLst>
                      <c:ext uri="{02D57815-91ED-43cb-92C2-25804820EDAC}">
                        <c15:formulaRef>
                          <c15:sqref>Total!$T$52</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Total!$T$53:$T$72</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extLst>
                      <c:ext uri="{02D57815-91ED-43cb-92C2-25804820EDAC}">
                        <c15:formulaRef>
                          <c15:sqref>Total!$T$53:$T$72</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val>
              </c15:ser>
            </c15:filteredBarSeries>
          </c:ext>
        </c:extLst>
      </c:barChart>
      <c:catAx>
        <c:axId val="3987426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48449230665572812"/>
              <c:y val="0.9550362358715980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743016"/>
        <c:crosses val="autoZero"/>
        <c:auto val="1"/>
        <c:lblAlgn val="ctr"/>
        <c:lblOffset val="100"/>
        <c:noMultiLvlLbl val="0"/>
      </c:catAx>
      <c:valAx>
        <c:axId val="398743016"/>
        <c:scaling>
          <c:orientation val="minMax"/>
          <c:max val="8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Therms</a:t>
                </a:r>
              </a:p>
            </c:rich>
          </c:tx>
          <c:layout>
            <c:manualLayout>
              <c:xMode val="edge"/>
              <c:yMode val="edge"/>
              <c:x val="5.4572477492505524E-3"/>
              <c:y val="0.4326706585184835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742624"/>
        <c:crosses val="autoZero"/>
        <c:crossBetween val="between"/>
      </c:valAx>
      <c:spPr>
        <a:noFill/>
        <a:ln>
          <a:noFill/>
        </a:ln>
        <a:effectLst/>
      </c:spPr>
    </c:plotArea>
    <c:legend>
      <c:legendPos val="r"/>
      <c:layout>
        <c:manualLayout>
          <c:xMode val="edge"/>
          <c:yMode val="edge"/>
          <c:x val="0.92726545823435091"/>
          <c:y val="0.39336551164196049"/>
          <c:w val="6.1820046267148002E-2"/>
          <c:h val="0.495730589106541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v>Residential</c:v>
          </c:tx>
          <c:spPr>
            <a:pattFill prst="smCheck">
              <a:fgClr>
                <a:srgbClr val="C30199"/>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Total!$W$53:$W$72</c:f>
              <c:numCache>
                <c:formatCode>_(* #,##0_);_(* \(#,##0\);_(* "-"??_);_(@_)</c:formatCode>
                <c:ptCount val="20"/>
                <c:pt idx="0">
                  <c:v>55097.94893876592</c:v>
                </c:pt>
                <c:pt idx="1">
                  <c:v>60321.572333138392</c:v>
                </c:pt>
                <c:pt idx="2">
                  <c:v>66877.943126256112</c:v>
                </c:pt>
                <c:pt idx="3">
                  <c:v>75374.231012761884</c:v>
                </c:pt>
                <c:pt idx="4">
                  <c:v>84870.384088343708</c:v>
                </c:pt>
                <c:pt idx="5">
                  <c:v>96185.189285425236</c:v>
                </c:pt>
                <c:pt idx="6">
                  <c:v>108613.28152684381</c:v>
                </c:pt>
                <c:pt idx="7">
                  <c:v>122160.94109540326</c:v>
                </c:pt>
                <c:pt idx="8">
                  <c:v>134398.76431154463</c:v>
                </c:pt>
                <c:pt idx="9">
                  <c:v>146545.40295954206</c:v>
                </c:pt>
                <c:pt idx="10">
                  <c:v>157349.39994060437</c:v>
                </c:pt>
                <c:pt idx="11">
                  <c:v>167609.38521435956</c:v>
                </c:pt>
                <c:pt idx="12">
                  <c:v>174952.93045178533</c:v>
                </c:pt>
                <c:pt idx="13">
                  <c:v>181318.72854546912</c:v>
                </c:pt>
                <c:pt idx="14">
                  <c:v>186534.65180932771</c:v>
                </c:pt>
                <c:pt idx="15">
                  <c:v>191547.30426000227</c:v>
                </c:pt>
                <c:pt idx="16">
                  <c:v>194253.87859611571</c:v>
                </c:pt>
                <c:pt idx="17">
                  <c:v>197151.06938853956</c:v>
                </c:pt>
                <c:pt idx="18">
                  <c:v>199792.16335200588</c:v>
                </c:pt>
                <c:pt idx="19">
                  <c:v>202143.70533540918</c:v>
                </c:pt>
              </c:numCache>
            </c:numRef>
          </c:val>
        </c:ser>
        <c:ser>
          <c:idx val="3"/>
          <c:order val="1"/>
          <c:tx>
            <c:v>Commercial</c:v>
          </c:tx>
          <c:spPr>
            <a:pattFill prst="narHorz">
              <a:fgClr>
                <a:schemeClr val="accent6"/>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Total!$E$6:$E$25</c:f>
              <c:numCache>
                <c:formatCode>_(* #,##0_);_(* \(#,##0\);_(* "-"??_);_(@_)</c:formatCode>
                <c:ptCount val="20"/>
                <c:pt idx="0">
                  <c:v>165456.84653133084</c:v>
                </c:pt>
                <c:pt idx="1">
                  <c:v>173835.64170342596</c:v>
                </c:pt>
                <c:pt idx="2">
                  <c:v>184472.64939236507</c:v>
                </c:pt>
                <c:pt idx="3">
                  <c:v>198106.79888340388</c:v>
                </c:pt>
                <c:pt idx="4">
                  <c:v>213235.23625408066</c:v>
                </c:pt>
                <c:pt idx="5">
                  <c:v>231937.06749015348</c:v>
                </c:pt>
                <c:pt idx="6">
                  <c:v>253202.03244343633</c:v>
                </c:pt>
                <c:pt idx="7">
                  <c:v>277303.74781984329</c:v>
                </c:pt>
                <c:pt idx="8">
                  <c:v>300508.34859257564</c:v>
                </c:pt>
                <c:pt idx="9">
                  <c:v>324213.78311849502</c:v>
                </c:pt>
                <c:pt idx="10">
                  <c:v>346106.91990824649</c:v>
                </c:pt>
                <c:pt idx="11">
                  <c:v>367734.50017352129</c:v>
                </c:pt>
                <c:pt idx="12">
                  <c:v>385085.6580548411</c:v>
                </c:pt>
                <c:pt idx="13">
                  <c:v>400199.4395032943</c:v>
                </c:pt>
                <c:pt idx="14">
                  <c:v>412853.91291621653</c:v>
                </c:pt>
                <c:pt idx="15">
                  <c:v>426128.94774261565</c:v>
                </c:pt>
                <c:pt idx="16">
                  <c:v>435210.0534968737</c:v>
                </c:pt>
                <c:pt idx="17">
                  <c:v>445403.95404601726</c:v>
                </c:pt>
                <c:pt idx="18">
                  <c:v>454904.35432479688</c:v>
                </c:pt>
                <c:pt idx="19">
                  <c:v>464612.80407082674</c:v>
                </c:pt>
              </c:numCache>
            </c:numRef>
          </c:val>
        </c:ser>
        <c:ser>
          <c:idx val="2"/>
          <c:order val="2"/>
          <c:tx>
            <c:v>Industrial</c:v>
          </c:tx>
          <c:spPr>
            <a:pattFill prst="pct80">
              <a:fgClr>
                <a:srgbClr val="FDEE31"/>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Total!$I$6:$I$25</c:f>
              <c:numCache>
                <c:formatCode>_(* #,##0_);_(* \(#,##0\);_(* "-"??_);_(@_)</c:formatCode>
                <c:ptCount val="20"/>
                <c:pt idx="0">
                  <c:v>30405.578213220408</c:v>
                </c:pt>
                <c:pt idx="1">
                  <c:v>31191.758182538626</c:v>
                </c:pt>
                <c:pt idx="2">
                  <c:v>31687.810229799514</c:v>
                </c:pt>
                <c:pt idx="3">
                  <c:v>33854.054618409515</c:v>
                </c:pt>
                <c:pt idx="4">
                  <c:v>35086.759451177539</c:v>
                </c:pt>
                <c:pt idx="5">
                  <c:v>36025.397101577328</c:v>
                </c:pt>
                <c:pt idx="6">
                  <c:v>37364.269427587627</c:v>
                </c:pt>
                <c:pt idx="7">
                  <c:v>38721.181120818699</c:v>
                </c:pt>
                <c:pt idx="8">
                  <c:v>40128.796235077585</c:v>
                </c:pt>
                <c:pt idx="9">
                  <c:v>41347.609510883522</c:v>
                </c:pt>
                <c:pt idx="10">
                  <c:v>42381.259045152015</c:v>
                </c:pt>
                <c:pt idx="11">
                  <c:v>43565.601067772353</c:v>
                </c:pt>
                <c:pt idx="12">
                  <c:v>44523.641134822574</c:v>
                </c:pt>
                <c:pt idx="13">
                  <c:v>45185.18802017597</c:v>
                </c:pt>
                <c:pt idx="14">
                  <c:v>45768.682961716855</c:v>
                </c:pt>
                <c:pt idx="15">
                  <c:v>46035.158772477516</c:v>
                </c:pt>
                <c:pt idx="16">
                  <c:v>47854.565165995897</c:v>
                </c:pt>
                <c:pt idx="17">
                  <c:v>48383.020487749651</c:v>
                </c:pt>
                <c:pt idx="18">
                  <c:v>48919.550867818012</c:v>
                </c:pt>
                <c:pt idx="19">
                  <c:v>49468.517318350168</c:v>
                </c:pt>
              </c:numCache>
            </c:numRef>
          </c:val>
        </c:ser>
        <c:dLbls>
          <c:showLegendKey val="0"/>
          <c:showVal val="0"/>
          <c:showCatName val="0"/>
          <c:showSerName val="0"/>
          <c:showPercent val="0"/>
          <c:showBubbleSize val="0"/>
        </c:dLbls>
        <c:gapWidth val="75"/>
        <c:overlap val="100"/>
        <c:axId val="398743800"/>
        <c:axId val="398744192"/>
      </c:barChart>
      <c:catAx>
        <c:axId val="3987438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manualLayout>
              <c:xMode val="edge"/>
              <c:yMode val="edge"/>
              <c:x val="0.48449230665572812"/>
              <c:y val="0.9536014367027394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744192"/>
        <c:crosses val="autoZero"/>
        <c:auto val="1"/>
        <c:lblAlgn val="ctr"/>
        <c:lblOffset val="100"/>
        <c:noMultiLvlLbl val="0"/>
      </c:catAx>
      <c:valAx>
        <c:axId val="3987441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Therms</a:t>
                </a:r>
                <a:endParaRPr lang="en-US" dirty="0"/>
              </a:p>
            </c:rich>
          </c:tx>
          <c:layout>
            <c:manualLayout>
              <c:xMode val="edge"/>
              <c:yMode val="edge"/>
              <c:x val="8.7315963988008841E-3"/>
              <c:y val="0.417762695720932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743800"/>
        <c:crosses val="autoZero"/>
        <c:crossBetween val="between"/>
      </c:valAx>
      <c:spPr>
        <a:noFill/>
        <a:ln>
          <a:noFill/>
        </a:ln>
        <a:effectLst/>
      </c:spPr>
    </c:plotArea>
    <c:legend>
      <c:legendPos val="r"/>
      <c:layout>
        <c:manualLayout>
          <c:xMode val="edge"/>
          <c:yMode val="edge"/>
          <c:x val="0.91900302263535738"/>
          <c:y val="1.8008299985244173E-2"/>
          <c:w val="7.5343946846200979E-2"/>
          <c:h val="0.812266094190828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6B78E-B661-48B4-8A79-E0E4F508B0CA}"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FDD11-4B89-42C4-B939-88A9B9DB63E0}" type="slidenum">
              <a:rPr lang="en-US" smtClean="0"/>
              <a:t>‹#›</a:t>
            </a:fld>
            <a:endParaRPr lang="en-US"/>
          </a:p>
        </p:txBody>
      </p:sp>
    </p:spTree>
    <p:extLst>
      <p:ext uri="{BB962C8B-B14F-4D97-AF65-F5344CB8AC3E}">
        <p14:creationId xmlns:p14="http://schemas.microsoft.com/office/powerpoint/2010/main" val="3935005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2726131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6300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4068846"/>
          </a:xfrm>
        </p:spPr>
        <p:txBody>
          <a:bodyPr/>
          <a:lstStyle/>
          <a:p>
            <a:pPr marL="233363" indent="-233363">
              <a:spcAft>
                <a:spcPts val="1200"/>
              </a:spcAft>
              <a:buClr>
                <a:schemeClr val="accent1">
                  <a:lumMod val="75000"/>
                </a:schemeClr>
              </a:buClr>
              <a:buFont typeface="Wingdings" panose="05000000000000000000" pitchFamily="2" charset="2"/>
              <a:buChar char="§"/>
            </a:pPr>
            <a:r>
              <a:rPr lang="en-US" dirty="0">
                <a:solidFill>
                  <a:schemeClr val="accent2">
                    <a:lumMod val="50000"/>
                  </a:schemeClr>
                </a:solidFill>
              </a:rPr>
              <a:t>The DSM Chapter will be an Executive Summary in accordance with the commitment made to transition towards a separate Conservation Plan provided each December where the majority of the energy-efficiency planning process will take </a:t>
            </a:r>
            <a:r>
              <a:rPr lang="en-US" dirty="0" smtClean="0">
                <a:solidFill>
                  <a:schemeClr val="accent2">
                    <a:lumMod val="50000"/>
                  </a:schemeClr>
                </a:solidFill>
              </a:rPr>
              <a:t>place</a:t>
            </a:r>
          </a:p>
          <a:p>
            <a:pPr marL="0" indent="0">
              <a:spcAft>
                <a:spcPts val="1200"/>
              </a:spcAft>
              <a:buClr>
                <a:schemeClr val="accent1">
                  <a:lumMod val="75000"/>
                </a:schemeClr>
              </a:buClr>
              <a:buFont typeface="Wingdings" panose="05000000000000000000" pitchFamily="2" charset="2"/>
              <a:buNone/>
            </a:pPr>
            <a:endParaRPr lang="en-US" sz="300" dirty="0">
              <a:solidFill>
                <a:schemeClr val="accent2">
                  <a:lumMod val="50000"/>
                </a:schemeClr>
              </a:solidFill>
            </a:endParaRPr>
          </a:p>
          <a:p>
            <a:pPr marL="233363" indent="-233363">
              <a:spcAft>
                <a:spcPts val="1200"/>
              </a:spcAft>
              <a:buClr>
                <a:schemeClr val="accent1">
                  <a:lumMod val="75000"/>
                </a:schemeClr>
              </a:buClr>
              <a:buFont typeface="Wingdings" panose="05000000000000000000" pitchFamily="2" charset="2"/>
              <a:buChar char="§"/>
            </a:pPr>
            <a:r>
              <a:rPr lang="en-US" dirty="0">
                <a:solidFill>
                  <a:schemeClr val="accent2">
                    <a:lumMod val="50000"/>
                  </a:schemeClr>
                </a:solidFill>
              </a:rPr>
              <a:t>The majority of the </a:t>
            </a:r>
            <a:r>
              <a:rPr lang="en-US" dirty="0" smtClean="0">
                <a:solidFill>
                  <a:schemeClr val="accent2">
                    <a:lumMod val="50000"/>
                  </a:schemeClr>
                </a:solidFill>
              </a:rPr>
              <a:t>Low </a:t>
            </a:r>
            <a:r>
              <a:rPr lang="en-US" dirty="0">
                <a:solidFill>
                  <a:schemeClr val="accent2">
                    <a:lumMod val="50000"/>
                  </a:schemeClr>
                </a:solidFill>
              </a:rPr>
              <a:t>Income program elements have been pulled out of the IRP to be addressed in the annual Conservation Plan per the July Conservation Advisory Group </a:t>
            </a:r>
            <a:r>
              <a:rPr lang="en-US" dirty="0" smtClean="0">
                <a:solidFill>
                  <a:schemeClr val="accent2">
                    <a:lumMod val="50000"/>
                  </a:schemeClr>
                </a:solidFill>
              </a:rPr>
              <a:t>meeting</a:t>
            </a:r>
          </a:p>
          <a:p>
            <a:pPr marL="0" indent="0">
              <a:spcAft>
                <a:spcPts val="1200"/>
              </a:spcAft>
              <a:buClr>
                <a:schemeClr val="accent1">
                  <a:lumMod val="75000"/>
                </a:schemeClr>
              </a:buClr>
              <a:buFont typeface="Wingdings" panose="05000000000000000000" pitchFamily="2" charset="2"/>
              <a:buNone/>
            </a:pPr>
            <a:endParaRPr lang="en-US" sz="300" dirty="0">
              <a:solidFill>
                <a:schemeClr val="accent2">
                  <a:lumMod val="50000"/>
                </a:schemeClr>
              </a:solidFill>
            </a:endParaRPr>
          </a:p>
          <a:p>
            <a:pPr marL="233363" indent="-233363">
              <a:spcAft>
                <a:spcPts val="1200"/>
              </a:spcAft>
              <a:buClr>
                <a:schemeClr val="accent1">
                  <a:lumMod val="75000"/>
                </a:schemeClr>
              </a:buClr>
              <a:buFont typeface="Wingdings" panose="05000000000000000000" pitchFamily="2" charset="2"/>
              <a:buChar char="§"/>
            </a:pPr>
            <a:r>
              <a:rPr lang="en-US" dirty="0" smtClean="0">
                <a:solidFill>
                  <a:schemeClr val="accent2">
                    <a:lumMod val="50000"/>
                  </a:schemeClr>
                </a:solidFill>
              </a:rPr>
              <a:t>The </a:t>
            </a:r>
            <a:r>
              <a:rPr lang="en-US" dirty="0">
                <a:solidFill>
                  <a:schemeClr val="accent2">
                    <a:lumMod val="50000"/>
                  </a:schemeClr>
                </a:solidFill>
              </a:rPr>
              <a:t>DSM Chapter will discuss the Company’s motivation (through policy, commission directive, etc.), what has been accomplished, and how the Company is going to move forward including what the Company will do differently to accomplish our goals in the near </a:t>
            </a:r>
            <a:r>
              <a:rPr lang="en-US" dirty="0" smtClean="0">
                <a:solidFill>
                  <a:schemeClr val="accent2">
                    <a:lumMod val="50000"/>
                  </a:schemeClr>
                </a:solidFill>
              </a:rPr>
              <a:t>future</a:t>
            </a:r>
          </a:p>
          <a:p>
            <a:pPr marL="0" indent="0">
              <a:spcAft>
                <a:spcPts val="1200"/>
              </a:spcAft>
              <a:buClr>
                <a:schemeClr val="accent1">
                  <a:lumMod val="75000"/>
                </a:schemeClr>
              </a:buClr>
              <a:buFont typeface="Wingdings" panose="05000000000000000000" pitchFamily="2" charset="2"/>
              <a:buNone/>
            </a:pPr>
            <a:endParaRPr lang="en-US" sz="300" dirty="0">
              <a:solidFill>
                <a:schemeClr val="accent2">
                  <a:lumMod val="50000"/>
                </a:schemeClr>
              </a:solidFill>
            </a:endParaRPr>
          </a:p>
          <a:p>
            <a:pPr marL="233363" indent="-233363">
              <a:spcAft>
                <a:spcPts val="1200"/>
              </a:spcAft>
              <a:buClr>
                <a:schemeClr val="accent1">
                  <a:lumMod val="75000"/>
                </a:schemeClr>
              </a:buClr>
              <a:buFont typeface="Wingdings" panose="05000000000000000000" pitchFamily="2" charset="2"/>
              <a:buChar char="§"/>
            </a:pPr>
            <a:r>
              <a:rPr lang="en-US" dirty="0">
                <a:solidFill>
                  <a:schemeClr val="accent2">
                    <a:lumMod val="50000"/>
                  </a:schemeClr>
                </a:solidFill>
              </a:rPr>
              <a:t>Contains information pertaining to the Company’s study needs, Company’s regional collaborative efforts and the long-term benefits to its service territory in relation to those efforts</a:t>
            </a:r>
          </a:p>
          <a:p>
            <a:endParaRPr lang="en-US" dirty="0"/>
          </a:p>
        </p:txBody>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4073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all</a:t>
            </a:r>
            <a:r>
              <a:rPr lang="en-US" baseline="0" dirty="0" smtClean="0"/>
              <a:t> of the inputs listed. Note, Admin costs increased while Avoided Costs decreased. This movement has contributed to lower expected conservation therm savings potential, however, the inputs will be finalized after this TAG 3 meeting and DSM’s forecasting will be rerun and finalized before TAG 4.</a:t>
            </a:r>
            <a:endParaRPr lang="en-US" dirty="0"/>
          </a:p>
        </p:txBody>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5767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Across</a:t>
            </a:r>
            <a:r>
              <a:rPr lang="en-US" baseline="0" dirty="0" smtClean="0"/>
              <a:t> the board, all customer class DSM forecasts used a cost effective mix of 30 and 50 percent of incremental costs for the incentive levels.</a:t>
            </a:r>
          </a:p>
          <a:p>
            <a:endParaRPr lang="en-US" baseline="0" dirty="0" smtClean="0"/>
          </a:p>
          <a:p>
            <a:r>
              <a:rPr lang="en-US" baseline="0" dirty="0" smtClean="0"/>
              <a:t>The difference between Residential and Commercial is that the Residential scenarios looked at the current measure offerings while Commercial and Industrial included all reviewed measures from the Nexant potential study in order to cover the full breadth of available conservation therm savings potential across our territory from both custom and prescriptive options.</a:t>
            </a:r>
            <a:endParaRPr lang="en-US" dirty="0"/>
          </a:p>
        </p:txBody>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7855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Clr>
                <a:schemeClr val="accent1">
                  <a:lumMod val="75000"/>
                </a:schemeClr>
              </a:buClr>
              <a:buFont typeface="Wingdings" panose="05000000000000000000" pitchFamily="2" charset="2"/>
              <a:buNone/>
            </a:pPr>
            <a:endParaRPr lang="en-US" sz="300" dirty="0" smtClean="0">
              <a:solidFill>
                <a:schemeClr val="accent2">
                  <a:lumMod val="50000"/>
                </a:schemeClr>
              </a:solidFill>
            </a:endParaRPr>
          </a:p>
          <a:p>
            <a:pPr marL="233363" indent="-233363">
              <a:spcAft>
                <a:spcPts val="1200"/>
              </a:spcAft>
              <a:buClr>
                <a:schemeClr val="accent1">
                  <a:lumMod val="75000"/>
                </a:schemeClr>
              </a:buClr>
              <a:buFont typeface="Wingdings" panose="05000000000000000000" pitchFamily="2" charset="2"/>
              <a:buChar char="§"/>
            </a:pPr>
            <a:r>
              <a:rPr lang="en-US" dirty="0" smtClean="0">
                <a:solidFill>
                  <a:schemeClr val="accent2">
                    <a:lumMod val="50000"/>
                  </a:schemeClr>
                </a:solidFill>
              </a:rPr>
              <a:t>Smoother assimilation into the other IRP chapters will be reflected by moving from statewide conservation forecasts to a climate zone granularity. Focus will also be placed on how the Company incorporates the goals into its resource allocations and how the Company has the pieces in place to make sure its achievement potential is reached, including insights into items needing to be accomplished in the future10 year range to meet its goals</a:t>
            </a:r>
          </a:p>
          <a:p>
            <a:endParaRPr lang="en-US" dirty="0"/>
          </a:p>
        </p:txBody>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6387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Zone 2 has historically performed lower</a:t>
            </a:r>
            <a:r>
              <a:rPr lang="en-US" baseline="0" dirty="0" smtClean="0"/>
              <a:t> than the others, a reflection of lower demand </a:t>
            </a:r>
            <a:r>
              <a:rPr lang="en-US" baseline="0" smtClean="0"/>
              <a:t>and customers.</a:t>
            </a:r>
            <a:endParaRPr lang="en-US"/>
          </a:p>
        </p:txBody>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7964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pPr defTabSz="923186"/>
            <a:fld id="{09642381-D531-43B5-8E48-1DA9EA7FA07C}" type="slidenum">
              <a:rPr lang="en-US" smtClean="0"/>
              <a:pPr defTabSz="923186"/>
              <a:t>87</a:t>
            </a:fld>
            <a:endParaRPr lang="en-US" dirty="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6178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93</a:t>
            </a:fld>
            <a:endParaRPr lang="en-US" dirty="0">
              <a:solidFill>
                <a:srgbClr val="000000"/>
              </a:solidFill>
            </a:endParaRPr>
          </a:p>
        </p:txBody>
      </p:sp>
    </p:spTree>
    <p:extLst>
      <p:ext uri="{BB962C8B-B14F-4D97-AF65-F5344CB8AC3E}">
        <p14:creationId xmlns:p14="http://schemas.microsoft.com/office/powerpoint/2010/main" val="227853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419E73-B6F8-4466-BF3E-01FFAC46EAB5}"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18968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19E73-B6F8-4466-BF3E-01FFAC46EAB5}"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48930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19E73-B6F8-4466-BF3E-01FFAC46EAB5}"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393855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A1F858-D31C-4D60-A7D1-B71E5741708D}" type="datetimeFigureOut">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973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1F858-D31C-4D60-A7D1-B71E5741708D}" type="datetimeFigureOut">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44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1F858-D31C-4D60-A7D1-B71E5741708D}" type="datetimeFigureOut">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350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A1F858-D31C-4D60-A7D1-B71E5741708D}" type="datetimeFigureOut">
              <a:rPr lang="en-US" smtClean="0">
                <a:solidFill>
                  <a:prstClr val="black">
                    <a:tint val="75000"/>
                  </a:prstClr>
                </a:solidFill>
              </a:rPr>
              <a:pPr/>
              <a:t>8/17/2016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51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A1F858-D31C-4D60-A7D1-B71E5741708D}" type="datetimeFigureOut">
              <a:rPr lang="en-US" smtClean="0">
                <a:solidFill>
                  <a:prstClr val="black">
                    <a:tint val="75000"/>
                  </a:prstClr>
                </a:solidFill>
              </a:rPr>
              <a:pPr/>
              <a:t>8/17/2016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804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1F858-D31C-4D60-A7D1-B71E5741708D}" type="datetimeFigureOut">
              <a:rPr lang="en-US" smtClean="0">
                <a:solidFill>
                  <a:prstClr val="black">
                    <a:tint val="75000"/>
                  </a:prstClr>
                </a:solidFill>
              </a:rPr>
              <a:pPr/>
              <a:t>8/17/2016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51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1F858-D31C-4D60-A7D1-B71E5741708D}" type="datetimeFigureOut">
              <a:rPr lang="en-US" smtClean="0">
                <a:solidFill>
                  <a:prstClr val="black">
                    <a:tint val="75000"/>
                  </a:prstClr>
                </a:solidFill>
              </a:rPr>
              <a:pPr/>
              <a:t>8/17/2016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711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1F858-D31C-4D60-A7D1-B71E5741708D}" type="datetimeFigureOut">
              <a:rPr lang="en-US" smtClean="0">
                <a:solidFill>
                  <a:prstClr val="black">
                    <a:tint val="75000"/>
                  </a:prstClr>
                </a:solidFill>
              </a:rPr>
              <a:pPr/>
              <a:t>8/17/2016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34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19E73-B6F8-4466-BF3E-01FFAC46EAB5}"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736151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1F858-D31C-4D60-A7D1-B71E5741708D}" type="datetimeFigureOut">
              <a:rPr lang="en-US" smtClean="0">
                <a:solidFill>
                  <a:prstClr val="black">
                    <a:tint val="75000"/>
                  </a:prstClr>
                </a:solidFill>
              </a:rPr>
              <a:pPr/>
              <a:t>8/17/2016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153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1F858-D31C-4D60-A7D1-B71E5741708D}" type="datetimeFigureOut">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027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1F858-D31C-4D60-A7D1-B71E5741708D}" type="datetimeFigureOut">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972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8EF0A33-EED7-401C-8EC9-B51211552D20}" type="datetime1">
              <a:rPr lang="en-US" smtClean="0">
                <a:solidFill>
                  <a:prstClr val="black">
                    <a:lumMod val="95000"/>
                    <a:lumOff val="5000"/>
                  </a:prstClr>
                </a:solidFill>
              </a:rPr>
              <a:pPr/>
              <a:t>8/17/2016</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077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3E4B11-561E-40B6-9604-A132BDAC618A}" type="datetime1">
              <a:rPr lang="en-US" smtClean="0">
                <a:solidFill>
                  <a:prstClr val="black">
                    <a:lumMod val="95000"/>
                    <a:lumOff val="5000"/>
                  </a:prstClr>
                </a:solidFill>
              </a:rPr>
              <a:pPr/>
              <a:t>8/17/2016</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683441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6A40B-D11E-4231-AD25-D016B91F16F7}" type="datetime1">
              <a:rPr lang="en-US" smtClean="0">
                <a:solidFill>
                  <a:prstClr val="black">
                    <a:lumMod val="95000"/>
                    <a:lumOff val="5000"/>
                  </a:prstClr>
                </a:solidFill>
              </a:rPr>
              <a:pPr/>
              <a:t>8/17/2016</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403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B4D46B-3DF2-4DAD-ABBE-1F8EB574ADB6}" type="datetime1">
              <a:rPr lang="en-US" smtClean="0">
                <a:solidFill>
                  <a:prstClr val="black">
                    <a:lumMod val="95000"/>
                    <a:lumOff val="5000"/>
                  </a:prstClr>
                </a:solidFill>
              </a:rPr>
              <a:pPr/>
              <a:t>8/17/2016</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347079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49B463-5B00-462A-A287-86C528CBED4F}" type="datetime1">
              <a:rPr lang="en-US" smtClean="0">
                <a:solidFill>
                  <a:prstClr val="black">
                    <a:lumMod val="95000"/>
                    <a:lumOff val="5000"/>
                  </a:prstClr>
                </a:solidFill>
              </a:rPr>
              <a:pPr/>
              <a:t>8/17/2016</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764182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936BF3-DC0B-44A3-A25F-95AA79FB3E6E}" type="datetime1">
              <a:rPr lang="en-US" smtClean="0">
                <a:solidFill>
                  <a:prstClr val="black">
                    <a:lumMod val="95000"/>
                    <a:lumOff val="5000"/>
                  </a:prstClr>
                </a:solidFill>
              </a:rPr>
              <a:pPr/>
              <a:t>8/17/2016</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925433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34A9C-D6A1-4A44-A480-57E2EC7C54FF}" type="datetime1">
              <a:rPr lang="en-US" smtClean="0">
                <a:solidFill>
                  <a:prstClr val="black">
                    <a:lumMod val="95000"/>
                    <a:lumOff val="5000"/>
                  </a:prstClr>
                </a:solidFill>
              </a:rPr>
              <a:pPr/>
              <a:t>8/17/2016</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3262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419E73-B6F8-4466-BF3E-01FFAC46EAB5}"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4085656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4EA88-6E52-4093-98BF-358EB10C4449}" type="datetime1">
              <a:rPr lang="en-US" smtClean="0">
                <a:solidFill>
                  <a:prstClr val="black">
                    <a:lumMod val="95000"/>
                    <a:lumOff val="5000"/>
                  </a:prstClr>
                </a:solidFill>
              </a:rPr>
              <a:pPr/>
              <a:t>8/17/2016</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081545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B5D5-FA70-4D71-8C6A-84BB38A1DF4F}" type="datetime1">
              <a:rPr lang="en-US" smtClean="0">
                <a:solidFill>
                  <a:prstClr val="black">
                    <a:lumMod val="95000"/>
                    <a:lumOff val="5000"/>
                  </a:prstClr>
                </a:solidFill>
              </a:rPr>
              <a:pPr/>
              <a:t>8/17/2016</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854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31F703-DCA7-46AD-B4AD-A694E24BB7E5}" type="datetime1">
              <a:rPr lang="en-US" smtClean="0">
                <a:solidFill>
                  <a:prstClr val="black">
                    <a:lumMod val="95000"/>
                    <a:lumOff val="5000"/>
                  </a:prstClr>
                </a:solidFill>
              </a:rPr>
              <a:pPr/>
              <a:t>8/17/2016</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030809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FC0F1-2F6B-4D97-A1F1-8F257E4A8E63}" type="datetime1">
              <a:rPr lang="en-US" smtClean="0">
                <a:solidFill>
                  <a:prstClr val="black">
                    <a:lumMod val="95000"/>
                    <a:lumOff val="5000"/>
                  </a:prstClr>
                </a:solidFill>
              </a:rPr>
              <a:pPr/>
              <a:t>8/17/2016</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033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7BE914C6-A8DF-4463-8AA1-5421625CC194}" type="datetime1">
              <a:rPr lang="en-US" smtClean="0">
                <a:solidFill>
                  <a:prstClr val="black">
                    <a:lumMod val="95000"/>
                    <a:lumOff val="5000"/>
                  </a:prstClr>
                </a:solidFill>
              </a:rPr>
              <a:pPr/>
              <a:t>8/17/2016</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573876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B091E9BD-408E-4278-B65B-961265D75F40}" type="datetime1">
              <a:rPr lang="en-US" smtClean="0">
                <a:solidFill>
                  <a:prstClr val="black">
                    <a:lumMod val="95000"/>
                    <a:lumOff val="5000"/>
                  </a:prstClr>
                </a:solidFill>
              </a:rPr>
              <a:pPr/>
              <a:t>8/17/2016</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65837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D70871-1CC0-4B07-BB7F-9FAD6189A869}" type="datetime1">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631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743BC-78EC-4878-BC1B-BF56BB81C6C0}" type="datetime1">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377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E169C-EF89-4D40-A3EF-D072CADE7B1E}" type="datetime1">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398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64CF5-35A2-4DB1-9362-024CF1545066}" type="datetime1">
              <a:rPr lang="en-US" smtClean="0">
                <a:solidFill>
                  <a:prstClr val="black">
                    <a:tint val="75000"/>
                  </a:prstClr>
                </a:solidFill>
              </a:rPr>
              <a:pPr/>
              <a:t>8/17/2016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17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419E73-B6F8-4466-BF3E-01FFAC46EAB5}"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593961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25A8D-FC65-41EB-9CA9-1195FEAE35D1}" type="datetime1">
              <a:rPr lang="en-US" smtClean="0">
                <a:solidFill>
                  <a:prstClr val="black">
                    <a:tint val="75000"/>
                  </a:prstClr>
                </a:solidFill>
              </a:rPr>
              <a:pPr/>
              <a:t>8/17/2016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99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FBDBB-1EF3-4871-8BBE-4F9599061922}" type="datetime1">
              <a:rPr lang="en-US" smtClean="0">
                <a:solidFill>
                  <a:prstClr val="black">
                    <a:tint val="75000"/>
                  </a:prstClr>
                </a:solidFill>
              </a:rPr>
              <a:pPr/>
              <a:t>8/17/2016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995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58227-6902-43C5-9002-3C7A0F1BB07F}" type="datetime1">
              <a:rPr lang="en-US" smtClean="0">
                <a:solidFill>
                  <a:prstClr val="black">
                    <a:tint val="75000"/>
                  </a:prstClr>
                </a:solidFill>
              </a:rPr>
              <a:pPr/>
              <a:t>8/17/2016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640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0A69D-5FCA-40B3-AF8A-64B5C8E70BE5}" type="datetime1">
              <a:rPr lang="en-US" smtClean="0">
                <a:solidFill>
                  <a:prstClr val="black">
                    <a:tint val="75000"/>
                  </a:prstClr>
                </a:solidFill>
              </a:rPr>
              <a:pPr/>
              <a:t>8/17/2016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049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AB431-946D-4C2F-8B42-DAC089331ECF}" type="datetime1">
              <a:rPr lang="en-US" smtClean="0">
                <a:solidFill>
                  <a:prstClr val="black">
                    <a:tint val="75000"/>
                  </a:prstClr>
                </a:solidFill>
              </a:rPr>
              <a:pPr/>
              <a:t>8/17/2016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210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C2D84-8F54-46E3-B114-B58C2936A0E3}" type="datetime1">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366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05328-A336-4BF6-A09B-2B90046C03AB}" type="datetime1">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893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482600" y="878128"/>
            <a:ext cx="11178448" cy="854080"/>
          </a:xfrm>
        </p:spPr>
        <p:txBody>
          <a:bodyPr/>
          <a:lstStyle>
            <a:lvl1pPr algn="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1093136" y="1753073"/>
            <a:ext cx="10058400" cy="2441694"/>
          </a:xfrm>
        </p:spPr>
        <p:txBody>
          <a:bodyPr/>
          <a:lstStyle>
            <a:lvl1pPr>
              <a:lnSpc>
                <a:spcPct val="80000"/>
              </a:lnSpc>
              <a:spcAft>
                <a:spcPts val="1400"/>
              </a:spcAft>
              <a:buSzPct val="75000"/>
              <a:buFontTx/>
              <a:buBlip>
                <a:blip r:embed="rId2"/>
              </a:buBlip>
              <a:defRPr/>
            </a:lvl1pPr>
            <a:lvl2pPr>
              <a:lnSpc>
                <a:spcPct val="80000"/>
              </a:lnSpc>
              <a:spcAft>
                <a:spcPts val="1400"/>
              </a:spcAft>
              <a:buSzPct val="75000"/>
              <a:buFontTx/>
              <a:buBlip>
                <a:blip r:embed="rId3"/>
              </a:buBlip>
              <a:defRPr sz="3000"/>
            </a:lvl2pPr>
            <a:lvl3pPr>
              <a:lnSpc>
                <a:spcPct val="80000"/>
              </a:lnSpc>
              <a:spcAft>
                <a:spcPts val="1400"/>
              </a:spcAft>
              <a:buSzPct val="75000"/>
              <a:buFontTx/>
              <a:buBlip>
                <a:blip r:embed="rId3"/>
              </a:buBlip>
              <a:defRPr sz="2800"/>
            </a:lvl3pPr>
            <a:lvl4pPr>
              <a:lnSpc>
                <a:spcPct val="80000"/>
              </a:lnSpc>
              <a:spcAft>
                <a:spcPts val="1400"/>
              </a:spcAft>
              <a:buSzPct val="75000"/>
              <a:buFontTx/>
              <a:buBlip>
                <a:blip r:embed="rId3"/>
              </a:buBlip>
              <a:defRPr sz="2600"/>
            </a:lvl4pPr>
            <a:lvl5pPr>
              <a:lnSpc>
                <a:spcPct val="80000"/>
              </a:lnSpc>
              <a:spcAft>
                <a:spcPts val="1400"/>
              </a:spcAft>
              <a:buSzPct val="75000"/>
              <a:buFontTx/>
              <a:buBlip>
                <a:blip r:embed="rId3"/>
              </a:buBlip>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30679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419E73-B6F8-4466-BF3E-01FFAC46EAB5}"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55166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419E73-B6F8-4466-BF3E-01FFAC46EAB5}"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58095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19E73-B6F8-4466-BF3E-01FFAC46EAB5}"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79390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19E73-B6F8-4466-BF3E-01FFAC46EAB5}"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08477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19E73-B6F8-4466-BF3E-01FFAC46EAB5}"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6883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19E73-B6F8-4466-BF3E-01FFAC46EAB5}"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7651E-B4BE-4A93-B9C9-586D74789E66}" type="slidenum">
              <a:rPr lang="en-US" smtClean="0"/>
              <a:t>‹#›</a:t>
            </a:fld>
            <a:endParaRPr lang="en-US"/>
          </a:p>
        </p:txBody>
      </p:sp>
    </p:spTree>
    <p:extLst>
      <p:ext uri="{BB962C8B-B14F-4D97-AF65-F5344CB8AC3E}">
        <p14:creationId xmlns:p14="http://schemas.microsoft.com/office/powerpoint/2010/main" val="2209740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1F858-D31C-4D60-A7D1-B71E5741708D}" type="datetimeFigureOut">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582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F9CC6136-3619-46D9-AD74-55D52644EF6B}" type="datetime1">
              <a:rPr lang="en-US" smtClean="0">
                <a:solidFill>
                  <a:prstClr val="black">
                    <a:lumMod val="95000"/>
                    <a:lumOff val="5000"/>
                  </a:prstClr>
                </a:solidFill>
              </a:rPr>
              <a:pPr defTabSz="457200"/>
              <a:t>8/17/2016</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D57F1E4F-1CFF-5643-939E-217C01CDF565}" type="slidenum">
              <a:rPr lang="en-US" smtClean="0">
                <a:solidFill>
                  <a:prstClr val="black">
                    <a:lumMod val="95000"/>
                    <a:lumOff val="5000"/>
                  </a:prstClr>
                </a:solidFill>
              </a:rPr>
              <a:pPr defTabSz="457200"/>
              <a:t>‹#›</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588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75000" t="88000" r="8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EAE5D-B2B5-4144-ACAA-FE6412E468F7}" type="datetime1">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3245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00200"/>
            <a:ext cx="7924800" cy="2734236"/>
          </a:xfrm>
        </p:spPr>
        <p:txBody>
          <a:bodyPr>
            <a:normAutofit/>
          </a:bodyPr>
          <a:lstStyle/>
          <a:p>
            <a:r>
              <a:rPr lang="en-US" dirty="0" smtClean="0"/>
              <a:t>Cascade Natural Gas Corporation</a:t>
            </a:r>
            <a:br>
              <a:rPr lang="en-US" dirty="0" smtClean="0"/>
            </a:br>
            <a:r>
              <a:rPr lang="en-US" dirty="0" smtClean="0"/>
              <a:t> </a:t>
            </a:r>
            <a:br>
              <a:rPr lang="en-US" dirty="0" smtClean="0"/>
            </a:br>
            <a:r>
              <a:rPr lang="en-US" sz="3600" dirty="0"/>
              <a:t>Integrated Resource Plan</a:t>
            </a:r>
            <a:br>
              <a:rPr lang="en-US" sz="3600" dirty="0"/>
            </a:br>
            <a:r>
              <a:rPr lang="en-US" sz="3600" dirty="0"/>
              <a:t>Technical Advisory Group Meeting #2</a:t>
            </a:r>
            <a:endParaRPr lang="en-US" sz="3600" dirty="0"/>
          </a:p>
        </p:txBody>
      </p:sp>
      <p:sp>
        <p:nvSpPr>
          <p:cNvPr id="3" name="Subtitle 2"/>
          <p:cNvSpPr>
            <a:spLocks noGrp="1"/>
          </p:cNvSpPr>
          <p:nvPr>
            <p:ph type="subTitle" idx="1"/>
          </p:nvPr>
        </p:nvSpPr>
        <p:spPr>
          <a:xfrm>
            <a:off x="5334000" y="4724400"/>
            <a:ext cx="3962400" cy="838200"/>
          </a:xfrm>
        </p:spPr>
        <p:txBody>
          <a:bodyPr>
            <a:normAutofit lnSpcReduction="10000"/>
          </a:bodyPr>
          <a:lstStyle/>
          <a:p>
            <a:pPr lvl="0">
              <a:lnSpc>
                <a:spcPct val="90000"/>
              </a:lnSpc>
              <a:spcBef>
                <a:spcPts val="1000"/>
              </a:spcBef>
            </a:pPr>
            <a:r>
              <a:rPr lang="en-US" sz="2400" dirty="0">
                <a:solidFill>
                  <a:prstClr val="black"/>
                </a:solidFill>
              </a:rPr>
              <a:t>Tuesday, August 23, 2016</a:t>
            </a:r>
          </a:p>
          <a:p>
            <a:pPr lvl="0">
              <a:lnSpc>
                <a:spcPct val="90000"/>
              </a:lnSpc>
              <a:spcBef>
                <a:spcPts val="1000"/>
              </a:spcBef>
            </a:pPr>
            <a:r>
              <a:rPr lang="en-US" sz="2400" dirty="0">
                <a:solidFill>
                  <a:prstClr val="black"/>
                </a:solidFill>
              </a:rPr>
              <a:t>Cascade HQ – Kennewick, WA</a:t>
            </a:r>
            <a:endParaRPr lang="en-US" sz="2400" dirty="0">
              <a:solidFill>
                <a:prstClr val="black"/>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3096126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958" y="567460"/>
            <a:ext cx="9720072" cy="1499616"/>
          </a:xfrm>
        </p:spPr>
        <p:txBody>
          <a:bodyPr/>
          <a:lstStyle/>
          <a:p>
            <a:r>
              <a:rPr lang="en-US" dirty="0" smtClean="0"/>
              <a:t>Full Portfolio by Climate Zone</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10</a:t>
            </a:fld>
            <a:endParaRPr lang="en-US" dirty="0">
              <a:solidFill>
                <a:prstClr val="black">
                  <a:lumMod val="95000"/>
                  <a:lumOff val="5000"/>
                </a:prstClr>
              </a:solidFill>
            </a:endParaRPr>
          </a:p>
        </p:txBody>
      </p:sp>
      <p:graphicFrame>
        <p:nvGraphicFramePr>
          <p:cNvPr id="6" name="Chart 5"/>
          <p:cNvGraphicFramePr>
            <a:graphicFrameLocks/>
          </p:cNvGraphicFramePr>
          <p:nvPr>
            <p:extLst/>
          </p:nvPr>
        </p:nvGraphicFramePr>
        <p:xfrm>
          <a:off x="171450" y="1847850"/>
          <a:ext cx="11639550" cy="48971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4150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95" y="716292"/>
            <a:ext cx="9184159" cy="1207400"/>
          </a:xfrm>
        </p:spPr>
        <p:txBody>
          <a:bodyPr/>
          <a:lstStyle/>
          <a:p>
            <a:r>
              <a:rPr lang="en-US" sz="5000" dirty="0" smtClean="0"/>
              <a:t>Full Portfolio by Customer Class</a:t>
            </a:r>
            <a:endParaRPr lang="en-US" sz="5000" dirty="0"/>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11</a:t>
            </a:fld>
            <a:endParaRPr lang="en-US" dirty="0">
              <a:solidFill>
                <a:prstClr val="black">
                  <a:lumMod val="95000"/>
                  <a:lumOff val="5000"/>
                </a:prstClr>
              </a:solidFill>
            </a:endParaRPr>
          </a:p>
        </p:txBody>
      </p:sp>
      <p:graphicFrame>
        <p:nvGraphicFramePr>
          <p:cNvPr id="5" name="Chart 4"/>
          <p:cNvGraphicFramePr>
            <a:graphicFrameLocks/>
          </p:cNvGraphicFramePr>
          <p:nvPr>
            <p:extLst/>
          </p:nvPr>
        </p:nvGraphicFramePr>
        <p:xfrm>
          <a:off x="155643" y="1517516"/>
          <a:ext cx="11391089" cy="51362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6708679"/>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075"/>
            <a:ext cx="7772400" cy="1251102"/>
          </a:xfrm>
        </p:spPr>
        <p:txBody>
          <a:bodyPr/>
          <a:lstStyle/>
          <a:p>
            <a:r>
              <a:rPr lang="en-US" dirty="0" smtClean="0"/>
              <a:t>Regional Awareness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12</a:t>
            </a:fld>
            <a:endParaRPr lang="en-US" dirty="0">
              <a:solidFill>
                <a:prstClr val="black">
                  <a:lumMod val="95000"/>
                  <a:lumOff val="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3602" y="5280255"/>
            <a:ext cx="2203731" cy="906207"/>
          </a:xfrm>
          <a:prstGeom prst="rect">
            <a:avLst/>
          </a:prstGeom>
        </p:spPr>
      </p:pic>
    </p:spTree>
    <p:extLst>
      <p:ext uri="{BB962C8B-B14F-4D97-AF65-F5344CB8AC3E}">
        <p14:creationId xmlns:p14="http://schemas.microsoft.com/office/powerpoint/2010/main" val="84630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interest</a:t>
            </a:r>
            <a:endParaRPr lang="en-US" dirty="0"/>
          </a:p>
        </p:txBody>
      </p:sp>
      <p:sp>
        <p:nvSpPr>
          <p:cNvPr id="3" name="Content Placeholder 2"/>
          <p:cNvSpPr>
            <a:spLocks noGrp="1"/>
          </p:cNvSpPr>
          <p:nvPr>
            <p:ph idx="1"/>
          </p:nvPr>
        </p:nvSpPr>
        <p:spPr>
          <a:xfrm>
            <a:off x="1780161" y="2084832"/>
            <a:ext cx="9057171" cy="4213886"/>
          </a:xfrm>
        </p:spPr>
        <p:txBody>
          <a:bodyPr>
            <a:normAutofit/>
          </a:bodyPr>
          <a:lstStyle/>
          <a:p>
            <a:pPr marL="631825" indent="-631825">
              <a:spcAft>
                <a:spcPts val="1200"/>
              </a:spcAft>
              <a:buClr>
                <a:schemeClr val="accent6"/>
              </a:buClr>
              <a:buFont typeface="Wingdings" panose="05000000000000000000" pitchFamily="2" charset="2"/>
              <a:buChar char="Ø"/>
            </a:pPr>
            <a:r>
              <a:rPr lang="en-US" sz="4400" dirty="0" smtClean="0"/>
              <a:t>Clean Air Rule</a:t>
            </a:r>
          </a:p>
          <a:p>
            <a:pPr marL="631825" indent="-631825">
              <a:spcAft>
                <a:spcPts val="1200"/>
              </a:spcAft>
              <a:buClr>
                <a:schemeClr val="accent6"/>
              </a:buClr>
              <a:buFont typeface="Wingdings" panose="05000000000000000000" pitchFamily="2" charset="2"/>
              <a:buChar char="Ø"/>
            </a:pPr>
            <a:r>
              <a:rPr lang="en-US" sz="4400" dirty="0" smtClean="0"/>
              <a:t>NEEA Regional Market Transformation Collaboration</a:t>
            </a:r>
          </a:p>
          <a:p>
            <a:pPr marL="1546225" lvl="8" indent="-631825">
              <a:spcAft>
                <a:spcPts val="1200"/>
              </a:spcAft>
              <a:buClr>
                <a:schemeClr val="accent6"/>
              </a:buClr>
              <a:buFont typeface="Courier New" panose="02070309020205020404" pitchFamily="49" charset="0"/>
              <a:buChar char="o"/>
            </a:pPr>
            <a:r>
              <a:rPr lang="en-US" sz="3600" dirty="0" smtClean="0"/>
              <a:t>Building Stock Studies</a:t>
            </a:r>
          </a:p>
          <a:p>
            <a:pPr marL="631825" indent="-631825">
              <a:spcAft>
                <a:spcPts val="1200"/>
              </a:spcAft>
              <a:buClr>
                <a:schemeClr val="accent6"/>
              </a:buClr>
              <a:buFont typeface="Wingdings" panose="05000000000000000000" pitchFamily="2" charset="2"/>
              <a:buChar char="Ø"/>
            </a:pPr>
            <a:r>
              <a:rPr lang="en-US" sz="4400" dirty="0" smtClean="0"/>
              <a:t>GUEP &amp; other community involvement</a:t>
            </a:r>
            <a:endParaRPr lang="en-US" sz="4400"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13</a:t>
            </a:fld>
            <a:endParaRPr lang="en-US" dirty="0">
              <a:solidFill>
                <a:prstClr val="black">
                  <a:lumMod val="95000"/>
                  <a:lumOff val="5000"/>
                </a:prstClr>
              </a:solidFill>
            </a:endParaRPr>
          </a:p>
        </p:txBody>
      </p:sp>
    </p:spTree>
    <p:extLst>
      <p:ext uri="{BB962C8B-B14F-4D97-AF65-F5344CB8AC3E}">
        <p14:creationId xmlns:p14="http://schemas.microsoft.com/office/powerpoint/2010/main" val="3789881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1919"/>
            <a:ext cx="7772400" cy="1126735"/>
          </a:xfrm>
        </p:spPr>
        <p:txBody>
          <a:bodyPr/>
          <a:lstStyle/>
          <a:p>
            <a:r>
              <a:rPr lang="en-US" dirty="0" smtClean="0"/>
              <a:t>Additional Slides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14</a:t>
            </a:fld>
            <a:endParaRPr lang="en-US" dirty="0">
              <a:solidFill>
                <a:prstClr val="black">
                  <a:lumMod val="95000"/>
                  <a:lumOff val="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3602" y="5265187"/>
            <a:ext cx="2203731" cy="906207"/>
          </a:xfrm>
          <a:prstGeom prst="rect">
            <a:avLst/>
          </a:prstGeom>
        </p:spPr>
      </p:pic>
    </p:spTree>
    <p:extLst>
      <p:ext uri="{BB962C8B-B14F-4D97-AF65-F5344CB8AC3E}">
        <p14:creationId xmlns:p14="http://schemas.microsoft.com/office/powerpoint/2010/main" val="241404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Noteworthy Changes</a:t>
            </a:r>
            <a:endParaRPr lang="en-US" dirty="0"/>
          </a:p>
        </p:txBody>
      </p:sp>
      <p:sp>
        <p:nvSpPr>
          <p:cNvPr id="5" name="Content Placeholder 4"/>
          <p:cNvSpPr>
            <a:spLocks noGrp="1"/>
          </p:cNvSpPr>
          <p:nvPr>
            <p:ph idx="1"/>
          </p:nvPr>
        </p:nvSpPr>
        <p:spPr>
          <a:xfrm>
            <a:off x="1024128" y="1819071"/>
            <a:ext cx="10551787" cy="4795737"/>
          </a:xfrm>
        </p:spPr>
        <p:txBody>
          <a:bodyPr>
            <a:normAutofit fontScale="92500" lnSpcReduction="10000"/>
          </a:bodyPr>
          <a:lstStyle/>
          <a:p>
            <a:pPr marL="233363" indent="-233363">
              <a:buClr>
                <a:schemeClr val="accent1">
                  <a:lumMod val="75000"/>
                </a:schemeClr>
              </a:buClr>
              <a:buFont typeface="Wingdings" panose="05000000000000000000" pitchFamily="2" charset="2"/>
              <a:buChar char="§"/>
            </a:pPr>
            <a:r>
              <a:rPr lang="en-US" dirty="0" smtClean="0">
                <a:solidFill>
                  <a:schemeClr val="accent2">
                    <a:lumMod val="50000"/>
                  </a:schemeClr>
                </a:solidFill>
              </a:rPr>
              <a:t>The DSM Chapter will be an Executive Summary in accordance with the commitment made to transition towards a separate Conservation Plan provided each December where the majority of the energy-efficiency planning process will take place</a:t>
            </a:r>
          </a:p>
          <a:p>
            <a:pPr marL="233363" indent="-233363">
              <a:buClr>
                <a:schemeClr val="accent1">
                  <a:lumMod val="75000"/>
                </a:schemeClr>
              </a:buClr>
              <a:buFont typeface="Wingdings" panose="05000000000000000000" pitchFamily="2" charset="2"/>
              <a:buChar char="§"/>
            </a:pPr>
            <a:r>
              <a:rPr lang="en-US" dirty="0" smtClean="0">
                <a:solidFill>
                  <a:schemeClr val="accent2">
                    <a:lumMod val="50000"/>
                  </a:schemeClr>
                </a:solidFill>
              </a:rPr>
              <a:t>The majority of the Low Income program elements have been pulled out of the IRP to be addressed in the annual Conservation Plan per the July Conservation Advisory Group meeting</a:t>
            </a:r>
          </a:p>
          <a:p>
            <a:pPr marL="233363" indent="-233363">
              <a:buClr>
                <a:schemeClr val="accent1">
                  <a:lumMod val="75000"/>
                </a:schemeClr>
              </a:buClr>
              <a:buFont typeface="Wingdings" panose="05000000000000000000" pitchFamily="2" charset="2"/>
              <a:buChar char="§"/>
            </a:pPr>
            <a:r>
              <a:rPr lang="en-US" dirty="0" smtClean="0">
                <a:solidFill>
                  <a:schemeClr val="accent2">
                    <a:lumMod val="50000"/>
                  </a:schemeClr>
                </a:solidFill>
              </a:rPr>
              <a:t>Smoother assimilation into the other IRP chapters will be reflected by moving from statewide conservation forecasts to a climate zone </a:t>
            </a:r>
            <a:r>
              <a:rPr lang="en-US" dirty="0">
                <a:solidFill>
                  <a:schemeClr val="accent2">
                    <a:lumMod val="50000"/>
                  </a:schemeClr>
                </a:solidFill>
              </a:rPr>
              <a:t>granularity. </a:t>
            </a:r>
            <a:r>
              <a:rPr lang="en-US" dirty="0" smtClean="0">
                <a:solidFill>
                  <a:schemeClr val="accent2">
                    <a:lumMod val="50000"/>
                  </a:schemeClr>
                </a:solidFill>
              </a:rPr>
              <a:t>Focus will also be placed on </a:t>
            </a:r>
            <a:r>
              <a:rPr lang="en-US" dirty="0">
                <a:solidFill>
                  <a:schemeClr val="accent2">
                    <a:lumMod val="50000"/>
                  </a:schemeClr>
                </a:solidFill>
              </a:rPr>
              <a:t>how the Company incorporates the goals into its resource allocations and how the Company has the pieces in place to make sure its achievement potential is reached, including insights into </a:t>
            </a:r>
            <a:r>
              <a:rPr lang="en-US" dirty="0" smtClean="0">
                <a:solidFill>
                  <a:schemeClr val="accent2">
                    <a:lumMod val="50000"/>
                  </a:schemeClr>
                </a:solidFill>
              </a:rPr>
              <a:t>items needing </a:t>
            </a:r>
            <a:r>
              <a:rPr lang="en-US" dirty="0">
                <a:solidFill>
                  <a:schemeClr val="accent2">
                    <a:lumMod val="50000"/>
                  </a:schemeClr>
                </a:solidFill>
              </a:rPr>
              <a:t>to be accomplished </a:t>
            </a:r>
            <a:r>
              <a:rPr lang="en-US" dirty="0" smtClean="0">
                <a:solidFill>
                  <a:schemeClr val="accent2">
                    <a:lumMod val="50000"/>
                  </a:schemeClr>
                </a:solidFill>
              </a:rPr>
              <a:t>in </a:t>
            </a:r>
            <a:r>
              <a:rPr lang="en-US" dirty="0">
                <a:solidFill>
                  <a:schemeClr val="accent2">
                    <a:lumMod val="50000"/>
                  </a:schemeClr>
                </a:solidFill>
              </a:rPr>
              <a:t>the </a:t>
            </a:r>
            <a:r>
              <a:rPr lang="en-US" dirty="0" smtClean="0">
                <a:solidFill>
                  <a:schemeClr val="accent2">
                    <a:lumMod val="50000"/>
                  </a:schemeClr>
                </a:solidFill>
              </a:rPr>
              <a:t>future10 </a:t>
            </a:r>
            <a:r>
              <a:rPr lang="en-US" dirty="0">
                <a:solidFill>
                  <a:schemeClr val="accent2">
                    <a:lumMod val="50000"/>
                  </a:schemeClr>
                </a:solidFill>
              </a:rPr>
              <a:t>year range to meet its </a:t>
            </a:r>
            <a:r>
              <a:rPr lang="en-US" dirty="0" smtClean="0">
                <a:solidFill>
                  <a:schemeClr val="accent2">
                    <a:lumMod val="50000"/>
                  </a:schemeClr>
                </a:solidFill>
              </a:rPr>
              <a:t>goals</a:t>
            </a:r>
          </a:p>
          <a:p>
            <a:pPr marL="233363" indent="-233363">
              <a:buClr>
                <a:schemeClr val="accent1">
                  <a:lumMod val="75000"/>
                </a:schemeClr>
              </a:buClr>
              <a:buFont typeface="Wingdings" panose="05000000000000000000" pitchFamily="2" charset="2"/>
              <a:buChar char="§"/>
            </a:pPr>
            <a:r>
              <a:rPr lang="en-US" dirty="0" smtClean="0">
                <a:solidFill>
                  <a:schemeClr val="accent2">
                    <a:lumMod val="50000"/>
                  </a:schemeClr>
                </a:solidFill>
              </a:rPr>
              <a:t>The DSM Chapter will discuss the Company’s motivation </a:t>
            </a:r>
            <a:r>
              <a:rPr lang="en-US" dirty="0">
                <a:solidFill>
                  <a:schemeClr val="accent2">
                    <a:lumMod val="50000"/>
                  </a:schemeClr>
                </a:solidFill>
              </a:rPr>
              <a:t>(through policy, commission directive, etc.), what has been accomplished, and how </a:t>
            </a:r>
            <a:r>
              <a:rPr lang="en-US" dirty="0" smtClean="0">
                <a:solidFill>
                  <a:schemeClr val="accent2">
                    <a:lumMod val="50000"/>
                  </a:schemeClr>
                </a:solidFill>
              </a:rPr>
              <a:t>the </a:t>
            </a:r>
            <a:r>
              <a:rPr lang="en-US" dirty="0">
                <a:solidFill>
                  <a:schemeClr val="accent2">
                    <a:lumMod val="50000"/>
                  </a:schemeClr>
                </a:solidFill>
              </a:rPr>
              <a:t>Company is going to move </a:t>
            </a:r>
            <a:r>
              <a:rPr lang="en-US" dirty="0" smtClean="0">
                <a:solidFill>
                  <a:schemeClr val="accent2">
                    <a:lumMod val="50000"/>
                  </a:schemeClr>
                </a:solidFill>
              </a:rPr>
              <a:t>forward including what the </a:t>
            </a:r>
            <a:r>
              <a:rPr lang="en-US" dirty="0">
                <a:solidFill>
                  <a:schemeClr val="accent2">
                    <a:lumMod val="50000"/>
                  </a:schemeClr>
                </a:solidFill>
              </a:rPr>
              <a:t>Company </a:t>
            </a:r>
            <a:r>
              <a:rPr lang="en-US" dirty="0" smtClean="0">
                <a:solidFill>
                  <a:schemeClr val="accent2">
                    <a:lumMod val="50000"/>
                  </a:schemeClr>
                </a:solidFill>
              </a:rPr>
              <a:t>will do </a:t>
            </a:r>
            <a:r>
              <a:rPr lang="en-US" dirty="0">
                <a:solidFill>
                  <a:schemeClr val="accent2">
                    <a:lumMod val="50000"/>
                  </a:schemeClr>
                </a:solidFill>
              </a:rPr>
              <a:t>differently to accomplish </a:t>
            </a:r>
            <a:r>
              <a:rPr lang="en-US" dirty="0" smtClean="0">
                <a:solidFill>
                  <a:schemeClr val="accent2">
                    <a:lumMod val="50000"/>
                  </a:schemeClr>
                </a:solidFill>
              </a:rPr>
              <a:t>our goals </a:t>
            </a:r>
            <a:r>
              <a:rPr lang="en-US" dirty="0">
                <a:solidFill>
                  <a:schemeClr val="accent2">
                    <a:lumMod val="50000"/>
                  </a:schemeClr>
                </a:solidFill>
              </a:rPr>
              <a:t>in the near </a:t>
            </a:r>
            <a:r>
              <a:rPr lang="en-US" dirty="0" smtClean="0">
                <a:solidFill>
                  <a:schemeClr val="accent2">
                    <a:lumMod val="50000"/>
                  </a:schemeClr>
                </a:solidFill>
              </a:rPr>
              <a:t>future</a:t>
            </a:r>
          </a:p>
          <a:p>
            <a:pPr marL="233363" indent="-233363">
              <a:buClr>
                <a:schemeClr val="accent1">
                  <a:lumMod val="75000"/>
                </a:schemeClr>
              </a:buClr>
              <a:buFont typeface="Wingdings" panose="05000000000000000000" pitchFamily="2" charset="2"/>
              <a:buChar char="§"/>
            </a:pPr>
            <a:r>
              <a:rPr lang="en-US" dirty="0" smtClean="0">
                <a:solidFill>
                  <a:schemeClr val="accent2">
                    <a:lumMod val="50000"/>
                  </a:schemeClr>
                </a:solidFill>
              </a:rPr>
              <a:t>Contains </a:t>
            </a:r>
            <a:r>
              <a:rPr lang="en-US" dirty="0">
                <a:solidFill>
                  <a:schemeClr val="accent2">
                    <a:lumMod val="50000"/>
                  </a:schemeClr>
                </a:solidFill>
              </a:rPr>
              <a:t>information pertaining to the Company’s study </a:t>
            </a:r>
            <a:r>
              <a:rPr lang="en-US" dirty="0" smtClean="0">
                <a:solidFill>
                  <a:schemeClr val="accent2">
                    <a:lumMod val="50000"/>
                  </a:schemeClr>
                </a:solidFill>
              </a:rPr>
              <a:t>needs, Company’s </a:t>
            </a:r>
            <a:r>
              <a:rPr lang="en-US" dirty="0">
                <a:solidFill>
                  <a:schemeClr val="accent2">
                    <a:lumMod val="50000"/>
                  </a:schemeClr>
                </a:solidFill>
              </a:rPr>
              <a:t>regional </a:t>
            </a:r>
            <a:r>
              <a:rPr lang="en-US" dirty="0" smtClean="0">
                <a:solidFill>
                  <a:schemeClr val="accent2">
                    <a:lumMod val="50000"/>
                  </a:schemeClr>
                </a:solidFill>
              </a:rPr>
              <a:t>collaborative efforts and </a:t>
            </a:r>
            <a:r>
              <a:rPr lang="en-US" dirty="0">
                <a:solidFill>
                  <a:schemeClr val="accent2">
                    <a:lumMod val="50000"/>
                  </a:schemeClr>
                </a:solidFill>
              </a:rPr>
              <a:t>the long-term benefits to its service territory in relation to those efforts</a:t>
            </a:r>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15</a:t>
            </a:fld>
            <a:endParaRPr lang="en-US" dirty="0">
              <a:solidFill>
                <a:prstClr val="black">
                  <a:lumMod val="95000"/>
                  <a:lumOff val="5000"/>
                </a:prstClr>
              </a:solidFill>
            </a:endParaRPr>
          </a:p>
        </p:txBody>
      </p:sp>
    </p:spTree>
    <p:extLst>
      <p:ext uri="{BB962C8B-B14F-4D97-AF65-F5344CB8AC3E}">
        <p14:creationId xmlns:p14="http://schemas.microsoft.com/office/powerpoint/2010/main" val="95121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Scenarios</a:t>
            </a:r>
            <a:endParaRPr lang="en-US" dirty="0"/>
          </a:p>
        </p:txBody>
      </p:sp>
      <p:sp>
        <p:nvSpPr>
          <p:cNvPr id="5" name="Content Placeholder 4"/>
          <p:cNvSpPr>
            <a:spLocks noGrp="1"/>
          </p:cNvSpPr>
          <p:nvPr>
            <p:ph sz="half" idx="2"/>
          </p:nvPr>
        </p:nvSpPr>
        <p:spPr>
          <a:xfrm>
            <a:off x="1024127" y="2834640"/>
            <a:ext cx="9720073" cy="2727960"/>
          </a:xfrm>
        </p:spPr>
        <p:txBody>
          <a:bodyPr>
            <a:noAutofit/>
          </a:bodyPr>
          <a:lstStyle/>
          <a:p>
            <a:pPr marL="457200" indent="-457200">
              <a:buClr>
                <a:schemeClr val="accent6">
                  <a:lumMod val="75000"/>
                </a:schemeClr>
              </a:buClr>
              <a:buFont typeface="Wingdings" panose="05000000000000000000" pitchFamily="2" charset="2"/>
              <a:buChar char="v"/>
            </a:pPr>
            <a:r>
              <a:rPr lang="en-US" sz="3200" dirty="0" smtClean="0"/>
              <a:t>Uses measures offered under the new proposed tariff</a:t>
            </a:r>
          </a:p>
          <a:p>
            <a:pPr marL="457200" indent="-457200">
              <a:buClr>
                <a:schemeClr val="accent6">
                  <a:lumMod val="75000"/>
                </a:schemeClr>
              </a:buClr>
              <a:buFont typeface="Wingdings" panose="05000000000000000000" pitchFamily="2" charset="2"/>
              <a:buChar char="v"/>
            </a:pPr>
            <a:r>
              <a:rPr lang="en-US" sz="3200" dirty="0" smtClean="0"/>
              <a:t>A mix of 30 and 50 percent of incremental costs for the incentive level, dependent upon the measure’s cost-effectiveness – as per consultation with the CAG.</a:t>
            </a:r>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16</a:t>
            </a:fld>
            <a:endParaRPr lang="en-US" dirty="0">
              <a:solidFill>
                <a:prstClr val="black">
                  <a:lumMod val="95000"/>
                  <a:lumOff val="5000"/>
                </a:prstClr>
              </a:solidFill>
            </a:endParaRPr>
          </a:p>
        </p:txBody>
      </p:sp>
    </p:spTree>
    <p:extLst>
      <p:ext uri="{BB962C8B-B14F-4D97-AF65-F5344CB8AC3E}">
        <p14:creationId xmlns:p14="http://schemas.microsoft.com/office/powerpoint/2010/main" val="3853221348"/>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Measures’ Incentive Levels</a:t>
            </a:r>
            <a:endParaRPr lang="en-US" dirty="0"/>
          </a:p>
        </p:txBody>
      </p:sp>
      <p:sp>
        <p:nvSpPr>
          <p:cNvPr id="3" name="Text Placeholder 2"/>
          <p:cNvSpPr>
            <a:spLocks noGrp="1"/>
          </p:cNvSpPr>
          <p:nvPr>
            <p:ph type="body" idx="1"/>
          </p:nvPr>
        </p:nvSpPr>
        <p:spPr/>
        <p:txBody>
          <a:bodyPr/>
          <a:lstStyle/>
          <a:p>
            <a:r>
              <a:rPr lang="en-US" dirty="0" smtClean="0"/>
              <a:t>30% of Incremental Costs</a:t>
            </a:r>
            <a:endParaRPr lang="en-US" dirty="0"/>
          </a:p>
        </p:txBody>
      </p:sp>
      <p:sp>
        <p:nvSpPr>
          <p:cNvPr id="4" name="Content Placeholder 3"/>
          <p:cNvSpPr>
            <a:spLocks noGrp="1"/>
          </p:cNvSpPr>
          <p:nvPr>
            <p:ph sz="half" idx="2"/>
          </p:nvPr>
        </p:nvSpPr>
        <p:spPr>
          <a:xfrm>
            <a:off x="1024128" y="2967788"/>
            <a:ext cx="4754880" cy="3102272"/>
          </a:xfrm>
          <a:solidFill>
            <a:srgbClr val="C30199"/>
          </a:solidFill>
        </p:spPr>
        <p:style>
          <a:lnRef idx="0">
            <a:schemeClr val="accent6"/>
          </a:lnRef>
          <a:fillRef idx="3">
            <a:schemeClr val="accent6"/>
          </a:fillRef>
          <a:effectRef idx="3">
            <a:schemeClr val="accent6"/>
          </a:effectRef>
          <a:fontRef idx="minor">
            <a:schemeClr val="lt1"/>
          </a:fontRef>
        </p:style>
        <p:txBody>
          <a:bodyPr>
            <a:noAutofit/>
          </a:bodyPr>
          <a:lstStyle/>
          <a:p>
            <a:pPr algn="ctr"/>
            <a:r>
              <a:rPr lang="en-US" sz="2400" dirty="0" smtClean="0"/>
              <a:t>Tankless Hot Water Heater</a:t>
            </a:r>
          </a:p>
          <a:p>
            <a:pPr algn="ctr"/>
            <a:r>
              <a:rPr lang="en-US" sz="2400" dirty="0" smtClean="0"/>
              <a:t>All Non Equipment Measures:</a:t>
            </a:r>
          </a:p>
          <a:p>
            <a:pPr marL="1660525" lvl="1" indent="-136525"/>
            <a:r>
              <a:rPr lang="en-US" sz="2000" dirty="0" smtClean="0"/>
              <a:t>Insulation</a:t>
            </a:r>
          </a:p>
          <a:p>
            <a:pPr marL="1660525" lvl="1" indent="-136525"/>
            <a:r>
              <a:rPr lang="en-US" sz="2000" dirty="0" smtClean="0"/>
              <a:t>Air Sealing</a:t>
            </a:r>
          </a:p>
          <a:p>
            <a:pPr marL="1660525" lvl="1" indent="-136525"/>
            <a:r>
              <a:rPr lang="en-US" sz="2000" dirty="0" smtClean="0"/>
              <a:t>Built Green</a:t>
            </a:r>
            <a:r>
              <a:rPr lang="en-US" sz="2000" baseline="30000" dirty="0" smtClean="0"/>
              <a:t>®</a:t>
            </a:r>
            <a:endParaRPr lang="en-US" sz="2000" dirty="0" smtClean="0"/>
          </a:p>
          <a:p>
            <a:pPr marL="1660525" lvl="1" indent="-136525"/>
            <a:r>
              <a:rPr lang="en-US" sz="2000" dirty="0" smtClean="0"/>
              <a:t>ENERGY STAR</a:t>
            </a:r>
            <a:r>
              <a:rPr lang="en-US" sz="2000" baseline="30000" dirty="0" smtClean="0"/>
              <a:t>®</a:t>
            </a:r>
            <a:endParaRPr lang="en-US" sz="2000" dirty="0" smtClean="0"/>
          </a:p>
          <a:p>
            <a:pPr marL="1660525" lvl="1" indent="-136525"/>
            <a:r>
              <a:rPr lang="en-US" sz="2000" dirty="0" smtClean="0"/>
              <a:t>Entry Door</a:t>
            </a:r>
          </a:p>
          <a:p>
            <a:pPr marL="1660525" lvl="1" indent="-136525"/>
            <a:r>
              <a:rPr lang="en-US" sz="2000" dirty="0" smtClean="0"/>
              <a:t>ESKs</a:t>
            </a:r>
            <a:endParaRPr lang="en-US" sz="2000" dirty="0"/>
          </a:p>
        </p:txBody>
      </p:sp>
      <p:sp>
        <p:nvSpPr>
          <p:cNvPr id="5" name="Text Placeholder 4"/>
          <p:cNvSpPr>
            <a:spLocks noGrp="1"/>
          </p:cNvSpPr>
          <p:nvPr>
            <p:ph type="body" sz="quarter" idx="3"/>
          </p:nvPr>
        </p:nvSpPr>
        <p:spPr/>
        <p:txBody>
          <a:bodyPr/>
          <a:lstStyle/>
          <a:p>
            <a:r>
              <a:rPr lang="en-US" dirty="0" smtClean="0"/>
              <a:t>50% of Incremental Costs</a:t>
            </a:r>
            <a:endParaRPr lang="en-US" dirty="0"/>
          </a:p>
        </p:txBody>
      </p:sp>
      <p:sp>
        <p:nvSpPr>
          <p:cNvPr id="6" name="Content Placeholder 5"/>
          <p:cNvSpPr>
            <a:spLocks noGrp="1"/>
          </p:cNvSpPr>
          <p:nvPr>
            <p:ph sz="quarter" idx="4"/>
          </p:nvPr>
        </p:nvSpPr>
        <p:spPr>
          <a:xfrm>
            <a:off x="5990887" y="2967788"/>
            <a:ext cx="5633665" cy="2003046"/>
          </a:xfrm>
          <a:solidFill>
            <a:srgbClr val="C30199"/>
          </a:solidFill>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sz="2400" dirty="0" smtClean="0"/>
              <a:t>Water Heater 0.67 EF</a:t>
            </a:r>
          </a:p>
          <a:p>
            <a:pPr algn="ctr"/>
            <a:r>
              <a:rPr lang="en-US" sz="2400" dirty="0" smtClean="0"/>
              <a:t>Combination Hydronic Space &amp; Water Heat</a:t>
            </a:r>
          </a:p>
          <a:p>
            <a:pPr algn="ctr"/>
            <a:r>
              <a:rPr lang="en-US" sz="2400" dirty="0" smtClean="0"/>
              <a:t>Furnace, 95 percent AFUE</a:t>
            </a:r>
          </a:p>
          <a:p>
            <a:pPr algn="ctr"/>
            <a:r>
              <a:rPr lang="en-US" sz="2400" dirty="0" smtClean="0"/>
              <a:t>Hearths</a:t>
            </a:r>
            <a:endParaRPr lang="en-US" sz="2400" dirty="0"/>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17</a:t>
            </a:fld>
            <a:endParaRPr lang="en-US" dirty="0">
              <a:solidFill>
                <a:prstClr val="black">
                  <a:lumMod val="95000"/>
                  <a:lumOff val="5000"/>
                </a:prstClr>
              </a:solidFill>
            </a:endParaRPr>
          </a:p>
        </p:txBody>
      </p:sp>
    </p:spTree>
    <p:extLst>
      <p:ext uri="{BB962C8B-B14F-4D97-AF65-F5344CB8AC3E}">
        <p14:creationId xmlns:p14="http://schemas.microsoft.com/office/powerpoint/2010/main" val="59131610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&amp; Industrial Scenario</a:t>
            </a:r>
            <a:endParaRPr lang="en-US" dirty="0"/>
          </a:p>
        </p:txBody>
      </p:sp>
      <p:sp>
        <p:nvSpPr>
          <p:cNvPr id="6" name="Content Placeholder 5"/>
          <p:cNvSpPr>
            <a:spLocks noGrp="1"/>
          </p:cNvSpPr>
          <p:nvPr>
            <p:ph idx="1"/>
          </p:nvPr>
        </p:nvSpPr>
        <p:spPr/>
        <p:txBody>
          <a:bodyPr>
            <a:normAutofit/>
          </a:bodyPr>
          <a:lstStyle/>
          <a:p>
            <a:pPr marL="568325" indent="-568325">
              <a:buClr>
                <a:schemeClr val="accent5"/>
              </a:buClr>
              <a:buFont typeface="Wingdings" panose="05000000000000000000" pitchFamily="2" charset="2"/>
              <a:buChar char="v"/>
            </a:pPr>
            <a:r>
              <a:rPr lang="en-US" sz="3600" dirty="0" smtClean="0">
                <a:solidFill>
                  <a:schemeClr val="accent6">
                    <a:lumMod val="50000"/>
                  </a:schemeClr>
                </a:solidFill>
              </a:rPr>
              <a:t>Includes ALL measures from the Nexant Potential Study to reflect both Custom and Prescriptive program offerings</a:t>
            </a:r>
          </a:p>
          <a:p>
            <a:pPr marL="568325" indent="-568325">
              <a:buClr>
                <a:schemeClr val="accent5"/>
              </a:buClr>
              <a:buFont typeface="Wingdings" panose="05000000000000000000" pitchFamily="2" charset="2"/>
              <a:buChar char="v"/>
            </a:pPr>
            <a:r>
              <a:rPr lang="en-US" sz="3600" dirty="0" smtClean="0">
                <a:solidFill>
                  <a:schemeClr val="accent6">
                    <a:lumMod val="50000"/>
                  </a:schemeClr>
                </a:solidFill>
              </a:rPr>
              <a:t>A mix of 30 &amp; 50 percent incentive levels based on each measure’s cost-effectiveness</a:t>
            </a:r>
            <a:endParaRPr lang="en-US" sz="3600" dirty="0">
              <a:solidFill>
                <a:srgbClr val="FF0000"/>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18</a:t>
            </a:fld>
            <a:endParaRPr lang="en-US" dirty="0">
              <a:solidFill>
                <a:prstClr val="black">
                  <a:lumMod val="95000"/>
                  <a:lumOff val="5000"/>
                </a:prstClr>
              </a:solidFill>
            </a:endParaRPr>
          </a:p>
        </p:txBody>
      </p:sp>
    </p:spTree>
    <p:extLst>
      <p:ext uri="{BB962C8B-B14F-4D97-AF65-F5344CB8AC3E}">
        <p14:creationId xmlns:p14="http://schemas.microsoft.com/office/powerpoint/2010/main" val="202320328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Equipment Measures</a:t>
            </a:r>
            <a:endParaRPr lang="en-US" dirty="0"/>
          </a:p>
        </p:txBody>
      </p:sp>
      <p:sp>
        <p:nvSpPr>
          <p:cNvPr id="3" name="Text Placeholder 2"/>
          <p:cNvSpPr>
            <a:spLocks noGrp="1"/>
          </p:cNvSpPr>
          <p:nvPr>
            <p:ph type="body" idx="1"/>
          </p:nvPr>
        </p:nvSpPr>
        <p:spPr>
          <a:xfrm>
            <a:off x="1024128" y="1768156"/>
            <a:ext cx="4754880" cy="822960"/>
          </a:xfrm>
        </p:spPr>
        <p:txBody>
          <a:bodyPr/>
          <a:lstStyle/>
          <a:p>
            <a:r>
              <a:rPr lang="en-US" dirty="0" smtClean="0"/>
              <a:t>30% Incentive Level</a:t>
            </a:r>
            <a:endParaRPr lang="en-US" dirty="0"/>
          </a:p>
        </p:txBody>
      </p:sp>
      <p:sp>
        <p:nvSpPr>
          <p:cNvPr id="4" name="Content Placeholder 3"/>
          <p:cNvSpPr>
            <a:spLocks noGrp="1"/>
          </p:cNvSpPr>
          <p:nvPr>
            <p:ph sz="half" idx="2"/>
          </p:nvPr>
        </p:nvSpPr>
        <p:spPr>
          <a:xfrm>
            <a:off x="1024129" y="2509737"/>
            <a:ext cx="4754880" cy="3579778"/>
          </a:xfrm>
        </p:spPr>
        <p:style>
          <a:lnRef idx="0">
            <a:schemeClr val="accent6"/>
          </a:lnRef>
          <a:fillRef idx="3">
            <a:schemeClr val="accent6"/>
          </a:fillRef>
          <a:effectRef idx="3">
            <a:schemeClr val="accent6"/>
          </a:effectRef>
          <a:fontRef idx="minor">
            <a:schemeClr val="lt1"/>
          </a:fontRef>
        </p:style>
        <p:txBody>
          <a:bodyPr>
            <a:normAutofit fontScale="77500" lnSpcReduction="20000"/>
          </a:bodyPr>
          <a:lstStyle/>
          <a:p>
            <a:pPr marL="168275" indent="-168275">
              <a:lnSpc>
                <a:spcPct val="120000"/>
              </a:lnSpc>
              <a:spcBef>
                <a:spcPts val="0"/>
              </a:spcBef>
              <a:spcAft>
                <a:spcPts val="0"/>
              </a:spcAft>
              <a:buClr>
                <a:schemeClr val="accent3"/>
              </a:buClr>
              <a:buFont typeface="Arial" panose="020B0604020202020204" pitchFamily="34" charset="0"/>
              <a:buChar char="•"/>
            </a:pPr>
            <a:r>
              <a:rPr lang="en-US" dirty="0"/>
              <a:t>Combination Boiler and Hot Water Heater </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Combination Oven</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Conveyor Oven</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Direct Fired Radiant Heater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High Efficiency Condensing </a:t>
            </a:r>
            <a:r>
              <a:rPr lang="en-US" dirty="0" smtClean="0"/>
              <a:t>Boiler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High Efficiency Condensing Unit Heater 92% AFUE</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High Efficiency Non-Condensing Unit </a:t>
            </a:r>
            <a:r>
              <a:rPr lang="en-US" dirty="0" smtClean="0"/>
              <a:t>Heater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High Efficiency Tank Condensing Water Heater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High Efficiency Tankless Water Heater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High Efficiency Water Heater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Solar Hot Water Heater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Heat Pump Water Heater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Natural Gas Heat Pump</a:t>
            </a:r>
          </a:p>
          <a:p>
            <a:endParaRPr lang="en-US" dirty="0" smtClean="0"/>
          </a:p>
          <a:p>
            <a:endParaRPr lang="en-US" dirty="0"/>
          </a:p>
          <a:p>
            <a:endParaRPr lang="en-US" dirty="0"/>
          </a:p>
        </p:txBody>
      </p:sp>
      <p:sp>
        <p:nvSpPr>
          <p:cNvPr id="5" name="Text Placeholder 4"/>
          <p:cNvSpPr>
            <a:spLocks noGrp="1"/>
          </p:cNvSpPr>
          <p:nvPr>
            <p:ph type="body" sz="quarter" idx="3"/>
          </p:nvPr>
        </p:nvSpPr>
        <p:spPr>
          <a:xfrm>
            <a:off x="6379075" y="1768156"/>
            <a:ext cx="4754880" cy="822960"/>
          </a:xfrm>
        </p:spPr>
        <p:txBody>
          <a:bodyPr/>
          <a:lstStyle/>
          <a:p>
            <a:r>
              <a:rPr lang="en-US" dirty="0" smtClean="0"/>
              <a:t>50% Incentive Level</a:t>
            </a:r>
            <a:endParaRPr lang="en-US" dirty="0"/>
          </a:p>
        </p:txBody>
      </p:sp>
      <p:sp>
        <p:nvSpPr>
          <p:cNvPr id="6" name="Content Placeholder 5"/>
          <p:cNvSpPr>
            <a:spLocks noGrp="1"/>
          </p:cNvSpPr>
          <p:nvPr>
            <p:ph sz="quarter" idx="4"/>
          </p:nvPr>
        </p:nvSpPr>
        <p:spPr>
          <a:xfrm>
            <a:off x="6379075" y="2509736"/>
            <a:ext cx="4365125" cy="2489775"/>
          </a:xfrm>
        </p:spPr>
        <p:style>
          <a:lnRef idx="0">
            <a:schemeClr val="accent6"/>
          </a:lnRef>
          <a:fillRef idx="3">
            <a:schemeClr val="accent6"/>
          </a:fillRef>
          <a:effectRef idx="3">
            <a:schemeClr val="accent6"/>
          </a:effectRef>
          <a:fontRef idx="minor">
            <a:schemeClr val="lt1"/>
          </a:fontRef>
        </p:style>
        <p:txBody>
          <a:bodyPr>
            <a:normAutofit/>
          </a:bodyPr>
          <a:lstStyle/>
          <a:p>
            <a:pPr marL="230188" indent="-230188">
              <a:buClr>
                <a:schemeClr val="accent3"/>
              </a:buClr>
              <a:buFont typeface="Arial" panose="020B0604020202020204" pitchFamily="34" charset="0"/>
              <a:buChar char="•"/>
            </a:pPr>
            <a:r>
              <a:rPr lang="en-US" sz="1800" dirty="0"/>
              <a:t>ENERGY </a:t>
            </a:r>
            <a:r>
              <a:rPr lang="en-US" sz="1800" dirty="0" smtClean="0"/>
              <a:t>STAR</a:t>
            </a:r>
            <a:endParaRPr lang="en-US" sz="1800" dirty="0"/>
          </a:p>
          <a:p>
            <a:pPr marL="230188" indent="-230188">
              <a:buClr>
                <a:schemeClr val="accent3"/>
              </a:buClr>
              <a:buFont typeface="Arial" panose="020B0604020202020204" pitchFamily="34" charset="0"/>
              <a:buChar char="•"/>
            </a:pPr>
            <a:r>
              <a:rPr lang="en-US" sz="1800" dirty="0" smtClean="0"/>
              <a:t>Convection </a:t>
            </a:r>
            <a:r>
              <a:rPr lang="en-US" sz="1800" dirty="0"/>
              <a:t>Oven</a:t>
            </a:r>
          </a:p>
          <a:p>
            <a:pPr marL="230188" indent="-230188">
              <a:buClr>
                <a:schemeClr val="accent3"/>
              </a:buClr>
              <a:buFont typeface="Arial" panose="020B0604020202020204" pitchFamily="34" charset="0"/>
              <a:buChar char="•"/>
            </a:pPr>
            <a:r>
              <a:rPr lang="en-US" sz="1800" dirty="0" smtClean="0"/>
              <a:t>ENERGY STAR Fryer</a:t>
            </a:r>
          </a:p>
          <a:p>
            <a:pPr marL="230188" indent="-230188">
              <a:buClr>
                <a:schemeClr val="accent3"/>
              </a:buClr>
              <a:buFont typeface="Arial" panose="020B0604020202020204" pitchFamily="34" charset="0"/>
              <a:buChar char="•"/>
            </a:pPr>
            <a:r>
              <a:rPr lang="en-US" sz="1800" dirty="0" smtClean="0"/>
              <a:t>ENERGY STAR Griddle</a:t>
            </a:r>
          </a:p>
          <a:p>
            <a:pPr marL="230188" indent="-230188">
              <a:buClr>
                <a:schemeClr val="accent3"/>
              </a:buClr>
              <a:buFont typeface="Arial" panose="020B0604020202020204" pitchFamily="34" charset="0"/>
              <a:buChar char="•"/>
            </a:pPr>
            <a:r>
              <a:rPr lang="en-US" sz="1800" dirty="0" smtClean="0"/>
              <a:t>High </a:t>
            </a:r>
            <a:r>
              <a:rPr lang="en-US" sz="1800" dirty="0"/>
              <a:t>Efficiency Condensing Furnace </a:t>
            </a:r>
          </a:p>
          <a:p>
            <a:pPr marL="230188" indent="-230188">
              <a:buClr>
                <a:schemeClr val="accent3"/>
              </a:buClr>
              <a:buFont typeface="Arial" panose="020B0604020202020204" pitchFamily="34" charset="0"/>
              <a:buChar char="•"/>
            </a:pPr>
            <a:r>
              <a:rPr lang="en-US" sz="1800" dirty="0" smtClean="0"/>
              <a:t>High </a:t>
            </a:r>
            <a:r>
              <a:rPr lang="en-US" sz="1800" dirty="0"/>
              <a:t>efficiency steam cooker</a:t>
            </a:r>
          </a:p>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19</a:t>
            </a:fld>
            <a:endParaRPr lang="en-US" dirty="0">
              <a:solidFill>
                <a:prstClr val="black">
                  <a:lumMod val="95000"/>
                  <a:lumOff val="5000"/>
                </a:prstClr>
              </a:solidFill>
            </a:endParaRPr>
          </a:p>
        </p:txBody>
      </p:sp>
    </p:spTree>
    <p:extLst>
      <p:ext uri="{BB962C8B-B14F-4D97-AF65-F5344CB8AC3E}">
        <p14:creationId xmlns:p14="http://schemas.microsoft.com/office/powerpoint/2010/main" val="303616369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r>
              <a:rPr lang="en-US" dirty="0" smtClean="0"/>
              <a:t>Agenda</a:t>
            </a:r>
            <a:br>
              <a:rPr lang="en-US" dirty="0" smtClean="0"/>
            </a:br>
            <a:endParaRPr lang="en-US" dirty="0">
              <a:solidFill>
                <a:srgbClr val="FF0000"/>
              </a:solidFill>
            </a:endParaRPr>
          </a:p>
        </p:txBody>
      </p:sp>
      <p:sp>
        <p:nvSpPr>
          <p:cNvPr id="3" name="Content Placeholder 2"/>
          <p:cNvSpPr>
            <a:spLocks noGrp="1"/>
          </p:cNvSpPr>
          <p:nvPr>
            <p:ph idx="1"/>
          </p:nvPr>
        </p:nvSpPr>
        <p:spPr>
          <a:xfrm>
            <a:off x="2057400" y="685800"/>
            <a:ext cx="8229600" cy="5334000"/>
          </a:xfrm>
        </p:spPr>
        <p:txBody>
          <a:bodyPr>
            <a:noAutofit/>
          </a:bodyPr>
          <a:lstStyle/>
          <a:p>
            <a:r>
              <a:rPr lang="en-US" sz="1400" b="1" dirty="0"/>
              <a:t>Introductions</a:t>
            </a: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044569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a:t>
            </a:r>
            <a:r>
              <a:rPr lang="en-US" dirty="0" smtClean="0">
                <a:solidFill>
                  <a:schemeClr val="accent3"/>
                </a:solidFill>
              </a:rPr>
              <a:t>NON</a:t>
            </a:r>
            <a:r>
              <a:rPr lang="en-US" dirty="0" smtClean="0"/>
              <a:t>-Equipment Measures</a:t>
            </a:r>
            <a:endParaRPr lang="en-US" dirty="0"/>
          </a:p>
        </p:txBody>
      </p:sp>
      <p:sp>
        <p:nvSpPr>
          <p:cNvPr id="3" name="Text Placeholder 2"/>
          <p:cNvSpPr>
            <a:spLocks noGrp="1"/>
          </p:cNvSpPr>
          <p:nvPr>
            <p:ph type="body" idx="1"/>
          </p:nvPr>
        </p:nvSpPr>
        <p:spPr>
          <a:xfrm>
            <a:off x="632298" y="1673352"/>
            <a:ext cx="4754880" cy="822960"/>
          </a:xfrm>
        </p:spPr>
        <p:txBody>
          <a:bodyPr/>
          <a:lstStyle/>
          <a:p>
            <a:r>
              <a:rPr lang="en-US" dirty="0" smtClean="0"/>
              <a:t>30% Incentive Level</a:t>
            </a:r>
            <a:endParaRPr lang="en-US" dirty="0"/>
          </a:p>
        </p:txBody>
      </p:sp>
      <p:sp>
        <p:nvSpPr>
          <p:cNvPr id="4" name="Content Placeholder 3"/>
          <p:cNvSpPr>
            <a:spLocks noGrp="1"/>
          </p:cNvSpPr>
          <p:nvPr>
            <p:ph sz="half" idx="2"/>
          </p:nvPr>
        </p:nvSpPr>
        <p:spPr>
          <a:xfrm>
            <a:off x="587908" y="2394912"/>
            <a:ext cx="6566170" cy="4330461"/>
          </a:xfrm>
        </p:spPr>
        <p:style>
          <a:lnRef idx="0">
            <a:schemeClr val="accent3"/>
          </a:lnRef>
          <a:fillRef idx="3">
            <a:schemeClr val="accent3"/>
          </a:fillRef>
          <a:effectRef idx="3">
            <a:schemeClr val="accent3"/>
          </a:effectRef>
          <a:fontRef idx="minor">
            <a:schemeClr val="lt1"/>
          </a:fontRef>
        </p:style>
        <p:txBody>
          <a:bodyPr numCol="2">
            <a:normAutofit fontScale="55000" lnSpcReduction="20000"/>
          </a:bodyPr>
          <a:lstStyle/>
          <a:p>
            <a:pPr marL="174625" indent="-174625">
              <a:lnSpc>
                <a:spcPct val="120000"/>
              </a:lnSpc>
              <a:spcBef>
                <a:spcPts val="0"/>
              </a:spcBef>
              <a:spcAft>
                <a:spcPts val="0"/>
              </a:spcAft>
              <a:buFont typeface="Arial" panose="020B0604020202020204" pitchFamily="34" charset="0"/>
              <a:buChar char="•"/>
            </a:pPr>
            <a:r>
              <a:rPr lang="en-US" sz="2600" dirty="0"/>
              <a:t>Boiler Power Burner</a:t>
            </a:r>
          </a:p>
          <a:p>
            <a:pPr marL="174625" indent="-174625">
              <a:lnSpc>
                <a:spcPct val="120000"/>
              </a:lnSpc>
              <a:spcBef>
                <a:spcPts val="0"/>
              </a:spcBef>
              <a:spcAft>
                <a:spcPts val="0"/>
              </a:spcAft>
              <a:buFont typeface="Arial" panose="020B0604020202020204" pitchFamily="34" charset="0"/>
              <a:buChar char="•"/>
            </a:pPr>
            <a:r>
              <a:rPr lang="en-US" sz="2600" dirty="0"/>
              <a:t>Boiler Repair/Maintenance</a:t>
            </a:r>
          </a:p>
          <a:p>
            <a:pPr marL="174625" indent="-174625">
              <a:lnSpc>
                <a:spcPct val="120000"/>
              </a:lnSpc>
              <a:spcBef>
                <a:spcPts val="0"/>
              </a:spcBef>
              <a:spcAft>
                <a:spcPts val="0"/>
              </a:spcAft>
              <a:buFont typeface="Arial" panose="020B0604020202020204" pitchFamily="34" charset="0"/>
              <a:buChar char="•"/>
            </a:pPr>
            <a:r>
              <a:rPr lang="en-US" sz="2600" dirty="0"/>
              <a:t>Boiler Stack Economizer</a:t>
            </a:r>
          </a:p>
          <a:p>
            <a:pPr marL="174625" indent="-174625">
              <a:lnSpc>
                <a:spcPct val="120000"/>
              </a:lnSpc>
              <a:spcBef>
                <a:spcPts val="0"/>
              </a:spcBef>
              <a:spcAft>
                <a:spcPts val="0"/>
              </a:spcAft>
              <a:buFont typeface="Arial" panose="020B0604020202020204" pitchFamily="34" charset="0"/>
              <a:buChar char="•"/>
            </a:pPr>
            <a:r>
              <a:rPr lang="en-US" sz="2600" dirty="0"/>
              <a:t>Boiler Steam Trap </a:t>
            </a:r>
            <a:endParaRPr lang="en-US" sz="2600" dirty="0" smtClean="0"/>
          </a:p>
          <a:p>
            <a:pPr marL="174625" indent="-174625">
              <a:lnSpc>
                <a:spcPct val="120000"/>
              </a:lnSpc>
              <a:spcBef>
                <a:spcPts val="0"/>
              </a:spcBef>
              <a:spcAft>
                <a:spcPts val="0"/>
              </a:spcAft>
              <a:buFont typeface="Arial" panose="020B0604020202020204" pitchFamily="34" charset="0"/>
              <a:buChar char="•"/>
            </a:pPr>
            <a:r>
              <a:rPr lang="en-US" sz="2600" dirty="0" smtClean="0"/>
              <a:t>Boiler </a:t>
            </a:r>
            <a:r>
              <a:rPr lang="en-US" sz="2600" dirty="0"/>
              <a:t>vent </a:t>
            </a:r>
            <a:r>
              <a:rPr lang="en-US" sz="2600" dirty="0" smtClean="0"/>
              <a:t>damper</a:t>
            </a:r>
            <a:endParaRPr lang="en-US" sz="2600" dirty="0"/>
          </a:p>
          <a:p>
            <a:pPr marL="174625" indent="-174625">
              <a:lnSpc>
                <a:spcPct val="120000"/>
              </a:lnSpc>
              <a:spcBef>
                <a:spcPts val="0"/>
              </a:spcBef>
              <a:spcAft>
                <a:spcPts val="0"/>
              </a:spcAft>
              <a:buFont typeface="Arial" panose="020B0604020202020204" pitchFamily="34" charset="0"/>
              <a:buChar char="•"/>
            </a:pPr>
            <a:r>
              <a:rPr lang="en-US" sz="2600" dirty="0"/>
              <a:t>Boiler Waste Water Heat Exchanger</a:t>
            </a:r>
          </a:p>
          <a:p>
            <a:pPr marL="174625" indent="-174625">
              <a:lnSpc>
                <a:spcPct val="120000"/>
              </a:lnSpc>
              <a:spcBef>
                <a:spcPts val="0"/>
              </a:spcBef>
              <a:spcAft>
                <a:spcPts val="0"/>
              </a:spcAft>
              <a:buFont typeface="Arial" panose="020B0604020202020204" pitchFamily="34" charset="0"/>
              <a:buChar char="•"/>
            </a:pPr>
            <a:r>
              <a:rPr lang="en-US" sz="2600" dirty="0"/>
              <a:t>Duct Sealing and Insulation</a:t>
            </a:r>
          </a:p>
          <a:p>
            <a:pPr marL="174625" indent="-174625">
              <a:lnSpc>
                <a:spcPct val="120000"/>
              </a:lnSpc>
              <a:spcBef>
                <a:spcPts val="0"/>
              </a:spcBef>
              <a:spcAft>
                <a:spcPts val="0"/>
              </a:spcAft>
              <a:buFont typeface="Arial" panose="020B0604020202020204" pitchFamily="34" charset="0"/>
              <a:buChar char="•"/>
            </a:pPr>
            <a:r>
              <a:rPr lang="en-US" sz="2600" dirty="0"/>
              <a:t>Faucet Aerator</a:t>
            </a:r>
          </a:p>
          <a:p>
            <a:pPr marL="174625" indent="-174625">
              <a:lnSpc>
                <a:spcPct val="120000"/>
              </a:lnSpc>
              <a:spcBef>
                <a:spcPts val="0"/>
              </a:spcBef>
              <a:spcAft>
                <a:spcPts val="0"/>
              </a:spcAft>
              <a:buFont typeface="Arial" panose="020B0604020202020204" pitchFamily="34" charset="0"/>
              <a:buChar char="•"/>
            </a:pPr>
            <a:r>
              <a:rPr lang="en-US" sz="2600" dirty="0"/>
              <a:t>Floor Insulation</a:t>
            </a:r>
          </a:p>
          <a:p>
            <a:pPr marL="174625" indent="-174625">
              <a:lnSpc>
                <a:spcPct val="120000"/>
              </a:lnSpc>
              <a:spcBef>
                <a:spcPts val="0"/>
              </a:spcBef>
              <a:spcAft>
                <a:spcPts val="0"/>
              </a:spcAft>
              <a:buFont typeface="Arial" panose="020B0604020202020204" pitchFamily="34" charset="0"/>
              <a:buChar char="•"/>
            </a:pPr>
            <a:r>
              <a:rPr lang="en-US" sz="2600" dirty="0"/>
              <a:t>Heat Recovery</a:t>
            </a:r>
          </a:p>
          <a:p>
            <a:pPr marL="174625" indent="-174625">
              <a:lnSpc>
                <a:spcPct val="120000"/>
              </a:lnSpc>
              <a:spcBef>
                <a:spcPts val="0"/>
              </a:spcBef>
              <a:spcAft>
                <a:spcPts val="0"/>
              </a:spcAft>
              <a:buFont typeface="Arial" panose="020B0604020202020204" pitchFamily="34" charset="0"/>
              <a:buChar char="•"/>
            </a:pPr>
            <a:r>
              <a:rPr lang="en-US" sz="2600" dirty="0"/>
              <a:t>Hot Water Temperature Reset</a:t>
            </a:r>
          </a:p>
          <a:p>
            <a:pPr marL="174625" indent="-174625">
              <a:lnSpc>
                <a:spcPct val="120000"/>
              </a:lnSpc>
              <a:spcBef>
                <a:spcPts val="0"/>
              </a:spcBef>
              <a:spcAft>
                <a:spcPts val="0"/>
              </a:spcAft>
              <a:buFont typeface="Arial" panose="020B0604020202020204" pitchFamily="34" charset="0"/>
              <a:buChar char="•"/>
            </a:pPr>
            <a:r>
              <a:rPr lang="en-US" sz="2600" dirty="0"/>
              <a:t>HVAC Controls</a:t>
            </a:r>
          </a:p>
          <a:p>
            <a:pPr marL="174625" indent="-174625">
              <a:lnSpc>
                <a:spcPct val="120000"/>
              </a:lnSpc>
              <a:spcBef>
                <a:spcPts val="0"/>
              </a:spcBef>
              <a:spcAft>
                <a:spcPts val="0"/>
              </a:spcAft>
              <a:buFont typeface="Arial" panose="020B0604020202020204" pitchFamily="34" charset="0"/>
              <a:buChar char="•"/>
            </a:pPr>
            <a:r>
              <a:rPr lang="en-US" sz="2600" dirty="0"/>
              <a:t>HVAC System Commissioning</a:t>
            </a:r>
          </a:p>
          <a:p>
            <a:pPr marL="174625" indent="-174625">
              <a:lnSpc>
                <a:spcPct val="120000"/>
              </a:lnSpc>
              <a:spcBef>
                <a:spcPts val="0"/>
              </a:spcBef>
              <a:spcAft>
                <a:spcPts val="0"/>
              </a:spcAft>
              <a:buFont typeface="Arial" panose="020B0604020202020204" pitchFamily="34" charset="0"/>
              <a:buChar char="•"/>
            </a:pPr>
            <a:r>
              <a:rPr lang="en-US" sz="2600" dirty="0"/>
              <a:t>Low Flow Showerhead</a:t>
            </a:r>
          </a:p>
          <a:p>
            <a:pPr marL="174625" indent="-174625">
              <a:lnSpc>
                <a:spcPct val="120000"/>
              </a:lnSpc>
              <a:spcBef>
                <a:spcPts val="0"/>
              </a:spcBef>
              <a:spcAft>
                <a:spcPts val="0"/>
              </a:spcAft>
              <a:buFont typeface="Arial" panose="020B0604020202020204" pitchFamily="34" charset="0"/>
              <a:buChar char="•"/>
            </a:pPr>
            <a:r>
              <a:rPr lang="en-US" sz="2600" dirty="0"/>
              <a:t>Low-flow Pre-Rinse Spray Valve</a:t>
            </a:r>
          </a:p>
          <a:p>
            <a:pPr marL="174625" indent="-174625">
              <a:lnSpc>
                <a:spcPct val="120000"/>
              </a:lnSpc>
              <a:spcBef>
                <a:spcPts val="0"/>
              </a:spcBef>
              <a:spcAft>
                <a:spcPts val="0"/>
              </a:spcAft>
              <a:buFont typeface="Arial" panose="020B0604020202020204" pitchFamily="34" charset="0"/>
              <a:buChar char="•"/>
            </a:pPr>
            <a:r>
              <a:rPr lang="en-US" sz="2600" dirty="0"/>
              <a:t>Low-temp Door-Type </a:t>
            </a:r>
            <a:r>
              <a:rPr lang="en-US" sz="2600" dirty="0" smtClean="0"/>
              <a:t>ENERGY STAR </a:t>
            </a:r>
            <a:r>
              <a:rPr lang="en-US" sz="2600" dirty="0"/>
              <a:t>Dishwasher</a:t>
            </a:r>
          </a:p>
          <a:p>
            <a:pPr marL="174625" indent="-174625">
              <a:lnSpc>
                <a:spcPct val="120000"/>
              </a:lnSpc>
              <a:spcBef>
                <a:spcPts val="0"/>
              </a:spcBef>
              <a:spcAft>
                <a:spcPts val="0"/>
              </a:spcAft>
              <a:buFont typeface="Arial" panose="020B0604020202020204" pitchFamily="34" charset="0"/>
              <a:buChar char="•"/>
            </a:pPr>
            <a:r>
              <a:rPr lang="en-US" sz="2600" dirty="0"/>
              <a:t>Ozone injection laundry systems</a:t>
            </a:r>
          </a:p>
          <a:p>
            <a:pPr marL="174625" indent="-174625">
              <a:lnSpc>
                <a:spcPct val="120000"/>
              </a:lnSpc>
              <a:spcBef>
                <a:spcPts val="0"/>
              </a:spcBef>
              <a:spcAft>
                <a:spcPts val="0"/>
              </a:spcAft>
              <a:buFont typeface="Arial" panose="020B0604020202020204" pitchFamily="34" charset="0"/>
              <a:buChar char="•"/>
            </a:pPr>
            <a:r>
              <a:rPr lang="en-US" sz="2600" dirty="0"/>
              <a:t>Pool Cover</a:t>
            </a:r>
          </a:p>
          <a:p>
            <a:pPr marL="174625" indent="-174625">
              <a:lnSpc>
                <a:spcPct val="120000"/>
              </a:lnSpc>
              <a:spcBef>
                <a:spcPts val="0"/>
              </a:spcBef>
              <a:spcAft>
                <a:spcPts val="0"/>
              </a:spcAft>
              <a:buFont typeface="Arial" panose="020B0604020202020204" pitchFamily="34" charset="0"/>
              <a:buChar char="•"/>
            </a:pPr>
            <a:r>
              <a:rPr lang="en-US" sz="2600" dirty="0"/>
              <a:t>Pool Spa Solar Heat</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Refrigeration system superheat recovery DHW</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Roof insulation (retrofit </a:t>
            </a:r>
            <a:r>
              <a:rPr lang="en-US" sz="2600" dirty="0" smtClean="0"/>
              <a:t>only)R-45</a:t>
            </a:r>
            <a:endParaRPr lang="en-US" sz="2600" dirty="0"/>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Solar Wall</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Steam System Efficiency Improvements</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Variable Volume Air System</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Wall insulation - Tier 2: Min R-19</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Windows -  Non-Tinted AL Code to Class 36</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Windows -  Non-Tinted AL Code to Class 45</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Windows - Tinted AL Code to Class 36</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Windows - Tinted AL Code to Class 45</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Ventilation Hood / Makeup Air</a:t>
            </a:r>
          </a:p>
          <a:p>
            <a:pPr marL="0" indent="0">
              <a:lnSpc>
                <a:spcPct val="120000"/>
              </a:lnSpc>
              <a:spcBef>
                <a:spcPts val="0"/>
              </a:spcBef>
              <a:spcAft>
                <a:spcPts val="0"/>
              </a:spcAft>
            </a:pPr>
            <a:endParaRPr lang="en-US" dirty="0" smtClean="0"/>
          </a:p>
          <a:p>
            <a:pPr marL="0" indent="0">
              <a:lnSpc>
                <a:spcPct val="120000"/>
              </a:lnSpc>
              <a:spcBef>
                <a:spcPts val="0"/>
              </a:spcBef>
              <a:spcAft>
                <a:spcPts val="0"/>
              </a:spcAft>
            </a:pPr>
            <a:endParaRPr lang="en-US" dirty="0"/>
          </a:p>
          <a:p>
            <a:pPr marL="0" indent="0">
              <a:lnSpc>
                <a:spcPct val="120000"/>
              </a:lnSpc>
              <a:spcBef>
                <a:spcPts val="0"/>
              </a:spcBef>
              <a:spcAft>
                <a:spcPts val="0"/>
              </a:spcAft>
            </a:pPr>
            <a:endParaRPr lang="en-US" dirty="0"/>
          </a:p>
        </p:txBody>
      </p:sp>
      <p:sp>
        <p:nvSpPr>
          <p:cNvPr id="5" name="Text Placeholder 4"/>
          <p:cNvSpPr>
            <a:spLocks noGrp="1"/>
          </p:cNvSpPr>
          <p:nvPr>
            <p:ph type="body" sz="quarter" idx="3"/>
          </p:nvPr>
        </p:nvSpPr>
        <p:spPr>
          <a:xfrm>
            <a:off x="7305316" y="1673352"/>
            <a:ext cx="4754880" cy="822960"/>
          </a:xfrm>
        </p:spPr>
        <p:txBody>
          <a:bodyPr/>
          <a:lstStyle/>
          <a:p>
            <a:r>
              <a:rPr lang="en-US" dirty="0" smtClean="0"/>
              <a:t>50% Incentive Level</a:t>
            </a:r>
            <a:endParaRPr lang="en-US" dirty="0"/>
          </a:p>
        </p:txBody>
      </p:sp>
      <p:sp>
        <p:nvSpPr>
          <p:cNvPr id="6" name="Content Placeholder 5"/>
          <p:cNvSpPr>
            <a:spLocks noGrp="1"/>
          </p:cNvSpPr>
          <p:nvPr>
            <p:ph sz="quarter" idx="4"/>
          </p:nvPr>
        </p:nvSpPr>
        <p:spPr>
          <a:xfrm>
            <a:off x="7305316" y="2391256"/>
            <a:ext cx="4649978" cy="4050487"/>
          </a:xfrm>
        </p:spPr>
        <p:style>
          <a:lnRef idx="0">
            <a:schemeClr val="accent3"/>
          </a:lnRef>
          <a:fillRef idx="3">
            <a:schemeClr val="accent3"/>
          </a:fillRef>
          <a:effectRef idx="3">
            <a:schemeClr val="accent3"/>
          </a:effectRef>
          <a:fontRef idx="minor">
            <a:schemeClr val="lt1"/>
          </a:fontRef>
        </p:style>
        <p:txBody>
          <a:bodyPr>
            <a:normAutofit fontScale="77500" lnSpcReduction="20000"/>
          </a:bodyPr>
          <a:lstStyle/>
          <a:p>
            <a:pPr>
              <a:lnSpc>
                <a:spcPct val="120000"/>
              </a:lnSpc>
              <a:spcBef>
                <a:spcPts val="0"/>
              </a:spcBef>
              <a:spcAft>
                <a:spcPts val="0"/>
              </a:spcAft>
              <a:buFont typeface="Arial" panose="020B0604020202020204" pitchFamily="34" charset="0"/>
              <a:buChar char="•"/>
            </a:pPr>
            <a:r>
              <a:rPr lang="en-US" dirty="0"/>
              <a:t>Boiler Pipe Insulation</a:t>
            </a:r>
          </a:p>
          <a:p>
            <a:pPr>
              <a:lnSpc>
                <a:spcPct val="120000"/>
              </a:lnSpc>
              <a:spcBef>
                <a:spcPts val="0"/>
              </a:spcBef>
              <a:spcAft>
                <a:spcPts val="0"/>
              </a:spcAft>
              <a:buFont typeface="Arial" panose="020B0604020202020204" pitchFamily="34" charset="0"/>
              <a:buChar char="•"/>
            </a:pPr>
            <a:r>
              <a:rPr lang="en-US" dirty="0"/>
              <a:t>Demand Controlled Ventilation</a:t>
            </a:r>
          </a:p>
          <a:p>
            <a:pPr>
              <a:lnSpc>
                <a:spcPct val="120000"/>
              </a:lnSpc>
              <a:spcBef>
                <a:spcPts val="0"/>
              </a:spcBef>
              <a:spcAft>
                <a:spcPts val="0"/>
              </a:spcAft>
              <a:buFont typeface="Arial" panose="020B0604020202020204" pitchFamily="34" charset="0"/>
              <a:buChar char="•"/>
            </a:pPr>
            <a:r>
              <a:rPr lang="en-US" dirty="0" err="1"/>
              <a:t>Drainwater</a:t>
            </a:r>
            <a:r>
              <a:rPr lang="en-US" dirty="0"/>
              <a:t> Heat Recovery</a:t>
            </a:r>
          </a:p>
          <a:p>
            <a:pPr>
              <a:lnSpc>
                <a:spcPct val="120000"/>
              </a:lnSpc>
              <a:spcBef>
                <a:spcPts val="0"/>
              </a:spcBef>
              <a:spcAft>
                <a:spcPts val="0"/>
              </a:spcAft>
              <a:buFont typeface="Arial" panose="020B0604020202020204" pitchFamily="34" charset="0"/>
              <a:buChar char="•"/>
            </a:pPr>
            <a:r>
              <a:rPr lang="en-US" dirty="0"/>
              <a:t>High Efficiency Commercial Gas Clothes Washer</a:t>
            </a:r>
          </a:p>
          <a:p>
            <a:pPr>
              <a:lnSpc>
                <a:spcPct val="120000"/>
              </a:lnSpc>
              <a:spcBef>
                <a:spcPts val="0"/>
              </a:spcBef>
              <a:spcAft>
                <a:spcPts val="0"/>
              </a:spcAft>
              <a:buFont typeface="Arial" panose="020B0604020202020204" pitchFamily="34" charset="0"/>
              <a:buChar char="•"/>
            </a:pPr>
            <a:r>
              <a:rPr lang="en-US" dirty="0"/>
              <a:t>Hot Water Pipe Insulation</a:t>
            </a:r>
          </a:p>
          <a:p>
            <a:pPr>
              <a:lnSpc>
                <a:spcPct val="120000"/>
              </a:lnSpc>
              <a:spcBef>
                <a:spcPts val="0"/>
              </a:spcBef>
              <a:spcAft>
                <a:spcPts val="0"/>
              </a:spcAft>
              <a:buFont typeface="Arial" panose="020B0604020202020204" pitchFamily="34" charset="0"/>
              <a:buChar char="•"/>
            </a:pPr>
            <a:r>
              <a:rPr lang="en-US" dirty="0"/>
              <a:t>Hot Water Temperature Setback</a:t>
            </a:r>
          </a:p>
          <a:p>
            <a:pPr>
              <a:lnSpc>
                <a:spcPct val="120000"/>
              </a:lnSpc>
              <a:spcBef>
                <a:spcPts val="0"/>
              </a:spcBef>
              <a:spcAft>
                <a:spcPts val="0"/>
              </a:spcAft>
              <a:buFont typeface="Arial" panose="020B0604020202020204" pitchFamily="34" charset="0"/>
              <a:buChar char="•"/>
            </a:pPr>
            <a:r>
              <a:rPr lang="en-US" dirty="0"/>
              <a:t>Motion Faucet Controls</a:t>
            </a:r>
          </a:p>
          <a:p>
            <a:pPr>
              <a:lnSpc>
                <a:spcPct val="120000"/>
              </a:lnSpc>
              <a:spcBef>
                <a:spcPts val="0"/>
              </a:spcBef>
              <a:spcAft>
                <a:spcPts val="0"/>
              </a:spcAft>
              <a:buFont typeface="Arial" panose="020B0604020202020204" pitchFamily="34" charset="0"/>
              <a:buChar char="•"/>
            </a:pPr>
            <a:r>
              <a:rPr lang="en-US" dirty="0"/>
              <a:t>Multi-tank Conveyor </a:t>
            </a:r>
            <a:r>
              <a:rPr lang="en-US" dirty="0" smtClean="0"/>
              <a:t>ENERGY STAR </a:t>
            </a:r>
            <a:r>
              <a:rPr lang="en-US" dirty="0"/>
              <a:t>Dishwasher</a:t>
            </a:r>
          </a:p>
          <a:p>
            <a:pPr>
              <a:lnSpc>
                <a:spcPct val="120000"/>
              </a:lnSpc>
              <a:spcBef>
                <a:spcPts val="0"/>
              </a:spcBef>
              <a:spcAft>
                <a:spcPts val="0"/>
              </a:spcAft>
              <a:buFont typeface="Arial" panose="020B0604020202020204" pitchFamily="34" charset="0"/>
              <a:buChar char="•"/>
            </a:pPr>
            <a:r>
              <a:rPr lang="en-US" dirty="0"/>
              <a:t>Recirculation Controls</a:t>
            </a:r>
          </a:p>
          <a:p>
            <a:pPr>
              <a:lnSpc>
                <a:spcPct val="120000"/>
              </a:lnSpc>
              <a:spcBef>
                <a:spcPts val="0"/>
              </a:spcBef>
              <a:spcAft>
                <a:spcPts val="0"/>
              </a:spcAft>
              <a:buFont typeface="Arial" panose="020B0604020202020204" pitchFamily="34" charset="0"/>
              <a:buChar char="•"/>
            </a:pPr>
            <a:r>
              <a:rPr lang="en-US" dirty="0"/>
              <a:t>Roof insulation (retrofit only) </a:t>
            </a:r>
            <a:r>
              <a:rPr lang="en-US" dirty="0" smtClean="0"/>
              <a:t>R-30</a:t>
            </a:r>
            <a:endParaRPr lang="en-US" dirty="0"/>
          </a:p>
          <a:p>
            <a:pPr>
              <a:lnSpc>
                <a:spcPct val="120000"/>
              </a:lnSpc>
              <a:spcBef>
                <a:spcPts val="0"/>
              </a:spcBef>
              <a:spcAft>
                <a:spcPts val="0"/>
              </a:spcAft>
              <a:buFont typeface="Arial" panose="020B0604020202020204" pitchFamily="34" charset="0"/>
              <a:buChar char="•"/>
            </a:pPr>
            <a:r>
              <a:rPr lang="en-US" dirty="0"/>
              <a:t>Wall insulation (Retrofit Only) </a:t>
            </a:r>
            <a:r>
              <a:rPr lang="en-US" dirty="0" smtClean="0"/>
              <a:t>R-11</a:t>
            </a:r>
            <a:endParaRPr lang="en-US" dirty="0"/>
          </a:p>
          <a:p>
            <a:pPr>
              <a:lnSpc>
                <a:spcPct val="120000"/>
              </a:lnSpc>
              <a:spcBef>
                <a:spcPts val="0"/>
              </a:spcBef>
              <a:spcAft>
                <a:spcPts val="0"/>
              </a:spcAft>
              <a:buFont typeface="Arial" panose="020B0604020202020204" pitchFamily="34" charset="0"/>
              <a:buChar char="•"/>
            </a:pPr>
            <a:r>
              <a:rPr lang="en-US" dirty="0"/>
              <a:t>Windows -  Add Argon to Vinyl Lowe</a:t>
            </a:r>
          </a:p>
          <a:p>
            <a:pPr>
              <a:lnSpc>
                <a:spcPct val="120000"/>
              </a:lnSpc>
              <a:spcBef>
                <a:spcPts val="0"/>
              </a:spcBef>
              <a:spcAft>
                <a:spcPts val="0"/>
              </a:spcAft>
              <a:buFont typeface="Arial" panose="020B0604020202020204" pitchFamily="34" charset="0"/>
              <a:buChar char="•"/>
            </a:pPr>
            <a:r>
              <a:rPr lang="en-US" dirty="0"/>
              <a:t>Windows -  Add Low E and Argon to Vinyl Tint</a:t>
            </a:r>
          </a:p>
          <a:p>
            <a:pPr>
              <a:lnSpc>
                <a:spcPct val="120000"/>
              </a:lnSpc>
              <a:spcBef>
                <a:spcPts val="0"/>
              </a:spcBef>
              <a:spcAft>
                <a:spcPts val="0"/>
              </a:spcAft>
              <a:buFont typeface="Arial" panose="020B0604020202020204" pitchFamily="34" charset="0"/>
              <a:buChar char="•"/>
            </a:pPr>
            <a:r>
              <a:rPr lang="en-US" dirty="0"/>
              <a:t>Windows -  Add Low E to Vinyl Tint</a:t>
            </a:r>
          </a:p>
          <a:p>
            <a:pPr>
              <a:lnSpc>
                <a:spcPct val="120000"/>
              </a:lnSpc>
              <a:spcBef>
                <a:spcPts val="0"/>
              </a:spcBef>
              <a:spcAft>
                <a:spcPts val="0"/>
              </a:spcAft>
              <a:buFont typeface="Arial" panose="020B0604020202020204" pitchFamily="34" charset="0"/>
              <a:buChar char="•"/>
            </a:pPr>
            <a:r>
              <a:rPr lang="en-US" dirty="0"/>
              <a:t>Windows -  Non-Tinted AL Code to Class </a:t>
            </a:r>
            <a:r>
              <a:rPr lang="en-US" dirty="0" smtClean="0"/>
              <a:t>40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20</a:t>
            </a:fld>
            <a:endParaRPr lang="en-US" dirty="0">
              <a:solidFill>
                <a:prstClr val="black">
                  <a:lumMod val="95000"/>
                  <a:lumOff val="5000"/>
                </a:prstClr>
              </a:solidFill>
            </a:endParaRPr>
          </a:p>
        </p:txBody>
      </p:sp>
    </p:spTree>
    <p:extLst>
      <p:ext uri="{BB962C8B-B14F-4D97-AF65-F5344CB8AC3E}">
        <p14:creationId xmlns:p14="http://schemas.microsoft.com/office/powerpoint/2010/main" val="1308850595"/>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Measures</a:t>
            </a:r>
            <a:endParaRPr lang="en-US" dirty="0"/>
          </a:p>
        </p:txBody>
      </p:sp>
      <p:sp>
        <p:nvSpPr>
          <p:cNvPr id="3" name="Text Placeholder 2"/>
          <p:cNvSpPr>
            <a:spLocks noGrp="1"/>
          </p:cNvSpPr>
          <p:nvPr>
            <p:ph type="body" idx="1"/>
          </p:nvPr>
        </p:nvSpPr>
        <p:spPr>
          <a:xfrm>
            <a:off x="5989320" y="280740"/>
            <a:ext cx="4754880" cy="822960"/>
          </a:xfrm>
        </p:spPr>
        <p:txBody>
          <a:bodyPr/>
          <a:lstStyle/>
          <a:p>
            <a:r>
              <a:rPr lang="en-US" dirty="0" smtClean="0"/>
              <a:t>30% Incentive Level</a:t>
            </a:r>
            <a:endParaRPr lang="en-US" dirty="0"/>
          </a:p>
        </p:txBody>
      </p:sp>
      <p:sp>
        <p:nvSpPr>
          <p:cNvPr id="4" name="Content Placeholder 3"/>
          <p:cNvSpPr>
            <a:spLocks noGrp="1"/>
          </p:cNvSpPr>
          <p:nvPr>
            <p:ph sz="half" idx="2"/>
          </p:nvPr>
        </p:nvSpPr>
        <p:spPr>
          <a:xfrm>
            <a:off x="5912528" y="996696"/>
            <a:ext cx="6174697" cy="5624410"/>
          </a:xfrm>
          <a:solidFill>
            <a:srgbClr val="FFC000"/>
          </a:solidFill>
        </p:spPr>
        <p:style>
          <a:lnRef idx="0">
            <a:schemeClr val="accent6"/>
          </a:lnRef>
          <a:fillRef idx="3">
            <a:schemeClr val="accent6"/>
          </a:fillRef>
          <a:effectRef idx="3">
            <a:schemeClr val="accent6"/>
          </a:effectRef>
          <a:fontRef idx="minor">
            <a:schemeClr val="lt1"/>
          </a:fontRef>
        </p:style>
        <p:txBody>
          <a:bodyPr numCol="2">
            <a:normAutofit fontScale="70000" lnSpcReduction="20000"/>
          </a:bodyPr>
          <a:lstStyle/>
          <a:p>
            <a:pPr marL="168275" indent="-168275">
              <a:lnSpc>
                <a:spcPct val="120000"/>
              </a:lnSpc>
              <a:spcBef>
                <a:spcPts val="0"/>
              </a:spcBef>
              <a:spcAft>
                <a:spcPts val="600"/>
              </a:spcAft>
              <a:buClr>
                <a:srgbClr val="FFFF66"/>
              </a:buClr>
              <a:buFont typeface="Arial" panose="020B0604020202020204" pitchFamily="34" charset="0"/>
              <a:buChar char="•"/>
            </a:pPr>
            <a:r>
              <a:rPr lang="en-US" dirty="0" smtClean="0"/>
              <a:t>Condensing </a:t>
            </a:r>
            <a:r>
              <a:rPr lang="en-US" dirty="0"/>
              <a:t>Boiler </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smtClean="0"/>
              <a:t>Condensing </a:t>
            </a:r>
            <a:r>
              <a:rPr lang="en-US" dirty="0"/>
              <a:t>Unit Heater 92% AFUE</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smtClean="0"/>
              <a:t>Non-Condensing </a:t>
            </a:r>
            <a:r>
              <a:rPr lang="en-US" dirty="0"/>
              <a:t>Unit Heater</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Process Heating: </a:t>
            </a:r>
            <a:r>
              <a:rPr lang="en-US" dirty="0" smtClean="0"/>
              <a:t>HE Furnace </a:t>
            </a:r>
            <a:endParaRPr lang="en-US" dirty="0"/>
          </a:p>
          <a:p>
            <a:pPr marL="168275" indent="-168275">
              <a:lnSpc>
                <a:spcPct val="120000"/>
              </a:lnSpc>
              <a:spcBef>
                <a:spcPts val="0"/>
              </a:spcBef>
              <a:spcAft>
                <a:spcPts val="600"/>
              </a:spcAft>
              <a:buClr>
                <a:srgbClr val="FFFF66"/>
              </a:buClr>
              <a:buFont typeface="Arial" panose="020B0604020202020204" pitchFamily="34" charset="0"/>
              <a:buChar char="•"/>
            </a:pPr>
            <a:r>
              <a:rPr lang="en-US" dirty="0" smtClean="0"/>
              <a:t>HE Condensing Furnace</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Boiler Power Burner</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Boiler Repair/Maintenance</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Boiler Stack Economizer</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Boiler Steam </a:t>
            </a:r>
            <a:r>
              <a:rPr lang="en-US" dirty="0" smtClean="0"/>
              <a:t>Trap</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smtClean="0"/>
              <a:t>Boiler </a:t>
            </a:r>
            <a:r>
              <a:rPr lang="en-US" dirty="0"/>
              <a:t>vent </a:t>
            </a:r>
            <a:r>
              <a:rPr lang="en-US" dirty="0" smtClean="0"/>
              <a:t>damper</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smtClean="0"/>
              <a:t>Duct </a:t>
            </a:r>
            <a:r>
              <a:rPr lang="en-US" dirty="0"/>
              <a:t>Sealing and Insulation</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HVAC Controls</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HVAC System Commissioning</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Refrigeration </a:t>
            </a:r>
            <a:r>
              <a:rPr lang="en-US" dirty="0" smtClean="0"/>
              <a:t>system </a:t>
            </a:r>
            <a:r>
              <a:rPr lang="en-US" dirty="0"/>
              <a:t>superheat recovery</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Roof insulation (retrofit </a:t>
            </a:r>
            <a:r>
              <a:rPr lang="en-US" dirty="0" smtClean="0"/>
              <a:t>only) R-30</a:t>
            </a:r>
            <a:endParaRPr lang="en-US" dirty="0"/>
          </a:p>
          <a:p>
            <a:pPr marL="168275" indent="-168275">
              <a:lnSpc>
                <a:spcPct val="120000"/>
              </a:lnSpc>
              <a:spcBef>
                <a:spcPts val="0"/>
              </a:spcBef>
              <a:spcAft>
                <a:spcPts val="600"/>
              </a:spcAft>
              <a:buClr>
                <a:srgbClr val="FFFF66"/>
              </a:buClr>
              <a:buFont typeface="Arial" panose="020B0604020202020204" pitchFamily="34" charset="0"/>
              <a:buChar char="•"/>
            </a:pPr>
            <a:r>
              <a:rPr lang="en-US" dirty="0"/>
              <a:t>Roof insulation (retrofit only) </a:t>
            </a:r>
            <a:r>
              <a:rPr lang="en-US" dirty="0" smtClean="0"/>
              <a:t>R-45</a:t>
            </a:r>
            <a:endParaRPr lang="en-US" dirty="0"/>
          </a:p>
          <a:p>
            <a:pPr marL="168275" indent="-168275">
              <a:lnSpc>
                <a:spcPct val="120000"/>
              </a:lnSpc>
              <a:spcBef>
                <a:spcPts val="0"/>
              </a:spcBef>
              <a:spcAft>
                <a:spcPts val="600"/>
              </a:spcAft>
              <a:buClr>
                <a:srgbClr val="FFFF66"/>
              </a:buClr>
              <a:buFont typeface="Arial" panose="020B0604020202020204" pitchFamily="34" charset="0"/>
              <a:buChar char="•"/>
            </a:pPr>
            <a:r>
              <a:rPr lang="en-US" dirty="0"/>
              <a:t>Space Heating O&amp;M</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Steam System </a:t>
            </a:r>
            <a:r>
              <a:rPr lang="en-US" dirty="0" smtClean="0"/>
              <a:t>Eff. Improvements</a:t>
            </a:r>
            <a:endParaRPr lang="en-US" dirty="0"/>
          </a:p>
          <a:p>
            <a:pPr marL="168275" indent="-168275">
              <a:lnSpc>
                <a:spcPct val="120000"/>
              </a:lnSpc>
              <a:spcBef>
                <a:spcPts val="0"/>
              </a:spcBef>
              <a:spcAft>
                <a:spcPts val="600"/>
              </a:spcAft>
              <a:buClr>
                <a:srgbClr val="FFFF66"/>
              </a:buClr>
              <a:buFont typeface="Arial" panose="020B0604020202020204" pitchFamily="34" charset="0"/>
              <a:buChar char="•"/>
            </a:pPr>
            <a:r>
              <a:rPr lang="en-US" dirty="0"/>
              <a:t>Wall insulation (retrofit </a:t>
            </a:r>
            <a:r>
              <a:rPr lang="en-US" dirty="0" smtClean="0"/>
              <a:t>only)R-11</a:t>
            </a:r>
            <a:endParaRPr lang="en-US" dirty="0"/>
          </a:p>
          <a:p>
            <a:pPr marL="168275" indent="-168275">
              <a:lnSpc>
                <a:spcPct val="120000"/>
              </a:lnSpc>
              <a:spcBef>
                <a:spcPts val="0"/>
              </a:spcBef>
              <a:spcAft>
                <a:spcPts val="600"/>
              </a:spcAft>
              <a:buClr>
                <a:srgbClr val="FFFF66"/>
              </a:buClr>
              <a:buFont typeface="Arial" panose="020B0604020202020204" pitchFamily="34" charset="0"/>
              <a:buChar char="•"/>
            </a:pPr>
            <a:r>
              <a:rPr lang="en-US" dirty="0"/>
              <a:t>Wall insulation (retrofit </a:t>
            </a:r>
            <a:r>
              <a:rPr lang="en-US" dirty="0" smtClean="0"/>
              <a:t>only)R-19</a:t>
            </a:r>
            <a:endParaRPr lang="en-US" dirty="0"/>
          </a:p>
          <a:p>
            <a:pPr marL="168275" indent="-168275">
              <a:lnSpc>
                <a:spcPct val="120000"/>
              </a:lnSpc>
              <a:spcBef>
                <a:spcPts val="0"/>
              </a:spcBef>
              <a:spcAft>
                <a:spcPts val="600"/>
              </a:spcAft>
              <a:buClr>
                <a:srgbClr val="FFFF66"/>
              </a:buClr>
              <a:buFont typeface="Arial" panose="020B0604020202020204" pitchFamily="34" charset="0"/>
              <a:buChar char="•"/>
            </a:pPr>
            <a:r>
              <a:rPr lang="en-US" dirty="0"/>
              <a:t>Waste Water Heat Exchanger</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Windows </a:t>
            </a:r>
            <a:r>
              <a:rPr lang="en-US" dirty="0" smtClean="0"/>
              <a:t>- </a:t>
            </a:r>
            <a:r>
              <a:rPr lang="en-US" dirty="0"/>
              <a:t>Non-Tinted AL Code to Class 36</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Windows </a:t>
            </a:r>
            <a:r>
              <a:rPr lang="en-US" dirty="0" smtClean="0"/>
              <a:t>- </a:t>
            </a:r>
            <a:r>
              <a:rPr lang="en-US" dirty="0"/>
              <a:t>Non-Tinted AL Code to Class 40</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Windows </a:t>
            </a:r>
            <a:r>
              <a:rPr lang="en-US" dirty="0" smtClean="0"/>
              <a:t>- </a:t>
            </a:r>
            <a:r>
              <a:rPr lang="en-US" dirty="0"/>
              <a:t>Non-Tinted AL Code to Class 45</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Windows </a:t>
            </a:r>
            <a:r>
              <a:rPr lang="en-US" dirty="0" smtClean="0"/>
              <a:t>-Tinted </a:t>
            </a:r>
            <a:r>
              <a:rPr lang="en-US" dirty="0"/>
              <a:t>AL Code to Class 36</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Windows </a:t>
            </a:r>
            <a:r>
              <a:rPr lang="en-US" dirty="0" smtClean="0"/>
              <a:t>-Tinted </a:t>
            </a:r>
            <a:r>
              <a:rPr lang="en-US" dirty="0"/>
              <a:t>AL Code to Class 45</a:t>
            </a:r>
          </a:p>
          <a:p>
            <a:pPr marL="0" indent="0">
              <a:lnSpc>
                <a:spcPct val="120000"/>
              </a:lnSpc>
              <a:spcBef>
                <a:spcPts val="0"/>
              </a:spcBef>
              <a:spcAft>
                <a:spcPts val="0"/>
              </a:spcAft>
            </a:pPr>
            <a:endParaRPr lang="en-US" dirty="0"/>
          </a:p>
          <a:p>
            <a:pPr marL="0" indent="0">
              <a:lnSpc>
                <a:spcPct val="120000"/>
              </a:lnSpc>
              <a:spcBef>
                <a:spcPts val="0"/>
              </a:spcBef>
              <a:spcAft>
                <a:spcPts val="0"/>
              </a:spcAft>
              <a:buNone/>
            </a:pPr>
            <a:endParaRPr lang="en-US" dirty="0"/>
          </a:p>
        </p:txBody>
      </p:sp>
      <p:sp>
        <p:nvSpPr>
          <p:cNvPr id="5" name="Text Placeholder 4"/>
          <p:cNvSpPr>
            <a:spLocks noGrp="1"/>
          </p:cNvSpPr>
          <p:nvPr>
            <p:ph type="body" sz="quarter" idx="3"/>
          </p:nvPr>
        </p:nvSpPr>
        <p:spPr>
          <a:xfrm>
            <a:off x="586439" y="2456574"/>
            <a:ext cx="4754880" cy="822960"/>
          </a:xfrm>
        </p:spPr>
        <p:txBody>
          <a:bodyPr/>
          <a:lstStyle/>
          <a:p>
            <a:r>
              <a:rPr lang="en-US" dirty="0" smtClean="0"/>
              <a:t>50% Incentive Level</a:t>
            </a:r>
            <a:endParaRPr lang="en-US" dirty="0"/>
          </a:p>
        </p:txBody>
      </p:sp>
      <p:sp>
        <p:nvSpPr>
          <p:cNvPr id="6" name="Content Placeholder 5"/>
          <p:cNvSpPr>
            <a:spLocks noGrp="1"/>
          </p:cNvSpPr>
          <p:nvPr>
            <p:ph sz="quarter" idx="4"/>
          </p:nvPr>
        </p:nvSpPr>
        <p:spPr>
          <a:xfrm>
            <a:off x="586439" y="3279534"/>
            <a:ext cx="5128562" cy="3341572"/>
          </a:xfrm>
          <a:solidFill>
            <a:srgbClr val="FFC000"/>
          </a:solidFill>
        </p:spPr>
        <p:style>
          <a:lnRef idx="0">
            <a:schemeClr val="accent6"/>
          </a:lnRef>
          <a:fillRef idx="3">
            <a:schemeClr val="accent6"/>
          </a:fillRef>
          <a:effectRef idx="3">
            <a:schemeClr val="accent6"/>
          </a:effectRef>
          <a:fontRef idx="minor">
            <a:schemeClr val="lt1"/>
          </a:fontRef>
        </p:style>
        <p:txBody>
          <a:bodyPr>
            <a:normAutofit fontScale="92500"/>
          </a:bodyPr>
          <a:lstStyle/>
          <a:p>
            <a:pPr marL="168275" indent="-168275">
              <a:buClr>
                <a:srgbClr val="FFFF66"/>
              </a:buClr>
              <a:buFont typeface="Arial" panose="020B0604020202020204" pitchFamily="34" charset="0"/>
              <a:buChar char="•"/>
            </a:pPr>
            <a:r>
              <a:rPr lang="en-US" dirty="0"/>
              <a:t>Direct Fired Radiant </a:t>
            </a:r>
            <a:r>
              <a:rPr lang="en-US" dirty="0" smtClean="0"/>
              <a:t>Heater</a:t>
            </a:r>
          </a:p>
          <a:p>
            <a:pPr marL="168275" indent="-168275">
              <a:buClr>
                <a:srgbClr val="FFFF66"/>
              </a:buClr>
              <a:buFont typeface="Arial" panose="020B0604020202020204" pitchFamily="34" charset="0"/>
              <a:buChar char="•"/>
            </a:pPr>
            <a:r>
              <a:rPr lang="en-US" dirty="0"/>
              <a:t>Demand Controlled Ventilation</a:t>
            </a:r>
          </a:p>
          <a:p>
            <a:pPr marL="168275" indent="-168275">
              <a:buClr>
                <a:srgbClr val="FFFF66"/>
              </a:buClr>
              <a:buFont typeface="Arial" panose="020B0604020202020204" pitchFamily="34" charset="0"/>
              <a:buChar char="•"/>
            </a:pPr>
            <a:r>
              <a:rPr lang="en-US" dirty="0"/>
              <a:t>Improved Process Heating Controls</a:t>
            </a:r>
          </a:p>
          <a:p>
            <a:pPr marL="168275" indent="-168275">
              <a:buClr>
                <a:srgbClr val="FFFF66"/>
              </a:buClr>
              <a:buFont typeface="Arial" panose="020B0604020202020204" pitchFamily="34" charset="0"/>
              <a:buChar char="•"/>
            </a:pPr>
            <a:r>
              <a:rPr lang="en-US" dirty="0"/>
              <a:t>Optimized Furnace Operations/Improved O&amp;M</a:t>
            </a:r>
          </a:p>
          <a:p>
            <a:pPr marL="168275" indent="-168275">
              <a:buClr>
                <a:srgbClr val="FFFF66"/>
              </a:buClr>
              <a:buFont typeface="Arial" panose="020B0604020202020204" pitchFamily="34" charset="0"/>
              <a:buChar char="•"/>
            </a:pPr>
            <a:r>
              <a:rPr lang="en-US" dirty="0"/>
              <a:t>Windows -  Add Argon to Vinyl Lowe</a:t>
            </a:r>
          </a:p>
          <a:p>
            <a:pPr marL="168275" indent="-168275">
              <a:buClr>
                <a:srgbClr val="FFFF66"/>
              </a:buClr>
              <a:buFont typeface="Arial" panose="020B0604020202020204" pitchFamily="34" charset="0"/>
              <a:buChar char="•"/>
            </a:pPr>
            <a:r>
              <a:rPr lang="en-US" dirty="0"/>
              <a:t>Windows -  Add Low E and Argon to Vinyl Tint</a:t>
            </a:r>
          </a:p>
          <a:p>
            <a:pPr marL="168275" indent="-168275">
              <a:buClr>
                <a:srgbClr val="FFFF66"/>
              </a:buClr>
              <a:buFont typeface="Arial" panose="020B0604020202020204" pitchFamily="34" charset="0"/>
              <a:buChar char="•"/>
            </a:pPr>
            <a:r>
              <a:rPr lang="en-US" dirty="0"/>
              <a:t>Windows -  Add Low E to Vinyl Tint</a:t>
            </a:r>
          </a:p>
          <a:p>
            <a:endParaRPr lang="en-US" dirty="0"/>
          </a:p>
          <a:p>
            <a:endParaRPr lang="en-US" dirty="0"/>
          </a:p>
        </p:txBody>
      </p:sp>
      <p:sp>
        <p:nvSpPr>
          <p:cNvPr id="7" name="Slide Number Placeholder 6"/>
          <p:cNvSpPr>
            <a:spLocks noGrp="1"/>
          </p:cNvSpPr>
          <p:nvPr>
            <p:ph type="sldNum" sz="quarter" idx="12"/>
          </p:nvPr>
        </p:nvSpPr>
        <p:spPr>
          <a:xfrm>
            <a:off x="11012431" y="6237240"/>
            <a:ext cx="973667" cy="274320"/>
          </a:xfrm>
        </p:spPr>
        <p:txBody>
          <a:bodyPr/>
          <a:lstStyle/>
          <a:p>
            <a:fld id="{D57F1E4F-1CFF-5643-939E-217C01CDF565}" type="slidenum">
              <a:rPr lang="en-US" smtClean="0">
                <a:solidFill>
                  <a:prstClr val="black">
                    <a:lumMod val="95000"/>
                    <a:lumOff val="5000"/>
                  </a:prstClr>
                </a:solidFill>
              </a:rPr>
              <a:pPr/>
              <a:t>21</a:t>
            </a:fld>
            <a:endParaRPr lang="en-US" dirty="0">
              <a:solidFill>
                <a:prstClr val="black">
                  <a:lumMod val="95000"/>
                  <a:lumOff val="5000"/>
                </a:prstClr>
              </a:solidFill>
            </a:endParaRPr>
          </a:p>
        </p:txBody>
      </p:sp>
    </p:spTree>
    <p:extLst>
      <p:ext uri="{BB962C8B-B14F-4D97-AF65-F5344CB8AC3E}">
        <p14:creationId xmlns:p14="http://schemas.microsoft.com/office/powerpoint/2010/main" val="2054045450"/>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1" y="841606"/>
            <a:ext cx="10571998" cy="970450"/>
          </a:xfrm>
        </p:spPr>
        <p:txBody>
          <a:bodyPr>
            <a:normAutofit/>
          </a:bodyPr>
          <a:lstStyle/>
          <a:p>
            <a:r>
              <a:rPr lang="en-US" dirty="0" smtClean="0"/>
              <a:t>Residential Conservation Forecast Potential</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22</a:t>
            </a:fld>
            <a:endParaRPr lang="en-US" dirty="0">
              <a:solidFill>
                <a:prstClr val="black">
                  <a:lumMod val="95000"/>
                  <a:lumOff val="5000"/>
                </a:prstClr>
              </a:solidFill>
            </a:endParaRPr>
          </a:p>
        </p:txBody>
      </p:sp>
      <p:graphicFrame>
        <p:nvGraphicFramePr>
          <p:cNvPr id="5" name="Chart 4"/>
          <p:cNvGraphicFramePr>
            <a:graphicFrameLocks/>
          </p:cNvGraphicFramePr>
          <p:nvPr>
            <p:extLst/>
          </p:nvPr>
        </p:nvGraphicFramePr>
        <p:xfrm>
          <a:off x="204281" y="1785584"/>
          <a:ext cx="11371634" cy="5045944"/>
        </p:xfrm>
        <a:graphic>
          <a:graphicData uri="http://schemas.openxmlformats.org/drawingml/2006/chart">
            <c:chart xmlns:c="http://schemas.openxmlformats.org/drawingml/2006/chart" xmlns:r="http://schemas.openxmlformats.org/officeDocument/2006/relationships" r:id="rId2"/>
          </a:graphicData>
        </a:graphic>
      </p:graphicFrame>
      <p:pic>
        <p:nvPicPr>
          <p:cNvPr id="6" name="chart"/>
          <p:cNvPicPr>
            <a:picLocks noChangeAspect="1"/>
          </p:cNvPicPr>
          <p:nvPr/>
        </p:nvPicPr>
        <p:blipFill>
          <a:blip r:embed="rId3"/>
          <a:stretch>
            <a:fillRect/>
          </a:stretch>
        </p:blipFill>
        <p:spPr>
          <a:xfrm>
            <a:off x="1089346" y="1916742"/>
            <a:ext cx="3390566" cy="1834907"/>
          </a:xfrm>
          <a:prstGeom prst="rect">
            <a:avLst/>
          </a:prstGeom>
        </p:spPr>
      </p:pic>
    </p:spTree>
    <p:extLst>
      <p:ext uri="{BB962C8B-B14F-4D97-AF65-F5344CB8AC3E}">
        <p14:creationId xmlns:p14="http://schemas.microsoft.com/office/powerpoint/2010/main" val="625877761"/>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561414" cy="1499616"/>
          </a:xfrm>
        </p:spPr>
        <p:txBody>
          <a:bodyPr/>
          <a:lstStyle/>
          <a:p>
            <a:r>
              <a:rPr lang="en-US" dirty="0" smtClean="0"/>
              <a:t>Commercial Conservation Forecast Potential</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23</a:t>
            </a:fld>
            <a:endParaRPr lang="en-US" dirty="0">
              <a:solidFill>
                <a:prstClr val="black">
                  <a:lumMod val="95000"/>
                  <a:lumOff val="5000"/>
                </a:prstClr>
              </a:solidFill>
            </a:endParaRPr>
          </a:p>
        </p:txBody>
      </p:sp>
      <p:graphicFrame>
        <p:nvGraphicFramePr>
          <p:cNvPr id="6" name="Content Placeholder 5"/>
          <p:cNvGraphicFramePr>
            <a:graphicFrameLocks noGrp="1"/>
          </p:cNvGraphicFramePr>
          <p:nvPr>
            <p:ph idx="1"/>
            <p:extLst/>
          </p:nvPr>
        </p:nvGraphicFramePr>
        <p:xfrm>
          <a:off x="213063" y="1811046"/>
          <a:ext cx="11532093" cy="4933978"/>
        </p:xfrm>
        <a:graphic>
          <a:graphicData uri="http://schemas.openxmlformats.org/drawingml/2006/chart">
            <c:chart xmlns:c="http://schemas.openxmlformats.org/drawingml/2006/chart" xmlns:r="http://schemas.openxmlformats.org/officeDocument/2006/relationships" r:id="rId2"/>
          </a:graphicData>
        </a:graphic>
      </p:graphicFrame>
      <p:pic>
        <p:nvPicPr>
          <p:cNvPr id="5" name="chart"/>
          <p:cNvPicPr>
            <a:picLocks noChangeAspect="1"/>
          </p:cNvPicPr>
          <p:nvPr/>
        </p:nvPicPr>
        <p:blipFill>
          <a:blip r:embed="rId3"/>
          <a:stretch>
            <a:fillRect/>
          </a:stretch>
        </p:blipFill>
        <p:spPr>
          <a:xfrm>
            <a:off x="1133734" y="1943375"/>
            <a:ext cx="3390566" cy="1834907"/>
          </a:xfrm>
          <a:prstGeom prst="rect">
            <a:avLst/>
          </a:prstGeom>
        </p:spPr>
      </p:pic>
    </p:spTree>
    <p:extLst>
      <p:ext uri="{BB962C8B-B14F-4D97-AF65-F5344CB8AC3E}">
        <p14:creationId xmlns:p14="http://schemas.microsoft.com/office/powerpoint/2010/main" val="4253987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448293" cy="1499616"/>
          </a:xfrm>
        </p:spPr>
        <p:txBody>
          <a:bodyPr/>
          <a:lstStyle/>
          <a:p>
            <a:r>
              <a:rPr lang="en-US" dirty="0" smtClean="0"/>
              <a:t>Industrial Conservation </a:t>
            </a:r>
            <a:r>
              <a:rPr lang="en-US" dirty="0"/>
              <a:t>Forecast Potential</a:t>
            </a: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24</a:t>
            </a:fld>
            <a:endParaRPr lang="en-US" dirty="0">
              <a:solidFill>
                <a:prstClr val="black">
                  <a:lumMod val="95000"/>
                  <a:lumOff val="5000"/>
                </a:prstClr>
              </a:solidFill>
            </a:endParaRPr>
          </a:p>
        </p:txBody>
      </p:sp>
      <p:graphicFrame>
        <p:nvGraphicFramePr>
          <p:cNvPr id="5" name="Content Placeholder 4"/>
          <p:cNvGraphicFramePr>
            <a:graphicFrameLocks noGrp="1"/>
          </p:cNvGraphicFramePr>
          <p:nvPr>
            <p:ph idx="1"/>
            <p:extLst/>
          </p:nvPr>
        </p:nvGraphicFramePr>
        <p:xfrm>
          <a:off x="320511" y="1904214"/>
          <a:ext cx="11604396" cy="4637988"/>
        </p:xfrm>
        <a:graphic>
          <a:graphicData uri="http://schemas.openxmlformats.org/drawingml/2006/chart">
            <c:chart xmlns:c="http://schemas.openxmlformats.org/drawingml/2006/chart" xmlns:r="http://schemas.openxmlformats.org/officeDocument/2006/relationships" r:id="rId2"/>
          </a:graphicData>
        </a:graphic>
      </p:graphicFrame>
      <p:pic>
        <p:nvPicPr>
          <p:cNvPr id="6" name="chart"/>
          <p:cNvPicPr>
            <a:picLocks noChangeAspect="1"/>
          </p:cNvPicPr>
          <p:nvPr/>
        </p:nvPicPr>
        <p:blipFill>
          <a:blip r:embed="rId3"/>
          <a:stretch>
            <a:fillRect/>
          </a:stretch>
        </p:blipFill>
        <p:spPr>
          <a:xfrm>
            <a:off x="1095146" y="2033199"/>
            <a:ext cx="2313877" cy="1252224"/>
          </a:xfrm>
          <a:prstGeom prst="rect">
            <a:avLst/>
          </a:prstGeom>
        </p:spPr>
      </p:pic>
    </p:spTree>
    <p:extLst>
      <p:ext uri="{BB962C8B-B14F-4D97-AF65-F5344CB8AC3E}">
        <p14:creationId xmlns:p14="http://schemas.microsoft.com/office/powerpoint/2010/main" val="1990000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1" y="697354"/>
            <a:ext cx="10571998" cy="1172062"/>
          </a:xfrm>
        </p:spPr>
        <p:txBody>
          <a:bodyPr>
            <a:normAutofit fontScale="90000"/>
          </a:bodyPr>
          <a:lstStyle/>
          <a:p>
            <a:r>
              <a:rPr lang="en-US" dirty="0" smtClean="0"/>
              <a:t>Commercial/Industrial combined Savings Potential Forecast</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25</a:t>
            </a:fld>
            <a:endParaRPr lang="en-US" dirty="0">
              <a:solidFill>
                <a:prstClr val="black">
                  <a:lumMod val="95000"/>
                  <a:lumOff val="5000"/>
                </a:prstClr>
              </a:solidFill>
            </a:endParaRPr>
          </a:p>
        </p:txBody>
      </p:sp>
      <p:graphicFrame>
        <p:nvGraphicFramePr>
          <p:cNvPr id="6" name="Chart 5"/>
          <p:cNvGraphicFramePr>
            <a:graphicFrameLocks/>
          </p:cNvGraphicFramePr>
          <p:nvPr>
            <p:extLst/>
          </p:nvPr>
        </p:nvGraphicFramePr>
        <p:xfrm>
          <a:off x="1" y="1869417"/>
          <a:ext cx="11632676" cy="47293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6460592"/>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Zone 1: Bellingham &amp; Mt Vernon</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26</a:t>
            </a:fld>
            <a:endParaRPr lang="en-US" dirty="0">
              <a:solidFill>
                <a:prstClr val="black">
                  <a:lumMod val="95000"/>
                  <a:lumOff val="5000"/>
                </a:prstClr>
              </a:solidFill>
            </a:endParaRPr>
          </a:p>
        </p:txBody>
      </p:sp>
      <p:graphicFrame>
        <p:nvGraphicFramePr>
          <p:cNvPr id="6" name="Content Placeholder 5"/>
          <p:cNvGraphicFramePr>
            <a:graphicFrameLocks noGrp="1"/>
          </p:cNvGraphicFramePr>
          <p:nvPr>
            <p:ph idx="1"/>
            <p:extLst/>
          </p:nvPr>
        </p:nvGraphicFramePr>
        <p:xfrm>
          <a:off x="190852" y="1352145"/>
          <a:ext cx="11544199" cy="5392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287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21438" cy="1499616"/>
          </a:xfrm>
        </p:spPr>
        <p:txBody>
          <a:bodyPr/>
          <a:lstStyle/>
          <a:p>
            <a:r>
              <a:rPr lang="en-US" dirty="0" smtClean="0"/>
              <a:t>Climate Zone 2: Bremerton, Aberdeen &amp; Longview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27</a:t>
            </a:fld>
            <a:endParaRPr lang="en-US" dirty="0">
              <a:solidFill>
                <a:prstClr val="black">
                  <a:lumMod val="95000"/>
                  <a:lumOff val="5000"/>
                </a:prstClr>
              </a:solidFill>
            </a:endParaRPr>
          </a:p>
        </p:txBody>
      </p:sp>
      <p:graphicFrame>
        <p:nvGraphicFramePr>
          <p:cNvPr id="6" name="Chart 5"/>
          <p:cNvGraphicFramePr>
            <a:graphicFrameLocks/>
          </p:cNvGraphicFramePr>
          <p:nvPr>
            <p:extLst/>
          </p:nvPr>
        </p:nvGraphicFramePr>
        <p:xfrm>
          <a:off x="175098" y="1634248"/>
          <a:ext cx="11635902" cy="4961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937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Zone 3: Kennewick, Walla Walla, Wenatchee, &amp; Yakima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28</a:t>
            </a:fld>
            <a:endParaRPr lang="en-US" dirty="0">
              <a:solidFill>
                <a:prstClr val="black">
                  <a:lumMod val="95000"/>
                  <a:lumOff val="5000"/>
                </a:prstClr>
              </a:solidFill>
            </a:endParaRPr>
          </a:p>
        </p:txBody>
      </p:sp>
      <p:graphicFrame>
        <p:nvGraphicFramePr>
          <p:cNvPr id="6" name="Content Placeholder 5"/>
          <p:cNvGraphicFramePr>
            <a:graphicFrameLocks noGrp="1"/>
          </p:cNvGraphicFramePr>
          <p:nvPr>
            <p:ph idx="1"/>
            <p:extLst/>
          </p:nvPr>
        </p:nvGraphicFramePr>
        <p:xfrm>
          <a:off x="175098" y="1848256"/>
          <a:ext cx="11635902" cy="4896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9393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04" y="2118313"/>
            <a:ext cx="4620466" cy="4352391"/>
          </a:xfrm>
        </p:spPr>
        <p:txBody>
          <a:bodyPr>
            <a:normAutofit/>
          </a:bodyPr>
          <a:lstStyle/>
          <a:p>
            <a:r>
              <a:rPr lang="en-US" sz="4400" dirty="0" smtClean="0"/>
              <a:t>Monica Cowlishaw</a:t>
            </a:r>
            <a:r>
              <a:rPr lang="en-US" dirty="0" smtClean="0"/>
              <a:t/>
            </a:r>
            <a:br>
              <a:rPr lang="en-US" dirty="0" smtClean="0"/>
            </a:br>
            <a:r>
              <a:rPr lang="en-US" sz="2800" dirty="0" smtClean="0"/>
              <a:t>MGR, Energy Efficiency &amp; Community Outreach</a:t>
            </a:r>
            <a:br>
              <a:rPr lang="en-US" sz="2800" dirty="0" smtClean="0"/>
            </a:br>
            <a:r>
              <a:rPr lang="en-US" sz="2400" dirty="0" smtClean="0"/>
              <a:t>Monica.Cowlishaw@cngc.com</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4400" dirty="0">
                <a:solidFill>
                  <a:prstClr val="black">
                    <a:lumMod val="95000"/>
                    <a:lumOff val="5000"/>
                  </a:prstClr>
                </a:solidFill>
              </a:rPr>
              <a:t>Amanda Sargent</a:t>
            </a:r>
            <a:r>
              <a:rPr lang="en-US" dirty="0">
                <a:solidFill>
                  <a:prstClr val="black">
                    <a:lumMod val="95000"/>
                    <a:lumOff val="5000"/>
                  </a:prstClr>
                </a:solidFill>
              </a:rPr>
              <a:t/>
            </a:r>
            <a:br>
              <a:rPr lang="en-US" dirty="0">
                <a:solidFill>
                  <a:prstClr val="black">
                    <a:lumMod val="95000"/>
                    <a:lumOff val="5000"/>
                  </a:prstClr>
                </a:solidFill>
              </a:rPr>
            </a:br>
            <a:r>
              <a:rPr lang="en-US" sz="2800" dirty="0">
                <a:solidFill>
                  <a:prstClr val="black">
                    <a:lumMod val="95000"/>
                    <a:lumOff val="5000"/>
                  </a:prstClr>
                </a:solidFill>
              </a:rPr>
              <a:t>Conservation Analyst II</a:t>
            </a:r>
            <a:br>
              <a:rPr lang="en-US" sz="2800" dirty="0">
                <a:solidFill>
                  <a:prstClr val="black">
                    <a:lumMod val="95000"/>
                    <a:lumOff val="5000"/>
                  </a:prstClr>
                </a:solidFill>
              </a:rPr>
            </a:br>
            <a:r>
              <a:rPr lang="en-US" sz="2400" dirty="0">
                <a:solidFill>
                  <a:prstClr val="black">
                    <a:lumMod val="95000"/>
                    <a:lumOff val="5000"/>
                  </a:prstClr>
                </a:solidFill>
              </a:rPr>
              <a:t>Amanda.Sargent@cngc.com</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163" y="841420"/>
            <a:ext cx="2203731" cy="906207"/>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29</a:t>
            </a:fld>
            <a:endParaRPr lang="en-US" dirty="0">
              <a:solidFill>
                <a:prstClr val="black">
                  <a:lumMod val="95000"/>
                  <a:lumOff val="5000"/>
                </a:prstClr>
              </a:solidFill>
            </a:endParaRPr>
          </a:p>
        </p:txBody>
      </p:sp>
      <p:sp>
        <p:nvSpPr>
          <p:cNvPr id="4" name="TextBox 3"/>
          <p:cNvSpPr txBox="1"/>
          <p:nvPr/>
        </p:nvSpPr>
        <p:spPr>
          <a:xfrm>
            <a:off x="4602804" y="2971069"/>
            <a:ext cx="7208196" cy="2215991"/>
          </a:xfrm>
          <a:prstGeom prst="rect">
            <a:avLst/>
          </a:prstGeom>
          <a:noFill/>
        </p:spPr>
        <p:txBody>
          <a:bodyPr wrap="square" rtlCol="0">
            <a:spAutoFit/>
          </a:bodyPr>
          <a:lstStyle/>
          <a:p>
            <a:pPr algn="r" defTabSz="457200"/>
            <a:r>
              <a:rPr lang="en-US" sz="13800" dirty="0">
                <a:solidFill>
                  <a:prstClr val="black"/>
                </a:solidFill>
                <a:latin typeface="Tw Cen MT Condensed" panose="020B0606020104020203"/>
              </a:rPr>
              <a:t>Questions?</a:t>
            </a:r>
            <a:endParaRPr lang="en-US" sz="13800" dirty="0">
              <a:solidFill>
                <a:prstClr val="black"/>
              </a:solidFill>
              <a:latin typeface="Tw Cen MT Condensed" panose="020B0606020104020203"/>
            </a:endParaRPr>
          </a:p>
        </p:txBody>
      </p:sp>
    </p:spTree>
    <p:extLst>
      <p:ext uri="{BB962C8B-B14F-4D97-AF65-F5344CB8AC3E}">
        <p14:creationId xmlns:p14="http://schemas.microsoft.com/office/powerpoint/2010/main" val="316915902"/>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113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IRP Carbon Assumptions</a:t>
            </a:r>
            <a:endParaRPr lang="en-US" dirty="0"/>
          </a:p>
        </p:txBody>
      </p:sp>
      <p:sp>
        <p:nvSpPr>
          <p:cNvPr id="3" name="Subtitle 2"/>
          <p:cNvSpPr>
            <a:spLocks noGrp="1"/>
          </p:cNvSpPr>
          <p:nvPr>
            <p:ph type="subTitle" idx="1"/>
          </p:nvPr>
        </p:nvSpPr>
        <p:spPr/>
        <p:txBody>
          <a:bodyPr>
            <a:normAutofit lnSpcReduction="10000"/>
          </a:bodyPr>
          <a:lstStyle/>
          <a:p>
            <a:r>
              <a:rPr lang="en-US" dirty="0" smtClean="0"/>
              <a:t>Mark Sellers-Vaughn</a:t>
            </a:r>
          </a:p>
          <a:p>
            <a:r>
              <a:rPr lang="en-US" dirty="0" smtClean="0"/>
              <a:t>Bruce Folsom</a:t>
            </a:r>
          </a:p>
          <a:p>
            <a:endParaRPr lang="en-US" dirty="0"/>
          </a:p>
          <a:p>
            <a:r>
              <a:rPr lang="en-US" dirty="0" smtClean="0"/>
              <a:t>August 23, 2016</a:t>
            </a:r>
            <a:endParaRPr lang="en-US" dirty="0"/>
          </a:p>
        </p:txBody>
      </p:sp>
    </p:spTree>
    <p:extLst>
      <p:ext uri="{BB962C8B-B14F-4D97-AF65-F5344CB8AC3E}">
        <p14:creationId xmlns:p14="http://schemas.microsoft.com/office/powerpoint/2010/main" val="3656590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Cover Today</a:t>
            </a:r>
            <a:endParaRPr lang="en-US" dirty="0"/>
          </a:p>
        </p:txBody>
      </p:sp>
      <p:sp>
        <p:nvSpPr>
          <p:cNvPr id="3" name="Content Placeholder 2"/>
          <p:cNvSpPr>
            <a:spLocks noGrp="1"/>
          </p:cNvSpPr>
          <p:nvPr>
            <p:ph idx="1"/>
          </p:nvPr>
        </p:nvSpPr>
        <p:spPr/>
        <p:txBody>
          <a:bodyPr>
            <a:normAutofit fontScale="77500" lnSpcReduction="20000"/>
          </a:bodyPr>
          <a:lstStyle/>
          <a:p>
            <a:r>
              <a:rPr lang="en-US" dirty="0"/>
              <a:t>Purpose</a:t>
            </a:r>
          </a:p>
          <a:p>
            <a:r>
              <a:rPr lang="en-US" dirty="0"/>
              <a:t>Laying the Foundation</a:t>
            </a:r>
          </a:p>
          <a:p>
            <a:r>
              <a:rPr lang="en-US" dirty="0"/>
              <a:t>The National Focus</a:t>
            </a:r>
          </a:p>
          <a:p>
            <a:r>
              <a:rPr lang="en-US" dirty="0"/>
              <a:t>The Regional Focus</a:t>
            </a:r>
          </a:p>
          <a:p>
            <a:r>
              <a:rPr lang="en-US" dirty="0"/>
              <a:t>Washington</a:t>
            </a:r>
          </a:p>
          <a:p>
            <a:r>
              <a:rPr lang="en-US" dirty="0"/>
              <a:t>Oregon</a:t>
            </a:r>
          </a:p>
          <a:p>
            <a:r>
              <a:rPr lang="en-US" dirty="0"/>
              <a:t>Types of CO2 Adder Analyses</a:t>
            </a:r>
          </a:p>
          <a:p>
            <a:r>
              <a:rPr lang="en-US" dirty="0"/>
              <a:t>Fugitive Methane Emissions</a:t>
            </a:r>
          </a:p>
          <a:p>
            <a:r>
              <a:rPr lang="en-US" dirty="0"/>
              <a:t>Washington and Oregon Commission-Jurisdictional Planning Treatment </a:t>
            </a:r>
          </a:p>
          <a:p>
            <a:r>
              <a:rPr lang="en-US" dirty="0"/>
              <a:t>Sensitivities and Impacts on Prices  </a:t>
            </a:r>
          </a:p>
          <a:p>
            <a:r>
              <a:rPr lang="en-US" dirty="0"/>
              <a:t>Proposed </a:t>
            </a:r>
            <a:r>
              <a:rPr lang="en-US" dirty="0" smtClean="0"/>
              <a:t>Direction </a:t>
            </a:r>
            <a:endParaRPr lang="en-US" dirty="0"/>
          </a:p>
          <a:p>
            <a:r>
              <a:rPr lang="en-US" dirty="0"/>
              <a:t>Next </a:t>
            </a:r>
            <a:r>
              <a:rPr lang="en-US" dirty="0" smtClean="0"/>
              <a:t>Steps and Conclusion</a:t>
            </a:r>
            <a:endParaRPr lang="en-US" dirty="0"/>
          </a:p>
          <a:p>
            <a:endParaRPr lang="en-US" dirty="0"/>
          </a:p>
        </p:txBody>
      </p:sp>
      <p:pic>
        <p:nvPicPr>
          <p:cNvPr id="4" name="Picture 3"/>
          <p:cNvPicPr/>
          <p:nvPr/>
        </p:nvPicPr>
        <p:blipFill>
          <a:blip r:embed="rId2"/>
          <a:stretch>
            <a:fillRect/>
          </a:stretch>
        </p:blipFill>
        <p:spPr>
          <a:xfrm>
            <a:off x="7757710" y="1458867"/>
            <a:ext cx="2223417" cy="2340399"/>
          </a:xfrm>
          <a:prstGeom prst="rect">
            <a:avLst/>
          </a:prstGeom>
        </p:spPr>
      </p:pic>
    </p:spTree>
    <p:extLst>
      <p:ext uri="{BB962C8B-B14F-4D97-AF65-F5344CB8AC3E}">
        <p14:creationId xmlns:p14="http://schemas.microsoft.com/office/powerpoint/2010/main" val="1653547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a:t>To support policies that cost-effectively achieve state and federal carbon emission reduction policies and regulations</a:t>
            </a:r>
          </a:p>
          <a:p>
            <a:pPr marL="0" indent="0">
              <a:buNone/>
            </a:pPr>
            <a:endParaRPr lang="en-US" dirty="0"/>
          </a:p>
          <a:p>
            <a:r>
              <a:rPr lang="en-US" dirty="0"/>
              <a:t>To determine carbon methodology and assumptions </a:t>
            </a:r>
            <a:r>
              <a:rPr lang="en-US" dirty="0" smtClean="0"/>
              <a:t>                           for </a:t>
            </a:r>
            <a:r>
              <a:rPr lang="en-US" dirty="0"/>
              <a:t>calculating inputs towards a 20 year avoided cost </a:t>
            </a:r>
            <a:r>
              <a:rPr lang="en-US" dirty="0" smtClean="0"/>
              <a:t>                            of </a:t>
            </a:r>
            <a:r>
              <a:rPr lang="en-US" dirty="0"/>
              <a:t>natural gas, with associated two-year action items</a:t>
            </a:r>
          </a:p>
          <a:p>
            <a:endParaRPr lang="en-US" dirty="0"/>
          </a:p>
        </p:txBody>
      </p:sp>
      <p:pic>
        <p:nvPicPr>
          <p:cNvPr id="4" name="Picture 3"/>
          <p:cNvPicPr/>
          <p:nvPr/>
        </p:nvPicPr>
        <p:blipFill>
          <a:blip r:embed="rId2"/>
          <a:stretch>
            <a:fillRect/>
          </a:stretch>
        </p:blipFill>
        <p:spPr>
          <a:xfrm>
            <a:off x="9453428" y="2715698"/>
            <a:ext cx="1038225" cy="1581150"/>
          </a:xfrm>
          <a:prstGeom prst="rect">
            <a:avLst/>
          </a:prstGeom>
        </p:spPr>
      </p:pic>
    </p:spTree>
    <p:extLst>
      <p:ext uri="{BB962C8B-B14F-4D97-AF65-F5344CB8AC3E}">
        <p14:creationId xmlns:p14="http://schemas.microsoft.com/office/powerpoint/2010/main" val="1407173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Laying the Foundation</a:t>
            </a:r>
            <a:endParaRPr lang="en-US" dirty="0"/>
          </a:p>
        </p:txBody>
      </p:sp>
      <p:sp>
        <p:nvSpPr>
          <p:cNvPr id="3" name="Content Placeholder 2"/>
          <p:cNvSpPr>
            <a:spLocks noGrp="1"/>
          </p:cNvSpPr>
          <p:nvPr>
            <p:ph idx="1"/>
          </p:nvPr>
        </p:nvSpPr>
        <p:spPr>
          <a:xfrm>
            <a:off x="838200" y="1490774"/>
            <a:ext cx="10515600" cy="4523660"/>
          </a:xfrm>
        </p:spPr>
        <p:txBody>
          <a:bodyPr>
            <a:normAutofit fontScale="77500" lnSpcReduction="20000"/>
          </a:bodyPr>
          <a:lstStyle/>
          <a:p>
            <a:r>
              <a:rPr lang="en-US" dirty="0"/>
              <a:t>Carbon dioxide is the primary source of greenhouse gas emissions (GHG)</a:t>
            </a:r>
          </a:p>
          <a:p>
            <a:pPr marL="0" indent="0">
              <a:buNone/>
            </a:pPr>
            <a:endParaRPr lang="en-US" dirty="0"/>
          </a:p>
          <a:p>
            <a:r>
              <a:rPr lang="en-US" dirty="0"/>
              <a:t>The US Environmental Protection Agency (EPA) released its </a:t>
            </a:r>
            <a:r>
              <a:rPr lang="en-US" dirty="0" smtClean="0"/>
              <a:t>                                               final </a:t>
            </a:r>
            <a:r>
              <a:rPr lang="en-US" dirty="0"/>
              <a:t>Clean Power Plan (August 2015) rule with required CO2 </a:t>
            </a:r>
            <a:r>
              <a:rPr lang="en-US" dirty="0" smtClean="0"/>
              <a:t>                                 reductions </a:t>
            </a:r>
            <a:r>
              <a:rPr lang="en-US" dirty="0"/>
              <a:t>by state, primarily directed towards electric generation</a:t>
            </a:r>
          </a:p>
          <a:p>
            <a:pPr marL="0" indent="0">
              <a:buNone/>
            </a:pPr>
            <a:endParaRPr lang="en-US" dirty="0"/>
          </a:p>
          <a:p>
            <a:r>
              <a:rPr lang="en-US" dirty="0"/>
              <a:t>Electricity production fueled by natural gas produces significantly less CO2 emissions than coal plants; fugitive methane emissions from natural gas production wells, pipelines, storage, and distribution is a contributor to GHG but involves considerable uncertainty</a:t>
            </a:r>
          </a:p>
          <a:p>
            <a:pPr marL="0" indent="0">
              <a:buNone/>
            </a:pPr>
            <a:endParaRPr lang="en-US" dirty="0"/>
          </a:p>
          <a:p>
            <a:r>
              <a:rPr lang="en-US" dirty="0" smtClean="0"/>
              <a:t>CO2 cost-adders are to be applied to avoided </a:t>
            </a:r>
            <a:r>
              <a:rPr lang="en-US" dirty="0"/>
              <a:t>costs to address </a:t>
            </a:r>
            <a:r>
              <a:rPr lang="en-US" dirty="0" smtClean="0"/>
              <a:t>the above</a:t>
            </a:r>
          </a:p>
          <a:p>
            <a:pPr marL="0" indent="0">
              <a:buNone/>
            </a:pPr>
            <a:endParaRPr lang="en-US" dirty="0" smtClean="0"/>
          </a:p>
          <a:p>
            <a:pPr marL="0" indent="0">
              <a:buNone/>
            </a:pPr>
            <a:r>
              <a:rPr lang="en-US" dirty="0"/>
              <a:t>(</a:t>
            </a:r>
            <a:r>
              <a:rPr lang="en-US" dirty="0" smtClean="0"/>
              <a:t>NOTE: Numbers shown in this presentation are “draft” as this remains a work-in-process)</a:t>
            </a:r>
          </a:p>
          <a:p>
            <a:endParaRPr lang="en-US" dirty="0"/>
          </a:p>
          <a:p>
            <a:endParaRPr lang="en-US" dirty="0"/>
          </a:p>
        </p:txBody>
      </p:sp>
      <p:pic>
        <p:nvPicPr>
          <p:cNvPr id="4" name="Picture 3"/>
          <p:cNvPicPr/>
          <p:nvPr/>
        </p:nvPicPr>
        <p:blipFill>
          <a:blip r:embed="rId2"/>
          <a:stretch>
            <a:fillRect/>
          </a:stretch>
        </p:blipFill>
        <p:spPr>
          <a:xfrm>
            <a:off x="9294857" y="1909461"/>
            <a:ext cx="1381125" cy="1295400"/>
          </a:xfrm>
          <a:prstGeom prst="rect">
            <a:avLst/>
          </a:prstGeom>
        </p:spPr>
      </p:pic>
    </p:spTree>
    <p:extLst>
      <p:ext uri="{BB962C8B-B14F-4D97-AF65-F5344CB8AC3E}">
        <p14:creationId xmlns:p14="http://schemas.microsoft.com/office/powerpoint/2010/main" val="3610635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Focus</a:t>
            </a:r>
            <a:endParaRPr lang="en-US" dirty="0"/>
          </a:p>
        </p:txBody>
      </p:sp>
      <p:sp>
        <p:nvSpPr>
          <p:cNvPr id="3" name="Content Placeholder 2"/>
          <p:cNvSpPr>
            <a:spLocks noGrp="1"/>
          </p:cNvSpPr>
          <p:nvPr>
            <p:ph idx="1"/>
          </p:nvPr>
        </p:nvSpPr>
        <p:spPr/>
        <p:txBody>
          <a:bodyPr>
            <a:normAutofit/>
          </a:bodyPr>
          <a:lstStyle/>
          <a:p>
            <a:r>
              <a:rPr lang="en-US" dirty="0"/>
              <a:t>Clean Air Act, Section 111(d) gave the US EPA authority to promulgate state Clean Power Plan rules  </a:t>
            </a:r>
          </a:p>
          <a:p>
            <a:pPr lvl="1"/>
            <a:r>
              <a:rPr lang="en-US" dirty="0"/>
              <a:t>Reduce greenhouse gas emissions from covered </a:t>
            </a:r>
            <a:r>
              <a:rPr lang="en-US" dirty="0" smtClean="0"/>
              <a:t>                                           power </a:t>
            </a:r>
            <a:r>
              <a:rPr lang="en-US" dirty="0"/>
              <a:t>plants by 32% from 2005 levels by 2030</a:t>
            </a:r>
          </a:p>
          <a:p>
            <a:pPr lvl="1"/>
            <a:r>
              <a:rPr lang="en-US" dirty="0"/>
              <a:t>US Supreme Court stayed </a:t>
            </a:r>
            <a:r>
              <a:rPr lang="en-US" dirty="0" smtClean="0"/>
              <a:t>implementation                                                 (February </a:t>
            </a:r>
            <a:r>
              <a:rPr lang="en-US" dirty="0"/>
              <a:t>2015)</a:t>
            </a:r>
          </a:p>
          <a:p>
            <a:pPr lvl="1"/>
            <a:r>
              <a:rPr lang="en-US" dirty="0"/>
              <a:t>Oral arguments heard June 2016 (DC Circuit Court of Appeals</a:t>
            </a:r>
            <a:r>
              <a:rPr lang="en-US" dirty="0" smtClean="0"/>
              <a:t>)</a:t>
            </a:r>
            <a:endParaRPr lang="en-US" dirty="0"/>
          </a:p>
          <a:p>
            <a:r>
              <a:rPr lang="en-US" dirty="0"/>
              <a:t>States may comply in two ways:</a:t>
            </a:r>
          </a:p>
          <a:p>
            <a:pPr lvl="1"/>
            <a:r>
              <a:rPr lang="en-US" dirty="0"/>
              <a:t>Rate-based – </a:t>
            </a:r>
            <a:r>
              <a:rPr lang="en-US" dirty="0" smtClean="0"/>
              <a:t>Reducing </a:t>
            </a:r>
            <a:r>
              <a:rPr lang="en-US" dirty="0"/>
              <a:t>the average CO2 emissions rate (pounds of CO2/kilowatt-hour) from electric generating plants</a:t>
            </a:r>
          </a:p>
          <a:p>
            <a:pPr lvl="1"/>
            <a:r>
              <a:rPr lang="en-US" dirty="0"/>
              <a:t>Mass-based – Limiting the total emissions (tons of CO2 per year)</a:t>
            </a:r>
          </a:p>
          <a:p>
            <a:endParaRPr lang="en-US" dirty="0"/>
          </a:p>
        </p:txBody>
      </p:sp>
      <p:pic>
        <p:nvPicPr>
          <p:cNvPr id="4" name="Picture 3"/>
          <p:cNvPicPr/>
          <p:nvPr/>
        </p:nvPicPr>
        <p:blipFill>
          <a:blip r:embed="rId2"/>
          <a:stretch>
            <a:fillRect/>
          </a:stretch>
        </p:blipFill>
        <p:spPr>
          <a:xfrm>
            <a:off x="8531381" y="2366023"/>
            <a:ext cx="2238375" cy="1533525"/>
          </a:xfrm>
          <a:prstGeom prst="rect">
            <a:avLst/>
          </a:prstGeom>
        </p:spPr>
      </p:pic>
    </p:spTree>
    <p:extLst>
      <p:ext uri="{BB962C8B-B14F-4D97-AF65-F5344CB8AC3E}">
        <p14:creationId xmlns:p14="http://schemas.microsoft.com/office/powerpoint/2010/main" val="1301301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Regional Focus</a:t>
            </a:r>
            <a:endParaRPr lang="en-US" dirty="0"/>
          </a:p>
        </p:txBody>
      </p:sp>
      <p:sp>
        <p:nvSpPr>
          <p:cNvPr id="3" name="Content Placeholder 2"/>
          <p:cNvSpPr>
            <a:spLocks noGrp="1"/>
          </p:cNvSpPr>
          <p:nvPr>
            <p:ph idx="1"/>
          </p:nvPr>
        </p:nvSpPr>
        <p:spPr/>
        <p:txBody>
          <a:bodyPr>
            <a:normAutofit/>
          </a:bodyPr>
          <a:lstStyle/>
          <a:p>
            <a:r>
              <a:rPr lang="en-US" dirty="0"/>
              <a:t>The Northwest Power Planning and Conservation Council (</a:t>
            </a:r>
            <a:r>
              <a:rPr lang="en-US" dirty="0" smtClean="0"/>
              <a:t>NPPC or Council) recently published its 7</a:t>
            </a:r>
            <a:r>
              <a:rPr lang="en-US" baseline="30000" dirty="0" smtClean="0"/>
              <a:t>th</a:t>
            </a:r>
            <a:r>
              <a:rPr lang="en-US" dirty="0" smtClean="0"/>
              <a:t> </a:t>
            </a:r>
            <a:r>
              <a:rPr lang="en-US" dirty="0"/>
              <a:t>Power Plan </a:t>
            </a:r>
            <a:endParaRPr lang="en-US" dirty="0" smtClean="0"/>
          </a:p>
          <a:p>
            <a:pPr lvl="1"/>
            <a:r>
              <a:rPr lang="en-US" dirty="0" smtClean="0"/>
              <a:t>Released May 2016</a:t>
            </a:r>
          </a:p>
          <a:p>
            <a:pPr lvl="1"/>
            <a:r>
              <a:rPr lang="en-US" dirty="0" smtClean="0"/>
              <a:t>Significant discussion, analysis, and scenarios                                            regarding CO2 contained in Chapters 3 and 15</a:t>
            </a:r>
          </a:p>
          <a:p>
            <a:pPr marL="0" indent="0">
              <a:buNone/>
            </a:pPr>
            <a:endParaRPr lang="en-US" dirty="0"/>
          </a:p>
          <a:p>
            <a:r>
              <a:rPr lang="en-US" dirty="0"/>
              <a:t>Considerable prior regional </a:t>
            </a:r>
            <a:r>
              <a:rPr lang="en-US" dirty="0" smtClean="0"/>
              <a:t>collaboration </a:t>
            </a:r>
            <a:r>
              <a:rPr lang="en-US" dirty="0"/>
              <a:t>regarding GHG</a:t>
            </a:r>
          </a:p>
          <a:p>
            <a:pPr lvl="1"/>
            <a:r>
              <a:rPr lang="en-US" dirty="0"/>
              <a:t>Such as the proposed cap and trade program of the Western Climate Initiative</a:t>
            </a:r>
          </a:p>
          <a:p>
            <a:endParaRPr lang="en-US" dirty="0"/>
          </a:p>
        </p:txBody>
      </p:sp>
      <p:pic>
        <p:nvPicPr>
          <p:cNvPr id="4" name="Picture 3"/>
          <p:cNvPicPr/>
          <p:nvPr/>
        </p:nvPicPr>
        <p:blipFill>
          <a:blip r:embed="rId2"/>
          <a:stretch>
            <a:fillRect/>
          </a:stretch>
        </p:blipFill>
        <p:spPr>
          <a:xfrm>
            <a:off x="8157223" y="2485623"/>
            <a:ext cx="3098912" cy="1525274"/>
          </a:xfrm>
          <a:prstGeom prst="rect">
            <a:avLst/>
          </a:prstGeom>
        </p:spPr>
      </p:pic>
    </p:spTree>
    <p:extLst>
      <p:ext uri="{BB962C8B-B14F-4D97-AF65-F5344CB8AC3E}">
        <p14:creationId xmlns:p14="http://schemas.microsoft.com/office/powerpoint/2010/main" val="1808024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Draft Clean Air Rule published by the Department of Ecology (January 2016), with new draft in June</a:t>
            </a:r>
          </a:p>
          <a:p>
            <a:pPr lvl="1"/>
            <a:r>
              <a:rPr lang="en-US" dirty="0"/>
              <a:t>If adopted, would require LDCs to reduce CO2 emissions </a:t>
            </a:r>
            <a:r>
              <a:rPr lang="en-US" dirty="0" smtClean="0"/>
              <a:t>                                               by </a:t>
            </a:r>
            <a:r>
              <a:rPr lang="en-US" dirty="0"/>
              <a:t>5% from a rolling baseline</a:t>
            </a:r>
          </a:p>
          <a:p>
            <a:pPr lvl="1"/>
            <a:r>
              <a:rPr lang="en-US" dirty="0"/>
              <a:t>Reductions to come from efficiency, investment in </a:t>
            </a:r>
            <a:r>
              <a:rPr lang="en-US" dirty="0" smtClean="0"/>
              <a:t>                                          Washington facilities, </a:t>
            </a:r>
            <a:r>
              <a:rPr lang="en-US" dirty="0"/>
              <a:t>and/or purchased allowances and </a:t>
            </a:r>
            <a:r>
              <a:rPr lang="en-US" dirty="0" smtClean="0"/>
              <a:t>offsets</a:t>
            </a:r>
          </a:p>
          <a:p>
            <a:pPr marL="457200" lvl="1" indent="0">
              <a:buNone/>
            </a:pPr>
            <a:r>
              <a:rPr lang="en-US" dirty="0"/>
              <a:t> </a:t>
            </a:r>
          </a:p>
          <a:p>
            <a:r>
              <a:rPr lang="en-US" dirty="0"/>
              <a:t>Initiative 732 (I-732) – Clean Energy Future</a:t>
            </a:r>
          </a:p>
          <a:p>
            <a:pPr lvl="1"/>
            <a:r>
              <a:rPr lang="en-US" dirty="0"/>
              <a:t>Charges a carbon tax of $25 per ton of carbon</a:t>
            </a:r>
          </a:p>
          <a:p>
            <a:pPr lvl="1"/>
            <a:r>
              <a:rPr lang="en-US" dirty="0"/>
              <a:t>Lowers the sales tax by 1%</a:t>
            </a:r>
          </a:p>
          <a:p>
            <a:pPr lvl="1"/>
            <a:r>
              <a:rPr lang="en-US" dirty="0"/>
              <a:t>Grants tax rebate of up to $1,500 annually to 400,000 low income families</a:t>
            </a:r>
          </a:p>
          <a:p>
            <a:pPr lvl="1"/>
            <a:r>
              <a:rPr lang="en-US" dirty="0"/>
              <a:t>Eliminates the business and occupation (B&amp;O) tax on manufacturing</a:t>
            </a:r>
          </a:p>
          <a:p>
            <a:pPr marL="0" indent="0">
              <a:buNone/>
            </a:pPr>
            <a:endParaRPr lang="en-US" dirty="0"/>
          </a:p>
        </p:txBody>
      </p:sp>
      <p:pic>
        <p:nvPicPr>
          <p:cNvPr id="4" name="Picture 3"/>
          <p:cNvPicPr/>
          <p:nvPr/>
        </p:nvPicPr>
        <p:blipFill>
          <a:blip r:embed="rId2"/>
          <a:stretch>
            <a:fillRect/>
          </a:stretch>
        </p:blipFill>
        <p:spPr>
          <a:xfrm>
            <a:off x="9294119" y="2305318"/>
            <a:ext cx="1820349" cy="1941289"/>
          </a:xfrm>
          <a:prstGeom prst="rect">
            <a:avLst/>
          </a:prstGeom>
        </p:spPr>
      </p:pic>
    </p:spTree>
    <p:extLst>
      <p:ext uri="{BB962C8B-B14F-4D97-AF65-F5344CB8AC3E}">
        <p14:creationId xmlns:p14="http://schemas.microsoft.com/office/powerpoint/2010/main" val="1782744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 (continued)</a:t>
            </a:r>
            <a:endParaRPr lang="en-US" dirty="0"/>
          </a:p>
        </p:txBody>
      </p:sp>
      <p:sp>
        <p:nvSpPr>
          <p:cNvPr id="3" name="Content Placeholder 2"/>
          <p:cNvSpPr>
            <a:spLocks noGrp="1"/>
          </p:cNvSpPr>
          <p:nvPr>
            <p:ph idx="1"/>
          </p:nvPr>
        </p:nvSpPr>
        <p:spPr/>
        <p:txBody>
          <a:bodyPr/>
          <a:lstStyle/>
          <a:p>
            <a:r>
              <a:rPr lang="en-US" dirty="0" smtClean="0"/>
              <a:t>Potential other initiative in-progress </a:t>
            </a:r>
          </a:p>
          <a:p>
            <a:pPr marL="0" indent="0">
              <a:buNone/>
            </a:pPr>
            <a:endParaRPr lang="en-US" dirty="0" smtClean="0"/>
          </a:p>
          <a:p>
            <a:r>
              <a:rPr lang="en-US" dirty="0" smtClean="0"/>
              <a:t>Significant other state policies with CO2 impacts</a:t>
            </a:r>
          </a:p>
          <a:p>
            <a:pPr lvl="1"/>
            <a:r>
              <a:rPr lang="en-US" dirty="0" smtClean="0"/>
              <a:t>Energy Independence Act (“I-937”)</a:t>
            </a:r>
          </a:p>
          <a:p>
            <a:pPr lvl="1"/>
            <a:r>
              <a:rPr lang="en-US" dirty="0" smtClean="0"/>
              <a:t>Electric Vehicle Action Plan</a:t>
            </a:r>
          </a:p>
          <a:p>
            <a:pPr lvl="1"/>
            <a:r>
              <a:rPr lang="en-US" dirty="0" smtClean="0"/>
              <a:t>And others</a:t>
            </a:r>
          </a:p>
          <a:p>
            <a:endParaRPr lang="en-US" dirty="0"/>
          </a:p>
        </p:txBody>
      </p:sp>
      <p:pic>
        <p:nvPicPr>
          <p:cNvPr id="4" name="Picture 3"/>
          <p:cNvPicPr/>
          <p:nvPr/>
        </p:nvPicPr>
        <p:blipFill>
          <a:blip r:embed="rId2"/>
          <a:stretch>
            <a:fillRect/>
          </a:stretch>
        </p:blipFill>
        <p:spPr>
          <a:xfrm>
            <a:off x="8545583" y="2315024"/>
            <a:ext cx="2478732" cy="2924358"/>
          </a:xfrm>
          <a:prstGeom prst="rect">
            <a:avLst/>
          </a:prstGeom>
        </p:spPr>
      </p:pic>
    </p:spTree>
    <p:extLst>
      <p:ext uri="{BB962C8B-B14F-4D97-AF65-F5344CB8AC3E}">
        <p14:creationId xmlns:p14="http://schemas.microsoft.com/office/powerpoint/2010/main" val="2307739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a:t>
            </a: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r>
              <a:rPr lang="en-US" dirty="0"/>
              <a:t>“Coal to Clean” law </a:t>
            </a:r>
            <a:r>
              <a:rPr lang="en-US" dirty="0" smtClean="0"/>
              <a:t>adopted in </a:t>
            </a:r>
            <a:r>
              <a:rPr lang="en-US" dirty="0"/>
              <a:t>2016 (SB 1547)</a:t>
            </a:r>
          </a:p>
          <a:p>
            <a:pPr lvl="1"/>
            <a:r>
              <a:rPr lang="en-US" dirty="0"/>
              <a:t>Effectively eliminates coal power by 2030</a:t>
            </a:r>
          </a:p>
          <a:p>
            <a:pPr lvl="1"/>
            <a:r>
              <a:rPr lang="en-US" dirty="0"/>
              <a:t>50% renewable electric generation by </a:t>
            </a:r>
            <a:r>
              <a:rPr lang="en-US" dirty="0" smtClean="0"/>
              <a:t>2040</a:t>
            </a:r>
            <a:endParaRPr lang="en-US" dirty="0"/>
          </a:p>
          <a:p>
            <a:r>
              <a:rPr lang="en-US" dirty="0"/>
              <a:t>Several other legislative proposals considered without adoption in 2016:</a:t>
            </a:r>
          </a:p>
          <a:p>
            <a:pPr lvl="1"/>
            <a:r>
              <a:rPr lang="en-US" dirty="0"/>
              <a:t>Replace GHG emission goal with cap and trade program (SB 1574)</a:t>
            </a:r>
          </a:p>
          <a:p>
            <a:pPr lvl="1"/>
            <a:r>
              <a:rPr lang="en-US" dirty="0"/>
              <a:t>Repeal GHG emission goal; requires Environmental Quality Commission to adopt goals and limits (HB 4068</a:t>
            </a:r>
            <a:r>
              <a:rPr lang="en-US" dirty="0" smtClean="0"/>
              <a:t>)</a:t>
            </a:r>
            <a:endParaRPr lang="en-US" dirty="0"/>
          </a:p>
          <a:p>
            <a:r>
              <a:rPr lang="en-US" dirty="0"/>
              <a:t>Additional proposals expected in the 2017 legislative </a:t>
            </a:r>
            <a:r>
              <a:rPr lang="en-US" dirty="0" smtClean="0"/>
              <a:t>session</a:t>
            </a:r>
          </a:p>
          <a:p>
            <a:r>
              <a:rPr lang="en-US" dirty="0" smtClean="0"/>
              <a:t>Monitoring Northwest Natural Gas’ carbon program </a:t>
            </a:r>
            <a:endParaRPr lang="en-US" dirty="0"/>
          </a:p>
          <a:p>
            <a:endParaRPr lang="en-US" dirty="0"/>
          </a:p>
        </p:txBody>
      </p:sp>
      <p:pic>
        <p:nvPicPr>
          <p:cNvPr id="4" name="Picture 3"/>
          <p:cNvPicPr/>
          <p:nvPr/>
        </p:nvPicPr>
        <p:blipFill>
          <a:blip r:embed="rId2"/>
          <a:stretch>
            <a:fillRect/>
          </a:stretch>
        </p:blipFill>
        <p:spPr>
          <a:xfrm>
            <a:off x="7782864" y="1825625"/>
            <a:ext cx="3305846" cy="1150849"/>
          </a:xfrm>
          <a:prstGeom prst="rect">
            <a:avLst/>
          </a:prstGeom>
        </p:spPr>
      </p:pic>
    </p:spTree>
    <p:extLst>
      <p:ext uri="{BB962C8B-B14F-4D97-AF65-F5344CB8AC3E}">
        <p14:creationId xmlns:p14="http://schemas.microsoft.com/office/powerpoint/2010/main" val="376887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CO2 Adder Analyses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Northwest Power and Planning Council summarizes applicable approaches.  </a:t>
            </a:r>
            <a:r>
              <a:rPr lang="en-US" u="sng" dirty="0"/>
              <a:t>While directed to the electric industry, these are provided as illustrations of the potential scope of methodologies and recently-performed </a:t>
            </a:r>
            <a:r>
              <a:rPr lang="en-US" u="sng" dirty="0" smtClean="0"/>
              <a:t>analyses</a:t>
            </a:r>
          </a:p>
          <a:p>
            <a:endParaRPr lang="en-US" dirty="0"/>
          </a:p>
          <a:p>
            <a:r>
              <a:rPr lang="en-US" dirty="0" smtClean="0"/>
              <a:t>Eight </a:t>
            </a:r>
            <a:r>
              <a:rPr lang="en-US" dirty="0"/>
              <a:t>a</a:t>
            </a:r>
            <a:r>
              <a:rPr lang="en-US" dirty="0" smtClean="0"/>
              <a:t>pproaches were applied by the Council:</a:t>
            </a:r>
          </a:p>
          <a:p>
            <a:pPr lvl="1"/>
            <a:r>
              <a:rPr lang="en-US" dirty="0" smtClean="0"/>
              <a:t>Social </a:t>
            </a:r>
            <a:r>
              <a:rPr lang="en-US" dirty="0"/>
              <a:t>Cost of Carbon (Mid-Range and High</a:t>
            </a:r>
            <a:r>
              <a:rPr lang="en-US" dirty="0" smtClean="0"/>
              <a:t>) – two approaches</a:t>
            </a:r>
            <a:endParaRPr lang="en-US" dirty="0"/>
          </a:p>
          <a:p>
            <a:pPr lvl="1"/>
            <a:r>
              <a:rPr lang="en-US" dirty="0" smtClean="0"/>
              <a:t>Carbon </a:t>
            </a:r>
            <a:r>
              <a:rPr lang="en-US" dirty="0"/>
              <a:t>Cost Risk (e.g., $0 - $110/ton</a:t>
            </a:r>
            <a:r>
              <a:rPr lang="en-US" dirty="0" smtClean="0"/>
              <a:t>) – one approach</a:t>
            </a:r>
            <a:endParaRPr lang="en-US" dirty="0"/>
          </a:p>
          <a:p>
            <a:pPr lvl="1"/>
            <a:r>
              <a:rPr lang="en-US" dirty="0" smtClean="0"/>
              <a:t>Regional </a:t>
            </a:r>
            <a:r>
              <a:rPr lang="en-US" dirty="0"/>
              <a:t>Renewable Portfolio Standards at 35</a:t>
            </a:r>
            <a:r>
              <a:rPr lang="en-US" dirty="0" smtClean="0"/>
              <a:t>% – one approach</a:t>
            </a:r>
          </a:p>
          <a:p>
            <a:pPr lvl="1"/>
            <a:r>
              <a:rPr lang="en-US" dirty="0" smtClean="0"/>
              <a:t>Maximum </a:t>
            </a:r>
            <a:r>
              <a:rPr lang="en-US" dirty="0"/>
              <a:t>Carbon Reduction (Existing Technology, Coal Retirement, Coal Retirement with the Social Cost of Carbon, Coal Retirement with the Social Cost of Carbon and No New Gas</a:t>
            </a:r>
            <a:r>
              <a:rPr lang="en-US" dirty="0" smtClean="0"/>
              <a:t>) – four approaches</a:t>
            </a:r>
            <a:endParaRPr lang="en-US" dirty="0"/>
          </a:p>
          <a:p>
            <a:endParaRPr lang="en-US" dirty="0"/>
          </a:p>
        </p:txBody>
      </p:sp>
      <p:pic>
        <p:nvPicPr>
          <p:cNvPr id="4" name="Picture 3"/>
          <p:cNvPicPr/>
          <p:nvPr/>
        </p:nvPicPr>
        <p:blipFill>
          <a:blip r:embed="rId2"/>
          <a:stretch>
            <a:fillRect/>
          </a:stretch>
        </p:blipFill>
        <p:spPr>
          <a:xfrm>
            <a:off x="9039225" y="3149142"/>
            <a:ext cx="2314575" cy="1524000"/>
          </a:xfrm>
          <a:prstGeom prst="rect">
            <a:avLst/>
          </a:prstGeom>
        </p:spPr>
      </p:pic>
    </p:spTree>
    <p:extLst>
      <p:ext uri="{BB962C8B-B14F-4D97-AF65-F5344CB8AC3E}">
        <p14:creationId xmlns:p14="http://schemas.microsoft.com/office/powerpoint/2010/main" val="2972125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Demand Side Management</a:t>
            </a:r>
            <a:endParaRPr lang="en-US" dirty="0"/>
          </a:p>
        </p:txBody>
      </p:sp>
      <p:sp>
        <p:nvSpPr>
          <p:cNvPr id="3" name="Subtitle 2"/>
          <p:cNvSpPr>
            <a:spLocks noGrp="1"/>
          </p:cNvSpPr>
          <p:nvPr>
            <p:ph type="subTitle" idx="1"/>
          </p:nvPr>
        </p:nvSpPr>
        <p:spPr>
          <a:xfrm>
            <a:off x="1362092" y="5691657"/>
            <a:ext cx="6867508" cy="714511"/>
          </a:xfrm>
        </p:spPr>
        <p:txBody>
          <a:bodyPr>
            <a:normAutofit/>
          </a:bodyPr>
          <a:lstStyle/>
          <a:p>
            <a:pPr algn="r"/>
            <a:r>
              <a:rPr lang="en-US" dirty="0" smtClean="0"/>
              <a:t>August 23</a:t>
            </a:r>
            <a:r>
              <a:rPr lang="en-US" baseline="30000" dirty="0" smtClean="0"/>
              <a:t>rd</a:t>
            </a:r>
            <a:r>
              <a:rPr lang="en-US" dirty="0"/>
              <a:t> 2016, TAG 3, </a:t>
            </a:r>
            <a:r>
              <a:rPr lang="en-US" dirty="0" smtClean="0"/>
              <a:t>Integrated Resource Planning</a:t>
            </a: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4</a:t>
            </a:fld>
            <a:endParaRPr lang="en-US" dirty="0">
              <a:solidFill>
                <a:prstClr val="black">
                  <a:lumMod val="95000"/>
                  <a:lumOff val="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979" y="5265187"/>
            <a:ext cx="2203731" cy="906207"/>
          </a:xfrm>
          <a:prstGeom prst="rect">
            <a:avLst/>
          </a:prstGeom>
        </p:spPr>
      </p:pic>
    </p:spTree>
    <p:extLst>
      <p:ext uri="{BB962C8B-B14F-4D97-AF65-F5344CB8AC3E}">
        <p14:creationId xmlns:p14="http://schemas.microsoft.com/office/powerpoint/2010/main" val="1295742378"/>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CO2 Adder Analyses (continued)</a:t>
            </a:r>
            <a:endParaRPr lang="en-US" dirty="0"/>
          </a:p>
        </p:txBody>
      </p:sp>
      <p:sp>
        <p:nvSpPr>
          <p:cNvPr id="3" name="Content Placeholder 2"/>
          <p:cNvSpPr>
            <a:spLocks noGrp="1"/>
          </p:cNvSpPr>
          <p:nvPr>
            <p:ph idx="1"/>
          </p:nvPr>
        </p:nvSpPr>
        <p:spPr/>
        <p:txBody>
          <a:bodyPr>
            <a:normAutofit fontScale="92500"/>
          </a:bodyPr>
          <a:lstStyle/>
          <a:p>
            <a:r>
              <a:rPr lang="en-US" dirty="0"/>
              <a:t>Four additional scenarios included:</a:t>
            </a:r>
          </a:p>
          <a:p>
            <a:pPr lvl="1"/>
            <a:r>
              <a:rPr lang="en-US" dirty="0"/>
              <a:t>Planned Loss of a Major Non-GHG Emitting Resource (i.e., 1,000 </a:t>
            </a:r>
            <a:r>
              <a:rPr lang="en-US" dirty="0" err="1"/>
              <a:t>aMW</a:t>
            </a:r>
            <a:r>
              <a:rPr lang="en-US" dirty="0"/>
              <a:t> of hydro)</a:t>
            </a:r>
          </a:p>
          <a:p>
            <a:pPr lvl="1"/>
            <a:r>
              <a:rPr lang="en-US" dirty="0"/>
              <a:t>Unplanned Loss of a Major Non- GHG Emitting Resource</a:t>
            </a:r>
          </a:p>
          <a:p>
            <a:pPr lvl="1"/>
            <a:r>
              <a:rPr lang="en-US" dirty="0"/>
              <a:t>Faster Conservation Deployment</a:t>
            </a:r>
          </a:p>
          <a:p>
            <a:pPr lvl="1"/>
            <a:r>
              <a:rPr lang="en-US" dirty="0"/>
              <a:t>Slower Conservation Deployment</a:t>
            </a:r>
          </a:p>
          <a:p>
            <a:pPr marL="0" indent="0">
              <a:buNone/>
            </a:pPr>
            <a:endParaRPr lang="en-US" dirty="0"/>
          </a:p>
          <a:p>
            <a:r>
              <a:rPr lang="en-US" dirty="0"/>
              <a:t>Four sensitivity analyses were performed:</a:t>
            </a:r>
          </a:p>
          <a:p>
            <a:pPr lvl="1"/>
            <a:r>
              <a:rPr lang="en-US" dirty="0"/>
              <a:t>No Demand Response</a:t>
            </a:r>
          </a:p>
          <a:p>
            <a:pPr lvl="1"/>
            <a:r>
              <a:rPr lang="en-US" dirty="0"/>
              <a:t>Low Natural Gas and Wholesale Electricity Prices</a:t>
            </a:r>
          </a:p>
          <a:p>
            <a:pPr lvl="1"/>
            <a:r>
              <a:rPr lang="en-US" dirty="0"/>
              <a:t>Increased Market Reliance</a:t>
            </a:r>
          </a:p>
          <a:p>
            <a:pPr lvl="1"/>
            <a:r>
              <a:rPr lang="en-US" dirty="0"/>
              <a:t>Lower Conservation</a:t>
            </a:r>
          </a:p>
          <a:p>
            <a:endParaRPr lang="en-US" dirty="0"/>
          </a:p>
        </p:txBody>
      </p:sp>
      <p:pic>
        <p:nvPicPr>
          <p:cNvPr id="4" name="Picture 3"/>
          <p:cNvPicPr/>
          <p:nvPr/>
        </p:nvPicPr>
        <p:blipFill>
          <a:blip r:embed="rId2"/>
          <a:stretch>
            <a:fillRect/>
          </a:stretch>
        </p:blipFill>
        <p:spPr>
          <a:xfrm>
            <a:off x="8680427" y="3358769"/>
            <a:ext cx="1914525" cy="1685925"/>
          </a:xfrm>
          <a:prstGeom prst="rect">
            <a:avLst/>
          </a:prstGeom>
        </p:spPr>
      </p:pic>
    </p:spTree>
    <p:extLst>
      <p:ext uri="{BB962C8B-B14F-4D97-AF65-F5344CB8AC3E}">
        <p14:creationId xmlns:p14="http://schemas.microsoft.com/office/powerpoint/2010/main" val="16806951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Fugitive Methane Emissions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Fugitive </a:t>
            </a:r>
            <a:r>
              <a:rPr lang="en-US" dirty="0"/>
              <a:t>methane (a major component of natural gas) occurs </a:t>
            </a:r>
            <a:r>
              <a:rPr lang="en-US" dirty="0" smtClean="0"/>
              <a:t>                            during </a:t>
            </a:r>
            <a:r>
              <a:rPr lang="en-US" dirty="0"/>
              <a:t>production, transportation and distribution</a:t>
            </a:r>
          </a:p>
          <a:p>
            <a:pPr lvl="1"/>
            <a:r>
              <a:rPr lang="en-US" dirty="0"/>
              <a:t>Ranges of methane emissions vary, with new production facilities now </a:t>
            </a:r>
            <a:r>
              <a:rPr lang="en-US" dirty="0" smtClean="0"/>
              <a:t>                               coming </a:t>
            </a:r>
            <a:r>
              <a:rPr lang="en-US" dirty="0"/>
              <a:t>in around 1%</a:t>
            </a:r>
          </a:p>
          <a:p>
            <a:pPr marL="0" indent="0">
              <a:buNone/>
            </a:pPr>
            <a:endParaRPr lang="en-US" dirty="0"/>
          </a:p>
          <a:p>
            <a:r>
              <a:rPr lang="en-US" dirty="0"/>
              <a:t>Council’s 7</a:t>
            </a:r>
            <a:r>
              <a:rPr lang="en-US" baseline="30000" dirty="0"/>
              <a:t>th</a:t>
            </a:r>
            <a:r>
              <a:rPr lang="en-US" dirty="0"/>
              <a:t> Power Plan </a:t>
            </a:r>
          </a:p>
          <a:p>
            <a:pPr lvl="1"/>
            <a:r>
              <a:rPr lang="en-US" dirty="0"/>
              <a:t>“…there is considerable uncertainty around such issues as whether its impacts compared to carbon dioxide are over or under-stated…and whether accounting for the methane emissions from coal production would also raise that fuel’s full life-cycle climate impacts…”</a:t>
            </a:r>
          </a:p>
          <a:p>
            <a:pPr lvl="1"/>
            <a:r>
              <a:rPr lang="en-US" dirty="0"/>
              <a:t>“…will likely draw on gas production new wells which have lower fugitive emissions…”</a:t>
            </a:r>
          </a:p>
          <a:p>
            <a:pPr lvl="1"/>
            <a:r>
              <a:rPr lang="en-US" dirty="0"/>
              <a:t>“…unless new pipeline capacity is needed, fugitive emissions from pipeline leaks remain relatively constant…”</a:t>
            </a:r>
          </a:p>
          <a:p>
            <a:r>
              <a:rPr lang="en-US" dirty="0" smtClean="0"/>
              <a:t>Summary: Electric generation fueled by natural gas has significantly less CO2 emissions than electric generation from coal.  Including fugitive methane emissions, natural gas remains with lower CO2 emissions</a:t>
            </a:r>
          </a:p>
          <a:p>
            <a:pPr marL="0" indent="0">
              <a:buNone/>
            </a:pPr>
            <a:endParaRPr lang="en-US" dirty="0"/>
          </a:p>
        </p:txBody>
      </p:sp>
      <p:pic>
        <p:nvPicPr>
          <p:cNvPr id="4" name="Picture 3"/>
          <p:cNvPicPr/>
          <p:nvPr/>
        </p:nvPicPr>
        <p:blipFill>
          <a:blip r:embed="rId2"/>
          <a:stretch>
            <a:fillRect/>
          </a:stretch>
        </p:blipFill>
        <p:spPr>
          <a:xfrm>
            <a:off x="9307199" y="1529411"/>
            <a:ext cx="1665601" cy="1883490"/>
          </a:xfrm>
          <a:prstGeom prst="rect">
            <a:avLst/>
          </a:prstGeom>
        </p:spPr>
      </p:pic>
    </p:spTree>
    <p:extLst>
      <p:ext uri="{BB962C8B-B14F-4D97-AF65-F5344CB8AC3E}">
        <p14:creationId xmlns:p14="http://schemas.microsoft.com/office/powerpoint/2010/main" val="512469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Washington and Oregon Commission-Jurisdictional Planning Treatment </a:t>
            </a:r>
            <a:r>
              <a:rPr lang="en-US" b="1" dirty="0" smtClean="0"/>
              <a:t>of CO2 Emissions</a:t>
            </a:r>
            <a:r>
              <a:rPr lang="en-US" dirty="0"/>
              <a:t/>
            </a:r>
            <a:br>
              <a:rPr lang="en-US" dirty="0"/>
            </a:br>
            <a:endParaRPr lang="en-US" dirty="0"/>
          </a:p>
        </p:txBody>
      </p:sp>
      <p:sp>
        <p:nvSpPr>
          <p:cNvPr id="3" name="Content Placeholder 2"/>
          <p:cNvSpPr>
            <a:spLocks noGrp="1"/>
          </p:cNvSpPr>
          <p:nvPr>
            <p:ph idx="1"/>
          </p:nvPr>
        </p:nvSpPr>
        <p:spPr/>
        <p:txBody>
          <a:bodyPr/>
          <a:lstStyle/>
          <a:p>
            <a:pPr>
              <a:lnSpc>
                <a:spcPct val="100000"/>
              </a:lnSpc>
              <a:spcBef>
                <a:spcPts val="0"/>
              </a:spcBef>
            </a:pPr>
            <a:r>
              <a:rPr lang="en-US" dirty="0" smtClean="0"/>
              <a:t>Local Distribution Companies:</a:t>
            </a:r>
          </a:p>
          <a:p>
            <a:pPr marL="0" indent="0">
              <a:lnSpc>
                <a:spcPct val="100000"/>
              </a:lnSpc>
              <a:spcBef>
                <a:spcPts val="0"/>
              </a:spcBef>
              <a:buNone/>
            </a:pPr>
            <a:r>
              <a:rPr lang="en-US" dirty="0"/>
              <a:t> </a:t>
            </a:r>
            <a:r>
              <a:rPr lang="en-US" dirty="0" smtClean="0"/>
              <a:t>  (note all </a:t>
            </a:r>
            <a:r>
              <a:rPr lang="en-US" dirty="0"/>
              <a:t>based on NPPC forecast </a:t>
            </a:r>
            <a:r>
              <a:rPr lang="en-US" dirty="0" smtClean="0"/>
              <a:t>using the carbon cost risk approach)</a:t>
            </a:r>
            <a:endParaRPr lang="en-US" dirty="0"/>
          </a:p>
          <a:p>
            <a:pPr lvl="1"/>
            <a:r>
              <a:rPr lang="en-US" dirty="0"/>
              <a:t>PSE </a:t>
            </a:r>
            <a:r>
              <a:rPr lang="en-US" dirty="0" smtClean="0"/>
              <a:t> </a:t>
            </a:r>
          </a:p>
          <a:p>
            <a:pPr lvl="2"/>
            <a:r>
              <a:rPr lang="en-US" dirty="0" smtClean="0"/>
              <a:t>In </a:t>
            </a:r>
            <a:r>
              <a:rPr lang="en-US" dirty="0"/>
              <a:t>its 2015 IRP, modeled three CO2 prices:  No Federal CO2 price </a:t>
            </a:r>
            <a:r>
              <a:rPr lang="en-US" dirty="0" smtClean="0"/>
              <a:t>                              ($</a:t>
            </a:r>
            <a:r>
              <a:rPr lang="en-US" dirty="0"/>
              <a:t>0/ton); Mid CO2 price ($13/ton in 2016 to $54/ton in 2035); High </a:t>
            </a:r>
            <a:r>
              <a:rPr lang="en-US" dirty="0" smtClean="0"/>
              <a:t>                                 CO2 </a:t>
            </a:r>
            <a:r>
              <a:rPr lang="en-US" dirty="0"/>
              <a:t>price ($35/ton in 2020 to $120/ton in 2035)</a:t>
            </a:r>
          </a:p>
          <a:p>
            <a:pPr lvl="1"/>
            <a:r>
              <a:rPr lang="en-US" dirty="0"/>
              <a:t>Northwest Natural Gas </a:t>
            </a:r>
          </a:p>
          <a:p>
            <a:pPr lvl="2"/>
            <a:r>
              <a:rPr lang="en-US" dirty="0" smtClean="0"/>
              <a:t>In </a:t>
            </a:r>
            <a:r>
              <a:rPr lang="en-US" dirty="0"/>
              <a:t>its “2016 IRP Draft for Public Comment,” for Oregon, begins in 2021 at $7/ton with $28/ton in 2035 and for Washington, starts at $7/ton in 2017 with $32/ton in 2035)</a:t>
            </a:r>
          </a:p>
          <a:p>
            <a:pPr lvl="1"/>
            <a:r>
              <a:rPr lang="en-US" dirty="0" err="1"/>
              <a:t>Avista</a:t>
            </a:r>
            <a:r>
              <a:rPr lang="en-US" dirty="0"/>
              <a:t> </a:t>
            </a:r>
          </a:p>
          <a:p>
            <a:pPr lvl="2"/>
            <a:r>
              <a:rPr lang="en-US" dirty="0" smtClean="0"/>
              <a:t>In </a:t>
            </a:r>
            <a:r>
              <a:rPr lang="en-US" dirty="0"/>
              <a:t>it draft 2016 slides, adder </a:t>
            </a:r>
            <a:r>
              <a:rPr lang="en-US" dirty="0" smtClean="0"/>
              <a:t>begins </a:t>
            </a:r>
            <a:r>
              <a:rPr lang="en-US" dirty="0"/>
              <a:t>in 2018 ($10/ton), escalating to $20/ton (2035</a:t>
            </a:r>
            <a:r>
              <a:rPr lang="en-US" dirty="0" smtClean="0"/>
              <a:t>)</a:t>
            </a:r>
            <a:endParaRPr lang="en-US" dirty="0"/>
          </a:p>
        </p:txBody>
      </p:sp>
      <p:pic>
        <p:nvPicPr>
          <p:cNvPr id="4" name="Picture 3"/>
          <p:cNvPicPr/>
          <p:nvPr/>
        </p:nvPicPr>
        <p:blipFill>
          <a:blip r:embed="rId2"/>
          <a:stretch>
            <a:fillRect/>
          </a:stretch>
        </p:blipFill>
        <p:spPr>
          <a:xfrm>
            <a:off x="9375149" y="2815039"/>
            <a:ext cx="1455983" cy="1525141"/>
          </a:xfrm>
          <a:prstGeom prst="rect">
            <a:avLst/>
          </a:prstGeom>
        </p:spPr>
      </p:pic>
    </p:spTree>
    <p:extLst>
      <p:ext uri="{BB962C8B-B14F-4D97-AF65-F5344CB8AC3E}">
        <p14:creationId xmlns:p14="http://schemas.microsoft.com/office/powerpoint/2010/main" val="24499063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Current Efforts by Cascade re </a:t>
            </a:r>
            <a:r>
              <a:rPr lang="en-US" b="1" dirty="0" smtClean="0"/>
              <a:t>GHG Reduction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Cascade is addressing CO2 in the following </a:t>
            </a:r>
            <a:r>
              <a:rPr lang="en-US" dirty="0" smtClean="0"/>
              <a:t>manner</a:t>
            </a:r>
            <a:endParaRPr lang="en-US" dirty="0"/>
          </a:p>
          <a:p>
            <a:pPr lvl="1"/>
            <a:endParaRPr lang="en-US" dirty="0" smtClean="0"/>
          </a:p>
          <a:p>
            <a:pPr lvl="1"/>
            <a:r>
              <a:rPr lang="en-US" dirty="0" smtClean="0"/>
              <a:t>Energy efficiency programs</a:t>
            </a:r>
            <a:endParaRPr lang="en-US" dirty="0"/>
          </a:p>
          <a:p>
            <a:pPr marL="457200" lvl="1" indent="0">
              <a:buNone/>
            </a:pPr>
            <a:endParaRPr lang="en-US" dirty="0"/>
          </a:p>
          <a:p>
            <a:pPr lvl="1"/>
            <a:r>
              <a:rPr lang="en-US" dirty="0" smtClean="0"/>
              <a:t>Encouragement of the direct use of natural gas </a:t>
            </a:r>
            <a:endParaRPr lang="en-US" dirty="0"/>
          </a:p>
          <a:p>
            <a:pPr marL="457200" lvl="1" indent="0">
              <a:buNone/>
            </a:pPr>
            <a:endParaRPr lang="en-US" dirty="0"/>
          </a:p>
          <a:p>
            <a:pPr lvl="1"/>
            <a:r>
              <a:rPr lang="en-US" dirty="0"/>
              <a:t>Methane recapturing and leak prevention</a:t>
            </a:r>
          </a:p>
          <a:p>
            <a:pPr marL="457200" lvl="1" indent="0">
              <a:buNone/>
            </a:pPr>
            <a:endParaRPr lang="en-US" dirty="0"/>
          </a:p>
          <a:p>
            <a:pPr marL="0" indent="0">
              <a:buNone/>
            </a:pPr>
            <a:endParaRPr lang="en-US" dirty="0"/>
          </a:p>
        </p:txBody>
      </p:sp>
      <p:pic>
        <p:nvPicPr>
          <p:cNvPr id="4" name="Picture 3"/>
          <p:cNvPicPr/>
          <p:nvPr/>
        </p:nvPicPr>
        <p:blipFill>
          <a:blip r:embed="rId2"/>
          <a:stretch>
            <a:fillRect/>
          </a:stretch>
        </p:blipFill>
        <p:spPr>
          <a:xfrm>
            <a:off x="8648096" y="2627290"/>
            <a:ext cx="2195915" cy="2112135"/>
          </a:xfrm>
          <a:prstGeom prst="rect">
            <a:avLst/>
          </a:prstGeom>
        </p:spPr>
      </p:pic>
    </p:spTree>
    <p:extLst>
      <p:ext uri="{BB962C8B-B14F-4D97-AF65-F5344CB8AC3E}">
        <p14:creationId xmlns:p14="http://schemas.microsoft.com/office/powerpoint/2010/main" val="1308582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Proposed Direction </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Apply CO2 adders from 7</a:t>
            </a:r>
            <a:r>
              <a:rPr lang="en-US" baseline="30000" dirty="0" smtClean="0"/>
              <a:t>th</a:t>
            </a:r>
            <a:r>
              <a:rPr lang="en-US" dirty="0" smtClean="0"/>
              <a:t> Plan</a:t>
            </a:r>
          </a:p>
          <a:p>
            <a:pPr lvl="1"/>
            <a:r>
              <a:rPr lang="en-US" dirty="0" smtClean="0"/>
              <a:t>Apply Carbon Cost Risk approach</a:t>
            </a:r>
          </a:p>
          <a:p>
            <a:pPr lvl="1"/>
            <a:r>
              <a:rPr lang="en-US" dirty="0" smtClean="0"/>
              <a:t>Near time price of </a:t>
            </a:r>
            <a:r>
              <a:rPr lang="en-US" dirty="0" smtClean="0"/>
              <a:t>$10/ton escalating </a:t>
            </a:r>
            <a:r>
              <a:rPr lang="en-US" dirty="0" smtClean="0"/>
              <a:t>to $</a:t>
            </a:r>
            <a:r>
              <a:rPr lang="en-US" dirty="0" smtClean="0"/>
              <a:t>35 per</a:t>
            </a:r>
            <a:endParaRPr lang="en-US" dirty="0" smtClean="0"/>
          </a:p>
          <a:p>
            <a:pPr marL="457200" lvl="1" indent="0">
              <a:buNone/>
            </a:pPr>
            <a:r>
              <a:rPr lang="en-US" dirty="0" smtClean="0"/>
              <a:t>    ton in 2035</a:t>
            </a:r>
          </a:p>
          <a:p>
            <a:pPr marL="0" indent="0">
              <a:buNone/>
            </a:pPr>
            <a:endParaRPr lang="en-US" dirty="0" smtClean="0"/>
          </a:p>
          <a:p>
            <a:r>
              <a:rPr lang="en-US" dirty="0" smtClean="0"/>
              <a:t>Include:</a:t>
            </a:r>
          </a:p>
          <a:p>
            <a:pPr lvl="1"/>
            <a:r>
              <a:rPr lang="en-US" dirty="0" smtClean="0"/>
              <a:t>Ranges </a:t>
            </a:r>
          </a:p>
          <a:p>
            <a:pPr lvl="1"/>
            <a:r>
              <a:rPr lang="en-US" dirty="0"/>
              <a:t>S</a:t>
            </a:r>
            <a:r>
              <a:rPr lang="en-US" dirty="0" smtClean="0"/>
              <a:t>ensitivity analyses</a:t>
            </a:r>
          </a:p>
          <a:p>
            <a:pPr marL="0" indent="0">
              <a:buNone/>
            </a:pPr>
            <a:endParaRPr lang="en-US" b="1" dirty="0" smtClean="0"/>
          </a:p>
          <a:p>
            <a:r>
              <a:rPr lang="en-US" dirty="0" smtClean="0"/>
              <a:t>Determine impact on prices  </a:t>
            </a:r>
          </a:p>
          <a:p>
            <a:endParaRPr lang="en-US" dirty="0" smtClean="0"/>
          </a:p>
          <a:p>
            <a:endParaRPr lang="en-US" dirty="0" smtClean="0"/>
          </a:p>
          <a:p>
            <a:pPr marL="0" indent="0">
              <a:buNone/>
            </a:pPr>
            <a:endParaRPr lang="en-US" dirty="0" smtClean="0"/>
          </a:p>
          <a:p>
            <a:endParaRPr lang="en-US" dirty="0"/>
          </a:p>
        </p:txBody>
      </p:sp>
      <p:pic>
        <p:nvPicPr>
          <p:cNvPr id="4" name="Picture 3"/>
          <p:cNvPicPr/>
          <p:nvPr/>
        </p:nvPicPr>
        <p:blipFill>
          <a:blip r:embed="rId2"/>
          <a:stretch>
            <a:fillRect/>
          </a:stretch>
        </p:blipFill>
        <p:spPr>
          <a:xfrm>
            <a:off x="7539104" y="2192966"/>
            <a:ext cx="2905662" cy="2310606"/>
          </a:xfrm>
          <a:prstGeom prst="rect">
            <a:avLst/>
          </a:prstGeom>
        </p:spPr>
      </p:pic>
    </p:spTree>
    <p:extLst>
      <p:ext uri="{BB962C8B-B14F-4D97-AF65-F5344CB8AC3E}">
        <p14:creationId xmlns:p14="http://schemas.microsoft.com/office/powerpoint/2010/main" val="22544119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and Conclusion</a:t>
            </a:r>
            <a:endParaRPr lang="en-US" dirty="0"/>
          </a:p>
        </p:txBody>
      </p:sp>
      <p:sp>
        <p:nvSpPr>
          <p:cNvPr id="3" name="Content Placeholder 2"/>
          <p:cNvSpPr>
            <a:spLocks noGrp="1"/>
          </p:cNvSpPr>
          <p:nvPr>
            <p:ph idx="1"/>
          </p:nvPr>
        </p:nvSpPr>
        <p:spPr/>
        <p:txBody>
          <a:bodyPr>
            <a:normAutofit/>
          </a:bodyPr>
          <a:lstStyle/>
          <a:p>
            <a:r>
              <a:rPr lang="en-US" dirty="0" smtClean="0"/>
              <a:t>Incorporate carbon planning assumptions into modeling</a:t>
            </a:r>
            <a:endParaRPr lang="en-US" dirty="0"/>
          </a:p>
          <a:p>
            <a:r>
              <a:rPr lang="en-US" dirty="0" smtClean="0"/>
              <a:t>Will provide </a:t>
            </a:r>
            <a:r>
              <a:rPr lang="en-US" dirty="0"/>
              <a:t>a brief update of the modeling impacts </a:t>
            </a:r>
            <a:r>
              <a:rPr lang="en-US" dirty="0" smtClean="0"/>
              <a:t>                              at </a:t>
            </a:r>
            <a:r>
              <a:rPr lang="en-US" dirty="0"/>
              <a:t>TAG </a:t>
            </a:r>
            <a:r>
              <a:rPr lang="en-US" dirty="0" smtClean="0"/>
              <a:t>4</a:t>
            </a:r>
          </a:p>
          <a:p>
            <a:r>
              <a:rPr lang="en-US" dirty="0" smtClean="0"/>
              <a:t>Conclusion…</a:t>
            </a:r>
          </a:p>
          <a:p>
            <a:pPr lvl="1"/>
            <a:r>
              <a:rPr lang="en-US" dirty="0" smtClean="0"/>
              <a:t>Regarding expectations, lesser impact on customers as                           compared to the electric utility industry</a:t>
            </a:r>
          </a:p>
          <a:p>
            <a:pPr lvl="1"/>
            <a:r>
              <a:rPr lang="en-US" dirty="0" smtClean="0"/>
              <a:t>Impact of ranges and sensitivity analyses will be presented                                to the TAG when modeling is performed</a:t>
            </a:r>
            <a:endParaRPr lang="en-US" dirty="0"/>
          </a:p>
        </p:txBody>
      </p:sp>
      <p:pic>
        <p:nvPicPr>
          <p:cNvPr id="4" name="Picture 3"/>
          <p:cNvPicPr/>
          <p:nvPr/>
        </p:nvPicPr>
        <p:blipFill>
          <a:blip r:embed="rId2"/>
          <a:stretch>
            <a:fillRect/>
          </a:stretch>
        </p:blipFill>
        <p:spPr>
          <a:xfrm>
            <a:off x="9053043" y="2398154"/>
            <a:ext cx="2019300" cy="1752600"/>
          </a:xfrm>
          <a:prstGeom prst="rect">
            <a:avLst/>
          </a:prstGeom>
        </p:spPr>
      </p:pic>
    </p:spTree>
    <p:extLst>
      <p:ext uri="{BB962C8B-B14F-4D97-AF65-F5344CB8AC3E}">
        <p14:creationId xmlns:p14="http://schemas.microsoft.com/office/powerpoint/2010/main" val="19075903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r>
              <a:rPr lang="en-US" sz="4000" dirty="0" smtClean="0"/>
              <a:t>                                                         …and thank you</a:t>
            </a:r>
            <a:endParaRPr lang="en-US" sz="4000" dirty="0"/>
          </a:p>
        </p:txBody>
      </p:sp>
      <p:pic>
        <p:nvPicPr>
          <p:cNvPr id="4" name="Picture 3"/>
          <p:cNvPicPr>
            <a:picLocks noChangeAspect="1"/>
          </p:cNvPicPr>
          <p:nvPr/>
        </p:nvPicPr>
        <p:blipFill>
          <a:blip r:embed="rId2"/>
          <a:stretch>
            <a:fillRect/>
          </a:stretch>
        </p:blipFill>
        <p:spPr>
          <a:xfrm>
            <a:off x="3732927" y="1825625"/>
            <a:ext cx="2768556" cy="2555590"/>
          </a:xfrm>
          <a:prstGeom prst="rect">
            <a:avLst/>
          </a:prstGeom>
        </p:spPr>
      </p:pic>
    </p:spTree>
    <p:extLst>
      <p:ext uri="{BB962C8B-B14F-4D97-AF65-F5344CB8AC3E}">
        <p14:creationId xmlns:p14="http://schemas.microsoft.com/office/powerpoint/2010/main" val="40636886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Market Outlook and Long Range Price Forecast</a:t>
            </a:r>
            <a:endParaRPr lang="en-US" dirty="0"/>
          </a:p>
        </p:txBody>
      </p:sp>
    </p:spTree>
    <p:extLst>
      <p:ext uri="{BB962C8B-B14F-4D97-AF65-F5344CB8AC3E}">
        <p14:creationId xmlns:p14="http://schemas.microsoft.com/office/powerpoint/2010/main" val="2292308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range market outlook</a:t>
            </a:r>
            <a:endParaRPr lang="en-US" dirty="0"/>
          </a:p>
        </p:txBody>
      </p:sp>
      <p:sp>
        <p:nvSpPr>
          <p:cNvPr id="3" name="Content Placeholder 2"/>
          <p:cNvSpPr>
            <a:spLocks noGrp="1"/>
          </p:cNvSpPr>
          <p:nvPr>
            <p:ph idx="1"/>
          </p:nvPr>
        </p:nvSpPr>
        <p:spPr>
          <a:xfrm>
            <a:off x="1981200" y="1143000"/>
            <a:ext cx="8229600" cy="5257800"/>
          </a:xfrm>
        </p:spPr>
        <p:txBody>
          <a:bodyPr>
            <a:noAutofit/>
          </a:bodyPr>
          <a:lstStyle/>
          <a:p>
            <a:r>
              <a:rPr lang="en-US" sz="1600" dirty="0"/>
              <a:t>Rockies production slight decline; but with other supplies serving the Midwest, the west coast is ripe for expansion.</a:t>
            </a:r>
          </a:p>
          <a:p>
            <a:r>
              <a:rPr lang="en-US" sz="1600" dirty="0"/>
              <a:t>Once LNG flows from BC in early 2020s we should see AECO prices begin to rise relative to Rockies.</a:t>
            </a:r>
          </a:p>
          <a:p>
            <a:r>
              <a:rPr lang="en-US" sz="1600" dirty="0"/>
              <a:t>Station 2 should become more liquid </a:t>
            </a:r>
          </a:p>
          <a:p>
            <a:r>
              <a:rPr lang="en-US" sz="1600" dirty="0"/>
              <a:t>A number of experts say US </a:t>
            </a:r>
            <a:r>
              <a:rPr lang="en-US" sz="1600" dirty="0"/>
              <a:t>production is expected </a:t>
            </a:r>
            <a:r>
              <a:rPr lang="en-US" sz="1600" dirty="0"/>
              <a:t>to over 90 </a:t>
            </a:r>
            <a:r>
              <a:rPr lang="en-US" sz="1600" dirty="0"/>
              <a:t>bcfd in 2020 and </a:t>
            </a:r>
            <a:r>
              <a:rPr lang="en-US" sz="1600" dirty="0"/>
              <a:t> over 110 </a:t>
            </a:r>
            <a:r>
              <a:rPr lang="en-US" sz="1600" dirty="0"/>
              <a:t>bcfd in </a:t>
            </a:r>
            <a:r>
              <a:rPr lang="en-US" sz="1600" dirty="0"/>
              <a:t>2030</a:t>
            </a:r>
          </a:p>
          <a:p>
            <a:pPr lvl="1"/>
            <a:r>
              <a:rPr lang="en-US" sz="1600" dirty="0"/>
              <a:t>Even more low-cost gas in the Marcellus. </a:t>
            </a:r>
          </a:p>
          <a:p>
            <a:pPr lvl="1"/>
            <a:r>
              <a:rPr lang="en-US" sz="1600" dirty="0"/>
              <a:t>Production growth in Western </a:t>
            </a:r>
            <a:r>
              <a:rPr lang="en-US" sz="1600" dirty="0"/>
              <a:t>Canada now, but low prices will ultimately reduce any long-term production expectations.</a:t>
            </a:r>
          </a:p>
          <a:p>
            <a:r>
              <a:rPr lang="en-US" sz="1600" dirty="0"/>
              <a:t>US demand is expected to exceed 90 bcfd in 2020 and 115 b</a:t>
            </a:r>
            <a:r>
              <a:rPr lang="en-US" sz="1600" dirty="0"/>
              <a:t>cfd </a:t>
            </a:r>
            <a:r>
              <a:rPr lang="en-US" sz="1600" dirty="0"/>
              <a:t>by 2030, about 7-10% higher than expected in our 2012 IRP</a:t>
            </a:r>
          </a:p>
          <a:p>
            <a:r>
              <a:rPr lang="en-US" sz="1600" dirty="0"/>
              <a:t>Low long-term prices </a:t>
            </a:r>
            <a:r>
              <a:rPr lang="en-US" sz="1600" dirty="0"/>
              <a:t>will likely encourage new </a:t>
            </a:r>
            <a:r>
              <a:rPr lang="en-US" sz="1600" dirty="0"/>
              <a:t>gas-intensive industrial projects</a:t>
            </a:r>
          </a:p>
          <a:p>
            <a:r>
              <a:rPr lang="en-US" sz="1600" dirty="0"/>
              <a:t>Power-sector consumption </a:t>
            </a:r>
            <a:r>
              <a:rPr lang="en-US" sz="1600" dirty="0"/>
              <a:t>strengthens as coal displacement continues.</a:t>
            </a:r>
            <a:r>
              <a:rPr lang="en-US" sz="1600" dirty="0"/>
              <a:t> </a:t>
            </a:r>
          </a:p>
          <a:p>
            <a:r>
              <a:rPr lang="en-US" sz="1600" dirty="0"/>
              <a:t>US </a:t>
            </a:r>
            <a:r>
              <a:rPr lang="en-US" sz="1600" dirty="0"/>
              <a:t>and Canadian LNG </a:t>
            </a:r>
            <a:r>
              <a:rPr lang="en-US" sz="1600" dirty="0"/>
              <a:t>exports </a:t>
            </a:r>
            <a:r>
              <a:rPr lang="en-US" sz="1600" dirty="0"/>
              <a:t>likely to ramp up by 2020 </a:t>
            </a:r>
            <a:endParaRPr lang="en-US" sz="1600" dirty="0"/>
          </a:p>
          <a:p>
            <a:r>
              <a:rPr lang="en-US" sz="1600" dirty="0"/>
              <a:t>Several projects utilizing Canadian </a:t>
            </a:r>
            <a:r>
              <a:rPr lang="en-US" sz="1600" dirty="0"/>
              <a:t>resources </a:t>
            </a:r>
            <a:r>
              <a:rPr lang="en-US" sz="1600" dirty="0"/>
              <a:t>continue to emerge </a:t>
            </a:r>
            <a:r>
              <a:rPr lang="en-US" sz="1600" dirty="0"/>
              <a:t>in the US Pacific </a:t>
            </a:r>
            <a:r>
              <a:rPr lang="en-US" sz="1600" dirty="0"/>
              <a:t>NW </a:t>
            </a:r>
            <a:r>
              <a:rPr lang="en-US" sz="1600" dirty="0"/>
              <a:t>and </a:t>
            </a:r>
            <a:r>
              <a:rPr lang="en-US" sz="1600" dirty="0"/>
              <a:t>British Columbia</a:t>
            </a:r>
            <a:endParaRPr lang="en-US" sz="1600" dirty="0"/>
          </a:p>
          <a:p>
            <a:r>
              <a:rPr lang="en-US" sz="1600" dirty="0"/>
              <a:t>Mexico's power sector </a:t>
            </a:r>
            <a:r>
              <a:rPr lang="en-US" sz="1600" dirty="0"/>
              <a:t>is expected to continue to grow as </a:t>
            </a:r>
            <a:r>
              <a:rPr lang="en-US" sz="1600" dirty="0"/>
              <a:t>new gas-fired power plants are built and existing fuel-oil plants are converted to burn gas. </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30992180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Range Price Forecast</a:t>
            </a:r>
            <a:endParaRPr lang="en-US" dirty="0"/>
          </a:p>
        </p:txBody>
      </p:sp>
      <p:sp>
        <p:nvSpPr>
          <p:cNvPr id="3" name="Content Placeholder 2"/>
          <p:cNvSpPr>
            <a:spLocks noGrp="1"/>
          </p:cNvSpPr>
          <p:nvPr>
            <p:ph idx="1"/>
          </p:nvPr>
        </p:nvSpPr>
        <p:spPr/>
        <p:txBody>
          <a:bodyPr>
            <a:normAutofit fontScale="92500"/>
          </a:bodyPr>
          <a:lstStyle/>
          <a:p>
            <a:r>
              <a:rPr lang="en-US" dirty="0"/>
              <a:t>Cascade’s long term planning price forecast is based on a blend of current market pricing along with long term fundamental price forecasts. </a:t>
            </a:r>
            <a:endParaRPr lang="en-US" dirty="0" smtClean="0"/>
          </a:p>
          <a:p>
            <a:r>
              <a:rPr lang="en-US" dirty="0"/>
              <a:t>The fundamental forecasts include Wood Mackenzie, the Energy Information Administration (EIA), the Northwest Power Planning </a:t>
            </a:r>
            <a:r>
              <a:rPr lang="en-US" dirty="0" smtClean="0"/>
              <a:t>Council, Bentek and </a:t>
            </a:r>
            <a:r>
              <a:rPr lang="en-US" dirty="0"/>
              <a:t>the Financial Forecast Center’s long term price forecasts. </a:t>
            </a:r>
          </a:p>
          <a:p>
            <a:r>
              <a:rPr lang="en-US" dirty="0" smtClean="0"/>
              <a:t>Market, particularly in near term </a:t>
            </a:r>
            <a:r>
              <a:rPr lang="en-US" dirty="0"/>
              <a:t>is heavily influenced by Henry Hub </a:t>
            </a:r>
            <a:r>
              <a:rPr lang="en-US" dirty="0" smtClean="0"/>
              <a:t>prices</a:t>
            </a:r>
          </a:p>
          <a:p>
            <a:r>
              <a:rPr lang="en-US" dirty="0"/>
              <a:t>While not a guarantee of where the market will ultimately finish, </a:t>
            </a:r>
            <a:r>
              <a:rPr lang="en-US" dirty="0" smtClean="0"/>
              <a:t>Henry Hub NYMEX is </a:t>
            </a:r>
            <a:r>
              <a:rPr lang="en-US" dirty="0"/>
              <a:t>the most current information </a:t>
            </a:r>
            <a:r>
              <a:rPr lang="en-US" dirty="0" smtClean="0"/>
              <a:t>that </a:t>
            </a:r>
            <a:r>
              <a:rPr lang="en-US" dirty="0"/>
              <a:t>provides some direction as to future market prices </a:t>
            </a:r>
            <a:endParaRPr lang="en-US" dirty="0" smtClean="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973016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2636" y="356991"/>
            <a:ext cx="8718564" cy="2007789"/>
          </a:xfrm>
        </p:spPr>
        <p:txBody>
          <a:bodyPr/>
          <a:lstStyle/>
          <a:p>
            <a:r>
              <a:rPr lang="en-US" sz="8000" dirty="0" smtClean="0"/>
              <a:t>Purpose </a:t>
            </a:r>
            <a:r>
              <a:rPr lang="en-US" dirty="0" smtClean="0"/>
              <a:t>[of re-Running TEA-Pot]</a:t>
            </a:r>
            <a:endParaRPr lang="en-US" sz="8000" dirty="0"/>
          </a:p>
        </p:txBody>
      </p:sp>
      <p:sp>
        <p:nvSpPr>
          <p:cNvPr id="4" name="Text Placeholder 3"/>
          <p:cNvSpPr>
            <a:spLocks noGrp="1"/>
          </p:cNvSpPr>
          <p:nvPr>
            <p:ph type="body" sz="quarter" idx="16"/>
          </p:nvPr>
        </p:nvSpPr>
        <p:spPr>
          <a:xfrm>
            <a:off x="882636" y="2881222"/>
            <a:ext cx="10308939" cy="2890927"/>
          </a:xfrm>
        </p:spPr>
        <p:txBody>
          <a:bodyPr>
            <a:normAutofit fontScale="85000" lnSpcReduction="10000"/>
          </a:bodyPr>
          <a:lstStyle/>
          <a:p>
            <a:r>
              <a:rPr lang="en-US" sz="2400" dirty="0"/>
              <a:t>Cascade Natural Gas uses Nexant Inc.’s in house developed Microsoft Excel-based modeling tool – TEA-POT (Technical/Economic/Achievable Potential) to run multiple scenarios to establish our market potential savings based on variable inputs within our Washington Service territory. </a:t>
            </a:r>
          </a:p>
          <a:p>
            <a:r>
              <a:rPr lang="en-US" sz="2400" dirty="0"/>
              <a:t>TEA-POT was rerun with updated inputs for the Demand Side Management Chapter of Cascade’s 2016 Integrated Resource Plan. For the first time, it was run at the climate zone level of granularity, with separate unique inputs for each of the three geographic service territories.</a:t>
            </a:r>
          </a:p>
          <a:p>
            <a:r>
              <a:rPr lang="en-US" sz="2400" dirty="0"/>
              <a:t>This run represents proposed revisions to the Conservation Incentive Program tariffs discussed with our Conservation Advisory Group which will be submitted to the WUTC in September.</a:t>
            </a:r>
          </a:p>
          <a:p>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5</a:t>
            </a:fld>
            <a:endParaRPr lang="en-US" dirty="0">
              <a:solidFill>
                <a:prstClr val="black">
                  <a:lumMod val="95000"/>
                  <a:lumOff val="5000"/>
                </a:prstClr>
              </a:solidFill>
            </a:endParaRPr>
          </a:p>
        </p:txBody>
      </p:sp>
    </p:spTree>
    <p:extLst>
      <p:ext uri="{BB962C8B-B14F-4D97-AF65-F5344CB8AC3E}">
        <p14:creationId xmlns:p14="http://schemas.microsoft.com/office/powerpoint/2010/main" val="2820370285"/>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Range Price Forecast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Wood Mackenzie's long-term forecast is at a monthly level by basin.  We use this to help shape the forecast’s monthly basis </a:t>
            </a:r>
            <a:r>
              <a:rPr lang="en-US" dirty="0"/>
              <a:t>pricing. </a:t>
            </a:r>
            <a:endParaRPr lang="en-US" dirty="0" smtClean="0"/>
          </a:p>
          <a:p>
            <a:r>
              <a:rPr lang="en-US" dirty="0" smtClean="0"/>
              <a:t>We also rely on EIA’s </a:t>
            </a:r>
            <a:r>
              <a:rPr lang="en-US" dirty="0"/>
              <a:t>forecast; however, it has its limitations since it is not always as current as the most recent market activity. Further, the EIA forecast provides monthly breakdowns in the short term, but longer term forecasts are only by year. </a:t>
            </a:r>
            <a:endParaRPr lang="en-US" dirty="0" smtClean="0"/>
          </a:p>
          <a:p>
            <a:r>
              <a:rPr lang="en-US" dirty="0" smtClean="0"/>
              <a:t>We assign </a:t>
            </a:r>
            <a:r>
              <a:rPr lang="en-US" dirty="0"/>
              <a:t>a weight to each source to develop the monthly Henry Hub price forecast for the 20 year planning horizon. </a:t>
            </a:r>
            <a:endParaRPr lang="en-US" dirty="0" smtClean="0"/>
          </a:p>
          <a:p>
            <a:r>
              <a:rPr lang="en-US" dirty="0"/>
              <a:t>Although it is impossible to accurately estimate the future, for trading purposes the most recent period has been the best indicator of the direction of the market. </a:t>
            </a:r>
            <a:r>
              <a:rPr lang="en-US" dirty="0" smtClean="0"/>
              <a:t>However, Cascade also considers other factors (historical constraints) which can lead to minor adjustments to the final long range forecast.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319226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Range Price Forecast </a:t>
            </a:r>
            <a:endParaRPr lang="en-US" dirty="0"/>
          </a:p>
        </p:txBody>
      </p:sp>
      <p:sp>
        <p:nvSpPr>
          <p:cNvPr id="3" name="Content Placeholder 2"/>
          <p:cNvSpPr>
            <a:spLocks noGrp="1"/>
          </p:cNvSpPr>
          <p:nvPr>
            <p:ph idx="1"/>
          </p:nvPr>
        </p:nvSpPr>
        <p:spPr>
          <a:xfrm>
            <a:off x="2057400" y="1295401"/>
            <a:ext cx="8229600" cy="4525963"/>
          </a:xfrm>
        </p:spPr>
        <p:txBody>
          <a:bodyPr/>
          <a:lstStyle/>
          <a:p>
            <a:r>
              <a:rPr lang="en-US" dirty="0" smtClean="0"/>
              <a:t>Considerations in weight assignments</a:t>
            </a:r>
          </a:p>
          <a:p>
            <a:pPr lvl="1"/>
            <a:r>
              <a:rPr lang="en-US" dirty="0" smtClean="0"/>
              <a:t>Typically, highest weight is given to NYMEX for the near term (approximately 3-5 years) then the others take on increasing weight over the horizon</a:t>
            </a:r>
          </a:p>
          <a:p>
            <a:pPr lvl="2"/>
            <a:r>
              <a:rPr lang="en-US" dirty="0" smtClean="0"/>
              <a:t>Wood Mackenzie (monthly, covers all basins)</a:t>
            </a:r>
          </a:p>
          <a:p>
            <a:pPr lvl="2"/>
            <a:r>
              <a:rPr lang="en-US" dirty="0" smtClean="0"/>
              <a:t>EIA (industry barometer, annual long term</a:t>
            </a:r>
          </a:p>
          <a:p>
            <a:pPr lvl="2"/>
            <a:r>
              <a:rPr lang="en-US" dirty="0" smtClean="0"/>
              <a:t>NPPC (regional perspective, but recognize it is also a blend)</a:t>
            </a:r>
          </a:p>
          <a:p>
            <a:pPr lvl="2"/>
            <a:r>
              <a:rPr lang="en-US" dirty="0" smtClean="0"/>
              <a:t>Bentek (3-5 years out years)</a:t>
            </a:r>
          </a:p>
          <a:p>
            <a:pPr lvl="2"/>
            <a:r>
              <a:rPr lang="en-US" dirty="0" smtClean="0"/>
              <a:t>Financial Forecast Center (typically only a few years)</a:t>
            </a:r>
          </a:p>
          <a:p>
            <a:pPr marL="457200" lvl="1" indent="0">
              <a:buNone/>
            </a:pP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42571981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Base Weights in Draft </a:t>
            </a:r>
            <a:r>
              <a:rPr lang="en-US" dirty="0" smtClean="0"/>
              <a:t>2015 </a:t>
            </a:r>
            <a:r>
              <a:rPr lang="en-US" dirty="0" smtClean="0"/>
              <a:t>Price Forecast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52</a:t>
            </a:fld>
            <a:endParaRPr lang="en-US">
              <a:solidFill>
                <a:prstClr val="black">
                  <a:tint val="75000"/>
                </a:prstClr>
              </a:solidFill>
            </a:endParaRPr>
          </a:p>
        </p:txBody>
      </p:sp>
      <p:pic>
        <p:nvPicPr>
          <p:cNvPr id="3073"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1600201"/>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2548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295"/>
            <a:ext cx="10936705" cy="850231"/>
          </a:xfrm>
        </p:spPr>
        <p:txBody>
          <a:bodyPr>
            <a:normAutofit fontScale="90000"/>
          </a:bodyPr>
          <a:lstStyle/>
          <a:p>
            <a:pPr marL="76200" marR="0">
              <a:spcBef>
                <a:spcPts val="0"/>
              </a:spcBef>
              <a:spcAft>
                <a:spcPts val="0"/>
              </a:spcAft>
            </a:pPr>
            <a:r>
              <a:rPr lang="en-US" b="1" kern="0" dirty="0">
                <a:solidFill>
                  <a:prstClr val="black"/>
                </a:solidFill>
                <a:latin typeface="Constantia" panose="02030602050306030303" pitchFamily="18" charset="0"/>
                <a:ea typeface="Constantia" panose="02030602050306030303" pitchFamily="18" charset="0"/>
              </a:rPr>
              <a:t/>
            </a:r>
            <a:br>
              <a:rPr lang="en-US" b="1" kern="0" dirty="0">
                <a:solidFill>
                  <a:prstClr val="black"/>
                </a:solidFill>
                <a:latin typeface="Constantia" panose="02030602050306030303" pitchFamily="18" charset="0"/>
                <a:ea typeface="Constantia" panose="02030602050306030303" pitchFamily="18" charset="0"/>
              </a:rPr>
            </a:br>
            <a:endParaRPr lang="en-US" dirty="0"/>
          </a:p>
        </p:txBody>
      </p:sp>
      <p:sp>
        <p:nvSpPr>
          <p:cNvPr id="3" name="Content Placeholder 2"/>
          <p:cNvSpPr>
            <a:spLocks noGrp="1"/>
          </p:cNvSpPr>
          <p:nvPr>
            <p:ph idx="1"/>
          </p:nvPr>
        </p:nvSpPr>
        <p:spPr>
          <a:xfrm>
            <a:off x="838200" y="1171073"/>
            <a:ext cx="6797842" cy="5309937"/>
          </a:xfrm>
        </p:spPr>
        <p:txBody>
          <a:bodyPr>
            <a:normAutofit fontScale="62500" lnSpcReduction="20000"/>
          </a:bodyPr>
          <a:lstStyle/>
          <a:p>
            <a:pPr marL="76200" marR="123825">
              <a:spcBef>
                <a:spcPts val="0"/>
              </a:spcBef>
              <a:spcAft>
                <a:spcPts val="0"/>
              </a:spcAft>
            </a:pP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elasticity</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is</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an</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economic</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concept</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which</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recognizes</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that</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customer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consumption</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changes</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as</a:t>
            </a:r>
            <a:r>
              <a:rPr lang="en-US" spc="39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prices</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rise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or</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fall.</a:t>
            </a:r>
            <a:r>
              <a:rPr lang="en-US" spc="2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The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amount</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this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change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(or</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Constantia" panose="02030602050306030303" pitchFamily="18" charset="0"/>
              </a:rPr>
              <a:t>“</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elasticity</a:t>
            </a:r>
            <a:r>
              <a:rPr lang="en-US" spc="-5" dirty="0" smtClean="0">
                <a:effectLst/>
                <a:latin typeface="Constantia" panose="02030602050306030303" pitchFamily="18" charset="0"/>
                <a:ea typeface="Constantia" panose="02030602050306030303" pitchFamily="18" charset="0"/>
                <a:cs typeface="Constantia" panose="02030602050306030303" pitchFamily="18" charset="0"/>
              </a:rPr>
              <a:t>”</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is</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function</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other</a:t>
            </a:r>
            <a:r>
              <a:rPr lang="en-US" spc="-1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available</a:t>
            </a:r>
            <a:r>
              <a:rPr lang="en-US" spc="4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products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substitutes)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the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ability</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for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customers</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to</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go</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without</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or</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use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less,</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with</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no</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meaningful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impact</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on</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their</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personal</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life</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or</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in</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commerce.</a:t>
            </a:r>
            <a:r>
              <a:rPr lang="en-US" sz="800" spc="-5" dirty="0" smtClean="0">
                <a:effectLst/>
                <a:latin typeface="Constantia" panose="02030602050306030303" pitchFamily="18" charset="0"/>
                <a:ea typeface="Constantia" panose="02030602050306030303" pitchFamily="18" charset="0"/>
                <a:cs typeface="Times New Roman" panose="02020603050405020304" pitchFamily="18" charset="0"/>
              </a:rPr>
              <a:t>2,3</a:t>
            </a:r>
            <a:r>
              <a:rPr lang="en-US" sz="80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z="800" spc="1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Constantia" panose="02030602050306030303" pitchFamily="18" charset="0"/>
              </a:rPr>
              <a:t>“</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signals</a:t>
            </a:r>
            <a:r>
              <a:rPr lang="en-US" spc="-5" dirty="0" smtClean="0">
                <a:effectLst/>
                <a:latin typeface="Constantia" panose="02030602050306030303" pitchFamily="18" charset="0"/>
                <a:ea typeface="Constantia" panose="02030602050306030303" pitchFamily="18" charset="0"/>
                <a:cs typeface="Constantia" panose="02030602050306030303" pitchFamily="18" charset="0"/>
              </a:rPr>
              <a:t>”</a:t>
            </a:r>
            <a:r>
              <a:rPr lang="en-US" spc="-25" dirty="0" smtClean="0">
                <a:effectLst/>
                <a:latin typeface="Constantia" panose="02030602050306030303" pitchFamily="18" charset="0"/>
                <a:ea typeface="Constantia" panose="02030602050306030303" pitchFamily="18" charset="0"/>
                <a:cs typeface="Constantia" panose="02030602050306030303"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is</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term</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used</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to</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describe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how</a:t>
            </a:r>
            <a:r>
              <a:rPr lang="en-US" spc="4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customers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see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or</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expect</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future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pricing</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to</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affect</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them.</a:t>
            </a:r>
          </a:p>
          <a:p>
            <a:pPr marL="76200" marR="172720">
              <a:spcBef>
                <a:spcPts val="0"/>
              </a:spcBef>
              <a:spcAft>
                <a:spcPts val="0"/>
              </a:spcAft>
            </a:pPr>
            <a:endParaRPr lang="en-US" spc="-5" dirty="0" smtClean="0">
              <a:effectLst/>
              <a:latin typeface="Constantia" panose="02030602050306030303" pitchFamily="18" charset="0"/>
              <a:ea typeface="Constantia" panose="02030602050306030303" pitchFamily="18" charset="0"/>
              <a:cs typeface="Times New Roman" panose="02020603050405020304" pitchFamily="18" charset="0"/>
            </a:endParaRPr>
          </a:p>
          <a:p>
            <a:pPr marL="76200" marR="172720">
              <a:spcBef>
                <a:spcPts val="0"/>
              </a:spcBef>
              <a:spcAft>
                <a:spcPts val="0"/>
              </a:spcAft>
            </a:pP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elasticity</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is</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expressed</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mathematically</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as</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coefficient</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describing</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the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amount</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change</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in</a:t>
            </a:r>
            <a:r>
              <a:rPr lang="en-US" spc="45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consumption</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per</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change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in</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20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By</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way</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example,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1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elasticity</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factor</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 negative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0.10</a:t>
            </a:r>
            <a:r>
              <a:rPr lang="en-US" spc="27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means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consumer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will</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reduce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usage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by</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one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percent</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if</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the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increases</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by</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10%.</a:t>
            </a:r>
            <a:r>
              <a:rPr lang="en-US" spc="20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Conversely,</a:t>
            </a:r>
            <a:r>
              <a:rPr lang="en-US" spc="1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4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positive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0.10</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coefficient</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factor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for</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10%</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decrease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would</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predict</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customers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would</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increase</a:t>
            </a:r>
            <a:r>
              <a:rPr lang="en-US" spc="3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consumption</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by</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1.0%.</a:t>
            </a:r>
            <a:r>
              <a:rPr lang="en-US" spc="19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For</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products</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with</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high</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substitutability,</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the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coefficient</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factors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are</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high</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(e.g.,</a:t>
            </a:r>
            <a:r>
              <a:rPr lang="en-US" spc="39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greater</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than</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0.50)</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and</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i="1" dirty="0" smtClean="0">
                <a:effectLst/>
                <a:latin typeface="Constantia" panose="02030602050306030303" pitchFamily="18" charset="0"/>
                <a:ea typeface="Constantia" panose="02030602050306030303" pitchFamily="18" charset="0"/>
                <a:cs typeface="Times New Roman" panose="02020603050405020304" pitchFamily="18" charset="0"/>
              </a:rPr>
              <a:t>vice</a:t>
            </a:r>
            <a:r>
              <a:rPr lang="en-US" i="1"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i="1" dirty="0" smtClean="0">
                <a:effectLst/>
                <a:latin typeface="Constantia" panose="02030602050306030303" pitchFamily="18" charset="0"/>
                <a:ea typeface="Constantia" panose="02030602050306030303" pitchFamily="18" charset="0"/>
                <a:cs typeface="Times New Roman" panose="02020603050405020304" pitchFamily="18" charset="0"/>
              </a:rPr>
              <a:t>versa</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t>
            </a:r>
          </a:p>
          <a:p>
            <a:pPr marL="76200" marR="172720">
              <a:spcBef>
                <a:spcPts val="0"/>
              </a:spcBef>
              <a:spcAft>
                <a:spcPts val="0"/>
              </a:spcAft>
            </a:pP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6200" marR="172720">
              <a:spcBef>
                <a:spcPts val="0"/>
              </a:spcBef>
              <a:spcAft>
                <a:spcPts val="0"/>
              </a:spcAft>
            </a:pP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elasticity</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can</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be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highly</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temporal.</a:t>
            </a:r>
            <a:r>
              <a:rPr lang="en-US" spc="20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Consumers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may</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not</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be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able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to</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make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changes</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to</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short-term</a:t>
            </a:r>
            <a:r>
              <a:rPr lang="en-US" spc="44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increases</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decreases.</a:t>
            </a:r>
            <a:r>
              <a:rPr lang="en-US" spc="20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Yet,</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several</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years</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out,</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that</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same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customer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may</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replace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equipment</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or</a:t>
            </a:r>
            <a:r>
              <a:rPr lang="en-US" spc="4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make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behavioral</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changes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to</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use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significantly</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less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more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10"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product</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depending</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on</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whether,</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over</a:t>
            </a:r>
            <a:r>
              <a:rPr lang="en-US" spc="3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the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long</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term,</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the</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product</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is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more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less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expensive,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respectively. </a:t>
            </a:r>
          </a:p>
          <a:p>
            <a:pPr marL="76200" marR="172720">
              <a:spcBef>
                <a:spcPts val="0"/>
              </a:spcBef>
              <a:spcAft>
                <a:spcPts val="0"/>
              </a:spcAft>
            </a:pPr>
            <a:endParaRPr lang="en-US" sz="3600" spc="-5" dirty="0">
              <a:latin typeface="Constantia" panose="02030602050306030303" pitchFamily="18" charset="0"/>
              <a:ea typeface="Calibri" panose="020F0502020204030204" pitchFamily="34" charset="0"/>
              <a:cs typeface="Times New Roman" panose="02020603050405020304" pitchFamily="18" charset="0"/>
            </a:endParaRPr>
          </a:p>
          <a:p>
            <a:endParaRPr lang="en-US" dirty="0"/>
          </a:p>
        </p:txBody>
      </p:sp>
      <p:pic>
        <p:nvPicPr>
          <p:cNvPr id="5" name="Picture 4"/>
          <p:cNvPicPr>
            <a:picLocks noChangeAspect="1"/>
          </p:cNvPicPr>
          <p:nvPr/>
        </p:nvPicPr>
        <p:blipFill>
          <a:blip r:embed="rId2"/>
          <a:stretch>
            <a:fillRect/>
          </a:stretch>
        </p:blipFill>
        <p:spPr>
          <a:xfrm>
            <a:off x="7636042" y="962527"/>
            <a:ext cx="4251158" cy="5518484"/>
          </a:xfrm>
          <a:prstGeom prst="rect">
            <a:avLst/>
          </a:prstGeom>
        </p:spPr>
      </p:pic>
      <p:sp>
        <p:nvSpPr>
          <p:cNvPr id="6" name="Rectangle 5"/>
          <p:cNvSpPr/>
          <p:nvPr/>
        </p:nvSpPr>
        <p:spPr>
          <a:xfrm>
            <a:off x="838200" y="488922"/>
            <a:ext cx="9382626" cy="369332"/>
          </a:xfrm>
          <a:prstGeom prst="rect">
            <a:avLst/>
          </a:prstGeom>
        </p:spPr>
        <p:txBody>
          <a:bodyPr wrap="square">
            <a:spAutoFit/>
          </a:bodyPr>
          <a:lstStyle/>
          <a:p>
            <a:r>
              <a:rPr lang="en-US" b="1" kern="0" dirty="0">
                <a:solidFill>
                  <a:srgbClr val="009FB8"/>
                </a:solidFill>
                <a:latin typeface="Constantia" panose="02030602050306030303" pitchFamily="18" charset="0"/>
                <a:ea typeface="Constantia" panose="02030602050306030303" pitchFamily="18" charset="0"/>
              </a:rPr>
              <a:t>Price</a:t>
            </a:r>
            <a:r>
              <a:rPr lang="en-US" b="1" kern="0" spc="-25" dirty="0">
                <a:solidFill>
                  <a:srgbClr val="009FB8"/>
                </a:solidFill>
                <a:latin typeface="Constantia" panose="02030602050306030303" pitchFamily="18" charset="0"/>
                <a:ea typeface="Constantia" panose="02030602050306030303" pitchFamily="18" charset="0"/>
              </a:rPr>
              <a:t> </a:t>
            </a:r>
            <a:r>
              <a:rPr lang="en-US" b="1" kern="0" spc="-5" dirty="0">
                <a:solidFill>
                  <a:srgbClr val="009FB8"/>
                </a:solidFill>
                <a:latin typeface="Constantia" panose="02030602050306030303" pitchFamily="18" charset="0"/>
                <a:ea typeface="Constantia" panose="02030602050306030303" pitchFamily="18" charset="0"/>
              </a:rPr>
              <a:t>Elasticity</a:t>
            </a:r>
            <a:r>
              <a:rPr kumimoji="0" lang="en-US" b="1" i="0" u="none" strike="noStrike" kern="0" cap="none" spc="-5" normalizeH="0" baseline="0" noProof="0" dirty="0" smtClean="0">
                <a:ln>
                  <a:noFill/>
                </a:ln>
                <a:solidFill>
                  <a:srgbClr val="009FB8"/>
                </a:solidFill>
                <a:effectLst/>
                <a:uLnTx/>
                <a:uFillTx/>
                <a:latin typeface="Constantia" panose="02030602050306030303" pitchFamily="18" charset="0"/>
                <a:ea typeface="Constantia" panose="02030602050306030303" pitchFamily="18" charset="0"/>
                <a:cs typeface="Constantia" panose="02030602050306030303" pitchFamily="18" charset="0"/>
              </a:rPr>
              <a:t>—</a:t>
            </a:r>
            <a:r>
              <a:rPr lang="en-US" b="1" kern="0" spc="-5" dirty="0">
                <a:solidFill>
                  <a:srgbClr val="009FB8"/>
                </a:solidFill>
                <a:latin typeface="Constantia" panose="02030602050306030303" pitchFamily="18" charset="0"/>
                <a:ea typeface="Constantia" panose="02030602050306030303" pitchFamily="18" charset="0"/>
              </a:rPr>
              <a:t>Context</a:t>
            </a:r>
            <a:r>
              <a:rPr lang="en-US" b="1" kern="0" spc="-30" dirty="0">
                <a:solidFill>
                  <a:srgbClr val="009FB8"/>
                </a:solidFill>
                <a:latin typeface="Constantia" panose="02030602050306030303" pitchFamily="18" charset="0"/>
                <a:ea typeface="Constantia" panose="02030602050306030303" pitchFamily="18" charset="0"/>
              </a:rPr>
              <a:t> </a:t>
            </a:r>
            <a:r>
              <a:rPr lang="en-US" b="1" kern="0" dirty="0">
                <a:solidFill>
                  <a:srgbClr val="009FB8"/>
                </a:solidFill>
                <a:latin typeface="Constantia" panose="02030602050306030303" pitchFamily="18" charset="0"/>
                <a:ea typeface="Constantia" panose="02030602050306030303" pitchFamily="18" charset="0"/>
              </a:rPr>
              <a:t>and</a:t>
            </a:r>
            <a:r>
              <a:rPr lang="en-US" b="1" kern="0" spc="-20" dirty="0">
                <a:solidFill>
                  <a:srgbClr val="009FB8"/>
                </a:solidFill>
                <a:latin typeface="Constantia" panose="02030602050306030303" pitchFamily="18" charset="0"/>
                <a:ea typeface="Constantia" panose="02030602050306030303" pitchFamily="18" charset="0"/>
              </a:rPr>
              <a:t> </a:t>
            </a:r>
            <a:r>
              <a:rPr lang="en-US" b="1" kern="0" spc="-10" dirty="0">
                <a:solidFill>
                  <a:srgbClr val="009FB8"/>
                </a:solidFill>
                <a:latin typeface="Constantia" panose="02030602050306030303" pitchFamily="18" charset="0"/>
                <a:ea typeface="Constantia" panose="02030602050306030303" pitchFamily="18" charset="0"/>
              </a:rPr>
              <a:t>Import</a:t>
            </a:r>
            <a:r>
              <a:rPr lang="en-US" b="1" kern="0" spc="-25" dirty="0">
                <a:solidFill>
                  <a:srgbClr val="009FB8"/>
                </a:solidFill>
                <a:latin typeface="Constantia" panose="02030602050306030303" pitchFamily="18" charset="0"/>
                <a:ea typeface="Constantia" panose="02030602050306030303" pitchFamily="18" charset="0"/>
              </a:rPr>
              <a:t> </a:t>
            </a:r>
            <a:r>
              <a:rPr lang="en-US" b="1" kern="0" dirty="0">
                <a:solidFill>
                  <a:srgbClr val="009FB8"/>
                </a:solidFill>
                <a:latin typeface="Constantia" panose="02030602050306030303" pitchFamily="18" charset="0"/>
                <a:ea typeface="Constantia" panose="02030602050306030303" pitchFamily="18" charset="0"/>
              </a:rPr>
              <a:t>to</a:t>
            </a:r>
            <a:r>
              <a:rPr lang="en-US" b="1" kern="0" spc="-30" dirty="0">
                <a:solidFill>
                  <a:srgbClr val="009FB8"/>
                </a:solidFill>
                <a:latin typeface="Constantia" panose="02030602050306030303" pitchFamily="18" charset="0"/>
                <a:ea typeface="Constantia" panose="02030602050306030303" pitchFamily="18" charset="0"/>
              </a:rPr>
              <a:t> </a:t>
            </a:r>
            <a:r>
              <a:rPr lang="en-US" b="1" kern="0" spc="-5" dirty="0">
                <a:solidFill>
                  <a:srgbClr val="009FB8"/>
                </a:solidFill>
                <a:latin typeface="Constantia" panose="02030602050306030303" pitchFamily="18" charset="0"/>
                <a:ea typeface="Constantia" panose="02030602050306030303" pitchFamily="18" charset="0"/>
              </a:rPr>
              <a:t>the</a:t>
            </a:r>
            <a:r>
              <a:rPr lang="en-US" b="1" kern="0" spc="-15" dirty="0">
                <a:solidFill>
                  <a:srgbClr val="009FB8"/>
                </a:solidFill>
                <a:latin typeface="Constantia" panose="02030602050306030303" pitchFamily="18" charset="0"/>
                <a:ea typeface="Constantia" panose="02030602050306030303" pitchFamily="18" charset="0"/>
              </a:rPr>
              <a:t> </a:t>
            </a:r>
            <a:r>
              <a:rPr lang="en-US" b="1" kern="0" spc="-5" dirty="0">
                <a:solidFill>
                  <a:srgbClr val="009FB8"/>
                </a:solidFill>
                <a:latin typeface="Constantia" panose="02030602050306030303" pitchFamily="18" charset="0"/>
                <a:ea typeface="Constantia" panose="02030602050306030303" pitchFamily="18" charset="0"/>
              </a:rPr>
              <a:t>IRP</a:t>
            </a:r>
            <a:r>
              <a:rPr lang="en-US" b="1" kern="0" spc="-25" dirty="0">
                <a:solidFill>
                  <a:srgbClr val="009FB8"/>
                </a:solidFill>
                <a:latin typeface="Constantia" panose="02030602050306030303" pitchFamily="18" charset="0"/>
                <a:ea typeface="Constantia" panose="02030602050306030303" pitchFamily="18" charset="0"/>
              </a:rPr>
              <a:t> </a:t>
            </a:r>
            <a:r>
              <a:rPr lang="en-US" b="1" kern="0" dirty="0">
                <a:solidFill>
                  <a:srgbClr val="009FB8"/>
                </a:solidFill>
                <a:latin typeface="Constantia" panose="02030602050306030303" pitchFamily="18" charset="0"/>
                <a:ea typeface="Constantia" panose="02030602050306030303" pitchFamily="18" charset="0"/>
              </a:rPr>
              <a:t>Process</a:t>
            </a:r>
            <a:endParaRPr lang="en-US" dirty="0"/>
          </a:p>
        </p:txBody>
      </p:sp>
    </p:spTree>
    <p:extLst>
      <p:ext uri="{BB962C8B-B14F-4D97-AF65-F5344CB8AC3E}">
        <p14:creationId xmlns:p14="http://schemas.microsoft.com/office/powerpoint/2010/main" val="23773154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895" y="1090863"/>
            <a:ext cx="7375358" cy="5309937"/>
          </a:xfrm>
        </p:spPr>
        <p:txBody>
          <a:bodyPr/>
          <a:lstStyle/>
          <a:p>
            <a:pPr marL="76200" marR="172720" lvl="0">
              <a:spcBef>
                <a:spcPts val="0"/>
              </a:spcBef>
            </a:pP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The</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import</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of</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price</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elasticity</a:t>
            </a:r>
            <a:r>
              <a:rPr lang="en-US" sz="18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to</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natural</a:t>
            </a:r>
            <a:r>
              <a:rPr lang="en-US" sz="18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gas</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integrated</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resource</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planning</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lies</a:t>
            </a:r>
            <a:r>
              <a:rPr lang="en-US" sz="1800" spc="-1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in</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the</a:t>
            </a:r>
            <a:r>
              <a:rPr lang="en-US" sz="18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twenty</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year</a:t>
            </a:r>
            <a:r>
              <a:rPr lang="en-US" sz="1800" spc="28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period</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over</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which</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the</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demand</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forecasts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are</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estimated.</a:t>
            </a:r>
            <a:r>
              <a:rPr lang="en-US" sz="1800" spc="21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This</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forecast</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(or</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range</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of</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forecasts</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under</a:t>
            </a:r>
            <a:r>
              <a:rPr lang="en-US" sz="1800" spc="46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scenario</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planning)</a:t>
            </a:r>
            <a:r>
              <a:rPr lang="en-US" sz="18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is</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a:t>
            </a:r>
            <a:r>
              <a:rPr lang="en-US" sz="1800" spc="-1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key</a:t>
            </a:r>
            <a:r>
              <a:rPr lang="en-US" sz="18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determinant</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of</a:t>
            </a:r>
            <a:r>
              <a:rPr lang="en-US" sz="1800" spc="-1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the</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avoided</a:t>
            </a:r>
            <a:r>
              <a:rPr lang="en-US" sz="1800" spc="-1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cost.</a:t>
            </a:r>
            <a:r>
              <a:rPr lang="en-US" sz="1800" spc="2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Low</a:t>
            </a:r>
            <a:r>
              <a:rPr lang="en-US" sz="1800" spc="-1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price</a:t>
            </a:r>
            <a:r>
              <a:rPr lang="en-US" sz="18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elasticity</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in</a:t>
            </a:r>
            <a:r>
              <a:rPr lang="en-US" sz="1800" spc="-1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rising</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natural</a:t>
            </a:r>
            <a:r>
              <a:rPr lang="en-US" sz="1800" spc="54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gas</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price</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environment,</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would</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suggest</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forecasted</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higher</a:t>
            </a:r>
            <a:r>
              <a:rPr lang="en-US" sz="1800" spc="-1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load</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would</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not</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change</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and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more</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natural</a:t>
            </a:r>
            <a:r>
              <a:rPr lang="en-US" sz="1800" spc="31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gas</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would</a:t>
            </a:r>
            <a:r>
              <a:rPr lang="en-US" sz="18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need</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to</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be</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acquired,</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with</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corresponding</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delivery</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infrastructure.</a:t>
            </a:r>
            <a:r>
              <a:rPr lang="en-US" sz="1800" spc="19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However,</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if</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usage</a:t>
            </a:r>
            <a:r>
              <a:rPr lang="en-US" sz="1800" spc="35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materially</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decreases</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with</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higher</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prices,</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then</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less</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purchases</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and</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capital</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investment</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by</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local</a:t>
            </a:r>
            <a:r>
              <a:rPr lang="en-US" sz="1800" spc="3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distribution</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company</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(LDC)</a:t>
            </a:r>
            <a:r>
              <a:rPr lang="en-US" sz="18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would</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be</a:t>
            </a:r>
            <a:r>
              <a:rPr lang="en-US" sz="18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necessary.</a:t>
            </a:r>
            <a:r>
              <a:rPr lang="en-US" sz="1800" spc="2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Thus</a:t>
            </a:r>
            <a:r>
              <a:rPr lang="en-US" sz="1800" spc="-1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price</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elasticity</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effects</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the</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avoided</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cost.</a:t>
            </a:r>
          </a:p>
          <a:p>
            <a:pPr marL="76200" marR="172720" lvl="0">
              <a:spcBef>
                <a:spcPts val="0"/>
              </a:spcBef>
            </a:pPr>
            <a:endPar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endParaRPr>
          </a:p>
          <a:p>
            <a:pPr marL="76200" marR="172720" lvl="0">
              <a:spcBef>
                <a:spcPts val="0"/>
              </a:spcBef>
            </a:pP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Because</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avoided</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costs</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are</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integral</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to</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conservation</a:t>
            </a:r>
            <a:r>
              <a:rPr lang="en-US" sz="1800" spc="-4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planning,</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among</a:t>
            </a:r>
            <a:r>
              <a:rPr lang="en-US" sz="1800" spc="-4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other</a:t>
            </a:r>
            <a:r>
              <a:rPr lang="en-US" sz="18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components,</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the</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impact</a:t>
            </a:r>
            <a:r>
              <a:rPr lang="en-US" sz="1800" spc="4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of</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price</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elasticity</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on</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consumer</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consumption</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is</a:t>
            </a:r>
            <a:r>
              <a:rPr lang="en-US" sz="18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particularly</a:t>
            </a:r>
            <a:r>
              <a:rPr lang="en-US" sz="1800" spc="-4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scrutinized</a:t>
            </a:r>
            <a:r>
              <a:rPr lang="en-US" sz="1800" spc="-4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by</a:t>
            </a:r>
            <a:r>
              <a:rPr lang="en-US" sz="1800" spc="-4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stakeholders.</a:t>
            </a:r>
          </a:p>
          <a:p>
            <a:pPr marL="76200" marR="172720" lvl="0">
              <a:spcBef>
                <a:spcPts val="0"/>
              </a:spcBef>
            </a:pPr>
            <a:endPar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endParaRPr>
          </a:p>
          <a:p>
            <a:pPr marL="76200" marR="396875" lvl="0" algn="just">
              <a:spcBef>
                <a:spcPts val="0"/>
              </a:spcBef>
            </a:pP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The</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previous</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discussion</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is</a:t>
            </a:r>
            <a:r>
              <a:rPr lang="en-US" sz="18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relatively</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academic</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explanation.</a:t>
            </a:r>
            <a:r>
              <a:rPr lang="en-US" sz="1800" spc="19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Application</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of</a:t>
            </a:r>
            <a:r>
              <a:rPr lang="en-US" sz="1800" spc="-1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price</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elasticity</a:t>
            </a:r>
            <a:r>
              <a:rPr lang="en-US" sz="1800" spc="-1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to</a:t>
            </a:r>
            <a:r>
              <a:rPr lang="en-US" sz="1800" spc="30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natural</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gas</a:t>
            </a:r>
            <a:r>
              <a:rPr lang="en-US" sz="18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resource</a:t>
            </a:r>
            <a:r>
              <a:rPr lang="en-US" sz="18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planning</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presents</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several</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confounding</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issues.</a:t>
            </a:r>
            <a:r>
              <a:rPr lang="en-US" sz="1800" spc="2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These</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are</a:t>
            </a:r>
            <a:r>
              <a:rPr lang="en-US" sz="18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described</a:t>
            </a:r>
            <a:r>
              <a:rPr lang="en-US" sz="18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in</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the</a:t>
            </a:r>
            <a:r>
              <a:rPr lang="en-US" sz="1800" spc="40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following</a:t>
            </a:r>
            <a:r>
              <a:rPr lang="en-US" sz="1800" spc="-8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section.</a:t>
            </a:r>
          </a:p>
          <a:p>
            <a:endParaRPr lang="en-US" dirty="0"/>
          </a:p>
        </p:txBody>
      </p:sp>
      <p:pic>
        <p:nvPicPr>
          <p:cNvPr id="4" name="Picture 3"/>
          <p:cNvPicPr>
            <a:picLocks noChangeAspect="1"/>
          </p:cNvPicPr>
          <p:nvPr/>
        </p:nvPicPr>
        <p:blipFill>
          <a:blip r:embed="rId2"/>
          <a:stretch>
            <a:fillRect/>
          </a:stretch>
        </p:blipFill>
        <p:spPr>
          <a:xfrm>
            <a:off x="7571874" y="1364582"/>
            <a:ext cx="4391025" cy="3390900"/>
          </a:xfrm>
          <a:prstGeom prst="rect">
            <a:avLst/>
          </a:prstGeom>
        </p:spPr>
      </p:pic>
      <p:sp>
        <p:nvSpPr>
          <p:cNvPr id="5" name="Rectangle 4"/>
          <p:cNvSpPr/>
          <p:nvPr/>
        </p:nvSpPr>
        <p:spPr>
          <a:xfrm>
            <a:off x="384760" y="400006"/>
            <a:ext cx="9382626" cy="369332"/>
          </a:xfrm>
          <a:prstGeom prst="rect">
            <a:avLst/>
          </a:prstGeom>
        </p:spPr>
        <p:txBody>
          <a:bodyPr wrap="square">
            <a:spAutoFit/>
          </a:bodyPr>
          <a:lstStyle/>
          <a:p>
            <a:r>
              <a:rPr lang="en-US" b="1" kern="0" dirty="0">
                <a:solidFill>
                  <a:srgbClr val="009FB8"/>
                </a:solidFill>
                <a:latin typeface="Constantia" panose="02030602050306030303" pitchFamily="18" charset="0"/>
                <a:ea typeface="Constantia" panose="02030602050306030303" pitchFamily="18" charset="0"/>
              </a:rPr>
              <a:t>Price</a:t>
            </a:r>
            <a:r>
              <a:rPr lang="en-US" b="1" kern="0" spc="-25" dirty="0">
                <a:solidFill>
                  <a:srgbClr val="009FB8"/>
                </a:solidFill>
                <a:latin typeface="Constantia" panose="02030602050306030303" pitchFamily="18" charset="0"/>
                <a:ea typeface="Constantia" panose="02030602050306030303" pitchFamily="18" charset="0"/>
              </a:rPr>
              <a:t> </a:t>
            </a:r>
            <a:r>
              <a:rPr lang="en-US" b="1" kern="0" spc="-5" dirty="0">
                <a:solidFill>
                  <a:srgbClr val="009FB8"/>
                </a:solidFill>
                <a:latin typeface="Constantia" panose="02030602050306030303" pitchFamily="18" charset="0"/>
                <a:ea typeface="Constantia" panose="02030602050306030303" pitchFamily="18" charset="0"/>
              </a:rPr>
              <a:t>Elasticity</a:t>
            </a:r>
            <a:r>
              <a:rPr kumimoji="0" lang="en-US" b="1" i="0" u="none" strike="noStrike" kern="0" cap="none" spc="-5" normalizeH="0" baseline="0" noProof="0" dirty="0" smtClean="0">
                <a:ln>
                  <a:noFill/>
                </a:ln>
                <a:solidFill>
                  <a:srgbClr val="009FB8"/>
                </a:solidFill>
                <a:effectLst/>
                <a:uLnTx/>
                <a:uFillTx/>
                <a:latin typeface="Constantia" panose="02030602050306030303" pitchFamily="18" charset="0"/>
                <a:ea typeface="Constantia" panose="02030602050306030303" pitchFamily="18" charset="0"/>
                <a:cs typeface="Constantia" panose="02030602050306030303" pitchFamily="18" charset="0"/>
              </a:rPr>
              <a:t>—</a:t>
            </a:r>
            <a:r>
              <a:rPr lang="en-US" b="1" kern="0" spc="-5" dirty="0">
                <a:solidFill>
                  <a:srgbClr val="009FB8"/>
                </a:solidFill>
                <a:latin typeface="Constantia" panose="02030602050306030303" pitchFamily="18" charset="0"/>
                <a:ea typeface="Constantia" panose="02030602050306030303" pitchFamily="18" charset="0"/>
              </a:rPr>
              <a:t>Context</a:t>
            </a:r>
            <a:r>
              <a:rPr lang="en-US" b="1" kern="0" spc="-30" dirty="0">
                <a:solidFill>
                  <a:srgbClr val="009FB8"/>
                </a:solidFill>
                <a:latin typeface="Constantia" panose="02030602050306030303" pitchFamily="18" charset="0"/>
                <a:ea typeface="Constantia" panose="02030602050306030303" pitchFamily="18" charset="0"/>
              </a:rPr>
              <a:t> </a:t>
            </a:r>
            <a:r>
              <a:rPr lang="en-US" b="1" kern="0" dirty="0">
                <a:solidFill>
                  <a:srgbClr val="009FB8"/>
                </a:solidFill>
                <a:latin typeface="Constantia" panose="02030602050306030303" pitchFamily="18" charset="0"/>
                <a:ea typeface="Constantia" panose="02030602050306030303" pitchFamily="18" charset="0"/>
              </a:rPr>
              <a:t>and</a:t>
            </a:r>
            <a:r>
              <a:rPr lang="en-US" b="1" kern="0" spc="-20" dirty="0">
                <a:solidFill>
                  <a:srgbClr val="009FB8"/>
                </a:solidFill>
                <a:latin typeface="Constantia" panose="02030602050306030303" pitchFamily="18" charset="0"/>
                <a:ea typeface="Constantia" panose="02030602050306030303" pitchFamily="18" charset="0"/>
              </a:rPr>
              <a:t> </a:t>
            </a:r>
            <a:r>
              <a:rPr lang="en-US" b="1" kern="0" spc="-10" dirty="0">
                <a:solidFill>
                  <a:srgbClr val="009FB8"/>
                </a:solidFill>
                <a:latin typeface="Constantia" panose="02030602050306030303" pitchFamily="18" charset="0"/>
                <a:ea typeface="Constantia" panose="02030602050306030303" pitchFamily="18" charset="0"/>
              </a:rPr>
              <a:t>Import</a:t>
            </a:r>
            <a:r>
              <a:rPr lang="en-US" b="1" kern="0" spc="-25" dirty="0">
                <a:solidFill>
                  <a:srgbClr val="009FB8"/>
                </a:solidFill>
                <a:latin typeface="Constantia" panose="02030602050306030303" pitchFamily="18" charset="0"/>
                <a:ea typeface="Constantia" panose="02030602050306030303" pitchFamily="18" charset="0"/>
              </a:rPr>
              <a:t> </a:t>
            </a:r>
            <a:r>
              <a:rPr lang="en-US" b="1" kern="0" dirty="0">
                <a:solidFill>
                  <a:srgbClr val="009FB8"/>
                </a:solidFill>
                <a:latin typeface="Constantia" panose="02030602050306030303" pitchFamily="18" charset="0"/>
                <a:ea typeface="Constantia" panose="02030602050306030303" pitchFamily="18" charset="0"/>
              </a:rPr>
              <a:t>to</a:t>
            </a:r>
            <a:r>
              <a:rPr lang="en-US" b="1" kern="0" spc="-30" dirty="0">
                <a:solidFill>
                  <a:srgbClr val="009FB8"/>
                </a:solidFill>
                <a:latin typeface="Constantia" panose="02030602050306030303" pitchFamily="18" charset="0"/>
                <a:ea typeface="Constantia" panose="02030602050306030303" pitchFamily="18" charset="0"/>
              </a:rPr>
              <a:t> </a:t>
            </a:r>
            <a:r>
              <a:rPr lang="en-US" b="1" kern="0" spc="-5" dirty="0">
                <a:solidFill>
                  <a:srgbClr val="009FB8"/>
                </a:solidFill>
                <a:latin typeface="Constantia" panose="02030602050306030303" pitchFamily="18" charset="0"/>
                <a:ea typeface="Constantia" panose="02030602050306030303" pitchFamily="18" charset="0"/>
              </a:rPr>
              <a:t>the</a:t>
            </a:r>
            <a:r>
              <a:rPr lang="en-US" b="1" kern="0" spc="-15" dirty="0">
                <a:solidFill>
                  <a:srgbClr val="009FB8"/>
                </a:solidFill>
                <a:latin typeface="Constantia" panose="02030602050306030303" pitchFamily="18" charset="0"/>
                <a:ea typeface="Constantia" panose="02030602050306030303" pitchFamily="18" charset="0"/>
              </a:rPr>
              <a:t> </a:t>
            </a:r>
            <a:r>
              <a:rPr lang="en-US" b="1" kern="0" spc="-5" dirty="0">
                <a:solidFill>
                  <a:srgbClr val="009FB8"/>
                </a:solidFill>
                <a:latin typeface="Constantia" panose="02030602050306030303" pitchFamily="18" charset="0"/>
                <a:ea typeface="Constantia" panose="02030602050306030303" pitchFamily="18" charset="0"/>
              </a:rPr>
              <a:t>IRP</a:t>
            </a:r>
            <a:r>
              <a:rPr lang="en-US" b="1" kern="0" spc="-25" dirty="0">
                <a:solidFill>
                  <a:srgbClr val="009FB8"/>
                </a:solidFill>
                <a:latin typeface="Constantia" panose="02030602050306030303" pitchFamily="18" charset="0"/>
                <a:ea typeface="Constantia" panose="02030602050306030303" pitchFamily="18" charset="0"/>
              </a:rPr>
              <a:t> </a:t>
            </a:r>
            <a:r>
              <a:rPr lang="en-US" b="1" kern="0" dirty="0">
                <a:solidFill>
                  <a:srgbClr val="009FB8"/>
                </a:solidFill>
                <a:latin typeface="Constantia" panose="02030602050306030303" pitchFamily="18" charset="0"/>
                <a:ea typeface="Constantia" panose="02030602050306030303" pitchFamily="18" charset="0"/>
              </a:rPr>
              <a:t>Process</a:t>
            </a:r>
            <a:endParaRPr lang="en-US" dirty="0"/>
          </a:p>
        </p:txBody>
      </p:sp>
    </p:spTree>
    <p:extLst>
      <p:ext uri="{BB962C8B-B14F-4D97-AF65-F5344CB8AC3E}">
        <p14:creationId xmlns:p14="http://schemas.microsoft.com/office/powerpoint/2010/main" val="37171010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Several attributes of the regulated utility environment cause price elasticity calculations to be difficult to calculate with precision. These include:</a:t>
            </a:r>
          </a:p>
          <a:p>
            <a:r>
              <a:rPr lang="en-US" dirty="0"/>
              <a:t> </a:t>
            </a:r>
          </a:p>
          <a:p>
            <a:r>
              <a:rPr lang="en-US" dirty="0"/>
              <a:t>Within customer classes, the type of customer usage varies:</a:t>
            </a:r>
          </a:p>
          <a:p>
            <a:pPr lvl="0"/>
            <a:r>
              <a:rPr lang="en-US" dirty="0"/>
              <a:t>Residential—heating and non-heating</a:t>
            </a:r>
          </a:p>
          <a:p>
            <a:pPr lvl="0"/>
            <a:r>
              <a:rPr lang="en-US" dirty="0"/>
              <a:t>Commercial—heating and </a:t>
            </a:r>
            <a:r>
              <a:rPr lang="en-US" dirty="0" smtClean="0"/>
              <a:t>processing</a:t>
            </a:r>
          </a:p>
          <a:p>
            <a:pPr lvl="0"/>
            <a:endParaRPr lang="en-US" dirty="0"/>
          </a:p>
          <a:p>
            <a:pPr lvl="0"/>
            <a:endParaRPr lang="en-US" dirty="0"/>
          </a:p>
          <a:p>
            <a:endParaRPr lang="en-US" dirty="0"/>
          </a:p>
        </p:txBody>
      </p:sp>
    </p:spTree>
    <p:extLst>
      <p:ext uri="{BB962C8B-B14F-4D97-AF65-F5344CB8AC3E}">
        <p14:creationId xmlns:p14="http://schemas.microsoft.com/office/powerpoint/2010/main" val="3746270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2105"/>
            <a:ext cx="9685421" cy="5309937"/>
          </a:xfrm>
        </p:spPr>
        <p:txBody>
          <a:bodyPr>
            <a:normAutofit fontScale="85000" lnSpcReduction="20000"/>
          </a:bodyPr>
          <a:lstStyle/>
          <a:p>
            <a:pPr marL="76200" marR="172720">
              <a:spcBef>
                <a:spcPts val="295"/>
              </a:spcBef>
              <a:spcAft>
                <a:spcPts val="0"/>
              </a:spcAft>
            </a:pPr>
            <a:r>
              <a:rPr lang="en-US" spc="-5" dirty="0" smtClean="0">
                <a:effectLst/>
                <a:latin typeface="Constantia" panose="02030602050306030303" pitchFamily="18" charset="0"/>
                <a:ea typeface="Constantia" panose="02030602050306030303" pitchFamily="18" charset="0"/>
                <a:cs typeface="Constantia" panose="02030602050306030303" pitchFamily="18" charset="0"/>
              </a:rPr>
              <a:t>…</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leading</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to</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general</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inability</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to</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make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short-term</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changes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in</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usage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other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than</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some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behavioral</a:t>
            </a:r>
            <a:r>
              <a:rPr lang="en-US" spc="3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modifications.</a:t>
            </a:r>
            <a:endParaRPr lang="en-US" dirty="0" smtClean="0">
              <a:effectLst/>
              <a:latin typeface="Constantia" panose="02030602050306030303" pitchFamily="18" charset="0"/>
              <a:ea typeface="Constantia" panose="02030602050306030303" pitchFamily="18" charset="0"/>
              <a:cs typeface="Times New Roman" panose="02020603050405020304" pitchFamily="18" charset="0"/>
            </a:endParaRPr>
          </a:p>
          <a:p>
            <a:pPr marL="0" marR="0">
              <a:spcBef>
                <a:spcPts val="55"/>
              </a:spcBef>
              <a:spcAft>
                <a:spcPts val="0"/>
              </a:spcAft>
            </a:pPr>
            <a:r>
              <a:rPr lang="en-US" dirty="0" smtClean="0">
                <a:effectLst/>
                <a:latin typeface="Constantia" panose="02030602050306030303" pitchFamily="18" charset="0"/>
                <a:ea typeface="Constantia" panose="02030602050306030303" pitchFamily="18" charset="0"/>
                <a:cs typeface="Constantia" panose="02030602050306030303" pitchFamily="18" charset="0"/>
              </a:rPr>
              <a:t>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6200" marR="0">
              <a:spcBef>
                <a:spcPts val="0"/>
              </a:spcBef>
              <a:spcAft>
                <a:spcPts val="0"/>
              </a:spcAft>
            </a:pP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Regulatory</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protocols</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reduce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direct</a:t>
            </a:r>
            <a:r>
              <a:rPr lang="en-US" spc="-4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4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signals:</a:t>
            </a:r>
          </a:p>
          <a:p>
            <a:pPr marL="342900" marR="0" lvl="0" indent="-342900">
              <a:lnSpc>
                <a:spcPts val="1275"/>
              </a:lnSpc>
              <a:spcBef>
                <a:spcPts val="10"/>
              </a:spcBef>
              <a:spcAft>
                <a:spcPts val="0"/>
              </a:spcAft>
              <a:buSzPts val="1000"/>
              <a:buFont typeface="Symbol" panose="05050102010706020507" pitchFamily="18" charset="2"/>
              <a:buChar char=""/>
              <a:tabLst>
                <a:tab pos="534035" algn="l"/>
              </a:tabLst>
            </a:pP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Annual</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purchased</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gas</a:t>
            </a:r>
            <a:r>
              <a:rPr lang="en-US" spc="-3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adjustments</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can</a:t>
            </a:r>
            <a:r>
              <a:rPr lang="en-US" spc="-3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be</a:t>
            </a:r>
            <a:r>
              <a:rPr lang="en-US" spc="-3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increases</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or</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decreases</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of</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unknown</a:t>
            </a:r>
            <a:r>
              <a:rPr lang="en-US" spc="-4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magnitude</a:t>
            </a:r>
            <a:endParaRPr lang="en-US" dirty="0" smtClean="0">
              <a:effectLst/>
              <a:latin typeface="Constantia" panose="02030602050306030303" pitchFamily="18" charset="0"/>
              <a:ea typeface="Symbol" panose="05050102010706020507" pitchFamily="18" charset="2"/>
              <a:cs typeface="Times New Roman" panose="02020603050405020304" pitchFamily="18" charset="0"/>
            </a:endParaRPr>
          </a:p>
          <a:p>
            <a:pPr marL="342900" marR="511810" lvl="0" indent="-342900">
              <a:spcBef>
                <a:spcPts val="0"/>
              </a:spcBef>
              <a:spcAft>
                <a:spcPts val="0"/>
              </a:spcAft>
              <a:buSzPts val="1000"/>
              <a:buFont typeface="Symbol" panose="05050102010706020507" pitchFamily="18" charset="2"/>
              <a:buChar char=""/>
              <a:tabLst>
                <a:tab pos="534035" algn="l"/>
              </a:tabLst>
            </a:pP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General</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rate</a:t>
            </a:r>
            <a:r>
              <a:rPr lang="en-US" spc="-1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cases</a:t>
            </a:r>
            <a:r>
              <a:rPr lang="en-US" spc="-1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and</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price</a:t>
            </a:r>
            <a:r>
              <a:rPr lang="en-US" spc="-1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changes</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are</a:t>
            </a:r>
            <a:r>
              <a:rPr lang="en-US" spc="-2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assumed</a:t>
            </a:r>
            <a:r>
              <a:rPr lang="en-US" spc="-2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by</a:t>
            </a:r>
            <a:r>
              <a:rPr lang="en-US" spc="-2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customers</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to</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occur</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annually</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or</a:t>
            </a:r>
            <a:r>
              <a:rPr lang="en-US" spc="35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biannually</a:t>
            </a:r>
            <a:endParaRPr lang="en-US" dirty="0" smtClean="0">
              <a:effectLst/>
              <a:latin typeface="Constantia" panose="02030602050306030303" pitchFamily="18" charset="0"/>
              <a:ea typeface="Symbol" panose="05050102010706020507" pitchFamily="18" charset="2"/>
              <a:cs typeface="Times New Roman" panose="02020603050405020304" pitchFamily="18" charset="0"/>
            </a:endParaRPr>
          </a:p>
          <a:p>
            <a:pPr marL="76200" marR="0">
              <a:spcBef>
                <a:spcPts val="0"/>
              </a:spcBef>
              <a:spcAft>
                <a:spcPts val="0"/>
              </a:spcAft>
            </a:pPr>
            <a:r>
              <a:rPr lang="en-US" spc="-5" dirty="0" smtClean="0">
                <a:effectLst/>
                <a:latin typeface="Constantia" panose="02030602050306030303" pitchFamily="18" charset="0"/>
                <a:ea typeface="Constantia" panose="02030602050306030303" pitchFamily="18" charset="0"/>
                <a:cs typeface="Constantia" panose="02030602050306030303" pitchFamily="18" charset="0"/>
              </a:rPr>
              <a:t>…</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leading</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to</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customer</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uncertainty</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future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pricing</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other</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than</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preconception</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that</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prices</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will</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rise.</a:t>
            </a:r>
          </a:p>
          <a:p>
            <a:pPr marL="0" marR="0">
              <a:spcBef>
                <a:spcPts val="55"/>
              </a:spcBef>
              <a:spcAft>
                <a:spcPts val="0"/>
              </a:spcAft>
            </a:pPr>
            <a:r>
              <a:rPr lang="en-US" dirty="0" smtClean="0">
                <a:effectLst/>
                <a:latin typeface="Constantia" panose="02030602050306030303" pitchFamily="18" charset="0"/>
                <a:ea typeface="Constantia" panose="02030602050306030303" pitchFamily="18" charset="0"/>
                <a:cs typeface="Constantia" panose="02030602050306030303" pitchFamily="18" charset="0"/>
              </a:rPr>
              <a:t>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6200" marR="0">
              <a:spcBef>
                <a:spcPts val="0"/>
              </a:spcBef>
              <a:spcAft>
                <a:spcPts val="0"/>
              </a:spcAft>
            </a:pP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Billing</a:t>
            </a:r>
            <a:r>
              <a:rPr lang="en-US" spc="-4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plans</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reduce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direct</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signals:</a:t>
            </a:r>
            <a:endParaRPr lang="en-US" dirty="0" smtClean="0">
              <a:effectLst/>
              <a:latin typeface="Constantia" panose="02030602050306030303" pitchFamily="18" charset="0"/>
              <a:ea typeface="Constantia" panose="02030602050306030303" pitchFamily="18" charset="0"/>
              <a:cs typeface="Times New Roman" panose="02020603050405020304" pitchFamily="18" charset="0"/>
            </a:endParaRPr>
          </a:p>
          <a:p>
            <a:pPr marL="342900" marR="172720" lvl="0" indent="-342900">
              <a:spcBef>
                <a:spcPts val="10"/>
              </a:spcBef>
              <a:spcAft>
                <a:spcPts val="0"/>
              </a:spcAft>
              <a:buSzPts val="1000"/>
              <a:buFont typeface="Symbol" panose="05050102010706020507" pitchFamily="18" charset="2"/>
              <a:buChar char=""/>
              <a:tabLst>
                <a:tab pos="534035" algn="l"/>
              </a:tabLst>
            </a:pP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Average,</a:t>
            </a:r>
            <a:r>
              <a:rPr lang="en-US" spc="-4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or</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levelized,</a:t>
            </a:r>
            <a:r>
              <a:rPr lang="en-US" spc="-3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billing</a:t>
            </a:r>
            <a:r>
              <a:rPr lang="en-US" spc="-2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which</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results</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in</a:t>
            </a:r>
            <a:r>
              <a:rPr lang="en-US" spc="-3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twelve</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equal</a:t>
            </a:r>
            <a:r>
              <a:rPr lang="en-US" spc="-4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monthly</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payments</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adjusted</a:t>
            </a:r>
            <a:r>
              <a:rPr lang="en-US" spc="27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annually,</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is</a:t>
            </a:r>
            <a:r>
              <a:rPr lang="en-US" spc="-2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a</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service</a:t>
            </a:r>
            <a:r>
              <a:rPr lang="en-US" spc="-2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to</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customers</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but</a:t>
            </a:r>
            <a:r>
              <a:rPr lang="en-US" spc="-1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does</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not</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send</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direct</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price</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signals.</a:t>
            </a:r>
            <a:r>
              <a:rPr lang="en-US" spc="20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For</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customers</a:t>
            </a:r>
            <a:r>
              <a:rPr lang="en-US" spc="2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not</a:t>
            </a:r>
            <a:r>
              <a:rPr lang="en-US" spc="-3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on</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a</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level</a:t>
            </a:r>
            <a:r>
              <a:rPr lang="en-US" spc="-2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payment</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plan,</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seasonal</a:t>
            </a:r>
            <a:r>
              <a:rPr lang="en-US" spc="-4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temperature</a:t>
            </a:r>
            <a:r>
              <a:rPr lang="en-US" spc="-1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changes</a:t>
            </a:r>
            <a:r>
              <a:rPr lang="en-US" spc="-2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appear</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as</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increases</a:t>
            </a:r>
            <a:r>
              <a:rPr lang="en-US" spc="-2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in</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monthly</a:t>
            </a:r>
            <a:r>
              <a:rPr lang="en-US" spc="27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bills</a:t>
            </a:r>
            <a:r>
              <a:rPr lang="en-US" spc="-3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during</a:t>
            </a:r>
            <a:r>
              <a:rPr lang="en-US" spc="-3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cold</a:t>
            </a:r>
            <a:r>
              <a:rPr lang="en-US" spc="-3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months</a:t>
            </a:r>
            <a:r>
              <a:rPr lang="en-US" spc="-3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dirty="0" smtClean="0">
                <a:effectLst/>
                <a:latin typeface="Constantia" panose="02030602050306030303" pitchFamily="18" charset="0"/>
                <a:ea typeface="Symbol" panose="05050102010706020507" pitchFamily="18" charset="2"/>
                <a:cs typeface="Times New Roman" panose="02020603050405020304" pitchFamily="18" charset="0"/>
              </a:rPr>
              <a:t>and</a:t>
            </a:r>
            <a:r>
              <a:rPr lang="en-US" spc="-4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decreases</a:t>
            </a:r>
            <a:r>
              <a:rPr lang="en-US" spc="-2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during</a:t>
            </a:r>
            <a:r>
              <a:rPr lang="en-US" spc="-35"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warmer</a:t>
            </a:r>
            <a:r>
              <a:rPr lang="en-US" spc="-20" dirty="0" smtClean="0">
                <a:effectLst/>
                <a:latin typeface="Constantia" panose="02030602050306030303" pitchFamily="18" charset="0"/>
                <a:ea typeface="Symbol" panose="05050102010706020507" pitchFamily="18" charset="2"/>
                <a:cs typeface="Times New Roman" panose="02020603050405020304" pitchFamily="18" charset="0"/>
              </a:rPr>
              <a:t> </a:t>
            </a:r>
            <a:r>
              <a:rPr lang="en-US" spc="-5" dirty="0" smtClean="0">
                <a:effectLst/>
                <a:latin typeface="Constantia" panose="02030602050306030303" pitchFamily="18" charset="0"/>
                <a:ea typeface="Symbol" panose="05050102010706020507" pitchFamily="18" charset="2"/>
                <a:cs typeface="Times New Roman" panose="02020603050405020304" pitchFamily="18" charset="0"/>
              </a:rPr>
              <a:t>months</a:t>
            </a:r>
            <a:endParaRPr lang="en-US" dirty="0" smtClean="0">
              <a:effectLst/>
              <a:latin typeface="Constantia" panose="02030602050306030303" pitchFamily="18" charset="0"/>
              <a:ea typeface="Symbol" panose="05050102010706020507" pitchFamily="18" charset="2"/>
              <a:cs typeface="Times New Roman" panose="02020603050405020304" pitchFamily="18" charset="0"/>
            </a:endParaRPr>
          </a:p>
          <a:p>
            <a:pPr marL="76200" marR="0">
              <a:lnSpc>
                <a:spcPts val="1210"/>
              </a:lnSpc>
              <a:spcBef>
                <a:spcPts val="0"/>
              </a:spcBef>
              <a:spcAft>
                <a:spcPts val="0"/>
              </a:spcAft>
            </a:pPr>
            <a:r>
              <a:rPr lang="en-US" spc="-5" dirty="0" smtClean="0">
                <a:effectLst/>
                <a:latin typeface="Constantia" panose="02030602050306030303" pitchFamily="18" charset="0"/>
                <a:ea typeface="Constantia" panose="02030602050306030303" pitchFamily="18" charset="0"/>
                <a:cs typeface="Constantia" panose="02030602050306030303" pitchFamily="18" charset="0"/>
              </a:rPr>
              <a:t>…</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leading</a:t>
            </a:r>
            <a:r>
              <a:rPr lang="en-US" spc="-4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to</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misunderstanding</a:t>
            </a:r>
            <a:r>
              <a:rPr lang="en-US" spc="-4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by</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customers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future</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pricing.</a:t>
            </a:r>
            <a:endParaRPr lang="en-US" dirty="0" smtClean="0">
              <a:effectLst/>
              <a:latin typeface="Constantia" panose="02030602050306030303" pitchFamily="18" charset="0"/>
              <a:ea typeface="Constantia" panose="02030602050306030303" pitchFamily="18" charset="0"/>
              <a:cs typeface="Times New Roman" panose="02020603050405020304" pitchFamily="18" charset="0"/>
            </a:endParaRPr>
          </a:p>
          <a:p>
            <a:pPr marL="0" marR="0">
              <a:spcBef>
                <a:spcPts val="5"/>
              </a:spcBef>
              <a:spcAft>
                <a:spcPts val="0"/>
              </a:spcAft>
            </a:pPr>
            <a:r>
              <a:rPr lang="en-US" dirty="0" smtClean="0">
                <a:effectLst/>
                <a:latin typeface="Constantia" panose="02030602050306030303" pitchFamily="18" charset="0"/>
                <a:ea typeface="Constantia" panose="02030602050306030303" pitchFamily="18" charset="0"/>
                <a:cs typeface="Constantia" panose="02030602050306030303" pitchFamily="18" charset="0"/>
              </a:rPr>
              <a:t>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6200" marR="0">
              <a:spcBef>
                <a:spcPts val="0"/>
              </a:spcBef>
              <a:spcAft>
                <a:spcPts val="0"/>
              </a:spcAft>
            </a:pP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isn</a:t>
            </a:r>
            <a:r>
              <a:rPr lang="en-US" spc="-5" dirty="0" smtClean="0">
                <a:effectLst/>
                <a:latin typeface="Constantia" panose="02030602050306030303" pitchFamily="18" charset="0"/>
                <a:ea typeface="Constantia" panose="02030602050306030303" pitchFamily="18" charset="0"/>
                <a:cs typeface="Constantia" panose="02030602050306030303" pitchFamily="18" charset="0"/>
              </a:rPr>
              <a:t>’</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clear</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that</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customers</a:t>
            </a:r>
            <a:r>
              <a:rPr lang="en-US" spc="-1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may</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not</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return</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(or</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rebound)</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to</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historic</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usage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after</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higher</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or</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lower</a:t>
            </a:r>
            <a:r>
              <a:rPr lang="en-US" spc="39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7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excursions.</a:t>
            </a:r>
            <a:endParaRPr lang="en-US" dirty="0" smtClean="0">
              <a:effectLst/>
              <a:latin typeface="Constantia" panose="02030602050306030303" pitchFamily="18" charset="0"/>
              <a:ea typeface="Constantia" panose="02030602050306030303"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85490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76200" lvl="0">
              <a:spcBef>
                <a:spcPts val="0"/>
              </a:spcBef>
            </a:pP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Several</a:t>
            </a:r>
            <a:r>
              <a:rPr lang="en-US" sz="15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items</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reduce</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load</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growth</a:t>
            </a:r>
            <a:r>
              <a:rPr lang="en-US" sz="15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over</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time,</a:t>
            </a:r>
            <a:r>
              <a:rPr lang="en-US" sz="15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regardless</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of</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price</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elasticity</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and</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price</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signals:</a:t>
            </a:r>
          </a:p>
          <a:p>
            <a:pPr marL="342900" lvl="0" indent="-342900">
              <a:lnSpc>
                <a:spcPts val="1275"/>
              </a:lnSpc>
              <a:spcBef>
                <a:spcPts val="10"/>
              </a:spcBef>
              <a:buSzPts val="1000"/>
              <a:buFont typeface="Symbol" panose="05050102010706020507" pitchFamily="18" charset="2"/>
              <a:buChar char=""/>
              <a:tabLst>
                <a:tab pos="534035" algn="l"/>
              </a:tabLst>
            </a:pPr>
            <a:r>
              <a:rPr lang="en-US" sz="1500" dirty="0">
                <a:solidFill>
                  <a:prstClr val="black"/>
                </a:solidFill>
                <a:latin typeface="Constantia" panose="02030602050306030303" pitchFamily="18" charset="0"/>
                <a:ea typeface="Symbol" panose="05050102010706020507" pitchFamily="18" charset="2"/>
                <a:cs typeface="Times New Roman" panose="02020603050405020304" pitchFamily="18" charset="0"/>
              </a:rPr>
              <a:t>Economic</a:t>
            </a:r>
            <a:r>
              <a:rPr lang="en-US" sz="1500" spc="-95" dirty="0">
                <a:solidFill>
                  <a:prstClr val="black"/>
                </a:solidFill>
                <a:latin typeface="Constantia" panose="02030602050306030303" pitchFamily="18" charset="0"/>
                <a:ea typeface="Symbol" panose="05050102010706020507" pitchFamily="18" charset="2"/>
                <a:cs typeface="Times New Roman" panose="02020603050405020304" pitchFamily="18" charset="0"/>
              </a:rPr>
              <a:t> </a:t>
            </a:r>
            <a:r>
              <a:rPr lang="en-US" sz="1500" spc="-5" dirty="0">
                <a:solidFill>
                  <a:prstClr val="black"/>
                </a:solidFill>
                <a:latin typeface="Constantia" panose="02030602050306030303" pitchFamily="18" charset="0"/>
                <a:ea typeface="Symbol" panose="05050102010706020507" pitchFamily="18" charset="2"/>
                <a:cs typeface="Times New Roman" panose="02020603050405020304" pitchFamily="18" charset="0"/>
              </a:rPr>
              <a:t>conditions</a:t>
            </a:r>
            <a:endParaRPr lang="en-US" sz="1500" dirty="0">
              <a:solidFill>
                <a:prstClr val="black"/>
              </a:solidFill>
              <a:latin typeface="Constantia" panose="02030602050306030303" pitchFamily="18" charset="0"/>
              <a:ea typeface="Symbol" panose="05050102010706020507" pitchFamily="18" charset="2"/>
              <a:cs typeface="Times New Roman" panose="02020603050405020304" pitchFamily="18" charset="0"/>
            </a:endParaRPr>
          </a:p>
          <a:p>
            <a:pPr marL="342900" lvl="0" indent="-342900">
              <a:lnSpc>
                <a:spcPts val="1270"/>
              </a:lnSpc>
              <a:spcBef>
                <a:spcPts val="0"/>
              </a:spcBef>
              <a:buSzPts val="1000"/>
              <a:buFont typeface="Symbol" panose="05050102010706020507" pitchFamily="18" charset="2"/>
              <a:buChar char=""/>
              <a:tabLst>
                <a:tab pos="534035" algn="l"/>
              </a:tabLst>
            </a:pPr>
            <a:r>
              <a:rPr lang="en-US" sz="1500" spc="-5" dirty="0">
                <a:solidFill>
                  <a:prstClr val="black"/>
                </a:solidFill>
                <a:latin typeface="Constantia" panose="02030602050306030303" pitchFamily="18" charset="0"/>
                <a:ea typeface="Symbol" panose="05050102010706020507" pitchFamily="18" charset="2"/>
                <a:cs typeface="Times New Roman" panose="02020603050405020304" pitchFamily="18" charset="0"/>
              </a:rPr>
              <a:t>Conservation</a:t>
            </a:r>
            <a:endParaRPr lang="en-US" sz="1500" dirty="0">
              <a:solidFill>
                <a:prstClr val="black"/>
              </a:solidFill>
              <a:latin typeface="Constantia" panose="02030602050306030303" pitchFamily="18" charset="0"/>
              <a:ea typeface="Symbol" panose="05050102010706020507" pitchFamily="18" charset="2"/>
              <a:cs typeface="Times New Roman" panose="02020603050405020304" pitchFamily="18" charset="0"/>
            </a:endParaRPr>
          </a:p>
          <a:p>
            <a:pPr marL="342900" lvl="0" indent="-342900">
              <a:lnSpc>
                <a:spcPts val="1270"/>
              </a:lnSpc>
              <a:spcBef>
                <a:spcPts val="0"/>
              </a:spcBef>
              <a:buSzPts val="1000"/>
              <a:buFont typeface="Symbol" panose="05050102010706020507" pitchFamily="18" charset="2"/>
              <a:buChar char=""/>
              <a:tabLst>
                <a:tab pos="534035" algn="l"/>
              </a:tabLst>
            </a:pPr>
            <a:r>
              <a:rPr lang="en-US" sz="1500" spc="-5" dirty="0">
                <a:solidFill>
                  <a:prstClr val="black"/>
                </a:solidFill>
                <a:latin typeface="Constantia" panose="02030602050306030303" pitchFamily="18" charset="0"/>
                <a:ea typeface="Symbol" panose="05050102010706020507" pitchFamily="18" charset="2"/>
                <a:cs typeface="Times New Roman" panose="02020603050405020304" pitchFamily="18" charset="0"/>
              </a:rPr>
              <a:t>Building</a:t>
            </a:r>
            <a:r>
              <a:rPr lang="en-US" sz="1500" spc="-40" dirty="0">
                <a:solidFill>
                  <a:prstClr val="black"/>
                </a:solidFill>
                <a:latin typeface="Constantia" panose="02030602050306030303" pitchFamily="18" charset="0"/>
                <a:ea typeface="Symbol" panose="05050102010706020507" pitchFamily="18" charset="2"/>
                <a:cs typeface="Times New Roman" panose="02020603050405020304" pitchFamily="18" charset="0"/>
              </a:rPr>
              <a:t> </a:t>
            </a:r>
            <a:r>
              <a:rPr lang="en-US" sz="1500" spc="-5" dirty="0">
                <a:solidFill>
                  <a:prstClr val="black"/>
                </a:solidFill>
                <a:latin typeface="Constantia" panose="02030602050306030303" pitchFamily="18" charset="0"/>
                <a:ea typeface="Symbol" panose="05050102010706020507" pitchFamily="18" charset="2"/>
                <a:cs typeface="Times New Roman" panose="02020603050405020304" pitchFamily="18" charset="0"/>
              </a:rPr>
              <a:t>codes</a:t>
            </a:r>
            <a:r>
              <a:rPr lang="en-US" sz="1500" spc="-25" dirty="0">
                <a:solidFill>
                  <a:prstClr val="black"/>
                </a:solidFill>
                <a:latin typeface="Constantia" panose="02030602050306030303" pitchFamily="18" charset="0"/>
                <a:ea typeface="Symbol" panose="05050102010706020507" pitchFamily="18" charset="2"/>
                <a:cs typeface="Times New Roman" panose="02020603050405020304" pitchFamily="18" charset="0"/>
              </a:rPr>
              <a:t> </a:t>
            </a:r>
            <a:r>
              <a:rPr lang="en-US" sz="1500" spc="-5" dirty="0">
                <a:solidFill>
                  <a:prstClr val="black"/>
                </a:solidFill>
                <a:latin typeface="Constantia" panose="02030602050306030303" pitchFamily="18" charset="0"/>
                <a:ea typeface="Symbol" panose="05050102010706020507" pitchFamily="18" charset="2"/>
                <a:cs typeface="Times New Roman" panose="02020603050405020304" pitchFamily="18" charset="0"/>
              </a:rPr>
              <a:t>and</a:t>
            </a:r>
            <a:r>
              <a:rPr lang="en-US" sz="1500" spc="-35" dirty="0">
                <a:solidFill>
                  <a:prstClr val="black"/>
                </a:solidFill>
                <a:latin typeface="Constantia" panose="02030602050306030303" pitchFamily="18" charset="0"/>
                <a:ea typeface="Symbol" panose="05050102010706020507" pitchFamily="18" charset="2"/>
                <a:cs typeface="Times New Roman" panose="02020603050405020304" pitchFamily="18" charset="0"/>
              </a:rPr>
              <a:t> </a:t>
            </a:r>
            <a:r>
              <a:rPr lang="en-US" sz="1500" dirty="0">
                <a:solidFill>
                  <a:prstClr val="black"/>
                </a:solidFill>
                <a:latin typeface="Constantia" panose="02030602050306030303" pitchFamily="18" charset="0"/>
                <a:ea typeface="Symbol" panose="05050102010706020507" pitchFamily="18" charset="2"/>
                <a:cs typeface="Times New Roman" panose="02020603050405020304" pitchFamily="18" charset="0"/>
              </a:rPr>
              <a:t>appliance</a:t>
            </a:r>
            <a:r>
              <a:rPr lang="en-US" sz="1500" spc="-35" dirty="0">
                <a:solidFill>
                  <a:prstClr val="black"/>
                </a:solidFill>
                <a:latin typeface="Constantia" panose="02030602050306030303" pitchFamily="18" charset="0"/>
                <a:ea typeface="Symbol" panose="05050102010706020507" pitchFamily="18" charset="2"/>
                <a:cs typeface="Times New Roman" panose="02020603050405020304" pitchFamily="18" charset="0"/>
              </a:rPr>
              <a:t> </a:t>
            </a:r>
            <a:r>
              <a:rPr lang="en-US" sz="1500" spc="-5" dirty="0">
                <a:solidFill>
                  <a:prstClr val="black"/>
                </a:solidFill>
                <a:latin typeface="Constantia" panose="02030602050306030303" pitchFamily="18" charset="0"/>
                <a:ea typeface="Symbol" panose="05050102010706020507" pitchFamily="18" charset="2"/>
                <a:cs typeface="Times New Roman" panose="02020603050405020304" pitchFamily="18" charset="0"/>
              </a:rPr>
              <a:t>standards</a:t>
            </a:r>
            <a:r>
              <a:rPr lang="en-US" sz="1500" spc="-30" dirty="0">
                <a:solidFill>
                  <a:prstClr val="black"/>
                </a:solidFill>
                <a:latin typeface="Constantia" panose="02030602050306030303" pitchFamily="18" charset="0"/>
                <a:ea typeface="Symbol" panose="05050102010706020507" pitchFamily="18" charset="2"/>
                <a:cs typeface="Times New Roman" panose="02020603050405020304" pitchFamily="18" charset="0"/>
              </a:rPr>
              <a:t> </a:t>
            </a:r>
            <a:r>
              <a:rPr lang="en-US" sz="1500" dirty="0">
                <a:solidFill>
                  <a:prstClr val="black"/>
                </a:solidFill>
                <a:latin typeface="Constantia" panose="02030602050306030303" pitchFamily="18" charset="0"/>
                <a:ea typeface="Symbol" panose="05050102010706020507" pitchFamily="18" charset="2"/>
                <a:cs typeface="Times New Roman" panose="02020603050405020304" pitchFamily="18" charset="0"/>
              </a:rPr>
              <a:t>(which</a:t>
            </a:r>
            <a:r>
              <a:rPr lang="en-US" sz="1500" spc="-35" dirty="0">
                <a:solidFill>
                  <a:prstClr val="black"/>
                </a:solidFill>
                <a:latin typeface="Constantia" panose="02030602050306030303" pitchFamily="18" charset="0"/>
                <a:ea typeface="Symbol" panose="05050102010706020507" pitchFamily="18" charset="2"/>
                <a:cs typeface="Times New Roman" panose="02020603050405020304" pitchFamily="18" charset="0"/>
              </a:rPr>
              <a:t> </a:t>
            </a:r>
            <a:r>
              <a:rPr lang="en-US" sz="1500" dirty="0">
                <a:solidFill>
                  <a:prstClr val="black"/>
                </a:solidFill>
                <a:latin typeface="Constantia" panose="02030602050306030303" pitchFamily="18" charset="0"/>
                <a:ea typeface="Symbol" panose="05050102010706020507" pitchFamily="18" charset="2"/>
                <a:cs typeface="Times New Roman" panose="02020603050405020304" pitchFamily="18" charset="0"/>
              </a:rPr>
              <a:t>are</a:t>
            </a:r>
            <a:r>
              <a:rPr lang="en-US" sz="1500" spc="-30" dirty="0">
                <a:solidFill>
                  <a:prstClr val="black"/>
                </a:solidFill>
                <a:latin typeface="Constantia" panose="02030602050306030303" pitchFamily="18" charset="0"/>
                <a:ea typeface="Symbol" panose="05050102010706020507" pitchFamily="18" charset="2"/>
                <a:cs typeface="Times New Roman" panose="02020603050405020304" pitchFamily="18" charset="0"/>
              </a:rPr>
              <a:t> </a:t>
            </a:r>
            <a:r>
              <a:rPr lang="en-US" sz="1500" dirty="0">
                <a:solidFill>
                  <a:prstClr val="black"/>
                </a:solidFill>
                <a:latin typeface="Constantia" panose="02030602050306030303" pitchFamily="18" charset="0"/>
                <a:ea typeface="Symbol" panose="05050102010706020507" pitchFamily="18" charset="2"/>
                <a:cs typeface="Times New Roman" panose="02020603050405020304" pitchFamily="18" charset="0"/>
              </a:rPr>
              <a:t>already</a:t>
            </a:r>
            <a:r>
              <a:rPr lang="en-US" sz="1500" spc="-35" dirty="0">
                <a:solidFill>
                  <a:prstClr val="black"/>
                </a:solidFill>
                <a:latin typeface="Constantia" panose="02030602050306030303" pitchFamily="18" charset="0"/>
                <a:ea typeface="Symbol" panose="05050102010706020507" pitchFamily="18" charset="2"/>
                <a:cs typeface="Times New Roman" panose="02020603050405020304" pitchFamily="18" charset="0"/>
              </a:rPr>
              <a:t> </a:t>
            </a:r>
            <a:r>
              <a:rPr lang="en-US" sz="1500" spc="-5" dirty="0">
                <a:solidFill>
                  <a:prstClr val="black"/>
                </a:solidFill>
                <a:latin typeface="Constantia" panose="02030602050306030303" pitchFamily="18" charset="0"/>
                <a:ea typeface="Symbol" panose="05050102010706020507" pitchFamily="18" charset="2"/>
                <a:cs typeface="Times New Roman" panose="02020603050405020304" pitchFamily="18" charset="0"/>
              </a:rPr>
              <a:t>built</a:t>
            </a:r>
            <a:r>
              <a:rPr lang="en-US" sz="1500" spc="-35" dirty="0">
                <a:solidFill>
                  <a:prstClr val="black"/>
                </a:solidFill>
                <a:latin typeface="Constantia" panose="02030602050306030303" pitchFamily="18" charset="0"/>
                <a:ea typeface="Symbol" panose="05050102010706020507" pitchFamily="18" charset="2"/>
                <a:cs typeface="Times New Roman" panose="02020603050405020304" pitchFamily="18" charset="0"/>
              </a:rPr>
              <a:t> </a:t>
            </a:r>
            <a:r>
              <a:rPr lang="en-US" sz="1500" spc="-5" dirty="0">
                <a:solidFill>
                  <a:prstClr val="black"/>
                </a:solidFill>
                <a:latin typeface="Constantia" panose="02030602050306030303" pitchFamily="18" charset="0"/>
                <a:ea typeface="Symbol" panose="05050102010706020507" pitchFamily="18" charset="2"/>
                <a:cs typeface="Times New Roman" panose="02020603050405020304" pitchFamily="18" charset="0"/>
              </a:rPr>
              <a:t>into</a:t>
            </a:r>
            <a:r>
              <a:rPr lang="en-US" sz="1500" spc="-35" dirty="0">
                <a:solidFill>
                  <a:prstClr val="black"/>
                </a:solidFill>
                <a:latin typeface="Constantia" panose="02030602050306030303" pitchFamily="18" charset="0"/>
                <a:ea typeface="Symbol" panose="05050102010706020507" pitchFamily="18" charset="2"/>
                <a:cs typeface="Times New Roman" panose="02020603050405020304" pitchFamily="18" charset="0"/>
              </a:rPr>
              <a:t> </a:t>
            </a:r>
            <a:r>
              <a:rPr lang="en-US" sz="1500" spc="-5" dirty="0">
                <a:solidFill>
                  <a:prstClr val="black"/>
                </a:solidFill>
                <a:latin typeface="Constantia" panose="02030602050306030303" pitchFamily="18" charset="0"/>
                <a:ea typeface="Symbol" panose="05050102010706020507" pitchFamily="18" charset="2"/>
                <a:cs typeface="Times New Roman" panose="02020603050405020304" pitchFamily="18" charset="0"/>
              </a:rPr>
              <a:t>forecasts)</a:t>
            </a:r>
            <a:endParaRPr lang="en-US" sz="1500" dirty="0">
              <a:solidFill>
                <a:prstClr val="black"/>
              </a:solidFill>
              <a:latin typeface="Constantia" panose="02030602050306030303" pitchFamily="18" charset="0"/>
              <a:ea typeface="Symbol" panose="05050102010706020507" pitchFamily="18" charset="2"/>
              <a:cs typeface="Times New Roman" panose="02020603050405020304" pitchFamily="18" charset="0"/>
            </a:endParaRPr>
          </a:p>
          <a:p>
            <a:pPr marL="342900" lvl="0" indent="-342900">
              <a:lnSpc>
                <a:spcPts val="1270"/>
              </a:lnSpc>
              <a:spcBef>
                <a:spcPts val="0"/>
              </a:spcBef>
              <a:buSzPts val="1000"/>
              <a:buFont typeface="Symbol" panose="05050102010706020507" pitchFamily="18" charset="2"/>
              <a:buChar char=""/>
              <a:tabLst>
                <a:tab pos="534035" algn="l"/>
              </a:tabLst>
            </a:pPr>
            <a:r>
              <a:rPr lang="en-US" sz="1500" spc="-5" dirty="0">
                <a:solidFill>
                  <a:prstClr val="black"/>
                </a:solidFill>
                <a:latin typeface="Constantia" panose="02030602050306030303" pitchFamily="18" charset="0"/>
                <a:ea typeface="Symbol" panose="05050102010706020507" pitchFamily="18" charset="2"/>
                <a:cs typeface="Times New Roman" panose="02020603050405020304" pitchFamily="18" charset="0"/>
              </a:rPr>
              <a:t>Technology</a:t>
            </a:r>
            <a:endParaRPr lang="en-US" sz="1500" dirty="0">
              <a:solidFill>
                <a:prstClr val="black"/>
              </a:solidFill>
              <a:latin typeface="Constantia" panose="02030602050306030303" pitchFamily="18" charset="0"/>
              <a:ea typeface="Symbol" panose="05050102010706020507" pitchFamily="18" charset="2"/>
              <a:cs typeface="Times New Roman" panose="02020603050405020304" pitchFamily="18" charset="0"/>
            </a:endParaRPr>
          </a:p>
          <a:p>
            <a:pPr marL="76200" lvl="0">
              <a:lnSpc>
                <a:spcPts val="1215"/>
              </a:lnSpc>
              <a:spcBef>
                <a:spcPts val="0"/>
              </a:spcBef>
            </a:pPr>
            <a:r>
              <a:rPr lang="en-US" sz="1500" spc="-5" dirty="0">
                <a:solidFill>
                  <a:prstClr val="black"/>
                </a:solidFill>
                <a:latin typeface="Constantia" panose="02030602050306030303" pitchFamily="18" charset="0"/>
                <a:ea typeface="Constantia" panose="02030602050306030303" pitchFamily="18" charset="0"/>
                <a:cs typeface="Constantia" panose="02030602050306030303" pitchFamily="18" charset="0"/>
              </a:rPr>
              <a:t>…</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leading</a:t>
            </a:r>
            <a:r>
              <a:rPr lang="en-US" sz="15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to</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historical</a:t>
            </a:r>
            <a:r>
              <a:rPr lang="en-US" sz="15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data</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that</a:t>
            </a:r>
            <a:r>
              <a:rPr lang="en-US" sz="15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includes</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reductions</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in</a:t>
            </a:r>
            <a:r>
              <a:rPr lang="en-US" sz="15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usage</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irrespective</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of</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pricing.</a:t>
            </a:r>
          </a:p>
          <a:p>
            <a:pPr marL="0" lvl="0">
              <a:spcBef>
                <a:spcPts val="50"/>
              </a:spcBef>
            </a:pPr>
            <a:r>
              <a:rPr lang="en-US" sz="1500" dirty="0">
                <a:solidFill>
                  <a:prstClr val="black"/>
                </a:solidFill>
                <a:latin typeface="Constantia" panose="02030602050306030303" pitchFamily="18" charset="0"/>
                <a:ea typeface="Constantia" panose="02030602050306030303" pitchFamily="18" charset="0"/>
                <a:cs typeface="Constantia" panose="02030602050306030303" pitchFamily="18" charset="0"/>
              </a:rPr>
              <a:t> </a:t>
            </a: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6200" marR="360045" lvl="0">
              <a:lnSpc>
                <a:spcPts val="1210"/>
              </a:lnSpc>
              <a:spcBef>
                <a:spcPts val="0"/>
              </a:spcBef>
            </a:pP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To</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the</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above</a:t>
            </a:r>
            <a:r>
              <a:rPr lang="en-US" sz="1500" spc="-1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can</a:t>
            </a:r>
            <a:r>
              <a:rPr lang="en-US" sz="1500" spc="-1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be</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added</a:t>
            </a:r>
            <a:r>
              <a:rPr lang="en-US" sz="1500" spc="-1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subjective</a:t>
            </a:r>
            <a:r>
              <a:rPr lang="en-US" sz="15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items</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such</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as</a:t>
            </a:r>
            <a:r>
              <a:rPr lang="en-US" sz="1500" spc="-1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customers</a:t>
            </a:r>
            <a:r>
              <a:rPr lang="en-US" sz="1500" dirty="0">
                <a:solidFill>
                  <a:prstClr val="black"/>
                </a:solidFill>
                <a:latin typeface="Constantia" panose="02030602050306030303" pitchFamily="18" charset="0"/>
                <a:ea typeface="Constantia" panose="02030602050306030303" pitchFamily="18" charset="0"/>
                <a:cs typeface="Constantia" panose="02030602050306030303" pitchFamily="18" charset="0"/>
              </a:rPr>
              <a:t>’</a:t>
            </a:r>
            <a:r>
              <a:rPr lang="en-US" sz="1500" spc="-30" dirty="0">
                <a:solidFill>
                  <a:prstClr val="black"/>
                </a:solidFill>
                <a:latin typeface="Constantia" panose="02030602050306030303" pitchFamily="18" charset="0"/>
                <a:ea typeface="Constantia" panose="02030602050306030303" pitchFamily="18" charset="0"/>
                <a:cs typeface="Constantia" panose="02030602050306030303"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general</a:t>
            </a:r>
            <a:r>
              <a:rPr lang="en-US" sz="1500" spc="-1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propensity</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to</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use</a:t>
            </a:r>
            <a:r>
              <a:rPr lang="en-US" sz="15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less</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of</a:t>
            </a:r>
            <a:r>
              <a:rPr lang="en-US" sz="1500" spc="38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many</a:t>
            </a:r>
            <a:r>
              <a:rPr lang="en-US" sz="15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products.</a:t>
            </a:r>
            <a:r>
              <a:rPr lang="en-US" sz="1500" spc="19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Additionally,</a:t>
            </a:r>
            <a:r>
              <a:rPr lang="en-US" sz="15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electricity</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and</a:t>
            </a:r>
            <a:r>
              <a:rPr lang="en-US" sz="15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natural</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gas</a:t>
            </a:r>
            <a:r>
              <a:rPr lang="en-US" sz="15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pricing</a:t>
            </a:r>
            <a:r>
              <a:rPr lang="en-US" sz="15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now</a:t>
            </a:r>
            <a:r>
              <a:rPr lang="en-US" sz="1500" spc="-1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move</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in</a:t>
            </a:r>
            <a:r>
              <a:rPr lang="en-US" sz="15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tandem.</a:t>
            </a:r>
            <a:r>
              <a:rPr lang="en-US" sz="4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5</a:t>
            </a:r>
            <a:endPar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endParaRPr>
          </a:p>
          <a:p>
            <a:pPr marL="0" lvl="0">
              <a:spcBef>
                <a:spcPts val="35"/>
              </a:spcBef>
            </a:pPr>
            <a:r>
              <a:rPr lang="en-US" sz="1500" dirty="0">
                <a:solidFill>
                  <a:prstClr val="black"/>
                </a:solidFill>
                <a:latin typeface="Constantia" panose="02030602050306030303" pitchFamily="18" charset="0"/>
                <a:ea typeface="Constantia" panose="02030602050306030303" pitchFamily="18" charset="0"/>
                <a:cs typeface="Constantia" panose="02030602050306030303" pitchFamily="18" charset="0"/>
              </a:rPr>
              <a:t> </a:t>
            </a: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6200" marR="123825" lvl="0">
              <a:spcBef>
                <a:spcPts val="0"/>
              </a:spcBef>
            </a:pP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This</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causes</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difficulty</a:t>
            </a:r>
            <a:r>
              <a:rPr lang="en-US" sz="15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for</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customers</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to</a:t>
            </a:r>
            <a:r>
              <a:rPr lang="en-US" sz="15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receive</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meaningful</a:t>
            </a:r>
            <a:r>
              <a:rPr lang="en-US" sz="15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price</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signals</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and</a:t>
            </a:r>
            <a:r>
              <a:rPr lang="en-US" sz="15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difficulty</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for</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utilities</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to</a:t>
            </a:r>
            <a:r>
              <a:rPr lang="en-US" sz="1500" spc="50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isolate</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primary</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factors</a:t>
            </a:r>
            <a:r>
              <a:rPr lang="en-US" sz="1500" spc="-2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for</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long</a:t>
            </a:r>
            <a:r>
              <a:rPr lang="en-US" sz="1500" spc="-3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term</a:t>
            </a:r>
            <a:r>
              <a:rPr lang="en-US" sz="1500" spc="-1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price</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elasticity</a:t>
            </a:r>
            <a:r>
              <a:rPr lang="en-US" sz="1500" spc="-1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spc="-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calculations</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(other</a:t>
            </a:r>
            <a:r>
              <a:rPr lang="en-US" sz="1500" spc="-2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than</a:t>
            </a:r>
            <a:r>
              <a:rPr lang="en-US" sz="1500" spc="-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inflation). </a:t>
            </a:r>
            <a:r>
              <a:rPr lang="en-US" sz="1500" spc="17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Regardless,</a:t>
            </a:r>
            <a:r>
              <a:rPr lang="en-US" sz="1500" spc="435"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 </a:t>
            </a:r>
            <a:r>
              <a:rPr lang="en-US" sz="1500" dirty="0">
                <a:solidFill>
                  <a:prstClr val="black"/>
                </a:solidFill>
                <a:latin typeface="Constantia" panose="02030602050306030303" pitchFamily="18" charset="0"/>
                <a:ea typeface="Constantia" panose="02030602050306030303" pitchFamily="18" charset="0"/>
                <a:cs typeface="Times New Roman" panose="02020603050405020304" pitchFamily="18" charset="0"/>
              </a:rPr>
              <a:t>it</a:t>
            </a:r>
            <a:endParaRPr lang="en-US" dirty="0"/>
          </a:p>
        </p:txBody>
      </p:sp>
    </p:spTree>
    <p:extLst>
      <p:ext uri="{BB962C8B-B14F-4D97-AF65-F5344CB8AC3E}">
        <p14:creationId xmlns:p14="http://schemas.microsoft.com/office/powerpoint/2010/main" val="41280865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76200" marR="172720">
              <a:spcBef>
                <a:spcPts val="0"/>
              </a:spcBef>
              <a:spcAft>
                <a:spcPts val="0"/>
              </a:spcAft>
            </a:pP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Several</a:t>
            </a:r>
            <a:r>
              <a:rPr lang="en-US" spc="-4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elasticity</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inquiries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are</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traditionally</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referenced</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in</a:t>
            </a:r>
            <a:r>
              <a:rPr lang="en-US" spc="-4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regional</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elasticity</a:t>
            </a:r>
            <a:r>
              <a:rPr lang="en-US" spc="-4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discussions.</a:t>
            </a:r>
            <a:r>
              <a:rPr lang="en-US" spc="28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These</a:t>
            </a:r>
            <a:r>
              <a:rPr lang="en-US" spc="-6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include:</a:t>
            </a:r>
            <a:endParaRPr lang="en-US" dirty="0" smtClean="0">
              <a:effectLst/>
              <a:latin typeface="Constantia" panose="02030602050306030303" pitchFamily="18" charset="0"/>
              <a:ea typeface="Constantia" panose="02030602050306030303" pitchFamily="18" charset="0"/>
              <a:cs typeface="Times New Roman" panose="02020603050405020304" pitchFamily="18" charset="0"/>
            </a:endParaRPr>
          </a:p>
          <a:p>
            <a:pPr marL="0" marR="0">
              <a:spcBef>
                <a:spcPts val="5"/>
              </a:spcBef>
              <a:spcAft>
                <a:spcPts val="0"/>
              </a:spcAft>
            </a:pPr>
            <a:r>
              <a:rPr lang="en-US" dirty="0" smtClean="0">
                <a:effectLst/>
                <a:latin typeface="Constantia" panose="02030602050306030303" pitchFamily="18" charset="0"/>
                <a:ea typeface="Constantia" panose="02030602050306030303" pitchFamily="18" charset="0"/>
                <a:cs typeface="Constantia" panose="02030602050306030303" pitchFamily="18" charset="0"/>
              </a:rPr>
              <a:t>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123825" lvl="0" indent="-342900">
              <a:spcBef>
                <a:spcPts val="0"/>
              </a:spcBef>
              <a:spcAft>
                <a:spcPts val="0"/>
              </a:spcAft>
              <a:buSzPts val="1000"/>
              <a:buFont typeface="Wingdings" panose="05000000000000000000" pitchFamily="2" charset="2"/>
              <a:buChar char=""/>
              <a:tabLst>
                <a:tab pos="305435" algn="l"/>
              </a:tabLst>
            </a:pP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The</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American</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Gas</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Association</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(AGA)</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released</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a</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study</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in</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2007</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identifying</a:t>
            </a:r>
            <a:r>
              <a:rPr lang="en-US" spc="-2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the</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short-run</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price</a:t>
            </a:r>
            <a:r>
              <a:rPr lang="en-US" spc="37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elasticity</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coefficients</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for</a:t>
            </a:r>
            <a:r>
              <a:rPr lang="en-US" spc="-2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the</a:t>
            </a:r>
            <a:r>
              <a:rPr lang="en-US" spc="-1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Pacific</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and</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Mountain</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regions</a:t>
            </a:r>
            <a:r>
              <a:rPr lang="en-US" spc="-2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to</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each</a:t>
            </a:r>
            <a:r>
              <a:rPr lang="en-US" spc="-2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be</a:t>
            </a:r>
            <a:r>
              <a:rPr lang="en-US" spc="-1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-0.07</a:t>
            </a:r>
            <a:r>
              <a:rPr lang="en-US" spc="-2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with</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a</a:t>
            </a:r>
            <a:r>
              <a:rPr lang="en-US" spc="-2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low</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and</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high</a:t>
            </a:r>
            <a:r>
              <a:rPr lang="en-US" spc="28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range</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of</a:t>
            </a:r>
            <a:r>
              <a:rPr lang="en-US" spc="-2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-.03</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and</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-0.13</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respectively.</a:t>
            </a:r>
            <a:r>
              <a:rPr lang="en-US" spc="20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The</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long-run</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estimates</a:t>
            </a:r>
            <a:r>
              <a:rPr lang="en-US" spc="-2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were</a:t>
            </a:r>
            <a:r>
              <a:rPr lang="en-US" spc="-1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-0.12</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(Pacific)</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and</a:t>
            </a:r>
            <a:r>
              <a:rPr lang="en-US" spc="-1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-0.10</a:t>
            </a:r>
            <a:r>
              <a:rPr lang="en-US" spc="27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(Mountain),</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with</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the</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range</a:t>
            </a:r>
            <a:r>
              <a:rPr lang="en-US" spc="-2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being</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between</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-0.01</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and</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-0.29.</a:t>
            </a:r>
            <a:endParaRPr lang="en-US" dirty="0" smtClean="0">
              <a:effectLst/>
              <a:latin typeface="Constantia" panose="02030602050306030303" pitchFamily="18" charset="0"/>
              <a:ea typeface="Wingdings" panose="05000000000000000000" pitchFamily="2" charset="2"/>
              <a:cs typeface="Times New Roman" panose="02020603050405020304" pitchFamily="18" charset="0"/>
            </a:endParaRPr>
          </a:p>
          <a:p>
            <a:pPr marL="0" marR="0">
              <a:spcBef>
                <a:spcPts val="55"/>
              </a:spcBef>
              <a:spcAft>
                <a:spcPts val="0"/>
              </a:spcAft>
            </a:pPr>
            <a:r>
              <a:rPr lang="en-US" dirty="0" smtClean="0">
                <a:effectLst/>
                <a:latin typeface="Constantia" panose="02030602050306030303" pitchFamily="18" charset="0"/>
                <a:ea typeface="Constantia" panose="02030602050306030303" pitchFamily="18" charset="0"/>
                <a:cs typeface="Constantia" panose="02030602050306030303" pitchFamily="18" charset="0"/>
              </a:rPr>
              <a:t>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511810" lvl="0" indent="-342900">
              <a:spcBef>
                <a:spcPts val="0"/>
              </a:spcBef>
              <a:spcAft>
                <a:spcPts val="0"/>
              </a:spcAft>
              <a:buSzPts val="1000"/>
              <a:buFont typeface="Wingdings" panose="05000000000000000000" pitchFamily="2" charset="2"/>
              <a:buChar char=""/>
              <a:tabLst>
                <a:tab pos="305435" algn="l"/>
              </a:tabLst>
            </a:pPr>
            <a:r>
              <a:rPr lang="en-US" dirty="0" smtClean="0">
                <a:effectLst/>
                <a:latin typeface="Constantia" panose="02030602050306030303" pitchFamily="18" charset="0"/>
                <a:ea typeface="Wingdings" panose="05000000000000000000" pitchFamily="2" charset="2"/>
                <a:cs typeface="Times New Roman" panose="02020603050405020304" pitchFamily="18" charset="0"/>
              </a:rPr>
              <a:t>Regional</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differences</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in</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price</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elasticity</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for</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demand</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of</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energy</a:t>
            </a:r>
            <a:r>
              <a:rPr lang="en-US" spc="-1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were</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examined,</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with</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the</a:t>
            </a:r>
            <a:r>
              <a:rPr lang="en-US" spc="34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conclusion</a:t>
            </a:r>
            <a:r>
              <a:rPr lang="en-US" spc="-2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that</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the</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geographic</a:t>
            </a:r>
            <a:r>
              <a:rPr lang="en-US" spc="-2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area</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of</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a</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utility</a:t>
            </a:r>
            <a:r>
              <a:rPr lang="en-US" spc="-5" dirty="0" smtClean="0">
                <a:effectLst/>
                <a:latin typeface="Constantia" panose="02030602050306030303" pitchFamily="18" charset="0"/>
                <a:ea typeface="Wingdings" panose="05000000000000000000" pitchFamily="2" charset="2"/>
                <a:cs typeface="Constantia" panose="02030602050306030303" pitchFamily="18" charset="0"/>
              </a:rPr>
              <a:t>’</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s</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service</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territory</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results</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in</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the</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statistical</a:t>
            </a:r>
            <a:r>
              <a:rPr lang="en-US" spc="4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significance</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of</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price</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becoming</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more</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uncertain.</a:t>
            </a:r>
            <a:r>
              <a:rPr lang="en-US" spc="19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This</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suggests</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that</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for</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Cascade</a:t>
            </a:r>
            <a:r>
              <a:rPr lang="en-US" dirty="0" smtClean="0">
                <a:effectLst/>
                <a:latin typeface="Constantia" panose="02030602050306030303" pitchFamily="18" charset="0"/>
                <a:ea typeface="Wingdings" panose="05000000000000000000" pitchFamily="2" charset="2"/>
                <a:cs typeface="Constantia" panose="02030602050306030303" pitchFamily="18" charset="0"/>
              </a:rPr>
              <a:t>—</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with</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its</a:t>
            </a:r>
            <a:r>
              <a:rPr lang="en-US" spc="3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customers</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spread</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over</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two</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states</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in</a:t>
            </a:r>
            <a:r>
              <a:rPr lang="en-US" spc="-4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smaller</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sections</a:t>
            </a:r>
            <a:r>
              <a:rPr lang="en-US" dirty="0" smtClean="0">
                <a:effectLst/>
                <a:latin typeface="Constantia" panose="02030602050306030303" pitchFamily="18" charset="0"/>
                <a:ea typeface="Wingdings" panose="05000000000000000000" pitchFamily="2" charset="2"/>
                <a:cs typeface="Constantia" panose="02030602050306030303" pitchFamily="18" charset="0"/>
              </a:rPr>
              <a:t>—</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relatively</a:t>
            </a:r>
            <a:r>
              <a:rPr lang="en-US" spc="-2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precise</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price</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elasticity</a:t>
            </a:r>
            <a:r>
              <a:rPr lang="en-US" spc="-5" dirty="0" smtClean="0">
                <a:effectLst/>
                <a:latin typeface="Calibri" panose="020F0502020204030204" pitchFamily="34" charset="0"/>
                <a:ea typeface="Calibri" panose="020F0502020204030204" pitchFamily="34" charset="0"/>
                <a:cs typeface="Times New Roman" panose="02020603050405020304" pitchFamily="18" charset="0"/>
              </a:rPr>
              <a:t> coefficient</a:t>
            </a:r>
            <a:r>
              <a:rPr lang="en-US" spc="-3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pc="-5" dirty="0" smtClean="0">
                <a:effectLst/>
                <a:latin typeface="Calibri" panose="020F0502020204030204" pitchFamily="34" charset="0"/>
                <a:ea typeface="Calibri" panose="020F0502020204030204" pitchFamily="34" charset="0"/>
                <a:cs typeface="Times New Roman" panose="02020603050405020304" pitchFamily="18" charset="0"/>
              </a:rPr>
              <a:t>factors</a:t>
            </a:r>
            <a:r>
              <a:rPr lang="en-US" spc="-2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would</a:t>
            </a:r>
            <a:r>
              <a:rPr lang="en-US" spc="-3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either</a:t>
            </a:r>
            <a:r>
              <a:rPr lang="en-US" spc="-2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not</a:t>
            </a:r>
            <a:r>
              <a:rPr lang="en-US" spc="-3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pc="-5" dirty="0" smtClean="0">
                <a:effectLst/>
                <a:latin typeface="Calibri" panose="020F0502020204030204" pitchFamily="34" charset="0"/>
                <a:ea typeface="Calibri" panose="020F0502020204030204" pitchFamily="34" charset="0"/>
                <a:cs typeface="Times New Roman" panose="02020603050405020304" pitchFamily="18" charset="0"/>
              </a:rPr>
              <a:t>be</a:t>
            </a:r>
            <a:r>
              <a:rPr lang="en-US" spc="-2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pc="-5" dirty="0" smtClean="0">
                <a:effectLst/>
                <a:latin typeface="Calibri" panose="020F0502020204030204" pitchFamily="34" charset="0"/>
                <a:ea typeface="Calibri" panose="020F0502020204030204" pitchFamily="34" charset="0"/>
                <a:cs typeface="Times New Roman" panose="02020603050405020304" pitchFamily="18" charset="0"/>
              </a:rPr>
              <a:t>available</a:t>
            </a:r>
            <a:r>
              <a:rPr lang="en-US" spc="-2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or</a:t>
            </a:r>
            <a:r>
              <a:rPr lang="en-US" spc="-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would</a:t>
            </a:r>
            <a:r>
              <a:rPr lang="en-US" spc="-3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pc="-5" dirty="0" smtClean="0">
                <a:effectLst/>
                <a:latin typeface="Calibri" panose="020F0502020204030204" pitchFamily="34" charset="0"/>
                <a:ea typeface="Calibri" panose="020F0502020204030204" pitchFamily="34" charset="0"/>
                <a:cs typeface="Times New Roman" panose="02020603050405020304" pitchFamily="18" charset="0"/>
              </a:rPr>
              <a:t>be</a:t>
            </a:r>
            <a:r>
              <a:rPr lang="en-US" spc="-2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costly</a:t>
            </a:r>
            <a:r>
              <a:rPr lang="en-US" spc="-3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to</a:t>
            </a:r>
            <a:r>
              <a:rPr lang="en-US" spc="-3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determine</a:t>
            </a:r>
            <a:r>
              <a:rPr lang="en-US" spc="-2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with</a:t>
            </a:r>
            <a:r>
              <a:rPr lang="en-US" spc="-3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lesser</a:t>
            </a:r>
            <a:r>
              <a:rPr lang="en-US" spc="33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pc="-5" dirty="0" smtClean="0">
                <a:effectLst/>
                <a:latin typeface="Calibri" panose="020F0502020204030204" pitchFamily="34" charset="0"/>
                <a:ea typeface="Calibri" panose="020F0502020204030204" pitchFamily="34" charset="0"/>
                <a:cs typeface="Times New Roman" panose="02020603050405020304" pitchFamily="18" charset="0"/>
              </a:rPr>
              <a:t>benefits</a:t>
            </a:r>
            <a:r>
              <a:rPr lang="en-US" spc="-3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of</a:t>
            </a:r>
            <a:r>
              <a:rPr lang="en-US" spc="-3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pc="-5" dirty="0" smtClean="0">
                <a:effectLst/>
                <a:latin typeface="Calibri" panose="020F0502020204030204" pitchFamily="34" charset="0"/>
                <a:ea typeface="Calibri" panose="020F0502020204030204" pitchFamily="34" charset="0"/>
                <a:cs typeface="Times New Roman" panose="02020603050405020304" pitchFamily="18" charset="0"/>
              </a:rPr>
              <a:t>doing</a:t>
            </a:r>
            <a:r>
              <a:rPr lang="en-US" spc="-3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so.</a:t>
            </a:r>
            <a:endParaRPr lang="en-US" dirty="0" smtClean="0">
              <a:effectLst/>
              <a:latin typeface="Constantia" panose="02030602050306030303" pitchFamily="18" charset="0"/>
              <a:ea typeface="Wingdings" panose="05000000000000000000" pitchFamily="2" charset="2"/>
              <a:cs typeface="Times New Roman" panose="02020603050405020304" pitchFamily="18" charset="0"/>
            </a:endParaRPr>
          </a:p>
          <a:p>
            <a:endParaRPr lang="en-US" dirty="0"/>
          </a:p>
        </p:txBody>
      </p:sp>
    </p:spTree>
    <p:extLst>
      <p:ext uri="{BB962C8B-B14F-4D97-AF65-F5344CB8AC3E}">
        <p14:creationId xmlns:p14="http://schemas.microsoft.com/office/powerpoint/2010/main" val="638457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marR="172720" lvl="0" indent="-342900">
              <a:spcBef>
                <a:spcPts val="0"/>
              </a:spcBef>
              <a:spcAft>
                <a:spcPts val="0"/>
              </a:spcAft>
              <a:buSzPts val="1000"/>
              <a:buFont typeface="Wingdings" panose="05000000000000000000" pitchFamily="2" charset="2"/>
              <a:buChar char=""/>
              <a:tabLst>
                <a:tab pos="305435" algn="l"/>
              </a:tabLst>
            </a:pPr>
            <a:r>
              <a:rPr lang="en-US" dirty="0" smtClean="0">
                <a:effectLst/>
                <a:latin typeface="Constantia" panose="02030602050306030303" pitchFamily="18" charset="0"/>
                <a:ea typeface="Wingdings" panose="05000000000000000000" pitchFamily="2" charset="2"/>
                <a:cs typeface="Times New Roman" panose="02020603050405020304" pitchFamily="18" charset="0"/>
              </a:rPr>
              <a:t>Use</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per</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customer</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has</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been</a:t>
            </a:r>
            <a:r>
              <a:rPr lang="en-US" spc="-2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decreasing</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over</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the</a:t>
            </a:r>
            <a:r>
              <a:rPr lang="en-US" spc="-1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past</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thirty</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years</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prompted</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by</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multiple</a:t>
            </a:r>
            <a:r>
              <a:rPr lang="en-US" spc="-2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factors,</a:t>
            </a:r>
            <a:r>
              <a:rPr lang="en-US" spc="37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including</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systemic</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items</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such</a:t>
            </a:r>
            <a:r>
              <a:rPr lang="en-US" spc="-4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as</a:t>
            </a:r>
            <a:r>
              <a:rPr lang="en-US" spc="-2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conservation,</a:t>
            </a:r>
            <a:r>
              <a:rPr lang="en-US" spc="-4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building</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codes</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and</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appliance</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standards</a:t>
            </a:r>
            <a:r>
              <a:rPr lang="en-US" spc="-1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and</a:t>
            </a:r>
            <a:r>
              <a:rPr lang="en-US" spc="54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behavioral</a:t>
            </a:r>
            <a:r>
              <a:rPr lang="en-US" spc="-4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influences</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such</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as</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the</a:t>
            </a:r>
            <a:r>
              <a:rPr lang="en-US" spc="-30"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spc="-5" dirty="0" smtClean="0">
                <a:effectLst/>
                <a:latin typeface="Constantia" panose="02030602050306030303" pitchFamily="18" charset="0"/>
                <a:ea typeface="Wingdings" panose="05000000000000000000" pitchFamily="2" charset="2"/>
                <a:cs typeface="Times New Roman" panose="02020603050405020304" pitchFamily="18" charset="0"/>
              </a:rPr>
              <a:t>2008</a:t>
            </a:r>
            <a:r>
              <a:rPr lang="en-US" spc="-35" dirty="0" smtClean="0">
                <a:effectLst/>
                <a:latin typeface="Constantia" panose="02030602050306030303" pitchFamily="18" charset="0"/>
                <a:ea typeface="Wingdings" panose="05000000000000000000" pitchFamily="2" charset="2"/>
                <a:cs typeface="Times New Roman" panose="02020603050405020304" pitchFamily="18" charset="0"/>
              </a:rPr>
              <a:t> </a:t>
            </a:r>
            <a:r>
              <a:rPr lang="en-US" dirty="0" smtClean="0">
                <a:effectLst/>
                <a:latin typeface="Constantia" panose="02030602050306030303" pitchFamily="18" charset="0"/>
                <a:ea typeface="Wingdings" panose="05000000000000000000" pitchFamily="2" charset="2"/>
                <a:cs typeface="Times New Roman" panose="02020603050405020304" pitchFamily="18" charset="0"/>
              </a:rPr>
              <a:t>recession.</a:t>
            </a:r>
          </a:p>
          <a:p>
            <a:endParaRPr lang="en-US" dirty="0"/>
          </a:p>
        </p:txBody>
      </p:sp>
    </p:spTree>
    <p:extLst>
      <p:ext uri="{BB962C8B-B14F-4D97-AF65-F5344CB8AC3E}">
        <p14:creationId xmlns:p14="http://schemas.microsoft.com/office/powerpoint/2010/main" val="3624577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600" y="750497"/>
            <a:ext cx="5893840" cy="1123961"/>
          </a:xfrm>
        </p:spPr>
        <p:txBody>
          <a:bodyPr>
            <a:normAutofit fontScale="90000"/>
          </a:bodyPr>
          <a:lstStyle/>
          <a:p>
            <a:r>
              <a:rPr lang="en-US" sz="8800" dirty="0" smtClean="0"/>
              <a:t>Key Inputs</a:t>
            </a:r>
            <a:endParaRPr lang="en-US" sz="3200" dirty="0"/>
          </a:p>
        </p:txBody>
      </p:sp>
      <p:sp>
        <p:nvSpPr>
          <p:cNvPr id="3" name="Text Placeholder 2"/>
          <p:cNvSpPr>
            <a:spLocks noGrp="1"/>
          </p:cNvSpPr>
          <p:nvPr>
            <p:ph type="body" idx="1"/>
          </p:nvPr>
        </p:nvSpPr>
        <p:spPr>
          <a:xfrm>
            <a:off x="5956918" y="5818697"/>
            <a:ext cx="3959439" cy="496378"/>
          </a:xfrm>
        </p:spPr>
        <p:txBody>
          <a:bodyPr/>
          <a:lstStyle/>
          <a:p>
            <a:r>
              <a:rPr lang="en-US" sz="1600" dirty="0" smtClean="0"/>
              <a:t>*NOTE – Avoided Costs </a:t>
            </a:r>
            <a:r>
              <a:rPr lang="en-US" sz="1600" dirty="0"/>
              <a:t>d</a:t>
            </a:r>
            <a:r>
              <a:rPr lang="en-US" sz="1600" dirty="0" smtClean="0"/>
              <a:t>iffer from July and may be updated one last time in September.</a:t>
            </a:r>
            <a:endParaRPr lang="en-US" sz="1600" dirty="0"/>
          </a:p>
        </p:txBody>
      </p:sp>
      <p:sp>
        <p:nvSpPr>
          <p:cNvPr id="4" name="Text Placeholder 3"/>
          <p:cNvSpPr>
            <a:spLocks noGrp="1"/>
          </p:cNvSpPr>
          <p:nvPr>
            <p:ph type="body" sz="quarter" idx="16"/>
          </p:nvPr>
        </p:nvSpPr>
        <p:spPr>
          <a:xfrm>
            <a:off x="5067300" y="777105"/>
            <a:ext cx="6972299" cy="4802566"/>
          </a:xfrm>
        </p:spPr>
        <p:txBody>
          <a:bodyPr>
            <a:normAutofit/>
          </a:bodyPr>
          <a:lstStyle/>
          <a:p>
            <a:pPr marL="285750" indent="-285750">
              <a:spcAft>
                <a:spcPts val="600"/>
              </a:spcAft>
              <a:buFont typeface="Wingdings" panose="05000000000000000000" pitchFamily="2" charset="2"/>
              <a:buChar char="v"/>
            </a:pPr>
            <a:r>
              <a:rPr lang="en-US" dirty="0"/>
              <a:t>L</a:t>
            </a:r>
            <a:r>
              <a:rPr lang="en-US" dirty="0" smtClean="0"/>
              <a:t>ong term discount rate updated to 3.52% from 4.17%, derived from the average U.S. 30 year mortgage.</a:t>
            </a:r>
          </a:p>
          <a:p>
            <a:pPr marL="285750" indent="-285750">
              <a:spcAft>
                <a:spcPts val="600"/>
              </a:spcAft>
              <a:buFont typeface="Wingdings" panose="05000000000000000000" pitchFamily="2" charset="2"/>
              <a:buChar char="v"/>
            </a:pPr>
            <a:r>
              <a:rPr lang="en-US" dirty="0" smtClean="0"/>
              <a:t>Inflation rate – decreased from 2% to 1%.</a:t>
            </a:r>
          </a:p>
          <a:p>
            <a:pPr marL="285750" indent="-285750">
              <a:spcAft>
                <a:spcPts val="600"/>
              </a:spcAft>
              <a:buFont typeface="Wingdings" panose="05000000000000000000" pitchFamily="2" charset="2"/>
              <a:buChar char="v"/>
            </a:pPr>
            <a:r>
              <a:rPr lang="en-US" dirty="0" smtClean="0"/>
              <a:t>Updated transmission loss rate of 0.1348%.</a:t>
            </a:r>
          </a:p>
          <a:p>
            <a:pPr marL="285750" indent="-285750">
              <a:spcAft>
                <a:spcPts val="600"/>
              </a:spcAft>
              <a:buFont typeface="Wingdings" panose="05000000000000000000" pitchFamily="2" charset="2"/>
              <a:buChar char="v"/>
            </a:pPr>
            <a:r>
              <a:rPr lang="en-US" dirty="0" smtClean="0"/>
              <a:t>Revised Administrative Budget forecast -Residential $550k based on transition to in-house rebate processing. Commercial/Industrial expected total investment increased to $900k for additional outreach efforts.</a:t>
            </a:r>
          </a:p>
          <a:p>
            <a:pPr marL="285750" indent="-285750">
              <a:spcAft>
                <a:spcPts val="600"/>
              </a:spcAft>
              <a:buFont typeface="Wingdings" panose="05000000000000000000" pitchFamily="2" charset="2"/>
              <a:buChar char="v"/>
            </a:pPr>
            <a:r>
              <a:rPr lang="en-US" dirty="0" smtClean="0"/>
              <a:t>New proportional measure category cost distribution.</a:t>
            </a:r>
          </a:p>
          <a:p>
            <a:pPr marL="285750" indent="-285750">
              <a:spcAft>
                <a:spcPts val="600"/>
              </a:spcAft>
              <a:buFont typeface="Wingdings" panose="05000000000000000000" pitchFamily="2" charset="2"/>
              <a:buChar char="v"/>
            </a:pPr>
            <a:r>
              <a:rPr lang="en-US" dirty="0" smtClean="0"/>
              <a:t>Updated Load Profile</a:t>
            </a:r>
          </a:p>
          <a:p>
            <a:pPr marL="285750" indent="-285750">
              <a:spcAft>
                <a:spcPts val="600"/>
              </a:spcAft>
              <a:buFont typeface="Wingdings" panose="05000000000000000000" pitchFamily="2" charset="2"/>
              <a:buChar char="v"/>
            </a:pPr>
            <a:r>
              <a:rPr lang="en-US" dirty="0" smtClean="0"/>
              <a:t>New Demand Forecast </a:t>
            </a:r>
            <a:r>
              <a:rPr lang="en-US" dirty="0"/>
              <a:t>&amp; Avoided </a:t>
            </a:r>
            <a:r>
              <a:rPr lang="en-US" dirty="0" smtClean="0"/>
              <a:t>Costs* </a:t>
            </a:r>
            <a:r>
              <a:rPr lang="en-US" dirty="0"/>
              <a:t>by </a:t>
            </a:r>
            <a:r>
              <a:rPr lang="en-US" dirty="0" smtClean="0"/>
              <a:t>Climate Zone.</a:t>
            </a: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6</a:t>
            </a:fld>
            <a:endParaRPr lang="en-US" dirty="0">
              <a:solidFill>
                <a:prstClr val="black">
                  <a:lumMod val="95000"/>
                  <a:lumOff val="5000"/>
                </a:prstClr>
              </a:solidFill>
            </a:endParaRPr>
          </a:p>
        </p:txBody>
      </p:sp>
      <p:sp>
        <p:nvSpPr>
          <p:cNvPr id="6" name="Flowchart: Manual Operation 5"/>
          <p:cNvSpPr/>
          <p:nvPr/>
        </p:nvSpPr>
        <p:spPr>
          <a:xfrm>
            <a:off x="887767" y="2971014"/>
            <a:ext cx="830674" cy="828629"/>
          </a:xfrm>
          <a:prstGeom prst="flowChartManualOperati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457200"/>
            <a:endParaRPr lang="en-US">
              <a:solidFill>
                <a:prstClr val="white"/>
              </a:solidFill>
            </a:endParaRPr>
          </a:p>
        </p:txBody>
      </p:sp>
      <p:sp>
        <p:nvSpPr>
          <p:cNvPr id="7" name="Explosion 2 6"/>
          <p:cNvSpPr/>
          <p:nvPr/>
        </p:nvSpPr>
        <p:spPr>
          <a:xfrm>
            <a:off x="898098" y="2286513"/>
            <a:ext cx="1216240" cy="532660"/>
          </a:xfrm>
          <a:prstGeom prst="irregularSeal2">
            <a:avLst/>
          </a:prstGeom>
          <a:solidFill>
            <a:srgbClr val="FFE1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dirty="0">
                <a:solidFill>
                  <a:prstClr val="black"/>
                </a:solidFill>
              </a:rPr>
              <a:t>New</a:t>
            </a:r>
            <a:endParaRPr lang="en-US" sz="1100" dirty="0">
              <a:solidFill>
                <a:prstClr val="black"/>
              </a:solidFill>
            </a:endParaRPr>
          </a:p>
        </p:txBody>
      </p:sp>
      <p:cxnSp>
        <p:nvCxnSpPr>
          <p:cNvPr id="10" name="Elbow Connector 9"/>
          <p:cNvCxnSpPr>
            <a:stCxn id="6" idx="2"/>
          </p:cNvCxnSpPr>
          <p:nvPr/>
        </p:nvCxnSpPr>
        <p:spPr>
          <a:xfrm rot="16200000" flipH="1">
            <a:off x="1694678" y="3408069"/>
            <a:ext cx="701336" cy="1484484"/>
          </a:xfrm>
          <a:prstGeom prst="bentConnector2">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1" name="Flowchart: Manual Operation 10"/>
          <p:cNvSpPr/>
          <p:nvPr/>
        </p:nvSpPr>
        <p:spPr>
          <a:xfrm>
            <a:off x="3137339" y="4772905"/>
            <a:ext cx="964166" cy="1045792"/>
          </a:xfrm>
          <a:prstGeom prst="flowChartManualOperat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57200"/>
            <a:endParaRPr lang="en-US">
              <a:solidFill>
                <a:prstClr val="white"/>
              </a:solidFill>
            </a:endParaRPr>
          </a:p>
        </p:txBody>
      </p:sp>
      <p:sp>
        <p:nvSpPr>
          <p:cNvPr id="12" name="Isosceles Triangle 11"/>
          <p:cNvSpPr/>
          <p:nvPr/>
        </p:nvSpPr>
        <p:spPr>
          <a:xfrm>
            <a:off x="1114148" y="4411566"/>
            <a:ext cx="142042" cy="97655"/>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cxnSp>
        <p:nvCxnSpPr>
          <p:cNvPr id="14" name="Curved Connector 13"/>
          <p:cNvCxnSpPr/>
          <p:nvPr/>
        </p:nvCxnSpPr>
        <p:spPr>
          <a:xfrm rot="5400000">
            <a:off x="1188241" y="2805462"/>
            <a:ext cx="182812" cy="469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0187" y="4005511"/>
            <a:ext cx="1068096" cy="338554"/>
          </a:xfrm>
          <a:prstGeom prst="rect">
            <a:avLst/>
          </a:prstGeom>
          <a:noFill/>
        </p:spPr>
        <p:txBody>
          <a:bodyPr wrap="square" rtlCol="0">
            <a:spAutoFit/>
          </a:bodyPr>
          <a:lstStyle/>
          <a:p>
            <a:pPr defTabSz="457200"/>
            <a:r>
              <a:rPr lang="en-US" sz="1600" dirty="0">
                <a:solidFill>
                  <a:prstClr val="black"/>
                </a:solidFill>
              </a:rPr>
              <a:t>Changes</a:t>
            </a:r>
            <a:endParaRPr lang="en-US" sz="1200" dirty="0">
              <a:solidFill>
                <a:prstClr val="black"/>
              </a:solidFill>
            </a:endParaRPr>
          </a:p>
        </p:txBody>
      </p:sp>
      <p:sp>
        <p:nvSpPr>
          <p:cNvPr id="16" name="TextBox 15"/>
          <p:cNvSpPr txBox="1"/>
          <p:nvPr/>
        </p:nvSpPr>
        <p:spPr>
          <a:xfrm>
            <a:off x="832586" y="3180047"/>
            <a:ext cx="941033" cy="461665"/>
          </a:xfrm>
          <a:prstGeom prst="rect">
            <a:avLst/>
          </a:prstGeom>
          <a:noFill/>
        </p:spPr>
        <p:txBody>
          <a:bodyPr wrap="square" rtlCol="0">
            <a:spAutoFit/>
          </a:bodyPr>
          <a:lstStyle/>
          <a:p>
            <a:pPr algn="ctr" defTabSz="457200"/>
            <a:r>
              <a:rPr lang="en-US" sz="1200" b="1" dirty="0">
                <a:solidFill>
                  <a:prstClr val="black"/>
                </a:solidFill>
              </a:rPr>
              <a:t>TAG 3 Review</a:t>
            </a:r>
            <a:endParaRPr lang="en-US" sz="1200" b="1" dirty="0">
              <a:solidFill>
                <a:prstClr val="black"/>
              </a:solidFill>
            </a:endParaRPr>
          </a:p>
        </p:txBody>
      </p:sp>
      <p:sp>
        <p:nvSpPr>
          <p:cNvPr id="17" name="TextBox 16"/>
          <p:cNvSpPr txBox="1"/>
          <p:nvPr/>
        </p:nvSpPr>
        <p:spPr>
          <a:xfrm>
            <a:off x="3267003" y="4772905"/>
            <a:ext cx="941033" cy="338554"/>
          </a:xfrm>
          <a:prstGeom prst="rect">
            <a:avLst/>
          </a:prstGeom>
          <a:noFill/>
        </p:spPr>
        <p:txBody>
          <a:bodyPr wrap="square" rtlCol="0">
            <a:spAutoFit/>
          </a:bodyPr>
          <a:lstStyle/>
          <a:p>
            <a:pPr defTabSz="457200"/>
            <a:r>
              <a:rPr lang="en-US" sz="1600" b="1" dirty="0">
                <a:solidFill>
                  <a:prstClr val="black"/>
                </a:solidFill>
              </a:rPr>
              <a:t>TAG 4</a:t>
            </a:r>
            <a:endParaRPr lang="en-US" sz="1600" b="1" dirty="0">
              <a:solidFill>
                <a:prstClr val="black"/>
              </a:solidFill>
            </a:endParaRPr>
          </a:p>
        </p:txBody>
      </p:sp>
      <p:sp>
        <p:nvSpPr>
          <p:cNvPr id="18" name="Explosion 2 17"/>
          <p:cNvSpPr/>
          <p:nvPr/>
        </p:nvSpPr>
        <p:spPr>
          <a:xfrm>
            <a:off x="2693448" y="3673367"/>
            <a:ext cx="2042790" cy="950610"/>
          </a:xfrm>
          <a:prstGeom prst="irregularSeal2">
            <a:avLst/>
          </a:prstGeom>
          <a:solidFill>
            <a:srgbClr val="FFE1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400" dirty="0">
                <a:solidFill>
                  <a:prstClr val="black"/>
                </a:solidFill>
              </a:rPr>
              <a:t>Updated</a:t>
            </a:r>
            <a:endParaRPr lang="en-US" sz="1100" dirty="0">
              <a:solidFill>
                <a:prstClr val="black"/>
              </a:solidFill>
            </a:endParaRPr>
          </a:p>
        </p:txBody>
      </p:sp>
      <p:cxnSp>
        <p:nvCxnSpPr>
          <p:cNvPr id="20" name="Straight Arrow Connector 19"/>
          <p:cNvCxnSpPr/>
          <p:nvPr/>
        </p:nvCxnSpPr>
        <p:spPr>
          <a:xfrm>
            <a:off x="3619422" y="4460393"/>
            <a:ext cx="0" cy="312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57129" y="4495906"/>
            <a:ext cx="1592604" cy="369332"/>
          </a:xfrm>
          <a:prstGeom prst="rect">
            <a:avLst/>
          </a:prstGeom>
          <a:noFill/>
        </p:spPr>
        <p:txBody>
          <a:bodyPr wrap="square" rtlCol="0">
            <a:spAutoFit/>
          </a:bodyPr>
          <a:lstStyle/>
          <a:p>
            <a:pPr defTabSz="457200"/>
            <a:r>
              <a:rPr lang="en-US" dirty="0">
                <a:solidFill>
                  <a:prstClr val="black"/>
                </a:solidFill>
              </a:rPr>
              <a:t>Rerun TEA-POT</a:t>
            </a:r>
            <a:endParaRPr lang="en-US" dirty="0">
              <a:solidFill>
                <a:prstClr val="black"/>
              </a:solidFill>
            </a:endParaRPr>
          </a:p>
        </p:txBody>
      </p:sp>
    </p:spTree>
    <p:extLst>
      <p:ext uri="{BB962C8B-B14F-4D97-AF65-F5344CB8AC3E}">
        <p14:creationId xmlns:p14="http://schemas.microsoft.com/office/powerpoint/2010/main" val="567591637"/>
      </p:ext>
    </p:extLst>
  </p:cSld>
  <p:clrMapOvr>
    <a:masterClrMapping/>
  </p:clrMapOvr>
  <p:transition spd="med">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4496"/>
          </a:xfrm>
        </p:spPr>
        <p:txBody>
          <a:bodyPr>
            <a:normAutofit fontScale="90000"/>
          </a:bodyPr>
          <a:lstStyle/>
          <a:p>
            <a:pPr marL="76200" marR="0">
              <a:spcBef>
                <a:spcPts val="0"/>
              </a:spcBef>
              <a:spcAft>
                <a:spcPts val="0"/>
              </a:spcAft>
            </a:pPr>
            <a:r>
              <a:rPr lang="en-US" b="1" kern="0" spc="-5" dirty="0" smtClean="0">
                <a:solidFill>
                  <a:srgbClr val="009FB8"/>
                </a:solidFill>
                <a:effectLst/>
                <a:latin typeface="Constantia" panose="02030602050306030303" pitchFamily="18" charset="0"/>
                <a:ea typeface="Constantia" panose="02030602050306030303" pitchFamily="18" charset="0"/>
              </a:rPr>
              <a:t>Options</a:t>
            </a:r>
            <a:r>
              <a:rPr lang="en-US" b="1" kern="0" spc="-25" dirty="0" smtClean="0">
                <a:solidFill>
                  <a:srgbClr val="009FB8"/>
                </a:solidFill>
                <a:effectLst/>
                <a:latin typeface="Constantia" panose="02030602050306030303" pitchFamily="18" charset="0"/>
                <a:ea typeface="Constantia" panose="02030602050306030303" pitchFamily="18" charset="0"/>
              </a:rPr>
              <a:t> </a:t>
            </a:r>
            <a:r>
              <a:rPr lang="en-US" b="1" kern="0" dirty="0" smtClean="0">
                <a:solidFill>
                  <a:srgbClr val="009FB8"/>
                </a:solidFill>
                <a:effectLst/>
                <a:latin typeface="Constantia" panose="02030602050306030303" pitchFamily="18" charset="0"/>
                <a:ea typeface="Constantia" panose="02030602050306030303" pitchFamily="18" charset="0"/>
              </a:rPr>
              <a:t>for</a:t>
            </a:r>
            <a:r>
              <a:rPr lang="en-US" b="1" kern="0" spc="-25" dirty="0" smtClean="0">
                <a:solidFill>
                  <a:srgbClr val="009FB8"/>
                </a:solidFill>
                <a:effectLst/>
                <a:latin typeface="Constantia" panose="02030602050306030303" pitchFamily="18" charset="0"/>
                <a:ea typeface="Constantia" panose="02030602050306030303" pitchFamily="18" charset="0"/>
              </a:rPr>
              <a:t> </a:t>
            </a:r>
            <a:r>
              <a:rPr lang="en-US" b="1" kern="0" spc="-5" dirty="0" smtClean="0">
                <a:solidFill>
                  <a:srgbClr val="009FB8"/>
                </a:solidFill>
                <a:effectLst/>
                <a:latin typeface="Constantia" panose="02030602050306030303" pitchFamily="18" charset="0"/>
                <a:ea typeface="Constantia" panose="02030602050306030303" pitchFamily="18" charset="0"/>
              </a:rPr>
              <a:t>Price</a:t>
            </a:r>
            <a:r>
              <a:rPr lang="en-US" b="1" kern="0" spc="-25" dirty="0" smtClean="0">
                <a:solidFill>
                  <a:srgbClr val="009FB8"/>
                </a:solidFill>
                <a:effectLst/>
                <a:latin typeface="Constantia" panose="02030602050306030303" pitchFamily="18" charset="0"/>
                <a:ea typeface="Constantia" panose="02030602050306030303" pitchFamily="18" charset="0"/>
              </a:rPr>
              <a:t> </a:t>
            </a:r>
            <a:r>
              <a:rPr lang="en-US" b="1" kern="0" spc="-5" dirty="0" smtClean="0">
                <a:solidFill>
                  <a:srgbClr val="009FB8"/>
                </a:solidFill>
                <a:effectLst/>
                <a:latin typeface="Constantia" panose="02030602050306030303" pitchFamily="18" charset="0"/>
                <a:ea typeface="Constantia" panose="02030602050306030303" pitchFamily="18" charset="0"/>
              </a:rPr>
              <a:t>Elasticity</a:t>
            </a:r>
            <a:r>
              <a:rPr lang="en-US" b="1" kern="0" spc="-30" dirty="0" smtClean="0">
                <a:solidFill>
                  <a:srgbClr val="009FB8"/>
                </a:solidFill>
                <a:effectLst/>
                <a:latin typeface="Constantia" panose="02030602050306030303" pitchFamily="18" charset="0"/>
                <a:ea typeface="Constantia" panose="02030602050306030303" pitchFamily="18" charset="0"/>
              </a:rPr>
              <a:t> </a:t>
            </a:r>
            <a:r>
              <a:rPr lang="en-US" b="1" kern="0" spc="-5" dirty="0" smtClean="0">
                <a:solidFill>
                  <a:srgbClr val="009FB8"/>
                </a:solidFill>
                <a:effectLst/>
                <a:latin typeface="Constantia" panose="02030602050306030303" pitchFamily="18" charset="0"/>
                <a:ea typeface="Constantia" panose="02030602050306030303" pitchFamily="18" charset="0"/>
              </a:rPr>
              <a:t>Treatment</a:t>
            </a:r>
            <a:r>
              <a:rPr lang="en-US" b="1" kern="0" dirty="0" smtClean="0">
                <a:effectLst/>
                <a:latin typeface="Constantia" panose="02030602050306030303" pitchFamily="18" charset="0"/>
                <a:ea typeface="Constantia" panose="02030602050306030303" pitchFamily="18" charset="0"/>
              </a:rPr>
              <a:t/>
            </a:r>
            <a:br>
              <a:rPr lang="en-US" b="1" kern="0" dirty="0" smtClean="0">
                <a:effectLst/>
                <a:latin typeface="Constantia" panose="02030602050306030303" pitchFamily="18" charset="0"/>
                <a:ea typeface="Constantia" panose="02030602050306030303" pitchFamily="18" charset="0"/>
              </a:rPr>
            </a:br>
            <a:endParaRPr lang="en-US" dirty="0"/>
          </a:p>
        </p:txBody>
      </p:sp>
      <p:sp>
        <p:nvSpPr>
          <p:cNvPr id="3" name="Content Placeholder 2"/>
          <p:cNvSpPr>
            <a:spLocks noGrp="1"/>
          </p:cNvSpPr>
          <p:nvPr>
            <p:ph idx="1"/>
          </p:nvPr>
        </p:nvSpPr>
        <p:spPr>
          <a:xfrm>
            <a:off x="838200" y="1379621"/>
            <a:ext cx="10515600" cy="4797342"/>
          </a:xfrm>
        </p:spPr>
        <p:txBody>
          <a:bodyPr>
            <a:normAutofit fontScale="85000" lnSpcReduction="10000"/>
          </a:bodyPr>
          <a:lstStyle/>
          <a:p>
            <a:pPr marL="76200" marR="172720">
              <a:spcBef>
                <a:spcPts val="0"/>
              </a:spcBef>
              <a:spcAft>
                <a:spcPts val="0"/>
              </a:spcAft>
            </a:pP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Options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exist</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for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treatment</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elasticity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in</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IRPs.</a:t>
            </a:r>
            <a:r>
              <a:rPr lang="en-US" spc="19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One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option</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to</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incorporate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coefficient</a:t>
            </a:r>
            <a:r>
              <a:rPr lang="en-US" spc="27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factors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into</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linear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modeling.</a:t>
            </a:r>
            <a:r>
              <a:rPr lang="en-US" spc="2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For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example,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in</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its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draft</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2016</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IRP,</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Avista</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uses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short-run</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coefficient</a:t>
            </a:r>
            <a:r>
              <a:rPr lang="en-US" spc="4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factor</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-0.12</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and</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long-run</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-0.14</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for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Washington.</a:t>
            </a:r>
            <a:r>
              <a:rPr lang="en-US" spc="19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In</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Oregon,</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Avista</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uses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short-run</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coefficient</a:t>
            </a:r>
            <a:r>
              <a:rPr lang="en-US" spc="24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factor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-0.08</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and</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long-run</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-0.13.</a:t>
            </a:r>
          </a:p>
          <a:p>
            <a:pPr marL="0" marR="0">
              <a:spcBef>
                <a:spcPts val="30"/>
              </a:spcBef>
              <a:spcAft>
                <a:spcPts val="0"/>
              </a:spcAft>
            </a:pPr>
            <a:r>
              <a:rPr lang="en-US" dirty="0" smtClean="0">
                <a:effectLst/>
                <a:latin typeface="Constantia" panose="02030602050306030303" pitchFamily="18" charset="0"/>
                <a:ea typeface="Constantia" panose="02030602050306030303" pitchFamily="18" charset="0"/>
                <a:cs typeface="Constantia" panose="02030602050306030303" pitchFamily="18" charset="0"/>
              </a:rPr>
              <a:t>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6200" marR="172720">
              <a:lnSpc>
                <a:spcPts val="1220"/>
              </a:lnSpc>
              <a:spcBef>
                <a:spcPts val="0"/>
              </a:spcBef>
              <a:spcAft>
                <a:spcPts val="0"/>
              </a:spcAft>
            </a:pP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Alternatively,</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modeling</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future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pricing</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effects</a:t>
            </a:r>
            <a:r>
              <a:rPr lang="en-US" spc="-1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can</a:t>
            </a:r>
            <a:r>
              <a:rPr lang="en-US" spc="-4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be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pursued</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through</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exacting</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calculations</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that</a:t>
            </a:r>
            <a:r>
              <a:rPr lang="en-US" spc="4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iterate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series</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cost</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environments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based</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on</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primary</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 variables.</a:t>
            </a:r>
            <a:r>
              <a:rPr lang="en-US" spc="20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This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part</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1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evolving</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forecast</a:t>
            </a:r>
            <a:r>
              <a:rPr lang="en-US" spc="37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methodologies.</a:t>
            </a:r>
            <a:r>
              <a:rPr lang="en-US" sz="800" dirty="0" smtClean="0">
                <a:effectLst/>
                <a:latin typeface="Constantia" panose="02030602050306030303" pitchFamily="18" charset="0"/>
                <a:ea typeface="Constantia" panose="02030602050306030303" pitchFamily="18" charset="0"/>
                <a:cs typeface="Times New Roman" panose="02020603050405020304" pitchFamily="18" charset="0"/>
              </a:rPr>
              <a:t>8</a:t>
            </a:r>
            <a:endParaRPr lang="en-US" dirty="0" smtClean="0">
              <a:effectLst/>
              <a:latin typeface="Constantia" panose="02030602050306030303" pitchFamily="18" charset="0"/>
              <a:ea typeface="Constantia" panose="02030602050306030303" pitchFamily="18" charset="0"/>
              <a:cs typeface="Times New Roman" panose="02020603050405020304" pitchFamily="18" charset="0"/>
            </a:endParaRPr>
          </a:p>
          <a:p>
            <a:pPr marL="0" marR="0">
              <a:spcBef>
                <a:spcPts val="20"/>
              </a:spcBef>
              <a:spcAft>
                <a:spcPts val="0"/>
              </a:spcAft>
            </a:pPr>
            <a:r>
              <a:rPr lang="en-US" dirty="0" smtClean="0">
                <a:effectLst/>
                <a:latin typeface="Constantia" panose="02030602050306030303" pitchFamily="18" charset="0"/>
                <a:ea typeface="Constantia" panose="02030602050306030303" pitchFamily="18" charset="0"/>
                <a:cs typeface="Constantia" panose="02030602050306030303" pitchFamily="18" charset="0"/>
              </a:rPr>
              <a:t>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6200" marR="172720">
              <a:spcBef>
                <a:spcPts val="0"/>
              </a:spcBef>
              <a:spcAft>
                <a:spcPts val="0"/>
              </a:spcAft>
            </a:pP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Other</a:t>
            </a:r>
            <a:r>
              <a:rPr lang="en-US" spc="-4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regions</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are</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experiencing</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similar</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examinations</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4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appropriate</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coefficient</a:t>
            </a:r>
            <a:r>
              <a:rPr lang="en-US" spc="-4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factors</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and/or</a:t>
            </a:r>
            <a:r>
              <a:rPr lang="en-US" spc="-4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more</a:t>
            </a:r>
            <a:r>
              <a:rPr lang="en-US" spc="5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exhaustive</a:t>
            </a:r>
            <a:r>
              <a:rPr lang="en-US" spc="-5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and</a:t>
            </a:r>
            <a:r>
              <a:rPr lang="en-US" spc="-4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iterative</a:t>
            </a:r>
            <a:r>
              <a:rPr lang="en-US" spc="-4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modeling</a:t>
            </a:r>
            <a:r>
              <a:rPr lang="en-US" spc="-5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methods.</a:t>
            </a:r>
          </a:p>
          <a:p>
            <a:pPr marL="0" marR="0">
              <a:spcBef>
                <a:spcPts val="55"/>
              </a:spcBef>
              <a:spcAft>
                <a:spcPts val="0"/>
              </a:spcAft>
            </a:pPr>
            <a:r>
              <a:rPr lang="en-US" dirty="0" smtClean="0">
                <a:effectLst/>
                <a:latin typeface="Constantia" panose="02030602050306030303" pitchFamily="18" charset="0"/>
                <a:ea typeface="Constantia" panose="02030602050306030303" pitchFamily="18" charset="0"/>
                <a:cs typeface="Constantia" panose="02030602050306030303" pitchFamily="18" charset="0"/>
              </a:rPr>
              <a:t>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6200" marR="273050">
              <a:spcBef>
                <a:spcPts val="0"/>
              </a:spcBef>
              <a:spcAft>
                <a:spcPts val="0"/>
              </a:spcAft>
            </a:pP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short-run</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coefficient</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factor</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1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-0.10</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and</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long-run</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factor</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-0.12</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would</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be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justifiable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for</a:t>
            </a:r>
            <a:r>
              <a:rPr lang="en-US" spc="4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Cascade</a:t>
            </a:r>
            <a:r>
              <a:rPr lang="en-US" spc="-5" dirty="0" smtClean="0">
                <a:effectLst/>
                <a:latin typeface="Constantia" panose="02030602050306030303" pitchFamily="18" charset="0"/>
                <a:ea typeface="Constantia" panose="02030602050306030303" pitchFamily="18" charset="0"/>
                <a:cs typeface="Constantia" panose="02030602050306030303" pitchFamily="18" charset="0"/>
              </a:rPr>
              <a:t>’</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s</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current</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IRP</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process,</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given</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the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temperature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differentials</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its</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service</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territory,</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east</a:t>
            </a:r>
            <a:r>
              <a:rPr lang="en-US" spc="-3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and</a:t>
            </a:r>
            <a:r>
              <a:rPr lang="en-US" spc="29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west</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of</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the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Cascade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Mountains.</a:t>
            </a:r>
            <a:r>
              <a:rPr lang="en-US" spc="2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Low</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and</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high</a:t>
            </a:r>
            <a:r>
              <a:rPr lang="en-US" spc="-3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ranges</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would</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be</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justifiable</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at</a:t>
            </a:r>
            <a:r>
              <a:rPr lang="en-US" spc="-1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plus</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or</a:t>
            </a:r>
            <a:r>
              <a:rPr lang="en-US" spc="-20"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spc="-5" dirty="0" smtClean="0">
                <a:effectLst/>
                <a:latin typeface="Constantia" panose="02030602050306030303" pitchFamily="18" charset="0"/>
                <a:ea typeface="Constantia" panose="02030602050306030303" pitchFamily="18" charset="0"/>
                <a:cs typeface="Times New Roman" panose="02020603050405020304" pitchFamily="18" charset="0"/>
              </a:rPr>
              <a:t>minus</a:t>
            </a:r>
            <a:r>
              <a:rPr lang="en-US" spc="-25" dirty="0" smtClean="0">
                <a:effectLst/>
                <a:latin typeface="Constantia" panose="02030602050306030303" pitchFamily="18" charset="0"/>
                <a:ea typeface="Constantia" panose="02030602050306030303" pitchFamily="18" charset="0"/>
                <a:cs typeface="Times New Roman" panose="02020603050405020304" pitchFamily="18" charset="0"/>
              </a:rPr>
              <a:t> </a:t>
            </a:r>
            <a:r>
              <a:rPr lang="en-US" dirty="0" smtClean="0">
                <a:effectLst/>
                <a:latin typeface="Constantia" panose="02030602050306030303" pitchFamily="18" charset="0"/>
                <a:ea typeface="Constantia" panose="02030602050306030303" pitchFamily="18" charset="0"/>
                <a:cs typeface="Times New Roman" panose="02020603050405020304" pitchFamily="18" charset="0"/>
              </a:rPr>
              <a:t>0.07.</a:t>
            </a:r>
          </a:p>
          <a:p>
            <a:endParaRPr lang="en-US" dirty="0"/>
          </a:p>
        </p:txBody>
      </p:sp>
    </p:spTree>
    <p:extLst>
      <p:ext uri="{BB962C8B-B14F-4D97-AF65-F5344CB8AC3E}">
        <p14:creationId xmlns:p14="http://schemas.microsoft.com/office/powerpoint/2010/main" val="21250933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652" y="365125"/>
            <a:ext cx="10343147" cy="821991"/>
          </a:xfrm>
        </p:spPr>
        <p:txBody>
          <a:bodyPr/>
          <a:lstStyle/>
          <a:p>
            <a:r>
              <a:rPr kumimoji="0" lang="en-US" sz="4000" b="1" i="0" u="none" strike="noStrike" kern="0" cap="none" spc="-5" normalizeH="0" baseline="0" noProof="0" dirty="0" smtClean="0">
                <a:ln>
                  <a:noFill/>
                </a:ln>
                <a:solidFill>
                  <a:srgbClr val="009FB8"/>
                </a:solidFill>
                <a:effectLst/>
                <a:uLnTx/>
                <a:uFillTx/>
                <a:latin typeface="Constantia" panose="02030602050306030303" pitchFamily="18" charset="0"/>
                <a:ea typeface="Constantia" panose="02030602050306030303" pitchFamily="18" charset="0"/>
                <a:cs typeface="+mj-cs"/>
              </a:rPr>
              <a:t>Price</a:t>
            </a:r>
            <a:r>
              <a:rPr kumimoji="0" lang="en-US" sz="4000" b="1" i="0" u="none" strike="noStrike" kern="0" cap="none" spc="-25" normalizeH="0" baseline="0" noProof="0" dirty="0" smtClean="0">
                <a:ln>
                  <a:noFill/>
                </a:ln>
                <a:solidFill>
                  <a:srgbClr val="009FB8"/>
                </a:solidFill>
                <a:effectLst/>
                <a:uLnTx/>
                <a:uFillTx/>
                <a:latin typeface="Constantia" panose="02030602050306030303" pitchFamily="18" charset="0"/>
                <a:ea typeface="Constantia" panose="02030602050306030303" pitchFamily="18" charset="0"/>
                <a:cs typeface="+mj-cs"/>
              </a:rPr>
              <a:t> </a:t>
            </a:r>
            <a:r>
              <a:rPr kumimoji="0" lang="en-US" sz="4000" b="1" i="0" u="none" strike="noStrike" kern="0" cap="none" spc="-5" normalizeH="0" baseline="0" noProof="0" dirty="0" smtClean="0">
                <a:ln>
                  <a:noFill/>
                </a:ln>
                <a:solidFill>
                  <a:srgbClr val="009FB8"/>
                </a:solidFill>
                <a:effectLst/>
                <a:uLnTx/>
                <a:uFillTx/>
                <a:latin typeface="Constantia" panose="02030602050306030303" pitchFamily="18" charset="0"/>
                <a:ea typeface="Constantia" panose="02030602050306030303" pitchFamily="18" charset="0"/>
                <a:cs typeface="+mj-cs"/>
              </a:rPr>
              <a:t>Elasticity</a:t>
            </a:r>
            <a:r>
              <a:rPr kumimoji="0" lang="en-US" sz="4000" b="1" i="0" u="none" strike="noStrike" kern="0" cap="none" spc="-30" normalizeH="0" baseline="0" noProof="0" dirty="0" smtClean="0">
                <a:ln>
                  <a:noFill/>
                </a:ln>
                <a:solidFill>
                  <a:srgbClr val="009FB8"/>
                </a:solidFill>
                <a:effectLst/>
                <a:uLnTx/>
                <a:uFillTx/>
                <a:latin typeface="Constantia" panose="02030602050306030303" pitchFamily="18" charset="0"/>
                <a:ea typeface="Constantia" panose="02030602050306030303" pitchFamily="18" charset="0"/>
                <a:cs typeface="+mj-cs"/>
              </a:rPr>
              <a:t> </a:t>
            </a:r>
            <a:r>
              <a:rPr kumimoji="0" lang="en-US" sz="4000" b="1" i="0" u="none" strike="noStrike" kern="0" cap="none" spc="-5" normalizeH="0" baseline="0" noProof="0" dirty="0" smtClean="0">
                <a:ln>
                  <a:noFill/>
                </a:ln>
                <a:solidFill>
                  <a:srgbClr val="009FB8"/>
                </a:solidFill>
                <a:effectLst/>
                <a:uLnTx/>
                <a:uFillTx/>
                <a:latin typeface="Constantia" panose="02030602050306030303" pitchFamily="18" charset="0"/>
                <a:ea typeface="Constantia" panose="02030602050306030303" pitchFamily="18" charset="0"/>
                <a:cs typeface="+mj-cs"/>
              </a:rPr>
              <a:t>- Conclusion</a:t>
            </a:r>
            <a:endParaRPr lang="en-US" dirty="0"/>
          </a:p>
        </p:txBody>
      </p:sp>
      <p:sp>
        <p:nvSpPr>
          <p:cNvPr id="3" name="Content Placeholder 2"/>
          <p:cNvSpPr>
            <a:spLocks noGrp="1"/>
          </p:cNvSpPr>
          <p:nvPr>
            <p:ph idx="1"/>
          </p:nvPr>
        </p:nvSpPr>
        <p:spPr>
          <a:xfrm>
            <a:off x="838200" y="1187116"/>
            <a:ext cx="8321842" cy="5245768"/>
          </a:xfrm>
        </p:spPr>
        <p:txBody>
          <a:bodyPr>
            <a:normAutofit fontScale="92500" lnSpcReduction="20000"/>
          </a:bodyPr>
          <a:lstStyle/>
          <a:p>
            <a:r>
              <a:rPr lang="en-US" dirty="0"/>
              <a:t>Integrated Resource Planning (IRP) includes demand forecasting over a twenty-year horizon. Load growth needs to take into account several factors over this period due to aspects effecting customer usage. Price elasticity (or changes in consumption based on changes in price) is one such factor</a:t>
            </a:r>
            <a:r>
              <a:rPr lang="en-US" dirty="0" smtClean="0"/>
              <a:t>.</a:t>
            </a:r>
            <a:r>
              <a:rPr lang="en-US" dirty="0"/>
              <a:t> </a:t>
            </a:r>
            <a:endParaRPr lang="en-US" sz="3600" dirty="0"/>
          </a:p>
          <a:p>
            <a:r>
              <a:rPr lang="en-US" dirty="0"/>
              <a:t>A review of price elasticity leads to the following findings relevant to Cascade Natural Gas Corporation’s (Cascade or Company) current IRP process</a:t>
            </a:r>
            <a:r>
              <a:rPr lang="en-US" dirty="0" smtClean="0"/>
              <a:t>.</a:t>
            </a:r>
            <a:r>
              <a:rPr lang="en-US" dirty="0"/>
              <a:t> </a:t>
            </a:r>
            <a:endParaRPr lang="en-US" sz="3600" dirty="0"/>
          </a:p>
          <a:p>
            <a:pPr lvl="0"/>
            <a:r>
              <a:rPr lang="en-US" dirty="0"/>
              <a:t>Price elasticity exists, yet determining specific coefficient factors for linear modeling is inexact.</a:t>
            </a:r>
          </a:p>
          <a:p>
            <a:pPr lvl="0"/>
            <a:r>
              <a:rPr lang="en-US" dirty="0"/>
              <a:t>A range of coefficient factors should be used to test sensitivities of the factors and impacts to the forecasts.</a:t>
            </a:r>
          </a:p>
          <a:p>
            <a:pPr lvl="0"/>
            <a:r>
              <a:rPr lang="en-US" dirty="0"/>
              <a:t>Given Cascade’s diverse geographical territory, statistical significance of price elasticity coefficients is uncertain.</a:t>
            </a:r>
          </a:p>
          <a:p>
            <a:endParaRPr lang="en-US" dirty="0"/>
          </a:p>
        </p:txBody>
      </p:sp>
      <p:pic>
        <p:nvPicPr>
          <p:cNvPr id="5" name="Picture 4"/>
          <p:cNvPicPr>
            <a:picLocks noChangeAspect="1"/>
          </p:cNvPicPr>
          <p:nvPr/>
        </p:nvPicPr>
        <p:blipFill>
          <a:blip r:embed="rId2"/>
          <a:stretch>
            <a:fillRect/>
          </a:stretch>
        </p:blipFill>
        <p:spPr>
          <a:xfrm>
            <a:off x="9160042" y="2093161"/>
            <a:ext cx="3031958" cy="3114675"/>
          </a:xfrm>
          <a:prstGeom prst="rect">
            <a:avLst/>
          </a:prstGeom>
        </p:spPr>
      </p:pic>
    </p:spTree>
    <p:extLst>
      <p:ext uri="{BB962C8B-B14F-4D97-AF65-F5344CB8AC3E}">
        <p14:creationId xmlns:p14="http://schemas.microsoft.com/office/powerpoint/2010/main" val="1243001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106906"/>
            <a:ext cx="7551821" cy="5213683"/>
          </a:xfrm>
        </p:spPr>
        <p:txBody>
          <a:bodyPr/>
          <a:lstStyle/>
          <a:p>
            <a:pPr lvl="0"/>
            <a:r>
              <a:rPr lang="en-US" sz="1500" dirty="0">
                <a:solidFill>
                  <a:prstClr val="black"/>
                </a:solidFill>
              </a:rPr>
              <a:t>Several complicating factors call into question the accuracy and application of price elasticities. These include:</a:t>
            </a:r>
          </a:p>
          <a:p>
            <a:pPr lvl="1"/>
            <a:r>
              <a:rPr lang="en-US" sz="1300" dirty="0">
                <a:solidFill>
                  <a:prstClr val="black"/>
                </a:solidFill>
              </a:rPr>
              <a:t>Regulatory mechanisms (e.g., purchased gas adjustments—PGAs—and general rate cases) which dampen price signals, or information to customers about future pricing.</a:t>
            </a:r>
          </a:p>
          <a:p>
            <a:pPr lvl="1"/>
            <a:r>
              <a:rPr lang="en-US" sz="1300" dirty="0">
                <a:solidFill>
                  <a:prstClr val="black"/>
                </a:solidFill>
              </a:rPr>
              <a:t>Historical data (embedded with effects of conservation, technology, and economic conditions) renders reliance on this data imperfect for precise price elasticity determination.</a:t>
            </a:r>
          </a:p>
          <a:p>
            <a:pPr lvl="0"/>
            <a:r>
              <a:rPr lang="en-US" sz="1500" dirty="0">
                <a:solidFill>
                  <a:prstClr val="black"/>
                </a:solidFill>
              </a:rPr>
              <a:t>The retail price of most “substitutable” fuel—electricity—moves with the cost of natural gas, thereby lessening the economic value of alternative fuels to customers.</a:t>
            </a:r>
          </a:p>
          <a:p>
            <a:pPr lvl="0"/>
            <a:r>
              <a:rPr lang="en-US" sz="1500" dirty="0">
                <a:solidFill>
                  <a:prstClr val="black"/>
                </a:solidFill>
              </a:rPr>
              <a:t>Evolution of modeling suggests that future IRP modeling should incorporate iterative quantitative equations to allow built-in price elasticity effects. </a:t>
            </a:r>
            <a:endParaRPr lang="en-US" sz="2000" dirty="0">
              <a:solidFill>
                <a:prstClr val="black"/>
              </a:solidFill>
            </a:endParaRPr>
          </a:p>
          <a:p>
            <a:pPr lvl="0"/>
            <a:r>
              <a:rPr lang="en-US" sz="1500" dirty="0">
                <a:solidFill>
                  <a:prstClr val="black"/>
                </a:solidFill>
              </a:rPr>
              <a:t>Regardless of the above, price elasticity must be taken into account. For Cascade’s current IRP cycle, a short-run coefficient factor of -0.10 and a long-run factor of -0.12 with ranges of plus or minus 0.07 is justifiable, given regional studies and other utilities’ modeling efforts.</a:t>
            </a:r>
          </a:p>
          <a:p>
            <a:endParaRPr lang="en-US" dirty="0"/>
          </a:p>
        </p:txBody>
      </p:sp>
      <p:sp>
        <p:nvSpPr>
          <p:cNvPr id="4" name="Title 1"/>
          <p:cNvSpPr>
            <a:spLocks noGrp="1"/>
          </p:cNvSpPr>
          <p:nvPr>
            <p:ph type="title"/>
          </p:nvPr>
        </p:nvSpPr>
        <p:spPr>
          <a:xfrm>
            <a:off x="838200" y="365126"/>
            <a:ext cx="10515600" cy="741780"/>
          </a:xfrm>
        </p:spPr>
        <p:txBody>
          <a:bodyPr/>
          <a:lstStyle/>
          <a:p>
            <a:r>
              <a:rPr kumimoji="0" lang="en-US" sz="4000" b="1" i="0" u="none" strike="noStrike" kern="0" cap="none" spc="-5" normalizeH="0" baseline="0" noProof="0" dirty="0" smtClean="0">
                <a:ln>
                  <a:noFill/>
                </a:ln>
                <a:solidFill>
                  <a:srgbClr val="009FB8"/>
                </a:solidFill>
                <a:effectLst/>
                <a:uLnTx/>
                <a:uFillTx/>
                <a:latin typeface="Constantia" panose="02030602050306030303" pitchFamily="18" charset="0"/>
                <a:ea typeface="Constantia" panose="02030602050306030303" pitchFamily="18" charset="0"/>
                <a:cs typeface="+mj-cs"/>
              </a:rPr>
              <a:t>Price</a:t>
            </a:r>
            <a:r>
              <a:rPr kumimoji="0" lang="en-US" sz="4000" b="1" i="0" u="none" strike="noStrike" kern="0" cap="none" spc="-25" normalizeH="0" baseline="0" noProof="0" dirty="0" smtClean="0">
                <a:ln>
                  <a:noFill/>
                </a:ln>
                <a:solidFill>
                  <a:srgbClr val="009FB8"/>
                </a:solidFill>
                <a:effectLst/>
                <a:uLnTx/>
                <a:uFillTx/>
                <a:latin typeface="Constantia" panose="02030602050306030303" pitchFamily="18" charset="0"/>
                <a:ea typeface="Constantia" panose="02030602050306030303" pitchFamily="18" charset="0"/>
                <a:cs typeface="+mj-cs"/>
              </a:rPr>
              <a:t> </a:t>
            </a:r>
            <a:r>
              <a:rPr kumimoji="0" lang="en-US" sz="4000" b="1" i="0" u="none" strike="noStrike" kern="0" cap="none" spc="-5" normalizeH="0" baseline="0" noProof="0" dirty="0" smtClean="0">
                <a:ln>
                  <a:noFill/>
                </a:ln>
                <a:solidFill>
                  <a:srgbClr val="009FB8"/>
                </a:solidFill>
                <a:effectLst/>
                <a:uLnTx/>
                <a:uFillTx/>
                <a:latin typeface="Constantia" panose="02030602050306030303" pitchFamily="18" charset="0"/>
                <a:ea typeface="Constantia" panose="02030602050306030303" pitchFamily="18" charset="0"/>
                <a:cs typeface="+mj-cs"/>
              </a:rPr>
              <a:t>Elasticity</a:t>
            </a:r>
            <a:r>
              <a:rPr kumimoji="0" lang="en-US" sz="4000" b="1" i="0" u="none" strike="noStrike" kern="0" cap="none" spc="-30" normalizeH="0" baseline="0" noProof="0" dirty="0" smtClean="0">
                <a:ln>
                  <a:noFill/>
                </a:ln>
                <a:solidFill>
                  <a:srgbClr val="009FB8"/>
                </a:solidFill>
                <a:effectLst/>
                <a:uLnTx/>
                <a:uFillTx/>
                <a:latin typeface="Constantia" panose="02030602050306030303" pitchFamily="18" charset="0"/>
                <a:ea typeface="Constantia" panose="02030602050306030303" pitchFamily="18" charset="0"/>
                <a:cs typeface="+mj-cs"/>
              </a:rPr>
              <a:t> </a:t>
            </a:r>
            <a:r>
              <a:rPr kumimoji="0" lang="en-US" sz="4000" b="1" i="0" u="none" strike="noStrike" kern="0" cap="none" spc="-5" normalizeH="0" baseline="0" noProof="0" dirty="0" smtClean="0">
                <a:ln>
                  <a:noFill/>
                </a:ln>
                <a:solidFill>
                  <a:srgbClr val="009FB8"/>
                </a:solidFill>
                <a:effectLst/>
                <a:uLnTx/>
                <a:uFillTx/>
                <a:latin typeface="Constantia" panose="02030602050306030303" pitchFamily="18" charset="0"/>
                <a:ea typeface="Constantia" panose="02030602050306030303" pitchFamily="18" charset="0"/>
                <a:cs typeface="+mj-cs"/>
              </a:rPr>
              <a:t>- Conclusion</a:t>
            </a:r>
            <a:endParaRPr lang="en-US" dirty="0"/>
          </a:p>
        </p:txBody>
      </p:sp>
      <p:pic>
        <p:nvPicPr>
          <p:cNvPr id="5" name="Picture 4"/>
          <p:cNvPicPr>
            <a:picLocks noChangeAspect="1"/>
          </p:cNvPicPr>
          <p:nvPr/>
        </p:nvPicPr>
        <p:blipFill>
          <a:blip r:embed="rId2"/>
          <a:stretch>
            <a:fillRect/>
          </a:stretch>
        </p:blipFill>
        <p:spPr>
          <a:xfrm>
            <a:off x="8678779" y="2084596"/>
            <a:ext cx="3031958" cy="3114675"/>
          </a:xfrm>
          <a:prstGeom prst="rect">
            <a:avLst/>
          </a:prstGeom>
        </p:spPr>
      </p:pic>
    </p:spTree>
    <p:extLst>
      <p:ext uri="{BB962C8B-B14F-4D97-AF65-F5344CB8AC3E}">
        <p14:creationId xmlns:p14="http://schemas.microsoft.com/office/powerpoint/2010/main" val="23757955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ctrTitle"/>
          </p:nvPr>
        </p:nvSpPr>
        <p:spPr>
          <a:xfrm>
            <a:off x="2209800" y="1752602"/>
            <a:ext cx="7772400" cy="1219199"/>
          </a:xfrm>
        </p:spPr>
        <p:txBody>
          <a:bodyPr/>
          <a:lstStyle/>
          <a:p>
            <a:r>
              <a:rPr lang="en-US" sz="2800" dirty="0"/>
              <a:t>SENDOUT Scenarios and Inputs</a:t>
            </a:r>
            <a:endParaRPr lang="en-US" sz="2800" dirty="0"/>
          </a:p>
        </p:txBody>
      </p:sp>
      <p:sp>
        <p:nvSpPr>
          <p:cNvPr id="4" name="Slide Number Placeholder 3"/>
          <p:cNvSpPr>
            <a:spLocks noGrp="1"/>
          </p:cNvSpPr>
          <p:nvPr>
            <p:ph type="sldNum" sz="quarter" idx="12"/>
          </p:nvPr>
        </p:nvSpPr>
        <p:spPr/>
        <p:txBody>
          <a:bodyPr/>
          <a:lstStyle/>
          <a:p>
            <a:fld id="{DC6FAD7E-6B99-4ED0-A838-49014AC78B15}" type="slidenum">
              <a:rPr lang="en-US" smtClean="0"/>
              <a:pPr/>
              <a:t>63</a:t>
            </a:fld>
            <a:endParaRPr lang="en-US"/>
          </a:p>
        </p:txBody>
      </p:sp>
    </p:spTree>
    <p:extLst>
      <p:ext uri="{BB962C8B-B14F-4D97-AF65-F5344CB8AC3E}">
        <p14:creationId xmlns:p14="http://schemas.microsoft.com/office/powerpoint/2010/main" val="1361687535"/>
      </p:ext>
    </p:extLst>
  </p:cSld>
  <p:clrMapOvr>
    <a:masterClrMapping/>
  </p:clrMapOvr>
  <p:transition>
    <p:cover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SENDOUT model</a:t>
            </a:r>
            <a:endParaRPr lang="en-US" dirty="0"/>
          </a:p>
        </p:txBody>
      </p:sp>
      <p:sp>
        <p:nvSpPr>
          <p:cNvPr id="3" name="Content Placeholder 2"/>
          <p:cNvSpPr>
            <a:spLocks noGrp="1"/>
          </p:cNvSpPr>
          <p:nvPr>
            <p:ph idx="1"/>
          </p:nvPr>
        </p:nvSpPr>
        <p:spPr/>
        <p:txBody>
          <a:bodyPr>
            <a:normAutofit/>
          </a:bodyPr>
          <a:lstStyle/>
          <a:p>
            <a:r>
              <a:rPr lang="en-US" dirty="0" smtClean="0"/>
              <a:t>Cascade utilizes SENDOUT™ for resource optimization</a:t>
            </a:r>
          </a:p>
          <a:p>
            <a:r>
              <a:rPr lang="en-US" dirty="0" smtClean="0"/>
              <a:t>This </a:t>
            </a:r>
            <a:r>
              <a:rPr lang="en-US" dirty="0"/>
              <a:t>model permits the Company to </a:t>
            </a:r>
            <a:r>
              <a:rPr lang="en-US" dirty="0" smtClean="0"/>
              <a:t>develop </a:t>
            </a:r>
            <a:r>
              <a:rPr lang="en-US" dirty="0"/>
              <a:t>and analyze a variety of resource portfolios to help determine the type, size, and timing of resources best matched to forecast requirements</a:t>
            </a:r>
            <a:r>
              <a:rPr lang="en-US" dirty="0" smtClean="0"/>
              <a:t>.</a:t>
            </a:r>
          </a:p>
          <a:p>
            <a:r>
              <a:rPr lang="en-US" dirty="0" smtClean="0"/>
              <a:t>SENDOUT</a:t>
            </a:r>
            <a:r>
              <a:rPr lang="en-US" dirty="0"/>
              <a:t>™ is very powerful and complex. It operates by combining a series of existing and potential demand side and supply side resources and optimizes their utilization at the lowest net present cost over the entire planning period for a given demand forecast.</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10295214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SENDOUT model</a:t>
            </a:r>
            <a:endParaRPr lang="en-US" dirty="0"/>
          </a:p>
        </p:txBody>
      </p:sp>
      <p:sp>
        <p:nvSpPr>
          <p:cNvPr id="3" name="Content Placeholder 2"/>
          <p:cNvSpPr>
            <a:spLocks noGrp="1"/>
          </p:cNvSpPr>
          <p:nvPr>
            <p:ph idx="1"/>
          </p:nvPr>
        </p:nvSpPr>
        <p:spPr/>
        <p:txBody>
          <a:bodyPr>
            <a:normAutofit/>
          </a:bodyPr>
          <a:lstStyle/>
          <a:p>
            <a:r>
              <a:rPr lang="en-US" dirty="0"/>
              <a:t>SENDOUT™ utilizes a linear programming </a:t>
            </a:r>
            <a:r>
              <a:rPr lang="en-US" dirty="0" smtClean="0"/>
              <a:t>approach</a:t>
            </a:r>
          </a:p>
          <a:p>
            <a:r>
              <a:rPr lang="en-US" dirty="0" smtClean="0"/>
              <a:t>The </a:t>
            </a:r>
            <a:r>
              <a:rPr lang="en-US" dirty="0"/>
              <a:t>model knows the exact load and price for every day of the planning period based on the analyst’s input and can therefore minimize costs in a way that would not be possible in the real world</a:t>
            </a:r>
            <a:r>
              <a:rPr lang="en-US" dirty="0" smtClean="0"/>
              <a:t>.</a:t>
            </a:r>
          </a:p>
          <a:p>
            <a:r>
              <a:rPr lang="en-US" dirty="0" smtClean="0"/>
              <a:t>Therefore</a:t>
            </a:r>
            <a:r>
              <a:rPr lang="en-US" dirty="0"/>
              <a:t>, it is important to acknowledge that linear programming analysis provides helpful but not perfect information to guide decisions.</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28346972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SENSITIVITIES ANALYSES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89954788"/>
              </p:ext>
            </p:extLst>
          </p:nvPr>
        </p:nvGraphicFramePr>
        <p:xfrm>
          <a:off x="2286000" y="1828800"/>
          <a:ext cx="7848600" cy="3962398"/>
        </p:xfrm>
        <a:graphic>
          <a:graphicData uri="http://schemas.openxmlformats.org/drawingml/2006/table">
            <a:tbl>
              <a:tblPr firstRow="1" firstCol="1" bandRow="1">
                <a:tableStyleId>{5C22544A-7EE6-4342-B048-85BDC9FD1C3A}</a:tableStyleId>
              </a:tblPr>
              <a:tblGrid>
                <a:gridCol w="2243827"/>
                <a:gridCol w="5604773"/>
              </a:tblGrid>
              <a:tr h="308371">
                <a:tc>
                  <a:txBody>
                    <a:bodyPr/>
                    <a:lstStyle/>
                    <a:p>
                      <a:pPr marL="0" marR="114300" algn="ctr">
                        <a:lnSpc>
                          <a:spcPct val="115000"/>
                        </a:lnSpc>
                        <a:spcBef>
                          <a:spcPts val="10"/>
                        </a:spcBef>
                        <a:spcAft>
                          <a:spcPts val="0"/>
                        </a:spcAft>
                      </a:pPr>
                      <a:r>
                        <a:rPr lang="en-US" sz="1100" dirty="0">
                          <a:effectLst/>
                        </a:rPr>
                        <a:t>Scenario Name</a:t>
                      </a:r>
                      <a:endParaRPr lang="en-US" sz="1200" dirty="0">
                        <a:effectLst/>
                        <a:latin typeface="Arial"/>
                        <a:ea typeface="Times New Roman"/>
                      </a:endParaRPr>
                    </a:p>
                  </a:txBody>
                  <a:tcPr marL="68580" marR="68580" marT="0" marB="0" anchor="ctr"/>
                </a:tc>
                <a:tc>
                  <a:txBody>
                    <a:bodyPr/>
                    <a:lstStyle/>
                    <a:p>
                      <a:pPr marL="0" marR="114300">
                        <a:lnSpc>
                          <a:spcPct val="115000"/>
                        </a:lnSpc>
                        <a:spcBef>
                          <a:spcPts val="10"/>
                        </a:spcBef>
                        <a:spcAft>
                          <a:spcPts val="0"/>
                        </a:spcAft>
                      </a:pPr>
                      <a:r>
                        <a:rPr lang="en-US" sz="1100">
                          <a:effectLst/>
                        </a:rPr>
                        <a:t>Key Assumptions</a:t>
                      </a:r>
                      <a:endParaRPr lang="en-US" sz="1200">
                        <a:effectLst/>
                        <a:latin typeface="Arial"/>
                        <a:ea typeface="Times New Roman"/>
                      </a:endParaRPr>
                    </a:p>
                  </a:txBody>
                  <a:tcPr marL="68580" marR="68580" marT="0" marB="0" anchor="ctr"/>
                </a:tc>
              </a:tr>
              <a:tr h="557886">
                <a:tc>
                  <a:txBody>
                    <a:bodyPr/>
                    <a:lstStyle/>
                    <a:p>
                      <a:pPr marL="0" marR="114300" algn="ctr">
                        <a:lnSpc>
                          <a:spcPct val="115000"/>
                        </a:lnSpc>
                        <a:spcBef>
                          <a:spcPts val="10"/>
                        </a:spcBef>
                        <a:spcAft>
                          <a:spcPts val="0"/>
                        </a:spcAft>
                      </a:pPr>
                      <a:r>
                        <a:rPr lang="en-US" sz="1100">
                          <a:effectLst/>
                        </a:rPr>
                        <a:t>High Growth</a:t>
                      </a:r>
                      <a:endParaRPr lang="en-US" sz="1200">
                        <a:effectLst/>
                        <a:latin typeface="Arial"/>
                        <a:ea typeface="Times New Roman"/>
                      </a:endParaRPr>
                    </a:p>
                  </a:txBody>
                  <a:tcPr marL="68580" marR="68580" marT="0" marB="0" anchor="ctr"/>
                </a:tc>
                <a:tc>
                  <a:txBody>
                    <a:bodyPr/>
                    <a:lstStyle/>
                    <a:p>
                      <a:pPr marL="0" marR="114300">
                        <a:lnSpc>
                          <a:spcPct val="115000"/>
                        </a:lnSpc>
                        <a:spcBef>
                          <a:spcPts val="10"/>
                        </a:spcBef>
                        <a:spcAft>
                          <a:spcPts val="0"/>
                        </a:spcAft>
                      </a:pPr>
                      <a:r>
                        <a:rPr lang="en-US" sz="1100" dirty="0">
                          <a:effectLst/>
                        </a:rPr>
                        <a:t>Strong Economic Growth result in High Load growth, Average Weather, Medium Gas Prices</a:t>
                      </a:r>
                      <a:endParaRPr lang="en-US" sz="1200" dirty="0">
                        <a:effectLst/>
                        <a:latin typeface="Arial"/>
                        <a:ea typeface="Times New Roman"/>
                      </a:endParaRPr>
                    </a:p>
                  </a:txBody>
                  <a:tcPr marL="68580" marR="68580" marT="0" marB="0"/>
                </a:tc>
              </a:tr>
              <a:tr h="557886">
                <a:tc>
                  <a:txBody>
                    <a:bodyPr/>
                    <a:lstStyle/>
                    <a:p>
                      <a:pPr marL="0" marR="114300" algn="ctr">
                        <a:lnSpc>
                          <a:spcPct val="115000"/>
                        </a:lnSpc>
                        <a:spcBef>
                          <a:spcPts val="10"/>
                        </a:spcBef>
                        <a:spcAft>
                          <a:spcPts val="0"/>
                        </a:spcAft>
                      </a:pPr>
                      <a:r>
                        <a:rPr lang="en-US" sz="1100">
                          <a:effectLst/>
                        </a:rPr>
                        <a:t>Low Growth</a:t>
                      </a:r>
                      <a:endParaRPr lang="en-US" sz="1200">
                        <a:effectLst/>
                        <a:latin typeface="Arial"/>
                        <a:ea typeface="Times New Roman"/>
                      </a:endParaRPr>
                    </a:p>
                  </a:txBody>
                  <a:tcPr marL="68580" marR="68580" marT="0" marB="0" anchor="ctr"/>
                </a:tc>
                <a:tc>
                  <a:txBody>
                    <a:bodyPr/>
                    <a:lstStyle/>
                    <a:p>
                      <a:pPr marL="0" marR="114300">
                        <a:lnSpc>
                          <a:spcPct val="115000"/>
                        </a:lnSpc>
                        <a:spcBef>
                          <a:spcPts val="10"/>
                        </a:spcBef>
                        <a:spcAft>
                          <a:spcPts val="0"/>
                        </a:spcAft>
                      </a:pPr>
                      <a:r>
                        <a:rPr lang="en-US" sz="1100" dirty="0">
                          <a:effectLst/>
                        </a:rPr>
                        <a:t>Economic Conditions result in Low Load growth, Average Weather, Medium Gas Prices</a:t>
                      </a:r>
                      <a:endParaRPr lang="en-US" sz="1200" dirty="0">
                        <a:effectLst/>
                        <a:latin typeface="Arial"/>
                        <a:ea typeface="Times New Roman"/>
                      </a:endParaRPr>
                    </a:p>
                  </a:txBody>
                  <a:tcPr marL="68580" marR="68580" marT="0" marB="0"/>
                </a:tc>
              </a:tr>
              <a:tr h="846085">
                <a:tc>
                  <a:txBody>
                    <a:bodyPr/>
                    <a:lstStyle/>
                    <a:p>
                      <a:pPr marL="0" marR="114300" algn="ctr">
                        <a:lnSpc>
                          <a:spcPct val="115000"/>
                        </a:lnSpc>
                        <a:spcBef>
                          <a:spcPts val="10"/>
                        </a:spcBef>
                        <a:spcAft>
                          <a:spcPts val="0"/>
                        </a:spcAft>
                      </a:pPr>
                      <a:r>
                        <a:rPr lang="en-US" sz="1100" dirty="0">
                          <a:effectLst/>
                        </a:rPr>
                        <a:t>Environmental Externalities Carbon 1</a:t>
                      </a:r>
                      <a:endParaRPr lang="en-US" sz="1200" dirty="0">
                        <a:effectLst/>
                        <a:latin typeface="Arial"/>
                        <a:ea typeface="Times New Roman"/>
                      </a:endParaRPr>
                    </a:p>
                  </a:txBody>
                  <a:tcPr marL="68580" marR="68580" marT="0" marB="0" anchor="ctr"/>
                </a:tc>
                <a:tc>
                  <a:txBody>
                    <a:bodyPr/>
                    <a:lstStyle/>
                    <a:p>
                      <a:pPr marL="0" marR="114300">
                        <a:lnSpc>
                          <a:spcPct val="115000"/>
                        </a:lnSpc>
                        <a:spcBef>
                          <a:spcPts val="10"/>
                        </a:spcBef>
                        <a:spcAft>
                          <a:spcPts val="0"/>
                        </a:spcAft>
                      </a:pPr>
                      <a:r>
                        <a:rPr lang="en-US" sz="1100" dirty="0">
                          <a:effectLst/>
                        </a:rPr>
                        <a:t>Medium Load Growth, Average Weather, Assumes Carbon Adder Implemented in </a:t>
                      </a:r>
                      <a:r>
                        <a:rPr lang="en-US" sz="1100" dirty="0" smtClean="0">
                          <a:effectLst/>
                        </a:rPr>
                        <a:t>2017 </a:t>
                      </a:r>
                      <a:r>
                        <a:rPr lang="en-US" sz="1100" dirty="0">
                          <a:effectLst/>
                        </a:rPr>
                        <a:t>for CO2 emissions at </a:t>
                      </a:r>
                      <a:r>
                        <a:rPr lang="en-US" sz="1100" dirty="0" smtClean="0">
                          <a:effectLst/>
                        </a:rPr>
                        <a:t>$7/ton </a:t>
                      </a:r>
                      <a:r>
                        <a:rPr lang="en-US" sz="1100" dirty="0">
                          <a:effectLst/>
                        </a:rPr>
                        <a:t>with adder increasing annually by 3% plus CPI (Consumer Price Index)</a:t>
                      </a:r>
                      <a:endParaRPr lang="en-US" sz="1200" dirty="0">
                        <a:effectLst/>
                        <a:latin typeface="Arial"/>
                        <a:ea typeface="Times New Roman"/>
                      </a:endParaRPr>
                    </a:p>
                  </a:txBody>
                  <a:tcPr marL="68580" marR="68580" marT="0" marB="0"/>
                </a:tc>
              </a:tr>
              <a:tr h="846085">
                <a:tc>
                  <a:txBody>
                    <a:bodyPr/>
                    <a:lstStyle/>
                    <a:p>
                      <a:pPr marL="0" marR="114300" algn="ctr">
                        <a:lnSpc>
                          <a:spcPct val="115000"/>
                        </a:lnSpc>
                        <a:spcBef>
                          <a:spcPts val="10"/>
                        </a:spcBef>
                        <a:spcAft>
                          <a:spcPts val="0"/>
                        </a:spcAft>
                      </a:pPr>
                      <a:r>
                        <a:rPr lang="en-US" sz="1100">
                          <a:effectLst/>
                        </a:rPr>
                        <a:t>Environmental Externalities Carbon 2</a:t>
                      </a:r>
                      <a:endParaRPr lang="en-US" sz="1200">
                        <a:effectLst/>
                        <a:latin typeface="Arial"/>
                        <a:ea typeface="Times New Roman"/>
                      </a:endParaRPr>
                    </a:p>
                  </a:txBody>
                  <a:tcPr marL="68580" marR="68580" marT="0" marB="0" anchor="ctr"/>
                </a:tc>
                <a:tc>
                  <a:txBody>
                    <a:bodyPr/>
                    <a:lstStyle/>
                    <a:p>
                      <a:pPr marL="0" marR="114300">
                        <a:lnSpc>
                          <a:spcPct val="115000"/>
                        </a:lnSpc>
                        <a:spcBef>
                          <a:spcPts val="10"/>
                        </a:spcBef>
                        <a:spcAft>
                          <a:spcPts val="0"/>
                        </a:spcAft>
                      </a:pPr>
                      <a:r>
                        <a:rPr lang="en-US" sz="1100" dirty="0">
                          <a:effectLst/>
                        </a:rPr>
                        <a:t>Medium Load Growth, Average Weather, Assumes Carbon Adder Implemented in 2017 for CO2 emissions at </a:t>
                      </a:r>
                      <a:r>
                        <a:rPr lang="en-US" sz="1100" dirty="0" smtClean="0">
                          <a:effectLst/>
                        </a:rPr>
                        <a:t>$10/ton </a:t>
                      </a:r>
                      <a:r>
                        <a:rPr lang="en-US" sz="1100" dirty="0">
                          <a:effectLst/>
                        </a:rPr>
                        <a:t>with adder increasing annually by 3% plus CPI (Consumer Price Index)</a:t>
                      </a:r>
                      <a:endParaRPr lang="en-US" sz="1200" dirty="0">
                        <a:effectLst/>
                        <a:latin typeface="Arial"/>
                        <a:ea typeface="Times New Roman"/>
                      </a:endParaRPr>
                    </a:p>
                  </a:txBody>
                  <a:tcPr marL="68580" marR="68580" marT="0" marB="0"/>
                </a:tc>
              </a:tr>
              <a:tr h="846085">
                <a:tc>
                  <a:txBody>
                    <a:bodyPr/>
                    <a:lstStyle/>
                    <a:p>
                      <a:pPr marL="0" marR="114300" algn="ctr">
                        <a:lnSpc>
                          <a:spcPct val="115000"/>
                        </a:lnSpc>
                        <a:spcBef>
                          <a:spcPts val="10"/>
                        </a:spcBef>
                        <a:spcAft>
                          <a:spcPts val="0"/>
                        </a:spcAft>
                      </a:pPr>
                      <a:r>
                        <a:rPr lang="en-US" sz="1100">
                          <a:effectLst/>
                        </a:rPr>
                        <a:t>Environmental Externalities Carbon 3</a:t>
                      </a:r>
                      <a:endParaRPr lang="en-US" sz="1200">
                        <a:effectLst/>
                        <a:latin typeface="Arial"/>
                        <a:ea typeface="Times New Roman"/>
                      </a:endParaRPr>
                    </a:p>
                  </a:txBody>
                  <a:tcPr marL="68580" marR="68580" marT="0" marB="0" anchor="ctr"/>
                </a:tc>
                <a:tc>
                  <a:txBody>
                    <a:bodyPr/>
                    <a:lstStyle/>
                    <a:p>
                      <a:pPr marL="0" marR="114300">
                        <a:lnSpc>
                          <a:spcPct val="115000"/>
                        </a:lnSpc>
                        <a:spcBef>
                          <a:spcPts val="10"/>
                        </a:spcBef>
                        <a:spcAft>
                          <a:spcPts val="0"/>
                        </a:spcAft>
                      </a:pPr>
                      <a:r>
                        <a:rPr lang="en-US" sz="1100" dirty="0">
                          <a:effectLst/>
                        </a:rPr>
                        <a:t>Medium Load Growth, Average Weather, Assumes Carbon Adder Implemented in 2017 for CO2 emissions at </a:t>
                      </a:r>
                      <a:r>
                        <a:rPr lang="en-US" sz="1100" dirty="0" smtClean="0">
                          <a:effectLst/>
                        </a:rPr>
                        <a:t>$15/ton </a:t>
                      </a:r>
                      <a:r>
                        <a:rPr lang="en-US" sz="1100" dirty="0">
                          <a:effectLst/>
                        </a:rPr>
                        <a:t>with adder increasing annually by 3% plus CPI (Consumer Price Index)</a:t>
                      </a:r>
                      <a:endParaRPr lang="en-US" sz="1200" dirty="0">
                        <a:effectLst/>
                        <a:latin typeface="Arial"/>
                        <a:ea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val="22747874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67</a:t>
            </a:fld>
            <a:endParaRPr lang="en-US">
              <a:solidFill>
                <a:prstClr val="black">
                  <a:tint val="75000"/>
                </a:prst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86106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6926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68</a:t>
            </a:fld>
            <a:endParaRPr lang="en-US">
              <a:solidFill>
                <a:prstClr val="black">
                  <a:tint val="75000"/>
                </a:prstClr>
              </a:solidFill>
            </a:endParaRPr>
          </a:p>
        </p:txBody>
      </p:sp>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8382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9869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69</a:t>
            </a:fld>
            <a:endParaRPr lang="en-US">
              <a:solidFill>
                <a:prstClr val="black">
                  <a:tint val="75000"/>
                </a:prst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9" y="704850"/>
            <a:ext cx="7743825"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045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41007"/>
            <a:ext cx="7772400" cy="923026"/>
          </a:xfrm>
        </p:spPr>
        <p:txBody>
          <a:bodyPr/>
          <a:lstStyle/>
          <a:p>
            <a:r>
              <a:rPr lang="en-US" dirty="0" smtClean="0"/>
              <a:t>New Scenarios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7</a:t>
            </a:fld>
            <a:endParaRPr lang="en-US" dirty="0">
              <a:solidFill>
                <a:prstClr val="black">
                  <a:lumMod val="95000"/>
                  <a:lumOff val="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3602" y="5296617"/>
            <a:ext cx="2203731" cy="906207"/>
          </a:xfrm>
          <a:prstGeom prst="rect">
            <a:avLst/>
          </a:prstGeom>
        </p:spPr>
      </p:pic>
    </p:spTree>
    <p:extLst>
      <p:ext uri="{BB962C8B-B14F-4D97-AF65-F5344CB8AC3E}">
        <p14:creationId xmlns:p14="http://schemas.microsoft.com/office/powerpoint/2010/main" val="3428363504"/>
      </p:ext>
    </p:extLst>
  </p:cSld>
  <p:clrMapOvr>
    <a:masterClrMapping/>
  </p:clrMapOvr>
  <p:transition spd="med">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sz="800" b="0" i="0" u="none" strike="noStrike" baseline="0" dirty="0" smtClean="0">
              <a:solidFill>
                <a:srgbClr val="000000"/>
              </a:solidFill>
              <a:latin typeface="Arial" panose="020B0604020202020204" pitchFamily="34" charset="0"/>
            </a:endParaRPr>
          </a:p>
          <a:p>
            <a:pPr marL="0" indent="0">
              <a:buNone/>
            </a:pPr>
            <a:r>
              <a:rPr lang="en-US" b="0" i="1" u="none" strike="noStrike" baseline="0" dirty="0" smtClean="0">
                <a:latin typeface="Arial" panose="020B0604020202020204" pitchFamily="34" charset="0"/>
              </a:rPr>
              <a:t>Supply Resource Scenario Stochastic Risk Analysis </a:t>
            </a:r>
            <a:endParaRPr lang="en-US" b="0" i="0" u="none" strike="noStrike" baseline="0" dirty="0" smtClean="0">
              <a:latin typeface="Arial" panose="020B0604020202020204" pitchFamily="34" charset="0"/>
            </a:endParaRPr>
          </a:p>
        </p:txBody>
      </p:sp>
    </p:spTree>
    <p:extLst>
      <p:ext uri="{BB962C8B-B14F-4D97-AF65-F5344CB8AC3E}">
        <p14:creationId xmlns:p14="http://schemas.microsoft.com/office/powerpoint/2010/main" val="1401548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Analysis – </a:t>
            </a:r>
            <a:r>
              <a:rPr lang="en-US" smtClean="0"/>
              <a:t>Cascade’s goasl </a:t>
            </a:r>
            <a:r>
              <a:rPr lang="en-US" dirty="0" smtClean="0"/>
              <a:t>(re-order)</a:t>
            </a:r>
            <a:endParaRPr lang="en-US" dirty="0"/>
          </a:p>
        </p:txBody>
      </p:sp>
      <p:sp>
        <p:nvSpPr>
          <p:cNvPr id="3" name="Content Placeholder 2"/>
          <p:cNvSpPr>
            <a:spLocks noGrp="1"/>
          </p:cNvSpPr>
          <p:nvPr>
            <p:ph idx="1"/>
          </p:nvPr>
        </p:nvSpPr>
        <p:spPr/>
        <p:txBody>
          <a:bodyPr>
            <a:normAutofit fontScale="55000" lnSpcReduction="20000"/>
          </a:bodyPr>
          <a:lstStyle/>
          <a:p>
            <a:endParaRPr lang="en-US" sz="1600" b="0" i="0" u="none" strike="noStrike" baseline="0" dirty="0" smtClean="0">
              <a:solidFill>
                <a:srgbClr val="000000"/>
              </a:solidFill>
              <a:latin typeface="Arial" panose="020B0604020202020204" pitchFamily="34" charset="0"/>
            </a:endParaRPr>
          </a:p>
          <a:p>
            <a:endParaRPr lang="en-US" sz="1600" b="0" i="0" u="none" strike="noStrike" baseline="0" dirty="0" smtClean="0">
              <a:latin typeface="Arial" panose="020B0604020202020204" pitchFamily="34" charset="0"/>
            </a:endParaRPr>
          </a:p>
          <a:p>
            <a:r>
              <a:rPr lang="en-US" b="0" i="0" u="none" strike="noStrike" baseline="0" dirty="0" smtClean="0">
                <a:latin typeface="Arial" panose="020B0604020202020204" pitchFamily="34" charset="0"/>
              </a:rPr>
              <a:t>•Scenario optimization is based upon assumptions that are going to be wrong to some degree or another </a:t>
            </a:r>
          </a:p>
          <a:p>
            <a:r>
              <a:rPr lang="en-US" sz="2400" b="0" i="0" u="none" strike="noStrike" baseline="0" dirty="0" smtClean="0">
                <a:latin typeface="Arial" panose="020B0604020202020204" pitchFamily="34" charset="0"/>
              </a:rPr>
              <a:t>–Load Forecast </a:t>
            </a:r>
          </a:p>
          <a:p>
            <a:r>
              <a:rPr lang="en-US" sz="2000" b="0" i="0" u="none" strike="noStrike" baseline="0" dirty="0" smtClean="0">
                <a:latin typeface="Arial" panose="020B0604020202020204" pitchFamily="34" charset="0"/>
              </a:rPr>
              <a:t>•Customer counts </a:t>
            </a:r>
          </a:p>
          <a:p>
            <a:r>
              <a:rPr lang="en-US" sz="2000" b="0" i="0" u="none" strike="noStrike" baseline="0" dirty="0" smtClean="0">
                <a:latin typeface="Arial" panose="020B0604020202020204" pitchFamily="34" charset="0"/>
              </a:rPr>
              <a:t>•Usage </a:t>
            </a:r>
          </a:p>
          <a:p>
            <a:r>
              <a:rPr lang="en-US" sz="2000" b="0" i="0" u="none" strike="noStrike" baseline="0" dirty="0" smtClean="0">
                <a:latin typeface="Arial" panose="020B0604020202020204" pitchFamily="34" charset="0"/>
              </a:rPr>
              <a:t>•DSM/EE savings </a:t>
            </a:r>
          </a:p>
          <a:p>
            <a:r>
              <a:rPr lang="en-US" sz="2400" b="0" i="0" u="none" strike="noStrike" baseline="0" dirty="0" smtClean="0">
                <a:latin typeface="Arial" panose="020B0604020202020204" pitchFamily="34" charset="0"/>
              </a:rPr>
              <a:t>–Natural Gas Price Forecast </a:t>
            </a:r>
          </a:p>
          <a:p>
            <a:r>
              <a:rPr lang="en-US" sz="2400" b="0" i="0" u="none" strike="noStrike" baseline="0" dirty="0" smtClean="0">
                <a:latin typeface="Arial" panose="020B0604020202020204" pitchFamily="34" charset="0"/>
              </a:rPr>
              <a:t>–Carbon Policy Cost of Compliance (not included in risk analysis since all therms under assumption all therms have same carbon intensity) </a:t>
            </a:r>
          </a:p>
          <a:p>
            <a:r>
              <a:rPr lang="en-US" sz="2400" b="0" i="0" u="none" strike="noStrike" baseline="0" dirty="0" smtClean="0">
                <a:latin typeface="Arial" panose="020B0604020202020204" pitchFamily="34" charset="0"/>
              </a:rPr>
              <a:t>–Resource option costs </a:t>
            </a:r>
          </a:p>
          <a:p>
            <a:r>
              <a:rPr lang="en-US" sz="2400" b="0" i="0" u="none" strike="noStrike" baseline="0" dirty="0" smtClean="0">
                <a:latin typeface="Arial" panose="020B0604020202020204" pitchFamily="34" charset="0"/>
              </a:rPr>
              <a:t>–Weather </a:t>
            </a:r>
          </a:p>
          <a:p>
            <a:r>
              <a:rPr lang="en-US" b="0" i="0" u="none" strike="noStrike" baseline="0" dirty="0" smtClean="0">
                <a:latin typeface="Arial" panose="020B0604020202020204" pitchFamily="34" charset="0"/>
              </a:rPr>
              <a:t>•Risk analysis tests the sensitivity of the results to changes in these assumptions to determine the robustness of the choice to acquire resources </a:t>
            </a:r>
          </a:p>
          <a:p>
            <a:r>
              <a:rPr lang="en-US" b="0" i="0" u="none" strike="noStrike" baseline="0" dirty="0" smtClean="0">
                <a:latin typeface="Arial" panose="020B0604020202020204" pitchFamily="34" charset="0"/>
              </a:rPr>
              <a:t>•</a:t>
            </a:r>
            <a:r>
              <a:rPr lang="en-US" b="1" i="0" u="none" strike="noStrike" baseline="0" dirty="0" smtClean="0">
                <a:latin typeface="Arial" panose="020B0604020202020204" pitchFamily="34" charset="0"/>
              </a:rPr>
              <a:t>Risk analysis in the 2016 IRP is not as critical to resource decisions for this Action Plan since Mist Recall carries little risk. Resource choices that carry a significant amount of risk are expected to be made in future IRPs. </a:t>
            </a:r>
            <a:endParaRPr lang="en-US" b="0" i="0" u="none" strike="noStrike" baseline="0" dirty="0" smtClean="0">
              <a:latin typeface="Arial" panose="020B0604020202020204" pitchFamily="34" charset="0"/>
            </a:endParaRPr>
          </a:p>
          <a:p>
            <a:endParaRPr lang="en-US" dirty="0"/>
          </a:p>
        </p:txBody>
      </p:sp>
    </p:spTree>
    <p:extLst>
      <p:ext uri="{BB962C8B-B14F-4D97-AF65-F5344CB8AC3E}">
        <p14:creationId xmlns:p14="http://schemas.microsoft.com/office/powerpoint/2010/main" val="4163629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14919" y="1825625"/>
            <a:ext cx="6562161" cy="4351338"/>
          </a:xfrm>
          <a:prstGeom prst="rect">
            <a:avLst/>
          </a:prstGeom>
        </p:spPr>
      </p:pic>
    </p:spTree>
    <p:extLst>
      <p:ext uri="{BB962C8B-B14F-4D97-AF65-F5344CB8AC3E}">
        <p14:creationId xmlns:p14="http://schemas.microsoft.com/office/powerpoint/2010/main" val="33447571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12789" y="1825625"/>
            <a:ext cx="6566421" cy="4351338"/>
          </a:xfrm>
          <a:prstGeom prst="rect">
            <a:avLst/>
          </a:prstGeom>
        </p:spPr>
      </p:pic>
    </p:spTree>
    <p:extLst>
      <p:ext uri="{BB962C8B-B14F-4D97-AF65-F5344CB8AC3E}">
        <p14:creationId xmlns:p14="http://schemas.microsoft.com/office/powerpoint/2010/main" val="31848791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33687" y="1858169"/>
            <a:ext cx="6524625" cy="4286250"/>
          </a:xfrm>
          <a:prstGeom prst="rect">
            <a:avLst/>
          </a:prstGeom>
        </p:spPr>
      </p:pic>
    </p:spTree>
    <p:extLst>
      <p:ext uri="{BB962C8B-B14F-4D97-AF65-F5344CB8AC3E}">
        <p14:creationId xmlns:p14="http://schemas.microsoft.com/office/powerpoint/2010/main" val="14568880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11289" y="1825625"/>
            <a:ext cx="6169421" cy="4351338"/>
          </a:xfrm>
          <a:prstGeom prst="rect">
            <a:avLst/>
          </a:prstGeom>
        </p:spPr>
      </p:pic>
    </p:spTree>
    <p:extLst>
      <p:ext uri="{BB962C8B-B14F-4D97-AF65-F5344CB8AC3E}">
        <p14:creationId xmlns:p14="http://schemas.microsoft.com/office/powerpoint/2010/main" val="2563421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09485" y="1825625"/>
            <a:ext cx="6173029" cy="4351338"/>
          </a:xfrm>
          <a:prstGeom prst="rect">
            <a:avLst/>
          </a:prstGeom>
        </p:spPr>
      </p:pic>
    </p:spTree>
    <p:extLst>
      <p:ext uri="{BB962C8B-B14F-4D97-AF65-F5344CB8AC3E}">
        <p14:creationId xmlns:p14="http://schemas.microsoft.com/office/powerpoint/2010/main" val="90121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3039703" y="1825625"/>
            <a:ext cx="6112593" cy="4351338"/>
          </a:xfrm>
          <a:prstGeom prst="rect">
            <a:avLst/>
          </a:prstGeom>
        </p:spPr>
      </p:pic>
    </p:spTree>
    <p:extLst>
      <p:ext uri="{BB962C8B-B14F-4D97-AF65-F5344CB8AC3E}">
        <p14:creationId xmlns:p14="http://schemas.microsoft.com/office/powerpoint/2010/main" val="3636718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892808" y="1825625"/>
            <a:ext cx="6406384" cy="4351338"/>
          </a:xfrm>
          <a:prstGeom prst="rect">
            <a:avLst/>
          </a:prstGeom>
        </p:spPr>
      </p:pic>
    </p:spTree>
    <p:extLst>
      <p:ext uri="{BB962C8B-B14F-4D97-AF65-F5344CB8AC3E}">
        <p14:creationId xmlns:p14="http://schemas.microsoft.com/office/powerpoint/2010/main" val="351731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98633" y="1825625"/>
            <a:ext cx="6394733" cy="4351338"/>
          </a:xfrm>
          <a:prstGeom prst="rect">
            <a:avLst/>
          </a:prstGeom>
        </p:spPr>
      </p:pic>
    </p:spTree>
    <p:extLst>
      <p:ext uri="{BB962C8B-B14F-4D97-AF65-F5344CB8AC3E}">
        <p14:creationId xmlns:p14="http://schemas.microsoft.com/office/powerpoint/2010/main" val="364357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Text Placeholder 2"/>
          <p:cNvSpPr>
            <a:spLocks noGrp="1"/>
          </p:cNvSpPr>
          <p:nvPr>
            <p:ph type="body" idx="1"/>
          </p:nvPr>
        </p:nvSpPr>
        <p:spPr/>
        <p:txBody>
          <a:bodyPr/>
          <a:lstStyle/>
          <a:p>
            <a:r>
              <a:rPr lang="en-US" dirty="0" smtClean="0"/>
              <a:t>Residential</a:t>
            </a:r>
            <a:endParaRPr lang="en-US" dirty="0"/>
          </a:p>
        </p:txBody>
      </p:sp>
      <p:sp>
        <p:nvSpPr>
          <p:cNvPr id="4" name="Content Placeholder 3"/>
          <p:cNvSpPr>
            <a:spLocks noGrp="1"/>
          </p:cNvSpPr>
          <p:nvPr>
            <p:ph sz="half" idx="2"/>
          </p:nvPr>
        </p:nvSpPr>
        <p:spPr/>
        <p:txBody>
          <a:bodyPr/>
          <a:lstStyle/>
          <a:p>
            <a:pPr marL="457200" indent="-457200">
              <a:buClr>
                <a:schemeClr val="accent6">
                  <a:lumMod val="75000"/>
                </a:schemeClr>
              </a:buClr>
              <a:buFont typeface="Wingdings" panose="05000000000000000000" pitchFamily="2" charset="2"/>
              <a:buChar char="v"/>
            </a:pPr>
            <a:r>
              <a:rPr lang="en-US" sz="2400" dirty="0"/>
              <a:t>Uses measures offered under the new proposed tariff</a:t>
            </a:r>
          </a:p>
          <a:p>
            <a:pPr marL="457200" indent="-457200">
              <a:buClr>
                <a:schemeClr val="accent6">
                  <a:lumMod val="75000"/>
                </a:schemeClr>
              </a:buClr>
              <a:buFont typeface="Wingdings" panose="05000000000000000000" pitchFamily="2" charset="2"/>
              <a:buChar char="v"/>
            </a:pPr>
            <a:r>
              <a:rPr lang="en-US" sz="2400" dirty="0"/>
              <a:t>A mix of 30 and 50 percent of incremental costs for the incentive level, dependent upon the measure’s cost-effectiveness – as per consultation with the CAG</a:t>
            </a:r>
            <a:r>
              <a:rPr lang="en-US" sz="2400" dirty="0" smtClean="0"/>
              <a:t>.</a:t>
            </a:r>
            <a:endParaRPr lang="en-US" sz="2400" dirty="0"/>
          </a:p>
        </p:txBody>
      </p:sp>
      <p:sp>
        <p:nvSpPr>
          <p:cNvPr id="5" name="Text Placeholder 4"/>
          <p:cNvSpPr>
            <a:spLocks noGrp="1"/>
          </p:cNvSpPr>
          <p:nvPr>
            <p:ph type="body" sz="quarter" idx="3"/>
          </p:nvPr>
        </p:nvSpPr>
        <p:spPr/>
        <p:txBody>
          <a:bodyPr/>
          <a:lstStyle/>
          <a:p>
            <a:r>
              <a:rPr lang="en-US" dirty="0" smtClean="0"/>
              <a:t>Commercial &amp; Industrial</a:t>
            </a:r>
            <a:endParaRPr lang="en-US" dirty="0"/>
          </a:p>
        </p:txBody>
      </p:sp>
      <p:sp>
        <p:nvSpPr>
          <p:cNvPr id="6" name="Content Placeholder 5"/>
          <p:cNvSpPr>
            <a:spLocks noGrp="1"/>
          </p:cNvSpPr>
          <p:nvPr>
            <p:ph sz="quarter" idx="4"/>
          </p:nvPr>
        </p:nvSpPr>
        <p:spPr/>
        <p:txBody>
          <a:bodyPr/>
          <a:lstStyle/>
          <a:p>
            <a:pPr marL="568325" indent="-568325">
              <a:buClr>
                <a:schemeClr val="accent5"/>
              </a:buClr>
              <a:buFont typeface="Wingdings" panose="05000000000000000000" pitchFamily="2" charset="2"/>
              <a:buChar char="v"/>
            </a:pPr>
            <a:r>
              <a:rPr lang="en-US" sz="2400" dirty="0">
                <a:solidFill>
                  <a:schemeClr val="accent6">
                    <a:lumMod val="50000"/>
                  </a:schemeClr>
                </a:solidFill>
              </a:rPr>
              <a:t>Includes ALL measures from the Nexant Potential Study to reflect both Custom and Prescriptive program offerings</a:t>
            </a:r>
          </a:p>
          <a:p>
            <a:pPr marL="568325" indent="-568325">
              <a:buClr>
                <a:schemeClr val="accent5"/>
              </a:buClr>
              <a:buFont typeface="Wingdings" panose="05000000000000000000" pitchFamily="2" charset="2"/>
              <a:buChar char="v"/>
            </a:pPr>
            <a:r>
              <a:rPr lang="en-US" sz="2400" dirty="0">
                <a:solidFill>
                  <a:schemeClr val="accent6">
                    <a:lumMod val="50000"/>
                  </a:schemeClr>
                </a:solidFill>
              </a:rPr>
              <a:t>A mix of 30 &amp; 50 percent incentive levels based on each measure’s </a:t>
            </a:r>
            <a:r>
              <a:rPr lang="en-US" sz="2400" dirty="0" smtClean="0">
                <a:solidFill>
                  <a:schemeClr val="accent6">
                    <a:lumMod val="50000"/>
                  </a:schemeClr>
                </a:solidFill>
              </a:rPr>
              <a:t>cost-effectiveness</a:t>
            </a:r>
            <a:endParaRPr lang="en-US" sz="2400" dirty="0">
              <a:solidFill>
                <a:srgbClr val="FF0000"/>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8</a:t>
            </a:fld>
            <a:endParaRPr lang="en-US" dirty="0">
              <a:solidFill>
                <a:prstClr val="black">
                  <a:lumMod val="95000"/>
                  <a:lumOff val="5000"/>
                </a:prstClr>
              </a:solidFill>
            </a:endParaRPr>
          </a:p>
        </p:txBody>
      </p:sp>
    </p:spTree>
    <p:extLst>
      <p:ext uri="{BB962C8B-B14F-4D97-AF65-F5344CB8AC3E}">
        <p14:creationId xmlns:p14="http://schemas.microsoft.com/office/powerpoint/2010/main" val="32122337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475801" y="1825625"/>
            <a:ext cx="5240398" cy="4351338"/>
          </a:xfrm>
          <a:prstGeom prst="rect">
            <a:avLst/>
          </a:prstGeom>
        </p:spPr>
      </p:pic>
    </p:spTree>
    <p:extLst>
      <p:ext uri="{BB962C8B-B14F-4D97-AF65-F5344CB8AC3E}">
        <p14:creationId xmlns:p14="http://schemas.microsoft.com/office/powerpoint/2010/main" val="37647272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762764" y="1825625"/>
            <a:ext cx="6666472" cy="4351338"/>
          </a:xfrm>
          <a:prstGeom prst="rect">
            <a:avLst/>
          </a:prstGeom>
        </p:spPr>
      </p:pic>
    </p:spTree>
    <p:extLst>
      <p:ext uri="{BB962C8B-B14F-4D97-AF65-F5344CB8AC3E}">
        <p14:creationId xmlns:p14="http://schemas.microsoft.com/office/powerpoint/2010/main" val="18938670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924374" y="1825625"/>
            <a:ext cx="6343251" cy="4351338"/>
          </a:xfrm>
          <a:prstGeom prst="rect">
            <a:avLst/>
          </a:prstGeom>
        </p:spPr>
      </p:pic>
    </p:spTree>
    <p:extLst>
      <p:ext uri="{BB962C8B-B14F-4D97-AF65-F5344CB8AC3E}">
        <p14:creationId xmlns:p14="http://schemas.microsoft.com/office/powerpoint/2010/main" val="1761429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06829" y="1825625"/>
            <a:ext cx="6178342" cy="4351338"/>
          </a:xfrm>
          <a:prstGeom prst="rect">
            <a:avLst/>
          </a:prstGeom>
        </p:spPr>
      </p:pic>
    </p:spTree>
    <p:extLst>
      <p:ext uri="{BB962C8B-B14F-4D97-AF65-F5344CB8AC3E}">
        <p14:creationId xmlns:p14="http://schemas.microsoft.com/office/powerpoint/2010/main" val="15512558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sz="1600" b="0" i="0" u="none" strike="noStrike" baseline="0" dirty="0" smtClean="0">
              <a:solidFill>
                <a:srgbClr val="000000"/>
              </a:solidFill>
              <a:latin typeface="Arial" panose="020B0604020202020204" pitchFamily="34" charset="0"/>
            </a:endParaRPr>
          </a:p>
          <a:p>
            <a:r>
              <a:rPr lang="en-US" b="0" i="0" u="none" strike="noStrike" baseline="0" dirty="0" smtClean="0">
                <a:latin typeface="Arial" panose="020B0604020202020204" pitchFamily="34" charset="0"/>
              </a:rPr>
              <a:t>It is expected that if NW Natural needed to make a decision to subscribe to a new regional interstate pipeline project starting in 2021-22 or forego the opportunity indefinitely it would be lower cost than not subscribing. However, at the 95</a:t>
            </a:r>
            <a:r>
              <a:rPr lang="en-US" sz="1600" b="0" i="0" u="none" strike="noStrike" baseline="0" dirty="0" smtClean="0">
                <a:latin typeface="Arial" panose="020B0604020202020204" pitchFamily="34" charset="0"/>
              </a:rPr>
              <a:t>th </a:t>
            </a:r>
            <a:r>
              <a:rPr lang="en-US" b="0" i="0" u="none" strike="noStrike" baseline="0" dirty="0" smtClean="0">
                <a:latin typeface="Arial" panose="020B0604020202020204" pitchFamily="34" charset="0"/>
              </a:rPr>
              <a:t>percent confidence bound it would be cheaper not to subscribe to the pipeline project </a:t>
            </a:r>
            <a:endParaRPr lang="en-US" dirty="0"/>
          </a:p>
        </p:txBody>
      </p:sp>
    </p:spTree>
    <p:extLst>
      <p:ext uri="{BB962C8B-B14F-4D97-AF65-F5344CB8AC3E}">
        <p14:creationId xmlns:p14="http://schemas.microsoft.com/office/powerpoint/2010/main" val="2690840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Analysis Key Findings</a:t>
            </a:r>
            <a:endParaRPr lang="en-US" dirty="0"/>
          </a:p>
        </p:txBody>
      </p:sp>
      <p:sp>
        <p:nvSpPr>
          <p:cNvPr id="3" name="Content Placeholder 2"/>
          <p:cNvSpPr>
            <a:spLocks noGrp="1"/>
          </p:cNvSpPr>
          <p:nvPr>
            <p:ph idx="1"/>
          </p:nvPr>
        </p:nvSpPr>
        <p:spPr/>
        <p:txBody>
          <a:bodyPr>
            <a:normAutofit fontScale="77500" lnSpcReduction="20000"/>
          </a:bodyPr>
          <a:lstStyle/>
          <a:p>
            <a:endParaRPr lang="en-US" sz="1600" b="0" i="0" u="none" strike="noStrike" baseline="0" dirty="0" smtClean="0">
              <a:solidFill>
                <a:srgbClr val="000000"/>
              </a:solidFill>
              <a:latin typeface="Arial" panose="020B0604020202020204" pitchFamily="34" charset="0"/>
            </a:endParaRPr>
          </a:p>
          <a:p>
            <a:endParaRPr lang="en-US" sz="1600" b="0" i="0" u="none" strike="noStrike" baseline="0" dirty="0" smtClean="0">
              <a:latin typeface="Arial" panose="020B0604020202020204" pitchFamily="34" charset="0"/>
            </a:endParaRPr>
          </a:p>
          <a:p>
            <a:r>
              <a:rPr lang="en-US" b="0" i="0" u="none" strike="noStrike" baseline="0" dirty="0" smtClean="0">
                <a:latin typeface="Arial" panose="020B0604020202020204" pitchFamily="34" charset="0"/>
              </a:rPr>
              <a:t>NW Natural’s stochastic supply resource risk analysis utilizes Monte Carlo simulation and is new to this IRP </a:t>
            </a:r>
          </a:p>
          <a:p>
            <a:r>
              <a:rPr lang="en-US" b="0" i="0" u="none" strike="noStrike" baseline="0" dirty="0" smtClean="0">
                <a:latin typeface="Arial" panose="020B0604020202020204" pitchFamily="34" charset="0"/>
              </a:rPr>
              <a:t>•The goal of stochastic risk analysis is to test the sensitivity of expected resource decisions to assumptions about prices, weather, resource costs, and customer growth that are known to be uncertain </a:t>
            </a:r>
          </a:p>
          <a:p>
            <a:r>
              <a:rPr lang="en-US" b="0" i="0" u="none" strike="noStrike" baseline="0" dirty="0" smtClean="0">
                <a:latin typeface="Arial" panose="020B0604020202020204" pitchFamily="34" charset="0"/>
              </a:rPr>
              <a:t>•NW Natural’s current resources play a muting role in the difference in PVRR across portfolios in different futures of the simulation as they will make up the majority of the resource stack over the planning horizon even when considering load growth </a:t>
            </a:r>
          </a:p>
          <a:p>
            <a:r>
              <a:rPr lang="en-US" b="0" i="0" u="none" strike="noStrike" baseline="0" dirty="0" smtClean="0">
                <a:latin typeface="Arial" panose="020B0604020202020204" pitchFamily="34" charset="0"/>
              </a:rPr>
              <a:t>•Since LDCs are in the business of distributing natural gas, variation in costs in different future environments tends to move in concert across resource portfolios as fuel switching is not possible </a:t>
            </a:r>
          </a:p>
          <a:p>
            <a:r>
              <a:rPr lang="en-US" sz="2400" b="0" i="0" u="none" strike="noStrike" baseline="0" dirty="0" smtClean="0">
                <a:latin typeface="Arial" panose="020B0604020202020204" pitchFamily="34" charset="0"/>
              </a:rPr>
              <a:t>–Only supply basin/trading hub and seasonal price switching is possible </a:t>
            </a:r>
          </a:p>
          <a:p>
            <a:endParaRPr lang="en-US" dirty="0"/>
          </a:p>
        </p:txBody>
      </p:sp>
    </p:spTree>
    <p:extLst>
      <p:ext uri="{BB962C8B-B14F-4D97-AF65-F5344CB8AC3E}">
        <p14:creationId xmlns:p14="http://schemas.microsoft.com/office/powerpoint/2010/main" val="21160703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Analysis Key Findings</a:t>
            </a:r>
            <a:endParaRPr lang="en-US" dirty="0"/>
          </a:p>
        </p:txBody>
      </p:sp>
      <p:sp>
        <p:nvSpPr>
          <p:cNvPr id="3" name="Content Placeholder 2"/>
          <p:cNvSpPr>
            <a:spLocks noGrp="1"/>
          </p:cNvSpPr>
          <p:nvPr>
            <p:ph idx="1"/>
          </p:nvPr>
        </p:nvSpPr>
        <p:spPr/>
        <p:txBody>
          <a:bodyPr>
            <a:normAutofit fontScale="70000" lnSpcReduction="20000"/>
          </a:bodyPr>
          <a:lstStyle/>
          <a:p>
            <a:endParaRPr lang="en-US" sz="1600" b="0" i="0" u="none" strike="noStrike" baseline="0" dirty="0" smtClean="0">
              <a:solidFill>
                <a:srgbClr val="000000"/>
              </a:solidFill>
              <a:latin typeface="Arial" panose="020B0604020202020204" pitchFamily="34" charset="0"/>
            </a:endParaRPr>
          </a:p>
          <a:p>
            <a:endParaRPr lang="en-US" sz="1600" b="0" i="0" u="none" strike="noStrike" baseline="0" dirty="0" smtClean="0">
              <a:latin typeface="Arial" panose="020B0604020202020204" pitchFamily="34" charset="0"/>
            </a:endParaRPr>
          </a:p>
          <a:p>
            <a:r>
              <a:rPr lang="en-US" b="0" i="0" u="none" strike="noStrike" baseline="0" dirty="0" smtClean="0">
                <a:latin typeface="Arial" panose="020B0604020202020204" pitchFamily="34" charset="0"/>
              </a:rPr>
              <a:t>All 4 base case load Scenarios (1-4 and 7-9) have identical resource portfolios through 2020-21 and Scenarios 1-4 have identical resources through 2026-27 and are only significantly different in the last years of the planning horizon </a:t>
            </a:r>
          </a:p>
          <a:p>
            <a:r>
              <a:rPr lang="en-US" sz="2400" b="0" i="0" u="none" strike="noStrike" baseline="0" dirty="0" smtClean="0">
                <a:latin typeface="Arial" panose="020B0604020202020204" pitchFamily="34" charset="0"/>
              </a:rPr>
              <a:t>–Most variation in costs across portfolios takes place at highly discounted values </a:t>
            </a:r>
          </a:p>
          <a:p>
            <a:r>
              <a:rPr lang="en-US" b="0" i="0" u="none" strike="noStrike" baseline="0" dirty="0" smtClean="0">
                <a:latin typeface="Arial" panose="020B0604020202020204" pitchFamily="34" charset="0"/>
              </a:rPr>
              <a:t>•There is little chance Mist Recall will turn out to be more expensive than the other long term resource options considered available (though short term city-gate delivery deals or recall agreements could be competitive)- supports Resource Investment Action Item 1 </a:t>
            </a:r>
          </a:p>
          <a:p>
            <a:r>
              <a:rPr lang="en-US" b="0" i="0" u="none" strike="noStrike" baseline="0" dirty="0" smtClean="0">
                <a:latin typeface="Arial" panose="020B0604020202020204" pitchFamily="34" charset="0"/>
              </a:rPr>
              <a:t>•Load growth uncertainty is not a considerable risk to resource choice in the short term since Mist Recall is flexible and the amount recalled can be determined one year in advance of need </a:t>
            </a:r>
          </a:p>
          <a:p>
            <a:r>
              <a:rPr lang="en-US" b="0" i="0" u="none" strike="noStrike" baseline="0" dirty="0" smtClean="0">
                <a:latin typeface="Arial" panose="020B0604020202020204" pitchFamily="34" charset="0"/>
              </a:rPr>
              <a:t>•Resource choices that carry considerable customer risk will be decided in future IRPs </a:t>
            </a:r>
          </a:p>
          <a:p>
            <a:r>
              <a:rPr lang="en-US" b="0" i="0" u="none" strike="noStrike" baseline="0" dirty="0" smtClean="0">
                <a:latin typeface="Arial" panose="020B0604020202020204" pitchFamily="34" charset="0"/>
              </a:rPr>
              <a:t>•Feedback on the stochastic risk analysis methodology is important so the tool is ready to go in case a decision with a reasonable degree of risk needs to be made </a:t>
            </a:r>
          </a:p>
          <a:p>
            <a:endParaRPr lang="en-US" dirty="0"/>
          </a:p>
        </p:txBody>
      </p:sp>
    </p:spTree>
    <p:extLst>
      <p:ext uri="{BB962C8B-B14F-4D97-AF65-F5344CB8AC3E}">
        <p14:creationId xmlns:p14="http://schemas.microsoft.com/office/powerpoint/2010/main" val="41277125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209800" y="1295400"/>
            <a:ext cx="7848600" cy="369332"/>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sp>
        <p:nvSpPr>
          <p:cNvPr id="99331" name="Text Box 3"/>
          <p:cNvSpPr txBox="1">
            <a:spLocks noChangeArrowheads="1"/>
          </p:cNvSpPr>
          <p:nvPr/>
        </p:nvSpPr>
        <p:spPr bwMode="auto">
          <a:xfrm>
            <a:off x="2819400" y="1981201"/>
            <a:ext cx="7391400" cy="1200329"/>
          </a:xfrm>
          <a:prstGeom prst="rect">
            <a:avLst/>
          </a:prstGeom>
          <a:noFill/>
          <a:ln w="12700" cap="sq">
            <a:noFill/>
            <a:miter lim="800000"/>
            <a:headEnd type="none" w="sm" len="sm"/>
            <a:tailEnd type="none" w="sm" len="sm"/>
          </a:ln>
        </p:spPr>
        <p:txBody>
          <a:bodyPr>
            <a:spAutoFit/>
          </a:bodyPr>
          <a:lstStyle/>
          <a:p>
            <a:pPr>
              <a:spcBef>
                <a:spcPct val="50000"/>
              </a:spcBef>
            </a:pPr>
            <a:endParaRPr lang="en-US"/>
          </a:p>
          <a:p>
            <a:pPr>
              <a:spcBef>
                <a:spcPct val="50000"/>
              </a:spcBef>
            </a:pPr>
            <a:endParaRPr lang="en-US"/>
          </a:p>
          <a:p>
            <a:pPr>
              <a:spcBef>
                <a:spcPct val="50000"/>
              </a:spcBef>
            </a:pPr>
            <a:endParaRPr lang="en-US"/>
          </a:p>
        </p:txBody>
      </p:sp>
      <p:sp>
        <p:nvSpPr>
          <p:cNvPr id="99332" name="Rectangle 4"/>
          <p:cNvSpPr>
            <a:spLocks noChangeArrowheads="1"/>
          </p:cNvSpPr>
          <p:nvPr/>
        </p:nvSpPr>
        <p:spPr bwMode="auto">
          <a:xfrm>
            <a:off x="3352800" y="2209800"/>
            <a:ext cx="6629400" cy="2514600"/>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80000"/>
              <a:buFont typeface="Wingdings" pitchFamily="2" charset="2"/>
              <a:buChar char="l"/>
            </a:pPr>
            <a:r>
              <a:rPr lang="en-US" sz="3200" b="1">
                <a:latin typeface="Arial" charset="0"/>
              </a:rPr>
              <a:t>Are there other ideas or concerns that you feel need to be addressed?</a:t>
            </a:r>
          </a:p>
          <a:p>
            <a:pPr marL="342900" indent="-342900">
              <a:spcBef>
                <a:spcPct val="20000"/>
              </a:spcBef>
              <a:buClr>
                <a:schemeClr val="accent2"/>
              </a:buClr>
              <a:buSzPct val="80000"/>
              <a:buFont typeface="Wingdings" pitchFamily="2" charset="2"/>
              <a:buChar char="l"/>
            </a:pPr>
            <a:endParaRPr lang="en-US" sz="3200" b="1">
              <a:latin typeface="Arial" charset="0"/>
            </a:endParaRPr>
          </a:p>
          <a:p>
            <a:pPr marL="342900" indent="-342900">
              <a:spcBef>
                <a:spcPct val="20000"/>
              </a:spcBef>
              <a:buClr>
                <a:schemeClr val="accent2"/>
              </a:buClr>
              <a:buSzPct val="80000"/>
              <a:buFont typeface="Wingdings" pitchFamily="2" charset="2"/>
              <a:buChar char="l"/>
            </a:pPr>
            <a:r>
              <a:rPr lang="en-US" sz="3200" b="1">
                <a:latin typeface="Arial" charset="0"/>
              </a:rPr>
              <a:t>Are there other alternatives we should consider?</a:t>
            </a:r>
          </a:p>
        </p:txBody>
      </p:sp>
      <p:sp>
        <p:nvSpPr>
          <p:cNvPr id="423941" name="Rectangle 5"/>
          <p:cNvSpPr>
            <a:spLocks noChangeArrowheads="1"/>
          </p:cNvSpPr>
          <p:nvPr/>
        </p:nvSpPr>
        <p:spPr bwMode="auto">
          <a:xfrm>
            <a:off x="2209800" y="609600"/>
            <a:ext cx="7772400" cy="1143000"/>
          </a:xfrm>
          <a:prstGeom prst="rect">
            <a:avLst/>
          </a:prstGeom>
          <a:noFill/>
          <a:ln w="9525">
            <a:noFill/>
            <a:miter lim="800000"/>
            <a:headEnd/>
            <a:tailEnd/>
          </a:ln>
          <a:effectLst/>
        </p:spPr>
        <p:txBody>
          <a:bodyPr lIns="92075" tIns="46038" rIns="92075" bIns="46038" anchor="ctr"/>
          <a:lstStyle/>
          <a:p>
            <a:pPr>
              <a:defRPr/>
            </a:pPr>
            <a:r>
              <a:rPr lang="en-US" sz="3600">
                <a:solidFill>
                  <a:schemeClr val="tx2"/>
                </a:solidFill>
                <a:effectLst>
                  <a:outerShdw blurRad="38100" dist="38100" dir="2700000" algn="tl">
                    <a:srgbClr val="000000"/>
                  </a:outerShdw>
                </a:effectLst>
              </a:rPr>
              <a:t>Other thoughts, questions, concerns…</a:t>
            </a:r>
          </a:p>
        </p:txBody>
      </p:sp>
      <p:sp>
        <p:nvSpPr>
          <p:cNvPr id="6" name="Slide Number Placeholder 5"/>
          <p:cNvSpPr>
            <a:spLocks noGrp="1"/>
          </p:cNvSpPr>
          <p:nvPr>
            <p:ph type="sldNum" sz="quarter" idx="12"/>
          </p:nvPr>
        </p:nvSpPr>
        <p:spPr/>
        <p:txBody>
          <a:bodyPr/>
          <a:lstStyle/>
          <a:p>
            <a:pPr>
              <a:defRPr/>
            </a:pPr>
            <a:fld id="{3CC22598-E81E-4EE9-8319-307A827FFA85}" type="slidenum">
              <a:rPr lang="en-US"/>
              <a:pPr>
                <a:defRPr/>
              </a:pPr>
              <a:t>87</a:t>
            </a:fld>
            <a:endParaRPr lang="en-US" dirty="0"/>
          </a:p>
        </p:txBody>
      </p:sp>
    </p:spTree>
    <p:extLst>
      <p:ext uri="{BB962C8B-B14F-4D97-AF65-F5344CB8AC3E}">
        <p14:creationId xmlns:p14="http://schemas.microsoft.com/office/powerpoint/2010/main" val="39091262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a:t>As part of the IRP process, Cascade calculates a 20‐year forecast and 45 years of avoided costs</a:t>
            </a:r>
            <a:r>
              <a:rPr lang="en-US" dirty="0" smtClean="0"/>
              <a:t>.</a:t>
            </a:r>
          </a:p>
          <a:p>
            <a:r>
              <a:rPr lang="en-US" dirty="0" smtClean="0"/>
              <a:t>The avoided </a:t>
            </a:r>
            <a:r>
              <a:rPr lang="en-US" dirty="0"/>
              <a:t>cost is an estimated cost to serve the next unit of demand with a supply side resource option at a point in time. This incremental cost to serve represents the cost that could be avoided through energy conservation. </a:t>
            </a:r>
            <a:endParaRPr lang="en-US" dirty="0" smtClean="0"/>
          </a:p>
          <a:p>
            <a:r>
              <a:rPr lang="en-US" dirty="0" smtClean="0"/>
              <a:t>The avoided </a:t>
            </a:r>
            <a:r>
              <a:rPr lang="en-US" dirty="0"/>
              <a:t>cost forecast can be used as a guideline for comparing energy conservation with the cost of acquiring and transporting natural gas to meet demand. </a:t>
            </a:r>
            <a:endParaRPr lang="en-US" dirty="0" smtClean="0"/>
          </a:p>
          <a:p>
            <a:r>
              <a:rPr lang="en-US" dirty="0" smtClean="0"/>
              <a:t>Cascade evaluates </a:t>
            </a:r>
            <a:r>
              <a:rPr lang="en-US" dirty="0"/>
              <a:t>the impact that a range of environmental externalities, including CO2 emission prices, would have on the avoided costs in terms of cost adders and supply costs</a:t>
            </a:r>
            <a:r>
              <a:rPr lang="en-US" dirty="0" smtClean="0"/>
              <a:t>.</a:t>
            </a:r>
          </a:p>
          <a:p>
            <a:r>
              <a:rPr lang="en-US" dirty="0" smtClean="0"/>
              <a:t>We produce an </a:t>
            </a:r>
            <a:r>
              <a:rPr lang="en-US" dirty="0"/>
              <a:t>expected avoided cost case based on the medium forecast (base case) peak day.</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88</a:t>
            </a:fld>
            <a:endParaRPr lang="en-US">
              <a:solidFill>
                <a:prstClr val="black">
                  <a:tint val="75000"/>
                </a:prstClr>
              </a:solidFill>
            </a:endParaRPr>
          </a:p>
        </p:txBody>
      </p:sp>
    </p:spTree>
    <p:extLst>
      <p:ext uri="{BB962C8B-B14F-4D97-AF65-F5344CB8AC3E}">
        <p14:creationId xmlns:p14="http://schemas.microsoft.com/office/powerpoint/2010/main" val="17336167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Costs included in the avoided cost calculation</a:t>
            </a:r>
            <a:r>
              <a:rPr lang="en-US" dirty="0"/>
              <a:t/>
            </a:r>
            <a:br>
              <a:rPr lang="en-US" dirty="0"/>
            </a:br>
            <a:endParaRPr lang="en-US" dirty="0"/>
          </a:p>
        </p:txBody>
      </p:sp>
      <p:sp>
        <p:nvSpPr>
          <p:cNvPr id="3" name="Content Placeholder 2"/>
          <p:cNvSpPr>
            <a:spLocks noGrp="1"/>
          </p:cNvSpPr>
          <p:nvPr>
            <p:ph idx="1"/>
          </p:nvPr>
        </p:nvSpPr>
        <p:spPr>
          <a:xfrm>
            <a:off x="1981200" y="1219201"/>
            <a:ext cx="8229600" cy="4525963"/>
          </a:xfrm>
        </p:spPr>
        <p:txBody>
          <a:bodyPr>
            <a:normAutofit fontScale="92500" lnSpcReduction="10000"/>
          </a:bodyPr>
          <a:lstStyle/>
          <a:p>
            <a:pPr lvl="0"/>
            <a:r>
              <a:rPr lang="en-US" dirty="0" smtClean="0"/>
              <a:t>The </a:t>
            </a:r>
            <a:r>
              <a:rPr lang="en-US" dirty="0"/>
              <a:t>long term gas price forecast compiled from a consultant’s gas price forecast (which is the majority of the cost);</a:t>
            </a:r>
          </a:p>
          <a:p>
            <a:pPr lvl="0"/>
            <a:r>
              <a:rPr lang="en-US" dirty="0"/>
              <a:t>A price for carbon included in the gas price forecast, which has been embedded by price forecast consultant</a:t>
            </a:r>
          </a:p>
          <a:p>
            <a:pPr lvl="0"/>
            <a:r>
              <a:rPr lang="en-US" dirty="0"/>
              <a:t>Gas storage variable and fixed costs</a:t>
            </a:r>
          </a:p>
          <a:p>
            <a:pPr lvl="0"/>
            <a:r>
              <a:rPr lang="en-US" dirty="0"/>
              <a:t>Upstream variable and fixed transmission costs;</a:t>
            </a:r>
          </a:p>
          <a:p>
            <a:pPr lvl="0"/>
            <a:r>
              <a:rPr lang="en-US" dirty="0"/>
              <a:t>Peak related on‐system transmission costs; and</a:t>
            </a:r>
          </a:p>
          <a:p>
            <a:pPr lvl="0"/>
            <a:r>
              <a:rPr lang="en-US" dirty="0"/>
              <a:t>A 10 percent adder for unidentified environmental benefits, as recommended by the Northwest Power and Conservation Council (“NWPCC”).</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89</a:t>
            </a:fld>
            <a:endParaRPr lang="en-US">
              <a:solidFill>
                <a:prstClr val="black">
                  <a:tint val="75000"/>
                </a:prstClr>
              </a:solidFill>
            </a:endParaRPr>
          </a:p>
        </p:txBody>
      </p:sp>
    </p:spTree>
    <p:extLst>
      <p:ext uri="{BB962C8B-B14F-4D97-AF65-F5344CB8AC3E}">
        <p14:creationId xmlns:p14="http://schemas.microsoft.com/office/powerpoint/2010/main" val="761398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370" y="282102"/>
            <a:ext cx="8382614" cy="8275488"/>
          </a:xfrm>
          <a:prstGeom prst="rect">
            <a:avLst/>
          </a:prstGeom>
        </p:spPr>
      </p:pic>
      <p:sp>
        <p:nvSpPr>
          <p:cNvPr id="6" name="Title 5"/>
          <p:cNvSpPr>
            <a:spLocks noGrp="1"/>
          </p:cNvSpPr>
          <p:nvPr>
            <p:ph type="title"/>
          </p:nvPr>
        </p:nvSpPr>
        <p:spPr>
          <a:xfrm>
            <a:off x="1024128" y="585216"/>
            <a:ext cx="2954485" cy="1499616"/>
          </a:xfrm>
        </p:spPr>
        <p:txBody>
          <a:bodyPr/>
          <a:lstStyle/>
          <a:p>
            <a:r>
              <a:rPr lang="en-US" dirty="0" smtClean="0"/>
              <a:t>Climate Zone Map</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9</a:t>
            </a:fld>
            <a:endParaRPr lang="en-US" dirty="0">
              <a:solidFill>
                <a:prstClr val="black">
                  <a:lumMod val="95000"/>
                  <a:lumOff val="5000"/>
                </a:prstClr>
              </a:solidFill>
            </a:endParaRPr>
          </a:p>
        </p:txBody>
      </p:sp>
    </p:spTree>
    <p:extLst>
      <p:ext uri="{BB962C8B-B14F-4D97-AF65-F5344CB8AC3E}">
        <p14:creationId xmlns:p14="http://schemas.microsoft.com/office/powerpoint/2010/main" val="9696823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Content Placeholder 2"/>
          <p:cNvSpPr>
            <a:spLocks noGrp="1"/>
          </p:cNvSpPr>
          <p:nvPr>
            <p:ph idx="1"/>
          </p:nvPr>
        </p:nvSpPr>
        <p:spPr/>
        <p:txBody>
          <a:bodyPr>
            <a:normAutofit fontScale="25000" lnSpcReduction="20000"/>
          </a:bodyPr>
          <a:lstStyle/>
          <a:p>
            <a:r>
              <a:rPr lang="en-US" sz="5600" dirty="0"/>
              <a:t>The SENDOUT® resource planning model </a:t>
            </a:r>
            <a:r>
              <a:rPr lang="en-US" sz="5600" dirty="0"/>
              <a:t> is used </a:t>
            </a:r>
            <a:r>
              <a:rPr lang="en-US" sz="5600" dirty="0"/>
              <a:t>to generate the avoided costs</a:t>
            </a:r>
            <a:r>
              <a:rPr lang="en-US" sz="5600" dirty="0"/>
              <a:t>.</a:t>
            </a:r>
          </a:p>
          <a:p>
            <a:r>
              <a:rPr lang="en-US" sz="5600" dirty="0"/>
              <a:t>SENDOUT</a:t>
            </a:r>
            <a:r>
              <a:rPr lang="en-US" sz="5600" dirty="0"/>
              <a:t>® contains a marginal cost report which lists the daily incremental cost to serve the next unit of demand for each demand region</a:t>
            </a:r>
            <a:r>
              <a:rPr lang="en-US" sz="5600" dirty="0"/>
              <a:t>.</a:t>
            </a:r>
          </a:p>
          <a:p>
            <a:r>
              <a:rPr lang="en-US" sz="5600" dirty="0"/>
              <a:t>The </a:t>
            </a:r>
            <a:r>
              <a:rPr lang="en-US" sz="5600" dirty="0"/>
              <a:t>model determines the lowest cost method for serving the next unit of demand and computes a marginal cost.</a:t>
            </a:r>
          </a:p>
          <a:p>
            <a:endParaRPr lang="en-US" sz="5600" b="1" dirty="0"/>
          </a:p>
          <a:p>
            <a:pPr marL="0" indent="0">
              <a:buNone/>
            </a:pPr>
            <a:r>
              <a:rPr lang="en-US" sz="5600" b="1" dirty="0"/>
              <a:t>ALTERNATIVE RESOURCES CONSIDERED</a:t>
            </a:r>
            <a:r>
              <a:rPr lang="en-US" sz="5600" b="1" dirty="0"/>
              <a:t> </a:t>
            </a:r>
          </a:p>
          <a:p>
            <a:r>
              <a:rPr lang="en-US" sz="5600" dirty="0"/>
              <a:t>With regards to alternative resources considered in the optimization of the portfolio, there is a level of uncertainty as to when certain alternative supply side resources will materialize and yet a base case needs to be created to calculate the avoided cost</a:t>
            </a:r>
            <a:r>
              <a:rPr lang="en-US" sz="5600" dirty="0"/>
              <a:t>.</a:t>
            </a:r>
          </a:p>
          <a:p>
            <a:endParaRPr lang="en-US" sz="5600" dirty="0"/>
          </a:p>
          <a:p>
            <a:r>
              <a:rPr lang="en-US" sz="5600" dirty="0"/>
              <a:t>Using the </a:t>
            </a:r>
            <a:r>
              <a:rPr lang="en-US" sz="5600" dirty="0"/>
              <a:t>base case demand parameters as inputs, including the design weather pattern, and base case customer and gas price forecasts, in addition to existing supply side resources, the Company’s resource portfolio for purposes of the avoided cost calculation </a:t>
            </a:r>
            <a:r>
              <a:rPr lang="en-US" sz="5600" dirty="0"/>
              <a:t>include:</a:t>
            </a:r>
          </a:p>
          <a:p>
            <a:pPr lvl="1"/>
            <a:r>
              <a:rPr lang="en-US" sz="5600" dirty="0"/>
              <a:t>Ryckman </a:t>
            </a:r>
            <a:r>
              <a:rPr lang="en-US" sz="5600" dirty="0"/>
              <a:t>Creek </a:t>
            </a:r>
            <a:r>
              <a:rPr lang="en-US" sz="5600" dirty="0"/>
              <a:t>storage</a:t>
            </a:r>
          </a:p>
          <a:p>
            <a:pPr lvl="1"/>
            <a:r>
              <a:rPr lang="en-US" sz="5600" dirty="0"/>
              <a:t>Incremental </a:t>
            </a:r>
            <a:r>
              <a:rPr lang="en-US" sz="5600" dirty="0"/>
              <a:t>NGTL, Foothills, GTN and NWP transport (all of which are allocated between Oregon and Washington</a:t>
            </a:r>
            <a:r>
              <a:rPr lang="en-US" sz="5600" dirty="0"/>
              <a:t>).</a:t>
            </a:r>
          </a:p>
          <a:p>
            <a:pPr lvl="1"/>
            <a:r>
              <a:rPr lang="en-US" sz="5600" dirty="0"/>
              <a:t>Also</a:t>
            </a:r>
            <a:r>
              <a:rPr lang="en-US" sz="5600" dirty="0"/>
              <a:t>, a small level of satellite LNG and biogas is also included in the base case—however; these two alternative resources are assigned directly to Washington</a:t>
            </a:r>
            <a:r>
              <a:rPr lang="en-US" sz="5600" dirty="0"/>
              <a:t>.</a:t>
            </a:r>
          </a:p>
          <a:p>
            <a:pPr lvl="1"/>
            <a:endParaRPr lang="en-US" sz="5600" dirty="0"/>
          </a:p>
          <a:p>
            <a:pPr marL="0" indent="0">
              <a:buNone/>
            </a:pPr>
            <a:r>
              <a:rPr lang="en-US" sz="5600" i="1" dirty="0">
                <a:solidFill>
                  <a:srgbClr val="FF0000"/>
                </a:solidFill>
              </a:rPr>
              <a:t>NOTE:  The optimal portfolio will be available until TAG 5.  Some of the assumptions above are subject to change.</a:t>
            </a:r>
            <a:endParaRPr lang="en-US" sz="5600" i="1"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90</a:t>
            </a:fld>
            <a:endParaRPr lang="en-US">
              <a:solidFill>
                <a:prstClr val="black">
                  <a:tint val="75000"/>
                </a:prstClr>
              </a:solidFill>
            </a:endParaRPr>
          </a:p>
        </p:txBody>
      </p:sp>
    </p:spTree>
    <p:extLst>
      <p:ext uri="{BB962C8B-B14F-4D97-AF65-F5344CB8AC3E}">
        <p14:creationId xmlns:p14="http://schemas.microsoft.com/office/powerpoint/2010/main" val="11695824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2820" y="316999"/>
            <a:ext cx="4235117" cy="1325563"/>
          </a:xfrm>
        </p:spPr>
        <p:txBody>
          <a:bodyPr/>
          <a:lstStyle/>
          <a:p>
            <a:r>
              <a:rPr lang="en-US" dirty="0" smtClean="0"/>
              <a:t>2016 IRP Timeline</a:t>
            </a:r>
            <a:endParaRPr lang="en-US" dirty="0"/>
          </a:p>
        </p:txBody>
      </p:sp>
      <p:pic>
        <p:nvPicPr>
          <p:cNvPr id="6" name="Content Placeholder 5"/>
          <p:cNvPicPr>
            <a:picLocks noGrp="1" noChangeAspect="1"/>
          </p:cNvPicPr>
          <p:nvPr>
            <p:ph idx="1"/>
          </p:nvPr>
        </p:nvPicPr>
        <p:blipFill>
          <a:blip r:embed="rId2"/>
          <a:stretch>
            <a:fillRect/>
          </a:stretch>
        </p:blipFill>
        <p:spPr>
          <a:xfrm>
            <a:off x="1188498" y="1411705"/>
            <a:ext cx="9623881" cy="5186246"/>
          </a:xfrm>
          <a:prstGeom prst="rect">
            <a:avLst/>
          </a:prstGeom>
        </p:spPr>
      </p:pic>
    </p:spTree>
    <p:extLst>
      <p:ext uri="{BB962C8B-B14F-4D97-AF65-F5344CB8AC3E}">
        <p14:creationId xmlns:p14="http://schemas.microsoft.com/office/powerpoint/2010/main" val="19390082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Questions?</a:t>
            </a:r>
          </a:p>
          <a:p>
            <a:r>
              <a:rPr lang="en-US" dirty="0" smtClean="0"/>
              <a:t>Next Steps?</a:t>
            </a:r>
          </a:p>
          <a:p>
            <a:endParaRPr lang="en-US" dirty="0"/>
          </a:p>
          <a:p>
            <a:endParaRPr lang="en-US" dirty="0"/>
          </a:p>
        </p:txBody>
      </p:sp>
    </p:spTree>
    <p:extLst>
      <p:ext uri="{BB962C8B-B14F-4D97-AF65-F5344CB8AC3E}">
        <p14:creationId xmlns:p14="http://schemas.microsoft.com/office/powerpoint/2010/main" val="41205625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00200"/>
            <a:ext cx="7924800" cy="2734236"/>
          </a:xfrm>
        </p:spPr>
        <p:txBody>
          <a:bodyPr>
            <a:normAutofit fontScale="90000"/>
          </a:bodyPr>
          <a:lstStyle/>
          <a:p>
            <a:r>
              <a:rPr lang="en-US" dirty="0" smtClean="0"/>
              <a:t>Cascade Natural Gas Corporation</a:t>
            </a:r>
            <a:br>
              <a:rPr lang="en-US" dirty="0" smtClean="0"/>
            </a:br>
            <a:r>
              <a:rPr lang="en-US" dirty="0" smtClean="0"/>
              <a:t> </a:t>
            </a:r>
            <a:br>
              <a:rPr lang="en-US" dirty="0" smtClean="0"/>
            </a:br>
            <a:r>
              <a:rPr lang="en-US" sz="3600" dirty="0"/>
              <a:t>Integrated Resource Plan</a:t>
            </a:r>
            <a:br>
              <a:rPr lang="en-US" sz="3600" dirty="0"/>
            </a:br>
            <a:r>
              <a:rPr lang="en-US" sz="3600" dirty="0"/>
              <a:t>Technical Advisory Group Meeting </a:t>
            </a:r>
            <a:r>
              <a:rPr lang="en-US" sz="3600" dirty="0" smtClean="0"/>
              <a:t>#3</a:t>
            </a:r>
            <a:endParaRPr lang="en-US" sz="3600" dirty="0"/>
          </a:p>
        </p:txBody>
      </p:sp>
      <p:sp>
        <p:nvSpPr>
          <p:cNvPr id="3" name="Subtitle 2"/>
          <p:cNvSpPr>
            <a:spLocks noGrp="1"/>
          </p:cNvSpPr>
          <p:nvPr>
            <p:ph type="subTitle" idx="1"/>
          </p:nvPr>
        </p:nvSpPr>
        <p:spPr>
          <a:xfrm>
            <a:off x="5334000" y="4724400"/>
            <a:ext cx="3962400" cy="838200"/>
          </a:xfrm>
        </p:spPr>
        <p:txBody>
          <a:bodyPr>
            <a:normAutofit lnSpcReduction="10000"/>
          </a:bodyPr>
          <a:lstStyle/>
          <a:p>
            <a:r>
              <a:rPr lang="en-US" dirty="0" smtClean="0"/>
              <a:t>Tuesday, </a:t>
            </a:r>
            <a:r>
              <a:rPr lang="en-US" dirty="0" smtClean="0"/>
              <a:t>August 23, 2016</a:t>
            </a:r>
            <a:endParaRPr lang="en-US" dirty="0" smtClean="0"/>
          </a:p>
          <a:p>
            <a:r>
              <a:rPr lang="en-US" dirty="0" smtClean="0"/>
              <a:t>Cascade HQ – Kennewick, WA</a:t>
            </a:r>
            <a:endParaRPr lang="en-US" dirty="0"/>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93</a:t>
            </a:fld>
            <a:endParaRPr lang="en-US" dirty="0">
              <a:solidFill>
                <a:prstClr val="black">
                  <a:tint val="75000"/>
                </a:prstClr>
              </a:solidFill>
            </a:endParaRPr>
          </a:p>
        </p:txBody>
      </p:sp>
    </p:spTree>
    <p:extLst>
      <p:ext uri="{BB962C8B-B14F-4D97-AF65-F5344CB8AC3E}">
        <p14:creationId xmlns:p14="http://schemas.microsoft.com/office/powerpoint/2010/main" val="4199266482"/>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ThemeCNGC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9E60FB7A06EC0A4287672D91D8331009" ma:contentTypeVersion="104" ma:contentTypeDescription="" ma:contentTypeScope="" ma:versionID="4fc58195969815c35114c24e48bb6ba4">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c67bbc6b01ef53d9eb67ed595f238ae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015f1b76-b32e-440f-80a7-f0ca4d8a872c" ContentTypeId="0x0101006E56B4D1795A2E4DB2F0B01679ED314A"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Document</DocumentSetType>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2016-04-29T07:00:00+00:00</OpenedDate>
    <Date1 xmlns="dc463f71-b30c-4ab2-9473-d307f9d35888">2016-10-17T07:00:00+00:00</Date1>
    <IsDocumentOrder xmlns="dc463f71-b30c-4ab2-9473-d307f9d35888" xsi:nil="true"/>
    <IsHighlyConfidential xmlns="dc463f71-b30c-4ab2-9473-d307f9d35888">false</IsHighlyConfidential>
    <CaseCompanyNames xmlns="dc463f71-b30c-4ab2-9473-d307f9d35888">Cascade Natural Gas Corporation</CaseCompanyNames>
    <DocketNumber xmlns="dc463f71-b30c-4ab2-9473-d307f9d35888">160453</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Props1.xml><?xml version="1.0" encoding="utf-8"?>
<ds:datastoreItem xmlns:ds="http://schemas.openxmlformats.org/officeDocument/2006/customXml" ds:itemID="{B04E3F70-B80D-4124-9BE6-6A5DA6EB3F6A}"/>
</file>

<file path=customXml/itemProps2.xml><?xml version="1.0" encoding="utf-8"?>
<ds:datastoreItem xmlns:ds="http://schemas.openxmlformats.org/officeDocument/2006/customXml" ds:itemID="{B22CD4A8-8221-4467-9BE3-7133E4D30713}"/>
</file>

<file path=customXml/itemProps3.xml><?xml version="1.0" encoding="utf-8"?>
<ds:datastoreItem xmlns:ds="http://schemas.openxmlformats.org/officeDocument/2006/customXml" ds:itemID="{E7157CE9-7D88-4B0B-9F70-1B1BC2A97878}"/>
</file>

<file path=customXml/itemProps4.xml><?xml version="1.0" encoding="utf-8"?>
<ds:datastoreItem xmlns:ds="http://schemas.openxmlformats.org/officeDocument/2006/customXml" ds:itemID="{FF2E4553-F2CE-41F9-9C8E-C7EB710F30FA}"/>
</file>

<file path=docProps/app.xml><?xml version="1.0" encoding="utf-8"?>
<Properties xmlns="http://schemas.openxmlformats.org/officeDocument/2006/extended-properties" xmlns:vt="http://schemas.openxmlformats.org/officeDocument/2006/docPropsVTypes">
  <TotalTime>235</TotalTime>
  <Words>5208</Words>
  <Application>Microsoft Office PowerPoint</Application>
  <PresentationFormat>Widescreen</PresentationFormat>
  <Paragraphs>614</Paragraphs>
  <Slides>93</Slides>
  <Notes>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93</vt:i4>
      </vt:variant>
    </vt:vector>
  </HeadingPairs>
  <TitlesOfParts>
    <vt:vector size="108" baseType="lpstr">
      <vt:lpstr>Arial</vt:lpstr>
      <vt:lpstr>Calibri</vt:lpstr>
      <vt:lpstr>Calibri Light</vt:lpstr>
      <vt:lpstr>Constantia</vt:lpstr>
      <vt:lpstr>Courier New</vt:lpstr>
      <vt:lpstr>Symbol</vt:lpstr>
      <vt:lpstr>Times New Roman</vt:lpstr>
      <vt:lpstr>Tw Cen MT</vt:lpstr>
      <vt:lpstr>Tw Cen MT Condensed</vt:lpstr>
      <vt:lpstr>Wingdings</vt:lpstr>
      <vt:lpstr>Wingdings 3</vt:lpstr>
      <vt:lpstr>Office Theme</vt:lpstr>
      <vt:lpstr>1_Office Theme</vt:lpstr>
      <vt:lpstr>Integral</vt:lpstr>
      <vt:lpstr>ThemeCNGCBlank</vt:lpstr>
      <vt:lpstr>Cascade Natural Gas Corporation   Integrated Resource Plan Technical Advisory Group Meeting #2</vt:lpstr>
      <vt:lpstr>Agenda </vt:lpstr>
      <vt:lpstr>PowerPoint Presentation</vt:lpstr>
      <vt:lpstr>Demand Side Management</vt:lpstr>
      <vt:lpstr>Purpose [of re-Running TEA-Pot]</vt:lpstr>
      <vt:lpstr>Key Inputs</vt:lpstr>
      <vt:lpstr>New Scenarios</vt:lpstr>
      <vt:lpstr>Scenarios</vt:lpstr>
      <vt:lpstr>Climate Zone Map</vt:lpstr>
      <vt:lpstr>Full Portfolio by Climate Zone</vt:lpstr>
      <vt:lpstr>Full Portfolio by Customer Class</vt:lpstr>
      <vt:lpstr>Regional Awareness </vt:lpstr>
      <vt:lpstr>Areas of interest</vt:lpstr>
      <vt:lpstr>Additional Slides</vt:lpstr>
      <vt:lpstr>Noteworthy Changes</vt:lpstr>
      <vt:lpstr>Residential Scenarios</vt:lpstr>
      <vt:lpstr>Residential Measures’ Incentive Levels</vt:lpstr>
      <vt:lpstr>Commercial &amp; Industrial Scenario</vt:lpstr>
      <vt:lpstr>Commercial: Equipment Measures</vt:lpstr>
      <vt:lpstr>Commercial: NON-Equipment Measures</vt:lpstr>
      <vt:lpstr>Industrial Measures</vt:lpstr>
      <vt:lpstr>Residential Conservation Forecast Potential</vt:lpstr>
      <vt:lpstr>Commercial Conservation Forecast Potential</vt:lpstr>
      <vt:lpstr>Industrial Conservation Forecast Potential</vt:lpstr>
      <vt:lpstr>Commercial/Industrial combined Savings Potential Forecast</vt:lpstr>
      <vt:lpstr>Climate Zone 1: Bellingham &amp; Mt Vernon</vt:lpstr>
      <vt:lpstr>Climate Zone 2: Bremerton, Aberdeen &amp; Longview </vt:lpstr>
      <vt:lpstr>Climate Zone 3: Kennewick, Walla Walla, Wenatchee, &amp; Yakima</vt:lpstr>
      <vt:lpstr>Monica Cowlishaw MGR, Energy Efficiency &amp; Community Outreach Monica.Cowlishaw@cngc.com   Amanda Sargent Conservation Analyst II Amanda.Sargent@cngc.com</vt:lpstr>
      <vt:lpstr>IRP Carbon Assumptions</vt:lpstr>
      <vt:lpstr>Topics to Cover Today</vt:lpstr>
      <vt:lpstr>Purpose</vt:lpstr>
      <vt:lpstr>Laying the Foundation</vt:lpstr>
      <vt:lpstr>The National Focus</vt:lpstr>
      <vt:lpstr>The Regional Focus</vt:lpstr>
      <vt:lpstr>Washington</vt:lpstr>
      <vt:lpstr>Washington (continued)</vt:lpstr>
      <vt:lpstr>Oregon</vt:lpstr>
      <vt:lpstr>Types of CO2 Adder Analyses</vt:lpstr>
      <vt:lpstr>Types of CO2 Adder Analyses (continued)</vt:lpstr>
      <vt:lpstr>Fugitive Methane Emissions</vt:lpstr>
      <vt:lpstr>Washington and Oregon Commission-Jurisdictional Planning Treatment of CO2 Emissions </vt:lpstr>
      <vt:lpstr>Current Efforts by Cascade re GHG Reduction  </vt:lpstr>
      <vt:lpstr>Proposed Direction  </vt:lpstr>
      <vt:lpstr>Next Steps and Conclusion</vt:lpstr>
      <vt:lpstr>Questions…</vt:lpstr>
      <vt:lpstr>Market Outlook and Long Range Price Forecast</vt:lpstr>
      <vt:lpstr>Long range market outlook</vt:lpstr>
      <vt:lpstr>Long Range Price Forecast</vt:lpstr>
      <vt:lpstr>Long Range Price Forecast</vt:lpstr>
      <vt:lpstr>Long Range Price Forecast </vt:lpstr>
      <vt:lpstr>Base Weights in Draft 2015 Price Forecast</vt:lpstr>
      <vt:lpstr> </vt:lpstr>
      <vt:lpstr>PowerPoint Presentation</vt:lpstr>
      <vt:lpstr>PowerPoint Presentation</vt:lpstr>
      <vt:lpstr>PowerPoint Presentation</vt:lpstr>
      <vt:lpstr>PowerPoint Presentation</vt:lpstr>
      <vt:lpstr>PowerPoint Presentation</vt:lpstr>
      <vt:lpstr>PowerPoint Presentation</vt:lpstr>
      <vt:lpstr>Options for Price Elasticity Treatment </vt:lpstr>
      <vt:lpstr>Price Elasticity - Conclusion</vt:lpstr>
      <vt:lpstr>Price Elasticity - Conclusion</vt:lpstr>
      <vt:lpstr>SENDOUT Scenarios and Inputs</vt:lpstr>
      <vt:lpstr>SENDOUT model</vt:lpstr>
      <vt:lpstr>SENDOUT model</vt:lpstr>
      <vt:lpstr>SENSITIVITIES ANALYSES</vt:lpstr>
      <vt:lpstr>PowerPoint Presentation</vt:lpstr>
      <vt:lpstr>PowerPoint Presentation</vt:lpstr>
      <vt:lpstr>PowerPoint Presentation</vt:lpstr>
      <vt:lpstr>PowerPoint Presentation</vt:lpstr>
      <vt:lpstr>Risk Analysis – Cascade’s goasl (re-order)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Analysis Key Findings</vt:lpstr>
      <vt:lpstr>Risk Analysis Key Findings</vt:lpstr>
      <vt:lpstr>PowerPoint Presentation</vt:lpstr>
      <vt:lpstr>Overview</vt:lpstr>
      <vt:lpstr>Costs included in the avoided cost calculation </vt:lpstr>
      <vt:lpstr>METHODOLOGY</vt:lpstr>
      <vt:lpstr>2016 IRP Timeline</vt:lpstr>
      <vt:lpstr>PowerPoint Presentation</vt:lpstr>
      <vt:lpstr>Cascade Natural Gas Corporation   Integrated Resource Plan Technical Advisory Group Meeting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Sellers-Vaughn, Mark</dc:creator>
  <cp:lastModifiedBy>Sellers-Vaughn, Mark</cp:lastModifiedBy>
  <cp:revision>9</cp:revision>
  <dcterms:created xsi:type="dcterms:W3CDTF">2016-08-17T19:54:59Z</dcterms:created>
  <dcterms:modified xsi:type="dcterms:W3CDTF">2016-08-17T23:50:57Z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0x0101006E56B4D1795A2E4DB2F0B01679ED314A009E60FB7A06EC0A4287672D91D8331009</vt:lpwstr>
  </property>
  <property fmtid="{D5CDD505-2E9C-101B-9397-08002B2CF9AE}" pid="3" name="_docset_NoMedatataSyncRequired">
    <vt:lpwstr>False</vt:lpwstr>
  </property>
</Properties>
</file>