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75" r:id="rId3"/>
  </p:sldIdLst>
  <p:sldSz cx="9144000" cy="6858000" type="screen4x3"/>
  <p:notesSz cx="7010400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846" autoAdjust="0"/>
  </p:normalViewPr>
  <p:slideViewPr>
    <p:cSldViewPr snapToGrid="0" snapToObjects="1">
      <p:cViewPr>
        <p:scale>
          <a:sx n="110" d="100"/>
          <a:sy n="110" d="100"/>
        </p:scale>
        <p:origin x="-1166" y="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379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772379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2D29CA-01D7-4BA3-B656-BFB1E924A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9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387767"/>
            <a:ext cx="5607050" cy="41559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9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9"/>
            <a:ext cx="3038475" cy="462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74" tIns="45536" rIns="91074" bIns="4553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ABD14-DCAA-40C1-B1BC-869CB11E2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1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62296-BC4C-47BC-AA7E-F0A93E9B14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1BFF1-A2A2-478C-BBEA-70C00EDFB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A9826-7AA4-4BBF-9937-CEE9168914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1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78B99-2FD1-4F1D-ABF3-A9C1120345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8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E38FC-8FD6-4E7F-A680-9BF88CF82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5D415-EB13-496C-A1D0-509C633E8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ACF0B-4089-405B-B933-5925C7CFB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46BF8-6E0C-4584-87E0-F39B75CAD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AD131-A60E-4974-903C-39E4279DF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2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35F3B-0CB7-4C65-A9EB-B152DBB68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ED3B0-64DA-4CC1-9DEF-513300B07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4891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738E15-AEB6-489B-8855-604E389FED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emf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13" y="925519"/>
            <a:ext cx="8642388" cy="486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45" name="TextBox 321"/>
          <p:cNvSpPr txBox="1">
            <a:spLocks noChangeArrowheads="1"/>
          </p:cNvSpPr>
          <p:nvPr/>
        </p:nvSpPr>
        <p:spPr bwMode="auto">
          <a:xfrm>
            <a:off x="335357" y="6018630"/>
            <a:ext cx="34544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Unless otherwise indicated all ownership percentages are 100%.</a:t>
            </a:r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161925" y="196850"/>
            <a:ext cx="8896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u="sng" dirty="0" smtClean="0"/>
              <a:t>Current Corporate Ownership Structure of EL Parent</a:t>
            </a:r>
            <a:endParaRPr lang="en-US" sz="1800" u="sng" dirty="0"/>
          </a:p>
        </p:txBody>
      </p:sp>
      <p:sp>
        <p:nvSpPr>
          <p:cNvPr id="55" name="TextBox 49"/>
          <p:cNvSpPr txBox="1">
            <a:spLocks noChangeArrowheads="1"/>
          </p:cNvSpPr>
          <p:nvPr/>
        </p:nvSpPr>
        <p:spPr>
          <a:xfrm>
            <a:off x="3832375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/>
              <a:t>Exhibit A </a:t>
            </a:r>
            <a:r>
              <a:rPr lang="en-US" dirty="0"/>
              <a:t>- Page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 bwMode="auto">
          <a:xfrm>
            <a:off x="3667528" y="692602"/>
            <a:ext cx="1809356" cy="2308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EL Parent Shareholders</a:t>
            </a:r>
            <a:r>
              <a:rPr lang="en-US" sz="800" dirty="0" smtClean="0"/>
              <a:t> </a:t>
            </a:r>
            <a:endParaRPr lang="en-US" sz="800" dirty="0"/>
          </a:p>
        </p:txBody>
      </p:sp>
      <p:cxnSp>
        <p:nvCxnSpPr>
          <p:cNvPr id="4128" name="Straight Connector 4127"/>
          <p:cNvCxnSpPr>
            <a:endCxn id="133" idx="2"/>
          </p:cNvCxnSpPr>
          <p:nvPr/>
        </p:nvCxnSpPr>
        <p:spPr>
          <a:xfrm flipH="1" flipV="1">
            <a:off x="4572206" y="923434"/>
            <a:ext cx="2" cy="4014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1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951571" y="2640821"/>
            <a:ext cx="1238641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Zayo Group, LLC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/>
              <a:t>(“Zayo”)</a:t>
            </a:r>
          </a:p>
        </p:txBody>
      </p:sp>
      <p:sp>
        <p:nvSpPr>
          <p:cNvPr id="4113" name="Text Box 29"/>
          <p:cNvSpPr txBox="1">
            <a:spLocks noChangeArrowheads="1"/>
          </p:cNvSpPr>
          <p:nvPr/>
        </p:nvSpPr>
        <p:spPr bwMode="auto">
          <a:xfrm>
            <a:off x="291891" y="659099"/>
            <a:ext cx="29583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800" dirty="0"/>
              <a:t>* The entities listed herein only </a:t>
            </a:r>
            <a:r>
              <a:rPr lang="en-US" sz="800" dirty="0" smtClean="0"/>
              <a:t>include Zayo and its subsidiaries that (</a:t>
            </a:r>
            <a:r>
              <a:rPr lang="en-US" sz="800" dirty="0"/>
              <a:t>1) </a:t>
            </a:r>
            <a:r>
              <a:rPr lang="en-US" sz="800" dirty="0" smtClean="0"/>
              <a:t>hold authorization </a:t>
            </a:r>
            <a:r>
              <a:rPr lang="en-US" sz="800" dirty="0"/>
              <a:t>to provide </a:t>
            </a:r>
            <a:r>
              <a:rPr lang="en-US" sz="800" dirty="0" smtClean="0"/>
              <a:t>intrastate, interstate or international telecommunications services or (2) are </a:t>
            </a:r>
            <a:r>
              <a:rPr lang="en-US" sz="800" dirty="0"/>
              <a:t>in the chain of ownership of those </a:t>
            </a:r>
            <a:r>
              <a:rPr lang="en-US" sz="800" dirty="0" smtClean="0"/>
              <a:t>entities. The chart excludes subsidiaries and affiliates of Zayo that do not hold authorization to provide telecommunications services in the United States.</a:t>
            </a:r>
            <a:endParaRPr lang="en-US" sz="800" dirty="0"/>
          </a:p>
        </p:txBody>
      </p:sp>
      <p:sp>
        <p:nvSpPr>
          <p:cNvPr id="4145" name="TextBox 321"/>
          <p:cNvSpPr txBox="1">
            <a:spLocks noChangeArrowheads="1"/>
          </p:cNvSpPr>
          <p:nvPr/>
        </p:nvSpPr>
        <p:spPr bwMode="auto">
          <a:xfrm>
            <a:off x="335357" y="6018630"/>
            <a:ext cx="34544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Unless otherwise indicated all ownership percentages are 100%.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3730559" y="1927866"/>
            <a:ext cx="1685925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Zayo </a:t>
            </a:r>
            <a:r>
              <a:rPr lang="en-US" dirty="0" smtClean="0"/>
              <a:t>Group Holdings, Inc.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 smtClean="0"/>
              <a:t>(“Holdings”)</a:t>
            </a:r>
            <a:endParaRPr lang="en-US" sz="800" dirty="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161925" y="196850"/>
            <a:ext cx="8896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u="sng" dirty="0" smtClean="0"/>
              <a:t>Post-Transaction Corporate Ownership Structure of EL Parent and Zayo</a:t>
            </a:r>
            <a:endParaRPr lang="en-US" sz="1800" u="sng" dirty="0"/>
          </a:p>
        </p:txBody>
      </p:sp>
      <p:cxnSp>
        <p:nvCxnSpPr>
          <p:cNvPr id="11" name="Straight Connector 10"/>
          <p:cNvCxnSpPr>
            <a:stCxn id="4098" idx="0"/>
            <a:endCxn id="60" idx="2"/>
          </p:cNvCxnSpPr>
          <p:nvPr/>
        </p:nvCxnSpPr>
        <p:spPr>
          <a:xfrm flipV="1">
            <a:off x="4570892" y="2288229"/>
            <a:ext cx="2630" cy="352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49"/>
          <p:cNvSpPr txBox="1">
            <a:spLocks noChangeArrowheads="1"/>
          </p:cNvSpPr>
          <p:nvPr/>
        </p:nvSpPr>
        <p:spPr>
          <a:xfrm>
            <a:off x="3832375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/>
              <a:t>Exhibit A </a:t>
            </a:r>
            <a:r>
              <a:rPr lang="en-US" dirty="0"/>
              <a:t>- Page 2</a:t>
            </a:r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 bwMode="auto">
          <a:xfrm>
            <a:off x="3727930" y="1317980"/>
            <a:ext cx="1685925" cy="2308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Holdings Shareholders</a:t>
            </a:r>
            <a:endParaRPr lang="en-US" sz="800" dirty="0"/>
          </a:p>
        </p:txBody>
      </p:sp>
      <p:cxnSp>
        <p:nvCxnSpPr>
          <p:cNvPr id="4128" name="Straight Connector 4127"/>
          <p:cNvCxnSpPr>
            <a:stCxn id="60" idx="0"/>
            <a:endCxn id="133" idx="2"/>
          </p:cNvCxnSpPr>
          <p:nvPr/>
        </p:nvCxnSpPr>
        <p:spPr>
          <a:xfrm flipH="1" flipV="1">
            <a:off x="4570893" y="1548812"/>
            <a:ext cx="2629" cy="3790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 Box 4"/>
          <p:cNvSpPr txBox="1">
            <a:spLocks noChangeArrowheads="1"/>
          </p:cNvSpPr>
          <p:nvPr/>
        </p:nvSpPr>
        <p:spPr bwMode="auto">
          <a:xfrm>
            <a:off x="3951570" y="3313706"/>
            <a:ext cx="1238641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Electric </a:t>
            </a:r>
            <a:r>
              <a:rPr lang="en-US" dirty="0" err="1" smtClean="0"/>
              <a:t>Lightwave</a:t>
            </a:r>
            <a:r>
              <a:rPr lang="en-US" dirty="0" smtClean="0"/>
              <a:t> Parent, Inc.</a:t>
            </a:r>
            <a:br>
              <a:rPr lang="en-US" dirty="0" smtClean="0"/>
            </a:br>
            <a:r>
              <a:rPr lang="en-US" sz="800" dirty="0" smtClean="0"/>
              <a:t>(“EL Parent”)</a:t>
            </a:r>
            <a:endParaRPr lang="en-US" sz="800" dirty="0"/>
          </a:p>
        </p:txBody>
      </p:sp>
      <p:cxnSp>
        <p:nvCxnSpPr>
          <p:cNvPr id="4156" name="Elbow Connector 4155"/>
          <p:cNvCxnSpPr>
            <a:stCxn id="4098" idx="2"/>
            <a:endCxn id="153" idx="0"/>
          </p:cNvCxnSpPr>
          <p:nvPr/>
        </p:nvCxnSpPr>
        <p:spPr>
          <a:xfrm rot="5400000">
            <a:off x="4414631" y="3157445"/>
            <a:ext cx="312522" cy="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 Box 4"/>
          <p:cNvSpPr txBox="1">
            <a:spLocks noChangeArrowheads="1"/>
          </p:cNvSpPr>
          <p:nvPr/>
        </p:nvSpPr>
        <p:spPr bwMode="auto">
          <a:xfrm>
            <a:off x="3730559" y="4252086"/>
            <a:ext cx="1683295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See Page 1 for </a:t>
            </a:r>
            <a:br>
              <a:rPr lang="en-US" dirty="0" smtClean="0"/>
            </a:br>
            <a:r>
              <a:rPr lang="en-US" dirty="0" smtClean="0"/>
              <a:t>Subsidiaries of EL Parent</a:t>
            </a:r>
            <a:endParaRPr lang="en-US" sz="800" dirty="0"/>
          </a:p>
        </p:txBody>
      </p:sp>
      <p:cxnSp>
        <p:nvCxnSpPr>
          <p:cNvPr id="4158" name="Straight Connector 4157"/>
          <p:cNvCxnSpPr>
            <a:stCxn id="153" idx="2"/>
            <a:endCxn id="164" idx="0"/>
          </p:cNvCxnSpPr>
          <p:nvPr/>
        </p:nvCxnSpPr>
        <p:spPr>
          <a:xfrm>
            <a:off x="4570891" y="3806149"/>
            <a:ext cx="1316" cy="4459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5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6F7116664D5056428F19FCFEEA4808E9" ma:contentTypeVersion="104" ma:contentTypeDescription="" ma:contentTypeScope="" ma:versionID="bf01fd3704cc651a3753119e94b8999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Closed</CaseStatus>
    <OpenedDate xmlns="dc463f71-b30c-4ab2-9473-d307f9d35888">2016-12-13T08:00:00+00:00</OpenedDate>
    <Date1 xmlns="dc463f71-b30c-4ab2-9473-d307f9d35888">2016-12-13T08:00:00+00:00</Date1>
    <IsDocumentOrder xmlns="dc463f71-b30c-4ab2-9473-d307f9d35888" xsi:nil="true"/>
    <IsHighlyConfidential xmlns="dc463f71-b30c-4ab2-9473-d307f9d35888">false</IsHighlyConfidential>
    <CaseCompanyNames xmlns="dc463f71-b30c-4ab2-9473-d307f9d35888">Electric Lightwave, LLC;Integra Telecom of Washington, Inc.;Eschelon Telecom of Washington, Inc.;Advanced TelCom, Inc.;Shared Communications Services, Inc.;Oregon Telecom, Inc.;United Communications, Inc.;World Communications, Inc.;Zayo Group, LLC</CaseCompanyNames>
    <DocketNumber xmlns="dc463f71-b30c-4ab2-9473-d307f9d35888">161277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2394F2C7-AEF6-4332-9995-5B08894C3F65}"/>
</file>

<file path=customXml/itemProps2.xml><?xml version="1.0" encoding="utf-8"?>
<ds:datastoreItem xmlns:ds="http://schemas.openxmlformats.org/officeDocument/2006/customXml" ds:itemID="{7EF79BD8-3527-41F4-8D87-9D1982182866}"/>
</file>

<file path=customXml/itemProps3.xml><?xml version="1.0" encoding="utf-8"?>
<ds:datastoreItem xmlns:ds="http://schemas.openxmlformats.org/officeDocument/2006/customXml" ds:itemID="{2A9FC642-73D0-4D80-8DF7-3E6A309E03FD}"/>
</file>

<file path=customXml/itemProps4.xml><?xml version="1.0" encoding="utf-8"?>
<ds:datastoreItem xmlns:ds="http://schemas.openxmlformats.org/officeDocument/2006/customXml" ds:itemID="{4B7A74B9-1412-4B4E-ACD6-4CABBD761968}"/>
</file>

<file path=docProps/app.xml><?xml version="1.0" encoding="utf-8"?>
<Properties xmlns="http://schemas.openxmlformats.org/officeDocument/2006/extended-properties" xmlns:vt="http://schemas.openxmlformats.org/officeDocument/2006/docPropsVTypes">
  <Words>131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0x0101006E56B4D1795A2E4DB2F0B01679ED314A006F7116664D5056428F19FCFEEA4808E9</vt:lpwstr>
  </property>
  <property fmtid="{D5CDD505-2E9C-101B-9397-08002B2CF9AE}" pid="3" name="_docset_NoMedatataSyncRequired">
    <vt:lpwstr>False</vt:lpwstr>
  </property>
</Properties>
</file>