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6" r:id="rId2"/>
    <p:sldId id="275" r:id="rId3"/>
  </p:sldIdLst>
  <p:sldSz cx="9144000" cy="6858000" type="screen4x3"/>
  <p:notesSz cx="7010400" cy="9236075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 autoAdjust="0"/>
    <p:restoredTop sz="99846" autoAdjust="0"/>
  </p:normalViewPr>
  <p:slideViewPr>
    <p:cSldViewPr snapToGrid="0" snapToObjects="1">
      <p:cViewPr>
        <p:scale>
          <a:sx n="110" d="100"/>
          <a:sy n="110" d="100"/>
        </p:scale>
        <p:origin x="-1166" y="2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3.xml" />
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211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074" tIns="45536" rIns="91074" bIns="45536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9" y="0"/>
            <a:ext cx="3038475" cy="46211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074" tIns="45536" rIns="91074" bIns="4553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772379"/>
            <a:ext cx="3038475" cy="46211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074" tIns="45536" rIns="91074" bIns="45536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9" y="8772379"/>
            <a:ext cx="3038475" cy="46211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074" tIns="45536" rIns="91074" bIns="4553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62D29CA-01D7-4BA3-B656-BFB1E924AD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7951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211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074" tIns="45536" rIns="91074" bIns="45536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0"/>
            <a:ext cx="3038475" cy="46211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074" tIns="45536" rIns="91074" bIns="4553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8563" y="692150"/>
            <a:ext cx="4616450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6" y="4387767"/>
            <a:ext cx="5607050" cy="415591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074" tIns="45536" rIns="91074" bIns="455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2379"/>
            <a:ext cx="3038475" cy="46211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074" tIns="45536" rIns="91074" bIns="45536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772379"/>
            <a:ext cx="3038475" cy="46211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074" tIns="45536" rIns="91074" bIns="4553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BAABD14-DCAA-40C1-B1BC-869CB11E23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1316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.xml" />
  <Relationship Id="rId1" Type="http://schemas.openxmlformats.org/officeDocument/2006/relationships/notesMaster" Target="../notesMasters/notesMaster1.xml" />
</Relationships>
</file>

<file path=ppt/notesSlides/_rels/notesSlide2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2.xml" />
  <Relationship Id="rId1" Type="http://schemas.openxmlformats.org/officeDocument/2006/relationships/notesMaster" Target="../notesMasters/notesMaster1.xml" />
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008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008435"/>
      </p:ext>
    </p:extLst>
  </p:cSld>
  <p:clrMapOvr>
    <a:masterClrMapping/>
  </p:clrMapOvr>
</p:note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762296-BC4C-47BC-AA7E-F0A93E9B14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060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21BFF1-A2A2-478C-BBEA-70C00EDFBA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046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CA9826-7AA4-4BBF-9937-CEE9168914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518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678B99-2FD1-4F1D-ABF3-A9C1120345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887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5E38FC-8FD6-4E7F-A680-9BF88CF821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375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55D415-EB13-496C-A1D0-509C633E84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148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BACF0B-4089-405B-B933-5925C7CFB5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670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E46BF8-6E0C-4584-87E0-F39B75CADE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880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AD131-A60E-4974-903C-39E4279DF8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24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135F3B-0CB7-4C65-A9EB-B152DBB68B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784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8ED3B0-64DA-4CC1-9DEF-513300B07D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624891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D738E15-AEB6-489B-8855-604E389FEDF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1.emf" />
  <Relationship Id="rId2" Type="http://schemas.openxmlformats.org/officeDocument/2006/relationships/notesSlide" Target="../notesSlides/notesSlide1.xml" />
  <Relationship Id="rId1" Type="http://schemas.openxmlformats.org/officeDocument/2006/relationships/slideLayout" Target="../slideLayouts/slideLayout7.xml" />
</Relationships>
</file>

<file path=ppt/slides/_rels/slide2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2.xml" />
  <Relationship Id="rId1" Type="http://schemas.openxmlformats.org/officeDocument/2006/relationships/slideLayout" Target="../slideLayouts/slideLayout7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013" y="925519"/>
            <a:ext cx="8642388" cy="4869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45" name="TextBox 321"/>
          <p:cNvSpPr txBox="1">
            <a:spLocks noChangeArrowheads="1"/>
          </p:cNvSpPr>
          <p:nvPr/>
        </p:nvSpPr>
        <p:spPr bwMode="auto">
          <a:xfrm>
            <a:off x="335357" y="6018630"/>
            <a:ext cx="34544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Unless otherwise indicated all ownership percentages are 100%.</a:t>
            </a:r>
          </a:p>
        </p:txBody>
      </p:sp>
      <p:sp>
        <p:nvSpPr>
          <p:cNvPr id="19" name="Text Box 46"/>
          <p:cNvSpPr txBox="1">
            <a:spLocks noChangeArrowheads="1"/>
          </p:cNvSpPr>
          <p:nvPr/>
        </p:nvSpPr>
        <p:spPr bwMode="auto">
          <a:xfrm>
            <a:off x="161925" y="196850"/>
            <a:ext cx="88963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u="sng" dirty="0" smtClean="0"/>
              <a:t>Current Corporate Ownership Structure of EL Parent</a:t>
            </a:r>
            <a:endParaRPr lang="en-US" sz="1800" u="sng" dirty="0"/>
          </a:p>
        </p:txBody>
      </p:sp>
      <p:sp>
        <p:nvSpPr>
          <p:cNvPr id="55" name="TextBox 49"/>
          <p:cNvSpPr txBox="1">
            <a:spLocks noChangeArrowheads="1"/>
          </p:cNvSpPr>
          <p:nvPr/>
        </p:nvSpPr>
        <p:spPr>
          <a:xfrm>
            <a:off x="3832375" y="6400050"/>
            <a:ext cx="147966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dirty="0" smtClean="0"/>
              <a:t>Exhibit A </a:t>
            </a:r>
            <a:r>
              <a:rPr lang="en-US" dirty="0"/>
              <a:t>- Page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3" name="Text Box 4"/>
          <p:cNvSpPr txBox="1">
            <a:spLocks noChangeArrowheads="1"/>
          </p:cNvSpPr>
          <p:nvPr/>
        </p:nvSpPr>
        <p:spPr bwMode="auto">
          <a:xfrm>
            <a:off x="3667528" y="692602"/>
            <a:ext cx="1809356" cy="23083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EL Parent Shareholders</a:t>
            </a:r>
            <a:r>
              <a:rPr lang="en-US" sz="800" dirty="0" smtClean="0"/>
              <a:t> </a:t>
            </a:r>
            <a:endParaRPr lang="en-US" sz="800" dirty="0"/>
          </a:p>
        </p:txBody>
      </p:sp>
      <p:cxnSp>
        <p:nvCxnSpPr>
          <p:cNvPr id="4128" name="Straight Connector 4127"/>
          <p:cNvCxnSpPr>
            <a:endCxn id="133" idx="2"/>
          </p:cNvCxnSpPr>
          <p:nvPr/>
        </p:nvCxnSpPr>
        <p:spPr>
          <a:xfrm flipH="1" flipV="1">
            <a:off x="4572206" y="923434"/>
            <a:ext cx="2" cy="40143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610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3951571" y="2640821"/>
            <a:ext cx="1238641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Zayo Group, LLC</a:t>
            </a:r>
            <a:r>
              <a:rPr lang="en-US" sz="1100" dirty="0"/>
              <a:t/>
            </a:r>
            <a:br>
              <a:rPr lang="en-US" sz="1100" dirty="0"/>
            </a:br>
            <a:r>
              <a:rPr lang="en-US" sz="800" dirty="0"/>
              <a:t>(“Zayo”)</a:t>
            </a:r>
          </a:p>
        </p:txBody>
      </p:sp>
      <p:sp>
        <p:nvSpPr>
          <p:cNvPr id="4113" name="Text Box 29"/>
          <p:cNvSpPr txBox="1">
            <a:spLocks noChangeArrowheads="1"/>
          </p:cNvSpPr>
          <p:nvPr/>
        </p:nvSpPr>
        <p:spPr bwMode="auto">
          <a:xfrm>
            <a:off x="291891" y="659099"/>
            <a:ext cx="295832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800" dirty="0"/>
              <a:t>* The entities listed herein only </a:t>
            </a:r>
            <a:r>
              <a:rPr lang="en-US" sz="800" dirty="0" smtClean="0"/>
              <a:t>include Zayo and its subsidiaries that (</a:t>
            </a:r>
            <a:r>
              <a:rPr lang="en-US" sz="800" dirty="0"/>
              <a:t>1) </a:t>
            </a:r>
            <a:r>
              <a:rPr lang="en-US" sz="800" dirty="0" smtClean="0"/>
              <a:t>hold authorization </a:t>
            </a:r>
            <a:r>
              <a:rPr lang="en-US" sz="800" dirty="0"/>
              <a:t>to provide </a:t>
            </a:r>
            <a:r>
              <a:rPr lang="en-US" sz="800" dirty="0" smtClean="0"/>
              <a:t>intrastate, interstate or international telecommunications services or (2) are </a:t>
            </a:r>
            <a:r>
              <a:rPr lang="en-US" sz="800" dirty="0"/>
              <a:t>in the chain of ownership of those </a:t>
            </a:r>
            <a:r>
              <a:rPr lang="en-US" sz="800" dirty="0" smtClean="0"/>
              <a:t>entities. The chart excludes subsidiaries and affiliates of Zayo that do not hold authorization to provide telecommunications services in the United States.</a:t>
            </a:r>
            <a:endParaRPr lang="en-US" sz="800" dirty="0"/>
          </a:p>
        </p:txBody>
      </p:sp>
      <p:sp>
        <p:nvSpPr>
          <p:cNvPr id="4145" name="TextBox 321"/>
          <p:cNvSpPr txBox="1">
            <a:spLocks noChangeArrowheads="1"/>
          </p:cNvSpPr>
          <p:nvPr/>
        </p:nvSpPr>
        <p:spPr bwMode="auto">
          <a:xfrm>
            <a:off x="335357" y="6018630"/>
            <a:ext cx="34544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Unless otherwise indicated all ownership percentages are 100%.</a:t>
            </a:r>
          </a:p>
        </p:txBody>
      </p:sp>
      <p:sp>
        <p:nvSpPr>
          <p:cNvPr id="60" name="Text Box 4"/>
          <p:cNvSpPr txBox="1">
            <a:spLocks noChangeArrowheads="1"/>
          </p:cNvSpPr>
          <p:nvPr/>
        </p:nvSpPr>
        <p:spPr bwMode="auto">
          <a:xfrm>
            <a:off x="3730559" y="1927866"/>
            <a:ext cx="1685925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Zayo </a:t>
            </a:r>
            <a:r>
              <a:rPr lang="en-US" dirty="0" smtClean="0"/>
              <a:t>Group Holdings, Inc.</a:t>
            </a:r>
            <a:r>
              <a:rPr lang="en-US" sz="1100" dirty="0"/>
              <a:t/>
            </a:r>
            <a:br>
              <a:rPr lang="en-US" sz="1100" dirty="0"/>
            </a:br>
            <a:r>
              <a:rPr lang="en-US" sz="800" dirty="0" smtClean="0"/>
              <a:t>(“Holdings”)</a:t>
            </a:r>
            <a:endParaRPr lang="en-US" sz="800" dirty="0"/>
          </a:p>
        </p:txBody>
      </p:sp>
      <p:sp>
        <p:nvSpPr>
          <p:cNvPr id="19" name="Text Box 46"/>
          <p:cNvSpPr txBox="1">
            <a:spLocks noChangeArrowheads="1"/>
          </p:cNvSpPr>
          <p:nvPr/>
        </p:nvSpPr>
        <p:spPr bwMode="auto">
          <a:xfrm>
            <a:off x="161925" y="196850"/>
            <a:ext cx="88963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u="sng" dirty="0" smtClean="0"/>
              <a:t>Post-Transaction Corporate Ownership Structure of EL Parent and Zayo</a:t>
            </a:r>
            <a:endParaRPr lang="en-US" sz="1800" u="sng" dirty="0"/>
          </a:p>
        </p:txBody>
      </p:sp>
      <p:cxnSp>
        <p:nvCxnSpPr>
          <p:cNvPr id="11" name="Straight Connector 10"/>
          <p:cNvCxnSpPr>
            <a:stCxn id="4098" idx="0"/>
            <a:endCxn id="60" idx="2"/>
          </p:cNvCxnSpPr>
          <p:nvPr/>
        </p:nvCxnSpPr>
        <p:spPr>
          <a:xfrm flipV="1">
            <a:off x="4570892" y="2288229"/>
            <a:ext cx="2630" cy="3525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49"/>
          <p:cNvSpPr txBox="1">
            <a:spLocks noChangeArrowheads="1"/>
          </p:cNvSpPr>
          <p:nvPr/>
        </p:nvSpPr>
        <p:spPr>
          <a:xfrm>
            <a:off x="3832375" y="6400050"/>
            <a:ext cx="147966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dirty="0" smtClean="0"/>
              <a:t>Exhibit A </a:t>
            </a:r>
            <a:r>
              <a:rPr lang="en-US" dirty="0"/>
              <a:t>- Page 2</a:t>
            </a:r>
          </a:p>
        </p:txBody>
      </p:sp>
      <p:sp>
        <p:nvSpPr>
          <p:cNvPr id="133" name="Text Box 4"/>
          <p:cNvSpPr txBox="1">
            <a:spLocks noChangeArrowheads="1"/>
          </p:cNvSpPr>
          <p:nvPr/>
        </p:nvSpPr>
        <p:spPr bwMode="auto">
          <a:xfrm>
            <a:off x="3727930" y="1317980"/>
            <a:ext cx="1685925" cy="23083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Holdings Shareholders</a:t>
            </a:r>
            <a:endParaRPr lang="en-US" sz="800" dirty="0"/>
          </a:p>
        </p:txBody>
      </p:sp>
      <p:cxnSp>
        <p:nvCxnSpPr>
          <p:cNvPr id="4128" name="Straight Connector 4127"/>
          <p:cNvCxnSpPr>
            <a:stCxn id="60" idx="0"/>
            <a:endCxn id="133" idx="2"/>
          </p:cNvCxnSpPr>
          <p:nvPr/>
        </p:nvCxnSpPr>
        <p:spPr>
          <a:xfrm flipH="1" flipV="1">
            <a:off x="4570893" y="1548812"/>
            <a:ext cx="2629" cy="37905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 Box 4"/>
          <p:cNvSpPr txBox="1">
            <a:spLocks noChangeArrowheads="1"/>
          </p:cNvSpPr>
          <p:nvPr/>
        </p:nvSpPr>
        <p:spPr bwMode="auto">
          <a:xfrm>
            <a:off x="3951570" y="3313706"/>
            <a:ext cx="1238641" cy="4924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Electric </a:t>
            </a:r>
            <a:r>
              <a:rPr lang="en-US" dirty="0" err="1" smtClean="0"/>
              <a:t>Lightwave</a:t>
            </a:r>
            <a:r>
              <a:rPr lang="en-US" dirty="0" smtClean="0"/>
              <a:t> Parent, Inc.</a:t>
            </a:r>
            <a:br>
              <a:rPr lang="en-US" dirty="0" smtClean="0"/>
            </a:br>
            <a:r>
              <a:rPr lang="en-US" sz="800" dirty="0" smtClean="0"/>
              <a:t>(“EL Parent”)</a:t>
            </a:r>
            <a:endParaRPr lang="en-US" sz="800" dirty="0"/>
          </a:p>
        </p:txBody>
      </p:sp>
      <p:cxnSp>
        <p:nvCxnSpPr>
          <p:cNvPr id="4156" name="Elbow Connector 4155"/>
          <p:cNvCxnSpPr>
            <a:stCxn id="4098" idx="2"/>
            <a:endCxn id="153" idx="0"/>
          </p:cNvCxnSpPr>
          <p:nvPr/>
        </p:nvCxnSpPr>
        <p:spPr>
          <a:xfrm rot="5400000">
            <a:off x="4414631" y="3157445"/>
            <a:ext cx="312522" cy="1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 Box 4"/>
          <p:cNvSpPr txBox="1">
            <a:spLocks noChangeArrowheads="1"/>
          </p:cNvSpPr>
          <p:nvPr/>
        </p:nvSpPr>
        <p:spPr bwMode="auto">
          <a:xfrm>
            <a:off x="3730559" y="4252086"/>
            <a:ext cx="1683295" cy="36933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See Page 1 for </a:t>
            </a:r>
            <a:br>
              <a:rPr lang="en-US" dirty="0" smtClean="0"/>
            </a:br>
            <a:r>
              <a:rPr lang="en-US" dirty="0" smtClean="0"/>
              <a:t>Subsidiaries of EL Parent</a:t>
            </a:r>
            <a:endParaRPr lang="en-US" sz="800" dirty="0"/>
          </a:p>
        </p:txBody>
      </p:sp>
      <p:cxnSp>
        <p:nvCxnSpPr>
          <p:cNvPr id="4158" name="Straight Connector 4157"/>
          <p:cNvCxnSpPr>
            <a:stCxn id="153" idx="2"/>
            <a:endCxn id="164" idx="0"/>
          </p:cNvCxnSpPr>
          <p:nvPr/>
        </p:nvCxnSpPr>
        <p:spPr>
          <a:xfrm>
            <a:off x="4570891" y="3806149"/>
            <a:ext cx="1316" cy="44593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357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6F7116664D5056428F19FCFEEA4808E9" ma:contentTypeVersion="104" ma:contentTypeDescription="" ma:contentTypeScope="" ma:versionID="bf01fd3704cc651a3753119e94b89991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c67bbc6b01ef53d9eb67ed595f238aeb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UT</Prefix>
    <DocumentSetType xmlns="dc463f71-b30c-4ab2-9473-d307f9d35888">Initial Filing</DocumentSetType>
    <IsConfidential xmlns="dc463f71-b30c-4ab2-9473-d307f9d35888">false</IsConfidential>
    <AgendaOrder xmlns="dc463f71-b30c-4ab2-9473-d307f9d35888">false</AgendaOrder>
    <CaseType xmlns="dc463f71-b30c-4ab2-9473-d307f9d35888">Transfer of Property</CaseType>
    <IndustryCode xmlns="dc463f71-b30c-4ab2-9473-d307f9d35888">170</IndustryCode>
    <CaseStatus xmlns="dc463f71-b30c-4ab2-9473-d307f9d35888">Closed</CaseStatus>
    <OpenedDate xmlns="dc463f71-b30c-4ab2-9473-d307f9d35888">2016-12-13T08:00:00+00:00</OpenedDate>
    <Date1 xmlns="dc463f71-b30c-4ab2-9473-d307f9d35888">2016-12-13T08:00:00+00:00</Date1>
    <IsDocumentOrder xmlns="dc463f71-b30c-4ab2-9473-d307f9d35888" xsi:nil="true"/>
    <IsHighlyConfidential xmlns="dc463f71-b30c-4ab2-9473-d307f9d35888">false</IsHighlyConfidential>
    <CaseCompanyNames xmlns="dc463f71-b30c-4ab2-9473-d307f9d35888">Electric Lightwave, LLC;Integra Telecom of Washington, Inc.;Eschelon Telecom of Washington, Inc.;Advanced TelCom, Inc.;Shared Communications Services, Inc.;Oregon Telecom, Inc.;United Communications, Inc.;World Communications, Inc.;Zayo Group, LLC</CaseCompanyNames>
    <DocketNumber xmlns="dc463f71-b30c-4ab2-9473-d307f9d35888">161277</DocketNumber>
    <DelegatedOrder xmlns="dc463f71-b30c-4ab2-9473-d307f9d35888">false</DelegatedOrder>
    <Visibility xmlns="dc463f71-b30c-4ab2-9473-d307f9d35888" xsi:nil="true"/>
    <Nickname xmlns="http://schemas.microsoft.com/sharepoint/v3" xsi:nil="true"/>
    <SignificantOrder xmlns="dc463f71-b30c-4ab2-9473-d307f9d35888">false</SignificantOrder>
  </documentManagement>
</p:properties>
</file>

<file path=customXml/itemProps1.xml><?xml version="1.0" encoding="utf-8"?>
<ds:datastoreItem xmlns:ds="http://schemas.openxmlformats.org/officeDocument/2006/customXml" ds:itemID="{2394F2C7-AEF6-4332-9995-5B08894C3F65}"/>
</file>

<file path=customXml/itemProps2.xml><?xml version="1.0" encoding="utf-8"?>
<ds:datastoreItem xmlns:ds="http://schemas.openxmlformats.org/officeDocument/2006/customXml" ds:itemID="{7EF79BD8-3527-41F4-8D87-9D1982182866}"/>
</file>

<file path=customXml/itemProps3.xml><?xml version="1.0" encoding="utf-8"?>
<ds:datastoreItem xmlns:ds="http://schemas.openxmlformats.org/officeDocument/2006/customXml" ds:itemID="{2A9FC642-73D0-4D80-8DF7-3E6A309E03FD}"/>
</file>

<file path=customXml/itemProps4.xml><?xml version="1.0" encoding="utf-8"?>
<ds:datastoreItem xmlns:ds="http://schemas.openxmlformats.org/officeDocument/2006/customXml" ds:itemID="{4B7A74B9-1412-4B4E-ACD6-4CABBD761968}"/>
</file>

<file path=docProps/app.xml><?xml version="1.0" encoding="utf-8"?>
<Properties xmlns="http://schemas.openxmlformats.org/officeDocument/2006/extended-properties" xmlns:vt="http://schemas.openxmlformats.org/officeDocument/2006/docPropsVTypes">
  <Words>131</Words>
  <Application>Microsoft Office PowerPoint</Application>
  <PresentationFormat>On-screen Show (4:3)</PresentationFormat>
  <Paragraphs>13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0x0101006E56B4D1795A2E4DB2F0B01679ED314A006F7116664D5056428F19FCFEEA4808E9</vt:lpwstr>
  </property>
  <property fmtid="{D5CDD505-2E9C-101B-9397-08002B2CF9AE}" pid="3" name="_docset_NoMedatataSyncRequired">
    <vt:lpwstr>False</vt:lpwstr>
  </property>
</Properties>
</file>