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colors14.xml" ContentType="application/vnd.ms-office.chartcolorstyle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hart21.xml" ContentType="application/vnd.openxmlformats-officedocument.drawingml.chart+xml"/>
  <Override PartName="/ppt/charts/style21.xml" ContentType="application/vnd.ms-office.chartstyle+xml"/>
  <Override PartName="/ppt/theme/theme1.xml" ContentType="application/vnd.openxmlformats-officedocument.theme+xml"/>
  <Override PartName="/ppt/charts/chart15.xml" ContentType="application/vnd.openxmlformats-officedocument.drawingml.chart+xml"/>
  <Override PartName="/ppt/charts/chart5.xml" ContentType="application/vnd.openxmlformats-officedocument.drawingml.chart+xml"/>
  <Override PartName="/ppt/charts/chart1.xml" ContentType="application/vnd.openxmlformats-officedocument.drawingml.chart+xml"/>
  <Override PartName="/ppt/charts/colors20.xml" ContentType="application/vnd.ms-office.chartcolor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customXml/itemProps1.xml" ContentType="application/vnd.openxmlformats-officedocument.customXml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1" r:id="rId5"/>
    <p:sldId id="284" r:id="rId6"/>
    <p:sldId id="287" r:id="rId7"/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73" r:id="rId16"/>
    <p:sldId id="274" r:id="rId17"/>
    <p:sldId id="285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76" r:id="rId26"/>
    <p:sldId id="277" r:id="rId27"/>
    <p:sldId id="286" r:id="rId28"/>
    <p:sldId id="272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customXml" Target="../customXml/item4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2019 vs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Jan*</c:v>
                </c:pt>
                <c:pt idx="1">
                  <c:v>Feb*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249471</c:v>
                </c:pt>
                <c:pt idx="1">
                  <c:v>280542</c:v>
                </c:pt>
                <c:pt idx="2">
                  <c:v>357235</c:v>
                </c:pt>
                <c:pt idx="3">
                  <c:v>346415</c:v>
                </c:pt>
                <c:pt idx="4">
                  <c:v>392518</c:v>
                </c:pt>
                <c:pt idx="5">
                  <c:v>398371</c:v>
                </c:pt>
                <c:pt idx="6">
                  <c:v>426204</c:v>
                </c:pt>
                <c:pt idx="7">
                  <c:v>418319</c:v>
                </c:pt>
                <c:pt idx="8">
                  <c:v>377651</c:v>
                </c:pt>
                <c:pt idx="9">
                  <c:v>344194</c:v>
                </c:pt>
                <c:pt idx="10">
                  <c:v>347399</c:v>
                </c:pt>
                <c:pt idx="11">
                  <c:v>359779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5E-4995-A322-7FCB57F7E94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Jan*</c:v>
                </c:pt>
                <c:pt idx="1">
                  <c:v>Feb*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356462</c:v>
                </c:pt>
                <c:pt idx="1">
                  <c:v>337420</c:v>
                </c:pt>
                <c:pt idx="2">
                  <c:v>336146</c:v>
                </c:pt>
                <c:pt idx="3">
                  <c:v>312835</c:v>
                </c:pt>
                <c:pt idx="4">
                  <c:v>362456</c:v>
                </c:pt>
                <c:pt idx="5">
                  <c:v>378413</c:v>
                </c:pt>
                <c:pt idx="6">
                  <c:v>426653</c:v>
                </c:pt>
                <c:pt idx="7">
                  <c:v>415820</c:v>
                </c:pt>
                <c:pt idx="8">
                  <c:v>393914</c:v>
                </c:pt>
                <c:pt idx="9">
                  <c:v>366034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5E-4995-A322-7FCB57F7E9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65261648"/>
        <c:axId val="575696160"/>
      </c:barChart>
      <c:catAx>
        <c:axId val="765261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5696160"/>
        <c:crosses val="autoZero"/>
        <c:auto val="1"/>
        <c:lblAlgn val="ctr"/>
        <c:lblOffset val="100"/>
        <c:noMultiLvlLbl val="0"/>
      </c:catAx>
      <c:valAx>
        <c:axId val="575696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5261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911 Call Type Jul-20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Calls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Wireless</c:v>
                </c:pt>
                <c:pt idx="1">
                  <c:v>Wireline</c:v>
                </c:pt>
                <c:pt idx="2">
                  <c:v>VoIP</c:v>
                </c:pt>
                <c:pt idx="3">
                  <c:v>Unknown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363850</c:v>
                </c:pt>
                <c:pt idx="1">
                  <c:v>33089</c:v>
                </c:pt>
                <c:pt idx="2">
                  <c:v>27533</c:v>
                </c:pt>
                <c:pt idx="3">
                  <c:v>2181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35-4768-9282-B48333DD6A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96622416"/>
        <c:axId val="1085534624"/>
      </c:barChart>
      <c:catAx>
        <c:axId val="896622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5534624"/>
        <c:crosses val="autoZero"/>
        <c:auto val="1"/>
        <c:lblAlgn val="ctr"/>
        <c:lblOffset val="100"/>
        <c:noMultiLvlLbl val="0"/>
      </c:catAx>
      <c:valAx>
        <c:axId val="1085534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6622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911 Call Type Aug-20</a:t>
            </a:r>
          </a:p>
        </c:rich>
      </c:tx>
      <c:layout>
        <c:manualLayout>
          <c:xMode val="edge"/>
          <c:yMode val="edge"/>
          <c:x val="0.37192187500000001"/>
          <c:y val="1.87499988465797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Calls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Wireless</c:v>
                </c:pt>
                <c:pt idx="1">
                  <c:v>Wireline</c:v>
                </c:pt>
                <c:pt idx="2">
                  <c:v>VoIP</c:v>
                </c:pt>
                <c:pt idx="3">
                  <c:v>Unknown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355205</c:v>
                </c:pt>
                <c:pt idx="1">
                  <c:v>31862</c:v>
                </c:pt>
                <c:pt idx="2">
                  <c:v>26636</c:v>
                </c:pt>
                <c:pt idx="3">
                  <c:v>2117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35-4768-9282-B48333DD6A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96622416"/>
        <c:axId val="1085534624"/>
      </c:barChart>
      <c:catAx>
        <c:axId val="896622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5534624"/>
        <c:crosses val="autoZero"/>
        <c:auto val="1"/>
        <c:lblAlgn val="ctr"/>
        <c:lblOffset val="100"/>
        <c:noMultiLvlLbl val="0"/>
      </c:catAx>
      <c:valAx>
        <c:axId val="1085534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6622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911 Call Type Sept-20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2802534448818896E-2"/>
          <c:y val="7.9769618616534282E-2"/>
          <c:w val="0.89844746555118116"/>
          <c:h val="0.767486542354420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Calls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Wireless</c:v>
                </c:pt>
                <c:pt idx="1">
                  <c:v>Wireline</c:v>
                </c:pt>
                <c:pt idx="2">
                  <c:v>VoIP</c:v>
                </c:pt>
                <c:pt idx="3">
                  <c:v>Unknown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334292</c:v>
                </c:pt>
                <c:pt idx="1">
                  <c:v>31244</c:v>
                </c:pt>
                <c:pt idx="2">
                  <c:v>26041</c:v>
                </c:pt>
                <c:pt idx="3">
                  <c:v>2337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35-4768-9282-B48333DD6A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96622416"/>
        <c:axId val="1085534624"/>
      </c:barChart>
      <c:catAx>
        <c:axId val="896622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5534624"/>
        <c:crosses val="autoZero"/>
        <c:auto val="1"/>
        <c:lblAlgn val="ctr"/>
        <c:lblOffset val="100"/>
        <c:noMultiLvlLbl val="0"/>
      </c:catAx>
      <c:valAx>
        <c:axId val="1085534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6622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911 Call Type Oct-20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2802534448818896E-2"/>
          <c:y val="7.9769618616534282E-2"/>
          <c:w val="0.89844746555118116"/>
          <c:h val="0.767486542354420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Calls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Wireless</c:v>
                </c:pt>
                <c:pt idx="1">
                  <c:v>Wireline</c:v>
                </c:pt>
                <c:pt idx="2">
                  <c:v>VoIP</c:v>
                </c:pt>
                <c:pt idx="3">
                  <c:v>Unknown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307589</c:v>
                </c:pt>
                <c:pt idx="1">
                  <c:v>29685</c:v>
                </c:pt>
                <c:pt idx="2">
                  <c:v>28760</c:v>
                </c:pt>
                <c:pt idx="3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35-4768-9282-B48333DD6A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96622416"/>
        <c:axId val="1085534624"/>
      </c:barChart>
      <c:catAx>
        <c:axId val="896622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5534624"/>
        <c:crosses val="autoZero"/>
        <c:auto val="1"/>
        <c:lblAlgn val="ctr"/>
        <c:lblOffset val="100"/>
        <c:noMultiLvlLbl val="0"/>
      </c:catAx>
      <c:valAx>
        <c:axId val="1085534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6622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Wireless 911 Calls by Carrier Jan-20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Calls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VZW</c:v>
                </c:pt>
                <c:pt idx="1">
                  <c:v>AT&amp;T</c:v>
                </c:pt>
                <c:pt idx="2">
                  <c:v>Tmobile</c:v>
                </c:pt>
                <c:pt idx="3">
                  <c:v>Sprint</c:v>
                </c:pt>
                <c:pt idx="4">
                  <c:v>USC</c:v>
                </c:pt>
                <c:pt idx="5">
                  <c:v>Inland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98704</c:v>
                </c:pt>
                <c:pt idx="1">
                  <c:v>70338</c:v>
                </c:pt>
                <c:pt idx="2">
                  <c:v>84224</c:v>
                </c:pt>
                <c:pt idx="3">
                  <c:v>30766</c:v>
                </c:pt>
                <c:pt idx="4">
                  <c:v>5013</c:v>
                </c:pt>
                <c:pt idx="5">
                  <c:v>451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42-4152-902F-AFC0AFC47E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02488816"/>
        <c:axId val="1087272560"/>
      </c:barChart>
      <c:catAx>
        <c:axId val="802488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7272560"/>
        <c:crosses val="autoZero"/>
        <c:auto val="1"/>
        <c:lblAlgn val="ctr"/>
        <c:lblOffset val="100"/>
        <c:noMultiLvlLbl val="0"/>
      </c:catAx>
      <c:valAx>
        <c:axId val="1087272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2488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Wireless 911 Calls by Carrier Feb-20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Calls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VZW*</c:v>
                </c:pt>
                <c:pt idx="1">
                  <c:v>Tmobile</c:v>
                </c:pt>
                <c:pt idx="2">
                  <c:v>AT&amp;T</c:v>
                </c:pt>
                <c:pt idx="3">
                  <c:v>Sprint</c:v>
                </c:pt>
                <c:pt idx="4">
                  <c:v>USC</c:v>
                </c:pt>
                <c:pt idx="5">
                  <c:v>Inland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91940</c:v>
                </c:pt>
                <c:pt idx="1">
                  <c:v>78825</c:v>
                </c:pt>
                <c:pt idx="2">
                  <c:v>67205</c:v>
                </c:pt>
                <c:pt idx="3">
                  <c:v>29359</c:v>
                </c:pt>
                <c:pt idx="4">
                  <c:v>4632</c:v>
                </c:pt>
                <c:pt idx="5">
                  <c:v>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42-4152-902F-AFC0AFC47E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02488816"/>
        <c:axId val="1087272560"/>
      </c:barChart>
      <c:catAx>
        <c:axId val="802488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7272560"/>
        <c:crosses val="autoZero"/>
        <c:auto val="1"/>
        <c:lblAlgn val="ctr"/>
        <c:lblOffset val="100"/>
        <c:noMultiLvlLbl val="0"/>
      </c:catAx>
      <c:valAx>
        <c:axId val="1087272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2488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Wireless 911 Calls by Carrier Mar-20</a:t>
            </a:r>
          </a:p>
        </c:rich>
      </c:tx>
      <c:layout>
        <c:manualLayout>
          <c:xMode val="edge"/>
          <c:yMode val="edge"/>
          <c:x val="0.28094918799212598"/>
          <c:y val="1.40624991349348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Calls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VZW*</c:v>
                </c:pt>
                <c:pt idx="1">
                  <c:v>Tmobile</c:v>
                </c:pt>
                <c:pt idx="2">
                  <c:v>ATT</c:v>
                </c:pt>
                <c:pt idx="3">
                  <c:v>Sprint</c:v>
                </c:pt>
                <c:pt idx="4">
                  <c:v>USC</c:v>
                </c:pt>
                <c:pt idx="5">
                  <c:v>Inland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94251</c:v>
                </c:pt>
                <c:pt idx="1">
                  <c:v>78913</c:v>
                </c:pt>
                <c:pt idx="2">
                  <c:v>67800</c:v>
                </c:pt>
                <c:pt idx="3">
                  <c:v>29548</c:v>
                </c:pt>
                <c:pt idx="4">
                  <c:v>4694</c:v>
                </c:pt>
                <c:pt idx="5">
                  <c:v>352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42-4152-902F-AFC0AFC47E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02488816"/>
        <c:axId val="1087272560"/>
      </c:barChart>
      <c:catAx>
        <c:axId val="802488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7272560"/>
        <c:crosses val="autoZero"/>
        <c:auto val="1"/>
        <c:lblAlgn val="ctr"/>
        <c:lblOffset val="100"/>
        <c:noMultiLvlLbl val="0"/>
      </c:catAx>
      <c:valAx>
        <c:axId val="1087272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2488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Wireless 911 Calls by Carrier Apr-20</a:t>
            </a:r>
          </a:p>
        </c:rich>
      </c:tx>
      <c:layout>
        <c:manualLayout>
          <c:xMode val="edge"/>
          <c:yMode val="edge"/>
          <c:x val="0.27491793799212599"/>
          <c:y val="1.40624991349348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Calls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VZW*</c:v>
                </c:pt>
                <c:pt idx="1">
                  <c:v>Tmobile</c:v>
                </c:pt>
                <c:pt idx="2">
                  <c:v>ATT</c:v>
                </c:pt>
                <c:pt idx="3">
                  <c:v>Sprint</c:v>
                </c:pt>
                <c:pt idx="4">
                  <c:v>USC</c:v>
                </c:pt>
                <c:pt idx="5">
                  <c:v>Inland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88447</c:v>
                </c:pt>
                <c:pt idx="1">
                  <c:v>75800</c:v>
                </c:pt>
                <c:pt idx="2">
                  <c:v>64028</c:v>
                </c:pt>
                <c:pt idx="3">
                  <c:v>28243</c:v>
                </c:pt>
                <c:pt idx="4">
                  <c:v>4478</c:v>
                </c:pt>
                <c:pt idx="5">
                  <c:v>376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42-4152-902F-AFC0AFC47E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02488816"/>
        <c:axId val="1087272560"/>
      </c:barChart>
      <c:catAx>
        <c:axId val="802488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7272560"/>
        <c:crosses val="autoZero"/>
        <c:auto val="1"/>
        <c:lblAlgn val="ctr"/>
        <c:lblOffset val="100"/>
        <c:noMultiLvlLbl val="0"/>
      </c:catAx>
      <c:valAx>
        <c:axId val="1087272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2488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Wireless 911 Calls by Carrier May-20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Calls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VZW*</c:v>
                </c:pt>
                <c:pt idx="1">
                  <c:v>Tmobile</c:v>
                </c:pt>
                <c:pt idx="2">
                  <c:v>ATT</c:v>
                </c:pt>
                <c:pt idx="3">
                  <c:v>Sprint</c:v>
                </c:pt>
                <c:pt idx="4">
                  <c:v>USC</c:v>
                </c:pt>
                <c:pt idx="5">
                  <c:v>Inland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104819</c:v>
                </c:pt>
                <c:pt idx="1">
                  <c:v>88631</c:v>
                </c:pt>
                <c:pt idx="2">
                  <c:v>74381</c:v>
                </c:pt>
                <c:pt idx="3">
                  <c:v>32411</c:v>
                </c:pt>
                <c:pt idx="4">
                  <c:v>5551</c:v>
                </c:pt>
                <c:pt idx="5">
                  <c:v>477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42-4152-902F-AFC0AFC47E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02488816"/>
        <c:axId val="1087272560"/>
      </c:barChart>
      <c:catAx>
        <c:axId val="802488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7272560"/>
        <c:crosses val="autoZero"/>
        <c:auto val="1"/>
        <c:lblAlgn val="ctr"/>
        <c:lblOffset val="100"/>
        <c:noMultiLvlLbl val="0"/>
      </c:catAx>
      <c:valAx>
        <c:axId val="1087272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2488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Wireless 911 Calls by Carrier Jun-20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Calls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VZW</c:v>
                </c:pt>
                <c:pt idx="1">
                  <c:v>Tmobile</c:v>
                </c:pt>
                <c:pt idx="2">
                  <c:v>ATT</c:v>
                </c:pt>
                <c:pt idx="3">
                  <c:v>Sprint</c:v>
                </c:pt>
                <c:pt idx="4">
                  <c:v>USC</c:v>
                </c:pt>
                <c:pt idx="5">
                  <c:v>Inland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108546</c:v>
                </c:pt>
                <c:pt idx="1">
                  <c:v>94546</c:v>
                </c:pt>
                <c:pt idx="2">
                  <c:v>77429</c:v>
                </c:pt>
                <c:pt idx="3">
                  <c:v>33047</c:v>
                </c:pt>
                <c:pt idx="4">
                  <c:v>5584</c:v>
                </c:pt>
                <c:pt idx="5">
                  <c:v>517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42-4152-902F-AFC0AFC47E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02488816"/>
        <c:axId val="1087272560"/>
      </c:barChart>
      <c:catAx>
        <c:axId val="802488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7272560"/>
        <c:crosses val="autoZero"/>
        <c:auto val="1"/>
        <c:lblAlgn val="ctr"/>
        <c:lblOffset val="100"/>
        <c:noMultiLvlLbl val="0"/>
      </c:catAx>
      <c:valAx>
        <c:axId val="1087272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2488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Wireless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81</c:v>
                </c:pt>
                <c:pt idx="1">
                  <c:v>81</c:v>
                </c:pt>
                <c:pt idx="2">
                  <c:v>84</c:v>
                </c:pt>
                <c:pt idx="3">
                  <c:v>84</c:v>
                </c:pt>
                <c:pt idx="4">
                  <c:v>85</c:v>
                </c:pt>
                <c:pt idx="5">
                  <c:v>85</c:v>
                </c:pt>
                <c:pt idx="6">
                  <c:v>86</c:v>
                </c:pt>
                <c:pt idx="7">
                  <c:v>86</c:v>
                </c:pt>
                <c:pt idx="8">
                  <c:v>85</c:v>
                </c:pt>
                <c:pt idx="9">
                  <c:v>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86-499C-A716-5D85EE81943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Wireline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10</c:v>
                </c:pt>
                <c:pt idx="1">
                  <c:v>10</c:v>
                </c:pt>
                <c:pt idx="2">
                  <c:v>8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8</c:v>
                </c:pt>
                <c:pt idx="7">
                  <c:v>8</c:v>
                </c:pt>
                <c:pt idx="8">
                  <c:v>8</c:v>
                </c:pt>
                <c:pt idx="9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86-499C-A716-5D85EE81943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VoIP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8</c:v>
                </c:pt>
                <c:pt idx="1">
                  <c:v>8</c:v>
                </c:pt>
                <c:pt idx="2">
                  <c:v>8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6</c:v>
                </c:pt>
                <c:pt idx="7">
                  <c:v>6</c:v>
                </c:pt>
                <c:pt idx="8">
                  <c:v>7</c:v>
                </c:pt>
                <c:pt idx="9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F86-499C-A716-5D85EE8194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5272607"/>
        <c:axId val="331840623"/>
      </c:barChart>
      <c:catAx>
        <c:axId val="3352726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840623"/>
        <c:crosses val="autoZero"/>
        <c:auto val="1"/>
        <c:lblAlgn val="ctr"/>
        <c:lblOffset val="100"/>
        <c:noMultiLvlLbl val="0"/>
      </c:catAx>
      <c:valAx>
        <c:axId val="3318406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52726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Wireless 911 Calls by Carrier Jul-20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155253444881888"/>
          <c:y val="0.1149258664538714"/>
          <c:w val="0.89844746555118116"/>
          <c:h val="0.767486542354420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Calls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VZW</c:v>
                </c:pt>
                <c:pt idx="1">
                  <c:v>Tmobile</c:v>
                </c:pt>
                <c:pt idx="2">
                  <c:v>ATT</c:v>
                </c:pt>
                <c:pt idx="3">
                  <c:v>Sprint</c:v>
                </c:pt>
                <c:pt idx="4">
                  <c:v>USC</c:v>
                </c:pt>
                <c:pt idx="5">
                  <c:v>Inland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124757</c:v>
                </c:pt>
                <c:pt idx="1">
                  <c:v>117015</c:v>
                </c:pt>
                <c:pt idx="2">
                  <c:v>87810</c:v>
                </c:pt>
                <c:pt idx="3">
                  <c:v>25920</c:v>
                </c:pt>
                <c:pt idx="4">
                  <c:v>6588</c:v>
                </c:pt>
                <c:pt idx="5">
                  <c:v>652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42-4152-902F-AFC0AFC47E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02488816"/>
        <c:axId val="1087272560"/>
      </c:barChart>
      <c:catAx>
        <c:axId val="802488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7272560"/>
        <c:crosses val="autoZero"/>
        <c:auto val="1"/>
        <c:lblAlgn val="ctr"/>
        <c:lblOffset val="100"/>
        <c:noMultiLvlLbl val="0"/>
      </c:catAx>
      <c:valAx>
        <c:axId val="1087272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2488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Wireless 911 Calls by Carrier Aug-20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Calls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VZW</c:v>
                </c:pt>
                <c:pt idx="1">
                  <c:v>Tmobile</c:v>
                </c:pt>
                <c:pt idx="2">
                  <c:v>ATT</c:v>
                </c:pt>
                <c:pt idx="3">
                  <c:v>Sprint</c:v>
                </c:pt>
                <c:pt idx="4">
                  <c:v>USC</c:v>
                </c:pt>
                <c:pt idx="5">
                  <c:v>Inland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122357</c:v>
                </c:pt>
                <c:pt idx="1">
                  <c:v>121377</c:v>
                </c:pt>
                <c:pt idx="2">
                  <c:v>84359</c:v>
                </c:pt>
                <c:pt idx="3">
                  <c:v>18720</c:v>
                </c:pt>
                <c:pt idx="4">
                  <c:v>6731</c:v>
                </c:pt>
                <c:pt idx="5">
                  <c:v>699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42-4152-902F-AFC0AFC47E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02488816"/>
        <c:axId val="1087272560"/>
      </c:barChart>
      <c:catAx>
        <c:axId val="802488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7272560"/>
        <c:crosses val="autoZero"/>
        <c:auto val="1"/>
        <c:lblAlgn val="ctr"/>
        <c:lblOffset val="100"/>
        <c:noMultiLvlLbl val="0"/>
      </c:catAx>
      <c:valAx>
        <c:axId val="1087272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2488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Wireless 911 Calls by Carrier Sept-19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Calls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VZW</c:v>
                </c:pt>
                <c:pt idx="1">
                  <c:v>Tmobile</c:v>
                </c:pt>
                <c:pt idx="2">
                  <c:v>ATT</c:v>
                </c:pt>
                <c:pt idx="3">
                  <c:v>Sprint</c:v>
                </c:pt>
                <c:pt idx="4">
                  <c:v>USC</c:v>
                </c:pt>
                <c:pt idx="5">
                  <c:v>Inland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116639</c:v>
                </c:pt>
                <c:pt idx="1">
                  <c:v>113496</c:v>
                </c:pt>
                <c:pt idx="2">
                  <c:v>79099</c:v>
                </c:pt>
                <c:pt idx="3">
                  <c:v>17001</c:v>
                </c:pt>
                <c:pt idx="4">
                  <c:v>6541</c:v>
                </c:pt>
                <c:pt idx="5">
                  <c:v>512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42-4152-902F-AFC0AFC47E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02488816"/>
        <c:axId val="1087272560"/>
      </c:barChart>
      <c:catAx>
        <c:axId val="802488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7272560"/>
        <c:crosses val="autoZero"/>
        <c:auto val="1"/>
        <c:lblAlgn val="ctr"/>
        <c:lblOffset val="100"/>
        <c:noMultiLvlLbl val="0"/>
      </c:catAx>
      <c:valAx>
        <c:axId val="1087272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2488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Wireless 911 Calls by Carrier Oct-19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Calls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VZW</c:v>
                </c:pt>
                <c:pt idx="1">
                  <c:v>Tmobile</c:v>
                </c:pt>
                <c:pt idx="2">
                  <c:v>ATT</c:v>
                </c:pt>
                <c:pt idx="3">
                  <c:v>Sprint</c:v>
                </c:pt>
                <c:pt idx="4">
                  <c:v>USC</c:v>
                </c:pt>
                <c:pt idx="5">
                  <c:v>Inland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105205</c:v>
                </c:pt>
                <c:pt idx="1">
                  <c:v>110102</c:v>
                </c:pt>
                <c:pt idx="2">
                  <c:v>71537</c:v>
                </c:pt>
                <c:pt idx="3">
                  <c:v>14173</c:v>
                </c:pt>
                <c:pt idx="4">
                  <c:v>5522</c:v>
                </c:pt>
                <c:pt idx="5">
                  <c:v>551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42-4152-902F-AFC0AFC47E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02488816"/>
        <c:axId val="1087272560"/>
      </c:barChart>
      <c:catAx>
        <c:axId val="802488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7272560"/>
        <c:crosses val="autoZero"/>
        <c:auto val="1"/>
        <c:lblAlgn val="ctr"/>
        <c:lblOffset val="100"/>
        <c:noMultiLvlLbl val="0"/>
      </c:catAx>
      <c:valAx>
        <c:axId val="1087272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2488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Washington</a:t>
            </a:r>
            <a:r>
              <a:rPr lang="en-US" baseline="0" dirty="0"/>
              <a:t> State 911 </a:t>
            </a:r>
            <a:r>
              <a:rPr lang="en-US" dirty="0"/>
              <a:t>Calls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9052534448818901E-2"/>
          <c:y val="0.10086336731893658"/>
          <c:w val="0.89844746555118116"/>
          <c:h val="0.767486542354420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Calls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528C-4C40-8019-B6C3C4254A85}"/>
              </c:ext>
            </c:extLst>
          </c:dPt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28C-4C40-8019-B6C3C4254A8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Sheet1!$A$2:$A$14</c:f>
              <c:numCache>
                <c:formatCode>[$-409]mmm\-yy;@</c:formatCode>
                <c:ptCount val="13"/>
                <c:pt idx="0">
                  <c:v>43831</c:v>
                </c:pt>
                <c:pt idx="1">
                  <c:v>43862</c:v>
                </c:pt>
                <c:pt idx="2">
                  <c:v>43891</c:v>
                </c:pt>
                <c:pt idx="3">
                  <c:v>43922</c:v>
                </c:pt>
                <c:pt idx="4">
                  <c:v>43952</c:v>
                </c:pt>
                <c:pt idx="5">
                  <c:v>43983</c:v>
                </c:pt>
                <c:pt idx="6">
                  <c:v>44013</c:v>
                </c:pt>
                <c:pt idx="7">
                  <c:v>44044</c:v>
                </c:pt>
                <c:pt idx="8">
                  <c:v>44075</c:v>
                </c:pt>
                <c:pt idx="9">
                  <c:v>44105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356462</c:v>
                </c:pt>
                <c:pt idx="1">
                  <c:v>337420</c:v>
                </c:pt>
                <c:pt idx="2">
                  <c:v>336146</c:v>
                </c:pt>
                <c:pt idx="3">
                  <c:v>312835</c:v>
                </c:pt>
                <c:pt idx="4">
                  <c:v>362456</c:v>
                </c:pt>
                <c:pt idx="5">
                  <c:v>378413</c:v>
                </c:pt>
                <c:pt idx="6">
                  <c:v>426653</c:v>
                </c:pt>
                <c:pt idx="7">
                  <c:v>415820</c:v>
                </c:pt>
                <c:pt idx="8">
                  <c:v>393914</c:v>
                </c:pt>
                <c:pt idx="9">
                  <c:v>366034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58-4C95-AF6F-68FBE51B81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91582384"/>
        <c:axId val="1085616592"/>
      </c:barChart>
      <c:dateAx>
        <c:axId val="991582384"/>
        <c:scaling>
          <c:orientation val="minMax"/>
        </c:scaling>
        <c:delete val="0"/>
        <c:axPos val="b"/>
        <c:numFmt formatCode="[$-409]mmm\-yy;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5616592"/>
        <c:crosses val="autoZero"/>
        <c:auto val="1"/>
        <c:lblOffset val="100"/>
        <c:baseTimeUnit val="months"/>
      </c:dateAx>
      <c:valAx>
        <c:axId val="1085616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1582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911 Call Types Jan-20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155253444881888"/>
          <c:y val="0.14070711486791862"/>
          <c:w val="0.89844746555118116"/>
          <c:h val="0.767486542354420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Calls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Wireless</c:v>
                </c:pt>
                <c:pt idx="1">
                  <c:v>Wireline</c:v>
                </c:pt>
                <c:pt idx="2">
                  <c:v>VoIP</c:v>
                </c:pt>
                <c:pt idx="3">
                  <c:v>Unidentified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290240</c:v>
                </c:pt>
                <c:pt idx="1">
                  <c:v>37139</c:v>
                </c:pt>
                <c:pt idx="2">
                  <c:v>27541</c:v>
                </c:pt>
                <c:pt idx="3">
                  <c:v>1542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8D-4A65-92AF-3787720435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02491216"/>
        <c:axId val="988224112"/>
      </c:barChart>
      <c:catAx>
        <c:axId val="802491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8224112"/>
        <c:crosses val="autoZero"/>
        <c:auto val="1"/>
        <c:lblAlgn val="ctr"/>
        <c:lblOffset val="100"/>
        <c:noMultiLvlLbl val="0"/>
      </c:catAx>
      <c:valAx>
        <c:axId val="988224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2491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911 Calls Types</a:t>
            </a:r>
            <a:r>
              <a:rPr lang="en-US" baseline="0" dirty="0"/>
              <a:t>  Feb-20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155253444881888"/>
          <c:y val="0.1149258664538714"/>
          <c:w val="0.89844746555118116"/>
          <c:h val="0.767486542354420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Calls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Wireless</c:v>
                </c:pt>
                <c:pt idx="1">
                  <c:v>Wireline</c:v>
                </c:pt>
                <c:pt idx="2">
                  <c:v>VoIP</c:v>
                </c:pt>
                <c:pt idx="3">
                  <c:v>Unknown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273091</c:v>
                </c:pt>
                <c:pt idx="1">
                  <c:v>34444</c:v>
                </c:pt>
                <c:pt idx="2">
                  <c:v>27918</c:v>
                </c:pt>
                <c:pt idx="3">
                  <c:v>1967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58-4AB5-B580-A32102F45F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87059536"/>
        <c:axId val="801065344"/>
      </c:barChart>
      <c:catAx>
        <c:axId val="1087059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1065344"/>
        <c:crosses val="autoZero"/>
        <c:auto val="1"/>
        <c:lblAlgn val="ctr"/>
        <c:lblOffset val="100"/>
        <c:noMultiLvlLbl val="0"/>
      </c:catAx>
      <c:valAx>
        <c:axId val="80106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7059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911 Call Types   Mar-20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6552534448818904E-2"/>
          <c:y val="6.5707119481599435E-2"/>
          <c:w val="0.93163521161417318"/>
          <c:h val="0.767486542354420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Calls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4464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368D-475D-BFFD-21A7399303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Wireless</c:v>
                </c:pt>
                <c:pt idx="1">
                  <c:v>Wireline</c:v>
                </c:pt>
                <c:pt idx="2">
                  <c:v>VoIP</c:v>
                </c:pt>
                <c:pt idx="3">
                  <c:v>Unknown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276354</c:v>
                </c:pt>
                <c:pt idx="1">
                  <c:v>31768</c:v>
                </c:pt>
                <c:pt idx="2">
                  <c:v>25358</c:v>
                </c:pt>
                <c:pt idx="3">
                  <c:v>2666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8D-475D-BFFD-21A7399303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97871280"/>
        <c:axId val="893890640"/>
      </c:barChart>
      <c:catAx>
        <c:axId val="897871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3890640"/>
        <c:crosses val="autoZero"/>
        <c:auto val="1"/>
        <c:lblAlgn val="ctr"/>
        <c:lblOffset val="100"/>
        <c:noMultiLvlLbl val="0"/>
      </c:catAx>
      <c:valAx>
        <c:axId val="893890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7871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911 Call Type  Apr-20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Calls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Wireless</c:v>
                </c:pt>
                <c:pt idx="1">
                  <c:v>Wireline</c:v>
                </c:pt>
                <c:pt idx="2">
                  <c:v>VoIP</c:v>
                </c:pt>
                <c:pt idx="3">
                  <c:v>Unknown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262107</c:v>
                </c:pt>
                <c:pt idx="1">
                  <c:v>27085</c:v>
                </c:pt>
                <c:pt idx="2">
                  <c:v>21676</c:v>
                </c:pt>
                <c:pt idx="3">
                  <c:v>1979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F5-4E7A-A285-6E2D4357FB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94689504"/>
        <c:axId val="1087267568"/>
      </c:barChart>
      <c:catAx>
        <c:axId val="894689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7267568"/>
        <c:crosses val="autoZero"/>
        <c:auto val="1"/>
        <c:lblAlgn val="ctr"/>
        <c:lblOffset val="100"/>
        <c:noMultiLvlLbl val="0"/>
      </c:catAx>
      <c:valAx>
        <c:axId val="1087267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4689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911 Call Type May-20</a:t>
            </a:r>
          </a:p>
        </c:rich>
      </c:tx>
      <c:layout>
        <c:manualLayout>
          <c:xMode val="edge"/>
          <c:yMode val="edge"/>
          <c:x val="0.36910937500000002"/>
          <c:y val="1.87499988465797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Calls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Wireless</c:v>
                </c:pt>
                <c:pt idx="1">
                  <c:v>Wireline</c:v>
                </c:pt>
                <c:pt idx="2">
                  <c:v>VoIP</c:v>
                </c:pt>
                <c:pt idx="3">
                  <c:v>Unknown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307185</c:v>
                </c:pt>
                <c:pt idx="1">
                  <c:v>29690</c:v>
                </c:pt>
                <c:pt idx="2">
                  <c:v>23602</c:v>
                </c:pt>
                <c:pt idx="3">
                  <c:v>1979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1C-4897-A5E5-B833187490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97869280"/>
        <c:axId val="1087267984"/>
      </c:barChart>
      <c:catAx>
        <c:axId val="897869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7267984"/>
        <c:crosses val="autoZero"/>
        <c:auto val="1"/>
        <c:lblAlgn val="ctr"/>
        <c:lblOffset val="100"/>
        <c:noMultiLvlLbl val="0"/>
      </c:catAx>
      <c:valAx>
        <c:axId val="1087267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7869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911 Call Type Jun-20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Calls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Wireless</c:v>
                </c:pt>
                <c:pt idx="1">
                  <c:v>Wireline</c:v>
                </c:pt>
                <c:pt idx="2">
                  <c:v>VoIP</c:v>
                </c:pt>
                <c:pt idx="3">
                  <c:v>Unknown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320652</c:v>
                </c:pt>
                <c:pt idx="1">
                  <c:v>30825</c:v>
                </c:pt>
                <c:pt idx="2">
                  <c:v>24724</c:v>
                </c:pt>
                <c:pt idx="3">
                  <c:v>1694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A1-4E14-95F0-7C986AE79B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94415840"/>
        <c:axId val="897574336"/>
      </c:barChart>
      <c:catAx>
        <c:axId val="1194415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7574336"/>
        <c:crosses val="autoZero"/>
        <c:auto val="1"/>
        <c:lblAlgn val="ctr"/>
        <c:lblOffset val="100"/>
        <c:noMultiLvlLbl val="0"/>
      </c:catAx>
      <c:valAx>
        <c:axId val="897574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4415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816CA-5F81-4D9C-9A12-42EB25996A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B7D2AD-FE14-4CB3-B515-F8F1D04CE5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197E29-92BC-48A1-8C33-B00BA8BD7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BCA0-AD81-4A95-8B59-C9E8A1A2332D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FCF15-7B1E-4940-98E3-E5872E12B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D1E43F-9429-40CA-9D62-BFEE45116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51706-3DFA-4028-A02E-07B10ADEE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087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221A7-66CC-4B9C-8108-3903C8C02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D6FAF7-2B44-4995-8F34-F81993E749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1B94BF-3525-44B2-8227-A277EC0DC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BCA0-AD81-4A95-8B59-C9E8A1A2332D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299BFB-4A2C-43E1-9D92-D56FC945A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8F2790-D448-4F12-9BE1-75C45D6A9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51706-3DFA-4028-A02E-07B10ADEE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607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47DEC9-4266-4E29-BEFF-0DCD5738BA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985FAC-9267-4F94-872C-8EF5D9693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CD5E2F-0889-4B7D-927B-98E06A1D0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BCA0-AD81-4A95-8B59-C9E8A1A2332D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0E08F8-3836-4B22-94DB-88C30C191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673D4-1248-4796-9B3E-918C4645C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51706-3DFA-4028-A02E-07B10ADEE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885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A1250-4DE7-49AD-9870-8BA02AE26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ECD1A-F527-4276-9249-4D326F8FE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DE15C2-F792-4556-A6B6-8C188A5C4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BCA0-AD81-4A95-8B59-C9E8A1A2332D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DB31-FE99-44FA-BF12-63B59FC6E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10E972-B383-41E9-A01E-892A5F571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51706-3DFA-4028-A02E-07B10ADEE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296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9305B-6FED-4097-BAEB-22ABE27FD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349E07-B31F-494E-94C1-BD8FA7C799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03D628-BBA5-4EED-903E-C8E1FFAAC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BCA0-AD81-4A95-8B59-C9E8A1A2332D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548FE-933B-4F7C-A1E8-4DB7208B4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A8E465-8EF1-4B5C-8E92-221420415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51706-3DFA-4028-A02E-07B10ADEE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167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D685-66B7-48DC-9436-36CD489AF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0300C-5C3F-4D37-924B-625BCAEFD0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E1D430-A85D-49FA-BF03-BA99C3B000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B1ADAD-3BF5-4642-BB51-B84C9BD52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BCA0-AD81-4A95-8B59-C9E8A1A2332D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7773F6-5BB1-4289-916C-585FF0466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9DD757-8599-4EB2-9ECD-6257C907D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51706-3DFA-4028-A02E-07B10ADEE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483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6A60F-F924-4A79-99B6-19860F544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89F3D8-B314-4F5E-BACB-E0510DE575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268406-69F7-4A5F-BEC8-B2627B93D8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BA0C47-7026-449D-AC0A-13C4E55D18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7571C2-9B6F-457F-8015-8E9BDDF7FC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B20895-01A1-4C35-B167-8F77AA280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BCA0-AD81-4A95-8B59-C9E8A1A2332D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E25C20-DC7D-46E5-99AE-D2984DE81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A6C5B9-6461-457C-B200-376DB4D16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51706-3DFA-4028-A02E-07B10ADEE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584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101AF-23A4-4368-AE35-F573ADDF4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0DC482-A8DA-4873-8D51-41CF621E3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BCA0-AD81-4A95-8B59-C9E8A1A2332D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6D013D-0FD5-46E0-8745-71AA6343E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13E539-E721-4C86-98FC-6C7B9BAFC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51706-3DFA-4028-A02E-07B10ADEE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509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60C622-BBDA-4223-86AA-92D0BDE3C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BCA0-AD81-4A95-8B59-C9E8A1A2332D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02C9A3-705E-4759-9ED6-CB3242357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1B4CC8-31CC-4B5F-B99F-A2958BA61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51706-3DFA-4028-A02E-07B10ADEE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554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92BA6-3F0C-4E96-ABEA-8F276D457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D3A73-7E0D-4F39-B201-D00D533AE3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2339D8-3335-4887-BF28-33A1816B13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D63C3F-68D4-45E7-AEB0-52CB45D62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BCA0-AD81-4A95-8B59-C9E8A1A2332D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145014-C4CE-44E3-B798-A9D79AB55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70408D-4308-474F-A6E3-53389F9AE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51706-3DFA-4028-A02E-07B10ADEE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299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E7816-8127-4075-AEC8-DEE4EF1E4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17B31D-4E06-42E2-81C3-2E834E4306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385CB6-F917-4EC9-B92C-014FF7BE6F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F306B7-6D39-43D6-8A25-C1A828AFE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BCA0-AD81-4A95-8B59-C9E8A1A2332D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BD9F29-AC03-4458-9A5B-175874D1B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7B1D2C-FFA2-4DE9-BC24-E9E08FE90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51706-3DFA-4028-A02E-07B10ADEE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130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982055-894F-4DC4-ADAA-1D60A473E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1F07D8-469D-489E-9B0E-F74F25F95A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AC65B5-C07B-4DF7-B10D-C7A3DE0F2B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BCA0-AD81-4A95-8B59-C9E8A1A2332D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260726-7BE5-4F14-A2F2-C4A481FB29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BA101B-95A6-4B75-B70E-A5E3FC0F93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51706-3DFA-4028-A02E-07B10ADEE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521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Relationship Id="rId4" Type="http://schemas.openxmlformats.org/officeDocument/2006/relationships/slide" Target="slid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Relationship Id="rId4" Type="http://schemas.openxmlformats.org/officeDocument/2006/relationships/slide" Target="slid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Relationship Id="rId4" Type="http://schemas.openxmlformats.org/officeDocument/2006/relationships/slide" Target="slid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Relationship Id="rId4" Type="http://schemas.openxmlformats.org/officeDocument/2006/relationships/slide" Target="slid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Relationship Id="rId4" Type="http://schemas.openxmlformats.org/officeDocument/2006/relationships/slide" Target="slid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5.xml"/><Relationship Id="rId7" Type="http://schemas.openxmlformats.org/officeDocument/2006/relationships/slide" Target="slide9.xml"/><Relationship Id="rId12" Type="http://schemas.openxmlformats.org/officeDocument/2006/relationships/slide" Target="slide1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5" Type="http://schemas.openxmlformats.org/officeDocument/2006/relationships/slide" Target="slide7.xml"/><Relationship Id="rId10" Type="http://schemas.openxmlformats.org/officeDocument/2006/relationships/slide" Target="slide12.xml"/><Relationship Id="rId4" Type="http://schemas.openxmlformats.org/officeDocument/2006/relationships/slide" Target="slide6.xml"/><Relationship Id="rId9" Type="http://schemas.openxmlformats.org/officeDocument/2006/relationships/slide" Target="slide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Relationship Id="rId4" Type="http://schemas.openxmlformats.org/officeDocument/2006/relationships/slide" Target="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Relationship Id="rId4" Type="http://schemas.openxmlformats.org/officeDocument/2006/relationships/slide" Target="sl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Relationship Id="rId4" Type="http://schemas.openxmlformats.org/officeDocument/2006/relationships/slide" Target="slid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Relationship Id="rId4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2C45E-F36E-419A-8642-B56A3AE25B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ESInet 911 Calls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E27FC4-2843-4C37-903F-B8F578B215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1/1/20 – 7/31/20</a:t>
            </a:r>
          </a:p>
        </p:txBody>
      </p:sp>
      <p:sp>
        <p:nvSpPr>
          <p:cNvPr id="4" name="Action Button: Get Information 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FA44E3D2-5971-4294-A4E5-190D8F3A6694}"/>
              </a:ext>
            </a:extLst>
          </p:cNvPr>
          <p:cNvSpPr/>
          <p:nvPr/>
        </p:nvSpPr>
        <p:spPr>
          <a:xfrm>
            <a:off x="2740152" y="4944919"/>
            <a:ext cx="422910" cy="308187"/>
          </a:xfrm>
          <a:prstGeom prst="actionButtonInformati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7BC83D-4646-4350-97F0-DF794DCD2C0A}"/>
              </a:ext>
            </a:extLst>
          </p:cNvPr>
          <p:cNvSpPr txBox="1"/>
          <p:nvPr/>
        </p:nvSpPr>
        <p:spPr>
          <a:xfrm>
            <a:off x="3497580" y="4753451"/>
            <a:ext cx="5132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Presentation Mode(PM), click me for drill-down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CNRTL + Click if not in PM</a:t>
            </a:r>
          </a:p>
        </p:txBody>
      </p:sp>
      <p:sp>
        <p:nvSpPr>
          <p:cNvPr id="8" name="Arrow: Right 7">
            <a:hlinkClick r:id="rId2" action="ppaction://hlinksldjump"/>
            <a:extLst>
              <a:ext uri="{FF2B5EF4-FFF2-40B4-BE49-F238E27FC236}">
                <a16:creationId xmlns:a16="http://schemas.microsoft.com/office/drawing/2014/main" id="{79B82A48-EED0-41BA-95B7-C5BE41510F6E}"/>
              </a:ext>
            </a:extLst>
          </p:cNvPr>
          <p:cNvSpPr/>
          <p:nvPr/>
        </p:nvSpPr>
        <p:spPr>
          <a:xfrm>
            <a:off x="2560447" y="5700526"/>
            <a:ext cx="900430" cy="454502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hlinkClick r:id="rId3" action="ppaction://hlinksldjump"/>
              </a:rPr>
              <a:t>RETURN</a:t>
            </a:r>
            <a:endParaRPr lang="en-US" sz="1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EEF66B-EFD4-4ADF-885C-13A7C819EF5D}"/>
              </a:ext>
            </a:extLst>
          </p:cNvPr>
          <p:cNvSpPr txBox="1"/>
          <p:nvPr/>
        </p:nvSpPr>
        <p:spPr>
          <a:xfrm>
            <a:off x="3497580" y="5588603"/>
            <a:ext cx="5132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Takes you back to previous slide (CNTRL + Click if not  in PM)</a:t>
            </a:r>
          </a:p>
        </p:txBody>
      </p:sp>
    </p:spTree>
    <p:extLst>
      <p:ext uri="{BB962C8B-B14F-4D97-AF65-F5344CB8AC3E}">
        <p14:creationId xmlns:p14="http://schemas.microsoft.com/office/powerpoint/2010/main" val="1660664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D35B272-BA3B-4802-A489-5A6CA0B268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6818857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Action Button: Get Information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F01C90B6-363B-4AE7-B59A-207A924A267E}"/>
              </a:ext>
            </a:extLst>
          </p:cNvPr>
          <p:cNvSpPr/>
          <p:nvPr/>
        </p:nvSpPr>
        <p:spPr>
          <a:xfrm>
            <a:off x="3326130" y="3429000"/>
            <a:ext cx="594360" cy="651510"/>
          </a:xfrm>
          <a:prstGeom prst="actionButtonInformati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hlinkClick r:id="rId4" action="ppaction://hlinksldjump"/>
            <a:extLst>
              <a:ext uri="{FF2B5EF4-FFF2-40B4-BE49-F238E27FC236}">
                <a16:creationId xmlns:a16="http://schemas.microsoft.com/office/drawing/2014/main" id="{19C1F7D4-2A9F-439E-B137-C8C2AA1FF00D}"/>
              </a:ext>
            </a:extLst>
          </p:cNvPr>
          <p:cNvSpPr/>
          <p:nvPr/>
        </p:nvSpPr>
        <p:spPr>
          <a:xfrm>
            <a:off x="10160000" y="291041"/>
            <a:ext cx="1485900" cy="85725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RETURN</a:t>
            </a:r>
          </a:p>
        </p:txBody>
      </p:sp>
    </p:spTree>
    <p:extLst>
      <p:ext uri="{BB962C8B-B14F-4D97-AF65-F5344CB8AC3E}">
        <p14:creationId xmlns:p14="http://schemas.microsoft.com/office/powerpoint/2010/main" val="2383696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B2CED5E-6D96-46D6-B54D-E22FED2A4E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9931310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Action Button: Get Information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838841C8-265D-4EA4-B202-7209FFFA4110}"/>
              </a:ext>
            </a:extLst>
          </p:cNvPr>
          <p:cNvSpPr/>
          <p:nvPr/>
        </p:nvSpPr>
        <p:spPr>
          <a:xfrm>
            <a:off x="3326130" y="3429000"/>
            <a:ext cx="594360" cy="651510"/>
          </a:xfrm>
          <a:prstGeom prst="actionButtonInformati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hlinkClick r:id="rId4" action="ppaction://hlinksldjump"/>
            <a:extLst>
              <a:ext uri="{FF2B5EF4-FFF2-40B4-BE49-F238E27FC236}">
                <a16:creationId xmlns:a16="http://schemas.microsoft.com/office/drawing/2014/main" id="{947E6526-4DA5-442C-981A-D0357C33F53F}"/>
              </a:ext>
            </a:extLst>
          </p:cNvPr>
          <p:cNvSpPr/>
          <p:nvPr/>
        </p:nvSpPr>
        <p:spPr>
          <a:xfrm>
            <a:off x="10160000" y="291041"/>
            <a:ext cx="1485900" cy="85725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RETURN</a:t>
            </a:r>
          </a:p>
        </p:txBody>
      </p:sp>
    </p:spTree>
    <p:extLst>
      <p:ext uri="{BB962C8B-B14F-4D97-AF65-F5344CB8AC3E}">
        <p14:creationId xmlns:p14="http://schemas.microsoft.com/office/powerpoint/2010/main" val="598591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B2CED5E-6D96-46D6-B54D-E22FED2A4E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32414178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Action Button: Get Information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838841C8-265D-4EA4-B202-7209FFFA4110}"/>
              </a:ext>
            </a:extLst>
          </p:cNvPr>
          <p:cNvSpPr/>
          <p:nvPr/>
        </p:nvSpPr>
        <p:spPr>
          <a:xfrm>
            <a:off x="3326130" y="3429000"/>
            <a:ext cx="594360" cy="651510"/>
          </a:xfrm>
          <a:prstGeom prst="actionButtonInformati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hlinkClick r:id="rId4" action="ppaction://hlinksldjump"/>
            <a:extLst>
              <a:ext uri="{FF2B5EF4-FFF2-40B4-BE49-F238E27FC236}">
                <a16:creationId xmlns:a16="http://schemas.microsoft.com/office/drawing/2014/main" id="{947E6526-4DA5-442C-981A-D0357C33F53F}"/>
              </a:ext>
            </a:extLst>
          </p:cNvPr>
          <p:cNvSpPr/>
          <p:nvPr/>
        </p:nvSpPr>
        <p:spPr>
          <a:xfrm>
            <a:off x="10160000" y="291041"/>
            <a:ext cx="1485900" cy="85725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RETURN</a:t>
            </a:r>
          </a:p>
        </p:txBody>
      </p:sp>
    </p:spTree>
    <p:extLst>
      <p:ext uri="{BB962C8B-B14F-4D97-AF65-F5344CB8AC3E}">
        <p14:creationId xmlns:p14="http://schemas.microsoft.com/office/powerpoint/2010/main" val="25999831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B2CED5E-6D96-46D6-B54D-E22FED2A4E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8003630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Action Button: Get Information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838841C8-265D-4EA4-B202-7209FFFA4110}"/>
              </a:ext>
            </a:extLst>
          </p:cNvPr>
          <p:cNvSpPr/>
          <p:nvPr/>
        </p:nvSpPr>
        <p:spPr>
          <a:xfrm>
            <a:off x="3326130" y="3429000"/>
            <a:ext cx="594360" cy="651510"/>
          </a:xfrm>
          <a:prstGeom prst="actionButtonInformati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hlinkClick r:id="rId4" action="ppaction://hlinksldjump"/>
            <a:extLst>
              <a:ext uri="{FF2B5EF4-FFF2-40B4-BE49-F238E27FC236}">
                <a16:creationId xmlns:a16="http://schemas.microsoft.com/office/drawing/2014/main" id="{947E6526-4DA5-442C-981A-D0357C33F53F}"/>
              </a:ext>
            </a:extLst>
          </p:cNvPr>
          <p:cNvSpPr/>
          <p:nvPr/>
        </p:nvSpPr>
        <p:spPr>
          <a:xfrm>
            <a:off x="10160000" y="291041"/>
            <a:ext cx="1485900" cy="85725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RETURN</a:t>
            </a:r>
          </a:p>
        </p:txBody>
      </p:sp>
    </p:spTree>
    <p:extLst>
      <p:ext uri="{BB962C8B-B14F-4D97-AF65-F5344CB8AC3E}">
        <p14:creationId xmlns:p14="http://schemas.microsoft.com/office/powerpoint/2010/main" val="38102578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B2CED5E-6D96-46D6-B54D-E22FED2A4E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89280462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Action Button: Get Information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838841C8-265D-4EA4-B202-7209FFFA4110}"/>
              </a:ext>
            </a:extLst>
          </p:cNvPr>
          <p:cNvSpPr/>
          <p:nvPr/>
        </p:nvSpPr>
        <p:spPr>
          <a:xfrm>
            <a:off x="3326130" y="3429000"/>
            <a:ext cx="594360" cy="651510"/>
          </a:xfrm>
          <a:prstGeom prst="actionButtonInformati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hlinkClick r:id="rId4" action="ppaction://hlinksldjump"/>
            <a:extLst>
              <a:ext uri="{FF2B5EF4-FFF2-40B4-BE49-F238E27FC236}">
                <a16:creationId xmlns:a16="http://schemas.microsoft.com/office/drawing/2014/main" id="{947E6526-4DA5-442C-981A-D0357C33F53F}"/>
              </a:ext>
            </a:extLst>
          </p:cNvPr>
          <p:cNvSpPr/>
          <p:nvPr/>
        </p:nvSpPr>
        <p:spPr>
          <a:xfrm>
            <a:off x="10160000" y="291041"/>
            <a:ext cx="1485900" cy="85725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RETURN</a:t>
            </a:r>
          </a:p>
        </p:txBody>
      </p:sp>
    </p:spTree>
    <p:extLst>
      <p:ext uri="{BB962C8B-B14F-4D97-AF65-F5344CB8AC3E}">
        <p14:creationId xmlns:p14="http://schemas.microsoft.com/office/powerpoint/2010/main" val="3342460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5A307F9-6279-4336-AE23-0BEE877832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1357685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Arrow: Right 4">
            <a:hlinkClick r:id="rId3" action="ppaction://hlinksldjump"/>
            <a:extLst>
              <a:ext uri="{FF2B5EF4-FFF2-40B4-BE49-F238E27FC236}">
                <a16:creationId xmlns:a16="http://schemas.microsoft.com/office/drawing/2014/main" id="{89CC8836-7E28-46F9-9DB9-1FC7032E7BF8}"/>
              </a:ext>
            </a:extLst>
          </p:cNvPr>
          <p:cNvSpPr/>
          <p:nvPr/>
        </p:nvSpPr>
        <p:spPr>
          <a:xfrm>
            <a:off x="10160000" y="291041"/>
            <a:ext cx="1485900" cy="8572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3" action="ppaction://hlinksldjump"/>
              </a:rPr>
              <a:t>RETURN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2476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5A307F9-6279-4336-AE23-0BEE877832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6748138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Arrow: Right 2">
            <a:hlinkClick r:id="rId3" action="ppaction://hlinksldjump"/>
            <a:extLst>
              <a:ext uri="{FF2B5EF4-FFF2-40B4-BE49-F238E27FC236}">
                <a16:creationId xmlns:a16="http://schemas.microsoft.com/office/drawing/2014/main" id="{9B9B4531-B69A-4994-B37C-A0FCA61A3962}"/>
              </a:ext>
            </a:extLst>
          </p:cNvPr>
          <p:cNvSpPr/>
          <p:nvPr/>
        </p:nvSpPr>
        <p:spPr>
          <a:xfrm>
            <a:off x="10160000" y="291041"/>
            <a:ext cx="1485900" cy="8572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3" action="ppaction://hlinksldjump"/>
              </a:rPr>
              <a:t>RETURN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AE9A9C4-CF37-4954-BBAA-74474A110EE8}"/>
              </a:ext>
            </a:extLst>
          </p:cNvPr>
          <p:cNvSpPr txBox="1"/>
          <p:nvPr/>
        </p:nvSpPr>
        <p:spPr>
          <a:xfrm>
            <a:off x="6972300" y="5787463"/>
            <a:ext cx="4137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 May be over-reported due to reference data error</a:t>
            </a:r>
          </a:p>
        </p:txBody>
      </p:sp>
    </p:spTree>
    <p:extLst>
      <p:ext uri="{BB962C8B-B14F-4D97-AF65-F5344CB8AC3E}">
        <p14:creationId xmlns:p14="http://schemas.microsoft.com/office/powerpoint/2010/main" val="34604594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5A307F9-6279-4336-AE23-0BEE877832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4002231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Arrow: Right 2">
            <a:hlinkClick r:id="rId3" action="ppaction://hlinksldjump"/>
            <a:extLst>
              <a:ext uri="{FF2B5EF4-FFF2-40B4-BE49-F238E27FC236}">
                <a16:creationId xmlns:a16="http://schemas.microsoft.com/office/drawing/2014/main" id="{6EF0BF2D-EEC3-49F4-8E78-B51CD466EBCA}"/>
              </a:ext>
            </a:extLst>
          </p:cNvPr>
          <p:cNvSpPr/>
          <p:nvPr/>
        </p:nvSpPr>
        <p:spPr>
          <a:xfrm>
            <a:off x="10160000" y="291041"/>
            <a:ext cx="1485900" cy="8572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3" action="ppaction://hlinksldjump"/>
              </a:rPr>
              <a:t>RETURN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8499E3-5445-4B49-8CE1-F9F1CF2881F4}"/>
              </a:ext>
            </a:extLst>
          </p:cNvPr>
          <p:cNvSpPr txBox="1"/>
          <p:nvPr/>
        </p:nvSpPr>
        <p:spPr>
          <a:xfrm>
            <a:off x="6972300" y="5787463"/>
            <a:ext cx="4137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 May be over-reported due to reference data error</a:t>
            </a:r>
          </a:p>
        </p:txBody>
      </p:sp>
    </p:spTree>
    <p:extLst>
      <p:ext uri="{BB962C8B-B14F-4D97-AF65-F5344CB8AC3E}">
        <p14:creationId xmlns:p14="http://schemas.microsoft.com/office/powerpoint/2010/main" val="717474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5A307F9-6279-4336-AE23-0BEE877832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3684925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Arrow: Right 2">
            <a:hlinkClick r:id="rId3" action="ppaction://hlinksldjump"/>
            <a:extLst>
              <a:ext uri="{FF2B5EF4-FFF2-40B4-BE49-F238E27FC236}">
                <a16:creationId xmlns:a16="http://schemas.microsoft.com/office/drawing/2014/main" id="{3D35837F-CE62-4110-808E-650B81E21614}"/>
              </a:ext>
            </a:extLst>
          </p:cNvPr>
          <p:cNvSpPr/>
          <p:nvPr/>
        </p:nvSpPr>
        <p:spPr>
          <a:xfrm>
            <a:off x="10160000" y="291041"/>
            <a:ext cx="1485900" cy="8572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3" action="ppaction://hlinksldjump"/>
              </a:rPr>
              <a:t>RETURN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895F81-7F10-4EFC-9B54-4C686C782725}"/>
              </a:ext>
            </a:extLst>
          </p:cNvPr>
          <p:cNvSpPr txBox="1"/>
          <p:nvPr/>
        </p:nvSpPr>
        <p:spPr>
          <a:xfrm>
            <a:off x="6972300" y="5787463"/>
            <a:ext cx="4137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 May be over-reported due to reference data error</a:t>
            </a:r>
          </a:p>
        </p:txBody>
      </p:sp>
    </p:spTree>
    <p:extLst>
      <p:ext uri="{BB962C8B-B14F-4D97-AF65-F5344CB8AC3E}">
        <p14:creationId xmlns:p14="http://schemas.microsoft.com/office/powerpoint/2010/main" val="2364968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5A307F9-6279-4336-AE23-0BEE877832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73733688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Arrow: Right 2">
            <a:hlinkClick r:id="rId3" action="ppaction://hlinksldjump"/>
            <a:extLst>
              <a:ext uri="{FF2B5EF4-FFF2-40B4-BE49-F238E27FC236}">
                <a16:creationId xmlns:a16="http://schemas.microsoft.com/office/drawing/2014/main" id="{B96CE45A-3271-4327-82B5-7EF4676B1100}"/>
              </a:ext>
            </a:extLst>
          </p:cNvPr>
          <p:cNvSpPr/>
          <p:nvPr/>
        </p:nvSpPr>
        <p:spPr>
          <a:xfrm>
            <a:off x="10160000" y="291041"/>
            <a:ext cx="1485900" cy="8572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4" action="ppaction://hlinksldjump"/>
              </a:rPr>
              <a:t>RETURN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9247D8-4604-4396-8314-AF18AD06EE34}"/>
              </a:ext>
            </a:extLst>
          </p:cNvPr>
          <p:cNvSpPr txBox="1"/>
          <p:nvPr/>
        </p:nvSpPr>
        <p:spPr>
          <a:xfrm>
            <a:off x="6972300" y="5787463"/>
            <a:ext cx="4137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 May be over-reported due to reference data error</a:t>
            </a:r>
          </a:p>
        </p:txBody>
      </p:sp>
    </p:spTree>
    <p:extLst>
      <p:ext uri="{BB962C8B-B14F-4D97-AF65-F5344CB8AC3E}">
        <p14:creationId xmlns:p14="http://schemas.microsoft.com/office/powerpoint/2010/main" val="2371558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81099B0-D3A1-40C9-A412-2BA508BA0D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2655658"/>
              </p:ext>
            </p:extLst>
          </p:nvPr>
        </p:nvGraphicFramePr>
        <p:xfrm>
          <a:off x="838200" y="9112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6435914-0E02-4FCE-A9ED-5960F74BB112}"/>
              </a:ext>
            </a:extLst>
          </p:cNvPr>
          <p:cNvSpPr txBox="1"/>
          <p:nvPr/>
        </p:nvSpPr>
        <p:spPr>
          <a:xfrm>
            <a:off x="1562100" y="4905415"/>
            <a:ext cx="3314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 all PSAP not yet migrated</a:t>
            </a:r>
          </a:p>
        </p:txBody>
      </p:sp>
      <p:sp>
        <p:nvSpPr>
          <p:cNvPr id="8" name="Arrow: Right 7">
            <a:hlinkClick r:id="rId3" action="ppaction://hlinksldjump"/>
            <a:extLst>
              <a:ext uri="{FF2B5EF4-FFF2-40B4-BE49-F238E27FC236}">
                <a16:creationId xmlns:a16="http://schemas.microsoft.com/office/drawing/2014/main" id="{DA4D0CD4-890B-4488-BCDA-370EEE0F9171}"/>
              </a:ext>
            </a:extLst>
          </p:cNvPr>
          <p:cNvSpPr/>
          <p:nvPr/>
        </p:nvSpPr>
        <p:spPr>
          <a:xfrm>
            <a:off x="9309100" y="5090081"/>
            <a:ext cx="1816100" cy="1041400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3" action="ppaction://hlinksldjump"/>
              </a:rPr>
              <a:t>2020 Details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9567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5A307F9-6279-4336-AE23-0BEE877832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7028667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Arrow: Right 2">
            <a:hlinkClick r:id="rId3" action="ppaction://hlinksldjump"/>
            <a:extLst>
              <a:ext uri="{FF2B5EF4-FFF2-40B4-BE49-F238E27FC236}">
                <a16:creationId xmlns:a16="http://schemas.microsoft.com/office/drawing/2014/main" id="{B9DB16DF-443D-4372-B8D7-A342A471EEFB}"/>
              </a:ext>
            </a:extLst>
          </p:cNvPr>
          <p:cNvSpPr/>
          <p:nvPr/>
        </p:nvSpPr>
        <p:spPr>
          <a:xfrm>
            <a:off x="10160000" y="291041"/>
            <a:ext cx="1485900" cy="8572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4" action="ppaction://hlinksldjump"/>
              </a:rPr>
              <a:t>RETURN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0671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5A307F9-6279-4336-AE23-0BEE877832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62044638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Arrow: Right 2">
            <a:hlinkClick r:id="rId3" action="ppaction://hlinksldjump"/>
            <a:extLst>
              <a:ext uri="{FF2B5EF4-FFF2-40B4-BE49-F238E27FC236}">
                <a16:creationId xmlns:a16="http://schemas.microsoft.com/office/drawing/2014/main" id="{D9BD1EC8-E356-4FE0-911F-D6FCC7076B1E}"/>
              </a:ext>
            </a:extLst>
          </p:cNvPr>
          <p:cNvSpPr/>
          <p:nvPr/>
        </p:nvSpPr>
        <p:spPr>
          <a:xfrm>
            <a:off x="10160000" y="291041"/>
            <a:ext cx="1485900" cy="8572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4" action="ppaction://hlinksldjump"/>
              </a:rPr>
              <a:t>RETURN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9492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5A307F9-6279-4336-AE23-0BEE877832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0111277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Arrow: Right 2">
            <a:hlinkClick r:id="rId3" action="ppaction://hlinksldjump"/>
            <a:extLst>
              <a:ext uri="{FF2B5EF4-FFF2-40B4-BE49-F238E27FC236}">
                <a16:creationId xmlns:a16="http://schemas.microsoft.com/office/drawing/2014/main" id="{D9BD1EC8-E356-4FE0-911F-D6FCC7076B1E}"/>
              </a:ext>
            </a:extLst>
          </p:cNvPr>
          <p:cNvSpPr/>
          <p:nvPr/>
        </p:nvSpPr>
        <p:spPr>
          <a:xfrm>
            <a:off x="10160000" y="291041"/>
            <a:ext cx="1485900" cy="8572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4" action="ppaction://hlinksldjump"/>
              </a:rPr>
              <a:t>RETURN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6771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5A307F9-6279-4336-AE23-0BEE877832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0854367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Arrow: Right 2">
            <a:hlinkClick r:id="rId3" action="ppaction://hlinksldjump"/>
            <a:extLst>
              <a:ext uri="{FF2B5EF4-FFF2-40B4-BE49-F238E27FC236}">
                <a16:creationId xmlns:a16="http://schemas.microsoft.com/office/drawing/2014/main" id="{D9BD1EC8-E356-4FE0-911F-D6FCC7076B1E}"/>
              </a:ext>
            </a:extLst>
          </p:cNvPr>
          <p:cNvSpPr/>
          <p:nvPr/>
        </p:nvSpPr>
        <p:spPr>
          <a:xfrm>
            <a:off x="10160000" y="291041"/>
            <a:ext cx="1485900" cy="8572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4" action="ppaction://hlinksldjump"/>
              </a:rPr>
              <a:t>RETURN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9814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5A307F9-6279-4336-AE23-0BEE877832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99788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Arrow: Right 2">
            <a:hlinkClick r:id="rId3" action="ppaction://hlinksldjump"/>
            <a:extLst>
              <a:ext uri="{FF2B5EF4-FFF2-40B4-BE49-F238E27FC236}">
                <a16:creationId xmlns:a16="http://schemas.microsoft.com/office/drawing/2014/main" id="{D9BD1EC8-E356-4FE0-911F-D6FCC7076B1E}"/>
              </a:ext>
            </a:extLst>
          </p:cNvPr>
          <p:cNvSpPr/>
          <p:nvPr/>
        </p:nvSpPr>
        <p:spPr>
          <a:xfrm>
            <a:off x="10160000" y="291041"/>
            <a:ext cx="1485900" cy="8572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4" action="ppaction://hlinksldjump"/>
              </a:rPr>
              <a:t>RETURN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1772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B275C46-8EFC-45D3-BE9A-52BCDAB33B06}"/>
              </a:ext>
            </a:extLst>
          </p:cNvPr>
          <p:cNvSpPr txBox="1"/>
          <p:nvPr/>
        </p:nvSpPr>
        <p:spPr>
          <a:xfrm>
            <a:off x="4535424" y="2404872"/>
            <a:ext cx="2578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Not Now </a:t>
            </a:r>
            <a:r>
              <a:rPr lang="en-US" sz="3600" dirty="0">
                <a:sym typeface="Wingdings" panose="05000000000000000000" pitchFamily="2" charset="2"/>
              </a:rPr>
              <a:t> </a:t>
            </a:r>
            <a:endParaRPr lang="en-US" sz="3600" dirty="0"/>
          </a:p>
        </p:txBody>
      </p:sp>
      <p:sp>
        <p:nvSpPr>
          <p:cNvPr id="5" name="Arrow: Right 4">
            <a:hlinkClick r:id="rId2" action="ppaction://hlinksldjump"/>
            <a:extLst>
              <a:ext uri="{FF2B5EF4-FFF2-40B4-BE49-F238E27FC236}">
                <a16:creationId xmlns:a16="http://schemas.microsoft.com/office/drawing/2014/main" id="{248B2F40-1CD4-4225-9D5A-C6A9A44B207C}"/>
              </a:ext>
            </a:extLst>
          </p:cNvPr>
          <p:cNvSpPr/>
          <p:nvPr/>
        </p:nvSpPr>
        <p:spPr>
          <a:xfrm>
            <a:off x="5097843" y="3806798"/>
            <a:ext cx="1782954" cy="837434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Start</a:t>
            </a:r>
          </a:p>
        </p:txBody>
      </p:sp>
    </p:spTree>
    <p:extLst>
      <p:ext uri="{BB962C8B-B14F-4D97-AF65-F5344CB8AC3E}">
        <p14:creationId xmlns:p14="http://schemas.microsoft.com/office/powerpoint/2010/main" val="3676601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6ACED95-BB21-4EBA-A382-EF4AAB4F2B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3227768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8940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5607BEE2-D946-4925-80EE-5AEF400B07D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5091317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Action Button: Get Information 8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9CE45DB9-431D-4E7B-B196-FA107F1D72A7}"/>
              </a:ext>
            </a:extLst>
          </p:cNvPr>
          <p:cNvSpPr>
            <a:spLocks noChangeAspect="1"/>
          </p:cNvSpPr>
          <p:nvPr/>
        </p:nvSpPr>
        <p:spPr>
          <a:xfrm>
            <a:off x="2983162" y="3362784"/>
            <a:ext cx="274320" cy="199905"/>
          </a:xfrm>
          <a:prstGeom prst="actionButtonInformati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ction Button: Get Information 9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F1BDB9F3-4191-4A70-A92C-EF9E48D4111D}"/>
              </a:ext>
            </a:extLst>
          </p:cNvPr>
          <p:cNvSpPr>
            <a:spLocks noChangeAspect="1"/>
          </p:cNvSpPr>
          <p:nvPr/>
        </p:nvSpPr>
        <p:spPr>
          <a:xfrm>
            <a:off x="3709744" y="3363293"/>
            <a:ext cx="274320" cy="199903"/>
          </a:xfrm>
          <a:prstGeom prst="actionButtonInformati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ction Button: Get Information 10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A011AE60-2878-4A0C-BBC1-28DC10231809}"/>
              </a:ext>
            </a:extLst>
          </p:cNvPr>
          <p:cNvSpPr/>
          <p:nvPr/>
        </p:nvSpPr>
        <p:spPr>
          <a:xfrm>
            <a:off x="4441774" y="3361837"/>
            <a:ext cx="274320" cy="201168"/>
          </a:xfrm>
          <a:prstGeom prst="actionButtonInformati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ction Button: Get Information 11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507BC3F9-DABE-4B17-AA2B-AD444917DA6D}"/>
              </a:ext>
            </a:extLst>
          </p:cNvPr>
          <p:cNvSpPr/>
          <p:nvPr/>
        </p:nvSpPr>
        <p:spPr>
          <a:xfrm>
            <a:off x="5173004" y="3356666"/>
            <a:ext cx="274320" cy="201168"/>
          </a:xfrm>
          <a:prstGeom prst="actionButtonInformati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ction Button: Get Information 12">
            <a:hlinkClick r:id="rId7" action="ppaction://hlinksldjump" highlightClick="1"/>
            <a:extLst>
              <a:ext uri="{FF2B5EF4-FFF2-40B4-BE49-F238E27FC236}">
                <a16:creationId xmlns:a16="http://schemas.microsoft.com/office/drawing/2014/main" id="{75EAC5C0-08D2-49BD-A4F5-090B262CDE64}"/>
              </a:ext>
            </a:extLst>
          </p:cNvPr>
          <p:cNvSpPr/>
          <p:nvPr/>
        </p:nvSpPr>
        <p:spPr>
          <a:xfrm>
            <a:off x="5901019" y="3359471"/>
            <a:ext cx="274320" cy="201168"/>
          </a:xfrm>
          <a:prstGeom prst="actionButtonInformati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ction Button: Get Information 13">
            <a:hlinkClick r:id="rId8" action="ppaction://hlinksldjump" highlightClick="1"/>
            <a:extLst>
              <a:ext uri="{FF2B5EF4-FFF2-40B4-BE49-F238E27FC236}">
                <a16:creationId xmlns:a16="http://schemas.microsoft.com/office/drawing/2014/main" id="{079E2278-FF0C-4669-BF82-750B0CE65F11}"/>
              </a:ext>
            </a:extLst>
          </p:cNvPr>
          <p:cNvSpPr/>
          <p:nvPr/>
        </p:nvSpPr>
        <p:spPr>
          <a:xfrm>
            <a:off x="6623780" y="3359471"/>
            <a:ext cx="274320" cy="201168"/>
          </a:xfrm>
          <a:prstGeom prst="actionButtonInformati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tion Button: Get Information 14">
            <a:hlinkClick r:id="rId9" action="ppaction://hlinksldjump" highlightClick="1"/>
            <a:extLst>
              <a:ext uri="{FF2B5EF4-FFF2-40B4-BE49-F238E27FC236}">
                <a16:creationId xmlns:a16="http://schemas.microsoft.com/office/drawing/2014/main" id="{4C539DD6-059D-4812-B052-33AF97B04EB9}"/>
              </a:ext>
            </a:extLst>
          </p:cNvPr>
          <p:cNvSpPr/>
          <p:nvPr/>
        </p:nvSpPr>
        <p:spPr>
          <a:xfrm>
            <a:off x="7359421" y="3365130"/>
            <a:ext cx="274320" cy="201168"/>
          </a:xfrm>
          <a:prstGeom prst="actionButtonInformati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ction Button: Get Information 15">
            <a:hlinkClick r:id="rId10" action="ppaction://hlinksldjump" highlightClick="1"/>
            <a:extLst>
              <a:ext uri="{FF2B5EF4-FFF2-40B4-BE49-F238E27FC236}">
                <a16:creationId xmlns:a16="http://schemas.microsoft.com/office/drawing/2014/main" id="{DDB559BF-8959-4A15-BA9E-AEFAF4194070}"/>
              </a:ext>
            </a:extLst>
          </p:cNvPr>
          <p:cNvSpPr/>
          <p:nvPr/>
        </p:nvSpPr>
        <p:spPr>
          <a:xfrm>
            <a:off x="8096371" y="3359297"/>
            <a:ext cx="274320" cy="201168"/>
          </a:xfrm>
          <a:prstGeom prst="actionButtonInformati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ction Button: Get Information 18">
            <a:hlinkClick r:id="rId11" action="ppaction://hlinksldjump" highlightClick="1"/>
            <a:extLst>
              <a:ext uri="{FF2B5EF4-FFF2-40B4-BE49-F238E27FC236}">
                <a16:creationId xmlns:a16="http://schemas.microsoft.com/office/drawing/2014/main" id="{4B7BD99C-5C3E-466D-B28D-BF5B97FBD17E}"/>
              </a:ext>
            </a:extLst>
          </p:cNvPr>
          <p:cNvSpPr/>
          <p:nvPr/>
        </p:nvSpPr>
        <p:spPr>
          <a:xfrm>
            <a:off x="8822683" y="3361704"/>
            <a:ext cx="274320" cy="201168"/>
          </a:xfrm>
          <a:prstGeom prst="actionButtonInformati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ction Button: Get Information 16">
            <a:hlinkClick r:id="rId12" action="ppaction://hlinksldjump" highlightClick="1"/>
            <a:extLst>
              <a:ext uri="{FF2B5EF4-FFF2-40B4-BE49-F238E27FC236}">
                <a16:creationId xmlns:a16="http://schemas.microsoft.com/office/drawing/2014/main" id="{E6540AA3-CEF6-4E52-B1B0-F7D7DE54F273}"/>
              </a:ext>
            </a:extLst>
          </p:cNvPr>
          <p:cNvSpPr/>
          <p:nvPr/>
        </p:nvSpPr>
        <p:spPr>
          <a:xfrm>
            <a:off x="9546926" y="3356666"/>
            <a:ext cx="274320" cy="201168"/>
          </a:xfrm>
          <a:prstGeom prst="actionButtonInformati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001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4E1266E-B8EE-4541-8533-C1D65248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47235258"/>
              </p:ext>
            </p:extLst>
          </p:nvPr>
        </p:nvGraphicFramePr>
        <p:xfrm>
          <a:off x="2032000" y="776815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Action Button: Get Information 8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7B30AB5D-B61A-4F35-B2F4-76054D0D8B10}"/>
              </a:ext>
            </a:extLst>
          </p:cNvPr>
          <p:cNvSpPr/>
          <p:nvPr/>
        </p:nvSpPr>
        <p:spPr>
          <a:xfrm>
            <a:off x="3437890" y="3371849"/>
            <a:ext cx="640080" cy="640080"/>
          </a:xfrm>
          <a:prstGeom prst="actionButtonInformati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Right 9">
            <a:hlinkClick r:id="rId4" action="ppaction://hlinksldjump"/>
            <a:extLst>
              <a:ext uri="{FF2B5EF4-FFF2-40B4-BE49-F238E27FC236}">
                <a16:creationId xmlns:a16="http://schemas.microsoft.com/office/drawing/2014/main" id="{5D25F5FB-12C0-4194-966D-968BD90F126E}"/>
              </a:ext>
            </a:extLst>
          </p:cNvPr>
          <p:cNvSpPr/>
          <p:nvPr/>
        </p:nvSpPr>
        <p:spPr>
          <a:xfrm>
            <a:off x="10160000" y="291041"/>
            <a:ext cx="1485900" cy="85725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RETURN</a:t>
            </a:r>
          </a:p>
        </p:txBody>
      </p:sp>
    </p:spTree>
    <p:extLst>
      <p:ext uri="{BB962C8B-B14F-4D97-AF65-F5344CB8AC3E}">
        <p14:creationId xmlns:p14="http://schemas.microsoft.com/office/powerpoint/2010/main" val="959511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3D428CF-DA54-40C8-9F3D-ABEA6D6C28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6221747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Action Button: Get Information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56D822CA-9AE4-42E5-AF6C-3C4D6462ED8B}"/>
              </a:ext>
            </a:extLst>
          </p:cNvPr>
          <p:cNvSpPr/>
          <p:nvPr/>
        </p:nvSpPr>
        <p:spPr>
          <a:xfrm>
            <a:off x="3437890" y="3429000"/>
            <a:ext cx="640080" cy="640080"/>
          </a:xfrm>
          <a:prstGeom prst="actionButtonInformati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hlinkClick r:id="rId4" action="ppaction://hlinksldjump"/>
            <a:extLst>
              <a:ext uri="{FF2B5EF4-FFF2-40B4-BE49-F238E27FC236}">
                <a16:creationId xmlns:a16="http://schemas.microsoft.com/office/drawing/2014/main" id="{321F59ED-56B6-4544-9F25-59E3D36611AC}"/>
              </a:ext>
            </a:extLst>
          </p:cNvPr>
          <p:cNvSpPr/>
          <p:nvPr/>
        </p:nvSpPr>
        <p:spPr>
          <a:xfrm>
            <a:off x="10160000" y="291041"/>
            <a:ext cx="1485900" cy="85725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RETURN`</a:t>
            </a:r>
          </a:p>
        </p:txBody>
      </p:sp>
    </p:spTree>
    <p:extLst>
      <p:ext uri="{BB962C8B-B14F-4D97-AF65-F5344CB8AC3E}">
        <p14:creationId xmlns:p14="http://schemas.microsoft.com/office/powerpoint/2010/main" val="576465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C5785BE-B51B-4769-8AF0-DE75926BA2F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41115708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Action Button: Get Information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39A11286-5D3F-4B29-A2D6-69913AA07269}"/>
              </a:ext>
            </a:extLst>
          </p:cNvPr>
          <p:cNvSpPr/>
          <p:nvPr/>
        </p:nvSpPr>
        <p:spPr>
          <a:xfrm>
            <a:off x="3291840" y="3429000"/>
            <a:ext cx="594360" cy="651510"/>
          </a:xfrm>
          <a:prstGeom prst="actionButtonInformati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hlinkClick r:id="rId4" action="ppaction://hlinksldjump"/>
            <a:extLst>
              <a:ext uri="{FF2B5EF4-FFF2-40B4-BE49-F238E27FC236}">
                <a16:creationId xmlns:a16="http://schemas.microsoft.com/office/drawing/2014/main" id="{136DC97E-B5EC-4CA0-8C92-2FD337C8CFE5}"/>
              </a:ext>
            </a:extLst>
          </p:cNvPr>
          <p:cNvSpPr/>
          <p:nvPr/>
        </p:nvSpPr>
        <p:spPr>
          <a:xfrm>
            <a:off x="10160000" y="291041"/>
            <a:ext cx="1485900" cy="85725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RETURN</a:t>
            </a:r>
          </a:p>
        </p:txBody>
      </p:sp>
    </p:spTree>
    <p:extLst>
      <p:ext uri="{BB962C8B-B14F-4D97-AF65-F5344CB8AC3E}">
        <p14:creationId xmlns:p14="http://schemas.microsoft.com/office/powerpoint/2010/main" val="3848716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24D2FC4-968A-4722-9C0D-81483286CC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8042486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Action Button: Get Information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3863C693-A5A2-4084-A175-69F320D50AB3}"/>
              </a:ext>
            </a:extLst>
          </p:cNvPr>
          <p:cNvSpPr/>
          <p:nvPr/>
        </p:nvSpPr>
        <p:spPr>
          <a:xfrm>
            <a:off x="3326130" y="3429000"/>
            <a:ext cx="594360" cy="651510"/>
          </a:xfrm>
          <a:prstGeom prst="actionButtonInformati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hlinkClick r:id="rId4" action="ppaction://hlinksldjump"/>
            <a:extLst>
              <a:ext uri="{FF2B5EF4-FFF2-40B4-BE49-F238E27FC236}">
                <a16:creationId xmlns:a16="http://schemas.microsoft.com/office/drawing/2014/main" id="{34D385AF-3244-4DE1-BA9F-01BE40423B1C}"/>
              </a:ext>
            </a:extLst>
          </p:cNvPr>
          <p:cNvSpPr/>
          <p:nvPr/>
        </p:nvSpPr>
        <p:spPr>
          <a:xfrm>
            <a:off x="10160000" y="291041"/>
            <a:ext cx="1485900" cy="85725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RETURN</a:t>
            </a:r>
          </a:p>
        </p:txBody>
      </p:sp>
    </p:spTree>
    <p:extLst>
      <p:ext uri="{BB962C8B-B14F-4D97-AF65-F5344CB8AC3E}">
        <p14:creationId xmlns:p14="http://schemas.microsoft.com/office/powerpoint/2010/main" val="2186788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6DC7AE0-C431-4724-94ED-6A680C1BA2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0363610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Action Button: Get Information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B85CDD7-56BD-4020-9AE6-72747A787734}"/>
              </a:ext>
            </a:extLst>
          </p:cNvPr>
          <p:cNvSpPr/>
          <p:nvPr/>
        </p:nvSpPr>
        <p:spPr>
          <a:xfrm>
            <a:off x="3312160" y="3429000"/>
            <a:ext cx="594360" cy="651510"/>
          </a:xfrm>
          <a:prstGeom prst="actionButtonInformati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hlinkClick r:id="rId4" action="ppaction://hlinksldjump"/>
            <a:extLst>
              <a:ext uri="{FF2B5EF4-FFF2-40B4-BE49-F238E27FC236}">
                <a16:creationId xmlns:a16="http://schemas.microsoft.com/office/drawing/2014/main" id="{F2ACEDDF-B16A-498D-9BB8-FA88A09FCC14}"/>
              </a:ext>
            </a:extLst>
          </p:cNvPr>
          <p:cNvSpPr/>
          <p:nvPr/>
        </p:nvSpPr>
        <p:spPr>
          <a:xfrm>
            <a:off x="10160000" y="291041"/>
            <a:ext cx="1485900" cy="85725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RETURN</a:t>
            </a:r>
          </a:p>
        </p:txBody>
      </p:sp>
    </p:spTree>
    <p:extLst>
      <p:ext uri="{BB962C8B-B14F-4D97-AF65-F5344CB8AC3E}">
        <p14:creationId xmlns:p14="http://schemas.microsoft.com/office/powerpoint/2010/main" val="1789477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UT</Prefix>
    <Visibility xmlns="dc463f71-b30c-4ab2-9473-d307f9d35888">Full Visibility</Visibility>
    <DocumentSetType xmlns="dc463f71-b30c-4ab2-9473-d307f9d35888">Report</DocumentSetType>
    <IsConfidential xmlns="dc463f71-b30c-4ab2-9473-d307f9d35888">false</IsConfidential>
    <CaseType xmlns="dc463f71-b30c-4ab2-9473-d307f9d35888">Formal Complaint</CaseType>
    <IndustryCode xmlns="dc463f71-b30c-4ab2-9473-d307f9d35888">170</IndustryCode>
    <CaseStatus xmlns="dc463f71-b30c-4ab2-9473-d307f9d35888">Closed</CaseStatus>
    <OpenedDate xmlns="dc463f71-b30c-4ab2-9473-d307f9d35888">2018-12-28T08:00:00+00:00</OpenedDate>
    <Date1 xmlns="dc463f71-b30c-4ab2-9473-d307f9d35888">2020-12-23T00:28:46+00:00</Date1>
    <IsDocumentOrder xmlns="dc463f71-b30c-4ab2-9473-d307f9d35888">false</IsDocumentOrder>
    <IsHighlyConfidential xmlns="dc463f71-b30c-4ab2-9473-d307f9d35888">false</IsHighlyConfidential>
    <CaseCompanyNames xmlns="dc463f71-b30c-4ab2-9473-d307f9d35888">CenturyLink Communications LLC</CaseCompanyNames>
    <Nickname xmlns="http://schemas.microsoft.com/sharepoint/v3" xsi:nil="true"/>
    <DocketNumber xmlns="dc463f71-b30c-4ab2-9473-d307f9d35888">181051</DocketNumber>
    <AgendaOrder xmlns="dc463f71-b30c-4ab2-9473-d307f9d35888">false</AgendaOrder>
    <SignificantOrder xmlns="dc463f71-b30c-4ab2-9473-d307f9d35888">false</SignificantOrder>
    <DelegatedOrder xmlns="dc463f71-b30c-4ab2-9473-d307f9d35888">false</DelegatedOrder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4573393938491D4584D581C736797397" ma:contentTypeVersion="76" ma:contentTypeDescription="" ma:contentTypeScope="" ma:versionID="cd4167823f38783218097890f24db942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4a924c8152a3ca6d41f5defb10cfa585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C03C68B-3265-4066-8506-FB0E5F0E9A3F}"/>
</file>

<file path=customXml/itemProps2.xml><?xml version="1.0" encoding="utf-8"?>
<ds:datastoreItem xmlns:ds="http://schemas.openxmlformats.org/officeDocument/2006/customXml" ds:itemID="{ED87E3E2-F83A-420F-8686-5F927948B4A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7FC5B4B-4D7A-4539-BE01-0B375D18E348}">
  <ds:schemaRefs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fdbe071c-6926-4705-b29f-f52cff258abe"/>
    <ds:schemaRef ds:uri="http://purl.org/dc/dcmitype/"/>
    <ds:schemaRef ds:uri="http://purl.org/dc/terms/"/>
  </ds:schemaRefs>
</ds:datastoreItem>
</file>

<file path=customXml/itemProps4.xml><?xml version="1.0" encoding="utf-8"?>
<ds:datastoreItem xmlns:ds="http://schemas.openxmlformats.org/officeDocument/2006/customXml" ds:itemID="{DF989212-B397-4EC4-9E1C-B6850C84CDB6}"/>
</file>

<file path=docProps/app.xml><?xml version="1.0" encoding="utf-8"?>
<Properties xmlns="http://schemas.openxmlformats.org/officeDocument/2006/extended-properties" xmlns:vt="http://schemas.openxmlformats.org/officeDocument/2006/docPropsVTypes">
  <TotalTime>9547</TotalTime>
  <Words>218</Words>
  <Application>Microsoft Office PowerPoint</Application>
  <PresentationFormat>Widescreen</PresentationFormat>
  <Paragraphs>58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 Theme</vt:lpstr>
      <vt:lpstr>ESInet 911 Calls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Moisey, Kenneth A (MIL)</dc:creator>
  <cp:lastModifiedBy>Doyle, Paige (UTC)</cp:lastModifiedBy>
  <cp:revision>115</cp:revision>
  <dcterms:created xsi:type="dcterms:W3CDTF">2019-08-07T14:32:38Z</dcterms:created>
  <dcterms:modified xsi:type="dcterms:W3CDTF">2020-12-22T22:44:53Z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0x0101006E56B4D1795A2E4DB2F0B01679ED314A004573393938491D4584D581C736797397</vt:lpwstr>
  </property>
  <property fmtid="{D5CDD505-2E9C-101B-9397-08002B2CF9AE}" pid="4" name="EfsecDocumentType">
    <vt:lpwstr>Documents</vt:lpwstr>
  </property>
  <property fmtid="{D5CDD505-2E9C-101B-9397-08002B2CF9AE}" pid="10" name="IsOfficialRecord">
    <vt:bool>false</vt:bool>
  </property>
  <property fmtid="{D5CDD505-2E9C-101B-9397-08002B2CF9AE}" pid="11" name="IsVisibleToEfsecCouncil">
    <vt:bool>false</vt:bool>
  </property>
  <property fmtid="{D5CDD505-2E9C-101B-9397-08002B2CF9AE}" pid="18" name="_docset_NoMedatataSyncRequired">
    <vt:lpwstr>False</vt:lpwstr>
  </property>
  <property fmtid="{D5CDD505-2E9C-101B-9397-08002B2CF9AE}" pid="19" name="IsEFSEC">
    <vt:bool>false</vt:bool>
  </property>
</Properties>
</file>