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colors14.xml" ContentType="application/vnd.ms-office.chartcolorstyle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hart21.xml" ContentType="application/vnd.openxmlformats-officedocument.drawingml.chart+xml"/>
  <Override PartName="/ppt/charts/style21.xml" ContentType="application/vnd.ms-office.chartstyle+xml"/>
  <Override PartName="/ppt/theme/theme1.xml" ContentType="application/vnd.openxmlformats-officedocument.theme+xml"/>
  <Override PartName="/ppt/charts/chart15.xml" ContentType="application/vnd.openxmlformats-officedocument.drawingml.chart+xml"/>
  <Override PartName="/ppt/charts/chart5.xml" ContentType="application/vnd.openxmlformats-officedocument.drawingml.chart+xml"/>
  <Override PartName="/ppt/charts/chart1.xml" ContentType="application/vnd.openxmlformats-officedocument.drawingml.chart+xml"/>
  <Override PartName="/ppt/charts/colors20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1" r:id="rId5"/>
    <p:sldId id="284" r:id="rId6"/>
    <p:sldId id="287" r:id="rId7"/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73" r:id="rId16"/>
    <p:sldId id="274" r:id="rId17"/>
    <p:sldId id="285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6" r:id="rId26"/>
    <p:sldId id="277" r:id="rId27"/>
    <p:sldId id="286" r:id="rId28"/>
    <p:sldId id="27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ustomXml" Target="../customXml/item4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2019 vs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Jan*</c:v>
                </c:pt>
                <c:pt idx="1">
                  <c:v>Feb*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249471</c:v>
                </c:pt>
                <c:pt idx="1">
                  <c:v>280542</c:v>
                </c:pt>
                <c:pt idx="2">
                  <c:v>357235</c:v>
                </c:pt>
                <c:pt idx="3">
                  <c:v>346415</c:v>
                </c:pt>
                <c:pt idx="4">
                  <c:v>392518</c:v>
                </c:pt>
                <c:pt idx="5">
                  <c:v>398371</c:v>
                </c:pt>
                <c:pt idx="6">
                  <c:v>426204</c:v>
                </c:pt>
                <c:pt idx="7">
                  <c:v>418319</c:v>
                </c:pt>
                <c:pt idx="8">
                  <c:v>377651</c:v>
                </c:pt>
                <c:pt idx="9">
                  <c:v>344194</c:v>
                </c:pt>
                <c:pt idx="10">
                  <c:v>347399</c:v>
                </c:pt>
                <c:pt idx="11">
                  <c:v>359779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5E-4995-A322-7FCB57F7E9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Jan*</c:v>
                </c:pt>
                <c:pt idx="1">
                  <c:v>Feb*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356462</c:v>
                </c:pt>
                <c:pt idx="1">
                  <c:v>337420</c:v>
                </c:pt>
                <c:pt idx="2">
                  <c:v>336146</c:v>
                </c:pt>
                <c:pt idx="3">
                  <c:v>312835</c:v>
                </c:pt>
                <c:pt idx="4">
                  <c:v>362456</c:v>
                </c:pt>
                <c:pt idx="5">
                  <c:v>378413</c:v>
                </c:pt>
                <c:pt idx="6">
                  <c:v>426653</c:v>
                </c:pt>
                <c:pt idx="7">
                  <c:v>415820</c:v>
                </c:pt>
                <c:pt idx="8">
                  <c:v>393914</c:v>
                </c:pt>
                <c:pt idx="9">
                  <c:v>366034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5E-4995-A322-7FCB57F7E9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5261648"/>
        <c:axId val="575696160"/>
      </c:barChart>
      <c:catAx>
        <c:axId val="76526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96160"/>
        <c:crosses val="autoZero"/>
        <c:auto val="1"/>
        <c:lblAlgn val="ctr"/>
        <c:lblOffset val="100"/>
        <c:noMultiLvlLbl val="0"/>
      </c:catAx>
      <c:valAx>
        <c:axId val="57569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526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911 Call Type Jul-20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Wireless</c:v>
                </c:pt>
                <c:pt idx="1">
                  <c:v>Wireline</c:v>
                </c:pt>
                <c:pt idx="2">
                  <c:v>VoIP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363850</c:v>
                </c:pt>
                <c:pt idx="1">
                  <c:v>33089</c:v>
                </c:pt>
                <c:pt idx="2">
                  <c:v>27533</c:v>
                </c:pt>
                <c:pt idx="3">
                  <c:v>2181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35-4768-9282-B48333DD6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6622416"/>
        <c:axId val="1085534624"/>
      </c:barChart>
      <c:catAx>
        <c:axId val="89662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5534624"/>
        <c:crosses val="autoZero"/>
        <c:auto val="1"/>
        <c:lblAlgn val="ctr"/>
        <c:lblOffset val="100"/>
        <c:noMultiLvlLbl val="0"/>
      </c:catAx>
      <c:valAx>
        <c:axId val="108553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662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911 Call Type Aug-20</a:t>
            </a:r>
          </a:p>
        </c:rich>
      </c:tx>
      <c:layout>
        <c:manualLayout>
          <c:xMode val="edge"/>
          <c:yMode val="edge"/>
          <c:x val="0.37192187500000001"/>
          <c:y val="1.87499988465797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Wireless</c:v>
                </c:pt>
                <c:pt idx="1">
                  <c:v>Wireline</c:v>
                </c:pt>
                <c:pt idx="2">
                  <c:v>VoIP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355205</c:v>
                </c:pt>
                <c:pt idx="1">
                  <c:v>31862</c:v>
                </c:pt>
                <c:pt idx="2">
                  <c:v>26636</c:v>
                </c:pt>
                <c:pt idx="3">
                  <c:v>2117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35-4768-9282-B48333DD6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6622416"/>
        <c:axId val="1085534624"/>
      </c:barChart>
      <c:catAx>
        <c:axId val="89662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5534624"/>
        <c:crosses val="autoZero"/>
        <c:auto val="1"/>
        <c:lblAlgn val="ctr"/>
        <c:lblOffset val="100"/>
        <c:noMultiLvlLbl val="0"/>
      </c:catAx>
      <c:valAx>
        <c:axId val="108553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662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911 Call Type Sept-20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802534448818896E-2"/>
          <c:y val="7.9769618616534282E-2"/>
          <c:w val="0.89844746555118116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Wireless</c:v>
                </c:pt>
                <c:pt idx="1">
                  <c:v>Wireline</c:v>
                </c:pt>
                <c:pt idx="2">
                  <c:v>VoIP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334292</c:v>
                </c:pt>
                <c:pt idx="1">
                  <c:v>31244</c:v>
                </c:pt>
                <c:pt idx="2">
                  <c:v>26041</c:v>
                </c:pt>
                <c:pt idx="3">
                  <c:v>2337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35-4768-9282-B48333DD6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6622416"/>
        <c:axId val="1085534624"/>
      </c:barChart>
      <c:catAx>
        <c:axId val="89662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5534624"/>
        <c:crosses val="autoZero"/>
        <c:auto val="1"/>
        <c:lblAlgn val="ctr"/>
        <c:lblOffset val="100"/>
        <c:noMultiLvlLbl val="0"/>
      </c:catAx>
      <c:valAx>
        <c:axId val="108553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662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911 Call Type Oct-20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802534448818896E-2"/>
          <c:y val="7.9769618616534282E-2"/>
          <c:w val="0.89844746555118116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Wireless</c:v>
                </c:pt>
                <c:pt idx="1">
                  <c:v>Wireline</c:v>
                </c:pt>
                <c:pt idx="2">
                  <c:v>VoIP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307589</c:v>
                </c:pt>
                <c:pt idx="1">
                  <c:v>29685</c:v>
                </c:pt>
                <c:pt idx="2">
                  <c:v>28760</c:v>
                </c:pt>
                <c:pt idx="3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35-4768-9282-B48333DD6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6622416"/>
        <c:axId val="1085534624"/>
      </c:barChart>
      <c:catAx>
        <c:axId val="89662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5534624"/>
        <c:crosses val="autoZero"/>
        <c:auto val="1"/>
        <c:lblAlgn val="ctr"/>
        <c:lblOffset val="100"/>
        <c:noMultiLvlLbl val="0"/>
      </c:catAx>
      <c:valAx>
        <c:axId val="108553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662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Wireless 911 Calls by Carrier Jan-20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VZW</c:v>
                </c:pt>
                <c:pt idx="1">
                  <c:v>AT&amp;T</c:v>
                </c:pt>
                <c:pt idx="2">
                  <c:v>Tmobile</c:v>
                </c:pt>
                <c:pt idx="3">
                  <c:v>Sprint</c:v>
                </c:pt>
                <c:pt idx="4">
                  <c:v>USC</c:v>
                </c:pt>
                <c:pt idx="5">
                  <c:v>Inland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98704</c:v>
                </c:pt>
                <c:pt idx="1">
                  <c:v>70338</c:v>
                </c:pt>
                <c:pt idx="2">
                  <c:v>84224</c:v>
                </c:pt>
                <c:pt idx="3">
                  <c:v>30766</c:v>
                </c:pt>
                <c:pt idx="4">
                  <c:v>5013</c:v>
                </c:pt>
                <c:pt idx="5">
                  <c:v>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152-902F-AFC0AFC47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88816"/>
        <c:axId val="1087272560"/>
      </c:barChart>
      <c:catAx>
        <c:axId val="8024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72560"/>
        <c:crosses val="autoZero"/>
        <c:auto val="1"/>
        <c:lblAlgn val="ctr"/>
        <c:lblOffset val="100"/>
        <c:noMultiLvlLbl val="0"/>
      </c:catAx>
      <c:valAx>
        <c:axId val="10872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Wireless 911 Calls by Carrier Feb-20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VZW*</c:v>
                </c:pt>
                <c:pt idx="1">
                  <c:v>Tmobile</c:v>
                </c:pt>
                <c:pt idx="2">
                  <c:v>AT&amp;T</c:v>
                </c:pt>
                <c:pt idx="3">
                  <c:v>Sprint</c:v>
                </c:pt>
                <c:pt idx="4">
                  <c:v>USC</c:v>
                </c:pt>
                <c:pt idx="5">
                  <c:v>Inland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91940</c:v>
                </c:pt>
                <c:pt idx="1">
                  <c:v>78825</c:v>
                </c:pt>
                <c:pt idx="2">
                  <c:v>67205</c:v>
                </c:pt>
                <c:pt idx="3">
                  <c:v>29359</c:v>
                </c:pt>
                <c:pt idx="4">
                  <c:v>4632</c:v>
                </c:pt>
                <c:pt idx="5">
                  <c:v>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152-902F-AFC0AFC47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88816"/>
        <c:axId val="1087272560"/>
      </c:barChart>
      <c:catAx>
        <c:axId val="8024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72560"/>
        <c:crosses val="autoZero"/>
        <c:auto val="1"/>
        <c:lblAlgn val="ctr"/>
        <c:lblOffset val="100"/>
        <c:noMultiLvlLbl val="0"/>
      </c:catAx>
      <c:valAx>
        <c:axId val="10872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Wireless 911 Calls by Carrier Mar-20</a:t>
            </a:r>
          </a:p>
        </c:rich>
      </c:tx>
      <c:layout>
        <c:manualLayout>
          <c:xMode val="edge"/>
          <c:yMode val="edge"/>
          <c:x val="0.28094918799212598"/>
          <c:y val="1.4062499134934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VZW*</c:v>
                </c:pt>
                <c:pt idx="1">
                  <c:v>Tmobile</c:v>
                </c:pt>
                <c:pt idx="2">
                  <c:v>ATT</c:v>
                </c:pt>
                <c:pt idx="3">
                  <c:v>Sprint</c:v>
                </c:pt>
                <c:pt idx="4">
                  <c:v>USC</c:v>
                </c:pt>
                <c:pt idx="5">
                  <c:v>Inland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94251</c:v>
                </c:pt>
                <c:pt idx="1">
                  <c:v>78913</c:v>
                </c:pt>
                <c:pt idx="2">
                  <c:v>67800</c:v>
                </c:pt>
                <c:pt idx="3">
                  <c:v>29548</c:v>
                </c:pt>
                <c:pt idx="4">
                  <c:v>4694</c:v>
                </c:pt>
                <c:pt idx="5">
                  <c:v>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152-902F-AFC0AFC47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88816"/>
        <c:axId val="1087272560"/>
      </c:barChart>
      <c:catAx>
        <c:axId val="8024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72560"/>
        <c:crosses val="autoZero"/>
        <c:auto val="1"/>
        <c:lblAlgn val="ctr"/>
        <c:lblOffset val="100"/>
        <c:noMultiLvlLbl val="0"/>
      </c:catAx>
      <c:valAx>
        <c:axId val="10872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Wireless 911 Calls by Carrier Apr-20</a:t>
            </a:r>
          </a:p>
        </c:rich>
      </c:tx>
      <c:layout>
        <c:manualLayout>
          <c:xMode val="edge"/>
          <c:yMode val="edge"/>
          <c:x val="0.27491793799212599"/>
          <c:y val="1.4062499134934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VZW*</c:v>
                </c:pt>
                <c:pt idx="1">
                  <c:v>Tmobile</c:v>
                </c:pt>
                <c:pt idx="2">
                  <c:v>ATT</c:v>
                </c:pt>
                <c:pt idx="3">
                  <c:v>Sprint</c:v>
                </c:pt>
                <c:pt idx="4">
                  <c:v>USC</c:v>
                </c:pt>
                <c:pt idx="5">
                  <c:v>Inland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88447</c:v>
                </c:pt>
                <c:pt idx="1">
                  <c:v>75800</c:v>
                </c:pt>
                <c:pt idx="2">
                  <c:v>64028</c:v>
                </c:pt>
                <c:pt idx="3">
                  <c:v>28243</c:v>
                </c:pt>
                <c:pt idx="4">
                  <c:v>4478</c:v>
                </c:pt>
                <c:pt idx="5">
                  <c:v>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152-902F-AFC0AFC47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88816"/>
        <c:axId val="1087272560"/>
      </c:barChart>
      <c:catAx>
        <c:axId val="8024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72560"/>
        <c:crosses val="autoZero"/>
        <c:auto val="1"/>
        <c:lblAlgn val="ctr"/>
        <c:lblOffset val="100"/>
        <c:noMultiLvlLbl val="0"/>
      </c:catAx>
      <c:valAx>
        <c:axId val="10872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Wireless 911 Calls by Carrier May-20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VZW*</c:v>
                </c:pt>
                <c:pt idx="1">
                  <c:v>Tmobile</c:v>
                </c:pt>
                <c:pt idx="2">
                  <c:v>ATT</c:v>
                </c:pt>
                <c:pt idx="3">
                  <c:v>Sprint</c:v>
                </c:pt>
                <c:pt idx="4">
                  <c:v>USC</c:v>
                </c:pt>
                <c:pt idx="5">
                  <c:v>Inland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104819</c:v>
                </c:pt>
                <c:pt idx="1">
                  <c:v>88631</c:v>
                </c:pt>
                <c:pt idx="2">
                  <c:v>74381</c:v>
                </c:pt>
                <c:pt idx="3">
                  <c:v>32411</c:v>
                </c:pt>
                <c:pt idx="4">
                  <c:v>5551</c:v>
                </c:pt>
                <c:pt idx="5">
                  <c:v>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152-902F-AFC0AFC47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88816"/>
        <c:axId val="1087272560"/>
      </c:barChart>
      <c:catAx>
        <c:axId val="8024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72560"/>
        <c:crosses val="autoZero"/>
        <c:auto val="1"/>
        <c:lblAlgn val="ctr"/>
        <c:lblOffset val="100"/>
        <c:noMultiLvlLbl val="0"/>
      </c:catAx>
      <c:valAx>
        <c:axId val="10872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Wireless 911 Calls by Carrier Jun-20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VZW</c:v>
                </c:pt>
                <c:pt idx="1">
                  <c:v>Tmobile</c:v>
                </c:pt>
                <c:pt idx="2">
                  <c:v>ATT</c:v>
                </c:pt>
                <c:pt idx="3">
                  <c:v>Sprint</c:v>
                </c:pt>
                <c:pt idx="4">
                  <c:v>USC</c:v>
                </c:pt>
                <c:pt idx="5">
                  <c:v>Inland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108546</c:v>
                </c:pt>
                <c:pt idx="1">
                  <c:v>94546</c:v>
                </c:pt>
                <c:pt idx="2">
                  <c:v>77429</c:v>
                </c:pt>
                <c:pt idx="3">
                  <c:v>33047</c:v>
                </c:pt>
                <c:pt idx="4">
                  <c:v>5584</c:v>
                </c:pt>
                <c:pt idx="5">
                  <c:v>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152-902F-AFC0AFC47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88816"/>
        <c:axId val="1087272560"/>
      </c:barChart>
      <c:catAx>
        <c:axId val="8024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72560"/>
        <c:crosses val="autoZero"/>
        <c:auto val="1"/>
        <c:lblAlgn val="ctr"/>
        <c:lblOffset val="100"/>
        <c:noMultiLvlLbl val="0"/>
      </c:catAx>
      <c:valAx>
        <c:axId val="10872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Wireless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81</c:v>
                </c:pt>
                <c:pt idx="1">
                  <c:v>81</c:v>
                </c:pt>
                <c:pt idx="2">
                  <c:v>84</c:v>
                </c:pt>
                <c:pt idx="3">
                  <c:v>84</c:v>
                </c:pt>
                <c:pt idx="4">
                  <c:v>85</c:v>
                </c:pt>
                <c:pt idx="5">
                  <c:v>85</c:v>
                </c:pt>
                <c:pt idx="6">
                  <c:v>86</c:v>
                </c:pt>
                <c:pt idx="7">
                  <c:v>86</c:v>
                </c:pt>
                <c:pt idx="8">
                  <c:v>85</c:v>
                </c:pt>
                <c:pt idx="9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86-499C-A716-5D85EE81943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Wireline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</c:v>
                </c:pt>
                <c:pt idx="1">
                  <c:v>10</c:v>
                </c:pt>
                <c:pt idx="2">
                  <c:v>8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86-499C-A716-5D85EE81943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VoIP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86-499C-A716-5D85EE8194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5272607"/>
        <c:axId val="331840623"/>
      </c:barChart>
      <c:catAx>
        <c:axId val="335272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840623"/>
        <c:crosses val="autoZero"/>
        <c:auto val="1"/>
        <c:lblAlgn val="ctr"/>
        <c:lblOffset val="100"/>
        <c:noMultiLvlLbl val="0"/>
      </c:catAx>
      <c:valAx>
        <c:axId val="331840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2726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Wireless 911 Calls by Carrier Jul-20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155253444881888"/>
          <c:y val="0.1149258664538714"/>
          <c:w val="0.89844746555118116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VZW</c:v>
                </c:pt>
                <c:pt idx="1">
                  <c:v>Tmobile</c:v>
                </c:pt>
                <c:pt idx="2">
                  <c:v>ATT</c:v>
                </c:pt>
                <c:pt idx="3">
                  <c:v>Sprint</c:v>
                </c:pt>
                <c:pt idx="4">
                  <c:v>USC</c:v>
                </c:pt>
                <c:pt idx="5">
                  <c:v>Inland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124757</c:v>
                </c:pt>
                <c:pt idx="1">
                  <c:v>117015</c:v>
                </c:pt>
                <c:pt idx="2">
                  <c:v>87810</c:v>
                </c:pt>
                <c:pt idx="3">
                  <c:v>25920</c:v>
                </c:pt>
                <c:pt idx="4">
                  <c:v>6588</c:v>
                </c:pt>
                <c:pt idx="5">
                  <c:v>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152-902F-AFC0AFC47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88816"/>
        <c:axId val="1087272560"/>
      </c:barChart>
      <c:catAx>
        <c:axId val="8024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72560"/>
        <c:crosses val="autoZero"/>
        <c:auto val="1"/>
        <c:lblAlgn val="ctr"/>
        <c:lblOffset val="100"/>
        <c:noMultiLvlLbl val="0"/>
      </c:catAx>
      <c:valAx>
        <c:axId val="10872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Wireless 911 Calls by Carrier Aug-20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VZW</c:v>
                </c:pt>
                <c:pt idx="1">
                  <c:v>Tmobile</c:v>
                </c:pt>
                <c:pt idx="2">
                  <c:v>ATT</c:v>
                </c:pt>
                <c:pt idx="3">
                  <c:v>Sprint</c:v>
                </c:pt>
                <c:pt idx="4">
                  <c:v>USC</c:v>
                </c:pt>
                <c:pt idx="5">
                  <c:v>Inland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122357</c:v>
                </c:pt>
                <c:pt idx="1">
                  <c:v>121377</c:v>
                </c:pt>
                <c:pt idx="2">
                  <c:v>84359</c:v>
                </c:pt>
                <c:pt idx="3">
                  <c:v>18720</c:v>
                </c:pt>
                <c:pt idx="4">
                  <c:v>6731</c:v>
                </c:pt>
                <c:pt idx="5">
                  <c:v>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152-902F-AFC0AFC47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88816"/>
        <c:axId val="1087272560"/>
      </c:barChart>
      <c:catAx>
        <c:axId val="8024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72560"/>
        <c:crosses val="autoZero"/>
        <c:auto val="1"/>
        <c:lblAlgn val="ctr"/>
        <c:lblOffset val="100"/>
        <c:noMultiLvlLbl val="0"/>
      </c:catAx>
      <c:valAx>
        <c:axId val="10872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Wireless 911 Calls by Carrier Sept-19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VZW</c:v>
                </c:pt>
                <c:pt idx="1">
                  <c:v>Tmobile</c:v>
                </c:pt>
                <c:pt idx="2">
                  <c:v>ATT</c:v>
                </c:pt>
                <c:pt idx="3">
                  <c:v>Sprint</c:v>
                </c:pt>
                <c:pt idx="4">
                  <c:v>USC</c:v>
                </c:pt>
                <c:pt idx="5">
                  <c:v>Inland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116639</c:v>
                </c:pt>
                <c:pt idx="1">
                  <c:v>113496</c:v>
                </c:pt>
                <c:pt idx="2">
                  <c:v>79099</c:v>
                </c:pt>
                <c:pt idx="3">
                  <c:v>17001</c:v>
                </c:pt>
                <c:pt idx="4">
                  <c:v>6541</c:v>
                </c:pt>
                <c:pt idx="5">
                  <c:v>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152-902F-AFC0AFC47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88816"/>
        <c:axId val="1087272560"/>
      </c:barChart>
      <c:catAx>
        <c:axId val="8024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72560"/>
        <c:crosses val="autoZero"/>
        <c:auto val="1"/>
        <c:lblAlgn val="ctr"/>
        <c:lblOffset val="100"/>
        <c:noMultiLvlLbl val="0"/>
      </c:catAx>
      <c:valAx>
        <c:axId val="10872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Wireless 911 Calls by Carrier Oct-19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VZW</c:v>
                </c:pt>
                <c:pt idx="1">
                  <c:v>Tmobile</c:v>
                </c:pt>
                <c:pt idx="2">
                  <c:v>ATT</c:v>
                </c:pt>
                <c:pt idx="3">
                  <c:v>Sprint</c:v>
                </c:pt>
                <c:pt idx="4">
                  <c:v>USC</c:v>
                </c:pt>
                <c:pt idx="5">
                  <c:v>Inland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105205</c:v>
                </c:pt>
                <c:pt idx="1">
                  <c:v>110102</c:v>
                </c:pt>
                <c:pt idx="2">
                  <c:v>71537</c:v>
                </c:pt>
                <c:pt idx="3">
                  <c:v>14173</c:v>
                </c:pt>
                <c:pt idx="4">
                  <c:v>5522</c:v>
                </c:pt>
                <c:pt idx="5">
                  <c:v>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152-902F-AFC0AFC47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88816"/>
        <c:axId val="1087272560"/>
      </c:barChart>
      <c:catAx>
        <c:axId val="8024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72560"/>
        <c:crosses val="autoZero"/>
        <c:auto val="1"/>
        <c:lblAlgn val="ctr"/>
        <c:lblOffset val="100"/>
        <c:noMultiLvlLbl val="0"/>
      </c:catAx>
      <c:valAx>
        <c:axId val="10872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Washington</a:t>
            </a:r>
            <a:r>
              <a:rPr lang="en-US" baseline="0" dirty="0"/>
              <a:t> State 911 </a:t>
            </a:r>
            <a:r>
              <a:rPr lang="en-US" dirty="0"/>
              <a:t>Calls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9052534448818901E-2"/>
          <c:y val="0.10086336731893658"/>
          <c:w val="0.89844746555118116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528C-4C40-8019-B6C3C4254A85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28C-4C40-8019-B6C3C4254A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[$-409]mmm\-yy;@</c:formatCode>
                <c:ptCount val="13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356462</c:v>
                </c:pt>
                <c:pt idx="1">
                  <c:v>337420</c:v>
                </c:pt>
                <c:pt idx="2">
                  <c:v>336146</c:v>
                </c:pt>
                <c:pt idx="3">
                  <c:v>312835</c:v>
                </c:pt>
                <c:pt idx="4">
                  <c:v>362456</c:v>
                </c:pt>
                <c:pt idx="5">
                  <c:v>378413</c:v>
                </c:pt>
                <c:pt idx="6">
                  <c:v>426653</c:v>
                </c:pt>
                <c:pt idx="7">
                  <c:v>415820</c:v>
                </c:pt>
                <c:pt idx="8">
                  <c:v>393914</c:v>
                </c:pt>
                <c:pt idx="9">
                  <c:v>366034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58-4C95-AF6F-68FBE51B81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1582384"/>
        <c:axId val="1085616592"/>
      </c:barChart>
      <c:dateAx>
        <c:axId val="991582384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5616592"/>
        <c:crosses val="autoZero"/>
        <c:auto val="1"/>
        <c:lblOffset val="100"/>
        <c:baseTimeUnit val="months"/>
      </c:dateAx>
      <c:valAx>
        <c:axId val="108561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1582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911 Call Types Jan-20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155253444881888"/>
          <c:y val="0.14070711486791862"/>
          <c:w val="0.89844746555118116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Wireless</c:v>
                </c:pt>
                <c:pt idx="1">
                  <c:v>Wireline</c:v>
                </c:pt>
                <c:pt idx="2">
                  <c:v>VoIP</c:v>
                </c:pt>
                <c:pt idx="3">
                  <c:v>Unidentified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290240</c:v>
                </c:pt>
                <c:pt idx="1">
                  <c:v>37139</c:v>
                </c:pt>
                <c:pt idx="2">
                  <c:v>27541</c:v>
                </c:pt>
                <c:pt idx="3">
                  <c:v>1542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8D-4A65-92AF-3787720435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91216"/>
        <c:axId val="988224112"/>
      </c:barChart>
      <c:catAx>
        <c:axId val="80249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8224112"/>
        <c:crosses val="autoZero"/>
        <c:auto val="1"/>
        <c:lblAlgn val="ctr"/>
        <c:lblOffset val="100"/>
        <c:noMultiLvlLbl val="0"/>
      </c:catAx>
      <c:valAx>
        <c:axId val="98822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91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911 Calls Types</a:t>
            </a:r>
            <a:r>
              <a:rPr lang="en-US" baseline="0" dirty="0"/>
              <a:t>  Feb-20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155253444881888"/>
          <c:y val="0.1149258664538714"/>
          <c:w val="0.89844746555118116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Wireless</c:v>
                </c:pt>
                <c:pt idx="1">
                  <c:v>Wireline</c:v>
                </c:pt>
                <c:pt idx="2">
                  <c:v>VoIP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273091</c:v>
                </c:pt>
                <c:pt idx="1">
                  <c:v>34444</c:v>
                </c:pt>
                <c:pt idx="2">
                  <c:v>27918</c:v>
                </c:pt>
                <c:pt idx="3">
                  <c:v>1967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58-4AB5-B580-A32102F45F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7059536"/>
        <c:axId val="801065344"/>
      </c:barChart>
      <c:catAx>
        <c:axId val="108705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065344"/>
        <c:crosses val="autoZero"/>
        <c:auto val="1"/>
        <c:lblAlgn val="ctr"/>
        <c:lblOffset val="100"/>
        <c:noMultiLvlLbl val="0"/>
      </c:catAx>
      <c:valAx>
        <c:axId val="80106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05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911 Call Types   Mar-20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552534448818904E-2"/>
          <c:y val="6.5707119481599435E-2"/>
          <c:w val="0.9316352116141731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4464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68D-475D-BFFD-21A7399303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Wireless</c:v>
                </c:pt>
                <c:pt idx="1">
                  <c:v>Wireline</c:v>
                </c:pt>
                <c:pt idx="2">
                  <c:v>VoIP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276354</c:v>
                </c:pt>
                <c:pt idx="1">
                  <c:v>31768</c:v>
                </c:pt>
                <c:pt idx="2">
                  <c:v>25358</c:v>
                </c:pt>
                <c:pt idx="3">
                  <c:v>2666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8D-475D-BFFD-21A7399303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7871280"/>
        <c:axId val="893890640"/>
      </c:barChart>
      <c:catAx>
        <c:axId val="89787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3890640"/>
        <c:crosses val="autoZero"/>
        <c:auto val="1"/>
        <c:lblAlgn val="ctr"/>
        <c:lblOffset val="100"/>
        <c:noMultiLvlLbl val="0"/>
      </c:catAx>
      <c:valAx>
        <c:axId val="89389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7871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911 Call Type  Apr-20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Wireless</c:v>
                </c:pt>
                <c:pt idx="1">
                  <c:v>Wireline</c:v>
                </c:pt>
                <c:pt idx="2">
                  <c:v>VoIP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262107</c:v>
                </c:pt>
                <c:pt idx="1">
                  <c:v>27085</c:v>
                </c:pt>
                <c:pt idx="2">
                  <c:v>21676</c:v>
                </c:pt>
                <c:pt idx="3">
                  <c:v>1979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F5-4E7A-A285-6E2D4357FB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4689504"/>
        <c:axId val="1087267568"/>
      </c:barChart>
      <c:catAx>
        <c:axId val="89468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67568"/>
        <c:crosses val="autoZero"/>
        <c:auto val="1"/>
        <c:lblAlgn val="ctr"/>
        <c:lblOffset val="100"/>
        <c:noMultiLvlLbl val="0"/>
      </c:catAx>
      <c:valAx>
        <c:axId val="108726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468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911 Call Type May-20</a:t>
            </a:r>
          </a:p>
        </c:rich>
      </c:tx>
      <c:layout>
        <c:manualLayout>
          <c:xMode val="edge"/>
          <c:yMode val="edge"/>
          <c:x val="0.36910937500000002"/>
          <c:y val="1.87499988465797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Wireless</c:v>
                </c:pt>
                <c:pt idx="1">
                  <c:v>Wireline</c:v>
                </c:pt>
                <c:pt idx="2">
                  <c:v>VoIP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307185</c:v>
                </c:pt>
                <c:pt idx="1">
                  <c:v>29690</c:v>
                </c:pt>
                <c:pt idx="2">
                  <c:v>23602</c:v>
                </c:pt>
                <c:pt idx="3">
                  <c:v>1979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1C-4897-A5E5-B83318749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7869280"/>
        <c:axId val="1087267984"/>
      </c:barChart>
      <c:catAx>
        <c:axId val="89786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67984"/>
        <c:crosses val="autoZero"/>
        <c:auto val="1"/>
        <c:lblAlgn val="ctr"/>
        <c:lblOffset val="100"/>
        <c:noMultiLvlLbl val="0"/>
      </c:catAx>
      <c:valAx>
        <c:axId val="10872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7869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911 Call Type Jun-20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Wireless</c:v>
                </c:pt>
                <c:pt idx="1">
                  <c:v>Wireline</c:v>
                </c:pt>
                <c:pt idx="2">
                  <c:v>VoIP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320652</c:v>
                </c:pt>
                <c:pt idx="1">
                  <c:v>30825</c:v>
                </c:pt>
                <c:pt idx="2">
                  <c:v>24724</c:v>
                </c:pt>
                <c:pt idx="3">
                  <c:v>1694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A1-4E14-95F0-7C986AE79B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4415840"/>
        <c:axId val="897574336"/>
      </c:barChart>
      <c:catAx>
        <c:axId val="119441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7574336"/>
        <c:crosses val="autoZero"/>
        <c:auto val="1"/>
        <c:lblAlgn val="ctr"/>
        <c:lblOffset val="100"/>
        <c:noMultiLvlLbl val="0"/>
      </c:catAx>
      <c:valAx>
        <c:axId val="897574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441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816CA-5F81-4D9C-9A12-42EB25996A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7D2AD-FE14-4CB3-B515-F8F1D04CE5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97E29-92BC-48A1-8C33-B00BA8BD7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FCF15-7B1E-4940-98E3-E5872E12B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1E43F-9429-40CA-9D62-BFEE45116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8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221A7-66CC-4B9C-8108-3903C8C02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D6FAF7-2B44-4995-8F34-F81993E74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B94BF-3525-44B2-8227-A277EC0DC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99BFB-4A2C-43E1-9D92-D56FC945A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F2790-D448-4F12-9BE1-75C45D6A9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0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47DEC9-4266-4E29-BEFF-0DCD5738BA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85FAC-9267-4F94-872C-8EF5D9693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D5E2F-0889-4B7D-927B-98E06A1D0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E08F8-3836-4B22-94DB-88C30C191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673D4-1248-4796-9B3E-918C4645C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8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A1250-4DE7-49AD-9870-8BA02AE26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ECD1A-F527-4276-9249-4D326F8FE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E15C2-F792-4556-A6B6-8C188A5C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DB31-FE99-44FA-BF12-63B59FC6E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0E972-B383-41E9-A01E-892A5F571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9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305B-6FED-4097-BAEB-22ABE27FD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49E07-B31F-494E-94C1-BD8FA7C79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3D628-BBA5-4EED-903E-C8E1FFAAC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548FE-933B-4F7C-A1E8-4DB7208B4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8E465-8EF1-4B5C-8E92-221420415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67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D685-66B7-48DC-9436-36CD489A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0300C-5C3F-4D37-924B-625BCAEFD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E1D430-A85D-49FA-BF03-BA99C3B00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1ADAD-3BF5-4642-BB51-B84C9BD52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773F6-5BB1-4289-916C-585FF0466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DD757-8599-4EB2-9ECD-6257C907D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8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6A60F-F924-4A79-99B6-19860F544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89F3D8-B314-4F5E-BACB-E0510DE57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268406-69F7-4A5F-BEC8-B2627B93D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BA0C47-7026-449D-AC0A-13C4E55D1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7571C2-9B6F-457F-8015-8E9BDDF7FC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B20895-01A1-4C35-B167-8F77AA280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E25C20-DC7D-46E5-99AE-D2984DE81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A6C5B9-6461-457C-B200-376DB4D16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8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101AF-23A4-4368-AE35-F573ADDF4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0DC482-A8DA-4873-8D51-41CF621E3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6D013D-0FD5-46E0-8745-71AA6343E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13E539-E721-4C86-98FC-6C7B9BAFC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0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60C622-BBDA-4223-86AA-92D0BDE3C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02C9A3-705E-4759-9ED6-CB3242357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B4CC8-31CC-4B5F-B99F-A2958BA6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5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92BA6-3F0C-4E96-ABEA-8F276D457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3A73-7E0D-4F39-B201-D00D533AE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339D8-3335-4887-BF28-33A1816B1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63C3F-68D4-45E7-AEB0-52CB45D62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45014-C4CE-44E3-B798-A9D79AB55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0408D-4308-474F-A6E3-53389F9AE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9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E7816-8127-4075-AEC8-DEE4EF1E4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17B31D-4E06-42E2-81C3-2E834E4306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385CB6-F917-4EC9-B92C-014FF7BE6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306B7-6D39-43D6-8A25-C1A828AFE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D9F29-AC03-4458-9A5B-175874D1B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B1D2C-FFA2-4DE9-BC24-E9E08FE90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982055-894F-4DC4-ADAA-1D60A473E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F07D8-469D-489E-9B0E-F74F25F95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C65B5-C07B-4DF7-B10D-C7A3DE0F2B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60726-7BE5-4F14-A2F2-C4A481FB2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A101B-95A6-4B75-B70E-A5E3FC0F9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2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2C45E-F36E-419A-8642-B56A3AE25B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ESInet 911 Calls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E27FC4-2843-4C37-903F-B8F578B215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1/1/20 – 7/31/20</a:t>
            </a:r>
          </a:p>
        </p:txBody>
      </p:sp>
      <p:sp>
        <p:nvSpPr>
          <p:cNvPr id="4" name="Action Button: Get Information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A44E3D2-5971-4294-A4E5-190D8F3A6694}"/>
              </a:ext>
            </a:extLst>
          </p:cNvPr>
          <p:cNvSpPr/>
          <p:nvPr/>
        </p:nvSpPr>
        <p:spPr>
          <a:xfrm>
            <a:off x="2740152" y="4944919"/>
            <a:ext cx="422910" cy="308187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7BC83D-4646-4350-97F0-DF794DCD2C0A}"/>
              </a:ext>
            </a:extLst>
          </p:cNvPr>
          <p:cNvSpPr txBox="1"/>
          <p:nvPr/>
        </p:nvSpPr>
        <p:spPr>
          <a:xfrm>
            <a:off x="3497580" y="4753451"/>
            <a:ext cx="5132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Presentation Mode(PM), click me for drill-down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CNRTL + Click if not in PM</a:t>
            </a:r>
          </a:p>
        </p:txBody>
      </p:sp>
      <p:sp>
        <p:nvSpPr>
          <p:cNvPr id="8" name="Arrow: Right 7">
            <a:hlinkClick r:id="rId2" action="ppaction://hlinksldjump"/>
            <a:extLst>
              <a:ext uri="{FF2B5EF4-FFF2-40B4-BE49-F238E27FC236}">
                <a16:creationId xmlns:a16="http://schemas.microsoft.com/office/drawing/2014/main" id="{79B82A48-EED0-41BA-95B7-C5BE41510F6E}"/>
              </a:ext>
            </a:extLst>
          </p:cNvPr>
          <p:cNvSpPr/>
          <p:nvPr/>
        </p:nvSpPr>
        <p:spPr>
          <a:xfrm>
            <a:off x="2560447" y="5700526"/>
            <a:ext cx="900430" cy="45450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hlinkClick r:id="rId3" action="ppaction://hlinksldjump"/>
              </a:rPr>
              <a:t>RETURN</a:t>
            </a: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EEF66B-EFD4-4ADF-885C-13A7C819EF5D}"/>
              </a:ext>
            </a:extLst>
          </p:cNvPr>
          <p:cNvSpPr txBox="1"/>
          <p:nvPr/>
        </p:nvSpPr>
        <p:spPr>
          <a:xfrm>
            <a:off x="3497580" y="5588603"/>
            <a:ext cx="5132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Takes you back to previous slide (CNTRL + Click if not  in PM)</a:t>
            </a:r>
          </a:p>
        </p:txBody>
      </p:sp>
    </p:spTree>
    <p:extLst>
      <p:ext uri="{BB962C8B-B14F-4D97-AF65-F5344CB8AC3E}">
        <p14:creationId xmlns:p14="http://schemas.microsoft.com/office/powerpoint/2010/main" val="1660664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D35B272-BA3B-4802-A489-5A6CA0B268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818857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ction Button: Get Information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01C90B6-363B-4AE7-B59A-207A924A267E}"/>
              </a:ext>
            </a:extLst>
          </p:cNvPr>
          <p:cNvSpPr/>
          <p:nvPr/>
        </p:nvSpPr>
        <p:spPr>
          <a:xfrm>
            <a:off x="3326130" y="3429000"/>
            <a:ext cx="594360" cy="651510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hlinkClick r:id="rId4" action="ppaction://hlinksldjump"/>
            <a:extLst>
              <a:ext uri="{FF2B5EF4-FFF2-40B4-BE49-F238E27FC236}">
                <a16:creationId xmlns:a16="http://schemas.microsoft.com/office/drawing/2014/main" id="{19C1F7D4-2A9F-439E-B137-C8C2AA1FF00D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2383696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B2CED5E-6D96-46D6-B54D-E22FED2A4E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931310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ction Button: Get Information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38841C8-265D-4EA4-B202-7209FFFA4110}"/>
              </a:ext>
            </a:extLst>
          </p:cNvPr>
          <p:cNvSpPr/>
          <p:nvPr/>
        </p:nvSpPr>
        <p:spPr>
          <a:xfrm>
            <a:off x="3326130" y="3429000"/>
            <a:ext cx="594360" cy="651510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hlinkClick r:id="rId4" action="ppaction://hlinksldjump"/>
            <a:extLst>
              <a:ext uri="{FF2B5EF4-FFF2-40B4-BE49-F238E27FC236}">
                <a16:creationId xmlns:a16="http://schemas.microsoft.com/office/drawing/2014/main" id="{947E6526-4DA5-442C-981A-D0357C33F53F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598591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B2CED5E-6D96-46D6-B54D-E22FED2A4E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241417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ction Button: Get Information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38841C8-265D-4EA4-B202-7209FFFA4110}"/>
              </a:ext>
            </a:extLst>
          </p:cNvPr>
          <p:cNvSpPr/>
          <p:nvPr/>
        </p:nvSpPr>
        <p:spPr>
          <a:xfrm>
            <a:off x="3326130" y="3429000"/>
            <a:ext cx="594360" cy="651510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hlinkClick r:id="rId4" action="ppaction://hlinksldjump"/>
            <a:extLst>
              <a:ext uri="{FF2B5EF4-FFF2-40B4-BE49-F238E27FC236}">
                <a16:creationId xmlns:a16="http://schemas.microsoft.com/office/drawing/2014/main" id="{947E6526-4DA5-442C-981A-D0357C33F53F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2599983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B2CED5E-6D96-46D6-B54D-E22FED2A4E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003630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ction Button: Get Information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38841C8-265D-4EA4-B202-7209FFFA4110}"/>
              </a:ext>
            </a:extLst>
          </p:cNvPr>
          <p:cNvSpPr/>
          <p:nvPr/>
        </p:nvSpPr>
        <p:spPr>
          <a:xfrm>
            <a:off x="3326130" y="3429000"/>
            <a:ext cx="594360" cy="651510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hlinkClick r:id="rId4" action="ppaction://hlinksldjump"/>
            <a:extLst>
              <a:ext uri="{FF2B5EF4-FFF2-40B4-BE49-F238E27FC236}">
                <a16:creationId xmlns:a16="http://schemas.microsoft.com/office/drawing/2014/main" id="{947E6526-4DA5-442C-981A-D0357C33F53F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3810257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B2CED5E-6D96-46D6-B54D-E22FED2A4E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928046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ction Button: Get Information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38841C8-265D-4EA4-B202-7209FFFA4110}"/>
              </a:ext>
            </a:extLst>
          </p:cNvPr>
          <p:cNvSpPr/>
          <p:nvPr/>
        </p:nvSpPr>
        <p:spPr>
          <a:xfrm>
            <a:off x="3326130" y="3429000"/>
            <a:ext cx="594360" cy="651510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hlinkClick r:id="rId4" action="ppaction://hlinksldjump"/>
            <a:extLst>
              <a:ext uri="{FF2B5EF4-FFF2-40B4-BE49-F238E27FC236}">
                <a16:creationId xmlns:a16="http://schemas.microsoft.com/office/drawing/2014/main" id="{947E6526-4DA5-442C-981A-D0357C33F53F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3342460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A307F9-6279-4336-AE23-0BEE87783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357685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rrow: Right 4">
            <a:hlinkClick r:id="rId3" action="ppaction://hlinksldjump"/>
            <a:extLst>
              <a:ext uri="{FF2B5EF4-FFF2-40B4-BE49-F238E27FC236}">
                <a16:creationId xmlns:a16="http://schemas.microsoft.com/office/drawing/2014/main" id="{89CC8836-7E28-46F9-9DB9-1FC7032E7BF8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 action="ppaction://hlinksldjump"/>
              </a:rPr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47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A307F9-6279-4336-AE23-0BEE87783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748138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rrow: Right 2">
            <a:hlinkClick r:id="rId3" action="ppaction://hlinksldjump"/>
            <a:extLst>
              <a:ext uri="{FF2B5EF4-FFF2-40B4-BE49-F238E27FC236}">
                <a16:creationId xmlns:a16="http://schemas.microsoft.com/office/drawing/2014/main" id="{9B9B4531-B69A-4994-B37C-A0FCA61A3962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 action="ppaction://hlinksldjump"/>
              </a:rPr>
              <a:t>RETURN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E9A9C4-CF37-4954-BBAA-74474A110EE8}"/>
              </a:ext>
            </a:extLst>
          </p:cNvPr>
          <p:cNvSpPr txBox="1"/>
          <p:nvPr/>
        </p:nvSpPr>
        <p:spPr>
          <a:xfrm>
            <a:off x="6972300" y="5787463"/>
            <a:ext cx="4137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May be over-reported due to reference data error</a:t>
            </a:r>
          </a:p>
        </p:txBody>
      </p:sp>
    </p:spTree>
    <p:extLst>
      <p:ext uri="{BB962C8B-B14F-4D97-AF65-F5344CB8AC3E}">
        <p14:creationId xmlns:p14="http://schemas.microsoft.com/office/powerpoint/2010/main" val="3460459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A307F9-6279-4336-AE23-0BEE87783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002231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rrow: Right 2">
            <a:hlinkClick r:id="rId3" action="ppaction://hlinksldjump"/>
            <a:extLst>
              <a:ext uri="{FF2B5EF4-FFF2-40B4-BE49-F238E27FC236}">
                <a16:creationId xmlns:a16="http://schemas.microsoft.com/office/drawing/2014/main" id="{6EF0BF2D-EEC3-49F4-8E78-B51CD466EBCA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 action="ppaction://hlinksldjump"/>
              </a:rPr>
              <a:t>RETURN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8499E3-5445-4B49-8CE1-F9F1CF2881F4}"/>
              </a:ext>
            </a:extLst>
          </p:cNvPr>
          <p:cNvSpPr txBox="1"/>
          <p:nvPr/>
        </p:nvSpPr>
        <p:spPr>
          <a:xfrm>
            <a:off x="6972300" y="5787463"/>
            <a:ext cx="4137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May be over-reported due to reference data error</a:t>
            </a:r>
          </a:p>
        </p:txBody>
      </p:sp>
    </p:spTree>
    <p:extLst>
      <p:ext uri="{BB962C8B-B14F-4D97-AF65-F5344CB8AC3E}">
        <p14:creationId xmlns:p14="http://schemas.microsoft.com/office/powerpoint/2010/main" val="71747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A307F9-6279-4336-AE23-0BEE87783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684925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rrow: Right 2">
            <a:hlinkClick r:id="rId3" action="ppaction://hlinksldjump"/>
            <a:extLst>
              <a:ext uri="{FF2B5EF4-FFF2-40B4-BE49-F238E27FC236}">
                <a16:creationId xmlns:a16="http://schemas.microsoft.com/office/drawing/2014/main" id="{3D35837F-CE62-4110-808E-650B81E21614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 action="ppaction://hlinksldjump"/>
              </a:rPr>
              <a:t>RETURN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895F81-7F10-4EFC-9B54-4C686C782725}"/>
              </a:ext>
            </a:extLst>
          </p:cNvPr>
          <p:cNvSpPr txBox="1"/>
          <p:nvPr/>
        </p:nvSpPr>
        <p:spPr>
          <a:xfrm>
            <a:off x="6972300" y="5787463"/>
            <a:ext cx="4137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May be over-reported due to reference data error</a:t>
            </a:r>
          </a:p>
        </p:txBody>
      </p:sp>
    </p:spTree>
    <p:extLst>
      <p:ext uri="{BB962C8B-B14F-4D97-AF65-F5344CB8AC3E}">
        <p14:creationId xmlns:p14="http://schemas.microsoft.com/office/powerpoint/2010/main" val="236496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A307F9-6279-4336-AE23-0BEE87783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373368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rrow: Right 2">
            <a:hlinkClick r:id="rId3" action="ppaction://hlinksldjump"/>
            <a:extLst>
              <a:ext uri="{FF2B5EF4-FFF2-40B4-BE49-F238E27FC236}">
                <a16:creationId xmlns:a16="http://schemas.microsoft.com/office/drawing/2014/main" id="{B96CE45A-3271-4327-82B5-7EF4676B1100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4" action="ppaction://hlinksldjump"/>
              </a:rPr>
              <a:t>RETURN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9247D8-4604-4396-8314-AF18AD06EE34}"/>
              </a:ext>
            </a:extLst>
          </p:cNvPr>
          <p:cNvSpPr txBox="1"/>
          <p:nvPr/>
        </p:nvSpPr>
        <p:spPr>
          <a:xfrm>
            <a:off x="6972300" y="5787463"/>
            <a:ext cx="4137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May be over-reported due to reference data error</a:t>
            </a:r>
          </a:p>
        </p:txBody>
      </p:sp>
    </p:spTree>
    <p:extLst>
      <p:ext uri="{BB962C8B-B14F-4D97-AF65-F5344CB8AC3E}">
        <p14:creationId xmlns:p14="http://schemas.microsoft.com/office/powerpoint/2010/main" val="237155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81099B0-D3A1-40C9-A412-2BA508BA0D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655658"/>
              </p:ext>
            </p:extLst>
          </p:nvPr>
        </p:nvGraphicFramePr>
        <p:xfrm>
          <a:off x="838200" y="9112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6435914-0E02-4FCE-A9ED-5960F74BB112}"/>
              </a:ext>
            </a:extLst>
          </p:cNvPr>
          <p:cNvSpPr txBox="1"/>
          <p:nvPr/>
        </p:nvSpPr>
        <p:spPr>
          <a:xfrm>
            <a:off x="1562100" y="4905415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 all PSAP not yet migrated</a:t>
            </a:r>
          </a:p>
        </p:txBody>
      </p:sp>
      <p:sp>
        <p:nvSpPr>
          <p:cNvPr id="8" name="Arrow: Right 7">
            <a:hlinkClick r:id="rId3" action="ppaction://hlinksldjump"/>
            <a:extLst>
              <a:ext uri="{FF2B5EF4-FFF2-40B4-BE49-F238E27FC236}">
                <a16:creationId xmlns:a16="http://schemas.microsoft.com/office/drawing/2014/main" id="{DA4D0CD4-890B-4488-BCDA-370EEE0F9171}"/>
              </a:ext>
            </a:extLst>
          </p:cNvPr>
          <p:cNvSpPr/>
          <p:nvPr/>
        </p:nvSpPr>
        <p:spPr>
          <a:xfrm>
            <a:off x="9309100" y="5090081"/>
            <a:ext cx="1816100" cy="10414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 action="ppaction://hlinksldjump"/>
              </a:rPr>
              <a:t>2020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56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A307F9-6279-4336-AE23-0BEE87783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02866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rrow: Right 2">
            <a:hlinkClick r:id="rId3" action="ppaction://hlinksldjump"/>
            <a:extLst>
              <a:ext uri="{FF2B5EF4-FFF2-40B4-BE49-F238E27FC236}">
                <a16:creationId xmlns:a16="http://schemas.microsoft.com/office/drawing/2014/main" id="{B9DB16DF-443D-4372-B8D7-A342A471EEFB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4" action="ppaction://hlinksldjump"/>
              </a:rPr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67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A307F9-6279-4336-AE23-0BEE87783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204463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rrow: Right 2">
            <a:hlinkClick r:id="rId3" action="ppaction://hlinksldjump"/>
            <a:extLst>
              <a:ext uri="{FF2B5EF4-FFF2-40B4-BE49-F238E27FC236}">
                <a16:creationId xmlns:a16="http://schemas.microsoft.com/office/drawing/2014/main" id="{D9BD1EC8-E356-4FE0-911F-D6FCC7076B1E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4" action="ppaction://hlinksldjump"/>
              </a:rPr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49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A307F9-6279-4336-AE23-0BEE87783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011127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rrow: Right 2">
            <a:hlinkClick r:id="rId3" action="ppaction://hlinksldjump"/>
            <a:extLst>
              <a:ext uri="{FF2B5EF4-FFF2-40B4-BE49-F238E27FC236}">
                <a16:creationId xmlns:a16="http://schemas.microsoft.com/office/drawing/2014/main" id="{D9BD1EC8-E356-4FE0-911F-D6FCC7076B1E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4" action="ppaction://hlinksldjump"/>
              </a:rPr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77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A307F9-6279-4336-AE23-0BEE87783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85436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rrow: Right 2">
            <a:hlinkClick r:id="rId3" action="ppaction://hlinksldjump"/>
            <a:extLst>
              <a:ext uri="{FF2B5EF4-FFF2-40B4-BE49-F238E27FC236}">
                <a16:creationId xmlns:a16="http://schemas.microsoft.com/office/drawing/2014/main" id="{D9BD1EC8-E356-4FE0-911F-D6FCC7076B1E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4" action="ppaction://hlinksldjump"/>
              </a:rPr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81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A307F9-6279-4336-AE23-0BEE87783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99788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rrow: Right 2">
            <a:hlinkClick r:id="rId3" action="ppaction://hlinksldjump"/>
            <a:extLst>
              <a:ext uri="{FF2B5EF4-FFF2-40B4-BE49-F238E27FC236}">
                <a16:creationId xmlns:a16="http://schemas.microsoft.com/office/drawing/2014/main" id="{D9BD1EC8-E356-4FE0-911F-D6FCC7076B1E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4" action="ppaction://hlinksldjump"/>
              </a:rPr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77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275C46-8EFC-45D3-BE9A-52BCDAB33B06}"/>
              </a:ext>
            </a:extLst>
          </p:cNvPr>
          <p:cNvSpPr txBox="1"/>
          <p:nvPr/>
        </p:nvSpPr>
        <p:spPr>
          <a:xfrm>
            <a:off x="4535424" y="2404872"/>
            <a:ext cx="2578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Not Now </a:t>
            </a:r>
            <a:r>
              <a:rPr lang="en-US" sz="3600" dirty="0">
                <a:sym typeface="Wingdings" panose="05000000000000000000" pitchFamily="2" charset="2"/>
              </a:rPr>
              <a:t> </a:t>
            </a:r>
            <a:endParaRPr lang="en-US" sz="3600" dirty="0"/>
          </a:p>
        </p:txBody>
      </p:sp>
      <p:sp>
        <p:nvSpPr>
          <p:cNvPr id="5" name="Arrow: Right 4">
            <a:hlinkClick r:id="rId2" action="ppaction://hlinksldjump"/>
            <a:extLst>
              <a:ext uri="{FF2B5EF4-FFF2-40B4-BE49-F238E27FC236}">
                <a16:creationId xmlns:a16="http://schemas.microsoft.com/office/drawing/2014/main" id="{248B2F40-1CD4-4225-9D5A-C6A9A44B207C}"/>
              </a:ext>
            </a:extLst>
          </p:cNvPr>
          <p:cNvSpPr/>
          <p:nvPr/>
        </p:nvSpPr>
        <p:spPr>
          <a:xfrm>
            <a:off x="5097843" y="3806798"/>
            <a:ext cx="1782954" cy="83743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367660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6ACED95-BB21-4EBA-A382-EF4AAB4F2B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322776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8940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607BEE2-D946-4925-80EE-5AEF400B07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091317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Action Button: Get Information 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CE45DB9-431D-4E7B-B196-FA107F1D72A7}"/>
              </a:ext>
            </a:extLst>
          </p:cNvPr>
          <p:cNvSpPr>
            <a:spLocks noChangeAspect="1"/>
          </p:cNvSpPr>
          <p:nvPr/>
        </p:nvSpPr>
        <p:spPr>
          <a:xfrm>
            <a:off x="2983162" y="3362784"/>
            <a:ext cx="274320" cy="199905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Get Information 9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F1BDB9F3-4191-4A70-A92C-EF9E48D4111D}"/>
              </a:ext>
            </a:extLst>
          </p:cNvPr>
          <p:cNvSpPr>
            <a:spLocks noChangeAspect="1"/>
          </p:cNvSpPr>
          <p:nvPr/>
        </p:nvSpPr>
        <p:spPr>
          <a:xfrm>
            <a:off x="3709744" y="3363293"/>
            <a:ext cx="274320" cy="199903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Get Information 10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A011AE60-2878-4A0C-BBC1-28DC10231809}"/>
              </a:ext>
            </a:extLst>
          </p:cNvPr>
          <p:cNvSpPr/>
          <p:nvPr/>
        </p:nvSpPr>
        <p:spPr>
          <a:xfrm>
            <a:off x="4441774" y="3361837"/>
            <a:ext cx="274320" cy="201168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Get Information 11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507BC3F9-DABE-4B17-AA2B-AD444917DA6D}"/>
              </a:ext>
            </a:extLst>
          </p:cNvPr>
          <p:cNvSpPr/>
          <p:nvPr/>
        </p:nvSpPr>
        <p:spPr>
          <a:xfrm>
            <a:off x="5173004" y="3356666"/>
            <a:ext cx="274320" cy="201168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Get Information 1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75EAC5C0-08D2-49BD-A4F5-090B262CDE64}"/>
              </a:ext>
            </a:extLst>
          </p:cNvPr>
          <p:cNvSpPr/>
          <p:nvPr/>
        </p:nvSpPr>
        <p:spPr>
          <a:xfrm>
            <a:off x="5901019" y="3359471"/>
            <a:ext cx="274320" cy="201168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Get Information 13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079E2278-FF0C-4669-BF82-750B0CE65F11}"/>
              </a:ext>
            </a:extLst>
          </p:cNvPr>
          <p:cNvSpPr/>
          <p:nvPr/>
        </p:nvSpPr>
        <p:spPr>
          <a:xfrm>
            <a:off x="6623780" y="3359471"/>
            <a:ext cx="274320" cy="201168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Get Information 14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4C539DD6-059D-4812-B052-33AF97B04EB9}"/>
              </a:ext>
            </a:extLst>
          </p:cNvPr>
          <p:cNvSpPr/>
          <p:nvPr/>
        </p:nvSpPr>
        <p:spPr>
          <a:xfrm>
            <a:off x="7359421" y="3365130"/>
            <a:ext cx="274320" cy="201168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Get Information 15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DDB559BF-8959-4A15-BA9E-AEFAF4194070}"/>
              </a:ext>
            </a:extLst>
          </p:cNvPr>
          <p:cNvSpPr/>
          <p:nvPr/>
        </p:nvSpPr>
        <p:spPr>
          <a:xfrm>
            <a:off x="8096371" y="3359297"/>
            <a:ext cx="274320" cy="201168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Get Information 18">
            <a:hlinkClick r:id="rId11" action="ppaction://hlinksldjump" highlightClick="1"/>
            <a:extLst>
              <a:ext uri="{FF2B5EF4-FFF2-40B4-BE49-F238E27FC236}">
                <a16:creationId xmlns:a16="http://schemas.microsoft.com/office/drawing/2014/main" id="{4B7BD99C-5C3E-466D-B28D-BF5B97FBD17E}"/>
              </a:ext>
            </a:extLst>
          </p:cNvPr>
          <p:cNvSpPr/>
          <p:nvPr/>
        </p:nvSpPr>
        <p:spPr>
          <a:xfrm>
            <a:off x="8822683" y="3361704"/>
            <a:ext cx="274320" cy="201168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Get Information 16">
            <a:hlinkClick r:id="rId12" action="ppaction://hlinksldjump" highlightClick="1"/>
            <a:extLst>
              <a:ext uri="{FF2B5EF4-FFF2-40B4-BE49-F238E27FC236}">
                <a16:creationId xmlns:a16="http://schemas.microsoft.com/office/drawing/2014/main" id="{E6540AA3-CEF6-4E52-B1B0-F7D7DE54F273}"/>
              </a:ext>
            </a:extLst>
          </p:cNvPr>
          <p:cNvSpPr/>
          <p:nvPr/>
        </p:nvSpPr>
        <p:spPr>
          <a:xfrm>
            <a:off x="9546926" y="3356666"/>
            <a:ext cx="274320" cy="201168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01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4E1266E-B8EE-4541-8533-C1D65248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7235258"/>
              </p:ext>
            </p:extLst>
          </p:nvPr>
        </p:nvGraphicFramePr>
        <p:xfrm>
          <a:off x="2032000" y="77681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Action Button: Get Information 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B30AB5D-B61A-4F35-B2F4-76054D0D8B10}"/>
              </a:ext>
            </a:extLst>
          </p:cNvPr>
          <p:cNvSpPr/>
          <p:nvPr/>
        </p:nvSpPr>
        <p:spPr>
          <a:xfrm>
            <a:off x="3437890" y="3371849"/>
            <a:ext cx="640080" cy="640080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hlinkClick r:id="rId4" action="ppaction://hlinksldjump"/>
            <a:extLst>
              <a:ext uri="{FF2B5EF4-FFF2-40B4-BE49-F238E27FC236}">
                <a16:creationId xmlns:a16="http://schemas.microsoft.com/office/drawing/2014/main" id="{5D25F5FB-12C0-4194-966D-968BD90F126E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959511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3D428CF-DA54-40C8-9F3D-ABEA6D6C28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221747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ction Button: Get Information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6D822CA-9AE4-42E5-AF6C-3C4D6462ED8B}"/>
              </a:ext>
            </a:extLst>
          </p:cNvPr>
          <p:cNvSpPr/>
          <p:nvPr/>
        </p:nvSpPr>
        <p:spPr>
          <a:xfrm>
            <a:off x="3437890" y="3429000"/>
            <a:ext cx="640080" cy="640080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hlinkClick r:id="rId4" action="ppaction://hlinksldjump"/>
            <a:extLst>
              <a:ext uri="{FF2B5EF4-FFF2-40B4-BE49-F238E27FC236}">
                <a16:creationId xmlns:a16="http://schemas.microsoft.com/office/drawing/2014/main" id="{321F59ED-56B6-4544-9F25-59E3D36611AC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RETURN`</a:t>
            </a:r>
          </a:p>
        </p:txBody>
      </p:sp>
    </p:spTree>
    <p:extLst>
      <p:ext uri="{BB962C8B-B14F-4D97-AF65-F5344CB8AC3E}">
        <p14:creationId xmlns:p14="http://schemas.microsoft.com/office/powerpoint/2010/main" val="576465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C5785BE-B51B-4769-8AF0-DE75926BA2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111570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ction Button: Get Information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9A11286-5D3F-4B29-A2D6-69913AA07269}"/>
              </a:ext>
            </a:extLst>
          </p:cNvPr>
          <p:cNvSpPr/>
          <p:nvPr/>
        </p:nvSpPr>
        <p:spPr>
          <a:xfrm>
            <a:off x="3291840" y="3429000"/>
            <a:ext cx="594360" cy="651510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hlinkClick r:id="rId4" action="ppaction://hlinksldjump"/>
            <a:extLst>
              <a:ext uri="{FF2B5EF4-FFF2-40B4-BE49-F238E27FC236}">
                <a16:creationId xmlns:a16="http://schemas.microsoft.com/office/drawing/2014/main" id="{136DC97E-B5EC-4CA0-8C92-2FD337C8CFE5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3848716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24D2FC4-968A-4722-9C0D-81483286CC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042486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ction Button: Get Information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863C693-A5A2-4084-A175-69F320D50AB3}"/>
              </a:ext>
            </a:extLst>
          </p:cNvPr>
          <p:cNvSpPr/>
          <p:nvPr/>
        </p:nvSpPr>
        <p:spPr>
          <a:xfrm>
            <a:off x="3326130" y="3429000"/>
            <a:ext cx="594360" cy="651510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hlinkClick r:id="rId4" action="ppaction://hlinksldjump"/>
            <a:extLst>
              <a:ext uri="{FF2B5EF4-FFF2-40B4-BE49-F238E27FC236}">
                <a16:creationId xmlns:a16="http://schemas.microsoft.com/office/drawing/2014/main" id="{34D385AF-3244-4DE1-BA9F-01BE40423B1C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218678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6DC7AE0-C431-4724-94ED-6A680C1BA2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363610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ction Button: Get Information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B85CDD7-56BD-4020-9AE6-72747A787734}"/>
              </a:ext>
            </a:extLst>
          </p:cNvPr>
          <p:cNvSpPr/>
          <p:nvPr/>
        </p:nvSpPr>
        <p:spPr>
          <a:xfrm>
            <a:off x="3312160" y="3429000"/>
            <a:ext cx="594360" cy="651510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hlinkClick r:id="rId4" action="ppaction://hlinksldjump"/>
            <a:extLst>
              <a:ext uri="{FF2B5EF4-FFF2-40B4-BE49-F238E27FC236}">
                <a16:creationId xmlns:a16="http://schemas.microsoft.com/office/drawing/2014/main" id="{F2ACEDDF-B16A-498D-9BB8-FA88A09FCC14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1789477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Visibility xmlns="dc463f71-b30c-4ab2-9473-d307f9d35888">Full Visibility</Visibility>
    <DocumentSetType xmlns="dc463f71-b30c-4ab2-9473-d307f9d35888">Report</DocumentSetType>
    <IsConfidential xmlns="dc463f71-b30c-4ab2-9473-d307f9d35888">false</IsConfidential>
    <CaseType xmlns="dc463f71-b30c-4ab2-9473-d307f9d35888">Formal Complaint</CaseType>
    <IndustryCode xmlns="dc463f71-b30c-4ab2-9473-d307f9d35888">170</IndustryCode>
    <CaseStatus xmlns="dc463f71-b30c-4ab2-9473-d307f9d35888">Closed</CaseStatus>
    <OpenedDate xmlns="dc463f71-b30c-4ab2-9473-d307f9d35888">2018-12-28T08:00:00+00:00</OpenedDate>
    <Date1 xmlns="dc463f71-b30c-4ab2-9473-d307f9d35888">2020-12-23T00:28:46+00:00</Date1>
    <IsDocumentOrder xmlns="dc463f71-b30c-4ab2-9473-d307f9d35888">false</IsDocumentOrder>
    <IsHighlyConfidential xmlns="dc463f71-b30c-4ab2-9473-d307f9d35888">false</IsHighlyConfidential>
    <CaseCompanyNames xmlns="dc463f71-b30c-4ab2-9473-d307f9d35888">CenturyLink Communications LLC</CaseCompanyNames>
    <Nickname xmlns="http://schemas.microsoft.com/sharepoint/v3" xsi:nil="true"/>
    <DocketNumber xmlns="dc463f71-b30c-4ab2-9473-d307f9d35888">181051</DocketNumber>
    <AgendaOrder xmlns="dc463f71-b30c-4ab2-9473-d307f9d35888">false</AgendaOrder>
    <SignificantOrder xmlns="dc463f71-b30c-4ab2-9473-d307f9d35888">false</SignificantOrder>
    <DelegatedOrder xmlns="dc463f71-b30c-4ab2-9473-d307f9d35888">false</DelegatedOrder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4573393938491D4584D581C736797397" ma:contentTypeVersion="68" ma:contentTypeDescription="" ma:contentTypeScope="" ma:versionID="9e5fb722b2bf312ab2474b1b6ad19b25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a924c8152a3ca6d41f5defb10cfa585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03C68B-3265-4066-8506-FB0E5F0E9A3F}"/>
</file>

<file path=customXml/itemProps2.xml><?xml version="1.0" encoding="utf-8"?>
<ds:datastoreItem xmlns:ds="http://schemas.openxmlformats.org/officeDocument/2006/customXml" ds:itemID="{ED87E3E2-F83A-420F-8686-5F927948B4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FC5B4B-4D7A-4539-BE01-0B375D18E348}">
  <ds:schemaRefs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fdbe071c-6926-4705-b29f-f52cff258abe"/>
    <ds:schemaRef ds:uri="http://purl.org/dc/dcmitype/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63E408B3-7475-4E78-93FB-AE0CE4C7D601}"/>
</file>

<file path=docProps/app.xml><?xml version="1.0" encoding="utf-8"?>
<Properties xmlns="http://schemas.openxmlformats.org/officeDocument/2006/extended-properties" xmlns:vt="http://schemas.openxmlformats.org/officeDocument/2006/docPropsVTypes">
  <TotalTime>9547</TotalTime>
  <Words>218</Words>
  <Application>Microsoft Office PowerPoint</Application>
  <PresentationFormat>Widescreen</PresentationFormat>
  <Paragraphs>58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ESInet 911 Calls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Moisey, Kenneth A (MIL)</dc:creator>
  <cp:lastModifiedBy>Doyle, Paige (UTC)</cp:lastModifiedBy>
  <cp:revision>115</cp:revision>
  <dcterms:created xsi:type="dcterms:W3CDTF">2019-08-07T14:32:38Z</dcterms:created>
  <dcterms:modified xsi:type="dcterms:W3CDTF">2020-12-22T22:44:53Z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0x0101006E56B4D1795A2E4DB2F0B01679ED314A004573393938491D4584D581C736797397</vt:lpwstr>
  </property>
  <property fmtid="{D5CDD505-2E9C-101B-9397-08002B2CF9AE}" pid="4" name="EfsecDocumentType">
    <vt:lpwstr>Documents</vt:lpwstr>
  </property>
  <property fmtid="{D5CDD505-2E9C-101B-9397-08002B2CF9AE}" pid="10" name="IsOfficialRecord">
    <vt:bool>false</vt:bool>
  </property>
  <property fmtid="{D5CDD505-2E9C-101B-9397-08002B2CF9AE}" pid="11" name="IsVisibleToEfsecCouncil">
    <vt:bool>false</vt:bool>
  </property>
  <property fmtid="{D5CDD505-2E9C-101B-9397-08002B2CF9AE}" pid="18" name="_docset_NoMedatataSyncRequired">
    <vt:lpwstr>False</vt:lpwstr>
  </property>
  <property fmtid="{D5CDD505-2E9C-101B-9397-08002B2CF9AE}" pid="19" name="IsEFSEC">
    <vt:bool>false</vt:bool>
  </property>
</Properties>
</file>