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63.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6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colors1.xml" ContentType="application/vnd.ms-office.chartcolorstyle+xml"/>
  <Override PartName="/ppt/charts/chart1.xml" ContentType="application/vnd.openxmlformats-officedocument.drawingml.chart+xml"/>
  <Override PartName="/ppt/charts/style1.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7"/>
  </p:notesMasterIdLst>
  <p:sldIdLst>
    <p:sldId id="257" r:id="rId3"/>
    <p:sldId id="258" r:id="rId4"/>
    <p:sldId id="259" r:id="rId5"/>
    <p:sldId id="260" r:id="rId6"/>
    <p:sldId id="261" r:id="rId7"/>
    <p:sldId id="262" r:id="rId8"/>
    <p:sldId id="263" r:id="rId9"/>
    <p:sldId id="264" r:id="rId10"/>
    <p:sldId id="276" r:id="rId11"/>
    <p:sldId id="274" r:id="rId12"/>
    <p:sldId id="273" r:id="rId13"/>
    <p:sldId id="325" r:id="rId14"/>
    <p:sldId id="275" r:id="rId15"/>
    <p:sldId id="310" r:id="rId16"/>
    <p:sldId id="311" r:id="rId17"/>
    <p:sldId id="272" r:id="rId18"/>
    <p:sldId id="277" r:id="rId19"/>
    <p:sldId id="270" r:id="rId20"/>
    <p:sldId id="309" r:id="rId21"/>
    <p:sldId id="284" r:id="rId22"/>
    <p:sldId id="326" r:id="rId23"/>
    <p:sldId id="281" r:id="rId24"/>
    <p:sldId id="282" r:id="rId25"/>
    <p:sldId id="280" r:id="rId26"/>
    <p:sldId id="314" r:id="rId27"/>
    <p:sldId id="315" r:id="rId28"/>
    <p:sldId id="316" r:id="rId29"/>
    <p:sldId id="317" r:id="rId30"/>
    <p:sldId id="279"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18" r:id="rId46"/>
    <p:sldId id="319" r:id="rId47"/>
    <p:sldId id="320" r:id="rId48"/>
    <p:sldId id="321" r:id="rId49"/>
    <p:sldId id="322" r:id="rId50"/>
    <p:sldId id="323" r:id="rId51"/>
    <p:sldId id="324" r:id="rId52"/>
    <p:sldId id="299" r:id="rId53"/>
    <p:sldId id="300" r:id="rId54"/>
    <p:sldId id="301" r:id="rId55"/>
    <p:sldId id="302" r:id="rId56"/>
    <p:sldId id="303" r:id="rId57"/>
    <p:sldId id="304" r:id="rId58"/>
    <p:sldId id="305" r:id="rId59"/>
    <p:sldId id="278" r:id="rId60"/>
    <p:sldId id="265" r:id="rId61"/>
    <p:sldId id="266" r:id="rId62"/>
    <p:sldId id="269" r:id="rId63"/>
    <p:sldId id="268" r:id="rId64"/>
    <p:sldId id="307" r:id="rId65"/>
    <p:sldId id="28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20" d="100"/>
          <a:sy n="120" d="100"/>
        </p:scale>
        <p:origin x="1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75"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WA Electric Budget</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Sheet1!$C$4</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Sheet1!$D$3:$O$3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Sheet1!$D$4:$O$4</c:f>
              <c:numCache>
                <c:formatCode>_("$"* #,##0_);_("$"* \(#,##0\);_("$"* "-"??_);_(@_)</c:formatCode>
                <c:ptCount val="12"/>
                <c:pt idx="0">
                  <c:v>961734.41666666674</c:v>
                </c:pt>
                <c:pt idx="1">
                  <c:v>961734.41666666674</c:v>
                </c:pt>
                <c:pt idx="2">
                  <c:v>1311734.4166666667</c:v>
                </c:pt>
                <c:pt idx="3">
                  <c:v>961734.41666666674</c:v>
                </c:pt>
                <c:pt idx="4">
                  <c:v>961734.41666666674</c:v>
                </c:pt>
                <c:pt idx="5">
                  <c:v>1311734.4166666667</c:v>
                </c:pt>
                <c:pt idx="6">
                  <c:v>961734.41666666674</c:v>
                </c:pt>
                <c:pt idx="7">
                  <c:v>961734.41666666674</c:v>
                </c:pt>
                <c:pt idx="8">
                  <c:v>961734</c:v>
                </c:pt>
                <c:pt idx="9">
                  <c:v>1311734</c:v>
                </c:pt>
                <c:pt idx="10">
                  <c:v>961734.41666666674</c:v>
                </c:pt>
                <c:pt idx="11">
                  <c:v>1311734.4166666667</c:v>
                </c:pt>
              </c:numCache>
            </c:numRef>
          </c:val>
        </c:ser>
        <c:ser>
          <c:idx val="1"/>
          <c:order val="1"/>
          <c:tx>
            <c:strRef>
              <c:f>Sheet1!$C$5</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Sheet1!$D$3:$O$3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Sheet1!$D$5:$O$5</c:f>
              <c:numCache>
                <c:formatCode>_("$"* #,##0_);_("$"* \(#,##0\);_("$"* "-"??_);_(@_)</c:formatCode>
                <c:ptCount val="12"/>
                <c:pt idx="0">
                  <c:v>415050.26</c:v>
                </c:pt>
                <c:pt idx="1">
                  <c:v>660846.46000000008</c:v>
                </c:pt>
                <c:pt idx="2">
                  <c:v>1472882.67</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523000"/>
        <c:axId val="284523392"/>
      </c:barChart>
      <c:catAx>
        <c:axId val="284523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523392"/>
        <c:crosses val="autoZero"/>
        <c:auto val="1"/>
        <c:lblAlgn val="ctr"/>
        <c:lblOffset val="100"/>
        <c:noMultiLvlLbl val="0"/>
      </c:catAx>
      <c:valAx>
        <c:axId val="2845233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523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WA Gas Budget</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Sheet1!$C$25</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Sheet1!$D$24:$O$24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Sheet1!$D$25:$O$25</c:f>
              <c:numCache>
                <c:formatCode>_("$"* #,##0_);_("$"* \(#,##0\);_("$"* "-"??_);_(@_)</c:formatCode>
                <c:ptCount val="12"/>
                <c:pt idx="0">
                  <c:v>269875</c:v>
                </c:pt>
                <c:pt idx="1">
                  <c:v>269875</c:v>
                </c:pt>
                <c:pt idx="2">
                  <c:v>368859.75</c:v>
                </c:pt>
                <c:pt idx="3">
                  <c:v>269875</c:v>
                </c:pt>
                <c:pt idx="4">
                  <c:v>269875</c:v>
                </c:pt>
                <c:pt idx="5">
                  <c:v>368859.75</c:v>
                </c:pt>
                <c:pt idx="6">
                  <c:v>269875</c:v>
                </c:pt>
                <c:pt idx="7">
                  <c:v>269875</c:v>
                </c:pt>
                <c:pt idx="8">
                  <c:v>269875</c:v>
                </c:pt>
                <c:pt idx="9">
                  <c:v>368859.75</c:v>
                </c:pt>
                <c:pt idx="10">
                  <c:v>269875</c:v>
                </c:pt>
                <c:pt idx="11">
                  <c:v>368859.75</c:v>
                </c:pt>
              </c:numCache>
            </c:numRef>
          </c:val>
        </c:ser>
        <c:ser>
          <c:idx val="1"/>
          <c:order val="1"/>
          <c:tx>
            <c:strRef>
              <c:f>Sheet1!$C$26</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Sheet1!$D$24:$O$24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Sheet1!$D$26:$O$26</c:f>
              <c:numCache>
                <c:formatCode>_("$"* #,##0_);_("$"* \(#,##0\);_("$"* "-"??_);_(@_)</c:formatCode>
                <c:ptCount val="12"/>
                <c:pt idx="0">
                  <c:v>361893.77</c:v>
                </c:pt>
                <c:pt idx="1">
                  <c:v>182373.78000000003</c:v>
                </c:pt>
                <c:pt idx="2">
                  <c:v>401556.97000000003</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144376"/>
        <c:axId val="284145160"/>
      </c:barChart>
      <c:catAx>
        <c:axId val="28414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145160"/>
        <c:crosses val="autoZero"/>
        <c:auto val="1"/>
        <c:lblAlgn val="ctr"/>
        <c:lblOffset val="100"/>
        <c:noMultiLvlLbl val="0"/>
      </c:catAx>
      <c:valAx>
        <c:axId val="2841451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144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ID Electric Budget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Sheet2!$B$3</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Sheet2!$C$2:$N$2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Sheet2!$C$3:$N$3</c:f>
              <c:numCache>
                <c:formatCode>_("$"* #,##0_);_("$"* \(#,##0\);_("$"* "-"??_);_(@_)</c:formatCode>
                <c:ptCount val="12"/>
                <c:pt idx="0">
                  <c:v>645794.9568943996</c:v>
                </c:pt>
                <c:pt idx="1">
                  <c:v>548465.05943474604</c:v>
                </c:pt>
                <c:pt idx="2">
                  <c:v>577078.33680663432</c:v>
                </c:pt>
                <c:pt idx="3">
                  <c:v>503358.66056662455</c:v>
                </c:pt>
                <c:pt idx="4">
                  <c:v>482916.67242759734</c:v>
                </c:pt>
                <c:pt idx="5">
                  <c:v>475095.44378789462</c:v>
                </c:pt>
                <c:pt idx="6">
                  <c:v>545122.55314225866</c:v>
                </c:pt>
                <c:pt idx="7">
                  <c:v>538280.01594361162</c:v>
                </c:pt>
                <c:pt idx="8">
                  <c:v>462863.54004316439</c:v>
                </c:pt>
                <c:pt idx="9">
                  <c:v>516637.40825589723</c:v>
                </c:pt>
                <c:pt idx="10">
                  <c:v>582874.69808941032</c:v>
                </c:pt>
                <c:pt idx="11">
                  <c:v>673650.6554291161</c:v>
                </c:pt>
              </c:numCache>
            </c:numRef>
          </c:val>
        </c:ser>
        <c:ser>
          <c:idx val="1"/>
          <c:order val="1"/>
          <c:tx>
            <c:strRef>
              <c:f>Sheet2!$B$4</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Sheet2!$C$2:$N$2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Sheet2!$C$4:$N$4</c:f>
              <c:numCache>
                <c:formatCode>_("$"* #,##0_);_("$"* \(#,##0\);_("$"* "-"??_);_(@_)</c:formatCode>
                <c:ptCount val="12"/>
                <c:pt idx="0">
                  <c:v>663818.17000000004</c:v>
                </c:pt>
                <c:pt idx="1">
                  <c:v>570491.54</c:v>
                </c:pt>
                <c:pt idx="2">
                  <c:v>442054.96</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143200"/>
        <c:axId val="99324392"/>
      </c:barChart>
      <c:catAx>
        <c:axId val="28414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99324392"/>
        <c:crosses val="autoZero"/>
        <c:auto val="1"/>
        <c:lblAlgn val="ctr"/>
        <c:lblOffset val="100"/>
        <c:noMultiLvlLbl val="0"/>
      </c:catAx>
      <c:valAx>
        <c:axId val="993243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143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ID Natural Gas Budget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Sheet2!$B$24</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Sheet2!$C$23:$N$23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Sheet2!$C$24:$N$24</c:f>
              <c:numCache>
                <c:formatCode>_("$"* #,##0_);_("$"* \(#,##0\);_("$"* "-"??_);_(@_)</c:formatCode>
                <c:ptCount val="12"/>
                <c:pt idx="0">
                  <c:v>93750</c:v>
                </c:pt>
                <c:pt idx="1">
                  <c:v>93750</c:v>
                </c:pt>
                <c:pt idx="2">
                  <c:v>123500</c:v>
                </c:pt>
                <c:pt idx="3">
                  <c:v>93750</c:v>
                </c:pt>
                <c:pt idx="4">
                  <c:v>93750</c:v>
                </c:pt>
                <c:pt idx="5">
                  <c:v>123500</c:v>
                </c:pt>
                <c:pt idx="6">
                  <c:v>93750</c:v>
                </c:pt>
                <c:pt idx="7">
                  <c:v>93750</c:v>
                </c:pt>
                <c:pt idx="8">
                  <c:v>93750</c:v>
                </c:pt>
                <c:pt idx="9">
                  <c:v>123500</c:v>
                </c:pt>
                <c:pt idx="10">
                  <c:v>93750</c:v>
                </c:pt>
                <c:pt idx="11">
                  <c:v>123500</c:v>
                </c:pt>
              </c:numCache>
            </c:numRef>
          </c:val>
        </c:ser>
        <c:ser>
          <c:idx val="1"/>
          <c:order val="1"/>
          <c:tx>
            <c:strRef>
              <c:f>Sheet2!$B$25</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Sheet2!$C$23:$N$23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Sheet2!$C$25:$N$25</c:f>
              <c:numCache>
                <c:formatCode>_("$"* #,##0_);_("$"* \(#,##0\);_("$"* "-"??_);_(@_)</c:formatCode>
                <c:ptCount val="12"/>
                <c:pt idx="0">
                  <c:v>19554.38</c:v>
                </c:pt>
                <c:pt idx="1">
                  <c:v>50592.23</c:v>
                </c:pt>
                <c:pt idx="2">
                  <c:v>203911.3</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520648"/>
        <c:axId val="341455704"/>
      </c:barChart>
      <c:catAx>
        <c:axId val="28452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341455704"/>
        <c:crosses val="autoZero"/>
        <c:auto val="1"/>
        <c:lblAlgn val="ctr"/>
        <c:lblOffset val="100"/>
        <c:noMultiLvlLbl val="0"/>
      </c:catAx>
      <c:valAx>
        <c:axId val="34145570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520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67E85-80A7-4930-A739-567056B9A761}" type="datetimeFigureOut">
              <a:rPr lang="en-US" smtClean="0"/>
              <a:t>4/25/2016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3445E-EDBB-401A-B98D-D9050CEE2138}" type="slidenum">
              <a:rPr lang="en-US" smtClean="0"/>
              <a:t>‹#›</a:t>
            </a:fld>
            <a:endParaRPr lang="en-US"/>
          </a:p>
        </p:txBody>
      </p:sp>
    </p:spTree>
    <p:extLst>
      <p:ext uri="{BB962C8B-B14F-4D97-AF65-F5344CB8AC3E}">
        <p14:creationId xmlns:p14="http://schemas.microsoft.com/office/powerpoint/2010/main" val="341374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81231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25.5% of Electric &amp; 22% of NG</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27</a:t>
            </a:fld>
            <a:endParaRPr lang="en-US"/>
          </a:p>
        </p:txBody>
      </p:sp>
    </p:spTree>
    <p:extLst>
      <p:ext uri="{BB962C8B-B14F-4D97-AF65-F5344CB8AC3E}">
        <p14:creationId xmlns:p14="http://schemas.microsoft.com/office/powerpoint/2010/main" val="1477664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r>
              <a:rPr lang="en-US" dirty="0" smtClean="0"/>
              <a:t>91 = $198k</a:t>
            </a:r>
            <a:r>
              <a:rPr lang="en-US" baseline="0" dirty="0" smtClean="0"/>
              <a:t> underfunded</a:t>
            </a:r>
          </a:p>
          <a:p>
            <a:r>
              <a:rPr lang="en-US" baseline="0" dirty="0" smtClean="0"/>
              <a:t>191 = $49k overfunded</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28</a:t>
            </a:fld>
            <a:endParaRPr lang="en-US"/>
          </a:p>
        </p:txBody>
      </p:sp>
    </p:spTree>
    <p:extLst>
      <p:ext uri="{BB962C8B-B14F-4D97-AF65-F5344CB8AC3E}">
        <p14:creationId xmlns:p14="http://schemas.microsoft.com/office/powerpoint/2010/main" val="258933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59</a:t>
            </a:fld>
            <a:endParaRPr lang="en-US"/>
          </a:p>
        </p:txBody>
      </p:sp>
    </p:spTree>
    <p:extLst>
      <p:ext uri="{BB962C8B-B14F-4D97-AF65-F5344CB8AC3E}">
        <p14:creationId xmlns:p14="http://schemas.microsoft.com/office/powerpoint/2010/main" val="267851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60</a:t>
            </a:fld>
            <a:endParaRPr lang="en-US"/>
          </a:p>
        </p:txBody>
      </p:sp>
    </p:spTree>
    <p:extLst>
      <p:ext uri="{BB962C8B-B14F-4D97-AF65-F5344CB8AC3E}">
        <p14:creationId xmlns:p14="http://schemas.microsoft.com/office/powerpoint/2010/main" val="150196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61</a:t>
            </a:fld>
            <a:endParaRPr lang="en-US"/>
          </a:p>
        </p:txBody>
      </p:sp>
    </p:spTree>
    <p:extLst>
      <p:ext uri="{BB962C8B-B14F-4D97-AF65-F5344CB8AC3E}">
        <p14:creationId xmlns:p14="http://schemas.microsoft.com/office/powerpoint/2010/main" val="382437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Introduction</a:t>
            </a:r>
            <a:r>
              <a:rPr lang="en-US" baseline="0" dirty="0" smtClean="0"/>
              <a:t> Activity – organize by furthest distance born from Spokane, number of Speeding tickets, alphabetize by the color of shirt you are wearing </a:t>
            </a:r>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78069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Forward looking philosophy</a:t>
            </a:r>
            <a:r>
              <a:rPr lang="en-US" baseline="0" dirty="0" smtClean="0"/>
              <a:t> for working together and advising the company.</a:t>
            </a:r>
          </a:p>
          <a:p>
            <a:endParaRPr lang="en-US" baseline="0" dirty="0" smtClean="0"/>
          </a:p>
          <a:p>
            <a:r>
              <a:rPr lang="en-US" baseline="0" dirty="0" smtClean="0">
                <a:solidFill>
                  <a:srgbClr val="002A5F"/>
                </a:solidFill>
              </a:rPr>
              <a:t>Does Every One agree with this statement?</a:t>
            </a:r>
            <a:endParaRPr lang="en-US" baseline="0" dirty="0">
              <a:solidFill>
                <a:srgbClr val="002A5F"/>
              </a:solidFill>
            </a:endParaRPr>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50360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2A5F"/>
                </a:solidFill>
              </a:rPr>
              <a:t>Does Every One agree with this statement?</a:t>
            </a:r>
            <a:endParaRPr lang="en-US" dirty="0" smtClean="0">
              <a:solidFill>
                <a:srgbClr val="002A5F"/>
              </a:solidFill>
            </a:endParaRPr>
          </a:p>
          <a:p>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1403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2A5F"/>
                </a:solidFill>
              </a:rPr>
              <a:t>Does Every One agree with this statement?</a:t>
            </a:r>
            <a:endParaRPr lang="en-US" dirty="0" smtClean="0">
              <a:solidFill>
                <a:srgbClr val="002A5F"/>
              </a:solidFill>
            </a:endParaRPr>
          </a:p>
          <a:p>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12372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Avista Company Vision</a:t>
            </a:r>
            <a:r>
              <a:rPr lang="en-US" baseline="0" dirty="0" smtClean="0"/>
              <a:t> and Values, line up with the Energy Efficiency and Advisory Group to provide</a:t>
            </a:r>
            <a:endParaRPr lang="en-US" dirty="0"/>
          </a:p>
        </p:txBody>
      </p:sp>
      <p:sp>
        <p:nvSpPr>
          <p:cNvPr id="4" name="Slide Number Placeholder 3"/>
          <p:cNvSpPr>
            <a:spLocks noGrp="1"/>
          </p:cNvSpPr>
          <p:nvPr>
            <p:ph type="sldNum" sz="quarter" idx="10"/>
          </p:nvPr>
        </p:nvSpPr>
        <p:spPr/>
        <p:txBody>
          <a:bodyPr/>
          <a:lstStyle/>
          <a:p>
            <a:fld id="{98466904-71BD-463C-9B56-A4476A0278BC}"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93169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2A5F"/>
                </a:solidFill>
              </a:rPr>
              <a:t>Does Every One agree with the overall philosophy of interacting – Advisory with the Company?</a:t>
            </a:r>
            <a:endParaRPr lang="en-US" dirty="0" smtClean="0">
              <a:solidFill>
                <a:srgbClr val="002A5F"/>
              </a:solidFill>
            </a:endParaRPr>
          </a:p>
          <a:p>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15448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of Electric &amp; 26% of NG</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25</a:t>
            </a:fld>
            <a:endParaRPr lang="en-US"/>
          </a:p>
        </p:txBody>
      </p:sp>
    </p:spTree>
    <p:extLst>
      <p:ext uri="{BB962C8B-B14F-4D97-AF65-F5344CB8AC3E}">
        <p14:creationId xmlns:p14="http://schemas.microsoft.com/office/powerpoint/2010/main" val="319865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Schedule</a:t>
            </a:r>
            <a:r>
              <a:rPr lang="en-US" baseline="0" dirty="0" smtClean="0"/>
              <a:t> 91 April 2017 w/o adjustment = $2.6M w/adjustment $72k</a:t>
            </a:r>
          </a:p>
          <a:p>
            <a:r>
              <a:rPr lang="en-US" baseline="0" dirty="0" smtClean="0"/>
              <a:t>Schedule 191 April 2017 w/o adjustment = $469k w/adjustment ($106)k</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26</a:t>
            </a:fld>
            <a:endParaRPr lang="en-US"/>
          </a:p>
        </p:txBody>
      </p:sp>
    </p:spTree>
    <p:extLst>
      <p:ext uri="{BB962C8B-B14F-4D97-AF65-F5344CB8AC3E}">
        <p14:creationId xmlns:p14="http://schemas.microsoft.com/office/powerpoint/2010/main" val="3142458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517" y="3557792"/>
            <a:ext cx="11173504" cy="1088014"/>
          </a:xfrm>
        </p:spPr>
        <p:txBody>
          <a:bodyPr anchor="t"/>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76517" y="4645805"/>
            <a:ext cx="11173504" cy="1056754"/>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6994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B">
    <p:spTree>
      <p:nvGrpSpPr>
        <p:cNvPr id="1" name=""/>
        <p:cNvGrpSpPr/>
        <p:nvPr/>
      </p:nvGrpSpPr>
      <p:grpSpPr>
        <a:xfrm>
          <a:off x="0" y="0"/>
          <a:ext cx="0" cy="0"/>
          <a:chOff x="0" y="0"/>
          <a:chExt cx="0" cy="0"/>
        </a:xfrm>
      </p:grpSpPr>
      <p:sp>
        <p:nvSpPr>
          <p:cNvPr id="16" name="Picture Placeholder 8"/>
          <p:cNvSpPr>
            <a:spLocks noGrp="1"/>
          </p:cNvSpPr>
          <p:nvPr>
            <p:ph type="pic" sz="quarter" idx="14" hasCustomPrompt="1"/>
          </p:nvPr>
        </p:nvSpPr>
        <p:spPr>
          <a:xfrm>
            <a:off x="2" y="-1"/>
            <a:ext cx="12195621" cy="5146380"/>
          </a:xfrm>
          <a:prstGeom prst="rect">
            <a:avLst/>
          </a:prstGeom>
        </p:spPr>
        <p:txBody>
          <a:bodyPr/>
          <a:lstStyle>
            <a:lvl1pPr algn="ctr">
              <a:defRPr b="0" i="1" baseline="0">
                <a:solidFill>
                  <a:srgbClr val="FF0000"/>
                </a:solidFill>
              </a:defRPr>
            </a:lvl1pPr>
          </a:lstStyle>
          <a:p>
            <a:r>
              <a:rPr lang="en-US" dirty="0" smtClean="0"/>
              <a:t>Insert picture. This is an optional cover slide that has a large visual</a:t>
            </a:r>
            <a:endParaRPr lang="en-US" dirty="0"/>
          </a:p>
        </p:txBody>
      </p:sp>
      <p:sp>
        <p:nvSpPr>
          <p:cNvPr id="21" name="Subtitle 2"/>
          <p:cNvSpPr>
            <a:spLocks noGrp="1"/>
          </p:cNvSpPr>
          <p:nvPr>
            <p:ph type="subTitle" idx="1" hasCustomPrompt="1"/>
          </p:nvPr>
        </p:nvSpPr>
        <p:spPr bwMode="gray">
          <a:xfrm>
            <a:off x="858750" y="3117741"/>
            <a:ext cx="4145217" cy="1044730"/>
          </a:xfrm>
          <a:prstGeom prst="rect">
            <a:avLst/>
          </a:prstGeom>
          <a:solidFill>
            <a:srgbClr val="0070CD">
              <a:alpha val="80000"/>
            </a:srgbClr>
          </a:solidFill>
        </p:spPr>
        <p:txBody>
          <a:bodyPr lIns="160331" rIns="160331"/>
          <a:lstStyle>
            <a:lvl1pPr marL="0" indent="0" algn="l">
              <a:spcBef>
                <a:spcPts val="0"/>
              </a:spcBef>
              <a:buNone/>
              <a:defRPr sz="1600" b="0">
                <a:solidFill>
                  <a:srgbClr val="FFFFFF"/>
                </a:solidFill>
                <a:latin typeface="Arial"/>
                <a:cs typeface="Arial"/>
              </a:defRPr>
            </a:lvl1pPr>
            <a:lvl2pPr marL="436393" indent="0" algn="ctr">
              <a:buNone/>
              <a:defRPr>
                <a:solidFill>
                  <a:schemeClr val="tx1">
                    <a:tint val="75000"/>
                  </a:schemeClr>
                </a:solidFill>
              </a:defRPr>
            </a:lvl2pPr>
            <a:lvl3pPr marL="872786" indent="0" algn="ctr">
              <a:buNone/>
              <a:defRPr>
                <a:solidFill>
                  <a:schemeClr val="tx1">
                    <a:tint val="75000"/>
                  </a:schemeClr>
                </a:solidFill>
              </a:defRPr>
            </a:lvl3pPr>
            <a:lvl4pPr marL="1309179" indent="0" algn="ctr">
              <a:buNone/>
              <a:defRPr>
                <a:solidFill>
                  <a:schemeClr val="tx1">
                    <a:tint val="75000"/>
                  </a:schemeClr>
                </a:solidFill>
              </a:defRPr>
            </a:lvl4pPr>
            <a:lvl5pPr marL="1745572" indent="0" algn="ctr">
              <a:buNone/>
              <a:defRPr>
                <a:solidFill>
                  <a:schemeClr val="tx1">
                    <a:tint val="75000"/>
                  </a:schemeClr>
                </a:solidFill>
              </a:defRPr>
            </a:lvl5pPr>
            <a:lvl6pPr marL="2181965" indent="0" algn="ctr">
              <a:buNone/>
              <a:defRPr>
                <a:solidFill>
                  <a:schemeClr val="tx1">
                    <a:tint val="75000"/>
                  </a:schemeClr>
                </a:solidFill>
              </a:defRPr>
            </a:lvl6pPr>
            <a:lvl7pPr marL="2618358" indent="0" algn="ctr">
              <a:buNone/>
              <a:defRPr>
                <a:solidFill>
                  <a:schemeClr val="tx1">
                    <a:tint val="75000"/>
                  </a:schemeClr>
                </a:solidFill>
              </a:defRPr>
            </a:lvl7pPr>
            <a:lvl8pPr marL="3054752" indent="0" algn="ctr">
              <a:buNone/>
              <a:defRPr>
                <a:solidFill>
                  <a:schemeClr val="tx1">
                    <a:tint val="75000"/>
                  </a:schemeClr>
                </a:solidFill>
              </a:defRPr>
            </a:lvl8pPr>
            <a:lvl9pPr marL="3491145" indent="0" algn="ctr">
              <a:buNone/>
              <a:defRPr>
                <a:solidFill>
                  <a:schemeClr val="tx1">
                    <a:tint val="75000"/>
                  </a:schemeClr>
                </a:solidFill>
              </a:defRPr>
            </a:lvl9pPr>
          </a:lstStyle>
          <a:p>
            <a:r>
              <a:rPr lang="en-GB" noProof="0" dirty="0" smtClean="0"/>
              <a:t>&lt;Insert subtitle here&gt;</a:t>
            </a:r>
            <a:endParaRPr lang="en-GB" noProof="0" dirty="0"/>
          </a:p>
        </p:txBody>
      </p:sp>
      <p:sp>
        <p:nvSpPr>
          <p:cNvPr id="20" name="Title 1"/>
          <p:cNvSpPr>
            <a:spLocks noGrp="1"/>
          </p:cNvSpPr>
          <p:nvPr>
            <p:ph type="ctrTitle" hasCustomPrompt="1"/>
          </p:nvPr>
        </p:nvSpPr>
        <p:spPr bwMode="gray">
          <a:xfrm>
            <a:off x="858750" y="1011826"/>
            <a:ext cx="4145217" cy="2105914"/>
          </a:xfrm>
          <a:solidFill>
            <a:srgbClr val="77BC1F">
              <a:alpha val="80000"/>
            </a:srgbClr>
          </a:solidFill>
        </p:spPr>
        <p:txBody>
          <a:bodyPr lIns="160331" rIns="160331" anchor="ctr" anchorCtr="0"/>
          <a:lstStyle>
            <a:lvl1pPr algn="l">
              <a:lnSpc>
                <a:spcPct val="100000"/>
              </a:lnSpc>
              <a:defRPr sz="2800" b="0">
                <a:solidFill>
                  <a:schemeClr val="bg1"/>
                </a:solidFill>
                <a:latin typeface="Arial"/>
                <a:cs typeface="Arial"/>
              </a:defRPr>
            </a:lvl1pPr>
          </a:lstStyle>
          <a:p>
            <a:r>
              <a:rPr lang="en-GB" noProof="0" dirty="0" smtClean="0"/>
              <a:t>&lt;Insert proposal title&gt;</a:t>
            </a:r>
            <a:endParaRPr lang="en-GB" noProof="0" dirty="0"/>
          </a:p>
        </p:txBody>
      </p:sp>
      <p:sp>
        <p:nvSpPr>
          <p:cNvPr id="13" name="Text Placeholder 69"/>
          <p:cNvSpPr>
            <a:spLocks noGrp="1"/>
          </p:cNvSpPr>
          <p:nvPr>
            <p:ph type="body" sz="quarter" idx="13" hasCustomPrompt="1"/>
          </p:nvPr>
        </p:nvSpPr>
        <p:spPr bwMode="gray">
          <a:xfrm>
            <a:off x="6964529" y="6333411"/>
            <a:ext cx="4745803" cy="230832"/>
          </a:xfrm>
          <a:prstGeom prst="rect">
            <a:avLst/>
          </a:prstGeom>
        </p:spPr>
        <p:txBody>
          <a:bodyPr wrap="square" anchor="b">
            <a:spAutoFit/>
          </a:bodyPr>
          <a:lstStyle>
            <a:lvl1pPr algn="r">
              <a:defRPr sz="900" b="0">
                <a:solidFill>
                  <a:schemeClr val="bg2"/>
                </a:solidFill>
                <a:latin typeface="Arial" pitchFamily="34" charset="0"/>
                <a:cs typeface="Arial" pitchFamily="34" charset="0"/>
              </a:defRPr>
            </a:lvl1pPr>
          </a:lstStyle>
          <a:p>
            <a:pPr lvl="0"/>
            <a:r>
              <a:rPr lang="en-US" dirty="0" smtClean="0"/>
              <a:t>&lt;Insert confidentiality statement&gt;</a:t>
            </a:r>
            <a:endParaRPr lang="en-GB" dirty="0"/>
          </a:p>
        </p:txBody>
      </p:sp>
      <p:pic>
        <p:nvPicPr>
          <p:cNvPr id="22" name="Picture 21" descr="Nexant_Tagline_Logo_PNG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158" y="5357103"/>
            <a:ext cx="3357276" cy="1067595"/>
          </a:xfrm>
          <a:prstGeom prst="rect">
            <a:avLst/>
          </a:prstGeom>
        </p:spPr>
      </p:pic>
      <p:sp>
        <p:nvSpPr>
          <p:cNvPr id="23" name="Text Placeholder 5"/>
          <p:cNvSpPr>
            <a:spLocks noGrp="1"/>
          </p:cNvSpPr>
          <p:nvPr>
            <p:ph type="body" sz="quarter" idx="15" hasCustomPrompt="1"/>
          </p:nvPr>
        </p:nvSpPr>
        <p:spPr bwMode="gray">
          <a:xfrm>
            <a:off x="4070907" y="5742444"/>
            <a:ext cx="5303773" cy="200055"/>
          </a:xfrm>
          <a:prstGeom prst="rect">
            <a:avLst/>
          </a:prstGeom>
        </p:spPr>
        <p:txBody>
          <a:bodyPr vert="horz" wrap="square" lIns="0" tIns="0" rIns="0" bIns="0" rtlCol="0" anchor="t">
            <a:spAutoFit/>
          </a:bodyPr>
          <a:lstStyle>
            <a:lvl1pPr>
              <a:lnSpc>
                <a:spcPct val="100000"/>
              </a:lnSpc>
              <a:defRPr lang="en-US" sz="1300" b="0" baseline="0" smtClean="0">
                <a:solidFill>
                  <a:schemeClr val="accent5"/>
                </a:solidFill>
                <a:latin typeface="Arial" pitchFamily="34" charset="0"/>
              </a:defRPr>
            </a:lvl1pPr>
            <a:lvl2pPr>
              <a:defRPr lang="en-US" smtClean="0"/>
            </a:lvl2pPr>
            <a:lvl3pPr>
              <a:defRPr lang="en-US" smtClean="0"/>
            </a:lvl3pPr>
            <a:lvl4pPr>
              <a:defRPr lang="en-US" smtClean="0"/>
            </a:lvl4pPr>
            <a:lvl5pPr>
              <a:defRPr lang="en-GB"/>
            </a:lvl5pPr>
          </a:lstStyle>
          <a:p>
            <a:pPr lvl="0"/>
            <a:r>
              <a:rPr lang="en-US" dirty="0" smtClean="0"/>
              <a:t>&lt;Insert Author or Prepared by &gt;</a:t>
            </a:r>
          </a:p>
        </p:txBody>
      </p:sp>
      <p:sp>
        <p:nvSpPr>
          <p:cNvPr id="11" name="Text Placeholder 4"/>
          <p:cNvSpPr>
            <a:spLocks noGrp="1"/>
          </p:cNvSpPr>
          <p:nvPr>
            <p:ph type="body" sz="quarter" idx="19" hasCustomPrompt="1"/>
          </p:nvPr>
        </p:nvSpPr>
        <p:spPr>
          <a:xfrm>
            <a:off x="9732177" y="5687225"/>
            <a:ext cx="2002847" cy="375274"/>
          </a:xfrm>
        </p:spPr>
        <p:txBody>
          <a:bodyPr lIns="0"/>
          <a:lstStyle>
            <a:lvl1pPr algn="r">
              <a:defRPr baseline="0">
                <a:solidFill>
                  <a:schemeClr val="tx2"/>
                </a:solidFill>
              </a:defRPr>
            </a:lvl1pPr>
          </a:lstStyle>
          <a:p>
            <a:pPr lvl="0"/>
            <a:r>
              <a:rPr lang="en-US" dirty="0" smtClean="0"/>
              <a:t>&lt;Insert date&gt;</a:t>
            </a:r>
            <a:endParaRPr lang="en-US" dirty="0"/>
          </a:p>
        </p:txBody>
      </p:sp>
      <p:sp>
        <p:nvSpPr>
          <p:cNvPr id="12" name="Rectangle 11"/>
          <p:cNvSpPr/>
          <p:nvPr userDrawn="1"/>
        </p:nvSpPr>
        <p:spPr>
          <a:xfrm>
            <a:off x="183627" y="6398773"/>
            <a:ext cx="1724043" cy="165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defTabSz="457200"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57577886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612" y="1313817"/>
            <a:ext cx="10972800" cy="4811454"/>
          </a:xfrm>
        </p:spPr>
        <p:txBody>
          <a:bodyPr/>
          <a:lstStyle>
            <a:lvl1pPr>
              <a:defRPr>
                <a:solidFill>
                  <a:schemeClr val="tx2"/>
                </a:solidFill>
              </a:defRPr>
            </a:lvl1pPr>
            <a:lvl5pP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1101471" y="6356352"/>
            <a:ext cx="797173" cy="365125"/>
          </a:xfrm>
          <a:prstGeom prst="rect">
            <a:avLst/>
          </a:prstGeom>
        </p:spPr>
        <p:txBody>
          <a:bodyPr lIns="80165" tIns="40083" rIns="80165" bIns="40083"/>
          <a:lstStyle/>
          <a:p>
            <a:pPr defTabSz="457200" fontAlgn="base">
              <a:spcBef>
                <a:spcPct val="0"/>
              </a:spcBef>
              <a:spcAft>
                <a:spcPct val="0"/>
              </a:spcAft>
            </a:pPr>
            <a:fld id="{276DE07D-12F9-FF40-B07B-9B015B6B1FBE}" type="slidenum">
              <a:rPr lang="en-US" smtClean="0">
                <a:solidFill>
                  <a:prstClr val="black"/>
                </a:solidFill>
                <a:latin typeface="Arial" pitchFamily="34" charset="0"/>
                <a:ea typeface="ＭＳ Ｐゴシック" charset="-128"/>
              </a:rPr>
              <a:pPr defTabSz="457200" fontAlgn="base">
                <a:spcBef>
                  <a:spcPct val="0"/>
                </a:spcBef>
                <a:spcAft>
                  <a:spcPct val="0"/>
                </a:spcAft>
              </a:pPr>
              <a:t>‹#›</a:t>
            </a:fld>
            <a:endParaRPr lang="en-US" dirty="0">
              <a:solidFill>
                <a:prstClr val="black"/>
              </a:solidFill>
              <a:latin typeface="Arial" pitchFamily="34" charset="0"/>
              <a:ea typeface="ＭＳ Ｐゴシック" charset="-128"/>
            </a:endParaRPr>
          </a:p>
        </p:txBody>
      </p:sp>
      <p:sp>
        <p:nvSpPr>
          <p:cNvPr id="7" name="Text Placeholder 7"/>
          <p:cNvSpPr>
            <a:spLocks noGrp="1"/>
          </p:cNvSpPr>
          <p:nvPr>
            <p:ph type="body" sz="quarter" idx="17" hasCustomPrompt="1"/>
          </p:nvPr>
        </p:nvSpPr>
        <p:spPr bwMode="gray">
          <a:xfrm>
            <a:off x="601182" y="164522"/>
            <a:ext cx="9389657" cy="253620"/>
          </a:xfrm>
          <a:prstGeom prst="rect">
            <a:avLst/>
          </a:prstGeom>
        </p:spPr>
        <p:txBody>
          <a:bodyPr wrap="none"/>
          <a:lstStyle>
            <a:lvl1pPr>
              <a:spcBef>
                <a:spcPts val="0"/>
              </a:spcBef>
              <a:defRPr sz="1100" b="0">
                <a:solidFill>
                  <a:schemeClr val="accent5"/>
                </a:solidFill>
                <a:latin typeface="Arial" pitchFamily="34" charset="0"/>
                <a:cs typeface="Arial" pitchFamily="34" charset="0"/>
              </a:defRPr>
            </a:lvl1pPr>
          </a:lstStyle>
          <a:p>
            <a:pPr lvl="0"/>
            <a:r>
              <a:rPr lang="en-GB" noProof="0" dirty="0" smtClean="0"/>
              <a:t>&lt;Insert section title if required&gt;</a:t>
            </a:r>
            <a:endParaRPr lang="en-GB" noProof="0" dirty="0"/>
          </a:p>
        </p:txBody>
      </p:sp>
      <p:cxnSp>
        <p:nvCxnSpPr>
          <p:cNvPr id="10" name="Straight Connector 9"/>
          <p:cNvCxnSpPr/>
          <p:nvPr userDrawn="1"/>
        </p:nvCxnSpPr>
        <p:spPr bwMode="gray">
          <a:xfrm>
            <a:off x="575907" y="1201353"/>
            <a:ext cx="11028208"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9364776" y="6445092"/>
            <a:ext cx="2071179" cy="209319"/>
          </a:xfrm>
          <a:prstGeom prst="rect">
            <a:avLst/>
          </a:prstGeom>
          <a:noFill/>
        </p:spPr>
        <p:txBody>
          <a:bodyPr wrap="square" lIns="80165" tIns="40083" rIns="80165" bIns="40083" rtlCol="0">
            <a:spAutoFit/>
          </a:bodyPr>
          <a:lstStyle/>
          <a:p>
            <a:pPr algn="r" defTabSz="457200" fontAlgn="base">
              <a:spcBef>
                <a:spcPct val="0"/>
              </a:spcBef>
              <a:spcAft>
                <a:spcPct val="0"/>
              </a:spcAft>
            </a:pPr>
            <a:r>
              <a:rPr lang="en-US" sz="800" dirty="0">
                <a:solidFill>
                  <a:srgbClr val="EEECE1"/>
                </a:solidFill>
                <a:latin typeface="Arial "/>
                <a:ea typeface="ＭＳ Ｐゴシック" charset="-128"/>
                <a:cs typeface="Arial "/>
              </a:rPr>
              <a:t>Confidential</a:t>
            </a:r>
          </a:p>
        </p:txBody>
      </p:sp>
      <p:sp>
        <p:nvSpPr>
          <p:cNvPr id="8" name="Title 7"/>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7254664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ubsection A">
    <p:spTree>
      <p:nvGrpSpPr>
        <p:cNvPr id="1" name=""/>
        <p:cNvGrpSpPr/>
        <p:nvPr/>
      </p:nvGrpSpPr>
      <p:grpSpPr>
        <a:xfrm>
          <a:off x="0" y="0"/>
          <a:ext cx="0" cy="0"/>
          <a:chOff x="0" y="0"/>
          <a:chExt cx="0" cy="0"/>
        </a:xfrm>
      </p:grpSpPr>
      <p:sp>
        <p:nvSpPr>
          <p:cNvPr id="11" name="Rectangle 10"/>
          <p:cNvSpPr/>
          <p:nvPr userDrawn="1"/>
        </p:nvSpPr>
        <p:spPr bwMode="gray">
          <a:xfrm>
            <a:off x="0" y="2042826"/>
            <a:ext cx="12195621" cy="2506938"/>
          </a:xfrm>
          <a:prstGeom prst="rect">
            <a:avLst/>
          </a:prstGeom>
          <a:solidFill>
            <a:srgbClr val="7BC22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fontAlgn="base">
              <a:spcBef>
                <a:spcPct val="0"/>
              </a:spcBef>
              <a:spcAft>
                <a:spcPct val="0"/>
              </a:spcAft>
            </a:pPr>
            <a:endParaRPr lang="en-GB" sz="900" dirty="0">
              <a:solidFill>
                <a:prstClr val="white"/>
              </a:solidFill>
              <a:latin typeface="Arial" pitchFamily="34" charset="0"/>
              <a:cs typeface="Arial" pitchFamily="34" charset="0"/>
            </a:endParaRPr>
          </a:p>
        </p:txBody>
      </p:sp>
      <p:sp>
        <p:nvSpPr>
          <p:cNvPr id="12" name="Title 1"/>
          <p:cNvSpPr>
            <a:spLocks noGrp="1"/>
          </p:cNvSpPr>
          <p:nvPr>
            <p:ph type="ctrTitle" hasCustomPrompt="1"/>
          </p:nvPr>
        </p:nvSpPr>
        <p:spPr bwMode="gray">
          <a:xfrm>
            <a:off x="860577" y="2352700"/>
            <a:ext cx="7593193" cy="1011827"/>
          </a:xfrm>
        </p:spPr>
        <p:txBody>
          <a:bodyPr anchor="b" anchorCtr="0"/>
          <a:lstStyle>
            <a:lvl1pPr algn="l">
              <a:lnSpc>
                <a:spcPct val="100000"/>
              </a:lnSpc>
              <a:defRPr sz="2800" b="0" baseline="0">
                <a:solidFill>
                  <a:schemeClr val="bg1"/>
                </a:solidFill>
                <a:latin typeface="Arial"/>
                <a:cs typeface="Arial"/>
              </a:defRPr>
            </a:lvl1pPr>
          </a:lstStyle>
          <a:p>
            <a:r>
              <a:rPr lang="en-GB" noProof="0" dirty="0" smtClean="0"/>
              <a:t>&lt;Insert title of slide&gt;</a:t>
            </a:r>
            <a:endParaRPr lang="en-GB" noProof="0" dirty="0"/>
          </a:p>
        </p:txBody>
      </p:sp>
      <p:pic>
        <p:nvPicPr>
          <p:cNvPr id="15" name="Picture 14" descr="Nexant_Tagline_Logo_PNG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34" y="381031"/>
            <a:ext cx="3357276" cy="1067595"/>
          </a:xfrm>
          <a:prstGeom prst="rect">
            <a:avLst/>
          </a:prstGeom>
        </p:spPr>
      </p:pic>
      <p:sp>
        <p:nvSpPr>
          <p:cNvPr id="24" name="Picture Placeholder 5"/>
          <p:cNvSpPr>
            <a:spLocks noGrp="1"/>
          </p:cNvSpPr>
          <p:nvPr>
            <p:ph type="pic" sz="quarter" idx="16" hasCustomPrompt="1"/>
          </p:nvPr>
        </p:nvSpPr>
        <p:spPr bwMode="gray">
          <a:xfrm>
            <a:off x="9102801" y="2426738"/>
            <a:ext cx="2483364" cy="1817995"/>
          </a:xfrm>
          <a:prstGeom prst="rect">
            <a:avLst/>
          </a:prstGeom>
          <a:noFill/>
          <a:ln>
            <a:noFill/>
          </a:ln>
        </p:spPr>
        <p:txBody>
          <a:bodyPr anchor="ctr" anchorCtr="1"/>
          <a:lstStyle>
            <a:lvl1pPr algn="ctr">
              <a:defRPr b="0" i="1" baseline="0">
                <a:solidFill>
                  <a:schemeClr val="bg1"/>
                </a:solidFill>
                <a:latin typeface="Arial" pitchFamily="34" charset="0"/>
                <a:cs typeface="Arial" pitchFamily="34" charset="0"/>
              </a:defRPr>
            </a:lvl1pPr>
          </a:lstStyle>
          <a:p>
            <a:r>
              <a:rPr lang="en-GB" dirty="0" smtClean="0"/>
              <a:t>Insert relevant industry icon here. Icon images are available on the last page of this PowerPoint Template</a:t>
            </a:r>
            <a:endParaRPr lang="en-GB" dirty="0"/>
          </a:p>
        </p:txBody>
      </p:sp>
      <p:sp>
        <p:nvSpPr>
          <p:cNvPr id="7" name="Subtitle 2"/>
          <p:cNvSpPr>
            <a:spLocks noGrp="1"/>
          </p:cNvSpPr>
          <p:nvPr>
            <p:ph type="subTitle" idx="1" hasCustomPrompt="1"/>
          </p:nvPr>
        </p:nvSpPr>
        <p:spPr bwMode="gray">
          <a:xfrm>
            <a:off x="850231" y="3492856"/>
            <a:ext cx="6005140" cy="644935"/>
          </a:xfrm>
          <a:prstGeom prst="rect">
            <a:avLst/>
          </a:prstGeom>
        </p:spPr>
        <p:txBody>
          <a:bodyPr lIns="80165"/>
          <a:lstStyle>
            <a:lvl1pPr marL="0" indent="0" algn="l">
              <a:spcBef>
                <a:spcPts val="0"/>
              </a:spcBef>
              <a:buNone/>
              <a:defRPr sz="1800" b="0">
                <a:solidFill>
                  <a:schemeClr val="bg1"/>
                </a:solidFill>
                <a:latin typeface="Arial"/>
                <a:cs typeface="Arial"/>
              </a:defRPr>
            </a:lvl1pPr>
            <a:lvl2pPr marL="436393" indent="0" algn="ctr">
              <a:buNone/>
              <a:defRPr>
                <a:solidFill>
                  <a:schemeClr val="tx1">
                    <a:tint val="75000"/>
                  </a:schemeClr>
                </a:solidFill>
              </a:defRPr>
            </a:lvl2pPr>
            <a:lvl3pPr marL="872786" indent="0" algn="ctr">
              <a:buNone/>
              <a:defRPr>
                <a:solidFill>
                  <a:schemeClr val="tx1">
                    <a:tint val="75000"/>
                  </a:schemeClr>
                </a:solidFill>
              </a:defRPr>
            </a:lvl3pPr>
            <a:lvl4pPr marL="1309179" indent="0" algn="ctr">
              <a:buNone/>
              <a:defRPr>
                <a:solidFill>
                  <a:schemeClr val="tx1">
                    <a:tint val="75000"/>
                  </a:schemeClr>
                </a:solidFill>
              </a:defRPr>
            </a:lvl4pPr>
            <a:lvl5pPr marL="1745572" indent="0" algn="ctr">
              <a:buNone/>
              <a:defRPr>
                <a:solidFill>
                  <a:schemeClr val="tx1">
                    <a:tint val="75000"/>
                  </a:schemeClr>
                </a:solidFill>
              </a:defRPr>
            </a:lvl5pPr>
            <a:lvl6pPr marL="2181965" indent="0" algn="ctr">
              <a:buNone/>
              <a:defRPr>
                <a:solidFill>
                  <a:schemeClr val="tx1">
                    <a:tint val="75000"/>
                  </a:schemeClr>
                </a:solidFill>
              </a:defRPr>
            </a:lvl6pPr>
            <a:lvl7pPr marL="2618358" indent="0" algn="ctr">
              <a:buNone/>
              <a:defRPr>
                <a:solidFill>
                  <a:schemeClr val="tx1">
                    <a:tint val="75000"/>
                  </a:schemeClr>
                </a:solidFill>
              </a:defRPr>
            </a:lvl7pPr>
            <a:lvl8pPr marL="3054752" indent="0" algn="ctr">
              <a:buNone/>
              <a:defRPr>
                <a:solidFill>
                  <a:schemeClr val="tx1">
                    <a:tint val="75000"/>
                  </a:schemeClr>
                </a:solidFill>
              </a:defRPr>
            </a:lvl8pPr>
            <a:lvl9pPr marL="3491145" indent="0" algn="ctr">
              <a:buNone/>
              <a:defRPr>
                <a:solidFill>
                  <a:schemeClr val="tx1">
                    <a:tint val="75000"/>
                  </a:schemeClr>
                </a:solidFill>
              </a:defRPr>
            </a:lvl9pPr>
          </a:lstStyle>
          <a:p>
            <a:r>
              <a:rPr lang="en-GB" noProof="0" dirty="0" smtClean="0"/>
              <a:t>&lt;Insert subtitle here&gt;</a:t>
            </a:r>
            <a:endParaRPr lang="en-GB" noProof="0" dirty="0"/>
          </a:p>
        </p:txBody>
      </p:sp>
      <p:sp>
        <p:nvSpPr>
          <p:cNvPr id="8" name="Slide Number Placeholder 5"/>
          <p:cNvSpPr>
            <a:spLocks noGrp="1"/>
          </p:cNvSpPr>
          <p:nvPr>
            <p:ph type="sldNum" sz="quarter" idx="12"/>
          </p:nvPr>
        </p:nvSpPr>
        <p:spPr>
          <a:xfrm>
            <a:off x="11041528" y="6356352"/>
            <a:ext cx="857115" cy="365125"/>
          </a:xfrm>
          <a:prstGeom prst="rect">
            <a:avLst/>
          </a:prstGeom>
        </p:spPr>
        <p:txBody>
          <a:bodyPr lIns="80165" tIns="40083" rIns="80165" bIns="40083"/>
          <a:lstStyle/>
          <a:p>
            <a:pPr defTabSz="457200" fontAlgn="base">
              <a:spcBef>
                <a:spcPct val="0"/>
              </a:spcBef>
              <a:spcAft>
                <a:spcPct val="0"/>
              </a:spcAft>
            </a:pPr>
            <a:fld id="{276DE07D-12F9-FF40-B07B-9B015B6B1FBE}" type="slidenum">
              <a:rPr lang="en-US" smtClean="0">
                <a:solidFill>
                  <a:prstClr val="black"/>
                </a:solidFill>
                <a:latin typeface="Arial" pitchFamily="34" charset="0"/>
                <a:ea typeface="ＭＳ Ｐゴシック" charset="-128"/>
              </a:rPr>
              <a:pPr defTabSz="457200" fontAlgn="base">
                <a:spcBef>
                  <a:spcPct val="0"/>
                </a:spcBef>
                <a:spcAft>
                  <a:spcPct val="0"/>
                </a:spcAft>
              </a:pPr>
              <a:t>‹#›</a:t>
            </a:fld>
            <a:endParaRPr lang="en-US" dirty="0">
              <a:solidFill>
                <a:prstClr val="black"/>
              </a:solidFill>
              <a:latin typeface="Arial" pitchFamily="34" charset="0"/>
              <a:ea typeface="ＭＳ Ｐゴシック" charset="-128"/>
            </a:endParaRPr>
          </a:p>
        </p:txBody>
      </p:sp>
      <p:sp>
        <p:nvSpPr>
          <p:cNvPr id="9" name="TextBox 8"/>
          <p:cNvSpPr txBox="1"/>
          <p:nvPr userDrawn="1"/>
        </p:nvSpPr>
        <p:spPr>
          <a:xfrm>
            <a:off x="9364776" y="6445092"/>
            <a:ext cx="2071179" cy="209319"/>
          </a:xfrm>
          <a:prstGeom prst="rect">
            <a:avLst/>
          </a:prstGeom>
          <a:noFill/>
        </p:spPr>
        <p:txBody>
          <a:bodyPr wrap="square" lIns="80165" tIns="40083" rIns="80165" bIns="40083" rtlCol="0">
            <a:spAutoFit/>
          </a:bodyPr>
          <a:lstStyle/>
          <a:p>
            <a:pPr algn="r" defTabSz="457200" fontAlgn="base">
              <a:spcBef>
                <a:spcPct val="0"/>
              </a:spcBef>
              <a:spcAft>
                <a:spcPct val="0"/>
              </a:spcAft>
            </a:pPr>
            <a:r>
              <a:rPr lang="en-US" sz="800" dirty="0">
                <a:solidFill>
                  <a:srgbClr val="EEECE1"/>
                </a:solidFill>
                <a:ea typeface="ＭＳ Ｐゴシック" charset="-128"/>
                <a:cs typeface="Arial "/>
              </a:rPr>
              <a:t>Confidential</a:t>
            </a:r>
          </a:p>
        </p:txBody>
      </p:sp>
      <p:sp>
        <p:nvSpPr>
          <p:cNvPr id="10" name="Footer Placeholder 3"/>
          <p:cNvSpPr>
            <a:spLocks noGrp="1"/>
          </p:cNvSpPr>
          <p:nvPr>
            <p:ph type="ftr" sz="quarter" idx="3"/>
          </p:nvPr>
        </p:nvSpPr>
        <p:spPr>
          <a:xfrm>
            <a:off x="329057" y="6357038"/>
            <a:ext cx="3862400" cy="364206"/>
          </a:xfrm>
          <a:prstGeom prst="rect">
            <a:avLst/>
          </a:prstGeom>
        </p:spPr>
        <p:txBody>
          <a:bodyPr vert="horz" lIns="80165" tIns="40083" rIns="80165" bIns="40083" rtlCol="0" anchor="ctr"/>
          <a:lstStyle>
            <a:lvl1pPr algn="l">
              <a:defRPr sz="900">
                <a:solidFill>
                  <a:schemeClr val="bg2"/>
                </a:solidFill>
                <a:latin typeface="+mn-lt"/>
              </a:defRPr>
            </a:lvl1pPr>
          </a:lstStyle>
          <a:p>
            <a:pPr defTabSz="457200" fontAlgn="base">
              <a:spcBef>
                <a:spcPct val="0"/>
              </a:spcBef>
              <a:spcAft>
                <a:spcPct val="0"/>
              </a:spcAft>
            </a:pPr>
            <a:r>
              <a:rPr lang="en-US" smtClean="0">
                <a:solidFill>
                  <a:srgbClr val="EEECE1"/>
                </a:solidFill>
                <a:ea typeface="ＭＳ Ｐゴシック" charset="-128"/>
              </a:rPr>
              <a:t>&lt;Insert Footer&gt;</a:t>
            </a:r>
            <a:endParaRPr lang="en-US" dirty="0">
              <a:solidFill>
                <a:srgbClr val="EEECE1"/>
              </a:solidFill>
              <a:ea typeface="ＭＳ Ｐゴシック" charset="-128"/>
            </a:endParaRPr>
          </a:p>
        </p:txBody>
      </p:sp>
    </p:spTree>
    <p:extLst>
      <p:ext uri="{BB962C8B-B14F-4D97-AF65-F5344CB8AC3E}">
        <p14:creationId xmlns:p14="http://schemas.microsoft.com/office/powerpoint/2010/main" val="36763668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8668" y="4800600"/>
            <a:ext cx="6868789"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hasCustomPrompt="1"/>
          </p:nvPr>
        </p:nvSpPr>
        <p:spPr>
          <a:xfrm>
            <a:off x="598668" y="340619"/>
            <a:ext cx="10993963" cy="4386956"/>
          </a:xfrm>
        </p:spPr>
        <p:txBody>
          <a:bodyPr>
            <a:normAutofit/>
          </a:bodyPr>
          <a:lstStyle>
            <a:lvl1pPr marL="0" indent="0">
              <a:buNone/>
              <a:defRPr sz="1800" b="0">
                <a:solidFill>
                  <a:srgbClr val="FF0000"/>
                </a:solidFill>
              </a:defRPr>
            </a:lvl1pPr>
            <a:lvl2pPr marL="457144" indent="0">
              <a:buNone/>
              <a:defRPr sz="2800"/>
            </a:lvl2pPr>
            <a:lvl3pPr marL="914287" indent="0">
              <a:buNone/>
              <a:defRPr sz="2400"/>
            </a:lvl3pPr>
            <a:lvl4pPr marL="1371431" indent="0">
              <a:buNone/>
              <a:defRPr sz="2000"/>
            </a:lvl4pPr>
            <a:lvl5pPr marL="1828574" indent="0">
              <a:buNone/>
              <a:defRPr sz="2000"/>
            </a:lvl5pPr>
            <a:lvl6pPr marL="2285717" indent="0">
              <a:buNone/>
              <a:defRPr sz="2000"/>
            </a:lvl6pPr>
            <a:lvl7pPr marL="2742861" indent="0">
              <a:buNone/>
              <a:defRPr sz="2000"/>
            </a:lvl7pPr>
            <a:lvl8pPr marL="3200004" indent="0">
              <a:buNone/>
              <a:defRPr sz="2000"/>
            </a:lvl8pPr>
            <a:lvl9pPr marL="3657148" indent="0">
              <a:buNone/>
              <a:defRPr sz="2000"/>
            </a:lvl9pPr>
          </a:lstStyle>
          <a:p>
            <a:r>
              <a:rPr lang="en-US" dirty="0" smtClean="0"/>
              <a:t>Add picture</a:t>
            </a:r>
            <a:endParaRPr lang="en-US" dirty="0"/>
          </a:p>
        </p:txBody>
      </p:sp>
      <p:sp>
        <p:nvSpPr>
          <p:cNvPr id="4" name="Text Placeholder 3"/>
          <p:cNvSpPr>
            <a:spLocks noGrp="1"/>
          </p:cNvSpPr>
          <p:nvPr>
            <p:ph type="body" sz="half" idx="2"/>
          </p:nvPr>
        </p:nvSpPr>
        <p:spPr>
          <a:xfrm>
            <a:off x="601180" y="5367338"/>
            <a:ext cx="6866277" cy="804862"/>
          </a:xfrm>
        </p:spPr>
        <p:txBody>
          <a:bodyPr>
            <a:normAutofit/>
          </a:bodyPr>
          <a:lstStyle>
            <a:lvl1pPr marL="0" indent="0">
              <a:buNone/>
              <a:defRPr sz="1200"/>
            </a:lvl1pPr>
            <a:lvl2pPr marL="457144" indent="0">
              <a:buNone/>
              <a:defRPr sz="1200"/>
            </a:lvl2pPr>
            <a:lvl3pPr marL="914287" indent="0">
              <a:buNone/>
              <a:defRPr sz="1000"/>
            </a:lvl3pPr>
            <a:lvl4pPr marL="1371431" indent="0">
              <a:buNone/>
              <a:defRPr sz="900"/>
            </a:lvl4pPr>
            <a:lvl5pPr marL="1828574" indent="0">
              <a:buNone/>
              <a:defRPr sz="900"/>
            </a:lvl5pPr>
            <a:lvl6pPr marL="2285717" indent="0">
              <a:buNone/>
              <a:defRPr sz="900"/>
            </a:lvl6pPr>
            <a:lvl7pPr marL="2742861" indent="0">
              <a:buNone/>
              <a:defRPr sz="900"/>
            </a:lvl7pPr>
            <a:lvl8pPr marL="3200004" indent="0">
              <a:buNone/>
              <a:defRPr sz="900"/>
            </a:lvl8pPr>
            <a:lvl9pPr marL="3657148"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304801" y="6356352"/>
            <a:ext cx="3860800" cy="365125"/>
          </a:xfrm>
          <a:prstGeom prst="rect">
            <a:avLst/>
          </a:prstGeom>
        </p:spPr>
        <p:txBody>
          <a:bodyPr lIns="80165" tIns="40083" rIns="80165" bIns="40083"/>
          <a:lstStyle>
            <a:lvl1pPr>
              <a:defRPr>
                <a:latin typeface="+mn-lt"/>
              </a:defRPr>
            </a:lvl1pPr>
          </a:lstStyle>
          <a:p>
            <a:pPr defTabSz="457200" fontAlgn="base">
              <a:spcBef>
                <a:spcPct val="0"/>
              </a:spcBef>
              <a:spcAft>
                <a:spcPct val="0"/>
              </a:spcAft>
            </a:pPr>
            <a:r>
              <a:rPr lang="en-US" smtClean="0">
                <a:solidFill>
                  <a:prstClr val="black"/>
                </a:solidFill>
                <a:ea typeface="ＭＳ Ｐゴシック" charset="-128"/>
              </a:rPr>
              <a:t>&lt;Insert Footer&gt;</a:t>
            </a:r>
            <a:endParaRPr lang="en-US" dirty="0">
              <a:solidFill>
                <a:prstClr val="black"/>
              </a:solidFill>
              <a:ea typeface="ＭＳ Ｐゴシック" charset="-128"/>
            </a:endParaRPr>
          </a:p>
        </p:txBody>
      </p:sp>
      <p:sp>
        <p:nvSpPr>
          <p:cNvPr id="7" name="Slide Number Placeholder 6"/>
          <p:cNvSpPr>
            <a:spLocks noGrp="1"/>
          </p:cNvSpPr>
          <p:nvPr>
            <p:ph type="sldNum" sz="quarter" idx="12"/>
          </p:nvPr>
        </p:nvSpPr>
        <p:spPr>
          <a:xfrm>
            <a:off x="11101471" y="6356352"/>
            <a:ext cx="797173" cy="365125"/>
          </a:xfrm>
          <a:prstGeom prst="rect">
            <a:avLst/>
          </a:prstGeom>
        </p:spPr>
        <p:txBody>
          <a:bodyPr lIns="80165" tIns="40083" rIns="80165" bIns="40083"/>
          <a:lstStyle/>
          <a:p>
            <a:pPr defTabSz="457200" fontAlgn="base">
              <a:spcBef>
                <a:spcPct val="0"/>
              </a:spcBef>
              <a:spcAft>
                <a:spcPct val="0"/>
              </a:spcAft>
            </a:pPr>
            <a:fld id="{276DE07D-12F9-FF40-B07B-9B015B6B1FBE}" type="slidenum">
              <a:rPr lang="en-US" smtClean="0">
                <a:solidFill>
                  <a:prstClr val="black"/>
                </a:solidFill>
                <a:latin typeface="Arial" pitchFamily="34" charset="0"/>
                <a:ea typeface="ＭＳ Ｐゴシック" charset="-128"/>
              </a:rPr>
              <a:pPr defTabSz="457200" fontAlgn="base">
                <a:spcBef>
                  <a:spcPct val="0"/>
                </a:spcBef>
                <a:spcAft>
                  <a:spcPct val="0"/>
                </a:spcAft>
              </a:pPr>
              <a:t>‹#›</a:t>
            </a:fld>
            <a:endParaRPr lang="en-US">
              <a:solidFill>
                <a:prstClr val="black"/>
              </a:solidFill>
              <a:latin typeface="Arial" pitchFamily="34" charset="0"/>
              <a:ea typeface="ＭＳ Ｐゴシック" charset="-128"/>
            </a:endParaRPr>
          </a:p>
        </p:txBody>
      </p:sp>
      <p:sp>
        <p:nvSpPr>
          <p:cNvPr id="8" name="TextBox 7"/>
          <p:cNvSpPr txBox="1"/>
          <p:nvPr userDrawn="1"/>
        </p:nvSpPr>
        <p:spPr>
          <a:xfrm>
            <a:off x="9364776" y="6445092"/>
            <a:ext cx="2071179" cy="209319"/>
          </a:xfrm>
          <a:prstGeom prst="rect">
            <a:avLst/>
          </a:prstGeom>
          <a:noFill/>
        </p:spPr>
        <p:txBody>
          <a:bodyPr wrap="square" lIns="80165" tIns="40083" rIns="80165" bIns="40083" rtlCol="0">
            <a:spAutoFit/>
          </a:bodyPr>
          <a:lstStyle/>
          <a:p>
            <a:pPr algn="r" defTabSz="457200" fontAlgn="base">
              <a:spcBef>
                <a:spcPct val="0"/>
              </a:spcBef>
              <a:spcAft>
                <a:spcPct val="0"/>
              </a:spcAft>
            </a:pPr>
            <a:r>
              <a:rPr lang="en-US" sz="800" dirty="0">
                <a:solidFill>
                  <a:srgbClr val="EEECE1"/>
                </a:solidFill>
                <a:ea typeface="ＭＳ Ｐゴシック" charset="-128"/>
                <a:cs typeface="Arial "/>
              </a:rPr>
              <a:t>Confidential</a:t>
            </a:r>
          </a:p>
        </p:txBody>
      </p:sp>
    </p:spTree>
    <p:extLst>
      <p:ext uri="{BB962C8B-B14F-4D97-AF65-F5344CB8AC3E}">
        <p14:creationId xmlns:p14="http://schemas.microsoft.com/office/powerpoint/2010/main" val="9108404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842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62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721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752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361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3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1536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03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37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460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985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770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02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1600201"/>
            <a:ext cx="5384800" cy="418737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18737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333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01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01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244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t"/>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273051"/>
            <a:ext cx="6815667" cy="54808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084" cy="43187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609600" y="6356351"/>
            <a:ext cx="2844800" cy="365125"/>
          </a:xfrm>
          <a:prstGeom prst="rect">
            <a:avLst/>
          </a:prstGeom>
        </p:spPr>
        <p:txBody>
          <a:bodyPr/>
          <a:lstStyle>
            <a:lvl1pPr>
              <a:defRPr/>
            </a:lvl1pPr>
          </a:lstStyle>
          <a:p>
            <a:pPr defTabSz="457200" fontAlgn="base">
              <a:spcBef>
                <a:spcPct val="0"/>
              </a:spcBef>
              <a:spcAft>
                <a:spcPct val="0"/>
              </a:spcAft>
              <a:defRPr/>
            </a:pPr>
            <a:fld id="{D50140B8-F8C9-4AA6-9656-9489E8D9F156}" type="slidenum">
              <a:rPr lang="en-US" smtClean="0">
                <a:solidFill>
                  <a:prstClr val="black"/>
                </a:solidFill>
                <a:latin typeface="Arial" pitchFamily="34" charset="0"/>
                <a:ea typeface="ＭＳ Ｐゴシック" charset="-128"/>
              </a:rPr>
              <a:pPr defTabSz="457200" fontAlgn="base">
                <a:spcBef>
                  <a:spcPct val="0"/>
                </a:spcBef>
                <a:spcAft>
                  <a:spcPct val="0"/>
                </a:spcAft>
                <a:defRPr/>
              </a:pPr>
              <a:t>‹#›</a:t>
            </a:fld>
            <a:endParaRPr lang="en-US">
              <a:solidFill>
                <a:prstClr val="black"/>
              </a:solidFill>
              <a:latin typeface="Arial" pitchFamily="34" charset="0"/>
              <a:ea typeface="ＭＳ Ｐゴシック" charset="-128"/>
            </a:endParaRPr>
          </a:p>
        </p:txBody>
      </p:sp>
    </p:spTree>
    <p:extLst>
      <p:ext uri="{BB962C8B-B14F-4D97-AF65-F5344CB8AC3E}">
        <p14:creationId xmlns:p14="http://schemas.microsoft.com/office/powerpoint/2010/main" val="350927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46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00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427046"/>
            <a:ext cx="10972800" cy="53268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436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0"/>
            <a:ext cx="12192000" cy="5753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243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074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580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3200" b="1" kern="1200">
          <a:solidFill>
            <a:srgbClr val="0077BE"/>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2pPr>
      <a:lvl3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3pPr>
      <a:lvl4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4pPr>
      <a:lvl5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5pPr>
      <a:lvl6pPr marL="457200" algn="l" defTabSz="457200" rtl="0" eaLnBrk="1" fontAlgn="base" hangingPunct="1">
        <a:spcBef>
          <a:spcPct val="0"/>
        </a:spcBef>
        <a:spcAft>
          <a:spcPct val="0"/>
        </a:spcAft>
        <a:defRPr sz="3200" b="1">
          <a:solidFill>
            <a:srgbClr val="0077BE"/>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rgbClr val="0077BE"/>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rgbClr val="0077BE"/>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rgbClr val="0077BE"/>
          </a:solidFill>
          <a:latin typeface="Arial Bold" charset="0"/>
          <a:ea typeface="ＭＳ Ｐゴシック" charset="-128"/>
        </a:defRPr>
      </a:lvl9pPr>
    </p:titleStyle>
    <p:bodyStyle>
      <a:lvl1pPr marL="342900" indent="-342900" algn="l" defTabSz="457200" rtl="0" eaLnBrk="1" fontAlgn="base" hangingPunct="1">
        <a:spcBef>
          <a:spcPct val="20000"/>
        </a:spcBef>
        <a:spcAft>
          <a:spcPct val="0"/>
        </a:spcAft>
        <a:buFont typeface="Arial" pitchFamily="34" charset="0"/>
        <a:buChar char="•"/>
        <a:defRPr sz="28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pitchFamily="34" charset="0"/>
        <a:buChar char="–"/>
        <a:defRPr sz="2400" kern="1200">
          <a:solidFill>
            <a:schemeClr val="tx1"/>
          </a:solidFill>
          <a:latin typeface="Arial"/>
          <a:ea typeface="ＭＳ Ｐゴシック" charset="-128"/>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Font typeface="Arial" pitchFamily="34" charset="0"/>
        <a:buChar char="–"/>
        <a:defRPr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9707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zondits.com/article/9587/5-benefits-of-real-time-evaluation"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US" dirty="0" smtClean="0"/>
              <a:t>Avista Advisory Group Meeting</a:t>
            </a:r>
            <a:endParaRPr lang="en-US" dirty="0"/>
          </a:p>
        </p:txBody>
      </p:sp>
      <p:sp>
        <p:nvSpPr>
          <p:cNvPr id="17" name="Subtitle 16"/>
          <p:cNvSpPr>
            <a:spLocks noGrp="1"/>
          </p:cNvSpPr>
          <p:nvPr>
            <p:ph type="subTitle" idx="1"/>
          </p:nvPr>
        </p:nvSpPr>
        <p:spPr/>
        <p:txBody>
          <a:bodyPr/>
          <a:lstStyle/>
          <a:p>
            <a:r>
              <a:rPr lang="en-US" dirty="0" smtClean="0"/>
              <a:t>April 28-29, 2016</a:t>
            </a:r>
            <a:endParaRPr lang="en-US" dirty="0"/>
          </a:p>
        </p:txBody>
      </p:sp>
    </p:spTree>
    <p:extLst>
      <p:ext uri="{BB962C8B-B14F-4D97-AF65-F5344CB8AC3E}">
        <p14:creationId xmlns:p14="http://schemas.microsoft.com/office/powerpoint/2010/main" val="1270875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 IRP Update</a:t>
            </a:r>
            <a:endParaRPr lang="en-US" dirty="0"/>
          </a:p>
        </p:txBody>
      </p:sp>
      <p:sp>
        <p:nvSpPr>
          <p:cNvPr id="3" name="Subtitle 2"/>
          <p:cNvSpPr>
            <a:spLocks noGrp="1"/>
          </p:cNvSpPr>
          <p:nvPr>
            <p:ph type="subTitle" idx="1"/>
          </p:nvPr>
        </p:nvSpPr>
        <p:spPr/>
        <p:txBody>
          <a:bodyPr/>
          <a:lstStyle/>
          <a:p>
            <a:r>
              <a:rPr lang="en-US" dirty="0" smtClean="0"/>
              <a:t>Tom Pardee</a:t>
            </a:r>
            <a:endParaRPr lang="en-US" dirty="0"/>
          </a:p>
        </p:txBody>
      </p:sp>
    </p:spTree>
    <p:extLst>
      <p:ext uri="{BB962C8B-B14F-4D97-AF65-F5344CB8AC3E}">
        <p14:creationId xmlns:p14="http://schemas.microsoft.com/office/powerpoint/2010/main" val="3842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Idaho Research and Development Update</a:t>
            </a:r>
            <a:endParaRPr lang="en-US" dirty="0"/>
          </a:p>
        </p:txBody>
      </p:sp>
      <p:sp>
        <p:nvSpPr>
          <p:cNvPr id="3" name="Subtitle 2"/>
          <p:cNvSpPr>
            <a:spLocks noGrp="1"/>
          </p:cNvSpPr>
          <p:nvPr>
            <p:ph type="subTitle" idx="1"/>
          </p:nvPr>
        </p:nvSpPr>
        <p:spPr/>
        <p:txBody>
          <a:bodyPr/>
          <a:lstStyle/>
          <a:p>
            <a:r>
              <a:rPr lang="en-US" dirty="0" smtClean="0"/>
              <a:t>Randy Gnaedinger</a:t>
            </a:r>
            <a:endParaRPr lang="en-US" dirty="0"/>
          </a:p>
        </p:txBody>
      </p:sp>
    </p:spTree>
    <p:extLst>
      <p:ext uri="{BB962C8B-B14F-4D97-AF65-F5344CB8AC3E}">
        <p14:creationId xmlns:p14="http://schemas.microsoft.com/office/powerpoint/2010/main" val="34845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Selections happening on morning of 4/28</a:t>
            </a:r>
            <a:endParaRPr lang="en-US" dirty="0"/>
          </a:p>
        </p:txBody>
      </p:sp>
    </p:spTree>
    <p:extLst>
      <p:ext uri="{BB962C8B-B14F-4D97-AF65-F5344CB8AC3E}">
        <p14:creationId xmlns:p14="http://schemas.microsoft.com/office/powerpoint/2010/main" val="1675580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Avista Program Overview - 2016</a:t>
            </a:r>
            <a:endParaRPr lang="en-US" dirty="0"/>
          </a:p>
        </p:txBody>
      </p:sp>
      <p:sp>
        <p:nvSpPr>
          <p:cNvPr id="3" name="Subtitle 2"/>
          <p:cNvSpPr>
            <a:spLocks noGrp="1"/>
          </p:cNvSpPr>
          <p:nvPr>
            <p:ph type="subTitle" idx="1"/>
          </p:nvPr>
        </p:nvSpPr>
        <p:spPr/>
        <p:txBody>
          <a:bodyPr/>
          <a:lstStyle/>
          <a:p>
            <a:r>
              <a:rPr lang="en-US" dirty="0" smtClean="0"/>
              <a:t>Mike Dillon</a:t>
            </a:r>
            <a:endParaRPr lang="en-US" dirty="0"/>
          </a:p>
        </p:txBody>
      </p:sp>
    </p:spTree>
    <p:extLst>
      <p:ext uri="{BB962C8B-B14F-4D97-AF65-F5344CB8AC3E}">
        <p14:creationId xmlns:p14="http://schemas.microsoft.com/office/powerpoint/2010/main" val="286969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Washington (3/31/16)</a:t>
            </a:r>
            <a:endParaRPr lang="en-US" dirty="0"/>
          </a:p>
        </p:txBody>
      </p:sp>
      <p:sp>
        <p:nvSpPr>
          <p:cNvPr id="5" name="Content Placeholder 4"/>
          <p:cNvSpPr>
            <a:spLocks noGrp="1"/>
          </p:cNvSpPr>
          <p:nvPr>
            <p:ph sz="half" idx="1"/>
          </p:nvPr>
        </p:nvSpPr>
        <p:spPr/>
        <p:txBody>
          <a:bodyPr/>
          <a:lstStyle/>
          <a:p>
            <a:r>
              <a:rPr lang="en-US" dirty="0" smtClean="0"/>
              <a:t>Electric conservation:</a:t>
            </a:r>
          </a:p>
          <a:p>
            <a:pPr lvl="1"/>
            <a:r>
              <a:rPr lang="en-US" dirty="0" smtClean="0"/>
              <a:t>7,770 MWh</a:t>
            </a:r>
          </a:p>
          <a:p>
            <a:r>
              <a:rPr lang="en-US" dirty="0" smtClean="0"/>
              <a:t>Natural gas conservation:</a:t>
            </a:r>
          </a:p>
          <a:p>
            <a:pPr lvl="1"/>
            <a:r>
              <a:rPr lang="en-US" dirty="0" smtClean="0"/>
              <a:t>154,245 therms</a:t>
            </a:r>
          </a:p>
          <a:p>
            <a:r>
              <a:rPr lang="en-US" dirty="0" smtClean="0"/>
              <a:t>Conversion:</a:t>
            </a:r>
          </a:p>
          <a:p>
            <a:pPr lvl="1"/>
            <a:r>
              <a:rPr lang="en-US" dirty="0" smtClean="0"/>
              <a:t>1,620 MWh</a:t>
            </a:r>
          </a:p>
          <a:p>
            <a:pPr lvl="1"/>
            <a:r>
              <a:rPr lang="en-US" dirty="0" smtClean="0"/>
              <a:t>(70,667) therms </a:t>
            </a:r>
          </a:p>
          <a:p>
            <a:pPr lvl="1"/>
            <a:endParaRPr lang="en-US" dirty="0" smtClean="0"/>
          </a:p>
          <a:p>
            <a:pPr lvl="1"/>
            <a:endParaRPr lang="en-US" dirty="0"/>
          </a:p>
        </p:txBody>
      </p:sp>
      <p:sp>
        <p:nvSpPr>
          <p:cNvPr id="6" name="Content Placeholder 5"/>
          <p:cNvSpPr>
            <a:spLocks noGrp="1"/>
          </p:cNvSpPr>
          <p:nvPr>
            <p:ph sz="half" idx="2"/>
          </p:nvPr>
        </p:nvSpPr>
        <p:spPr/>
        <p:txBody>
          <a:bodyPr/>
          <a:lstStyle/>
          <a:p>
            <a:r>
              <a:rPr lang="en-US" dirty="0" smtClean="0"/>
              <a:t>2016 Electric goal:</a:t>
            </a:r>
          </a:p>
          <a:p>
            <a:pPr lvl="1"/>
            <a:r>
              <a:rPr lang="en-US" dirty="0" smtClean="0"/>
              <a:t>37,012 MWh (20%)</a:t>
            </a:r>
          </a:p>
          <a:p>
            <a:r>
              <a:rPr lang="en-US" dirty="0" smtClean="0"/>
              <a:t>2016 Natural gas goal:</a:t>
            </a:r>
          </a:p>
          <a:p>
            <a:pPr lvl="1"/>
            <a:r>
              <a:rPr lang="en-US" dirty="0" smtClean="0"/>
              <a:t>567,653 (27%)</a:t>
            </a:r>
          </a:p>
          <a:p>
            <a:r>
              <a:rPr lang="en-US" dirty="0" smtClean="0"/>
              <a:t>2016 Conversion goal:</a:t>
            </a:r>
          </a:p>
          <a:p>
            <a:pPr lvl="1"/>
            <a:r>
              <a:rPr lang="en-US" dirty="0" smtClean="0"/>
              <a:t>7,270 MWh (22%) </a:t>
            </a:r>
          </a:p>
          <a:p>
            <a:endParaRPr lang="en-US" dirty="0" smtClean="0"/>
          </a:p>
          <a:p>
            <a:endParaRPr lang="en-US" dirty="0"/>
          </a:p>
        </p:txBody>
      </p:sp>
    </p:spTree>
    <p:extLst>
      <p:ext uri="{BB962C8B-B14F-4D97-AF65-F5344CB8AC3E}">
        <p14:creationId xmlns:p14="http://schemas.microsoft.com/office/powerpoint/2010/main" val="144565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Idaho (3/31/16)</a:t>
            </a:r>
            <a:endParaRPr lang="en-US" dirty="0"/>
          </a:p>
        </p:txBody>
      </p:sp>
      <p:sp>
        <p:nvSpPr>
          <p:cNvPr id="5" name="Content Placeholder 4"/>
          <p:cNvSpPr>
            <a:spLocks noGrp="1"/>
          </p:cNvSpPr>
          <p:nvPr>
            <p:ph sz="half" idx="1"/>
          </p:nvPr>
        </p:nvSpPr>
        <p:spPr/>
        <p:txBody>
          <a:bodyPr/>
          <a:lstStyle/>
          <a:p>
            <a:r>
              <a:rPr lang="en-US" dirty="0" smtClean="0"/>
              <a:t>Electric conservation:</a:t>
            </a:r>
          </a:p>
          <a:p>
            <a:pPr lvl="1"/>
            <a:r>
              <a:rPr lang="en-US" dirty="0" smtClean="0"/>
              <a:t>4,135 MWh</a:t>
            </a:r>
          </a:p>
          <a:p>
            <a:r>
              <a:rPr lang="en-US" dirty="0" smtClean="0"/>
              <a:t>Natural gas conservation:</a:t>
            </a:r>
          </a:p>
          <a:p>
            <a:pPr lvl="1"/>
            <a:r>
              <a:rPr lang="en-US" dirty="0" smtClean="0"/>
              <a:t>37,672 therms</a:t>
            </a:r>
          </a:p>
          <a:p>
            <a:r>
              <a:rPr lang="en-US" dirty="0" smtClean="0"/>
              <a:t>Conversion:</a:t>
            </a:r>
          </a:p>
          <a:p>
            <a:pPr lvl="1"/>
            <a:r>
              <a:rPr lang="en-US" dirty="0" smtClean="0"/>
              <a:t>2,854 MWh</a:t>
            </a:r>
          </a:p>
          <a:p>
            <a:pPr lvl="1"/>
            <a:r>
              <a:rPr lang="en-US" dirty="0" smtClean="0"/>
              <a:t>(126,249) therms </a:t>
            </a:r>
          </a:p>
          <a:p>
            <a:pPr lvl="1"/>
            <a:endParaRPr lang="en-US" dirty="0" smtClean="0"/>
          </a:p>
          <a:p>
            <a:pPr lvl="1"/>
            <a:endParaRPr lang="en-US" dirty="0"/>
          </a:p>
        </p:txBody>
      </p:sp>
      <p:sp>
        <p:nvSpPr>
          <p:cNvPr id="6" name="Content Placeholder 5"/>
          <p:cNvSpPr>
            <a:spLocks noGrp="1"/>
          </p:cNvSpPr>
          <p:nvPr>
            <p:ph sz="half" idx="2"/>
          </p:nvPr>
        </p:nvSpPr>
        <p:spPr/>
        <p:txBody>
          <a:bodyPr/>
          <a:lstStyle/>
          <a:p>
            <a:r>
              <a:rPr lang="en-US" dirty="0" smtClean="0"/>
              <a:t>2016 Electric goal:</a:t>
            </a:r>
          </a:p>
          <a:p>
            <a:pPr lvl="1"/>
            <a:r>
              <a:rPr lang="en-US" dirty="0" smtClean="0"/>
              <a:t>17,836 MWh (23%)</a:t>
            </a:r>
          </a:p>
          <a:p>
            <a:r>
              <a:rPr lang="en-US" dirty="0" smtClean="0"/>
              <a:t>2016 Natural gas goal:</a:t>
            </a:r>
          </a:p>
          <a:p>
            <a:pPr lvl="1"/>
            <a:r>
              <a:rPr lang="en-US" dirty="0" smtClean="0"/>
              <a:t>232,737 (16%)</a:t>
            </a:r>
          </a:p>
          <a:p>
            <a:r>
              <a:rPr lang="en-US" dirty="0" smtClean="0"/>
              <a:t>2016 Conversion goal:</a:t>
            </a:r>
          </a:p>
          <a:p>
            <a:pPr lvl="1"/>
            <a:r>
              <a:rPr lang="en-US" dirty="0" smtClean="0"/>
              <a:t>2,322 MWh (123%) </a:t>
            </a:r>
          </a:p>
          <a:p>
            <a:endParaRPr lang="en-US" dirty="0" smtClean="0"/>
          </a:p>
          <a:p>
            <a:endParaRPr lang="en-US" dirty="0"/>
          </a:p>
        </p:txBody>
      </p:sp>
    </p:spTree>
    <p:extLst>
      <p:ext uri="{BB962C8B-B14F-4D97-AF65-F5344CB8AC3E}">
        <p14:creationId xmlns:p14="http://schemas.microsoft.com/office/powerpoint/2010/main" val="963993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ICNU – Tariff 91 Discussion</a:t>
            </a:r>
            <a:endParaRPr lang="en-US" dirty="0"/>
          </a:p>
        </p:txBody>
      </p:sp>
      <p:sp>
        <p:nvSpPr>
          <p:cNvPr id="3" name="Subtitle 2"/>
          <p:cNvSpPr>
            <a:spLocks noGrp="1"/>
          </p:cNvSpPr>
          <p:nvPr>
            <p:ph type="subTitle" idx="1"/>
          </p:nvPr>
        </p:nvSpPr>
        <p:spPr/>
        <p:txBody>
          <a:bodyPr/>
          <a:lstStyle/>
          <a:p>
            <a:r>
              <a:rPr lang="en-US" dirty="0" smtClean="0"/>
              <a:t>Jesse Cowell/Brad Mullins</a:t>
            </a:r>
            <a:endParaRPr lang="en-US" dirty="0"/>
          </a:p>
        </p:txBody>
      </p:sp>
    </p:spTree>
    <p:extLst>
      <p:ext uri="{BB962C8B-B14F-4D97-AF65-F5344CB8AC3E}">
        <p14:creationId xmlns:p14="http://schemas.microsoft.com/office/powerpoint/2010/main" val="793049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Gas Extension Allowance - Update</a:t>
            </a:r>
            <a:endParaRPr lang="en-US" dirty="0"/>
          </a:p>
        </p:txBody>
      </p:sp>
      <p:sp>
        <p:nvSpPr>
          <p:cNvPr id="3" name="Subtitle 2"/>
          <p:cNvSpPr>
            <a:spLocks noGrp="1"/>
          </p:cNvSpPr>
          <p:nvPr>
            <p:ph type="subTitle" idx="1"/>
          </p:nvPr>
        </p:nvSpPr>
        <p:spPr/>
        <p:txBody>
          <a:bodyPr/>
          <a:lstStyle/>
          <a:p>
            <a:r>
              <a:rPr lang="en-US" dirty="0" smtClean="0"/>
              <a:t>Chris Drake</a:t>
            </a:r>
            <a:endParaRPr lang="en-US" dirty="0"/>
          </a:p>
        </p:txBody>
      </p:sp>
    </p:spTree>
    <p:extLst>
      <p:ext uri="{BB962C8B-B14F-4D97-AF65-F5344CB8AC3E}">
        <p14:creationId xmlns:p14="http://schemas.microsoft.com/office/powerpoint/2010/main" val="288570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Natural Gas Line Extension Tariff Update</a:t>
            </a:r>
            <a:endParaRPr lang="en-US" dirty="0"/>
          </a:p>
        </p:txBody>
      </p:sp>
      <p:sp>
        <p:nvSpPr>
          <p:cNvPr id="3" name="Content Placeholder 2"/>
          <p:cNvSpPr>
            <a:spLocks noGrp="1"/>
          </p:cNvSpPr>
          <p:nvPr>
            <p:ph idx="1"/>
          </p:nvPr>
        </p:nvSpPr>
        <p:spPr/>
        <p:txBody>
          <a:bodyPr/>
          <a:lstStyle/>
          <a:p>
            <a:pPr marL="0" indent="0">
              <a:buNone/>
            </a:pPr>
            <a:r>
              <a:rPr lang="en-US" dirty="0" smtClean="0"/>
              <a:t>Schedule 151 changes effective </a:t>
            </a:r>
            <a:r>
              <a:rPr lang="en-US" dirty="0" smtClean="0"/>
              <a:t>March </a:t>
            </a:r>
            <a:r>
              <a:rPr lang="en-US" dirty="0" smtClean="0"/>
              <a:t>1, 2016</a:t>
            </a:r>
          </a:p>
          <a:p>
            <a:r>
              <a:rPr lang="en-US" sz="2400" dirty="0" smtClean="0"/>
              <a:t>New calculation for construction allowance</a:t>
            </a:r>
          </a:p>
          <a:p>
            <a:pPr lvl="1"/>
            <a:r>
              <a:rPr lang="en-US" sz="2000" dirty="0" smtClean="0"/>
              <a:t>Schedule 101 customers allowed $4,482 for line extension construction costs</a:t>
            </a:r>
          </a:p>
          <a:p>
            <a:r>
              <a:rPr lang="en-US" sz="2400" dirty="0" smtClean="0"/>
              <a:t>For existing residential customers</a:t>
            </a:r>
          </a:p>
          <a:p>
            <a:pPr lvl="1"/>
            <a:r>
              <a:rPr lang="en-US" sz="2000" dirty="0" smtClean="0"/>
              <a:t>Excess allowance, if any, may be </a:t>
            </a:r>
            <a:r>
              <a:rPr lang="en-US" sz="2000" dirty="0" smtClean="0"/>
              <a:t>used </a:t>
            </a:r>
            <a:r>
              <a:rPr lang="en-US" sz="2000" dirty="0" smtClean="0"/>
              <a:t>for qualifying equipment</a:t>
            </a:r>
          </a:p>
          <a:p>
            <a:pPr lvl="2"/>
            <a:r>
              <a:rPr lang="en-US" sz="1600" dirty="0" smtClean="0"/>
              <a:t>High Efficiency Natural Gas Space Heat (Furnace or Boiler with 90% AFUE or higher)</a:t>
            </a:r>
          </a:p>
          <a:p>
            <a:pPr lvl="2"/>
            <a:r>
              <a:rPr lang="en-US" sz="1600" dirty="0" smtClean="0"/>
              <a:t>Natural Gas Water Heater</a:t>
            </a:r>
          </a:p>
          <a:p>
            <a:pPr lvl="1"/>
            <a:r>
              <a:rPr lang="en-US" sz="2000" dirty="0" smtClean="0"/>
              <a:t>DSM rebates, if applicable, will be paid first</a:t>
            </a:r>
          </a:p>
          <a:p>
            <a:r>
              <a:rPr lang="en-US" dirty="0" smtClean="0"/>
              <a:t>LEAP – Line Excess Allowance Program for customer forms</a:t>
            </a:r>
          </a:p>
        </p:txBody>
      </p:sp>
    </p:spTree>
    <p:extLst>
      <p:ext uri="{BB962C8B-B14F-4D97-AF65-F5344CB8AC3E}">
        <p14:creationId xmlns:p14="http://schemas.microsoft.com/office/powerpoint/2010/main" val="101735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Excess Allowance and DSM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45" y="1345794"/>
            <a:ext cx="6843785" cy="51558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612" y="1345793"/>
            <a:ext cx="5035094" cy="2500537"/>
          </a:xfrm>
          <a:prstGeom prst="rect">
            <a:avLst/>
          </a:prstGeom>
        </p:spPr>
      </p:pic>
    </p:spTree>
    <p:extLst>
      <p:ext uri="{BB962C8B-B14F-4D97-AF65-F5344CB8AC3E}">
        <p14:creationId xmlns:p14="http://schemas.microsoft.com/office/powerpoint/2010/main" val="337096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and Agenda</a:t>
            </a:r>
            <a:endParaRPr lang="en-US" dirty="0"/>
          </a:p>
        </p:txBody>
      </p:sp>
      <p:sp>
        <p:nvSpPr>
          <p:cNvPr id="3" name="Content Placeholder 2"/>
          <p:cNvSpPr>
            <a:spLocks noGrp="1"/>
          </p:cNvSpPr>
          <p:nvPr>
            <p:ph idx="1"/>
          </p:nvPr>
        </p:nvSpPr>
        <p:spPr/>
        <p:txBody>
          <a:bodyPr/>
          <a:lstStyle/>
          <a:p>
            <a:r>
              <a:rPr lang="en-US" dirty="0" smtClean="0"/>
              <a:t>Welcome</a:t>
            </a:r>
          </a:p>
          <a:p>
            <a:r>
              <a:rPr lang="en-US" dirty="0" smtClean="0"/>
              <a:t>Working Lunch</a:t>
            </a:r>
          </a:p>
          <a:p>
            <a:r>
              <a:rPr lang="en-US" dirty="0" smtClean="0"/>
              <a:t>Introductions</a:t>
            </a:r>
          </a:p>
          <a:p>
            <a:r>
              <a:rPr lang="en-US" dirty="0" smtClean="0"/>
              <a:t>Safety Moment – Exits</a:t>
            </a:r>
          </a:p>
          <a:p>
            <a:r>
              <a:rPr lang="en-US" dirty="0" smtClean="0"/>
              <a:t>Logistics </a:t>
            </a:r>
          </a:p>
          <a:p>
            <a:r>
              <a:rPr lang="en-US" dirty="0" smtClean="0"/>
              <a:t>Agenda Overview</a:t>
            </a:r>
          </a:p>
          <a:p>
            <a:endParaRPr lang="en-US" dirty="0"/>
          </a:p>
        </p:txBody>
      </p:sp>
    </p:spTree>
    <p:extLst>
      <p:ext uri="{BB962C8B-B14F-4D97-AF65-F5344CB8AC3E}">
        <p14:creationId xmlns:p14="http://schemas.microsoft.com/office/powerpoint/2010/main" val="3955198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Regulatory Updates</a:t>
            </a:r>
            <a:endParaRPr lang="en-US" dirty="0"/>
          </a:p>
        </p:txBody>
      </p:sp>
      <p:sp>
        <p:nvSpPr>
          <p:cNvPr id="3" name="Subtitle 2"/>
          <p:cNvSpPr>
            <a:spLocks noGrp="1"/>
          </p:cNvSpPr>
          <p:nvPr>
            <p:ph type="subTitle" idx="1"/>
          </p:nvPr>
        </p:nvSpPr>
        <p:spPr/>
        <p:txBody>
          <a:bodyPr/>
          <a:lstStyle/>
          <a:p>
            <a:r>
              <a:rPr lang="en-US" dirty="0" smtClean="0"/>
              <a:t>Pat Ehrbar</a:t>
            </a:r>
            <a:endParaRPr lang="en-US" dirty="0"/>
          </a:p>
        </p:txBody>
      </p:sp>
    </p:spTree>
    <p:extLst>
      <p:ext uri="{BB962C8B-B14F-4D97-AF65-F5344CB8AC3E}">
        <p14:creationId xmlns:p14="http://schemas.microsoft.com/office/powerpoint/2010/main" val="335108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Times New Roman" pitchFamily="18" charset="0"/>
                <a:cs typeface="Times New Roman" pitchFamily="18" charset="0"/>
              </a:rPr>
              <a:t>WA 2016 GRC  -  Filed February 18</a:t>
            </a:r>
            <a:r>
              <a:rPr lang="en-US" u="sng" baseline="30000" dirty="0">
                <a:latin typeface="Times New Roman" pitchFamily="18" charset="0"/>
                <a:cs typeface="Times New Roman" pitchFamily="18" charset="0"/>
              </a:rPr>
              <a:t>th</a:t>
            </a:r>
            <a:r>
              <a:rPr lang="en-US" dirty="0">
                <a:latin typeface="Times New Roman" pitchFamily="18" charset="0"/>
                <a:cs typeface="Times New Roman" pitchFamily="18" charset="0"/>
              </a:rPr>
              <a:t>: 	</a:t>
            </a:r>
            <a:endParaRPr lang="en-US" dirty="0"/>
          </a:p>
        </p:txBody>
      </p:sp>
      <p:sp>
        <p:nvSpPr>
          <p:cNvPr id="3" name="Content Placeholder 2"/>
          <p:cNvSpPr>
            <a:spLocks noGrp="1"/>
          </p:cNvSpPr>
          <p:nvPr>
            <p:ph idx="1"/>
          </p:nvPr>
        </p:nvSpPr>
        <p:spPr>
          <a:xfrm>
            <a:off x="609599" y="1417638"/>
            <a:ext cx="11054963" cy="4490181"/>
          </a:xfrm>
        </p:spPr>
        <p:txBody>
          <a:bodyPr/>
          <a:lstStyle/>
          <a:p>
            <a:pPr marL="742950" lvl="2" indent="-285750" algn="just">
              <a:buFont typeface="Wingdings" panose="05000000000000000000" pitchFamily="2" charset="2"/>
              <a:buChar char="Ø"/>
            </a:pPr>
            <a:r>
              <a:rPr lang="en-US" sz="1600" dirty="0">
                <a:latin typeface="Times New Roman" pitchFamily="18" charset="0"/>
                <a:cs typeface="Times New Roman" pitchFamily="18" charset="0"/>
              </a:rPr>
              <a:t>18-Month Rate Plan</a:t>
            </a:r>
          </a:p>
          <a:p>
            <a:pPr marL="1200150" lvl="3" indent="-285750" algn="just">
              <a:buFont typeface="Wingdings" panose="05000000000000000000" pitchFamily="2" charset="2"/>
              <a:buChar char="ü"/>
            </a:pPr>
            <a:r>
              <a:rPr lang="en-US" sz="1600" dirty="0">
                <a:latin typeface="Times New Roman" pitchFamily="18" charset="0"/>
                <a:cs typeface="Times New Roman" pitchFamily="18" charset="0"/>
              </a:rPr>
              <a:t>Allow Company to move to Summer-to Summer filings, rather than winter-to-winter. </a:t>
            </a:r>
          </a:p>
          <a:p>
            <a:pPr marL="1200150" lvl="3" indent="-285750" algn="just">
              <a:buFont typeface="Wingdings" panose="05000000000000000000" pitchFamily="2" charset="2"/>
              <a:buChar char="ü"/>
            </a:pPr>
            <a:r>
              <a:rPr lang="en-US" sz="1600" dirty="0">
                <a:latin typeface="Times New Roman" pitchFamily="18" charset="0"/>
                <a:cs typeface="Times New Roman" pitchFamily="18" charset="0"/>
              </a:rPr>
              <a:t>Under this plan, Avista would not file its next general rate case for new rates to be effective prior to 7/1/2018)</a:t>
            </a:r>
          </a:p>
          <a:p>
            <a:pPr marL="1200150" lvl="3" indent="-285750" algn="just">
              <a:buFont typeface="Wingdings" panose="05000000000000000000" pitchFamily="2" charset="2"/>
              <a:buChar char="ü"/>
            </a:pPr>
            <a:r>
              <a:rPr lang="en-US" sz="1600" dirty="0">
                <a:latin typeface="Times New Roman" pitchFamily="18" charset="0"/>
                <a:cs typeface="Times New Roman" pitchFamily="18" charset="0"/>
              </a:rPr>
              <a:t>Will review possible 2+Year plans in future </a:t>
            </a:r>
            <a:r>
              <a:rPr lang="en-US" sz="1600" dirty="0" smtClean="0">
                <a:latin typeface="Times New Roman" pitchFamily="18" charset="0"/>
                <a:cs typeface="Times New Roman" pitchFamily="18" charset="0"/>
              </a:rPr>
              <a:t>filings</a:t>
            </a:r>
            <a:endParaRPr lang="en-US" dirty="0">
              <a:latin typeface="Times New Roman" pitchFamily="18" charset="0"/>
              <a:cs typeface="Times New Roman" pitchFamily="18" charset="0"/>
            </a:endParaRPr>
          </a:p>
          <a:p>
            <a:pPr marL="742950" lvl="2" indent="-285750" algn="just">
              <a:buFont typeface="Wingdings" panose="05000000000000000000" pitchFamily="2" charset="2"/>
              <a:buChar char="Ø"/>
            </a:pPr>
            <a:r>
              <a:rPr lang="en-US" dirty="0">
                <a:latin typeface="Times New Roman" pitchFamily="18" charset="0"/>
                <a:cs typeface="Times New Roman" pitchFamily="18" charset="0"/>
              </a:rPr>
              <a:t>Effective Jan. 1, 2017:</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$38.6 M Electric (7.8% Base / 7.6% Billed) </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$4.4 M Natural Gas (5% Base / 2.8% Billed</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marL="742950" lvl="2" indent="-285750" algn="just">
              <a:buFont typeface="Wingdings" panose="05000000000000000000" pitchFamily="2" charset="2"/>
              <a:buChar char="Ø"/>
            </a:pPr>
            <a:r>
              <a:rPr lang="en-US" dirty="0">
                <a:latin typeface="Times New Roman" pitchFamily="18" charset="0"/>
                <a:cs typeface="Times New Roman" pitchFamily="18" charset="0"/>
              </a:rPr>
              <a:t>Effective Jan. 1, 2018:</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$10.3 M Electric (3.9% Base / 0% Billed) – </a:t>
            </a:r>
            <a:r>
              <a:rPr lang="en-US" sz="1600" u="sng" dirty="0">
                <a:latin typeface="Times New Roman" pitchFamily="18" charset="0"/>
                <a:cs typeface="Times New Roman" pitchFamily="18" charset="0"/>
              </a:rPr>
              <a:t>Offset with ERM $ Jan-Jun 2018</a:t>
            </a:r>
            <a:r>
              <a:rPr lang="en-US" sz="1600" dirty="0">
                <a:latin typeface="Times New Roman" pitchFamily="18" charset="0"/>
                <a:cs typeface="Times New Roman" pitchFamily="18" charset="0"/>
              </a:rPr>
              <a:t> </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  0.9 M Natural Gas (1.8% Base / 1.0% Billed)</a:t>
            </a:r>
          </a:p>
          <a:p>
            <a:pPr marL="228600" lvl="2" indent="0">
              <a:buNone/>
            </a:pPr>
            <a:endParaRPr lang="en-US" sz="1600" dirty="0">
              <a:latin typeface="Times New Roman" pitchFamily="18" charset="0"/>
              <a:cs typeface="Times New Roman" pitchFamily="18" charset="0"/>
            </a:endParaRPr>
          </a:p>
          <a:p>
            <a:pPr marL="0" indent="0">
              <a:buNone/>
            </a:pPr>
            <a:endParaRPr lang="en-US" dirty="0"/>
          </a:p>
        </p:txBody>
      </p:sp>
    </p:spTree>
    <p:extLst>
      <p:ext uri="{BB962C8B-B14F-4D97-AF65-F5344CB8AC3E}">
        <p14:creationId xmlns:p14="http://schemas.microsoft.com/office/powerpoint/2010/main" val="2321908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Topics for Friday</a:t>
            </a:r>
          </a:p>
          <a:p>
            <a:r>
              <a:rPr lang="en-US" dirty="0" smtClean="0"/>
              <a:t>Parking Lot issues</a:t>
            </a:r>
            <a:endParaRPr lang="en-US" dirty="0"/>
          </a:p>
          <a:p>
            <a:r>
              <a:rPr lang="en-US" dirty="0"/>
              <a:t>Joining us for Dinner</a:t>
            </a:r>
          </a:p>
          <a:p>
            <a:pPr marL="0" indent="0">
              <a:buNone/>
            </a:pPr>
            <a:endParaRPr lang="en-US" dirty="0"/>
          </a:p>
        </p:txBody>
      </p:sp>
    </p:spTree>
    <p:extLst>
      <p:ext uri="{BB962C8B-B14F-4D97-AF65-F5344CB8AC3E}">
        <p14:creationId xmlns:p14="http://schemas.microsoft.com/office/powerpoint/2010/main" val="1148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Avista Advisory Group – Friday April 29</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274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Avista Program Financials</a:t>
            </a:r>
            <a:endParaRPr lang="en-US" dirty="0"/>
          </a:p>
        </p:txBody>
      </p:sp>
      <p:sp>
        <p:nvSpPr>
          <p:cNvPr id="3" name="Subtitle 2"/>
          <p:cNvSpPr>
            <a:spLocks noGrp="1"/>
          </p:cNvSpPr>
          <p:nvPr>
            <p:ph type="subTitle" idx="1"/>
          </p:nvPr>
        </p:nvSpPr>
        <p:spPr/>
        <p:txBody>
          <a:bodyPr/>
          <a:lstStyle/>
          <a:p>
            <a:r>
              <a:rPr lang="en-US" dirty="0" smtClean="0"/>
              <a:t>Mike Dillon</a:t>
            </a:r>
            <a:endParaRPr lang="en-US" dirty="0"/>
          </a:p>
        </p:txBody>
      </p:sp>
    </p:spTree>
    <p:extLst>
      <p:ext uri="{BB962C8B-B14F-4D97-AF65-F5344CB8AC3E}">
        <p14:creationId xmlns:p14="http://schemas.microsoft.com/office/powerpoint/2010/main" val="2718165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(3/31/16)</a:t>
            </a:r>
            <a:endParaRPr lang="en-US" dirty="0"/>
          </a:p>
        </p:txBody>
      </p:sp>
      <p:graphicFrame>
        <p:nvGraphicFramePr>
          <p:cNvPr id="8" name="Content Placeholder 7"/>
          <p:cNvGraphicFramePr>
            <a:graphicFrameLocks noGrp="1"/>
          </p:cNvGraphicFramePr>
          <p:nvPr>
            <p:ph sz="half" idx="1"/>
            <p:extLst/>
          </p:nvPr>
        </p:nvGraphicFramePr>
        <p:xfrm>
          <a:off x="1981200" y="1600201"/>
          <a:ext cx="4038600" cy="4130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2"/>
            <p:extLst/>
          </p:nvPr>
        </p:nvGraphicFramePr>
        <p:xfrm>
          <a:off x="6172200" y="1600201"/>
          <a:ext cx="4038600" cy="4130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225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Tariff Balances (3/31/16)</a:t>
            </a:r>
            <a:endParaRPr lang="en-US" dirty="0"/>
          </a:p>
        </p:txBody>
      </p:sp>
      <p:sp>
        <p:nvSpPr>
          <p:cNvPr id="3" name="Content Placeholder 2"/>
          <p:cNvSpPr>
            <a:spLocks noGrp="1"/>
          </p:cNvSpPr>
          <p:nvPr>
            <p:ph sz="half" idx="1"/>
          </p:nvPr>
        </p:nvSpPr>
        <p:spPr/>
        <p:txBody>
          <a:bodyPr/>
          <a:lstStyle/>
          <a:p>
            <a:r>
              <a:rPr lang="en-US" dirty="0" smtClean="0"/>
              <a:t>Schedule 91:</a:t>
            </a:r>
          </a:p>
          <a:p>
            <a:pPr lvl="1"/>
            <a:r>
              <a:rPr lang="en-US" dirty="0" smtClean="0"/>
              <a:t>$162,214 underfunded</a:t>
            </a:r>
          </a:p>
          <a:p>
            <a:r>
              <a:rPr lang="en-US" dirty="0" smtClean="0"/>
              <a:t>Schedule 191:</a:t>
            </a:r>
          </a:p>
          <a:p>
            <a:pPr lvl="1"/>
            <a:r>
              <a:rPr lang="en-US" dirty="0" smtClean="0"/>
              <a:t>$1,064,512 underfunded</a:t>
            </a:r>
            <a:endParaRPr lang="en-US" dirty="0"/>
          </a:p>
        </p:txBody>
      </p:sp>
      <p:sp>
        <p:nvSpPr>
          <p:cNvPr id="4" name="Content Placeholder 3"/>
          <p:cNvSpPr>
            <a:spLocks noGrp="1"/>
          </p:cNvSpPr>
          <p:nvPr>
            <p:ph sz="half" idx="2"/>
          </p:nvPr>
        </p:nvSpPr>
        <p:spPr/>
        <p:txBody>
          <a:bodyPr/>
          <a:lstStyle/>
          <a:p>
            <a:r>
              <a:rPr lang="en-US" dirty="0" smtClean="0"/>
              <a:t>Proposed 91 Revision:</a:t>
            </a:r>
          </a:p>
          <a:p>
            <a:pPr lvl="1"/>
            <a:r>
              <a:rPr lang="en-US" dirty="0" smtClean="0"/>
              <a:t>30% Increase due to lower forecasted revenue</a:t>
            </a:r>
          </a:p>
          <a:p>
            <a:r>
              <a:rPr lang="en-US" dirty="0" smtClean="0"/>
              <a:t>Proposed 191 Revision:</a:t>
            </a:r>
          </a:p>
          <a:p>
            <a:pPr lvl="1"/>
            <a:r>
              <a:rPr lang="en-US" dirty="0" smtClean="0"/>
              <a:t>15% Increase due to lower forecasted revenue</a:t>
            </a:r>
          </a:p>
          <a:p>
            <a:endParaRPr lang="en-US" dirty="0" smtClean="0"/>
          </a:p>
        </p:txBody>
      </p:sp>
    </p:spTree>
    <p:extLst>
      <p:ext uri="{BB962C8B-B14F-4D97-AF65-F5344CB8AC3E}">
        <p14:creationId xmlns:p14="http://schemas.microsoft.com/office/powerpoint/2010/main" val="359930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Idaho (3/31/16)</a:t>
            </a:r>
            <a:endParaRPr lang="en-US" dirty="0"/>
          </a:p>
        </p:txBody>
      </p:sp>
      <p:graphicFrame>
        <p:nvGraphicFramePr>
          <p:cNvPr id="10" name="Content Placeholder 9"/>
          <p:cNvGraphicFramePr>
            <a:graphicFrameLocks noGrp="1"/>
          </p:cNvGraphicFramePr>
          <p:nvPr>
            <p:ph sz="half" idx="1"/>
            <p:extLst/>
          </p:nvPr>
        </p:nvGraphicFramePr>
        <p:xfrm>
          <a:off x="1981200" y="1600201"/>
          <a:ext cx="4038600" cy="4130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p:cNvGraphicFramePr>
            <a:graphicFrameLocks noGrp="1"/>
          </p:cNvGraphicFramePr>
          <p:nvPr>
            <p:ph sz="half" idx="2"/>
            <p:extLst/>
          </p:nvPr>
        </p:nvGraphicFramePr>
        <p:xfrm>
          <a:off x="6172200" y="1600201"/>
          <a:ext cx="4038600" cy="4130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0963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Idaho Tariff Balances (3/31/16)</a:t>
            </a:r>
            <a:endParaRPr lang="en-US" dirty="0"/>
          </a:p>
        </p:txBody>
      </p:sp>
      <p:sp>
        <p:nvSpPr>
          <p:cNvPr id="3" name="Content Placeholder 2"/>
          <p:cNvSpPr>
            <a:spLocks noGrp="1"/>
          </p:cNvSpPr>
          <p:nvPr>
            <p:ph sz="half" idx="1"/>
          </p:nvPr>
        </p:nvSpPr>
        <p:spPr>
          <a:xfrm>
            <a:off x="1981200" y="1672629"/>
            <a:ext cx="4038600" cy="4131189"/>
          </a:xfrm>
        </p:spPr>
        <p:txBody>
          <a:bodyPr/>
          <a:lstStyle/>
          <a:p>
            <a:r>
              <a:rPr lang="en-US" dirty="0" smtClean="0"/>
              <a:t>Schedule 91:</a:t>
            </a:r>
          </a:p>
          <a:p>
            <a:pPr lvl="1"/>
            <a:r>
              <a:rPr lang="en-US" dirty="0" smtClean="0"/>
              <a:t>$857,288 underfunded</a:t>
            </a:r>
          </a:p>
          <a:p>
            <a:r>
              <a:rPr lang="en-US" dirty="0" smtClean="0"/>
              <a:t>Schedule 191:</a:t>
            </a:r>
          </a:p>
          <a:p>
            <a:pPr lvl="1"/>
            <a:r>
              <a:rPr lang="en-US" dirty="0" smtClean="0"/>
              <a:t>$62,722 overfunded</a:t>
            </a:r>
            <a:endParaRPr lang="en-US" dirty="0"/>
          </a:p>
        </p:txBody>
      </p:sp>
      <p:sp>
        <p:nvSpPr>
          <p:cNvPr id="4" name="Content Placeholder 3"/>
          <p:cNvSpPr>
            <a:spLocks noGrp="1"/>
          </p:cNvSpPr>
          <p:nvPr>
            <p:ph sz="half" idx="2"/>
          </p:nvPr>
        </p:nvSpPr>
        <p:spPr/>
        <p:txBody>
          <a:bodyPr/>
          <a:lstStyle/>
          <a:p>
            <a:r>
              <a:rPr lang="en-US" dirty="0" smtClean="0"/>
              <a:t>Proposed 91 Revision:</a:t>
            </a:r>
          </a:p>
          <a:p>
            <a:pPr lvl="1"/>
            <a:r>
              <a:rPr lang="en-US" dirty="0" smtClean="0"/>
              <a:t>No revision</a:t>
            </a:r>
          </a:p>
          <a:p>
            <a:r>
              <a:rPr lang="en-US" dirty="0" smtClean="0"/>
              <a:t>Proposed 191 Revision:</a:t>
            </a:r>
          </a:p>
          <a:p>
            <a:pPr lvl="1"/>
            <a:r>
              <a:rPr lang="en-US" dirty="0" smtClean="0"/>
              <a:t>No revision</a:t>
            </a:r>
          </a:p>
          <a:p>
            <a:endParaRPr lang="en-US" dirty="0" smtClean="0"/>
          </a:p>
        </p:txBody>
      </p:sp>
    </p:spTree>
    <p:extLst>
      <p:ext uri="{BB962C8B-B14F-4D97-AF65-F5344CB8AC3E}">
        <p14:creationId xmlns:p14="http://schemas.microsoft.com/office/powerpoint/2010/main" val="213917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Pilot Program Discussion</a:t>
            </a:r>
            <a:endParaRPr lang="en-US" dirty="0"/>
          </a:p>
        </p:txBody>
      </p:sp>
      <p:sp>
        <p:nvSpPr>
          <p:cNvPr id="3" name="Subtitle 2"/>
          <p:cNvSpPr>
            <a:spLocks noGrp="1"/>
          </p:cNvSpPr>
          <p:nvPr>
            <p:ph type="subTitle" idx="1"/>
          </p:nvPr>
        </p:nvSpPr>
        <p:spPr/>
        <p:txBody>
          <a:bodyPr/>
          <a:lstStyle/>
          <a:p>
            <a:r>
              <a:rPr lang="en-US" dirty="0" smtClean="0"/>
              <a:t>Tom Lienhard</a:t>
            </a:r>
            <a:endParaRPr lang="en-US" dirty="0"/>
          </a:p>
        </p:txBody>
      </p:sp>
    </p:spTree>
    <p:extLst>
      <p:ext uri="{BB962C8B-B14F-4D97-AF65-F5344CB8AC3E}">
        <p14:creationId xmlns:p14="http://schemas.microsoft.com/office/powerpoint/2010/main" val="231644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Avista DSM Advisory Group Roles and Responsibilities                            </a:t>
            </a:r>
            <a:r>
              <a:rPr lang="en-US" sz="1200" dirty="0"/>
              <a:t>WAC 480-109-110</a:t>
            </a:r>
            <a:endParaRPr lang="en-US" dirty="0"/>
          </a:p>
        </p:txBody>
      </p:sp>
      <p:sp>
        <p:nvSpPr>
          <p:cNvPr id="3" name="Content Placeholder 2"/>
          <p:cNvSpPr>
            <a:spLocks noGrp="1"/>
          </p:cNvSpPr>
          <p:nvPr>
            <p:ph idx="1"/>
          </p:nvPr>
        </p:nvSpPr>
        <p:spPr>
          <a:xfrm>
            <a:off x="1981200" y="1600200"/>
            <a:ext cx="8229600" cy="4301836"/>
          </a:xfrm>
        </p:spPr>
        <p:txBody>
          <a:bodyPr/>
          <a:lstStyle/>
          <a:p>
            <a:r>
              <a:rPr lang="en-US" dirty="0" smtClean="0"/>
              <a:t> How we can work together</a:t>
            </a:r>
          </a:p>
          <a:p>
            <a:pPr lvl="2"/>
            <a:r>
              <a:rPr lang="en-US" dirty="0" smtClean="0"/>
              <a:t>Avista DSM Advisory Group Vision</a:t>
            </a:r>
          </a:p>
          <a:p>
            <a:pPr lvl="2"/>
            <a:endParaRPr lang="en-US" dirty="0" smtClean="0"/>
          </a:p>
          <a:p>
            <a:pPr lvl="2">
              <a:buNone/>
            </a:pPr>
            <a:r>
              <a:rPr lang="en-US" sz="2800" dirty="0"/>
              <a:t> “Members actively participate and advise the Company on issues related to its goals to achieve all cost-effective energy conservation in the most prudent, and beneficial manner”</a:t>
            </a:r>
          </a:p>
        </p:txBody>
      </p:sp>
    </p:spTree>
    <p:extLst>
      <p:ext uri="{BB962C8B-B14F-4D97-AF65-F5344CB8AC3E}">
        <p14:creationId xmlns:p14="http://schemas.microsoft.com/office/powerpoint/2010/main" val="678856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5090160" y="3557589"/>
            <a:ext cx="5096828" cy="1470025"/>
          </a:xfrm>
        </p:spPr>
        <p:txBody>
          <a:bodyPr/>
          <a:lstStyle/>
          <a:p>
            <a:pPr eaLnBrk="1" hangingPunct="1"/>
            <a:r>
              <a:rPr lang="en-US" dirty="0" smtClean="0">
                <a:latin typeface="Arial Bold" charset="0"/>
              </a:rPr>
              <a:t>Fleet Heat</a:t>
            </a:r>
            <a:br>
              <a:rPr lang="en-US" dirty="0" smtClean="0">
                <a:latin typeface="Arial Bold" charset="0"/>
              </a:rPr>
            </a:br>
            <a:r>
              <a:rPr lang="en-US" dirty="0" smtClean="0">
                <a:latin typeface="Arial Bold" charset="0"/>
              </a:rPr>
              <a:t>Technology Evaluation</a:t>
            </a:r>
          </a:p>
        </p:txBody>
      </p:sp>
      <p:sp>
        <p:nvSpPr>
          <p:cNvPr id="11267" name="Subtitle 2"/>
          <p:cNvSpPr>
            <a:spLocks noGrp="1"/>
          </p:cNvSpPr>
          <p:nvPr>
            <p:ph type="subTitle" idx="1"/>
          </p:nvPr>
        </p:nvSpPr>
        <p:spPr>
          <a:xfrm>
            <a:off x="6007100" y="4645026"/>
            <a:ext cx="4179888" cy="1057275"/>
          </a:xfrm>
        </p:spPr>
        <p:txBody>
          <a:bodyPr/>
          <a:lstStyle/>
          <a:p>
            <a:pPr eaLnBrk="1" hangingPunct="1"/>
            <a:r>
              <a:rPr lang="en-US" dirty="0" smtClean="0">
                <a:latin typeface="Arial" charset="0"/>
              </a:rPr>
              <a:t>Update 04/18/16</a:t>
            </a:r>
          </a:p>
        </p:txBody>
      </p:sp>
    </p:spTree>
    <p:extLst>
      <p:ext uri="{BB962C8B-B14F-4D97-AF65-F5344CB8AC3E}">
        <p14:creationId xmlns:p14="http://schemas.microsoft.com/office/powerpoint/2010/main" val="2747846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History of Evaluation</a:t>
            </a:r>
          </a:p>
          <a:p>
            <a:pPr lvl="1"/>
            <a:r>
              <a:rPr lang="en-US" dirty="0" smtClean="0"/>
              <a:t>Test plan strategic limitations</a:t>
            </a:r>
          </a:p>
          <a:p>
            <a:r>
              <a:rPr lang="en-US" dirty="0" smtClean="0"/>
              <a:t>The </a:t>
            </a:r>
            <a:r>
              <a:rPr lang="en-US" dirty="0" smtClean="0"/>
              <a:t>Most Recent Effort</a:t>
            </a:r>
          </a:p>
          <a:p>
            <a:r>
              <a:rPr lang="en-US" dirty="0" smtClean="0"/>
              <a:t>Preliminary Results</a:t>
            </a:r>
          </a:p>
          <a:p>
            <a:r>
              <a:rPr lang="en-US" dirty="0" smtClean="0"/>
              <a:t>Future Opportunities</a:t>
            </a:r>
            <a:endParaRPr lang="en-US" dirty="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31</a:t>
            </a:fld>
            <a:endParaRPr lang="en-US"/>
          </a:p>
        </p:txBody>
      </p:sp>
    </p:spTree>
    <p:extLst>
      <p:ext uri="{BB962C8B-B14F-4D97-AF65-F5344CB8AC3E}">
        <p14:creationId xmlns:p14="http://schemas.microsoft.com/office/powerpoint/2010/main" val="303948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1981200" y="1018308"/>
            <a:ext cx="8323690" cy="4809997"/>
          </a:xfrm>
        </p:spPr>
        <p:txBody>
          <a:bodyPr/>
          <a:lstStyle/>
          <a:p>
            <a:r>
              <a:rPr lang="en-US" sz="1800" dirty="0" smtClean="0"/>
              <a:t>Three separate attempts gather real world consumption</a:t>
            </a:r>
          </a:p>
          <a:p>
            <a:pPr lvl="1"/>
            <a:r>
              <a:rPr lang="en-US" sz="1800" dirty="0" smtClean="0"/>
              <a:t>2012 to 2014 heating season (40) municipal refuse trucks</a:t>
            </a:r>
          </a:p>
          <a:p>
            <a:pPr lvl="1"/>
            <a:r>
              <a:rPr lang="en-US" sz="1800" dirty="0" smtClean="0"/>
              <a:t>2014 to 2015 </a:t>
            </a:r>
            <a:r>
              <a:rPr lang="en-US" sz="1800" dirty="0"/>
              <a:t>heating season </a:t>
            </a:r>
            <a:r>
              <a:rPr lang="en-US" sz="1800" dirty="0" smtClean="0"/>
              <a:t>(25) </a:t>
            </a:r>
            <a:r>
              <a:rPr lang="en-US" sz="1800" dirty="0"/>
              <a:t>c</a:t>
            </a:r>
            <a:r>
              <a:rPr lang="en-US" sz="1800" dirty="0" smtClean="0"/>
              <a:t>oncrete mixing trucks and (5) school buses</a:t>
            </a:r>
          </a:p>
          <a:p>
            <a:pPr lvl="1"/>
            <a:r>
              <a:rPr lang="en-US" sz="1800" dirty="0" smtClean="0"/>
              <a:t>2015 to 2016 </a:t>
            </a:r>
            <a:r>
              <a:rPr lang="en-US" sz="1800" dirty="0"/>
              <a:t>heating season </a:t>
            </a:r>
            <a:r>
              <a:rPr lang="en-US" sz="1800" dirty="0" smtClean="0"/>
              <a:t>(12) short haul freight trucks</a:t>
            </a:r>
          </a:p>
          <a:p>
            <a:pPr marL="457200" lvl="1" indent="0">
              <a:buNone/>
            </a:pPr>
            <a:endParaRPr lang="en-US" sz="1800" dirty="0" smtClean="0"/>
          </a:p>
          <a:p>
            <a:pPr marL="0" indent="0">
              <a:buNone/>
            </a:pPr>
            <a:r>
              <a:rPr lang="en-US" sz="1800" dirty="0" smtClean="0"/>
              <a:t>The Results of Our Efforts</a:t>
            </a:r>
            <a:endParaRPr lang="en-US" sz="1800" dirty="0"/>
          </a:p>
          <a:p>
            <a:r>
              <a:rPr lang="en-US" sz="1800" dirty="0"/>
              <a:t>The 2012-2014 effort netted zero useful data; test again.</a:t>
            </a:r>
          </a:p>
          <a:p>
            <a:endParaRPr lang="en-US" sz="1800" dirty="0"/>
          </a:p>
          <a:p>
            <a:r>
              <a:rPr lang="en-US" sz="1800" dirty="0"/>
              <a:t>The 2014-2015 effort netted some useful data but still had some questions; required another test.</a:t>
            </a:r>
          </a:p>
          <a:p>
            <a:endParaRPr lang="en-US" sz="2000" dirty="0"/>
          </a:p>
          <a:p>
            <a:r>
              <a:rPr lang="en-US" sz="2000" dirty="0"/>
              <a:t>The 2015-2016 effort netted useful data with very little question as to the performance of the EEM and how customers will likely use it.</a:t>
            </a:r>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32</a:t>
            </a:fld>
            <a:endParaRPr lang="en-US" dirty="0"/>
          </a:p>
        </p:txBody>
      </p:sp>
    </p:spTree>
    <p:extLst>
      <p:ext uri="{BB962C8B-B14F-4D97-AF65-F5344CB8AC3E}">
        <p14:creationId xmlns:p14="http://schemas.microsoft.com/office/powerpoint/2010/main" val="1051486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1981200" y="2214562"/>
            <a:ext cx="8229600" cy="4141788"/>
          </a:xfrm>
        </p:spPr>
        <p:txBody>
          <a:bodyPr/>
          <a:lstStyle/>
          <a:p>
            <a:r>
              <a:rPr lang="en-US" sz="1800" dirty="0" smtClean="0"/>
              <a:t>Overview of the reasons why the (40) refuse trucks netted zero useful data</a:t>
            </a:r>
          </a:p>
          <a:p>
            <a:pPr lvl="1"/>
            <a:r>
              <a:rPr lang="en-US" sz="1800" dirty="0" smtClean="0"/>
              <a:t>(	20) trucks in control group, (20) trucks in experimental group; each truck had two loggers installed</a:t>
            </a:r>
          </a:p>
          <a:p>
            <a:pPr lvl="2"/>
            <a:r>
              <a:rPr lang="en-US" sz="1800" dirty="0" smtClean="0"/>
              <a:t>Measured onsite Outside Air-Temperature (OAT)</a:t>
            </a:r>
          </a:p>
          <a:p>
            <a:pPr lvl="2"/>
            <a:r>
              <a:rPr lang="en-US" sz="1800" dirty="0"/>
              <a:t>H</a:t>
            </a:r>
            <a:r>
              <a:rPr lang="en-US" sz="1800" dirty="0" smtClean="0"/>
              <a:t>eater Time of Use (TOU) </a:t>
            </a:r>
          </a:p>
          <a:p>
            <a:pPr lvl="2"/>
            <a:r>
              <a:rPr lang="en-US" sz="1800" dirty="0"/>
              <a:t>T</a:t>
            </a:r>
            <a:r>
              <a:rPr lang="en-US" sz="1800" dirty="0" smtClean="0"/>
              <a:t>ruck status (parked, operating)</a:t>
            </a:r>
          </a:p>
          <a:p>
            <a:pPr lvl="1"/>
            <a:r>
              <a:rPr lang="en-US" sz="1800" b="1" i="1" dirty="0" smtClean="0"/>
              <a:t>Upon test completion every vehicle had only a one or no loggers remaining.  Loggers had been found and removed by drivers or the trucks had been removed from fleet.</a:t>
            </a:r>
            <a:endParaRPr lang="en-US" sz="1800" b="1" i="1" dirty="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33</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884" t="14099" r="39214" b="25196"/>
          <a:stretch/>
        </p:blipFill>
        <p:spPr>
          <a:xfrm rot="16200000">
            <a:off x="7694242" y="-5961"/>
            <a:ext cx="1939925" cy="2501117"/>
          </a:xfrm>
          <a:prstGeom prst="rect">
            <a:avLst/>
          </a:prstGeom>
          <a:ln>
            <a:noFill/>
          </a:ln>
          <a:effectLst>
            <a:softEdge rad="112500"/>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48" t="17886" r="19004" b="18410"/>
          <a:stretch/>
        </p:blipFill>
        <p:spPr>
          <a:xfrm>
            <a:off x="2520035" y="5066662"/>
            <a:ext cx="1133165" cy="73612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364" t="20121" r="11818" b="23030"/>
          <a:stretch/>
        </p:blipFill>
        <p:spPr>
          <a:xfrm>
            <a:off x="4078675" y="5091179"/>
            <a:ext cx="1315489" cy="71160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448" t="17886" r="19004" b="18410"/>
          <a:stretch/>
        </p:blipFill>
        <p:spPr>
          <a:xfrm>
            <a:off x="5619022" y="5802788"/>
            <a:ext cx="1133165" cy="73612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9364" t="20121" r="11818" b="23030"/>
          <a:stretch/>
        </p:blipFill>
        <p:spPr>
          <a:xfrm>
            <a:off x="7074998" y="5802787"/>
            <a:ext cx="1315489" cy="711608"/>
          </a:xfrm>
          <a:prstGeom prst="rect">
            <a:avLst/>
          </a:prstGeom>
        </p:spPr>
      </p:pic>
      <p:sp>
        <p:nvSpPr>
          <p:cNvPr id="11" name="Multiply 10"/>
          <p:cNvSpPr/>
          <p:nvPr/>
        </p:nvSpPr>
        <p:spPr>
          <a:xfrm>
            <a:off x="5819640" y="5701391"/>
            <a:ext cx="914400" cy="9144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7275541" y="5624513"/>
            <a:ext cx="914400" cy="9144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579" y="327660"/>
            <a:ext cx="2348962" cy="1810023"/>
          </a:xfrm>
          <a:prstGeom prst="rect">
            <a:avLst/>
          </a:prstGeom>
        </p:spPr>
      </p:pic>
    </p:spTree>
    <p:extLst>
      <p:ext uri="{BB962C8B-B14F-4D97-AF65-F5344CB8AC3E}">
        <p14:creationId xmlns:p14="http://schemas.microsoft.com/office/powerpoint/2010/main" val="3048490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sz="1800" dirty="0" smtClean="0"/>
              <a:t>Overview of why the (</a:t>
            </a:r>
            <a:r>
              <a:rPr lang="en-US" sz="1800" b="1" dirty="0" smtClean="0"/>
              <a:t>25</a:t>
            </a:r>
            <a:r>
              <a:rPr lang="en-US" sz="1800" dirty="0" smtClean="0"/>
              <a:t>) cement trucks and (5) school buses netted minimal useful data.</a:t>
            </a:r>
          </a:p>
          <a:p>
            <a:pPr lvl="1"/>
            <a:r>
              <a:rPr lang="en-US" sz="1800" dirty="0" smtClean="0"/>
              <a:t>Experiment: (12) Trucks in control group, (18) trucks/buses in experimental group; no loggers were installed on any of the vehicles; equipment stayed on site.</a:t>
            </a:r>
          </a:p>
          <a:p>
            <a:pPr lvl="2"/>
            <a:r>
              <a:rPr lang="en-US" sz="1800" dirty="0" smtClean="0"/>
              <a:t>Measured OAT </a:t>
            </a:r>
          </a:p>
          <a:p>
            <a:pPr lvl="2"/>
            <a:r>
              <a:rPr lang="en-US" sz="1800" dirty="0" smtClean="0"/>
              <a:t>Heater current draw</a:t>
            </a:r>
          </a:p>
          <a:p>
            <a:pPr marL="914400" lvl="2" indent="0">
              <a:buNone/>
            </a:pPr>
            <a:endParaRPr lang="en-US" sz="1800" dirty="0" smtClean="0"/>
          </a:p>
          <a:p>
            <a:pPr lvl="1"/>
            <a:r>
              <a:rPr lang="en-US" sz="1800" dirty="0" smtClean="0"/>
              <a:t>Strategic test-plan did not account for truck status (parked or operating); based upon customer conversations we assumed the vehicles operated weekdays from 5am-3pm, which was false. To compensate the analysis relied on assumptions to calculate energy savings. </a:t>
            </a:r>
            <a:r>
              <a:rPr lang="en-US" dirty="0" smtClean="0"/>
              <a:t> </a:t>
            </a:r>
          </a:p>
          <a:p>
            <a:pPr marL="457200" lvl="1" indent="0">
              <a:buNone/>
            </a:pPr>
            <a:endParaRPr lang="en-US" dirty="0" smtClean="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34</a:t>
            </a:fld>
            <a:endParaRPr lang="en-US"/>
          </a:p>
        </p:txBody>
      </p:sp>
      <p:pic>
        <p:nvPicPr>
          <p:cNvPr id="6" name="Picture 5"/>
          <p:cNvPicPr>
            <a:picLocks noChangeAspect="1"/>
          </p:cNvPicPr>
          <p:nvPr/>
        </p:nvPicPr>
        <p:blipFill>
          <a:blip r:embed="rId2"/>
          <a:stretch>
            <a:fillRect/>
          </a:stretch>
        </p:blipFill>
        <p:spPr>
          <a:xfrm rot="16200000">
            <a:off x="8027577" y="-928188"/>
            <a:ext cx="1587545" cy="3693303"/>
          </a:xfrm>
          <a:prstGeom prst="rect">
            <a:avLst/>
          </a:prstGeom>
        </p:spPr>
      </p:pic>
      <p:pic>
        <p:nvPicPr>
          <p:cNvPr id="8" name="Picture 2"/>
          <p:cNvPicPr>
            <a:picLocks noChangeAspect="1" noChangeArrowheads="1"/>
          </p:cNvPicPr>
          <p:nvPr/>
        </p:nvPicPr>
        <p:blipFill rotWithShape="1">
          <a:blip r:embed="rId3"/>
          <a:srcRect l="55459" t="41556" r="32516" b="44778"/>
          <a:stretch/>
        </p:blipFill>
        <p:spPr bwMode="auto">
          <a:xfrm>
            <a:off x="6974698" y="4653384"/>
            <a:ext cx="1360163" cy="1159351"/>
          </a:xfrm>
          <a:prstGeom prst="rect">
            <a:avLst/>
          </a:prstGeom>
          <a:noFill/>
          <a:ln w="9525">
            <a:noFill/>
            <a:miter lim="800000"/>
            <a:headEnd/>
            <a:tailEnd/>
          </a:ln>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141" y="216797"/>
            <a:ext cx="3035557" cy="1462919"/>
          </a:xfrm>
          <a:prstGeom prst="rect">
            <a:avLst/>
          </a:prstGeom>
        </p:spPr>
      </p:pic>
    </p:spTree>
    <p:extLst>
      <p:ext uri="{BB962C8B-B14F-4D97-AF65-F5344CB8AC3E}">
        <p14:creationId xmlns:p14="http://schemas.microsoft.com/office/powerpoint/2010/main" val="1439409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Effort</a:t>
            </a:r>
            <a:endParaRPr lang="en-US" dirty="0"/>
          </a:p>
        </p:txBody>
      </p:sp>
      <p:sp>
        <p:nvSpPr>
          <p:cNvPr id="3" name="Content Placeholder 2"/>
          <p:cNvSpPr>
            <a:spLocks noGrp="1"/>
          </p:cNvSpPr>
          <p:nvPr>
            <p:ph idx="1"/>
          </p:nvPr>
        </p:nvSpPr>
        <p:spPr>
          <a:xfrm>
            <a:off x="1981200" y="2224088"/>
            <a:ext cx="8229600" cy="4141788"/>
          </a:xfrm>
        </p:spPr>
        <p:txBody>
          <a:bodyPr/>
          <a:lstStyle/>
          <a:p>
            <a:r>
              <a:rPr lang="en-US" dirty="0" smtClean="0"/>
              <a:t>The (12) short-haul freight trucks netted very useful data.</a:t>
            </a:r>
          </a:p>
          <a:p>
            <a:pPr lvl="1"/>
            <a:r>
              <a:rPr lang="en-US" dirty="0" smtClean="0"/>
              <a:t>Experiment: (12) trucks in experimental group; used logger data to create an adjusted baseline to simulate a control group.</a:t>
            </a:r>
          </a:p>
          <a:p>
            <a:pPr lvl="2"/>
            <a:r>
              <a:rPr lang="en-US" dirty="0" smtClean="0"/>
              <a:t>Measured OAT </a:t>
            </a:r>
          </a:p>
          <a:p>
            <a:pPr lvl="2"/>
            <a:r>
              <a:rPr lang="en-US" dirty="0" smtClean="0"/>
              <a:t>Measured heater current draw</a:t>
            </a:r>
          </a:p>
          <a:p>
            <a:pPr lvl="2"/>
            <a:r>
              <a:rPr lang="en-US" dirty="0" smtClean="0"/>
              <a:t>Recorded truck status: operating, or parked and plugged in</a:t>
            </a:r>
          </a:p>
          <a:p>
            <a:pPr marL="914400" lvl="2" indent="0">
              <a:buNone/>
            </a:pPr>
            <a:endParaRPr lang="en-US" dirty="0" smtClean="0"/>
          </a:p>
          <a:p>
            <a:pPr lvl="1"/>
            <a:r>
              <a:rPr lang="en-US" dirty="0" smtClean="0"/>
              <a:t>Preliminary data validates most of the results from the cement mixer effort.</a:t>
            </a:r>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35</a:t>
            </a:fld>
            <a:endParaRPr lang="en-US"/>
          </a:p>
        </p:txBody>
      </p:sp>
      <p:pic>
        <p:nvPicPr>
          <p:cNvPr id="6" name="Picture 5"/>
          <p:cNvPicPr>
            <a:picLocks noChangeAspect="1"/>
          </p:cNvPicPr>
          <p:nvPr/>
        </p:nvPicPr>
        <p:blipFill rotWithShape="1">
          <a:blip r:embed="rId2"/>
          <a:srcRect l="65133" t="15240" r="9508" b="57804"/>
          <a:stretch/>
        </p:blipFill>
        <p:spPr>
          <a:xfrm rot="16200000">
            <a:off x="8534620" y="-45035"/>
            <a:ext cx="1341416" cy="2925344"/>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660" y="700947"/>
            <a:ext cx="1865997" cy="1387398"/>
          </a:xfrm>
          <a:prstGeom prst="rect">
            <a:avLst/>
          </a:prstGeom>
        </p:spPr>
      </p:pic>
    </p:spTree>
    <p:extLst>
      <p:ext uri="{BB962C8B-B14F-4D97-AF65-F5344CB8AC3E}">
        <p14:creationId xmlns:p14="http://schemas.microsoft.com/office/powerpoint/2010/main" val="3806803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3" name="Content Placeholder 2"/>
          <p:cNvSpPr>
            <a:spLocks noGrp="1"/>
          </p:cNvSpPr>
          <p:nvPr>
            <p:ph idx="1"/>
          </p:nvPr>
        </p:nvSpPr>
        <p:spPr>
          <a:xfrm>
            <a:off x="1828799" y="1417637"/>
            <a:ext cx="8380675" cy="4665111"/>
          </a:xfrm>
        </p:spPr>
        <p:txBody>
          <a:bodyPr/>
          <a:lstStyle/>
          <a:p>
            <a:r>
              <a:rPr lang="en-US" dirty="0" smtClean="0"/>
              <a:t>Thermocord reduced hours of operation *&gt;</a:t>
            </a:r>
            <a:r>
              <a:rPr lang="en-US" b="1" dirty="0" smtClean="0"/>
              <a:t>90%</a:t>
            </a:r>
          </a:p>
          <a:p>
            <a:pPr lvl="1"/>
            <a:r>
              <a:rPr lang="en-US" dirty="0" smtClean="0"/>
              <a:t>Trucks that are not driven daily reduced operation *&gt;80</a:t>
            </a:r>
            <a:r>
              <a:rPr lang="en-US" dirty="0" smtClean="0"/>
              <a:t>%</a:t>
            </a:r>
            <a:endParaRPr lang="en-US" dirty="0" smtClean="0"/>
          </a:p>
          <a:p>
            <a:r>
              <a:rPr lang="en-US" dirty="0" smtClean="0"/>
              <a:t>Average EEM energy savings:  *2,200 kWh/</a:t>
            </a:r>
            <a:r>
              <a:rPr lang="en-US" dirty="0" err="1" smtClean="0"/>
              <a:t>yr</a:t>
            </a:r>
            <a:endParaRPr lang="en-US" dirty="0" smtClean="0"/>
          </a:p>
          <a:p>
            <a:pPr lvl="4"/>
            <a:r>
              <a:rPr lang="en-US" sz="1200" dirty="0"/>
              <a:t>Min 2,014 kWh/</a:t>
            </a:r>
            <a:r>
              <a:rPr lang="en-US" sz="1200" dirty="0" err="1"/>
              <a:t>yr</a:t>
            </a:r>
            <a:endParaRPr lang="en-US" sz="1200" dirty="0"/>
          </a:p>
          <a:p>
            <a:pPr lvl="4"/>
            <a:r>
              <a:rPr lang="en-US" sz="1200" dirty="0"/>
              <a:t>Max 2,356 kWh/</a:t>
            </a:r>
            <a:r>
              <a:rPr lang="en-US" sz="1200" dirty="0" err="1"/>
              <a:t>yr</a:t>
            </a:r>
            <a:endParaRPr lang="en-US" sz="1200" dirty="0"/>
          </a:p>
          <a:p>
            <a:pPr lvl="4"/>
            <a:endParaRPr lang="en-US" sz="1200" dirty="0"/>
          </a:p>
          <a:p>
            <a:r>
              <a:rPr lang="en-US" dirty="0" smtClean="0"/>
              <a:t>Cement truck effort predicted savings of 2,086 kWh/</a:t>
            </a:r>
            <a:r>
              <a:rPr lang="en-US" dirty="0" err="1" smtClean="0"/>
              <a:t>yr</a:t>
            </a:r>
            <a:endParaRPr lang="en-US" dirty="0" smtClean="0"/>
          </a:p>
          <a:p>
            <a:pPr lvl="4"/>
            <a:r>
              <a:rPr lang="en-US" sz="1200" dirty="0"/>
              <a:t>Min 735 kWh/</a:t>
            </a:r>
            <a:r>
              <a:rPr lang="en-US" sz="1200" dirty="0" err="1"/>
              <a:t>yr</a:t>
            </a:r>
            <a:endParaRPr lang="en-US" sz="1200" dirty="0"/>
          </a:p>
          <a:p>
            <a:pPr lvl="4"/>
            <a:r>
              <a:rPr lang="en-US" sz="1200" dirty="0"/>
              <a:t>Max 9,551 </a:t>
            </a:r>
            <a:r>
              <a:rPr lang="en-US" sz="1200" dirty="0" smtClean="0"/>
              <a:t>kWh/</a:t>
            </a:r>
            <a:r>
              <a:rPr lang="en-US" sz="1200" dirty="0" err="1" smtClean="0"/>
              <a:t>yr</a:t>
            </a:r>
            <a:endParaRPr lang="en-US" sz="1200" dirty="0" smtClean="0"/>
          </a:p>
          <a:p>
            <a:pPr marL="1828800" lvl="4" indent="0">
              <a:buNone/>
            </a:pPr>
            <a:endParaRPr lang="en-US" sz="1200" dirty="0"/>
          </a:p>
          <a:p>
            <a:pPr marL="1828800" lvl="4" indent="0">
              <a:buNone/>
            </a:pPr>
            <a:r>
              <a:rPr lang="en-US" sz="1200" dirty="0" smtClean="0"/>
              <a:t>*Results </a:t>
            </a:r>
            <a:r>
              <a:rPr lang="en-US" sz="1200" dirty="0"/>
              <a:t>are subject to change until completion of the evaluation.</a:t>
            </a:r>
          </a:p>
          <a:p>
            <a:pPr marL="1828800" lvl="4" indent="0">
              <a:buNone/>
            </a:pPr>
            <a:endParaRPr lang="en-US" sz="1200" dirty="0"/>
          </a:p>
          <a:p>
            <a:endParaRPr lang="en-US" dirty="0" smtClean="0"/>
          </a:p>
          <a:p>
            <a:endParaRPr lang="en-US" sz="1400" dirty="0"/>
          </a:p>
          <a:p>
            <a:pPr marL="0" indent="0">
              <a:buNone/>
            </a:pPr>
            <a:endParaRPr lang="en-US" sz="1400" dirty="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36</a:t>
            </a:fld>
            <a:endParaRPr lang="en-US"/>
          </a:p>
        </p:txBody>
      </p:sp>
    </p:spTree>
    <p:extLst>
      <p:ext uri="{BB962C8B-B14F-4D97-AF65-F5344CB8AC3E}">
        <p14:creationId xmlns:p14="http://schemas.microsoft.com/office/powerpoint/2010/main" val="3890258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Opportunities</a:t>
            </a:r>
            <a:endParaRPr lang="en-US" dirty="0"/>
          </a:p>
        </p:txBody>
      </p:sp>
      <p:sp>
        <p:nvSpPr>
          <p:cNvPr id="3" name="Content Placeholder 2"/>
          <p:cNvSpPr>
            <a:spLocks noGrp="1"/>
          </p:cNvSpPr>
          <p:nvPr>
            <p:ph idx="1"/>
          </p:nvPr>
        </p:nvSpPr>
        <p:spPr/>
        <p:txBody>
          <a:bodyPr/>
          <a:lstStyle/>
          <a:p>
            <a:r>
              <a:rPr lang="en-US" sz="1800" dirty="0" smtClean="0"/>
              <a:t>Reach out to customers with the new Fleet Heat Prescriptive Program</a:t>
            </a:r>
          </a:p>
          <a:p>
            <a:pPr lvl="1"/>
            <a:r>
              <a:rPr lang="en-US" sz="1800" dirty="0" smtClean="0"/>
              <a:t>Provide Thermocord to through a direct install program;</a:t>
            </a:r>
            <a:r>
              <a:rPr lang="en-US" sz="1800" dirty="0"/>
              <a:t> with some limitations to vehicle type and use.</a:t>
            </a:r>
          </a:p>
          <a:p>
            <a:pPr marL="457200" lvl="1" indent="0">
              <a:buNone/>
            </a:pPr>
            <a:endParaRPr lang="en-US" sz="1800" dirty="0" smtClean="0"/>
          </a:p>
          <a:p>
            <a:pPr lvl="1"/>
            <a:r>
              <a:rPr lang="en-US" sz="1800" dirty="0" smtClean="0"/>
              <a:t>Installation is verified by Avista DSM.</a:t>
            </a:r>
          </a:p>
          <a:p>
            <a:r>
              <a:rPr lang="en-US" sz="1800" dirty="0" smtClean="0"/>
              <a:t>Predicted Results</a:t>
            </a:r>
          </a:p>
          <a:p>
            <a:pPr lvl="1"/>
            <a:r>
              <a:rPr lang="en-US" sz="1800" dirty="0" smtClean="0"/>
              <a:t>Ave annual energy cost savings $194/</a:t>
            </a:r>
            <a:r>
              <a:rPr lang="en-US" sz="1800" dirty="0" err="1" smtClean="0"/>
              <a:t>yr</a:t>
            </a:r>
            <a:r>
              <a:rPr lang="en-US" sz="1800" dirty="0" smtClean="0"/>
              <a:t> </a:t>
            </a:r>
            <a:r>
              <a:rPr lang="en-US" sz="1800" dirty="0"/>
              <a:t>(</a:t>
            </a:r>
            <a:r>
              <a:rPr lang="en-US" sz="1800" dirty="0" err="1"/>
              <a:t>ave</a:t>
            </a:r>
            <a:r>
              <a:rPr lang="en-US" sz="1800" dirty="0"/>
              <a:t> ID/WA 11/21)</a:t>
            </a:r>
          </a:p>
          <a:p>
            <a:pPr lvl="1"/>
            <a:r>
              <a:rPr lang="en-US" sz="1800" dirty="0" smtClean="0"/>
              <a:t>Sub-TRC of 4.1</a:t>
            </a:r>
          </a:p>
          <a:p>
            <a:r>
              <a:rPr lang="en-US" sz="1800" dirty="0" smtClean="0"/>
              <a:t>Program Evaluation </a:t>
            </a:r>
          </a:p>
          <a:p>
            <a:pPr lvl="1"/>
            <a:r>
              <a:rPr lang="en-US" sz="1800" dirty="0" smtClean="0"/>
              <a:t>High TRC could allow flexibility to evaluate using 3</a:t>
            </a:r>
            <a:r>
              <a:rPr lang="en-US" sz="1800" baseline="30000" dirty="0" smtClean="0"/>
              <a:t>rd</a:t>
            </a:r>
            <a:r>
              <a:rPr lang="en-US" sz="1800" dirty="0" smtClean="0"/>
              <a:t> party; real time, annual, or bi-annual.</a:t>
            </a:r>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37</a:t>
            </a:fld>
            <a:endParaRPr lang="en-US"/>
          </a:p>
        </p:txBody>
      </p:sp>
      <p:pic>
        <p:nvPicPr>
          <p:cNvPr id="7" name="Picture 6"/>
          <p:cNvPicPr>
            <a:picLocks noChangeAspect="1"/>
          </p:cNvPicPr>
          <p:nvPr/>
        </p:nvPicPr>
        <p:blipFill>
          <a:blip r:embed="rId2"/>
          <a:stretch>
            <a:fillRect/>
          </a:stretch>
        </p:blipFill>
        <p:spPr>
          <a:xfrm>
            <a:off x="7645400" y="2867984"/>
            <a:ext cx="2565400" cy="1189324"/>
          </a:xfrm>
          <a:prstGeom prst="rect">
            <a:avLst/>
          </a:prstGeom>
          <a:solidFill>
            <a:srgbClr val="FFFFFF"/>
          </a:solidFill>
        </p:spPr>
      </p:pic>
    </p:spTree>
    <p:extLst>
      <p:ext uri="{BB962C8B-B14F-4D97-AF65-F5344CB8AC3E}">
        <p14:creationId xmlns:p14="http://schemas.microsoft.com/office/powerpoint/2010/main" val="3160947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90000"/>
              </a:lnSpc>
              <a:spcBef>
                <a:spcPct val="0"/>
              </a:spcBef>
              <a:spcAft>
                <a:spcPts val="0"/>
              </a:spcAft>
              <a:buClrTx/>
              <a:buSzTx/>
              <a:buFontTx/>
              <a:buNone/>
              <a:tabLst/>
              <a:defRPr/>
            </a:pPr>
            <a:r>
              <a:rPr lang="en-US" sz="6000" kern="1200" dirty="0" smtClean="0">
                <a:effectLst/>
                <a:latin typeface="+mj-lt"/>
                <a:ea typeface="+mj-ea"/>
                <a:cs typeface="+mj-cs"/>
              </a:rPr>
              <a:t>Avista Employee DSM Store</a:t>
            </a:r>
          </a:p>
          <a:p>
            <a:endParaRPr lang="en-US" dirty="0"/>
          </a:p>
        </p:txBody>
      </p:sp>
    </p:spTree>
    <p:extLst>
      <p:ext uri="{BB962C8B-B14F-4D97-AF65-F5344CB8AC3E}">
        <p14:creationId xmlns:p14="http://schemas.microsoft.com/office/powerpoint/2010/main" val="3302410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3466769"/>
            <a:ext cx="10515600" cy="460492"/>
          </a:xfrm>
        </p:spPr>
        <p:txBody>
          <a:bodyPr>
            <a:noAutofit/>
          </a:bodyPr>
          <a:lstStyle/>
          <a:p>
            <a:r>
              <a:rPr lang="en-US" sz="3600" b="0" dirty="0">
                <a:solidFill>
                  <a:schemeClr val="tx1"/>
                </a:solidFill>
                <a:latin typeface="+mj-lt"/>
                <a:ea typeface="+mj-ea"/>
                <a:cs typeface="+mj-cs"/>
              </a:rPr>
              <a:t>T</a:t>
            </a:r>
            <a:r>
              <a:rPr lang="en-US" sz="3600" b="0" kern="1200" dirty="0" smtClean="0">
                <a:solidFill>
                  <a:schemeClr val="tx1"/>
                </a:solidFill>
                <a:effectLst/>
                <a:latin typeface="+mj-lt"/>
                <a:ea typeface="+mj-ea"/>
                <a:cs typeface="+mj-cs"/>
              </a:rPr>
              <a:t>he </a:t>
            </a:r>
            <a:r>
              <a:rPr lang="en-US" sz="3600" b="0" kern="1200" dirty="0" smtClean="0">
                <a:solidFill>
                  <a:schemeClr val="tx1"/>
                </a:solidFill>
                <a:effectLst/>
                <a:latin typeface="+mj-lt"/>
                <a:ea typeface="+mj-ea"/>
                <a:cs typeface="+mj-cs"/>
              </a:rPr>
              <a:t>DSM </a:t>
            </a:r>
            <a:r>
              <a:rPr lang="en-US" sz="3600" b="0" kern="1200" dirty="0" smtClean="0">
                <a:solidFill>
                  <a:schemeClr val="tx1"/>
                </a:solidFill>
                <a:effectLst/>
                <a:latin typeface="+mj-lt"/>
                <a:ea typeface="+mj-ea"/>
                <a:cs typeface="+mj-cs"/>
              </a:rPr>
              <a:t>team </a:t>
            </a:r>
            <a:r>
              <a:rPr lang="en-US" sz="3600" b="0" kern="1200" dirty="0" smtClean="0">
                <a:solidFill>
                  <a:schemeClr val="tx1"/>
                </a:solidFill>
                <a:effectLst/>
                <a:latin typeface="+mj-lt"/>
                <a:ea typeface="+mj-ea"/>
                <a:cs typeface="+mj-cs"/>
              </a:rPr>
              <a:t>within Avista’s Energy Solutions </a:t>
            </a:r>
            <a:r>
              <a:rPr lang="en-US" sz="3600" b="0" kern="1200" dirty="0" smtClean="0">
                <a:solidFill>
                  <a:schemeClr val="tx1"/>
                </a:solidFill>
                <a:effectLst/>
                <a:latin typeface="+mj-lt"/>
                <a:ea typeface="+mj-ea"/>
                <a:cs typeface="+mj-cs"/>
              </a:rPr>
              <a:t>Department strives </a:t>
            </a:r>
            <a:r>
              <a:rPr lang="en-US" sz="3600" b="0" kern="1200" dirty="0" smtClean="0">
                <a:solidFill>
                  <a:schemeClr val="tx1"/>
                </a:solidFill>
                <a:effectLst/>
                <a:latin typeface="+mj-lt"/>
                <a:ea typeface="+mj-ea"/>
                <a:cs typeface="+mj-cs"/>
              </a:rPr>
              <a:t>to </a:t>
            </a:r>
            <a:r>
              <a:rPr lang="en-US" sz="3600" b="0" u="sng" kern="1200" dirty="0" smtClean="0">
                <a:solidFill>
                  <a:schemeClr val="tx1"/>
                </a:solidFill>
                <a:effectLst/>
                <a:latin typeface="+mj-lt"/>
                <a:ea typeface="+mj-ea"/>
                <a:cs typeface="+mj-cs"/>
              </a:rPr>
              <a:t>educate</a:t>
            </a:r>
            <a:r>
              <a:rPr lang="en-US" sz="3600" b="0" kern="1200" dirty="0" smtClean="0">
                <a:solidFill>
                  <a:schemeClr val="tx1"/>
                </a:solidFill>
                <a:effectLst/>
                <a:latin typeface="+mj-lt"/>
                <a:ea typeface="+mj-ea"/>
                <a:cs typeface="+mj-cs"/>
              </a:rPr>
              <a:t> everyone </a:t>
            </a:r>
            <a:r>
              <a:rPr lang="en-US" sz="3600" b="0" kern="1200" dirty="0" smtClean="0">
                <a:solidFill>
                  <a:schemeClr val="tx1"/>
                </a:solidFill>
                <a:effectLst/>
                <a:latin typeface="+mj-lt"/>
                <a:ea typeface="+mj-ea"/>
                <a:cs typeface="+mj-cs"/>
              </a:rPr>
              <a:t>on new </a:t>
            </a:r>
            <a:r>
              <a:rPr lang="en-US" sz="3600" b="0" kern="1200" dirty="0" smtClean="0">
                <a:solidFill>
                  <a:schemeClr val="tx1"/>
                </a:solidFill>
                <a:effectLst/>
                <a:latin typeface="+mj-lt"/>
                <a:ea typeface="+mj-ea"/>
                <a:cs typeface="+mj-cs"/>
              </a:rPr>
              <a:t>technologies, technologies </a:t>
            </a:r>
            <a:r>
              <a:rPr lang="en-US" sz="3600" b="0" kern="1200" dirty="0" smtClean="0">
                <a:solidFill>
                  <a:schemeClr val="tx1"/>
                </a:solidFill>
                <a:effectLst/>
                <a:latin typeface="+mj-lt"/>
                <a:ea typeface="+mj-ea"/>
                <a:cs typeface="+mj-cs"/>
              </a:rPr>
              <a:t>that can </a:t>
            </a:r>
            <a:r>
              <a:rPr lang="en-US" sz="3600" b="0" kern="1200" dirty="0" smtClean="0">
                <a:solidFill>
                  <a:schemeClr val="tx1"/>
                </a:solidFill>
                <a:effectLst/>
                <a:latin typeface="+mj-lt"/>
                <a:ea typeface="+mj-ea"/>
                <a:cs typeface="+mj-cs"/>
              </a:rPr>
              <a:t>help reduce </a:t>
            </a:r>
            <a:r>
              <a:rPr lang="en-US" sz="3600" b="0" kern="1200" dirty="0" smtClean="0">
                <a:solidFill>
                  <a:schemeClr val="tx1"/>
                </a:solidFill>
                <a:effectLst/>
                <a:latin typeface="+mj-lt"/>
                <a:ea typeface="+mj-ea"/>
                <a:cs typeface="+mj-cs"/>
              </a:rPr>
              <a:t>their energy </a:t>
            </a:r>
            <a:r>
              <a:rPr lang="en-US" sz="3600" b="0" kern="1200" dirty="0" smtClean="0">
                <a:solidFill>
                  <a:schemeClr val="tx1"/>
                </a:solidFill>
                <a:effectLst/>
                <a:latin typeface="+mj-lt"/>
                <a:ea typeface="+mj-ea"/>
                <a:cs typeface="+mj-cs"/>
              </a:rPr>
              <a:t>use. </a:t>
            </a:r>
            <a:br>
              <a:rPr lang="en-US" sz="3600" b="0" kern="1200" dirty="0" smtClean="0">
                <a:solidFill>
                  <a:schemeClr val="tx1"/>
                </a:solidFill>
                <a:effectLst/>
                <a:latin typeface="+mj-lt"/>
                <a:ea typeface="+mj-ea"/>
                <a:cs typeface="+mj-cs"/>
              </a:rPr>
            </a:br>
            <a:r>
              <a:rPr lang="en-US" sz="3600" b="0" kern="1200" dirty="0" smtClean="0">
                <a:solidFill>
                  <a:schemeClr val="tx1"/>
                </a:solidFill>
                <a:effectLst/>
                <a:latin typeface="+mj-lt"/>
                <a:ea typeface="+mj-ea"/>
                <a:cs typeface="+mj-cs"/>
              </a:rPr>
              <a:t/>
            </a:r>
            <a:br>
              <a:rPr lang="en-US" sz="3600" b="0" kern="1200" dirty="0" smtClean="0">
                <a:solidFill>
                  <a:schemeClr val="tx1"/>
                </a:solidFill>
                <a:effectLst/>
                <a:latin typeface="+mj-lt"/>
                <a:ea typeface="+mj-ea"/>
                <a:cs typeface="+mj-cs"/>
              </a:rPr>
            </a:br>
            <a:r>
              <a:rPr lang="en-US" sz="3600" b="0" kern="1200" dirty="0" smtClean="0">
                <a:solidFill>
                  <a:schemeClr val="tx1"/>
                </a:solidFill>
                <a:effectLst/>
                <a:latin typeface="+mj-lt"/>
                <a:ea typeface="+mj-ea"/>
                <a:cs typeface="+mj-cs"/>
              </a:rPr>
              <a:t>The DSM team </a:t>
            </a:r>
            <a:r>
              <a:rPr lang="en-US" sz="3600" b="0" kern="1200" dirty="0" smtClean="0">
                <a:solidFill>
                  <a:schemeClr val="tx1"/>
                </a:solidFill>
                <a:effectLst/>
                <a:latin typeface="+mj-lt"/>
                <a:ea typeface="+mj-ea"/>
                <a:cs typeface="+mj-cs"/>
              </a:rPr>
              <a:t>has less than 25 </a:t>
            </a:r>
            <a:r>
              <a:rPr lang="en-US" sz="3600" b="0" kern="1200" dirty="0" smtClean="0">
                <a:solidFill>
                  <a:schemeClr val="tx1"/>
                </a:solidFill>
                <a:effectLst/>
                <a:latin typeface="+mj-lt"/>
                <a:ea typeface="+mj-ea"/>
                <a:cs typeface="+mj-cs"/>
              </a:rPr>
              <a:t>people, doing their best </a:t>
            </a:r>
            <a:r>
              <a:rPr lang="en-US" sz="3600" b="0" kern="1200" dirty="0" smtClean="0">
                <a:solidFill>
                  <a:schemeClr val="tx1"/>
                </a:solidFill>
                <a:effectLst/>
                <a:latin typeface="+mj-lt"/>
                <a:ea typeface="+mj-ea"/>
                <a:cs typeface="+mj-cs"/>
              </a:rPr>
              <a:t>to </a:t>
            </a:r>
            <a:r>
              <a:rPr lang="en-US" sz="3600" b="0" kern="1200" dirty="0" smtClean="0">
                <a:solidFill>
                  <a:schemeClr val="tx1"/>
                </a:solidFill>
                <a:effectLst/>
                <a:latin typeface="+mj-lt"/>
                <a:ea typeface="+mj-ea"/>
                <a:cs typeface="+mj-cs"/>
              </a:rPr>
              <a:t>educate </a:t>
            </a:r>
            <a:r>
              <a:rPr lang="en-US" sz="3600" b="0" kern="1200" dirty="0" smtClean="0">
                <a:solidFill>
                  <a:schemeClr val="tx1"/>
                </a:solidFill>
                <a:effectLst/>
                <a:latin typeface="+mj-lt"/>
                <a:ea typeface="+mj-ea"/>
                <a:cs typeface="+mj-cs"/>
              </a:rPr>
              <a:t>the general </a:t>
            </a:r>
            <a:r>
              <a:rPr lang="en-US" sz="3600" b="0" kern="1200" dirty="0" smtClean="0">
                <a:solidFill>
                  <a:schemeClr val="tx1"/>
                </a:solidFill>
                <a:effectLst/>
                <a:latin typeface="+mj-lt"/>
                <a:ea typeface="+mj-ea"/>
                <a:cs typeface="+mj-cs"/>
              </a:rPr>
              <a:t>population.  This store </a:t>
            </a:r>
            <a:r>
              <a:rPr lang="en-US" sz="3600" b="0" kern="1200" dirty="0" smtClean="0">
                <a:solidFill>
                  <a:schemeClr val="tx1"/>
                </a:solidFill>
                <a:effectLst/>
                <a:latin typeface="+mj-lt"/>
                <a:ea typeface="+mj-ea"/>
                <a:cs typeface="+mj-cs"/>
              </a:rPr>
              <a:t>would </a:t>
            </a:r>
            <a:r>
              <a:rPr lang="en-US" sz="3600" b="0" kern="1200" dirty="0" smtClean="0">
                <a:solidFill>
                  <a:schemeClr val="tx1"/>
                </a:solidFill>
                <a:effectLst/>
                <a:latin typeface="+mj-lt"/>
                <a:ea typeface="+mj-ea"/>
                <a:cs typeface="+mj-cs"/>
              </a:rPr>
              <a:t>open the door for 500 </a:t>
            </a:r>
            <a:r>
              <a:rPr lang="en-US" sz="3600" b="0" kern="1200" dirty="0" smtClean="0">
                <a:solidFill>
                  <a:schemeClr val="tx1"/>
                </a:solidFill>
                <a:effectLst/>
                <a:latin typeface="+mj-lt"/>
                <a:ea typeface="+mj-ea"/>
                <a:cs typeface="+mj-cs"/>
              </a:rPr>
              <a:t>to 1500 Avista folks talking about energy efficiency instead of 25.  </a:t>
            </a:r>
            <a:endParaRPr lang="en-US" sz="3600" b="0" dirty="0"/>
          </a:p>
        </p:txBody>
      </p:sp>
    </p:spTree>
    <p:extLst>
      <p:ext uri="{BB962C8B-B14F-4D97-AF65-F5344CB8AC3E}">
        <p14:creationId xmlns:p14="http://schemas.microsoft.com/office/powerpoint/2010/main" val="307823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Success</a:t>
            </a:r>
            <a:br>
              <a:rPr lang="en-US" dirty="0" smtClean="0"/>
            </a:br>
            <a:r>
              <a:rPr lang="en-US" dirty="0" smtClean="0"/>
              <a:t>											            </a:t>
            </a:r>
            <a:r>
              <a:rPr lang="en-US" sz="1200" dirty="0"/>
              <a:t>WAC 480-109-110</a:t>
            </a:r>
          </a:p>
        </p:txBody>
      </p:sp>
      <p:sp>
        <p:nvSpPr>
          <p:cNvPr id="3" name="Content Placeholder 2"/>
          <p:cNvSpPr>
            <a:spLocks noGrp="1"/>
          </p:cNvSpPr>
          <p:nvPr>
            <p:ph idx="1"/>
          </p:nvPr>
        </p:nvSpPr>
        <p:spPr>
          <a:xfrm>
            <a:off x="1981200" y="1417639"/>
            <a:ext cx="8229600" cy="4153665"/>
          </a:xfrm>
        </p:spPr>
        <p:txBody>
          <a:bodyPr/>
          <a:lstStyle/>
          <a:p>
            <a:r>
              <a:rPr lang="en-US" sz="2000" dirty="0"/>
              <a:t>Advisory Group and Avista should have a common purpose and vision.</a:t>
            </a:r>
          </a:p>
          <a:p>
            <a:r>
              <a:rPr lang="en-US" sz="2000" dirty="0"/>
              <a:t>The group is advisory in nature and seeks consensus where possible.  </a:t>
            </a:r>
          </a:p>
          <a:p>
            <a:r>
              <a:rPr lang="en-US" sz="2000" dirty="0"/>
              <a:t>The group is customer focused while being forthright in representing their individual groups’ interests.  The group has trust in the process.</a:t>
            </a:r>
          </a:p>
          <a:p>
            <a:r>
              <a:rPr lang="en-US" sz="2000" dirty="0"/>
              <a:t>Work Collaboratively to resolve issues to reduce any unanswered questions prior to submission of a filing.</a:t>
            </a:r>
          </a:p>
          <a:p>
            <a:r>
              <a:rPr lang="en-US" sz="2000" dirty="0"/>
              <a:t>The Company has the responsibility to implement cost-effective programs in a self-directed manner.</a:t>
            </a:r>
          </a:p>
          <a:p>
            <a:r>
              <a:rPr lang="en-US" sz="2000" dirty="0"/>
              <a:t>Members of the Advisory Group have confidence that ratepayer funds are being used to achieve all cost-effective energy conservation in the most prudent and beneficial manner.</a:t>
            </a:r>
          </a:p>
          <a:p>
            <a:pPr>
              <a:buNone/>
            </a:pPr>
            <a:endParaRPr lang="en-US" sz="2000" dirty="0"/>
          </a:p>
        </p:txBody>
      </p:sp>
    </p:spTree>
    <p:extLst>
      <p:ext uri="{BB962C8B-B14F-4D97-AF65-F5344CB8AC3E}">
        <p14:creationId xmlns:p14="http://schemas.microsoft.com/office/powerpoint/2010/main" val="3093441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be in the Store?</a:t>
            </a:r>
            <a:endParaRPr lang="en-US" dirty="0"/>
          </a:p>
        </p:txBody>
      </p:sp>
      <p:sp>
        <p:nvSpPr>
          <p:cNvPr id="3" name="Content Placeholder 2"/>
          <p:cNvSpPr>
            <a:spLocks noGrp="1"/>
          </p:cNvSpPr>
          <p:nvPr>
            <p:ph idx="1"/>
          </p:nvPr>
        </p:nvSpPr>
        <p:spPr>
          <a:xfrm>
            <a:off x="838200" y="1768475"/>
            <a:ext cx="10515600" cy="4351338"/>
          </a:xfrm>
        </p:spPr>
        <p:txBody>
          <a:bodyPr/>
          <a:lstStyle/>
          <a:p>
            <a:r>
              <a:rPr lang="en-US" dirty="0" smtClean="0"/>
              <a:t>LED lamps of all types</a:t>
            </a:r>
          </a:p>
          <a:p>
            <a:pPr lvl="1"/>
            <a:endParaRPr lang="en-US" dirty="0"/>
          </a:p>
          <a:p>
            <a:pPr lvl="1"/>
            <a:endParaRPr lang="en-US" dirty="0" smtClean="0"/>
          </a:p>
          <a:p>
            <a:r>
              <a:rPr lang="en-US" dirty="0" smtClean="0"/>
              <a:t>LED can light retrofit kits</a:t>
            </a:r>
          </a:p>
          <a:p>
            <a:endParaRPr lang="en-US" dirty="0" smtClean="0"/>
          </a:p>
          <a:p>
            <a:endParaRPr lang="en-US" dirty="0"/>
          </a:p>
          <a:p>
            <a:r>
              <a:rPr lang="en-US" dirty="0" smtClean="0"/>
              <a:t>Smart Thermostats</a:t>
            </a:r>
          </a:p>
        </p:txBody>
      </p:sp>
      <p:pic>
        <p:nvPicPr>
          <p:cNvPr id="102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7972" y="2100263"/>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014" y="2164265"/>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394" y="226218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468438" y="1466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1468438"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3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786" y="3654928"/>
            <a:ext cx="10572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0" y="3592286"/>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0" y="-57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0"/>
          <p:cNvSpPr>
            <a:spLocks noChangeArrowheads="1"/>
          </p:cNvSpPr>
          <p:nvPr/>
        </p:nvSpPr>
        <p:spPr bwMode="auto">
          <a:xfrm>
            <a:off x="1468438" y="1533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3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4900" y="51784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4350" y="51784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3394" y="5263923"/>
            <a:ext cx="1019175" cy="1019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4"/>
          <p:cNvSpPr>
            <a:spLocks noChangeArrowheads="1"/>
          </p:cNvSpPr>
          <p:nvPr/>
        </p:nvSpPr>
        <p:spPr bwMode="auto">
          <a:xfrm>
            <a:off x="9318171" y="3476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5"/>
          <p:cNvSpPr>
            <a:spLocks noChangeArrowheads="1"/>
          </p:cNvSpPr>
          <p:nvPr/>
        </p:nvSpPr>
        <p:spPr bwMode="auto">
          <a:xfrm>
            <a:off x="10786609" y="502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a:off x="10786609" y="6048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6662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771" y="1009195"/>
            <a:ext cx="10515600" cy="5491965"/>
          </a:xfrm>
        </p:spPr>
        <p:txBody>
          <a:bodyPr>
            <a:normAutofit/>
          </a:bodyPr>
          <a:lstStyle/>
          <a:p>
            <a:r>
              <a:rPr lang="en-US" dirty="0" smtClean="0"/>
              <a:t>Tier 1 and Tier 2 Smart Plug Strips</a:t>
            </a:r>
          </a:p>
          <a:p>
            <a:endParaRPr lang="en-US" dirty="0"/>
          </a:p>
          <a:p>
            <a:r>
              <a:rPr lang="en-US" dirty="0" smtClean="0"/>
              <a:t>Low Flow Shower Heads and Water Savers</a:t>
            </a:r>
          </a:p>
          <a:p>
            <a:endParaRPr lang="en-US" dirty="0"/>
          </a:p>
          <a:p>
            <a:endParaRPr lang="en-US" dirty="0" smtClean="0"/>
          </a:p>
          <a:p>
            <a:endParaRPr lang="en-US" dirty="0"/>
          </a:p>
          <a:p>
            <a:pPr lvl="0"/>
            <a:r>
              <a:rPr lang="en-US" dirty="0"/>
              <a:t>Faucet aerators</a:t>
            </a:r>
          </a:p>
          <a:p>
            <a:pPr lvl="0"/>
            <a:r>
              <a:rPr lang="en-US" dirty="0"/>
              <a:t>Door Sweeps</a:t>
            </a:r>
          </a:p>
          <a:p>
            <a:pPr lvl="0"/>
            <a:r>
              <a:rPr lang="en-US" dirty="0"/>
              <a:t>Outlet and switch insulators</a:t>
            </a:r>
          </a:p>
          <a:p>
            <a:pPr lvl="0"/>
            <a:r>
              <a:rPr lang="en-US" dirty="0"/>
              <a:t>Kill-a-watt power meters</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431149" y="608041"/>
            <a:ext cx="2114550" cy="2114550"/>
          </a:xfrm>
          <a:prstGeom prst="rect">
            <a:avLst/>
          </a:prstGeom>
        </p:spPr>
      </p:pic>
      <p:pic>
        <p:nvPicPr>
          <p:cNvPr id="205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118" y="2520203"/>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327" y="2475541"/>
            <a:ext cx="1628775" cy="1638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71176" y="25130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1839614" y="46656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5648557" y="5580187"/>
            <a:ext cx="1028700" cy="1028700"/>
          </a:xfrm>
          <a:prstGeom prst="rect">
            <a:avLst/>
          </a:prstGeom>
        </p:spPr>
      </p:pic>
    </p:spTree>
    <p:extLst>
      <p:ext uri="{BB962C8B-B14F-4D97-AF65-F5344CB8AC3E}">
        <p14:creationId xmlns:p14="http://schemas.microsoft.com/office/powerpoint/2010/main" val="3031649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ea typeface="Arial" panose="020B0604020202020204" pitchFamily="34" charset="0"/>
                <a:cs typeface="Times New Roman" panose="02020603050405020304" pitchFamily="18" charset="0"/>
              </a:rPr>
              <a:t>Window storm kits</a:t>
            </a:r>
            <a:endParaRPr lang="en-US" altLang="en-US" sz="2400" dirty="0" smtClean="0"/>
          </a:p>
          <a:p>
            <a:r>
              <a:rPr lang="en-US" altLang="en-US" dirty="0" smtClean="0">
                <a:ea typeface="Arial" panose="020B0604020202020204" pitchFamily="34" charset="0"/>
                <a:cs typeface="Times New Roman" panose="02020603050405020304" pitchFamily="18" charset="0"/>
              </a:rPr>
              <a:t>Caulk – rope and regular</a:t>
            </a:r>
            <a:endParaRPr lang="en-US" altLang="en-US" sz="2400" dirty="0" smtClean="0"/>
          </a:p>
          <a:p>
            <a:r>
              <a:rPr lang="en-US" altLang="en-US" dirty="0" smtClean="0">
                <a:ea typeface="Arial" panose="020B0604020202020204" pitchFamily="34" charset="0"/>
                <a:cs typeface="Times New Roman" panose="02020603050405020304" pitchFamily="18" charset="0"/>
              </a:rPr>
              <a:t>Cans of foam insulation for penetrations and voids in insulation</a:t>
            </a:r>
            <a:endParaRPr lang="en-US" altLang="en-US" sz="2400" dirty="0" smtClean="0"/>
          </a:p>
          <a:p>
            <a:pPr marL="0" lvl="0" indent="0" eaLnBrk="0" fontAlgn="base" hangingPunct="0">
              <a:lnSpc>
                <a:spcPct val="100000"/>
              </a:lnSpc>
              <a:spcBef>
                <a:spcPct val="0"/>
              </a:spcBef>
              <a:spcAft>
                <a:spcPct val="0"/>
              </a:spcAft>
              <a:buNone/>
            </a:pPr>
            <a:endParaRPr kumimoji="0" lang="en-US" altLang="en-US" b="0" i="0" u="none" strike="noStrike" cap="none" normalizeH="0" baseline="0" dirty="0" smtClean="0">
              <a:ln>
                <a:noFill/>
              </a:ln>
              <a:solidFill>
                <a:schemeClr val="tx1"/>
              </a:solidFill>
              <a:effectLst/>
              <a:latin typeface="Arial" panose="020B0604020202020204" pitchFamily="34" charset="0"/>
            </a:endParaRPr>
          </a:p>
          <a:p>
            <a:endParaRPr lang="en-US" dirty="0"/>
          </a:p>
        </p:txBody>
      </p:sp>
      <p:pic>
        <p:nvPicPr>
          <p:cNvPr id="307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269" y="385832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8060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3119211"/>
            <a:ext cx="10515600" cy="1325563"/>
          </a:xfrm>
        </p:spPr>
        <p:txBody>
          <a:bodyPr>
            <a:normAutofit fontScale="90000"/>
          </a:bodyPr>
          <a:lstStyle/>
          <a:p>
            <a:r>
              <a:rPr lang="en-US" sz="3600" b="1" kern="1200" dirty="0" smtClean="0">
                <a:solidFill>
                  <a:schemeClr val="tx1"/>
                </a:solidFill>
                <a:effectLst/>
                <a:latin typeface="+mj-lt"/>
                <a:ea typeface="+mj-ea"/>
                <a:cs typeface="+mj-cs"/>
              </a:rPr>
              <a:t>The “Pilot” DSM Store Goal</a:t>
            </a:r>
            <a:endParaRPr lang="en-US" sz="3600" b="1" kern="1200" dirty="0" smtClean="0">
              <a:solidFill>
                <a:schemeClr val="tx1"/>
              </a:solidFill>
              <a:effectLst/>
              <a:latin typeface="+mj-lt"/>
              <a:ea typeface="+mj-ea"/>
              <a:cs typeface="+mj-cs"/>
            </a:endParaRPr>
          </a:p>
          <a:p>
            <a:r>
              <a:rPr lang="en-US" sz="3600" b="0" kern="1200" dirty="0" smtClean="0">
                <a:solidFill>
                  <a:schemeClr val="tx1"/>
                </a:solidFill>
                <a:effectLst/>
                <a:latin typeface="+mj-lt"/>
                <a:ea typeface="+mj-ea"/>
                <a:cs typeface="+mj-cs"/>
              </a:rPr>
              <a:t>The </a:t>
            </a:r>
            <a:r>
              <a:rPr lang="en-US" sz="3600" b="0" kern="1200" dirty="0" smtClean="0">
                <a:solidFill>
                  <a:schemeClr val="tx1"/>
                </a:solidFill>
                <a:effectLst/>
                <a:latin typeface="+mj-lt"/>
                <a:ea typeface="+mj-ea"/>
                <a:cs typeface="+mj-cs"/>
              </a:rPr>
              <a:t>goal </a:t>
            </a:r>
            <a:r>
              <a:rPr lang="en-US" sz="3600" b="0" kern="1200" dirty="0" smtClean="0">
                <a:solidFill>
                  <a:schemeClr val="tx1"/>
                </a:solidFill>
                <a:effectLst/>
                <a:latin typeface="+mj-lt"/>
                <a:ea typeface="+mj-ea"/>
                <a:cs typeface="+mj-cs"/>
              </a:rPr>
              <a:t>of this program </a:t>
            </a:r>
            <a:r>
              <a:rPr lang="en-US" sz="3600" b="0" kern="1200" dirty="0" smtClean="0">
                <a:solidFill>
                  <a:schemeClr val="tx1"/>
                </a:solidFill>
                <a:effectLst/>
                <a:latin typeface="+mj-lt"/>
                <a:ea typeface="+mj-ea"/>
                <a:cs typeface="+mj-cs"/>
              </a:rPr>
              <a:t>is to show that Avista </a:t>
            </a:r>
            <a:r>
              <a:rPr lang="en-US" sz="3600" b="0" kern="1200" dirty="0" smtClean="0">
                <a:solidFill>
                  <a:schemeClr val="tx1"/>
                </a:solidFill>
                <a:effectLst/>
                <a:latin typeface="+mj-lt"/>
                <a:ea typeface="+mj-ea"/>
                <a:cs typeface="+mj-cs"/>
              </a:rPr>
              <a:t>is walking the talk and we are giving </a:t>
            </a:r>
            <a:r>
              <a:rPr lang="en-US" sz="3600" b="0" dirty="0" smtClean="0">
                <a:solidFill>
                  <a:schemeClr val="tx1"/>
                </a:solidFill>
                <a:latin typeface="+mj-lt"/>
                <a:ea typeface="+mj-ea"/>
                <a:cs typeface="+mj-cs"/>
              </a:rPr>
              <a:t>the</a:t>
            </a:r>
            <a:r>
              <a:rPr lang="en-US" sz="3600" b="0" kern="1200" dirty="0" smtClean="0">
                <a:solidFill>
                  <a:schemeClr val="tx1"/>
                </a:solidFill>
                <a:effectLst/>
                <a:latin typeface="+mj-lt"/>
                <a:ea typeface="+mj-ea"/>
                <a:cs typeface="+mj-cs"/>
              </a:rPr>
              <a:t> </a:t>
            </a:r>
            <a:r>
              <a:rPr lang="en-US" sz="3600" b="0" kern="1200" dirty="0" smtClean="0">
                <a:solidFill>
                  <a:schemeClr val="tx1"/>
                </a:solidFill>
                <a:effectLst/>
                <a:latin typeface="+mj-lt"/>
                <a:ea typeface="+mj-ea"/>
                <a:cs typeface="+mj-cs"/>
              </a:rPr>
              <a:t>opportunity for all of our employees to help </a:t>
            </a:r>
            <a:r>
              <a:rPr lang="en-US" sz="3600" b="0" kern="1200" dirty="0" smtClean="0">
                <a:solidFill>
                  <a:schemeClr val="tx1"/>
                </a:solidFill>
                <a:effectLst/>
                <a:latin typeface="+mj-lt"/>
                <a:ea typeface="+mj-ea"/>
                <a:cs typeface="+mj-cs"/>
              </a:rPr>
              <a:t>us.  </a:t>
            </a:r>
            <a:br>
              <a:rPr lang="en-US" sz="3600" b="0" kern="1200" dirty="0" smtClean="0">
                <a:solidFill>
                  <a:schemeClr val="tx1"/>
                </a:solidFill>
                <a:effectLst/>
                <a:latin typeface="+mj-lt"/>
                <a:ea typeface="+mj-ea"/>
                <a:cs typeface="+mj-cs"/>
              </a:rPr>
            </a:br>
            <a:r>
              <a:rPr lang="en-US" sz="3600" b="0" dirty="0">
                <a:solidFill>
                  <a:schemeClr val="tx1"/>
                </a:solidFill>
                <a:latin typeface="+mj-lt"/>
                <a:ea typeface="+mj-ea"/>
                <a:cs typeface="+mj-cs"/>
              </a:rPr>
              <a:t/>
            </a:r>
            <a:br>
              <a:rPr lang="en-US" sz="3600" b="0" dirty="0">
                <a:solidFill>
                  <a:schemeClr val="tx1"/>
                </a:solidFill>
                <a:latin typeface="+mj-lt"/>
                <a:ea typeface="+mj-ea"/>
                <a:cs typeface="+mj-cs"/>
              </a:rPr>
            </a:br>
            <a:r>
              <a:rPr lang="en-US" sz="3600" b="0" kern="1200" dirty="0" smtClean="0">
                <a:solidFill>
                  <a:schemeClr val="tx1"/>
                </a:solidFill>
                <a:effectLst/>
                <a:latin typeface="+mj-lt"/>
                <a:ea typeface="+mj-ea"/>
                <a:cs typeface="+mj-cs"/>
              </a:rPr>
              <a:t>The </a:t>
            </a:r>
            <a:r>
              <a:rPr lang="en-US" sz="3600" b="0" kern="1200" dirty="0" smtClean="0">
                <a:solidFill>
                  <a:schemeClr val="tx1"/>
                </a:solidFill>
                <a:effectLst/>
                <a:latin typeface="+mj-lt"/>
                <a:ea typeface="+mj-ea"/>
                <a:cs typeface="+mj-cs"/>
              </a:rPr>
              <a:t>energy savings should pay for the limited amount of labor</a:t>
            </a:r>
            <a:r>
              <a:rPr lang="en-US" sz="3600" b="0" kern="1200" dirty="0" smtClean="0">
                <a:solidFill>
                  <a:schemeClr val="tx1"/>
                </a:solidFill>
                <a:effectLst/>
                <a:latin typeface="+mj-lt"/>
                <a:ea typeface="+mj-ea"/>
                <a:cs typeface="+mj-cs"/>
              </a:rPr>
              <a:t>, and the Company proposes to treat </a:t>
            </a:r>
            <a:r>
              <a:rPr lang="en-US" sz="3600" b="0" kern="1200" dirty="0" smtClean="0">
                <a:solidFill>
                  <a:schemeClr val="tx1"/>
                </a:solidFill>
                <a:effectLst/>
                <a:latin typeface="+mj-lt"/>
                <a:ea typeface="+mj-ea"/>
                <a:cs typeface="+mj-cs"/>
              </a:rPr>
              <a:t>this as a pilot for the first year of operation </a:t>
            </a:r>
            <a:r>
              <a:rPr lang="en-US" sz="3600" b="0" kern="1200" dirty="0" smtClean="0">
                <a:solidFill>
                  <a:schemeClr val="tx1"/>
                </a:solidFill>
                <a:effectLst/>
                <a:latin typeface="+mj-lt"/>
                <a:ea typeface="+mj-ea"/>
                <a:cs typeface="+mj-cs"/>
              </a:rPr>
              <a:t>so that is does </a:t>
            </a:r>
            <a:r>
              <a:rPr lang="en-US" sz="3600" b="0" kern="1200" dirty="0" smtClean="0">
                <a:solidFill>
                  <a:schemeClr val="tx1"/>
                </a:solidFill>
                <a:effectLst/>
                <a:latin typeface="+mj-lt"/>
                <a:ea typeface="+mj-ea"/>
                <a:cs typeface="+mj-cs"/>
              </a:rPr>
              <a:t>not adversely impact our portfolio total resource cost in any way.  </a:t>
            </a:r>
          </a:p>
          <a:p>
            <a:endParaRPr lang="en-US" dirty="0"/>
          </a:p>
        </p:txBody>
      </p:sp>
    </p:spTree>
    <p:extLst>
      <p:ext uri="{BB962C8B-B14F-4D97-AF65-F5344CB8AC3E}">
        <p14:creationId xmlns:p14="http://schemas.microsoft.com/office/powerpoint/2010/main" val="1225684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Commercial Energy Analytics Pilot</a:t>
            </a:r>
            <a:endParaRPr lang="en-US" dirty="0"/>
          </a:p>
        </p:txBody>
      </p:sp>
      <p:sp>
        <p:nvSpPr>
          <p:cNvPr id="3" name="Subtitle 2"/>
          <p:cNvSpPr>
            <a:spLocks noGrp="1"/>
          </p:cNvSpPr>
          <p:nvPr>
            <p:ph type="subTitle" idx="1"/>
          </p:nvPr>
        </p:nvSpPr>
        <p:spPr>
          <a:xfrm>
            <a:off x="1679448" y="4299947"/>
            <a:ext cx="9144000" cy="1655762"/>
          </a:xfrm>
        </p:spPr>
        <p:txBody>
          <a:bodyPr>
            <a:normAutofit/>
          </a:bodyPr>
          <a:lstStyle/>
          <a:p>
            <a:r>
              <a:rPr lang="en-US" b="1" dirty="0" smtClean="0"/>
              <a:t>Pullman, WA</a:t>
            </a:r>
          </a:p>
        </p:txBody>
      </p:sp>
    </p:spTree>
    <p:extLst>
      <p:ext uri="{BB962C8B-B14F-4D97-AF65-F5344CB8AC3E}">
        <p14:creationId xmlns:p14="http://schemas.microsoft.com/office/powerpoint/2010/main" val="273375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with </a:t>
            </a:r>
            <a:r>
              <a:rPr lang="en-US" dirty="0" err="1" smtClean="0"/>
              <a:t>Ecova</a:t>
            </a:r>
            <a:r>
              <a:rPr lang="en-US" dirty="0" smtClean="0"/>
              <a:t> formerly </a:t>
            </a:r>
            <a:r>
              <a:rPr lang="en-US" dirty="0" err="1" smtClean="0"/>
              <a:t>Retroficiency</a:t>
            </a:r>
            <a:endParaRPr lang="en-US" dirty="0"/>
          </a:p>
        </p:txBody>
      </p:sp>
      <p:sp>
        <p:nvSpPr>
          <p:cNvPr id="3" name="Content Placeholder 2"/>
          <p:cNvSpPr>
            <a:spLocks noGrp="1"/>
          </p:cNvSpPr>
          <p:nvPr>
            <p:ph idx="1"/>
          </p:nvPr>
        </p:nvSpPr>
        <p:spPr>
          <a:xfrm>
            <a:off x="609600" y="1645921"/>
            <a:ext cx="10972800" cy="4153665"/>
          </a:xfrm>
        </p:spPr>
        <p:txBody>
          <a:bodyPr/>
          <a:lstStyle/>
          <a:p>
            <a:pPr marL="0" indent="0">
              <a:buNone/>
            </a:pPr>
            <a:r>
              <a:rPr lang="en-US" b="1" dirty="0" smtClean="0"/>
              <a:t>Pilot to approximately 600 commercial customers in Pullman</a:t>
            </a:r>
          </a:p>
          <a:p>
            <a:pPr marL="0" indent="0">
              <a:buNone/>
            </a:pPr>
            <a:r>
              <a:rPr lang="en-US" b="1" dirty="0"/>
              <a:t>Matt Iris to be the technical lead for the </a:t>
            </a:r>
            <a:r>
              <a:rPr lang="en-US" b="1" dirty="0" smtClean="0"/>
              <a:t>pilot</a:t>
            </a:r>
          </a:p>
          <a:p>
            <a:pPr marL="0" indent="0">
              <a:buNone/>
            </a:pPr>
            <a:r>
              <a:rPr lang="en-US" b="1" dirty="0" smtClean="0"/>
              <a:t>We do not yet have a bid price for the pilot</a:t>
            </a:r>
            <a:endParaRPr lang="en-US" dirty="0"/>
          </a:p>
          <a:p>
            <a:pPr marL="0" indent="0">
              <a:buNone/>
            </a:pPr>
            <a:endParaRPr lang="en-US" b="1" dirty="0" smtClean="0"/>
          </a:p>
          <a:p>
            <a:pPr marL="0" indent="0">
              <a:buNone/>
            </a:pPr>
            <a:r>
              <a:rPr lang="en-US" b="1" dirty="0" smtClean="0"/>
              <a:t>Deliverables from </a:t>
            </a:r>
            <a:r>
              <a:rPr lang="en-US" b="1" dirty="0" err="1" smtClean="0"/>
              <a:t>Ecova</a:t>
            </a:r>
            <a:r>
              <a:rPr lang="en-US" b="1" dirty="0" smtClean="0"/>
              <a:t>:</a:t>
            </a:r>
          </a:p>
          <a:p>
            <a:pPr marL="0" indent="0">
              <a:buNone/>
            </a:pPr>
            <a:r>
              <a:rPr lang="en-US" b="1" dirty="0" smtClean="0"/>
              <a:t>1</a:t>
            </a:r>
            <a:r>
              <a:rPr lang="en-US" b="1" dirty="0"/>
              <a:t>. Virtual Energy Assessment (VEA</a:t>
            </a:r>
            <a:r>
              <a:rPr lang="en-US" b="1" dirty="0" smtClean="0"/>
              <a:t>)</a:t>
            </a:r>
          </a:p>
          <a:p>
            <a:endParaRPr lang="en-US" b="1" dirty="0"/>
          </a:p>
          <a:p>
            <a:pPr marL="0" indent="0">
              <a:buNone/>
            </a:pPr>
            <a:r>
              <a:rPr lang="en-US" b="1" dirty="0"/>
              <a:t>2. Efficiency </a:t>
            </a:r>
            <a:r>
              <a:rPr lang="en-US" b="1" dirty="0" smtClean="0"/>
              <a:t>Track</a:t>
            </a:r>
          </a:p>
          <a:p>
            <a:pPr marL="0" indent="0">
              <a:buNone/>
            </a:pPr>
            <a:endParaRPr lang="en-US" b="1" dirty="0"/>
          </a:p>
        </p:txBody>
      </p:sp>
    </p:spTree>
    <p:extLst>
      <p:ext uri="{BB962C8B-B14F-4D97-AF65-F5344CB8AC3E}">
        <p14:creationId xmlns:p14="http://schemas.microsoft.com/office/powerpoint/2010/main" val="765928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Energy Assessment (VEA)</a:t>
            </a:r>
          </a:p>
        </p:txBody>
      </p:sp>
      <p:sp>
        <p:nvSpPr>
          <p:cNvPr id="3" name="Content Placeholder 2"/>
          <p:cNvSpPr>
            <a:spLocks noGrp="1"/>
          </p:cNvSpPr>
          <p:nvPr>
            <p:ph idx="1"/>
          </p:nvPr>
        </p:nvSpPr>
        <p:spPr>
          <a:xfrm>
            <a:off x="609600" y="1600201"/>
            <a:ext cx="10972800" cy="4517135"/>
          </a:xfrm>
        </p:spPr>
        <p:txBody>
          <a:bodyPr/>
          <a:lstStyle/>
          <a:p>
            <a:pPr marL="0" indent="0">
              <a:buNone/>
            </a:pPr>
            <a:r>
              <a:rPr lang="en-US" sz="1800" dirty="0"/>
              <a:t>Built on the </a:t>
            </a:r>
            <a:r>
              <a:rPr lang="en-US" sz="1800" dirty="0" err="1"/>
              <a:t>Retroficiency</a:t>
            </a:r>
            <a:r>
              <a:rPr lang="en-US" sz="1800" dirty="0"/>
              <a:t> Analytics Platform, utilities and program administrators use our VEA to drive scalable savings in less time and cost. VEA rapidly prioritizes buildings by energy savings potential and identifies unique operational and retrofit opportunities in minutes per building.</a:t>
            </a:r>
          </a:p>
          <a:p>
            <a:pPr marL="0" indent="0">
              <a:buNone/>
            </a:pPr>
            <a:r>
              <a:rPr lang="en-US" dirty="0" smtClean="0"/>
              <a:t>Capabilities</a:t>
            </a:r>
          </a:p>
          <a:p>
            <a:r>
              <a:rPr lang="en-US" dirty="0" smtClean="0"/>
              <a:t>Target </a:t>
            </a:r>
            <a:r>
              <a:rPr lang="en-US" dirty="0"/>
              <a:t>and segment based on savings potential and opportunity type and gain portfolio-wide insight</a:t>
            </a:r>
          </a:p>
          <a:p>
            <a:r>
              <a:rPr lang="en-US" dirty="0"/>
              <a:t>Deliver cost-effective multi-channel engagement to reach the right customer with the right message at the right time</a:t>
            </a:r>
          </a:p>
          <a:p>
            <a:r>
              <a:rPr lang="en-US" dirty="0"/>
              <a:t>Provide enhanced customer engagement by working with customers to remotely scope projects</a:t>
            </a:r>
          </a:p>
          <a:p>
            <a:pPr marL="0" indent="0">
              <a:buNone/>
            </a:pPr>
            <a:endParaRPr lang="en-US" dirty="0" smtClean="0"/>
          </a:p>
        </p:txBody>
      </p:sp>
    </p:spTree>
    <p:extLst>
      <p:ext uri="{BB962C8B-B14F-4D97-AF65-F5344CB8AC3E}">
        <p14:creationId xmlns:p14="http://schemas.microsoft.com/office/powerpoint/2010/main" val="769523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Energy Assessment (VEA</a:t>
            </a:r>
            <a:r>
              <a:rPr lang="en-US" dirty="0" smtClean="0"/>
              <a:t>) continued:</a:t>
            </a:r>
            <a:endParaRPr lang="en-US" dirty="0"/>
          </a:p>
        </p:txBody>
      </p:sp>
      <p:sp>
        <p:nvSpPr>
          <p:cNvPr id="3" name="Content Placeholder 2"/>
          <p:cNvSpPr>
            <a:spLocks noGrp="1"/>
          </p:cNvSpPr>
          <p:nvPr>
            <p:ph idx="1"/>
          </p:nvPr>
        </p:nvSpPr>
        <p:spPr/>
        <p:txBody>
          <a:bodyPr/>
          <a:lstStyle/>
          <a:p>
            <a:pPr marL="0" indent="0">
              <a:buNone/>
            </a:pPr>
            <a:r>
              <a:rPr lang="en-US" b="1" dirty="0"/>
              <a:t>Results</a:t>
            </a:r>
          </a:p>
          <a:p>
            <a:r>
              <a:rPr lang="en-US" dirty="0"/>
              <a:t>Drive 4x+ greater engagement and uptake across for small, medium and large commercial customers</a:t>
            </a:r>
          </a:p>
          <a:p>
            <a:r>
              <a:rPr lang="en-US" dirty="0"/>
              <a:t>Focus resources on customers with 2x more potential</a:t>
            </a:r>
          </a:p>
          <a:p>
            <a:r>
              <a:rPr lang="en-US" dirty="0"/>
              <a:t>Increased portfolio-wide program intelligence to support planning</a:t>
            </a:r>
          </a:p>
          <a:p>
            <a:endParaRPr lang="en-US" dirty="0"/>
          </a:p>
        </p:txBody>
      </p:sp>
    </p:spTree>
    <p:extLst>
      <p:ext uri="{BB962C8B-B14F-4D97-AF65-F5344CB8AC3E}">
        <p14:creationId xmlns:p14="http://schemas.microsoft.com/office/powerpoint/2010/main" val="3475173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a:t>
            </a:r>
            <a:r>
              <a:rPr lang="en-US" dirty="0" smtClean="0"/>
              <a:t>Track</a:t>
            </a:r>
            <a:endParaRPr lang="en-US" dirty="0"/>
          </a:p>
        </p:txBody>
      </p:sp>
      <p:sp>
        <p:nvSpPr>
          <p:cNvPr id="3" name="Content Placeholder 2"/>
          <p:cNvSpPr>
            <a:spLocks noGrp="1"/>
          </p:cNvSpPr>
          <p:nvPr>
            <p:ph idx="1"/>
          </p:nvPr>
        </p:nvSpPr>
        <p:spPr/>
        <p:txBody>
          <a:bodyPr/>
          <a:lstStyle/>
          <a:p>
            <a:pPr marL="0" indent="0">
              <a:buNone/>
            </a:pPr>
            <a:r>
              <a:rPr lang="en-US" sz="1800" dirty="0"/>
              <a:t>Efficiency Track’s analytics enable a highly reliable, low-cost approach to verifying whole building savings from retrofit, operational, or behavior changes. </a:t>
            </a:r>
            <a:endParaRPr lang="en-US" sz="1800" b="1" dirty="0" smtClean="0"/>
          </a:p>
          <a:p>
            <a:pPr marL="0" indent="0">
              <a:buNone/>
            </a:pPr>
            <a:r>
              <a:rPr lang="en-US" b="1" dirty="0" smtClean="0"/>
              <a:t>Capabilities</a:t>
            </a:r>
            <a:endParaRPr lang="en-US" b="1" dirty="0"/>
          </a:p>
          <a:p>
            <a:r>
              <a:rPr lang="en-US" dirty="0"/>
              <a:t>Enable new innovative commercial offerings, such as operational and meter-based savings programs</a:t>
            </a:r>
          </a:p>
          <a:p>
            <a:r>
              <a:rPr lang="en-US" dirty="0"/>
              <a:t>Demonstrate how much customers have saved from their projects and increase program attribution</a:t>
            </a:r>
          </a:p>
          <a:p>
            <a:r>
              <a:rPr lang="en-US" dirty="0"/>
              <a:t>Automatically identify new opportunities for customers</a:t>
            </a:r>
          </a:p>
          <a:p>
            <a:endParaRPr lang="en-US" dirty="0"/>
          </a:p>
        </p:txBody>
      </p:sp>
    </p:spTree>
    <p:extLst>
      <p:ext uri="{BB962C8B-B14F-4D97-AF65-F5344CB8AC3E}">
        <p14:creationId xmlns:p14="http://schemas.microsoft.com/office/powerpoint/2010/main" val="1734279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 Track Continued:</a:t>
            </a:r>
            <a:endParaRPr lang="en-US" dirty="0"/>
          </a:p>
        </p:txBody>
      </p:sp>
      <p:sp>
        <p:nvSpPr>
          <p:cNvPr id="3" name="Content Placeholder 2"/>
          <p:cNvSpPr>
            <a:spLocks noGrp="1"/>
          </p:cNvSpPr>
          <p:nvPr>
            <p:ph idx="1"/>
          </p:nvPr>
        </p:nvSpPr>
        <p:spPr/>
        <p:txBody>
          <a:bodyPr/>
          <a:lstStyle/>
          <a:p>
            <a:pPr marL="0" indent="0">
              <a:buNone/>
            </a:pPr>
            <a:r>
              <a:rPr lang="en-US" b="1" dirty="0"/>
              <a:t>Results</a:t>
            </a:r>
          </a:p>
          <a:p>
            <a:r>
              <a:rPr lang="en-US" dirty="0"/>
              <a:t>Increase customer satisfaction with implemented projects and drive more repeat participation</a:t>
            </a:r>
          </a:p>
          <a:p>
            <a:r>
              <a:rPr lang="en-US" dirty="0"/>
              <a:t>Ensure that measures are performing as expected and that savings </a:t>
            </a:r>
            <a:r>
              <a:rPr lang="en-US" dirty="0" smtClean="0"/>
              <a:t>are </a:t>
            </a:r>
            <a:r>
              <a:rPr lang="en-US" dirty="0"/>
              <a:t>maintained</a:t>
            </a:r>
          </a:p>
          <a:p>
            <a:r>
              <a:rPr lang="en-US" dirty="0"/>
              <a:t>Enhance regulatory reporting with more robust, lower cost measurement and </a:t>
            </a:r>
            <a:r>
              <a:rPr lang="en-US" dirty="0" smtClean="0"/>
              <a:t>verification</a:t>
            </a:r>
            <a:endParaRPr lang="en-US" dirty="0"/>
          </a:p>
        </p:txBody>
      </p:sp>
    </p:spTree>
    <p:extLst>
      <p:ext uri="{BB962C8B-B14F-4D97-AF65-F5344CB8AC3E}">
        <p14:creationId xmlns:p14="http://schemas.microsoft.com/office/powerpoint/2010/main" val="6232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Ground Rules</a:t>
            </a:r>
            <a:br>
              <a:rPr lang="en-US" dirty="0" smtClean="0"/>
            </a:br>
            <a:r>
              <a:rPr lang="en-US" dirty="0" smtClean="0"/>
              <a:t>											             </a:t>
            </a:r>
            <a:r>
              <a:rPr lang="en-US" sz="1200" dirty="0"/>
              <a:t>WAC 480-109-110</a:t>
            </a:r>
          </a:p>
        </p:txBody>
      </p:sp>
      <p:sp>
        <p:nvSpPr>
          <p:cNvPr id="3" name="Content Placeholder 2"/>
          <p:cNvSpPr>
            <a:spLocks noGrp="1"/>
          </p:cNvSpPr>
          <p:nvPr>
            <p:ph idx="1"/>
          </p:nvPr>
        </p:nvSpPr>
        <p:spPr/>
        <p:txBody>
          <a:bodyPr/>
          <a:lstStyle/>
          <a:p>
            <a:r>
              <a:rPr lang="en-US" sz="2400" dirty="0"/>
              <a:t>Agenda’s will be relevant to current program goals.</a:t>
            </a:r>
            <a:endParaRPr lang="en-US" sz="2400" strike="sngStrike" dirty="0"/>
          </a:p>
          <a:p>
            <a:r>
              <a:rPr lang="en-US" sz="2400" dirty="0"/>
              <a:t>All meetings will start and end on time to be respectful.</a:t>
            </a:r>
          </a:p>
          <a:p>
            <a:r>
              <a:rPr lang="en-US" sz="2400" dirty="0"/>
              <a:t>Actively participate and provide constructive feedback.</a:t>
            </a:r>
          </a:p>
          <a:p>
            <a:r>
              <a:rPr lang="en-US" sz="2400" dirty="0"/>
              <a:t>Be mentally present and practice active listening</a:t>
            </a:r>
          </a:p>
          <a:p>
            <a:r>
              <a:rPr lang="en-US" sz="2400" dirty="0"/>
              <a:t>Clarify, Clarify, Clarify – participants are encouraged to ask questions during the meeting until the issue is clearly understood.  Use the parking lot as needed.</a:t>
            </a:r>
          </a:p>
          <a:p>
            <a:endParaRPr lang="en-US" sz="1800" dirty="0"/>
          </a:p>
        </p:txBody>
      </p:sp>
    </p:spTree>
    <p:extLst>
      <p:ext uri="{BB962C8B-B14F-4D97-AF65-F5344CB8AC3E}">
        <p14:creationId xmlns:p14="http://schemas.microsoft.com/office/powerpoint/2010/main" val="1833031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Track Continued: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232" y="1400968"/>
            <a:ext cx="7754112" cy="5021105"/>
          </a:xfrm>
        </p:spPr>
      </p:pic>
    </p:spTree>
    <p:extLst>
      <p:ext uri="{BB962C8B-B14F-4D97-AF65-F5344CB8AC3E}">
        <p14:creationId xmlns:p14="http://schemas.microsoft.com/office/powerpoint/2010/main" val="1787920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Real-time or near real-time</a:t>
            </a:r>
            <a:r>
              <a:rPr lang="en-US" baseline="0" dirty="0" smtClean="0"/>
              <a:t> </a:t>
            </a:r>
            <a:r>
              <a:rPr lang="en-US" dirty="0" smtClean="0"/>
              <a:t>evaluation</a:t>
            </a:r>
            <a:endParaRPr lang="en-US" dirty="0"/>
          </a:p>
        </p:txBody>
      </p:sp>
      <p:sp>
        <p:nvSpPr>
          <p:cNvPr id="3" name="Subtitle 2"/>
          <p:cNvSpPr>
            <a:spLocks noGrp="1"/>
          </p:cNvSpPr>
          <p:nvPr>
            <p:ph type="subTitle" idx="1"/>
          </p:nvPr>
        </p:nvSpPr>
        <p:spPr>
          <a:xfrm>
            <a:off x="1524000" y="4281659"/>
            <a:ext cx="9144000" cy="1655762"/>
          </a:xfrm>
        </p:spPr>
        <p:txBody>
          <a:bodyPr>
            <a:normAutofit/>
          </a:bodyPr>
          <a:lstStyle/>
          <a:p>
            <a:r>
              <a:rPr lang="en-US" b="1" dirty="0"/>
              <a:t>E</a:t>
            </a:r>
            <a:r>
              <a:rPr lang="en-US" b="1" dirty="0" smtClean="0"/>
              <a:t>xcerpt from Gary Epstein’s paper for ECEEE Summer Study 2015</a:t>
            </a:r>
          </a:p>
          <a:p>
            <a:r>
              <a:rPr lang="en-US" dirty="0" smtClean="0">
                <a:hlinkClick r:id="rId2"/>
              </a:rPr>
              <a:t>http://www.zondits.com/article/9587/5-benefits-of-real-time-evaluation</a:t>
            </a:r>
            <a:endParaRPr lang="en-US" dirty="0" smtClean="0"/>
          </a:p>
        </p:txBody>
      </p:sp>
    </p:spTree>
    <p:extLst>
      <p:ext uri="{BB962C8B-B14F-4D97-AF65-F5344CB8AC3E}">
        <p14:creationId xmlns:p14="http://schemas.microsoft.com/office/powerpoint/2010/main" val="3463847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Integrated real-time evaluations –</a:t>
            </a:r>
            <a:r>
              <a:rPr lang="en-US" dirty="0" smtClean="0"/>
              <a:t> </a:t>
            </a:r>
            <a:endParaRPr lang="en-US" dirty="0"/>
          </a:p>
        </p:txBody>
      </p:sp>
      <p:sp>
        <p:nvSpPr>
          <p:cNvPr id="3" name="Content Placeholder 2"/>
          <p:cNvSpPr>
            <a:spLocks noGrp="1"/>
          </p:cNvSpPr>
          <p:nvPr>
            <p:ph idx="1"/>
          </p:nvPr>
        </p:nvSpPr>
        <p:spPr/>
        <p:txBody>
          <a:bodyPr/>
          <a:lstStyle/>
          <a:p>
            <a:r>
              <a:rPr lang="en-US" b="1" smtClean="0"/>
              <a:t>Incorporating both program impacts and processes</a:t>
            </a:r>
          </a:p>
          <a:p>
            <a:r>
              <a:rPr lang="en-US" b="1" smtClean="0"/>
              <a:t>Provide ongoing data to the program staff and stakeholders</a:t>
            </a:r>
          </a:p>
          <a:p>
            <a:r>
              <a:rPr lang="en-US" b="1" smtClean="0"/>
              <a:t>Assured quality control and immediate programmatic and project improvements </a:t>
            </a:r>
          </a:p>
          <a:p>
            <a:r>
              <a:rPr lang="en-US" b="1" smtClean="0"/>
              <a:t>Include graphic reporting user interfaces (on-screen dashboards), with associated backbone databases, that are continually updated </a:t>
            </a:r>
          </a:p>
          <a:p>
            <a:r>
              <a:rPr lang="en-US" sz="2800" b="1" kern="1200" smtClean="0">
                <a:solidFill>
                  <a:schemeClr val="tx1"/>
                </a:solidFill>
                <a:effectLst/>
                <a:latin typeface="+mn-lt"/>
                <a:ea typeface="+mn-ea"/>
                <a:cs typeface="+mn-cs"/>
              </a:rPr>
              <a:t>Move toward incorporation of real-time metering with immediate reporting of impacts </a:t>
            </a:r>
            <a:endParaRPr lang="en-US"/>
          </a:p>
        </p:txBody>
      </p:sp>
    </p:spTree>
    <p:extLst>
      <p:ext uri="{BB962C8B-B14F-4D97-AF65-F5344CB8AC3E}">
        <p14:creationId xmlns:p14="http://schemas.microsoft.com/office/powerpoint/2010/main" val="190825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68" y="2737622"/>
            <a:ext cx="10515600" cy="1325563"/>
          </a:xfrm>
        </p:spPr>
        <p:txBody>
          <a:bodyPr>
            <a:normAutofit fontScale="90000"/>
          </a:bodyPr>
          <a:lstStyle/>
          <a:p>
            <a:pPr marL="0" indent="0">
              <a:buNone/>
            </a:pPr>
            <a:r>
              <a:rPr lang="en-US" b="0" dirty="0" smtClean="0">
                <a:solidFill>
                  <a:schemeClr val="tx1"/>
                </a:solidFill>
              </a:rPr>
              <a:t>Real-time evaluations will build upon program pre/post measurement and verification (M&amp;V) activities we presently perform, incorporating both program impacts and processes. Such efforts will decrease duplicative effort and will be more cost-effective overall than separate post-program evaluations, providing near immediate results to project and program implementers, evaluation managers, and regulators.</a:t>
            </a:r>
            <a:endParaRPr lang="en-US" b="0" dirty="0">
              <a:solidFill>
                <a:schemeClr val="tx1"/>
              </a:solidFill>
            </a:endParaRPr>
          </a:p>
        </p:txBody>
      </p:sp>
    </p:spTree>
    <p:extLst>
      <p:ext uri="{BB962C8B-B14F-4D97-AF65-F5344CB8AC3E}">
        <p14:creationId xmlns:p14="http://schemas.microsoft.com/office/powerpoint/2010/main" val="3708855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86" y="2688195"/>
            <a:ext cx="10515600" cy="1325563"/>
          </a:xfrm>
        </p:spPr>
        <p:txBody>
          <a:bodyPr>
            <a:normAutofit fontScale="90000"/>
          </a:bodyPr>
          <a:lstStyle/>
          <a:p>
            <a:r>
              <a:rPr lang="en-US" sz="4000" b="1" dirty="0" smtClean="0">
                <a:solidFill>
                  <a:schemeClr val="tx1"/>
                </a:solidFill>
              </a:rPr>
              <a:t>Dynamic reporting of site, project, and overall program impacts </a:t>
            </a:r>
            <a:r>
              <a:rPr lang="en-US" sz="3600" b="1" dirty="0" smtClean="0"/>
              <a:t>–</a:t>
            </a:r>
            <a:r>
              <a:rPr lang="en-US" sz="3600" dirty="0" smtClean="0"/>
              <a:t> The real-time evaluation will provide ongoing data to the program staff and regulators to support reporting and planning. This timely information will be valuable in targeting program efforts to the most productive measures and customer types and can help infrastructure planning teams with up-to-date information for forecasting, as well as energy-focused efficiency reductions.</a:t>
            </a:r>
            <a:endParaRPr lang="en-US" sz="3600" dirty="0"/>
          </a:p>
        </p:txBody>
      </p:sp>
    </p:spTree>
    <p:extLst>
      <p:ext uri="{BB962C8B-B14F-4D97-AF65-F5344CB8AC3E}">
        <p14:creationId xmlns:p14="http://schemas.microsoft.com/office/powerpoint/2010/main" val="2095387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27" y="2749979"/>
            <a:ext cx="10515600" cy="1325563"/>
          </a:xfrm>
        </p:spPr>
        <p:txBody>
          <a:bodyPr>
            <a:normAutofit fontScale="90000"/>
          </a:bodyPr>
          <a:lstStyle/>
          <a:p>
            <a:r>
              <a:rPr lang="en-US" sz="4000" b="1" dirty="0" smtClean="0">
                <a:solidFill>
                  <a:schemeClr val="tx1"/>
                </a:solidFill>
              </a:rPr>
              <a:t>Assured quality control and immediate programmatic and project improvements</a:t>
            </a:r>
            <a:r>
              <a:rPr lang="en-US" b="1" dirty="0" smtClean="0"/>
              <a:t> –</a:t>
            </a:r>
            <a:r>
              <a:rPr lang="en-US" dirty="0" smtClean="0"/>
              <a:t> </a:t>
            </a:r>
            <a:r>
              <a:rPr lang="en-US" sz="3100" dirty="0">
                <a:solidFill>
                  <a:schemeClr val="accent2"/>
                </a:solidFill>
              </a:rPr>
              <a:t>Through dynamic reporting of pre- and post-M&amp;V of newly installed projects, much data can be ascertained on the merits of a wide variety of technologies, approaches for implementation in various sectors, and assumptions on operating characteristics that drive technology success. This information can be used to guide future projects – even ones that are near ready for implementation planning – in enabling better installations that are more likely to achieve their projected savings</a:t>
            </a:r>
            <a:r>
              <a:rPr lang="en-US" sz="3600" dirty="0">
                <a:solidFill>
                  <a:schemeClr val="accent2"/>
                </a:solidFill>
              </a:rPr>
              <a:t>. </a:t>
            </a:r>
          </a:p>
        </p:txBody>
      </p:sp>
    </p:spTree>
    <p:extLst>
      <p:ext uri="{BB962C8B-B14F-4D97-AF65-F5344CB8AC3E}">
        <p14:creationId xmlns:p14="http://schemas.microsoft.com/office/powerpoint/2010/main" val="1563435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124" y="2663482"/>
            <a:ext cx="10515600" cy="1325563"/>
          </a:xfrm>
        </p:spPr>
        <p:txBody>
          <a:bodyPr>
            <a:normAutofit fontScale="90000"/>
          </a:bodyPr>
          <a:lstStyle/>
          <a:p>
            <a:r>
              <a:rPr lang="en-US" sz="4000" b="1" dirty="0" smtClean="0">
                <a:solidFill>
                  <a:schemeClr val="tx1"/>
                </a:solidFill>
              </a:rPr>
              <a:t>Real-time dashboard and database of program results </a:t>
            </a:r>
            <a:r>
              <a:rPr lang="en-US" sz="3600" b="1" dirty="0" smtClean="0"/>
              <a:t>–</a:t>
            </a:r>
            <a:r>
              <a:rPr lang="en-US" sz="3600" dirty="0" smtClean="0"/>
              <a:t> The mechanisms for real-time reporting and information dissemination are crucial for the success of real-time evaluation efforts. Typical strategies include graphic reporting user interfaces (on-screen dashboards), with associated backbone databases, that are continually updated to reflect results on specific projects and aggregated results. </a:t>
            </a:r>
            <a:endParaRPr lang="en-US" sz="3600" dirty="0"/>
          </a:p>
        </p:txBody>
      </p:sp>
    </p:spTree>
    <p:extLst>
      <p:ext uri="{BB962C8B-B14F-4D97-AF65-F5344CB8AC3E}">
        <p14:creationId xmlns:p14="http://schemas.microsoft.com/office/powerpoint/2010/main" val="437252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416" y="2638768"/>
            <a:ext cx="10515600" cy="1325563"/>
          </a:xfrm>
        </p:spPr>
        <p:txBody>
          <a:bodyPr>
            <a:normAutofit fontScale="90000"/>
          </a:bodyPr>
          <a:lstStyle/>
          <a:p>
            <a:r>
              <a:rPr lang="en-US" sz="4000" b="1" dirty="0" smtClean="0">
                <a:solidFill>
                  <a:schemeClr val="tx1"/>
                </a:solidFill>
              </a:rPr>
              <a:t>Progressive move toward incorporation of real-time metering with immediate reporting of </a:t>
            </a:r>
            <a:r>
              <a:rPr lang="en-US" sz="3600" b="1" dirty="0" smtClean="0">
                <a:solidFill>
                  <a:schemeClr val="tx1"/>
                </a:solidFill>
              </a:rPr>
              <a:t>impacts </a:t>
            </a:r>
            <a:r>
              <a:rPr lang="en-US" sz="3600" b="1" dirty="0" smtClean="0"/>
              <a:t>–</a:t>
            </a:r>
            <a:r>
              <a:rPr lang="en-US" sz="3600" dirty="0" smtClean="0"/>
              <a:t> The ultimate stage in real-time evaluations involve use of actual, real-time metering system reporting, with cloud-based meter result distribution and storage and ultimate analysis and aggregation to stated database structures and reporting dashboards.</a:t>
            </a:r>
            <a:endParaRPr lang="en-US" sz="3600" dirty="0"/>
          </a:p>
        </p:txBody>
      </p:sp>
    </p:spTree>
    <p:extLst>
      <p:ext uri="{BB962C8B-B14F-4D97-AF65-F5344CB8AC3E}">
        <p14:creationId xmlns:p14="http://schemas.microsoft.com/office/powerpoint/2010/main" val="193371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Program Updates</a:t>
            </a:r>
            <a:endParaRPr lang="en-US" dirty="0"/>
          </a:p>
        </p:txBody>
      </p:sp>
      <p:sp>
        <p:nvSpPr>
          <p:cNvPr id="3" name="Subtitle 2"/>
          <p:cNvSpPr>
            <a:spLocks noGrp="1"/>
          </p:cNvSpPr>
          <p:nvPr>
            <p:ph type="subTitle" idx="1"/>
          </p:nvPr>
        </p:nvSpPr>
        <p:spPr/>
        <p:txBody>
          <a:bodyPr/>
          <a:lstStyle/>
          <a:p>
            <a:r>
              <a:rPr lang="en-US" dirty="0" smtClean="0"/>
              <a:t>Chris Drake</a:t>
            </a:r>
            <a:endParaRPr lang="en-US" dirty="0"/>
          </a:p>
        </p:txBody>
      </p:sp>
    </p:spTree>
    <p:extLst>
      <p:ext uri="{BB962C8B-B14F-4D97-AF65-F5344CB8AC3E}">
        <p14:creationId xmlns:p14="http://schemas.microsoft.com/office/powerpoint/2010/main" val="4147360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Business Program</a:t>
            </a:r>
            <a:endParaRPr lang="en-US" dirty="0"/>
          </a:p>
        </p:txBody>
      </p:sp>
      <p:sp>
        <p:nvSpPr>
          <p:cNvPr id="3" name="Content Placeholder 2"/>
          <p:cNvSpPr>
            <a:spLocks noGrp="1"/>
          </p:cNvSpPr>
          <p:nvPr>
            <p:ph idx="1"/>
          </p:nvPr>
        </p:nvSpPr>
        <p:spPr>
          <a:xfrm>
            <a:off x="609600" y="1417638"/>
            <a:ext cx="8229600" cy="4682905"/>
          </a:xfrm>
        </p:spPr>
        <p:txBody>
          <a:bodyPr/>
          <a:lstStyle/>
          <a:p>
            <a:r>
              <a:rPr lang="en-US" dirty="0" smtClean="0"/>
              <a:t>1,964 Customer Site-Audits Completed</a:t>
            </a:r>
          </a:p>
          <a:p>
            <a:r>
              <a:rPr lang="en-US" smtClean="0"/>
              <a:t>11,928 </a:t>
            </a:r>
            <a:r>
              <a:rPr lang="en-US" dirty="0" smtClean="0"/>
              <a:t>Measures Installed</a:t>
            </a:r>
          </a:p>
          <a:p>
            <a:r>
              <a:rPr lang="en-US" dirty="0" smtClean="0"/>
              <a:t>1,814,499 kWh Savings Estimate</a:t>
            </a:r>
          </a:p>
          <a:p>
            <a:r>
              <a:rPr lang="en-US" dirty="0" smtClean="0"/>
              <a:t>19,732 Therm </a:t>
            </a:r>
            <a:r>
              <a:rPr lang="en-US" dirty="0"/>
              <a:t>S</a:t>
            </a:r>
            <a:r>
              <a:rPr lang="en-US" dirty="0" smtClean="0"/>
              <a:t>avings Estimate</a:t>
            </a:r>
          </a:p>
          <a:p>
            <a:r>
              <a:rPr lang="en-US" dirty="0" smtClean="0"/>
              <a:t>$519,199 Program Costs</a:t>
            </a:r>
          </a:p>
          <a:p>
            <a:r>
              <a:rPr lang="en-US" dirty="0" smtClean="0"/>
              <a:t>Positive Survey and Customer Feedback</a:t>
            </a:r>
          </a:p>
          <a:p>
            <a:pPr lvl="1"/>
            <a:r>
              <a:rPr lang="en-US" dirty="0" smtClean="0"/>
              <a:t>~30% completing survey</a:t>
            </a:r>
          </a:p>
          <a:p>
            <a:pPr lvl="1"/>
            <a:r>
              <a:rPr lang="en-US" dirty="0" smtClean="0"/>
              <a:t>~20% inquiring for additional information</a:t>
            </a:r>
          </a:p>
          <a:p>
            <a:pPr lvl="1"/>
            <a:r>
              <a:rPr lang="en-US" dirty="0" smtClean="0"/>
              <a:t>~10% completing follow up measures</a:t>
            </a:r>
          </a:p>
          <a:p>
            <a:pPr lvl="1"/>
            <a:endParaRPr lang="en-US" dirty="0"/>
          </a:p>
        </p:txBody>
      </p:sp>
      <p:pic>
        <p:nvPicPr>
          <p:cNvPr id="4" name="Picture 3"/>
          <p:cNvPicPr>
            <a:picLocks noChangeAspect="1"/>
          </p:cNvPicPr>
          <p:nvPr/>
        </p:nvPicPr>
        <p:blipFill>
          <a:blip r:embed="rId3"/>
          <a:stretch>
            <a:fillRect/>
          </a:stretch>
        </p:blipFill>
        <p:spPr>
          <a:xfrm>
            <a:off x="7886886" y="744538"/>
            <a:ext cx="3975313" cy="4292045"/>
          </a:xfrm>
          <a:prstGeom prst="rect">
            <a:avLst/>
          </a:prstGeom>
          <a:ln w="25400">
            <a:solidFill>
              <a:schemeClr val="accent2"/>
            </a:solidFill>
          </a:ln>
        </p:spPr>
      </p:pic>
    </p:spTree>
    <p:extLst>
      <p:ext uri="{BB962C8B-B14F-4D97-AF65-F5344CB8AC3E}">
        <p14:creationId xmlns:p14="http://schemas.microsoft.com/office/powerpoint/2010/main" val="25336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1"/>
            <a:ext cx="2362200" cy="461665"/>
          </a:xfrm>
          <a:prstGeom prst="rect">
            <a:avLst/>
          </a:prstGeom>
          <a:noFill/>
        </p:spPr>
        <p:txBody>
          <a:bodyPr wrap="square" rtlCol="0">
            <a:spAutoFit/>
          </a:bodyPr>
          <a:lstStyle/>
          <a:p>
            <a:pPr defTabSz="457200" fontAlgn="base">
              <a:spcBef>
                <a:spcPct val="0"/>
              </a:spcBef>
              <a:spcAft>
                <a:spcPct val="0"/>
              </a:spcAft>
            </a:pPr>
            <a:r>
              <a:rPr lang="en-US" sz="2400" b="1" dirty="0">
                <a:solidFill>
                  <a:srgbClr val="0070C0"/>
                </a:solidFill>
                <a:latin typeface="Frutiger LT Std 55 Roman" pitchFamily="34" charset="0"/>
                <a:ea typeface="ＭＳ Ｐゴシック" charset="-128"/>
              </a:rPr>
              <a:t>OUR FOCUS</a:t>
            </a:r>
          </a:p>
        </p:txBody>
      </p:sp>
      <p:sp>
        <p:nvSpPr>
          <p:cNvPr id="5" name="Rectangle 4"/>
          <p:cNvSpPr/>
          <p:nvPr/>
        </p:nvSpPr>
        <p:spPr>
          <a:xfrm>
            <a:off x="1676400" y="762000"/>
            <a:ext cx="1752600" cy="59436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Rectangle 5"/>
          <p:cNvSpPr/>
          <p:nvPr/>
        </p:nvSpPr>
        <p:spPr>
          <a:xfrm>
            <a:off x="1752600" y="762000"/>
            <a:ext cx="1752600" cy="76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 name="Rectangle 6"/>
          <p:cNvSpPr/>
          <p:nvPr/>
        </p:nvSpPr>
        <p:spPr>
          <a:xfrm>
            <a:off x="1752600" y="6629400"/>
            <a:ext cx="1752600" cy="76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 name="TextBox 7"/>
          <p:cNvSpPr txBox="1"/>
          <p:nvPr/>
        </p:nvSpPr>
        <p:spPr>
          <a:xfrm>
            <a:off x="1752600" y="866002"/>
            <a:ext cx="1295400"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lumMod val="75000"/>
                    <a:lumOff val="25000"/>
                  </a:prstClr>
                </a:solidFill>
                <a:latin typeface="Arial" pitchFamily="34" charset="0"/>
                <a:ea typeface="ＭＳ Ｐゴシック" charset="-128"/>
                <a:cs typeface="Arial" pitchFamily="34" charset="0"/>
              </a:rPr>
              <a:t>Our Vision</a:t>
            </a:r>
          </a:p>
        </p:txBody>
      </p:sp>
      <p:sp>
        <p:nvSpPr>
          <p:cNvPr id="9" name="TextBox 8"/>
          <p:cNvSpPr txBox="1"/>
          <p:nvPr/>
        </p:nvSpPr>
        <p:spPr>
          <a:xfrm>
            <a:off x="1752600" y="1143001"/>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Delivering reliable energy service and the choices that matter most to our customers. </a:t>
            </a:r>
          </a:p>
        </p:txBody>
      </p:sp>
      <p:cxnSp>
        <p:nvCxnSpPr>
          <p:cNvPr id="11" name="Straight Connector 10"/>
          <p:cNvCxnSpPr/>
          <p:nvPr/>
        </p:nvCxnSpPr>
        <p:spPr>
          <a:xfrm>
            <a:off x="1828800" y="1828800"/>
            <a:ext cx="1600200" cy="0"/>
          </a:xfrm>
          <a:prstGeom prst="line">
            <a:avLst/>
          </a:prstGeom>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1752600" y="1905001"/>
            <a:ext cx="1295400"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lumMod val="75000"/>
                    <a:lumOff val="25000"/>
                  </a:prstClr>
                </a:solidFill>
                <a:latin typeface="Arial" pitchFamily="34" charset="0"/>
                <a:ea typeface="ＭＳ Ｐゴシック" charset="-128"/>
                <a:cs typeface="Arial" pitchFamily="34" charset="0"/>
              </a:rPr>
              <a:t>Our Purpose</a:t>
            </a:r>
          </a:p>
        </p:txBody>
      </p:sp>
      <p:sp>
        <p:nvSpPr>
          <p:cNvPr id="13" name="TextBox 12"/>
          <p:cNvSpPr txBox="1"/>
          <p:nvPr/>
        </p:nvSpPr>
        <p:spPr>
          <a:xfrm>
            <a:off x="1752600" y="2182000"/>
            <a:ext cx="1981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To improve life’s quality with energy. </a:t>
            </a:r>
          </a:p>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
            </a:r>
            <a:br>
              <a:rPr lang="en-US" sz="900" dirty="0">
                <a:solidFill>
                  <a:prstClr val="black"/>
                </a:solidFill>
                <a:latin typeface="Arial" pitchFamily="34" charset="0"/>
                <a:ea typeface="ＭＳ Ｐゴシック" charset="-128"/>
                <a:cs typeface="Arial" pitchFamily="34" charset="0"/>
              </a:rPr>
            </a:br>
            <a:r>
              <a:rPr lang="en-US" sz="900" dirty="0">
                <a:solidFill>
                  <a:prstClr val="black"/>
                </a:solidFill>
                <a:latin typeface="Arial" pitchFamily="34" charset="0"/>
                <a:ea typeface="ＭＳ Ｐゴシック" charset="-128"/>
                <a:cs typeface="Arial" pitchFamily="34" charset="0"/>
              </a:rPr>
              <a:t>Safely – Reliably - Responsibly</a:t>
            </a:r>
          </a:p>
        </p:txBody>
      </p:sp>
      <p:cxnSp>
        <p:nvCxnSpPr>
          <p:cNvPr id="14" name="Straight Connector 13"/>
          <p:cNvCxnSpPr/>
          <p:nvPr/>
        </p:nvCxnSpPr>
        <p:spPr>
          <a:xfrm>
            <a:off x="1828800" y="2895600"/>
            <a:ext cx="1600200" cy="0"/>
          </a:xfrm>
          <a:prstGeom prst="line">
            <a:avLst/>
          </a:prstGeom>
        </p:spPr>
        <p:style>
          <a:lnRef idx="1">
            <a:schemeClr val="accent4"/>
          </a:lnRef>
          <a:fillRef idx="0">
            <a:schemeClr val="accent4"/>
          </a:fillRef>
          <a:effectRef idx="0">
            <a:schemeClr val="accent4"/>
          </a:effectRef>
          <a:fontRef idx="minor">
            <a:schemeClr val="tx1"/>
          </a:fontRef>
        </p:style>
      </p:cxnSp>
      <p:sp>
        <p:nvSpPr>
          <p:cNvPr id="15" name="TextBox 14"/>
          <p:cNvSpPr txBox="1"/>
          <p:nvPr/>
        </p:nvSpPr>
        <p:spPr>
          <a:xfrm>
            <a:off x="1752600" y="2999602"/>
            <a:ext cx="1752600" cy="461665"/>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lumMod val="75000"/>
                    <a:lumOff val="25000"/>
                  </a:prstClr>
                </a:solidFill>
                <a:latin typeface="Arial" pitchFamily="34" charset="0"/>
                <a:ea typeface="ＭＳ Ｐゴシック" charset="-128"/>
                <a:cs typeface="Arial" pitchFamily="34" charset="0"/>
              </a:rPr>
              <a:t>Our Lasting Principles</a:t>
            </a:r>
          </a:p>
        </p:txBody>
      </p:sp>
      <p:sp>
        <p:nvSpPr>
          <p:cNvPr id="16" name="TextBox 15"/>
          <p:cNvSpPr txBox="1"/>
          <p:nvPr/>
        </p:nvSpPr>
        <p:spPr>
          <a:xfrm>
            <a:off x="1752600" y="3468469"/>
            <a:ext cx="1600200" cy="230832"/>
          </a:xfrm>
          <a:prstGeom prst="rect">
            <a:avLst/>
          </a:prstGeom>
          <a:noFill/>
        </p:spPr>
        <p:txBody>
          <a:bodyPr wrap="square" rtlCol="0">
            <a:spAutoFit/>
          </a:bodyPr>
          <a:lstStyle/>
          <a:p>
            <a:pPr defTabSz="457200" fontAlgn="base">
              <a:spcBef>
                <a:spcPct val="0"/>
              </a:spcBef>
              <a:spcAft>
                <a:spcPct val="0"/>
              </a:spcAft>
            </a:pPr>
            <a:r>
              <a:rPr lang="en-US" sz="900" b="1" dirty="0">
                <a:solidFill>
                  <a:prstClr val="black">
                    <a:lumMod val="75000"/>
                    <a:lumOff val="25000"/>
                  </a:prstClr>
                </a:solidFill>
                <a:latin typeface="Arial" pitchFamily="34" charset="0"/>
                <a:ea typeface="ＭＳ Ｐゴシック" charset="-128"/>
                <a:cs typeface="Arial" pitchFamily="34" charset="0"/>
              </a:rPr>
              <a:t>TRUSTWORTHY</a:t>
            </a:r>
          </a:p>
        </p:txBody>
      </p:sp>
      <p:sp>
        <p:nvSpPr>
          <p:cNvPr id="17" name="TextBox 16"/>
          <p:cNvSpPr txBox="1"/>
          <p:nvPr/>
        </p:nvSpPr>
        <p:spPr>
          <a:xfrm>
            <a:off x="1752600" y="4038600"/>
            <a:ext cx="1600200" cy="230832"/>
          </a:xfrm>
          <a:prstGeom prst="rect">
            <a:avLst/>
          </a:prstGeom>
          <a:noFill/>
        </p:spPr>
        <p:txBody>
          <a:bodyPr wrap="square" rtlCol="0">
            <a:spAutoFit/>
          </a:bodyPr>
          <a:lstStyle/>
          <a:p>
            <a:pPr defTabSz="457200" fontAlgn="base">
              <a:spcBef>
                <a:spcPct val="0"/>
              </a:spcBef>
              <a:spcAft>
                <a:spcPct val="0"/>
              </a:spcAft>
            </a:pPr>
            <a:r>
              <a:rPr lang="en-US" sz="900" b="1" dirty="0">
                <a:solidFill>
                  <a:prstClr val="black">
                    <a:lumMod val="75000"/>
                    <a:lumOff val="25000"/>
                  </a:prstClr>
                </a:solidFill>
                <a:latin typeface="Arial" pitchFamily="34" charset="0"/>
                <a:ea typeface="ＭＳ Ｐゴシック" charset="-128"/>
                <a:cs typeface="Arial" pitchFamily="34" charset="0"/>
              </a:rPr>
              <a:t>INNOVATIVE</a:t>
            </a:r>
          </a:p>
        </p:txBody>
      </p:sp>
      <p:sp>
        <p:nvSpPr>
          <p:cNvPr id="18" name="TextBox 17"/>
          <p:cNvSpPr txBox="1"/>
          <p:nvPr/>
        </p:nvSpPr>
        <p:spPr>
          <a:xfrm>
            <a:off x="1752600" y="4800600"/>
            <a:ext cx="1600200" cy="230832"/>
          </a:xfrm>
          <a:prstGeom prst="rect">
            <a:avLst/>
          </a:prstGeom>
          <a:noFill/>
        </p:spPr>
        <p:txBody>
          <a:bodyPr wrap="square" rtlCol="0">
            <a:spAutoFit/>
          </a:bodyPr>
          <a:lstStyle/>
          <a:p>
            <a:pPr defTabSz="457200" fontAlgn="base">
              <a:spcBef>
                <a:spcPct val="0"/>
              </a:spcBef>
              <a:spcAft>
                <a:spcPct val="0"/>
              </a:spcAft>
            </a:pPr>
            <a:r>
              <a:rPr lang="en-US" sz="900" b="1" dirty="0">
                <a:solidFill>
                  <a:prstClr val="black">
                    <a:lumMod val="75000"/>
                    <a:lumOff val="25000"/>
                  </a:prstClr>
                </a:solidFill>
                <a:latin typeface="Arial" pitchFamily="34" charset="0"/>
                <a:ea typeface="ＭＳ Ｐゴシック" charset="-128"/>
                <a:cs typeface="Arial" pitchFamily="34" charset="0"/>
              </a:rPr>
              <a:t>COLLABORATIVE</a:t>
            </a:r>
          </a:p>
        </p:txBody>
      </p:sp>
      <p:sp>
        <p:nvSpPr>
          <p:cNvPr id="19" name="TextBox 18"/>
          <p:cNvSpPr txBox="1"/>
          <p:nvPr/>
        </p:nvSpPr>
        <p:spPr>
          <a:xfrm>
            <a:off x="1752600" y="3657600"/>
            <a:ext cx="1447800" cy="3693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Our word is reliable, we do what is right </a:t>
            </a:r>
          </a:p>
        </p:txBody>
      </p:sp>
      <p:sp>
        <p:nvSpPr>
          <p:cNvPr id="20" name="TextBox 19"/>
          <p:cNvSpPr txBox="1"/>
          <p:nvPr/>
        </p:nvSpPr>
        <p:spPr>
          <a:xfrm>
            <a:off x="1752600" y="4267201"/>
            <a:ext cx="1447800" cy="5078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We continuously improve and find better ways to get things done </a:t>
            </a:r>
          </a:p>
        </p:txBody>
      </p:sp>
      <p:sp>
        <p:nvSpPr>
          <p:cNvPr id="21" name="TextBox 20"/>
          <p:cNvSpPr txBox="1"/>
          <p:nvPr/>
        </p:nvSpPr>
        <p:spPr>
          <a:xfrm>
            <a:off x="1752600" y="5029201"/>
            <a:ext cx="1447800" cy="5078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We are respectful and are at our best when working together</a:t>
            </a:r>
          </a:p>
        </p:txBody>
      </p:sp>
      <p:sp>
        <p:nvSpPr>
          <p:cNvPr id="22" name="Rectangle 21"/>
          <p:cNvSpPr/>
          <p:nvPr/>
        </p:nvSpPr>
        <p:spPr>
          <a:xfrm>
            <a:off x="3733800" y="762000"/>
            <a:ext cx="1600200" cy="2286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6" name="Rectangle 25"/>
          <p:cNvSpPr/>
          <p:nvPr/>
        </p:nvSpPr>
        <p:spPr>
          <a:xfrm>
            <a:off x="3733800" y="3048000"/>
            <a:ext cx="1600200" cy="3429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7" name="Rectangle 26"/>
          <p:cNvSpPr/>
          <p:nvPr/>
        </p:nvSpPr>
        <p:spPr>
          <a:xfrm>
            <a:off x="5410200" y="762000"/>
            <a:ext cx="1600200" cy="32766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3" name="Rectangle 32"/>
          <p:cNvSpPr/>
          <p:nvPr/>
        </p:nvSpPr>
        <p:spPr>
          <a:xfrm>
            <a:off x="37338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5" name="Rectangle 34"/>
          <p:cNvSpPr/>
          <p:nvPr/>
        </p:nvSpPr>
        <p:spPr>
          <a:xfrm>
            <a:off x="3733800" y="3048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6" name="Rectangle 35"/>
          <p:cNvSpPr/>
          <p:nvPr/>
        </p:nvSpPr>
        <p:spPr>
          <a:xfrm>
            <a:off x="54102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9" name="TextBox 38"/>
          <p:cNvSpPr txBox="1"/>
          <p:nvPr/>
        </p:nvSpPr>
        <p:spPr>
          <a:xfrm>
            <a:off x="3733800" y="83820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Customer Engagement &amp; Value</a:t>
            </a:r>
          </a:p>
        </p:txBody>
      </p:sp>
      <p:sp>
        <p:nvSpPr>
          <p:cNvPr id="40" name="TextBox 39"/>
          <p:cNvSpPr txBox="1"/>
          <p:nvPr/>
        </p:nvSpPr>
        <p:spPr>
          <a:xfrm>
            <a:off x="3733800" y="3200400"/>
            <a:ext cx="1752600" cy="253916"/>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Financial Performance</a:t>
            </a:r>
          </a:p>
        </p:txBody>
      </p:sp>
      <p:sp>
        <p:nvSpPr>
          <p:cNvPr id="41" name="TextBox 40"/>
          <p:cNvSpPr txBox="1"/>
          <p:nvPr/>
        </p:nvSpPr>
        <p:spPr>
          <a:xfrm>
            <a:off x="5410200" y="838200"/>
            <a:ext cx="1600200" cy="253916"/>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Community Vitality</a:t>
            </a:r>
          </a:p>
        </p:txBody>
      </p:sp>
      <p:sp>
        <p:nvSpPr>
          <p:cNvPr id="43" name="TextBox 42"/>
          <p:cNvSpPr txBox="1"/>
          <p:nvPr/>
        </p:nvSpPr>
        <p:spPr>
          <a:xfrm>
            <a:off x="3733800" y="1182470"/>
            <a:ext cx="15240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Deliver more value to more customers and strengthen engagement for mutual understanding</a:t>
            </a:r>
          </a:p>
        </p:txBody>
      </p:sp>
      <p:sp>
        <p:nvSpPr>
          <p:cNvPr id="44" name="TextBox 43"/>
          <p:cNvSpPr txBox="1"/>
          <p:nvPr/>
        </p:nvSpPr>
        <p:spPr>
          <a:xfrm>
            <a:off x="37338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45" name="TextBox 44"/>
          <p:cNvSpPr txBox="1"/>
          <p:nvPr/>
        </p:nvSpPr>
        <p:spPr>
          <a:xfrm>
            <a:off x="3733800" y="2133600"/>
            <a:ext cx="1600200" cy="7848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Expand products and services</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Enhance customer engagement</a:t>
            </a:r>
          </a:p>
        </p:txBody>
      </p:sp>
      <p:sp>
        <p:nvSpPr>
          <p:cNvPr id="46" name="TextBox 45"/>
          <p:cNvSpPr txBox="1"/>
          <p:nvPr/>
        </p:nvSpPr>
        <p:spPr>
          <a:xfrm>
            <a:off x="3733800" y="3544670"/>
            <a:ext cx="15240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Strengthen financial performance to remain a healthy company and an attractive investment</a:t>
            </a:r>
          </a:p>
        </p:txBody>
      </p:sp>
      <p:sp>
        <p:nvSpPr>
          <p:cNvPr id="47" name="TextBox 46"/>
          <p:cNvSpPr txBox="1"/>
          <p:nvPr/>
        </p:nvSpPr>
        <p:spPr>
          <a:xfrm>
            <a:off x="5410200" y="1182470"/>
            <a:ext cx="1524000" cy="5078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Act through partnerships and service to enhance community vitality</a:t>
            </a:r>
          </a:p>
        </p:txBody>
      </p:sp>
      <p:sp>
        <p:nvSpPr>
          <p:cNvPr id="49" name="TextBox 48"/>
          <p:cNvSpPr txBox="1"/>
          <p:nvPr/>
        </p:nvSpPr>
        <p:spPr>
          <a:xfrm>
            <a:off x="54102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51" name="TextBox 50"/>
          <p:cNvSpPr txBox="1"/>
          <p:nvPr/>
        </p:nvSpPr>
        <p:spPr>
          <a:xfrm>
            <a:off x="3733800" y="42672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53" name="TextBox 52"/>
          <p:cNvSpPr txBox="1"/>
          <p:nvPr/>
        </p:nvSpPr>
        <p:spPr>
          <a:xfrm>
            <a:off x="5410200" y="2133601"/>
            <a:ext cx="1600200" cy="1061829"/>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Participate in and support the communities we serve</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Strengthen public commitment to natural &amp; gas and electric safety</a:t>
            </a:r>
          </a:p>
        </p:txBody>
      </p:sp>
      <p:sp>
        <p:nvSpPr>
          <p:cNvPr id="28" name="Rectangle 27"/>
          <p:cNvSpPr/>
          <p:nvPr/>
        </p:nvSpPr>
        <p:spPr>
          <a:xfrm>
            <a:off x="5410200" y="4038600"/>
            <a:ext cx="1600200" cy="24384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42" name="TextBox 41"/>
          <p:cNvSpPr txBox="1"/>
          <p:nvPr/>
        </p:nvSpPr>
        <p:spPr>
          <a:xfrm>
            <a:off x="5410200" y="4114800"/>
            <a:ext cx="1676400" cy="253916"/>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People &amp; Performance</a:t>
            </a:r>
          </a:p>
        </p:txBody>
      </p:sp>
      <p:sp>
        <p:nvSpPr>
          <p:cNvPr id="48" name="TextBox 47"/>
          <p:cNvSpPr txBox="1"/>
          <p:nvPr/>
        </p:nvSpPr>
        <p:spPr>
          <a:xfrm>
            <a:off x="5410200" y="4459070"/>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Reinforce a values - driven culture of employees who do the right thing to help us succeed</a:t>
            </a:r>
          </a:p>
        </p:txBody>
      </p:sp>
      <p:sp>
        <p:nvSpPr>
          <p:cNvPr id="50" name="TextBox 49"/>
          <p:cNvSpPr txBox="1"/>
          <p:nvPr/>
        </p:nvSpPr>
        <p:spPr>
          <a:xfrm>
            <a:off x="5410200" y="51816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54" name="TextBox 53"/>
          <p:cNvSpPr txBox="1"/>
          <p:nvPr/>
        </p:nvSpPr>
        <p:spPr>
          <a:xfrm>
            <a:off x="5410200" y="5410201"/>
            <a:ext cx="1600200" cy="1061829"/>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Engage employees to maximize innovation and performance</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Strengthen employee commitment to safety, security and compliance</a:t>
            </a:r>
          </a:p>
        </p:txBody>
      </p:sp>
      <p:pic>
        <p:nvPicPr>
          <p:cNvPr id="56" name="Picture 55" descr="DSC_0055e.jpg"/>
          <p:cNvPicPr>
            <a:picLocks noChangeAspect="1"/>
          </p:cNvPicPr>
          <p:nvPr/>
        </p:nvPicPr>
        <p:blipFill>
          <a:blip r:embed="rId3" cstate="print"/>
          <a:stretch>
            <a:fillRect/>
          </a:stretch>
        </p:blipFill>
        <p:spPr>
          <a:xfrm>
            <a:off x="5638800" y="3200401"/>
            <a:ext cx="1143000" cy="765149"/>
          </a:xfrm>
          <a:prstGeom prst="rect">
            <a:avLst/>
          </a:prstGeom>
        </p:spPr>
      </p:pic>
      <p:sp>
        <p:nvSpPr>
          <p:cNvPr id="59" name="Rectangle 58"/>
          <p:cNvSpPr/>
          <p:nvPr/>
        </p:nvSpPr>
        <p:spPr>
          <a:xfrm>
            <a:off x="7086600" y="762000"/>
            <a:ext cx="1600200" cy="32766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0" name="Rectangle 59"/>
          <p:cNvSpPr/>
          <p:nvPr/>
        </p:nvSpPr>
        <p:spPr>
          <a:xfrm>
            <a:off x="8763000" y="762000"/>
            <a:ext cx="1600200" cy="37338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1" name="Rectangle 60"/>
          <p:cNvSpPr/>
          <p:nvPr/>
        </p:nvSpPr>
        <p:spPr>
          <a:xfrm>
            <a:off x="7086600" y="2895600"/>
            <a:ext cx="1600200" cy="35814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2" name="Rectangle 61"/>
          <p:cNvSpPr/>
          <p:nvPr/>
        </p:nvSpPr>
        <p:spPr>
          <a:xfrm>
            <a:off x="70866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3" name="Rectangle 62"/>
          <p:cNvSpPr/>
          <p:nvPr/>
        </p:nvSpPr>
        <p:spPr>
          <a:xfrm>
            <a:off x="87630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64" name="Picture 63" descr="Huntington_Park_New_loRes.jpg"/>
          <p:cNvPicPr>
            <a:picLocks noChangeAspect="1"/>
          </p:cNvPicPr>
          <p:nvPr/>
        </p:nvPicPr>
        <p:blipFill>
          <a:blip r:embed="rId4" cstate="print"/>
          <a:stretch>
            <a:fillRect/>
          </a:stretch>
        </p:blipFill>
        <p:spPr>
          <a:xfrm>
            <a:off x="1875764" y="5562600"/>
            <a:ext cx="1477037" cy="990600"/>
          </a:xfrm>
          <a:prstGeom prst="rect">
            <a:avLst/>
          </a:prstGeom>
        </p:spPr>
      </p:pic>
      <p:sp>
        <p:nvSpPr>
          <p:cNvPr id="65" name="TextBox 64"/>
          <p:cNvSpPr txBox="1"/>
          <p:nvPr/>
        </p:nvSpPr>
        <p:spPr>
          <a:xfrm>
            <a:off x="8763000" y="83820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Effective Regulatory Outcomes</a:t>
            </a:r>
          </a:p>
        </p:txBody>
      </p:sp>
      <p:sp>
        <p:nvSpPr>
          <p:cNvPr id="66" name="TextBox 65"/>
          <p:cNvSpPr txBox="1"/>
          <p:nvPr/>
        </p:nvSpPr>
        <p:spPr>
          <a:xfrm>
            <a:off x="7086600" y="296287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Responsible Resources</a:t>
            </a:r>
          </a:p>
        </p:txBody>
      </p:sp>
      <p:sp>
        <p:nvSpPr>
          <p:cNvPr id="67" name="TextBox 66"/>
          <p:cNvSpPr txBox="1"/>
          <p:nvPr/>
        </p:nvSpPr>
        <p:spPr>
          <a:xfrm>
            <a:off x="7086600" y="83820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Safe &amp; Reliable Infrastructure</a:t>
            </a:r>
          </a:p>
        </p:txBody>
      </p:sp>
      <p:sp>
        <p:nvSpPr>
          <p:cNvPr id="69" name="Rectangle 68"/>
          <p:cNvSpPr/>
          <p:nvPr/>
        </p:nvSpPr>
        <p:spPr>
          <a:xfrm>
            <a:off x="7086600" y="28956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0" name="Rectangle 69"/>
          <p:cNvSpPr/>
          <p:nvPr/>
        </p:nvSpPr>
        <p:spPr>
          <a:xfrm>
            <a:off x="5410200" y="40386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1" name="TextBox 70"/>
          <p:cNvSpPr txBox="1"/>
          <p:nvPr/>
        </p:nvSpPr>
        <p:spPr>
          <a:xfrm>
            <a:off x="7086600" y="1219201"/>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Invest in our infrastructure to achieve optimum life-cycle performance – safely, reliably and at a fair price</a:t>
            </a:r>
          </a:p>
        </p:txBody>
      </p:sp>
      <p:sp>
        <p:nvSpPr>
          <p:cNvPr id="72" name="TextBox 71"/>
          <p:cNvSpPr txBox="1"/>
          <p:nvPr/>
        </p:nvSpPr>
        <p:spPr>
          <a:xfrm>
            <a:off x="70866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73" name="TextBox 72"/>
          <p:cNvSpPr txBox="1"/>
          <p:nvPr/>
        </p:nvSpPr>
        <p:spPr>
          <a:xfrm>
            <a:off x="7086600" y="2133600"/>
            <a:ext cx="1600200" cy="7848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Modernize our systems</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Better understand and improve system performance</a:t>
            </a:r>
          </a:p>
        </p:txBody>
      </p:sp>
      <p:sp>
        <p:nvSpPr>
          <p:cNvPr id="74" name="TextBox 73"/>
          <p:cNvSpPr txBox="1"/>
          <p:nvPr/>
        </p:nvSpPr>
        <p:spPr>
          <a:xfrm>
            <a:off x="7086600" y="3343871"/>
            <a:ext cx="15240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Control a portfolio of resources that responsibly meet our long term energy needs</a:t>
            </a:r>
          </a:p>
        </p:txBody>
      </p:sp>
      <p:sp>
        <p:nvSpPr>
          <p:cNvPr id="75" name="TextBox 74"/>
          <p:cNvSpPr txBox="1"/>
          <p:nvPr/>
        </p:nvSpPr>
        <p:spPr>
          <a:xfrm>
            <a:off x="7086600" y="402967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76" name="TextBox 75"/>
          <p:cNvSpPr txBox="1"/>
          <p:nvPr/>
        </p:nvSpPr>
        <p:spPr>
          <a:xfrm>
            <a:off x="7086600" y="4334470"/>
            <a:ext cx="1600200" cy="9233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Integrate renewable/distributed energy resources</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Determine the future of coal generation at Avista</a:t>
            </a:r>
          </a:p>
        </p:txBody>
      </p:sp>
      <p:sp>
        <p:nvSpPr>
          <p:cNvPr id="77" name="TextBox 76"/>
          <p:cNvSpPr txBox="1"/>
          <p:nvPr/>
        </p:nvSpPr>
        <p:spPr>
          <a:xfrm>
            <a:off x="8763000" y="1219201"/>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Drive positive regulatory outcomes at the local, state, regional and federal level</a:t>
            </a:r>
          </a:p>
        </p:txBody>
      </p:sp>
      <p:sp>
        <p:nvSpPr>
          <p:cNvPr id="78" name="TextBox 77"/>
          <p:cNvSpPr txBox="1"/>
          <p:nvPr/>
        </p:nvSpPr>
        <p:spPr>
          <a:xfrm>
            <a:off x="87630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79" name="TextBox 78"/>
          <p:cNvSpPr txBox="1"/>
          <p:nvPr/>
        </p:nvSpPr>
        <p:spPr>
          <a:xfrm>
            <a:off x="8763000" y="2133601"/>
            <a:ext cx="1600200" cy="1200329"/>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Achieve positive outcomes through proactive &amp; constructive engagement</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Achieve or exceed authorized return on equity</a:t>
            </a:r>
          </a:p>
        </p:txBody>
      </p:sp>
      <p:pic>
        <p:nvPicPr>
          <p:cNvPr id="80" name="Picture 79" descr="KFGS 03 for screen.jpg"/>
          <p:cNvPicPr>
            <a:picLocks noChangeAspect="1"/>
          </p:cNvPicPr>
          <p:nvPr/>
        </p:nvPicPr>
        <p:blipFill>
          <a:blip r:embed="rId5" cstate="print"/>
          <a:stretch>
            <a:fillRect/>
          </a:stretch>
        </p:blipFill>
        <p:spPr>
          <a:xfrm>
            <a:off x="8839201" y="3454642"/>
            <a:ext cx="1447800" cy="964958"/>
          </a:xfrm>
          <a:prstGeom prst="rect">
            <a:avLst/>
          </a:prstGeom>
        </p:spPr>
      </p:pic>
      <p:pic>
        <p:nvPicPr>
          <p:cNvPr id="81" name="Picture 80" descr="DSC_0155e.jpg"/>
          <p:cNvPicPr>
            <a:picLocks noChangeAspect="1"/>
          </p:cNvPicPr>
          <p:nvPr/>
        </p:nvPicPr>
        <p:blipFill>
          <a:blip r:embed="rId6" cstate="print"/>
          <a:stretch>
            <a:fillRect/>
          </a:stretch>
        </p:blipFill>
        <p:spPr>
          <a:xfrm>
            <a:off x="7162801" y="5431613"/>
            <a:ext cx="1447800" cy="969188"/>
          </a:xfrm>
          <a:prstGeom prst="rect">
            <a:avLst/>
          </a:prstGeom>
        </p:spPr>
      </p:pic>
      <p:pic>
        <p:nvPicPr>
          <p:cNvPr id="68" name="Picture 67" descr="Financial Performance.png"/>
          <p:cNvPicPr>
            <a:picLocks noChangeAspect="1"/>
          </p:cNvPicPr>
          <p:nvPr/>
        </p:nvPicPr>
        <p:blipFill>
          <a:blip r:embed="rId7" cstate="print"/>
          <a:stretch>
            <a:fillRect/>
          </a:stretch>
        </p:blipFill>
        <p:spPr>
          <a:xfrm>
            <a:off x="3810000" y="4953000"/>
            <a:ext cx="1447800" cy="1447800"/>
          </a:xfrm>
          <a:prstGeom prst="rect">
            <a:avLst/>
          </a:prstGeom>
        </p:spPr>
      </p:pic>
      <p:sp>
        <p:nvSpPr>
          <p:cNvPr id="82" name="TextBox 81"/>
          <p:cNvSpPr txBox="1"/>
          <p:nvPr/>
        </p:nvSpPr>
        <p:spPr>
          <a:xfrm>
            <a:off x="8763000" y="4495800"/>
            <a:ext cx="1600200" cy="184666"/>
          </a:xfrm>
          <a:prstGeom prst="rect">
            <a:avLst/>
          </a:prstGeom>
          <a:noFill/>
        </p:spPr>
        <p:txBody>
          <a:bodyPr wrap="square" rtlCol="0">
            <a:spAutoFit/>
          </a:bodyPr>
          <a:lstStyle/>
          <a:p>
            <a:pPr algn="r" defTabSz="457200" fontAlgn="base">
              <a:spcBef>
                <a:spcPct val="0"/>
              </a:spcBef>
              <a:spcAft>
                <a:spcPct val="0"/>
              </a:spcAft>
            </a:pPr>
            <a:r>
              <a:rPr lang="en-US" sz="600" dirty="0">
                <a:solidFill>
                  <a:prstClr val="black"/>
                </a:solidFill>
                <a:latin typeface="Arial" pitchFamily="34" charset="0"/>
                <a:ea typeface="ＭＳ Ｐゴシック" charset="-128"/>
                <a:cs typeface="Arial" pitchFamily="34" charset="0"/>
              </a:rPr>
              <a:t>Updated July 2015</a:t>
            </a:r>
          </a:p>
        </p:txBody>
      </p:sp>
      <p:sp>
        <p:nvSpPr>
          <p:cNvPr id="52" name="TextBox 51"/>
          <p:cNvSpPr txBox="1"/>
          <p:nvPr/>
        </p:nvSpPr>
        <p:spPr>
          <a:xfrm>
            <a:off x="3733800" y="4572000"/>
            <a:ext cx="1600200" cy="7848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Execute plans for long term financial growth</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Develop new growth platforms</a:t>
            </a:r>
          </a:p>
        </p:txBody>
      </p:sp>
      <p:sp>
        <p:nvSpPr>
          <p:cNvPr id="83" name="Oval 82"/>
          <p:cNvSpPr/>
          <p:nvPr/>
        </p:nvSpPr>
        <p:spPr>
          <a:xfrm>
            <a:off x="1267522" y="690265"/>
            <a:ext cx="2237678" cy="109906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4" name="Oval 83"/>
          <p:cNvSpPr/>
          <p:nvPr/>
        </p:nvSpPr>
        <p:spPr>
          <a:xfrm rot="16200000">
            <a:off x="3183816" y="892845"/>
            <a:ext cx="2623968" cy="1981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042460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Multifamily Prescriptive</a:t>
            </a:r>
            <a:endParaRPr lang="en-US" dirty="0"/>
          </a:p>
        </p:txBody>
      </p:sp>
      <p:sp>
        <p:nvSpPr>
          <p:cNvPr id="8" name="Content Placeholder 7"/>
          <p:cNvSpPr>
            <a:spLocks noGrp="1"/>
          </p:cNvSpPr>
          <p:nvPr>
            <p:ph idx="1"/>
          </p:nvPr>
        </p:nvSpPr>
        <p:spPr>
          <a:xfrm>
            <a:off x="609600" y="1417638"/>
            <a:ext cx="8229600" cy="4483729"/>
          </a:xfrm>
        </p:spPr>
        <p:txBody>
          <a:bodyPr/>
          <a:lstStyle/>
          <a:p>
            <a:r>
              <a:rPr lang="en-US" dirty="0"/>
              <a:t>Multifamily Retrofit Approach</a:t>
            </a:r>
          </a:p>
          <a:p>
            <a:r>
              <a:rPr lang="en-US" dirty="0" smtClean="0"/>
              <a:t>Inquiries Related to Excess Line Allowance</a:t>
            </a:r>
          </a:p>
          <a:p>
            <a:r>
              <a:rPr lang="en-US" dirty="0" smtClean="0"/>
              <a:t>Ease of Adding Prescriptive</a:t>
            </a:r>
          </a:p>
          <a:p>
            <a:pPr lvl="1"/>
            <a:r>
              <a:rPr lang="en-US" dirty="0" smtClean="0"/>
              <a:t>Customer Certainty</a:t>
            </a:r>
          </a:p>
          <a:p>
            <a:pPr lvl="1"/>
            <a:r>
              <a:rPr lang="en-US" dirty="0" smtClean="0"/>
              <a:t>Reduced analysis and contracting</a:t>
            </a:r>
          </a:p>
          <a:p>
            <a:r>
              <a:rPr lang="en-US" dirty="0" smtClean="0"/>
              <a:t>Potential Efficiency Saving Measures</a:t>
            </a:r>
          </a:p>
          <a:p>
            <a:pPr lvl="1"/>
            <a:r>
              <a:rPr lang="en-US" dirty="0" smtClean="0"/>
              <a:t>Electric to Natural Gas Space Heat ~2,400 kWh</a:t>
            </a:r>
          </a:p>
          <a:p>
            <a:pPr lvl="1"/>
            <a:r>
              <a:rPr lang="en-US" dirty="0" smtClean="0"/>
              <a:t>Electric to Natural Gas Water Heat ~3,000 kWh</a:t>
            </a:r>
          </a:p>
          <a:p>
            <a:pPr lvl="1"/>
            <a:r>
              <a:rPr lang="en-US" dirty="0" smtClean="0"/>
              <a:t>High Efficiency Natural Gas Furnace ~18 therm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274" y="731838"/>
            <a:ext cx="3777015" cy="4856162"/>
          </a:xfrm>
          <a:prstGeom prst="rect">
            <a:avLst/>
          </a:prstGeom>
        </p:spPr>
      </p:pic>
    </p:spTree>
    <p:extLst>
      <p:ext uri="{BB962C8B-B14F-4D97-AF65-F5344CB8AC3E}">
        <p14:creationId xmlns:p14="http://schemas.microsoft.com/office/powerpoint/2010/main" val="2370735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Multifamily Natural Gas Direct Use</a:t>
            </a:r>
            <a:endParaRPr lang="en-US" dirty="0"/>
          </a:p>
        </p:txBody>
      </p:sp>
      <p:sp>
        <p:nvSpPr>
          <p:cNvPr id="8" name="Content Placeholder 7"/>
          <p:cNvSpPr>
            <a:spLocks noGrp="1"/>
          </p:cNvSpPr>
          <p:nvPr>
            <p:ph idx="1"/>
          </p:nvPr>
        </p:nvSpPr>
        <p:spPr>
          <a:xfrm>
            <a:off x="609600" y="1566949"/>
            <a:ext cx="9199418" cy="2822171"/>
          </a:xfrm>
        </p:spPr>
        <p:txBody>
          <a:bodyPr/>
          <a:lstStyle/>
          <a:p>
            <a:r>
              <a:rPr lang="en-US" dirty="0" smtClean="0"/>
              <a:t>New Construction Market Transformation</a:t>
            </a:r>
          </a:p>
          <a:p>
            <a:pPr lvl="1"/>
            <a:r>
              <a:rPr lang="en-US" dirty="0" smtClean="0"/>
              <a:t>Potential Lost Opportunity</a:t>
            </a:r>
          </a:p>
          <a:p>
            <a:pPr lvl="1"/>
            <a:r>
              <a:rPr lang="en-US" dirty="0" smtClean="0"/>
              <a:t>Split Incentive</a:t>
            </a:r>
          </a:p>
          <a:p>
            <a:r>
              <a:rPr lang="en-US" dirty="0" smtClean="0"/>
              <a:t>Incentive Increase with 2015 Business Plan</a:t>
            </a:r>
          </a:p>
          <a:p>
            <a:r>
              <a:rPr lang="en-US" dirty="0" smtClean="0"/>
              <a:t>Incentive Available for New Contracts Through 2016</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226985988"/>
              </p:ext>
            </p:extLst>
          </p:nvPr>
        </p:nvGraphicFramePr>
        <p:xfrm>
          <a:off x="929409" y="4389120"/>
          <a:ext cx="8128000" cy="18542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US" dirty="0" smtClean="0"/>
                        <a:t>Year</a:t>
                      </a:r>
                      <a:endParaRPr lang="en-US" dirty="0"/>
                    </a:p>
                  </a:txBody>
                  <a:tcPr/>
                </a:tc>
                <a:tc>
                  <a:txBody>
                    <a:bodyPr/>
                    <a:lstStyle/>
                    <a:p>
                      <a:r>
                        <a:rPr lang="en-US" dirty="0" smtClean="0"/>
                        <a:t>kWh Savings</a:t>
                      </a:r>
                      <a:endParaRPr lang="en-US" dirty="0"/>
                    </a:p>
                  </a:txBody>
                  <a:tcPr/>
                </a:tc>
                <a:tc>
                  <a:txBody>
                    <a:bodyPr/>
                    <a:lstStyle/>
                    <a:p>
                      <a:r>
                        <a:rPr lang="en-US" dirty="0" smtClean="0"/>
                        <a:t>Units</a:t>
                      </a:r>
                      <a:endParaRPr lang="en-US" dirty="0"/>
                    </a:p>
                  </a:txBody>
                  <a:tcPr/>
                </a:tc>
                <a:tc>
                  <a:txBody>
                    <a:bodyPr/>
                    <a:lstStyle/>
                    <a:p>
                      <a:r>
                        <a:rPr lang="en-US" dirty="0" smtClean="0"/>
                        <a:t>Incentive</a:t>
                      </a:r>
                      <a:endParaRPr lang="en-US" dirty="0"/>
                    </a:p>
                  </a:txBody>
                  <a:tcPr/>
                </a:tc>
              </a:tr>
              <a:tr h="370840">
                <a:tc>
                  <a:txBody>
                    <a:bodyPr/>
                    <a:lstStyle/>
                    <a:p>
                      <a:r>
                        <a:rPr lang="en-US" dirty="0" smtClean="0"/>
                        <a:t>2013-2014</a:t>
                      </a:r>
                      <a:endParaRPr lang="en-US" dirty="0"/>
                    </a:p>
                  </a:txBody>
                  <a:tcPr/>
                </a:tc>
                <a:tc>
                  <a:txBody>
                    <a:bodyPr/>
                    <a:lstStyle/>
                    <a:p>
                      <a:r>
                        <a:rPr lang="en-US" dirty="0" smtClean="0"/>
                        <a:t>735,395</a:t>
                      </a:r>
                      <a:endParaRPr lang="en-US" dirty="0"/>
                    </a:p>
                  </a:txBody>
                  <a:tcPr/>
                </a:tc>
                <a:tc>
                  <a:txBody>
                    <a:bodyPr/>
                    <a:lstStyle/>
                    <a:p>
                      <a:r>
                        <a:rPr lang="en-US" dirty="0" smtClean="0"/>
                        <a:t>163</a:t>
                      </a:r>
                      <a:endParaRPr lang="en-US" dirty="0"/>
                    </a:p>
                  </a:txBody>
                  <a:tcPr/>
                </a:tc>
                <a:tc>
                  <a:txBody>
                    <a:bodyPr/>
                    <a:lstStyle/>
                    <a:p>
                      <a:r>
                        <a:rPr lang="en-US" dirty="0" smtClean="0"/>
                        <a:t>$107,700</a:t>
                      </a:r>
                      <a:endParaRPr lang="en-US" dirty="0"/>
                    </a:p>
                  </a:txBody>
                  <a:tcPr/>
                </a:tc>
              </a:tr>
              <a:tr h="370840">
                <a:tc>
                  <a:txBody>
                    <a:bodyPr/>
                    <a:lstStyle/>
                    <a:p>
                      <a:r>
                        <a:rPr lang="en-US" dirty="0" smtClean="0"/>
                        <a:t>2015</a:t>
                      </a:r>
                      <a:endParaRPr lang="en-US" dirty="0"/>
                    </a:p>
                  </a:txBody>
                  <a:tcPr/>
                </a:tc>
                <a:tc>
                  <a:txBody>
                    <a:bodyPr/>
                    <a:lstStyle/>
                    <a:p>
                      <a:r>
                        <a:rPr lang="en-US" dirty="0" smtClean="0"/>
                        <a:t>688,682</a:t>
                      </a:r>
                      <a:endParaRPr lang="en-US" dirty="0"/>
                    </a:p>
                  </a:txBody>
                  <a:tcPr/>
                </a:tc>
                <a:tc>
                  <a:txBody>
                    <a:bodyPr/>
                    <a:lstStyle/>
                    <a:p>
                      <a:r>
                        <a:rPr lang="en-US" dirty="0" smtClean="0"/>
                        <a:t>240</a:t>
                      </a:r>
                      <a:endParaRPr lang="en-US" dirty="0"/>
                    </a:p>
                  </a:txBody>
                  <a:tcPr/>
                </a:tc>
                <a:tc>
                  <a:txBody>
                    <a:bodyPr/>
                    <a:lstStyle/>
                    <a:p>
                      <a:r>
                        <a:rPr lang="en-US" dirty="0" smtClean="0"/>
                        <a:t>$757,200</a:t>
                      </a:r>
                    </a:p>
                  </a:txBody>
                  <a:tcPr/>
                </a:tc>
              </a:tr>
              <a:tr h="370840">
                <a:tc>
                  <a:txBody>
                    <a:bodyPr/>
                    <a:lstStyle/>
                    <a:p>
                      <a:r>
                        <a:rPr lang="en-US" dirty="0" smtClean="0"/>
                        <a:t>2016 1Q</a:t>
                      </a:r>
                      <a:endParaRPr lang="en-US" dirty="0"/>
                    </a:p>
                  </a:txBody>
                  <a:tcPr/>
                </a:tc>
                <a:tc>
                  <a:txBody>
                    <a:bodyPr/>
                    <a:lstStyle/>
                    <a:p>
                      <a:r>
                        <a:rPr lang="en-US" dirty="0" smtClean="0"/>
                        <a:t>256,645</a:t>
                      </a:r>
                      <a:endParaRPr lang="en-US" dirty="0"/>
                    </a:p>
                  </a:txBody>
                  <a:tcPr/>
                </a:tc>
                <a:tc>
                  <a:txBody>
                    <a:bodyPr/>
                    <a:lstStyle/>
                    <a:p>
                      <a:r>
                        <a:rPr lang="en-US" dirty="0" smtClean="0"/>
                        <a:t>89</a:t>
                      </a:r>
                      <a:endParaRPr lang="en-US" dirty="0"/>
                    </a:p>
                  </a:txBody>
                  <a:tcPr/>
                </a:tc>
                <a:tc>
                  <a:txBody>
                    <a:bodyPr/>
                    <a:lstStyle/>
                    <a:p>
                      <a:r>
                        <a:rPr lang="en-US" dirty="0" smtClean="0"/>
                        <a:t>$184,085</a:t>
                      </a:r>
                    </a:p>
                  </a:txBody>
                  <a:tcPr/>
                </a:tc>
              </a:tr>
              <a:tr h="370840">
                <a:tc>
                  <a:txBody>
                    <a:bodyPr/>
                    <a:lstStyle/>
                    <a:p>
                      <a:r>
                        <a:rPr lang="en-US" i="1" dirty="0" smtClean="0"/>
                        <a:t>Contracted</a:t>
                      </a:r>
                      <a:endParaRPr lang="en-US" i="1" dirty="0"/>
                    </a:p>
                  </a:txBody>
                  <a:tcPr/>
                </a:tc>
                <a:tc>
                  <a:txBody>
                    <a:bodyPr/>
                    <a:lstStyle/>
                    <a:p>
                      <a:endParaRPr lang="en-US" i="1" dirty="0"/>
                    </a:p>
                  </a:txBody>
                  <a:tcPr/>
                </a:tc>
                <a:tc>
                  <a:txBody>
                    <a:bodyPr/>
                    <a:lstStyle/>
                    <a:p>
                      <a:r>
                        <a:rPr lang="en-US" i="1" dirty="0" smtClean="0"/>
                        <a:t>267</a:t>
                      </a:r>
                      <a:endParaRPr lang="en-US" i="1" dirty="0"/>
                    </a:p>
                  </a:txBody>
                  <a:tcPr/>
                </a:tc>
                <a:tc>
                  <a:txBody>
                    <a:bodyPr/>
                    <a:lstStyle/>
                    <a:p>
                      <a:r>
                        <a:rPr lang="en-US" i="1" dirty="0" smtClean="0"/>
                        <a:t>$934,500</a:t>
                      </a:r>
                    </a:p>
                  </a:txBody>
                  <a:tcPr/>
                </a:tc>
              </a:tr>
            </a:tbl>
          </a:graphicData>
        </a:graphic>
      </p:graphicFrame>
    </p:spTree>
    <p:extLst>
      <p:ext uri="{BB962C8B-B14F-4D97-AF65-F5344CB8AC3E}">
        <p14:creationId xmlns:p14="http://schemas.microsoft.com/office/powerpoint/2010/main" val="3953521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DSM Funding Opportunities</a:t>
            </a:r>
            <a:endParaRPr lang="en-US" dirty="0"/>
          </a:p>
        </p:txBody>
      </p:sp>
      <p:sp>
        <p:nvSpPr>
          <p:cNvPr id="3" name="Content Placeholder 2"/>
          <p:cNvSpPr>
            <a:spLocks noGrp="1"/>
          </p:cNvSpPr>
          <p:nvPr>
            <p:ph idx="1"/>
          </p:nvPr>
        </p:nvSpPr>
        <p:spPr/>
        <p:txBody>
          <a:bodyPr/>
          <a:lstStyle/>
          <a:p>
            <a:r>
              <a:rPr lang="en-US" dirty="0" smtClean="0"/>
              <a:t>WSU-Energy’s Community Energy Efficiency Program (CEEP)</a:t>
            </a:r>
          </a:p>
          <a:p>
            <a:pPr lvl="1"/>
            <a:r>
              <a:rPr lang="en-US" dirty="0" smtClean="0"/>
              <a:t>Targets wood and oil heat customers</a:t>
            </a:r>
          </a:p>
          <a:p>
            <a:pPr lvl="1"/>
            <a:r>
              <a:rPr lang="en-US" dirty="0" smtClean="0"/>
              <a:t>Aligns with Avista Electric to Natural Gas Water Heat</a:t>
            </a:r>
          </a:p>
          <a:p>
            <a:pPr lvl="1"/>
            <a:r>
              <a:rPr lang="en-US" dirty="0" smtClean="0"/>
              <a:t>Opens Natural Gas Weatherization Opportunities</a:t>
            </a:r>
            <a:endParaRPr lang="en-US" dirty="0"/>
          </a:p>
          <a:p>
            <a:pPr lvl="1"/>
            <a:r>
              <a:rPr lang="en-US" dirty="0" smtClean="0"/>
              <a:t>Aligns with Direct Use Messaging</a:t>
            </a:r>
          </a:p>
          <a:p>
            <a:r>
              <a:rPr lang="en-US" dirty="0" smtClean="0"/>
              <a:t>Idaho Department of Environmental Quality</a:t>
            </a:r>
          </a:p>
          <a:p>
            <a:pPr lvl="1"/>
            <a:r>
              <a:rPr lang="en-US" dirty="0" smtClean="0"/>
              <a:t>Grant Awarded to Reduce Fine Particulate Matter</a:t>
            </a:r>
          </a:p>
          <a:p>
            <a:pPr lvl="1"/>
            <a:r>
              <a:rPr lang="en-US" dirty="0" smtClean="0"/>
              <a:t>Working Through Potential Program Designs</a:t>
            </a:r>
          </a:p>
          <a:p>
            <a:pPr lvl="2"/>
            <a:r>
              <a:rPr lang="en-US" dirty="0" smtClean="0"/>
              <a:t>EPA-certified Wood Stove Incentives</a:t>
            </a:r>
          </a:p>
          <a:p>
            <a:pPr lvl="2"/>
            <a:r>
              <a:rPr lang="en-US" dirty="0" smtClean="0"/>
              <a:t>Encourage Natural Gas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61" y="2561705"/>
            <a:ext cx="1944539" cy="1103657"/>
          </a:xfrm>
          <a:prstGeom prst="rect">
            <a:avLst/>
          </a:prstGeom>
          <a:ln w="12700">
            <a:solidFill>
              <a:schemeClr val="accent2"/>
            </a:solidFill>
          </a:ln>
        </p:spPr>
      </p:pic>
      <p:pic>
        <p:nvPicPr>
          <p:cNvPr id="5" name="Picture 4"/>
          <p:cNvPicPr>
            <a:picLocks noChangeAspect="1"/>
          </p:cNvPicPr>
          <p:nvPr/>
        </p:nvPicPr>
        <p:blipFill>
          <a:blip r:embed="rId3"/>
          <a:stretch>
            <a:fillRect/>
          </a:stretch>
        </p:blipFill>
        <p:spPr>
          <a:xfrm>
            <a:off x="9908815" y="3925551"/>
            <a:ext cx="1402630" cy="1402630"/>
          </a:xfrm>
          <a:prstGeom prst="rect">
            <a:avLst/>
          </a:prstGeom>
          <a:ln w="12700">
            <a:solidFill>
              <a:schemeClr val="accent2"/>
            </a:solidFill>
          </a:ln>
        </p:spPr>
      </p:pic>
    </p:spTree>
    <p:extLst>
      <p:ext uri="{BB962C8B-B14F-4D97-AF65-F5344CB8AC3E}">
        <p14:creationId xmlns:p14="http://schemas.microsoft.com/office/powerpoint/2010/main" val="1316092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EM&amp;V Framework Review</a:t>
            </a:r>
            <a:endParaRPr lang="en-US" dirty="0"/>
          </a:p>
        </p:txBody>
      </p:sp>
      <p:sp>
        <p:nvSpPr>
          <p:cNvPr id="3" name="Subtitle 2"/>
          <p:cNvSpPr>
            <a:spLocks noGrp="1"/>
          </p:cNvSpPr>
          <p:nvPr>
            <p:ph type="subTitle" idx="1"/>
          </p:nvPr>
        </p:nvSpPr>
        <p:spPr/>
        <p:txBody>
          <a:bodyPr/>
          <a:lstStyle/>
          <a:p>
            <a:r>
              <a:rPr lang="en-US" dirty="0" smtClean="0"/>
              <a:t>Mike Dillon</a:t>
            </a:r>
            <a:endParaRPr lang="en-US" dirty="0"/>
          </a:p>
        </p:txBody>
      </p:sp>
    </p:spTree>
    <p:extLst>
      <p:ext uri="{BB962C8B-B14F-4D97-AF65-F5344CB8AC3E}">
        <p14:creationId xmlns:p14="http://schemas.microsoft.com/office/powerpoint/2010/main" val="149743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sp>
        <p:nvSpPr>
          <p:cNvPr id="3" name="Content Placeholder 2"/>
          <p:cNvSpPr>
            <a:spLocks noGrp="1"/>
          </p:cNvSpPr>
          <p:nvPr>
            <p:ph idx="1"/>
          </p:nvPr>
        </p:nvSpPr>
        <p:spPr/>
        <p:txBody>
          <a:bodyPr/>
          <a:lstStyle/>
          <a:p>
            <a:r>
              <a:rPr lang="en-US" dirty="0" smtClean="0"/>
              <a:t>Parking Lot Topics</a:t>
            </a:r>
          </a:p>
          <a:p>
            <a:r>
              <a:rPr lang="en-US" dirty="0" smtClean="0"/>
              <a:t>Action Items</a:t>
            </a:r>
          </a:p>
          <a:p>
            <a:r>
              <a:rPr lang="en-US" dirty="0" smtClean="0"/>
              <a:t>Schedule next Webinar</a:t>
            </a:r>
          </a:p>
          <a:p>
            <a:r>
              <a:rPr lang="en-US" dirty="0" smtClean="0"/>
              <a:t>3</a:t>
            </a:r>
            <a:r>
              <a:rPr lang="en-US" baseline="30000" dirty="0" smtClean="0"/>
              <a:t>rd</a:t>
            </a:r>
            <a:r>
              <a:rPr lang="en-US" dirty="0" smtClean="0"/>
              <a:t> Party Evaluation Report Review</a:t>
            </a:r>
            <a:endParaRPr lang="en-US" dirty="0"/>
          </a:p>
        </p:txBody>
      </p:sp>
    </p:spTree>
    <p:extLst>
      <p:ext uri="{BB962C8B-B14F-4D97-AF65-F5344CB8AC3E}">
        <p14:creationId xmlns:p14="http://schemas.microsoft.com/office/powerpoint/2010/main" val="47499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66268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all your support and service to our Company and our Lawn ……</a:t>
            </a:r>
            <a:endParaRPr lang="en-US" dirty="0"/>
          </a:p>
        </p:txBody>
      </p:sp>
      <p:pic>
        <p:nvPicPr>
          <p:cNvPr id="4" name="Content Placeholder 3"/>
          <p:cNvPicPr>
            <a:picLocks noGrp="1" noChangeAspect="1"/>
          </p:cNvPicPr>
          <p:nvPr>
            <p:ph idx="1"/>
          </p:nvPr>
        </p:nvPicPr>
        <p:blipFill>
          <a:blip r:embed="rId2"/>
          <a:stretch>
            <a:fillRect/>
          </a:stretch>
        </p:blipFill>
        <p:spPr>
          <a:xfrm>
            <a:off x="2154030" y="1600200"/>
            <a:ext cx="7883939" cy="4152900"/>
          </a:xfrm>
          <a:prstGeom prst="rect">
            <a:avLst/>
          </a:prstGeom>
        </p:spPr>
      </p:pic>
    </p:spTree>
    <p:extLst>
      <p:ext uri="{BB962C8B-B14F-4D97-AF65-F5344CB8AC3E}">
        <p14:creationId xmlns:p14="http://schemas.microsoft.com/office/powerpoint/2010/main" val="1903889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Nexant</a:t>
            </a:r>
            <a:r>
              <a:rPr lang="en-US" dirty="0" smtClean="0"/>
              <a:t> Evaluation Presentation</a:t>
            </a:r>
            <a:endParaRPr lang="en-US" dirty="0"/>
          </a:p>
        </p:txBody>
      </p:sp>
      <p:sp>
        <p:nvSpPr>
          <p:cNvPr id="3" name="Subtitle 2"/>
          <p:cNvSpPr>
            <a:spLocks noGrp="1"/>
          </p:cNvSpPr>
          <p:nvPr>
            <p:ph type="subTitle" idx="1"/>
          </p:nvPr>
        </p:nvSpPr>
        <p:spPr/>
        <p:txBody>
          <a:bodyPr/>
          <a:lstStyle/>
          <a:p>
            <a:r>
              <a:rPr lang="en-US" dirty="0" smtClean="0"/>
              <a:t>Lynn Roy</a:t>
            </a:r>
            <a:endParaRPr lang="en-US" dirty="0"/>
          </a:p>
        </p:txBody>
      </p:sp>
    </p:spTree>
    <p:extLst>
      <p:ext uri="{BB962C8B-B14F-4D97-AF65-F5344CB8AC3E}">
        <p14:creationId xmlns:p14="http://schemas.microsoft.com/office/powerpoint/2010/main" val="3089844135"/>
      </p:ext>
    </p:extLst>
  </p:cSld>
  <p:clrMapOvr>
    <a:masterClrMapping/>
  </p:clrMapOvr>
</p:sld>
</file>

<file path=ppt/theme/theme1.xml><?xml version="1.0" encoding="utf-8"?>
<a:theme xmlns:a="http://schemas.openxmlformats.org/drawingml/2006/main" name="Orange Template Revised">
  <a:themeElements>
    <a:clrScheme name="Avista Colors">
      <a:dk1>
        <a:sysClr val="windowText" lastClr="000000"/>
      </a:dk1>
      <a:lt1>
        <a:sysClr val="window" lastClr="FFFFFF"/>
      </a:lt1>
      <a:dk2>
        <a:srgbClr val="1F497D"/>
      </a:dk2>
      <a:lt2>
        <a:srgbClr val="EEECE1"/>
      </a:lt2>
      <a:accent1>
        <a:srgbClr val="002A5F"/>
      </a:accent1>
      <a:accent2>
        <a:srgbClr val="0076BE"/>
      </a:accent2>
      <a:accent3>
        <a:srgbClr val="96D1F2"/>
      </a:accent3>
      <a:accent4>
        <a:srgbClr val="2CB34A"/>
      </a:accent4>
      <a:accent5>
        <a:srgbClr val="82C341"/>
      </a:accent5>
      <a:accent6>
        <a:srgbClr val="C4D82E"/>
      </a:accent6>
      <a:hlink>
        <a:srgbClr val="F58021"/>
      </a:hlink>
      <a:folHlink>
        <a:srgbClr val="FDB5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15f1b76-b32e-440f-80a7-f0ca4d8a872c" ContentTypeId="0x0101006E56B4D1795A2E4DB2F0B01679ED314A" PreviousValue="tru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46EE1DE86796ED4FB8D15861B780C117" ma:contentTypeVersion="135" ma:contentTypeDescription="" ma:contentTypeScope="" ma:versionID="902bf613381097204789305368f30132">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4ccd4140794adb7bccf17b21b5812a9d"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UG</Prefix>
    <DocumentSetType xmlns="dc463f71-b30c-4ab2-9473-d307f9d35888">Compliance</DocumentSetType>
    <IsConfidential xmlns="dc463f71-b30c-4ab2-9473-d307f9d35888">false</IsConfidential>
    <AgendaOrder xmlns="dc463f71-b30c-4ab2-9473-d307f9d35888">false</AgendaOrder>
    <CaseType xmlns="dc463f71-b30c-4ab2-9473-d307f9d35888">Staff Investigation</CaseType>
    <IndustryCode xmlns="dc463f71-b30c-4ab2-9473-d307f9d35888">150</IndustryCode>
    <CaseStatus xmlns="dc463f71-b30c-4ab2-9473-d307f9d35888">Closed</CaseStatus>
    <OpenedDate xmlns="dc463f71-b30c-4ab2-9473-d307f9d35888">2013-11-01T07:00:00+00:00</OpenedDate>
    <Date1 xmlns="dc463f71-b30c-4ab2-9473-d307f9d35888">2016-06-01T07:00:00+00:00</Date1>
    <IsDocumentOrder xmlns="dc463f71-b30c-4ab2-9473-d307f9d35888" xsi:nil="true"/>
    <IsHighlyConfidential xmlns="dc463f71-b30c-4ab2-9473-d307f9d35888">false</IsHighlyConfidential>
    <CaseCompanyNames xmlns="dc463f71-b30c-4ab2-9473-d307f9d35888">Avista Corporation</CaseCompanyNames>
    <DocketNumber xmlns="dc463f71-b30c-4ab2-9473-d307f9d35888">132046</DocketNumber>
    <DelegatedOrder xmlns="dc463f71-b30c-4ab2-9473-d307f9d35888">false</DelegatedOrder>
    <Visibility xmlns="dc463f71-b30c-4ab2-9473-d307f9d35888" xsi:nil="true"/>
    <Nickname xmlns="http://schemas.microsoft.com/sharepoint/v3" xsi:nil="true"/>
    <SignificantOrder xmlns="dc463f71-b30c-4ab2-9473-d307f9d35888">false</SignificantOrder>
  </documentManagement>
</p:properties>
</file>

<file path=customXml/itemProps1.xml><?xml version="1.0" encoding="utf-8"?>
<ds:datastoreItem xmlns:ds="http://schemas.openxmlformats.org/officeDocument/2006/customXml" ds:itemID="{B41A68E9-229C-49FC-88EE-F39FCA84153F}"/>
</file>

<file path=customXml/itemProps2.xml><?xml version="1.0" encoding="utf-8"?>
<ds:datastoreItem xmlns:ds="http://schemas.openxmlformats.org/officeDocument/2006/customXml" ds:itemID="{3400B824-3DEB-4D7A-A64D-1C563EF61546}"/>
</file>

<file path=customXml/itemProps3.xml><?xml version="1.0" encoding="utf-8"?>
<ds:datastoreItem xmlns:ds="http://schemas.openxmlformats.org/officeDocument/2006/customXml" ds:itemID="{992DBF80-B0F6-4932-8985-CEB044CFD7FB}"/>
</file>

<file path=customXml/itemProps4.xml><?xml version="1.0" encoding="utf-8"?>
<ds:datastoreItem xmlns:ds="http://schemas.openxmlformats.org/officeDocument/2006/customXml" ds:itemID="{85CDEDE3-25EB-44AD-B9B1-70F1822EF5D7}"/>
</file>

<file path=docProps/app.xml><?xml version="1.0" encoding="utf-8"?>
<Properties xmlns="http://schemas.openxmlformats.org/officeDocument/2006/extended-properties" xmlns:vt="http://schemas.openxmlformats.org/officeDocument/2006/docPropsVTypes">
  <TotalTime>4526</TotalTime>
  <Words>2674</Words>
  <Application>Microsoft Office PowerPoint</Application>
  <PresentationFormat>Widescreen</PresentationFormat>
  <Paragraphs>423</Paragraphs>
  <Slides>64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64</vt:i4>
      </vt:variant>
    </vt:vector>
  </HeadingPairs>
  <TitlesOfParts>
    <vt:vector size="76" baseType="lpstr">
      <vt:lpstr>ＭＳ Ｐゴシック</vt:lpstr>
      <vt:lpstr>Arial</vt:lpstr>
      <vt:lpstr>Arial </vt:lpstr>
      <vt:lpstr>Arial Bold</vt:lpstr>
      <vt:lpstr>Calibri</vt:lpstr>
      <vt:lpstr>Calibri Light</vt:lpstr>
      <vt:lpstr>Frutiger LT Std 45 Light</vt:lpstr>
      <vt:lpstr>Frutiger LT Std 55 Roman</vt:lpstr>
      <vt:lpstr>Times New Roman</vt:lpstr>
      <vt:lpstr>Wingdings</vt:lpstr>
      <vt:lpstr>Orange Template Revised</vt:lpstr>
      <vt:lpstr>Office Theme</vt:lpstr>
      <vt:lpstr>Avista Advisory Group Meeting</vt:lpstr>
      <vt:lpstr>Welcome and Agenda</vt:lpstr>
      <vt:lpstr>Avista DSM Advisory Group Roles and Responsibilities                            WAC 480-109-110</vt:lpstr>
      <vt:lpstr>Measures of Success                        WAC 480-109-110</vt:lpstr>
      <vt:lpstr>Meeting Ground Rules                         WAC 480-109-110</vt:lpstr>
      <vt:lpstr>PowerPoint Presentation</vt:lpstr>
      <vt:lpstr>Questions</vt:lpstr>
      <vt:lpstr>Thank you for all your support and service to our Company and our Lawn ……</vt:lpstr>
      <vt:lpstr>Nexant Evaluation Presentation</vt:lpstr>
      <vt:lpstr>Gas IRP Update</vt:lpstr>
      <vt:lpstr>Idaho Research and Development Update</vt:lpstr>
      <vt:lpstr>PowerPoint Presentation</vt:lpstr>
      <vt:lpstr>Avista Program Overview - 2016</vt:lpstr>
      <vt:lpstr>Washington (3/31/16)</vt:lpstr>
      <vt:lpstr>Idaho (3/31/16)</vt:lpstr>
      <vt:lpstr>ICNU – Tariff 91 Discussion</vt:lpstr>
      <vt:lpstr>Natural Gas Extension Allowance - Update</vt:lpstr>
      <vt:lpstr>Washington Natural Gas Line Extension Tariff Update</vt:lpstr>
      <vt:lpstr>Excess Allowance and DSM</vt:lpstr>
      <vt:lpstr>Regulatory Updates</vt:lpstr>
      <vt:lpstr>WA 2016 GRC  -  Filed February 18th:  </vt:lpstr>
      <vt:lpstr>Questions</vt:lpstr>
      <vt:lpstr>Avista Advisory Group – Friday April 29</vt:lpstr>
      <vt:lpstr>Avista Program Financials</vt:lpstr>
      <vt:lpstr>Washington (3/31/16)</vt:lpstr>
      <vt:lpstr>Washington Tariff Balances (3/31/16)</vt:lpstr>
      <vt:lpstr>Idaho (3/31/16)</vt:lpstr>
      <vt:lpstr>Idaho Tariff Balances (3/31/16)</vt:lpstr>
      <vt:lpstr>Pilot Program Discussion</vt:lpstr>
      <vt:lpstr>Fleet Heat Technology Evaluation</vt:lpstr>
      <vt:lpstr>Overview</vt:lpstr>
      <vt:lpstr>History</vt:lpstr>
      <vt:lpstr>History…</vt:lpstr>
      <vt:lpstr>History…</vt:lpstr>
      <vt:lpstr>Most Recent Effort</vt:lpstr>
      <vt:lpstr>Preliminary Results</vt:lpstr>
      <vt:lpstr>Future Opportunities</vt:lpstr>
      <vt:lpstr>Avista Employee DSM Store </vt:lpstr>
      <vt:lpstr>The DSM team within Avista’s Energy Solutions Department strives to educate everyone on new technologies, technologies that can help reduce their energy use.   The DSM team has less than 25 people, doing their best to educate the general population.  This store would open the door for 500 to 1500 Avista folks talking about energy efficiency instead of 25.  </vt:lpstr>
      <vt:lpstr>What would be in the Store?</vt:lpstr>
      <vt:lpstr>PowerPoint Presentation</vt:lpstr>
      <vt:lpstr>PowerPoint Presentation</vt:lpstr>
      <vt:lpstr>The “Pilot” DSM Store Goal The goal of this program is to show that Avista is walking the talk and we are giving the opportunity for all of our employees to help us.    The energy savings should pay for the limited amount of labor, and the Company proposes to treat this as a pilot for the first year of operation so that is does not adversely impact our portfolio total resource cost in any way.   </vt:lpstr>
      <vt:lpstr>Commercial Energy Analytics Pilot</vt:lpstr>
      <vt:lpstr>Partner with Ecova formerly Retroficiency</vt:lpstr>
      <vt:lpstr>Virtual Energy Assessment (VEA)</vt:lpstr>
      <vt:lpstr>Virtual Energy Assessment (VEA) continued:</vt:lpstr>
      <vt:lpstr>Efficiency Track</vt:lpstr>
      <vt:lpstr>Efficiency Track Continued:</vt:lpstr>
      <vt:lpstr>Efficiency Track Continued:</vt:lpstr>
      <vt:lpstr>Real-time or near real-time evaluation</vt:lpstr>
      <vt:lpstr>Integrated real-time evaluations – </vt:lpstr>
      <vt:lpstr>Real-time evaluations will build upon program pre/post measurement and verification (M&amp;V) activities we presently perform, incorporating both program impacts and processes. Such efforts will decrease duplicative effort and will be more cost-effective overall than separate post-program evaluations, providing near immediate results to project and program implementers, evaluation managers, and regulators.</vt:lpstr>
      <vt:lpstr>Dynamic reporting of site, project, and overall program impacts – The real-time evaluation will provide ongoing data to the program staff and regulators to support reporting and planning. This timely information will be valuable in targeting program efforts to the most productive measures and customer types and can help infrastructure planning teams with up-to-date information for forecasting, as well as energy-focused efficiency reductions.</vt:lpstr>
      <vt:lpstr>Assured quality control and immediate programmatic and project improvements – Through dynamic reporting of pre- and post-M&amp;V of newly installed projects, much data can be ascertained on the merits of a wide variety of technologies, approaches for implementation in various sectors, and assumptions on operating characteristics that drive technology success. This information can be used to guide future projects – even ones that are near ready for implementation planning – in enabling better installations that are more likely to achieve their projected savings. </vt:lpstr>
      <vt:lpstr>Real-time dashboard and database of program results – The mechanisms for real-time reporting and information dissemination are crucial for the success of real-time evaluation efforts. Typical strategies include graphic reporting user interfaces (on-screen dashboards), with associated backbone databases, that are continually updated to reflect results on specific projects and aggregated results. </vt:lpstr>
      <vt:lpstr>Progressive move toward incorporation of real-time metering with immediate reporting of impacts – The ultimate stage in real-time evaluations involve use of actual, real-time metering system reporting, with cloud-based meter result distribution and storage and ultimate analysis and aggregation to stated database structures and reporting dashboards.</vt:lpstr>
      <vt:lpstr>Program Updates</vt:lpstr>
      <vt:lpstr>Small Business Program</vt:lpstr>
      <vt:lpstr>Multifamily Prescriptive</vt:lpstr>
      <vt:lpstr>Multifamily Natural Gas Direct Use</vt:lpstr>
      <vt:lpstr>External DSM Funding Opportunities</vt:lpstr>
      <vt:lpstr>EM&amp;V Framework Review</vt:lpstr>
      <vt:lpstr>Wrap Up</vt:lpstr>
    </vt:vector>
  </TitlesOfParts>
  <Company>Avista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Dan</dc:creator>
  <cp:lastModifiedBy>Gervais, Linda</cp:lastModifiedBy>
  <cp:revision>33</cp:revision>
  <dcterms:created xsi:type="dcterms:W3CDTF">2016-04-14T20:20:12Z</dcterms:created>
  <dcterms:modified xsi:type="dcterms:W3CDTF">2016-04-25T22:44:13Z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0x0101006E56B4D1795A2E4DB2F0B01679ED314A0046EE1DE86796ED4FB8D15861B780C117</vt:lpwstr>
  </property>
  <property fmtid="{D5CDD505-2E9C-101B-9397-08002B2CF9AE}" pid="3" name="_docset_NoMedatataSyncRequired">
    <vt:lpwstr>False</vt:lpwstr>
  </property>
</Properties>
</file>