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D56D8-9C56-4DCD-B77A-23DF6B331368}" v="8" dt="2021-05-11T18:12:50.572"/>
    <p1510:client id="{92A8A23D-43F1-44FC-B679-0762DBA5D262}" v="41" dt="2021-05-11T18:34:58.8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0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accounts with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IOU Accts with Arrearages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Charts'!$B$28:$N$28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Charts'!$B$29:$N$29</c:f>
              <c:numCache>
                <c:formatCode>General</c:formatCode>
                <c:ptCount val="13"/>
                <c:pt idx="0">
                  <c:v>293893</c:v>
                </c:pt>
                <c:pt idx="1">
                  <c:v>275907</c:v>
                </c:pt>
                <c:pt idx="2">
                  <c:v>276003</c:v>
                </c:pt>
                <c:pt idx="3">
                  <c:v>255077</c:v>
                </c:pt>
                <c:pt idx="4">
                  <c:v>259322</c:v>
                </c:pt>
                <c:pt idx="5">
                  <c:v>266238</c:v>
                </c:pt>
                <c:pt idx="6">
                  <c:v>253578</c:v>
                </c:pt>
                <c:pt idx="7">
                  <c:v>276980</c:v>
                </c:pt>
                <c:pt idx="8">
                  <c:v>254349</c:v>
                </c:pt>
                <c:pt idx="9">
                  <c:v>276994</c:v>
                </c:pt>
                <c:pt idx="10">
                  <c:v>263583</c:v>
                </c:pt>
                <c:pt idx="11">
                  <c:v>276837</c:v>
                </c:pt>
                <c:pt idx="12">
                  <c:v>250241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3-4501-9C8B-8D4689524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069168"/>
        <c:axId val="794070000"/>
      </c:lineChart>
      <c:dateAx>
        <c:axId val="7940691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4070000"/>
        <c:crosses val="autoZero"/>
        <c:auto val="1"/>
        <c:lblOffset val="100"/>
        <c:baseTimeUnit val="months"/>
      </c:dateAx>
      <c:valAx>
        <c:axId val="794070000"/>
        <c:scaling>
          <c:orientation val="minMax"/>
          <c:max val="300000"/>
          <c:min val="2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069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Charts'!$B$6:$N$6</c:f>
              <c:numCache>
                <c:formatCode>General</c:formatCode>
                <c:ptCount val="13"/>
                <c:pt idx="0">
                  <c:v>4661</c:v>
                </c:pt>
                <c:pt idx="1">
                  <c:v>2822</c:v>
                </c:pt>
                <c:pt idx="2">
                  <c:v>1575</c:v>
                </c:pt>
                <c:pt idx="3">
                  <c:v>2128</c:v>
                </c:pt>
                <c:pt idx="4">
                  <c:v>1892</c:v>
                </c:pt>
                <c:pt idx="5">
                  <c:v>2441</c:v>
                </c:pt>
                <c:pt idx="6">
                  <c:v>1525</c:v>
                </c:pt>
                <c:pt idx="7">
                  <c:v>3906</c:v>
                </c:pt>
                <c:pt idx="8">
                  <c:v>1103</c:v>
                </c:pt>
                <c:pt idx="9">
                  <c:v>8430</c:v>
                </c:pt>
                <c:pt idx="10">
                  <c:v>1610</c:v>
                </c:pt>
                <c:pt idx="11">
                  <c:v>2424</c:v>
                </c:pt>
                <c:pt idx="12">
                  <c:v>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9B-42E7-A7E5-EE6B02500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167680"/>
        <c:axId val="1625166432"/>
      </c:lineChart>
      <c:dateAx>
        <c:axId val="16251676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5166432"/>
        <c:crosses val="autoZero"/>
        <c:auto val="1"/>
        <c:lblOffset val="100"/>
        <c:baseTimeUnit val="months"/>
      </c:dateAx>
      <c:valAx>
        <c:axId val="16251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67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Avista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Charts'!$B$17:$N$17</c:f>
              <c:numCache>
                <c:formatCode>_("$"* #,##0_);_("$"* \(#,##0\);_("$"* "-"??_);_(@_)</c:formatCode>
                <c:ptCount val="13"/>
                <c:pt idx="0">
                  <c:v>5641851.040000001</c:v>
                </c:pt>
                <c:pt idx="1">
                  <c:v>6477114.9100000011</c:v>
                </c:pt>
                <c:pt idx="2">
                  <c:v>7135261.0899999999</c:v>
                </c:pt>
                <c:pt idx="3">
                  <c:v>6653675.7999999998</c:v>
                </c:pt>
                <c:pt idx="4">
                  <c:v>6885562.7499999991</c:v>
                </c:pt>
                <c:pt idx="5">
                  <c:v>7390488.4299999997</c:v>
                </c:pt>
                <c:pt idx="6">
                  <c:v>7830637.3300000001</c:v>
                </c:pt>
                <c:pt idx="7">
                  <c:v>7980985.5700000003</c:v>
                </c:pt>
                <c:pt idx="8">
                  <c:v>9051018.3300000001</c:v>
                </c:pt>
                <c:pt idx="9">
                  <c:v>7990881.3799999999</c:v>
                </c:pt>
                <c:pt idx="10">
                  <c:v>10670984</c:v>
                </c:pt>
                <c:pt idx="11">
                  <c:v>12689222</c:v>
                </c:pt>
                <c:pt idx="12">
                  <c:v>13023842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7C-4007-B1C8-7480D933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55696"/>
        <c:axId val="1627156112"/>
      </c:lineChart>
      <c:dateAx>
        <c:axId val="16271556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56112"/>
        <c:crosses val="autoZero"/>
        <c:auto val="1"/>
        <c:lblOffset val="100"/>
        <c:baseTimeUnit val="months"/>
      </c:dateAx>
      <c:valAx>
        <c:axId val="1627156112"/>
        <c:scaling>
          <c:orientation val="minMax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556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3573688562902243E-2"/>
                <c:y val="0.3939351851851851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Charts'!$B$18:$N$18</c:f>
              <c:numCache>
                <c:formatCode>_("$"* #,##0_);_("$"* \(#,##0\);_("$"* "-"??_);_(@_)</c:formatCode>
                <c:ptCount val="13"/>
                <c:pt idx="0">
                  <c:v>1467899</c:v>
                </c:pt>
                <c:pt idx="1">
                  <c:v>1962004</c:v>
                </c:pt>
                <c:pt idx="2">
                  <c:v>2478146</c:v>
                </c:pt>
                <c:pt idx="3">
                  <c:v>2517557</c:v>
                </c:pt>
                <c:pt idx="4">
                  <c:v>2688730</c:v>
                </c:pt>
                <c:pt idx="5">
                  <c:v>2821503</c:v>
                </c:pt>
                <c:pt idx="6">
                  <c:v>3067946</c:v>
                </c:pt>
                <c:pt idx="7">
                  <c:v>2971400</c:v>
                </c:pt>
                <c:pt idx="8">
                  <c:v>3380265</c:v>
                </c:pt>
                <c:pt idx="9">
                  <c:v>3495926</c:v>
                </c:pt>
                <c:pt idx="10">
                  <c:v>4586143</c:v>
                </c:pt>
                <c:pt idx="11">
                  <c:v>4805507</c:v>
                </c:pt>
                <c:pt idx="12">
                  <c:v>4867259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5E-45A0-9D29-DBAEFFE8A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01104"/>
        <c:axId val="1547401520"/>
      </c:lineChart>
      <c:dateAx>
        <c:axId val="15474011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7401520"/>
        <c:crosses val="autoZero"/>
        <c:auto val="1"/>
        <c:lblOffset val="100"/>
        <c:baseTimeUnit val="months"/>
      </c:dateAx>
      <c:valAx>
        <c:axId val="154740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0110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324009324009324E-3"/>
                <c:y val="0.4013033129171910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836910797109265E-2"/>
          <c:y val="0.14510623451881044"/>
          <c:w val="0.94446445906590448"/>
          <c:h val="0.68061767730236"/>
        </c:manualLayout>
      </c:layout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Charts'!$B$7:$N$7</c:f>
              <c:numCache>
                <c:formatCode>General</c:formatCode>
                <c:ptCount val="13"/>
                <c:pt idx="0">
                  <c:v>24878</c:v>
                </c:pt>
                <c:pt idx="1">
                  <c:v>24618</c:v>
                </c:pt>
                <c:pt idx="2">
                  <c:v>25359</c:v>
                </c:pt>
                <c:pt idx="3">
                  <c:v>22830</c:v>
                </c:pt>
                <c:pt idx="4">
                  <c:v>21531</c:v>
                </c:pt>
                <c:pt idx="5">
                  <c:v>21860</c:v>
                </c:pt>
                <c:pt idx="6">
                  <c:v>22365</c:v>
                </c:pt>
                <c:pt idx="7">
                  <c:v>21717</c:v>
                </c:pt>
                <c:pt idx="8">
                  <c:v>21195</c:v>
                </c:pt>
                <c:pt idx="9">
                  <c:v>22899</c:v>
                </c:pt>
                <c:pt idx="10">
                  <c:v>21801</c:v>
                </c:pt>
                <c:pt idx="11">
                  <c:v>24213</c:v>
                </c:pt>
                <c:pt idx="12">
                  <c:v>24408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D-480B-A1B3-BEFEE16D6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6082544"/>
        <c:axId val="1026085872"/>
      </c:lineChart>
      <c:dateAx>
        <c:axId val="10260825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26085872"/>
        <c:crosses val="autoZero"/>
        <c:auto val="1"/>
        <c:lblOffset val="100"/>
        <c:baseTimeUnit val="months"/>
      </c:dateAx>
      <c:valAx>
        <c:axId val="1026085872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6082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Known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Charts'!$B$8:$N$8</c:f>
              <c:numCache>
                <c:formatCode>General</c:formatCode>
                <c:ptCount val="13"/>
                <c:pt idx="0">
                  <c:v>416</c:v>
                </c:pt>
                <c:pt idx="1">
                  <c:v>413</c:v>
                </c:pt>
                <c:pt idx="2">
                  <c:v>398</c:v>
                </c:pt>
                <c:pt idx="3">
                  <c:v>389</c:v>
                </c:pt>
                <c:pt idx="4">
                  <c:v>374</c:v>
                </c:pt>
                <c:pt idx="5">
                  <c:v>355</c:v>
                </c:pt>
                <c:pt idx="6">
                  <c:v>332</c:v>
                </c:pt>
                <c:pt idx="7">
                  <c:v>387</c:v>
                </c:pt>
                <c:pt idx="8">
                  <c:v>370</c:v>
                </c:pt>
                <c:pt idx="9">
                  <c:v>351</c:v>
                </c:pt>
                <c:pt idx="10">
                  <c:v>535</c:v>
                </c:pt>
                <c:pt idx="11">
                  <c:v>665</c:v>
                </c:pt>
                <c:pt idx="12">
                  <c:v>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61-4581-BFBF-4B82E60CE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869952"/>
        <c:axId val="1671873696"/>
      </c:lineChart>
      <c:dateAx>
        <c:axId val="16718699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71873696"/>
        <c:crosses val="autoZero"/>
        <c:auto val="1"/>
        <c:lblOffset val="100"/>
        <c:baseTimeUnit val="months"/>
      </c:dateAx>
      <c:valAx>
        <c:axId val="167187369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6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Charts'!$B$19:$N$19</c:f>
              <c:numCache>
                <c:formatCode>_("$"* #,##0_);_("$"* \(#,##0\);_("$"* "-"??_);_(@_)</c:formatCode>
                <c:ptCount val="13"/>
                <c:pt idx="0">
                  <c:v>5814961.7600000035</c:v>
                </c:pt>
                <c:pt idx="1">
                  <c:v>6393467.2199999988</c:v>
                </c:pt>
                <c:pt idx="2">
                  <c:v>6899349.6299999971</c:v>
                </c:pt>
                <c:pt idx="3">
                  <c:v>6178337.099999995</c:v>
                </c:pt>
                <c:pt idx="4">
                  <c:v>5901098.1500000013</c:v>
                </c:pt>
                <c:pt idx="5">
                  <c:v>6160819.0899999999</c:v>
                </c:pt>
                <c:pt idx="6">
                  <c:v>6599003.0699999975</c:v>
                </c:pt>
                <c:pt idx="7">
                  <c:v>6754053</c:v>
                </c:pt>
                <c:pt idx="8">
                  <c:v>6791457</c:v>
                </c:pt>
                <c:pt idx="9">
                  <c:v>7740538</c:v>
                </c:pt>
                <c:pt idx="10">
                  <c:v>8278515</c:v>
                </c:pt>
                <c:pt idx="11">
                  <c:v>9524636</c:v>
                </c:pt>
                <c:pt idx="12">
                  <c:v>10227742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8D-4AD1-9757-A8BF8ACA3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59440"/>
        <c:axId val="1627152368"/>
      </c:lineChart>
      <c:dateAx>
        <c:axId val="16271594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52368"/>
        <c:crosses val="autoZero"/>
        <c:auto val="1"/>
        <c:lblOffset val="100"/>
        <c:baseTimeUnit val="months"/>
      </c:dateAx>
      <c:valAx>
        <c:axId val="1627152368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594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895227938635855E-2"/>
                <c:y val="0.4410440166927460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PacifiCorp</a:t>
            </a:r>
            <a:r>
              <a:rPr lang="en-US" baseline="0"/>
              <a:t> Known Low Income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Charts'!$B$20:$N$20</c:f>
              <c:numCache>
                <c:formatCode>_("$"* #,##0_);_("$"* \(#,##0\);_("$"* "-"??_);_(@_)</c:formatCode>
                <c:ptCount val="13"/>
                <c:pt idx="0">
                  <c:v>702823</c:v>
                </c:pt>
                <c:pt idx="1">
                  <c:v>800579</c:v>
                </c:pt>
                <c:pt idx="2">
                  <c:v>905894</c:v>
                </c:pt>
                <c:pt idx="3">
                  <c:v>859834</c:v>
                </c:pt>
                <c:pt idx="4">
                  <c:v>838231</c:v>
                </c:pt>
                <c:pt idx="5">
                  <c:v>866950</c:v>
                </c:pt>
                <c:pt idx="6">
                  <c:v>886958</c:v>
                </c:pt>
                <c:pt idx="7">
                  <c:v>920110</c:v>
                </c:pt>
                <c:pt idx="8">
                  <c:v>965814</c:v>
                </c:pt>
                <c:pt idx="9">
                  <c:v>1075274</c:v>
                </c:pt>
                <c:pt idx="10">
                  <c:v>1365233</c:v>
                </c:pt>
                <c:pt idx="11">
                  <c:v>1436371</c:v>
                </c:pt>
                <c:pt idx="12">
                  <c:v>1465497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7-4E43-B593-D221FDDF8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168096"/>
        <c:axId val="1625173088"/>
      </c:lineChart>
      <c:dateAx>
        <c:axId val="16251680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5173088"/>
        <c:crosses val="autoZero"/>
        <c:auto val="1"/>
        <c:lblOffset val="100"/>
        <c:baseTimeUnit val="months"/>
      </c:dateAx>
      <c:valAx>
        <c:axId val="1625173088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168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NW</a:t>
            </a:r>
            <a:r>
              <a:rPr lang="en-US" baseline="0"/>
              <a:t> Natural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Charts'!$B$9:$N$9</c:f>
              <c:numCache>
                <c:formatCode>General</c:formatCode>
                <c:ptCount val="13"/>
                <c:pt idx="0">
                  <c:v>10544</c:v>
                </c:pt>
                <c:pt idx="1">
                  <c:v>11313</c:v>
                </c:pt>
                <c:pt idx="2">
                  <c:v>12537</c:v>
                </c:pt>
                <c:pt idx="3">
                  <c:v>10609</c:v>
                </c:pt>
                <c:pt idx="4">
                  <c:v>9259</c:v>
                </c:pt>
                <c:pt idx="5">
                  <c:v>7891</c:v>
                </c:pt>
                <c:pt idx="6">
                  <c:v>6873</c:v>
                </c:pt>
                <c:pt idx="7">
                  <c:v>7125</c:v>
                </c:pt>
                <c:pt idx="8">
                  <c:v>7074</c:v>
                </c:pt>
                <c:pt idx="9">
                  <c:v>7100</c:v>
                </c:pt>
                <c:pt idx="10">
                  <c:v>8623</c:v>
                </c:pt>
                <c:pt idx="11">
                  <c:v>9965</c:v>
                </c:pt>
                <c:pt idx="12">
                  <c:v>10905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CE-466C-9035-5297A6693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0304704"/>
        <c:axId val="1720315936"/>
      </c:lineChart>
      <c:dateAx>
        <c:axId val="1720304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20315936"/>
        <c:crosses val="autoZero"/>
        <c:auto val="1"/>
        <c:lblOffset val="100"/>
        <c:baseTimeUnit val="months"/>
      </c:dateAx>
      <c:valAx>
        <c:axId val="172031593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30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Charts'!$B$10:$N$10</c:f>
              <c:numCache>
                <c:formatCode>General</c:formatCode>
                <c:ptCount val="13"/>
                <c:pt idx="0">
                  <c:v>71</c:v>
                </c:pt>
                <c:pt idx="1">
                  <c:v>66</c:v>
                </c:pt>
                <c:pt idx="2">
                  <c:v>61</c:v>
                </c:pt>
                <c:pt idx="3">
                  <c:v>97</c:v>
                </c:pt>
                <c:pt idx="4">
                  <c:v>116</c:v>
                </c:pt>
                <c:pt idx="5">
                  <c:v>45</c:v>
                </c:pt>
                <c:pt idx="6">
                  <c:v>37</c:v>
                </c:pt>
                <c:pt idx="7">
                  <c:v>7</c:v>
                </c:pt>
                <c:pt idx="8">
                  <c:v>39</c:v>
                </c:pt>
                <c:pt idx="9">
                  <c:v>146</c:v>
                </c:pt>
                <c:pt idx="10">
                  <c:v>143</c:v>
                </c:pt>
                <c:pt idx="11">
                  <c:v>95</c:v>
                </c:pt>
                <c:pt idx="12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5-44C4-89A8-2775A6181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847904"/>
        <c:axId val="1671847072"/>
      </c:lineChart>
      <c:dateAx>
        <c:axId val="16718479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71847072"/>
        <c:crosses val="autoZero"/>
        <c:auto val="1"/>
        <c:lblOffset val="100"/>
        <c:baseTimeUnit val="months"/>
      </c:dateAx>
      <c:valAx>
        <c:axId val="167184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84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NW</a:t>
            </a:r>
            <a:r>
              <a:rPr lang="en-US" baseline="0"/>
              <a:t> Natural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Charts'!$B$21:$N$21</c:f>
              <c:numCache>
                <c:formatCode>_("$"* #,##0_);_("$"* \(#,##0\);_("$"* "-"??_);_(@_)</c:formatCode>
                <c:ptCount val="13"/>
                <c:pt idx="0">
                  <c:v>921159.91000000015</c:v>
                </c:pt>
                <c:pt idx="1">
                  <c:v>1140588.2499999998</c:v>
                </c:pt>
                <c:pt idx="2">
                  <c:v>1304055.79</c:v>
                </c:pt>
                <c:pt idx="3">
                  <c:v>1034576.1500000001</c:v>
                </c:pt>
                <c:pt idx="4">
                  <c:v>831146.78000000014</c:v>
                </c:pt>
                <c:pt idx="5">
                  <c:v>712892.63</c:v>
                </c:pt>
                <c:pt idx="6">
                  <c:v>618676.16999999993</c:v>
                </c:pt>
                <c:pt idx="7">
                  <c:v>636897.74</c:v>
                </c:pt>
                <c:pt idx="8">
                  <c:v>682040.69</c:v>
                </c:pt>
                <c:pt idx="9">
                  <c:v>909740.09</c:v>
                </c:pt>
                <c:pt idx="10">
                  <c:v>1293824</c:v>
                </c:pt>
                <c:pt idx="11">
                  <c:v>1584168</c:v>
                </c:pt>
                <c:pt idx="12">
                  <c:v>1843860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B1-4531-9E6C-6ABE4CC12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50288"/>
        <c:axId val="1627146544"/>
      </c:lineChart>
      <c:dateAx>
        <c:axId val="16271502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46544"/>
        <c:crosses val="autoZero"/>
        <c:auto val="1"/>
        <c:lblOffset val="100"/>
        <c:baseTimeUnit val="months"/>
      </c:dateAx>
      <c:valAx>
        <c:axId val="16271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50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with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Low Income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Charts'!$B$28:$N$28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Charts'!$B$30:$N$30</c:f>
              <c:numCache>
                <c:formatCode>General</c:formatCode>
                <c:ptCount val="13"/>
                <c:pt idx="0">
                  <c:v>9150</c:v>
                </c:pt>
                <c:pt idx="1">
                  <c:v>9665</c:v>
                </c:pt>
                <c:pt idx="2">
                  <c:v>10221</c:v>
                </c:pt>
                <c:pt idx="3">
                  <c:v>10589</c:v>
                </c:pt>
                <c:pt idx="4">
                  <c:v>7746</c:v>
                </c:pt>
                <c:pt idx="5">
                  <c:v>6848</c:v>
                </c:pt>
                <c:pt idx="6">
                  <c:v>5529</c:v>
                </c:pt>
                <c:pt idx="7">
                  <c:v>10867</c:v>
                </c:pt>
                <c:pt idx="8">
                  <c:v>6075</c:v>
                </c:pt>
                <c:pt idx="9">
                  <c:v>14738</c:v>
                </c:pt>
                <c:pt idx="10">
                  <c:v>8044</c:v>
                </c:pt>
                <c:pt idx="11">
                  <c:v>8896</c:v>
                </c:pt>
                <c:pt idx="12">
                  <c:v>12969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5D-441E-B612-EEEE2FE3D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414256"/>
        <c:axId val="1110422576"/>
      </c:lineChart>
      <c:dateAx>
        <c:axId val="11104142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0422576"/>
        <c:crosses val="autoZero"/>
        <c:auto val="1"/>
        <c:lblOffset val="100"/>
        <c:baseTimeUnit val="months"/>
      </c:dateAx>
      <c:valAx>
        <c:axId val="1110422576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414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Charts'!$B$22:$N$22</c:f>
              <c:numCache>
                <c:formatCode>_("$"* #,##0_);_("$"* \(#,##0\);_("$"* "-"??_);_(@_)</c:formatCode>
                <c:ptCount val="13"/>
                <c:pt idx="0">
                  <c:v>17439</c:v>
                </c:pt>
                <c:pt idx="1">
                  <c:v>21587</c:v>
                </c:pt>
                <c:pt idx="2">
                  <c:v>23312</c:v>
                </c:pt>
                <c:pt idx="3">
                  <c:v>20128</c:v>
                </c:pt>
                <c:pt idx="4">
                  <c:v>13775</c:v>
                </c:pt>
                <c:pt idx="5">
                  <c:v>8230</c:v>
                </c:pt>
                <c:pt idx="6">
                  <c:v>5105</c:v>
                </c:pt>
                <c:pt idx="7">
                  <c:v>16786</c:v>
                </c:pt>
                <c:pt idx="8">
                  <c:v>16885</c:v>
                </c:pt>
                <c:pt idx="9">
                  <c:v>11453</c:v>
                </c:pt>
                <c:pt idx="10">
                  <c:v>21252</c:v>
                </c:pt>
                <c:pt idx="11">
                  <c:v>19078</c:v>
                </c:pt>
                <c:pt idx="12">
                  <c:v>10623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56-4DAA-93E7-37D272758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429808"/>
        <c:axId val="1547430224"/>
      </c:lineChart>
      <c:dateAx>
        <c:axId val="15474298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7430224"/>
        <c:crosses val="autoZero"/>
        <c:auto val="1"/>
        <c:lblOffset val="100"/>
        <c:baseTimeUnit val="months"/>
      </c:dateAx>
      <c:valAx>
        <c:axId val="154743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429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CNG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Charts'!$B$11:$N$11</c:f>
              <c:numCache>
                <c:formatCode>General</c:formatCode>
                <c:ptCount val="13"/>
                <c:pt idx="0">
                  <c:v>15975</c:v>
                </c:pt>
                <c:pt idx="1">
                  <c:v>15072</c:v>
                </c:pt>
                <c:pt idx="2">
                  <c:v>16905</c:v>
                </c:pt>
                <c:pt idx="3">
                  <c:v>15201</c:v>
                </c:pt>
                <c:pt idx="4">
                  <c:v>15376</c:v>
                </c:pt>
                <c:pt idx="5">
                  <c:v>17018</c:v>
                </c:pt>
                <c:pt idx="6">
                  <c:v>15727</c:v>
                </c:pt>
                <c:pt idx="7">
                  <c:v>15818</c:v>
                </c:pt>
                <c:pt idx="8">
                  <c:v>18221</c:v>
                </c:pt>
                <c:pt idx="9">
                  <c:v>14587</c:v>
                </c:pt>
                <c:pt idx="10">
                  <c:v>16355</c:v>
                </c:pt>
                <c:pt idx="11">
                  <c:v>17832</c:v>
                </c:pt>
                <c:pt idx="12">
                  <c:v>14374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4E-4CE9-B64A-A54D35B3F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923744"/>
        <c:axId val="1725922080"/>
      </c:lineChart>
      <c:dateAx>
        <c:axId val="1725923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25922080"/>
        <c:crosses val="autoZero"/>
        <c:auto val="1"/>
        <c:lblOffset val="100"/>
        <c:baseTimeUnit val="months"/>
      </c:dateAx>
      <c:valAx>
        <c:axId val="172592208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5923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Charts'!$B$12:$N$12</c:f>
              <c:numCache>
                <c:formatCode>General</c:formatCode>
                <c:ptCount val="13"/>
                <c:pt idx="0">
                  <c:v>417</c:v>
                </c:pt>
                <c:pt idx="1">
                  <c:v>294</c:v>
                </c:pt>
                <c:pt idx="2">
                  <c:v>372</c:v>
                </c:pt>
                <c:pt idx="3">
                  <c:v>452</c:v>
                </c:pt>
                <c:pt idx="4">
                  <c:v>337</c:v>
                </c:pt>
                <c:pt idx="5">
                  <c:v>242</c:v>
                </c:pt>
                <c:pt idx="6">
                  <c:v>287</c:v>
                </c:pt>
                <c:pt idx="7">
                  <c:v>421</c:v>
                </c:pt>
                <c:pt idx="8">
                  <c:v>262</c:v>
                </c:pt>
                <c:pt idx="9">
                  <c:v>435</c:v>
                </c:pt>
                <c:pt idx="10">
                  <c:v>514</c:v>
                </c:pt>
                <c:pt idx="11">
                  <c:v>499</c:v>
                </c:pt>
                <c:pt idx="12">
                  <c:v>3079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FB-4F7E-BDCC-16ADF8F4A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7184400"/>
        <c:axId val="1627179408"/>
      </c:lineChart>
      <c:dateAx>
        <c:axId val="16271844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7179408"/>
        <c:crosses val="autoZero"/>
        <c:auto val="1"/>
        <c:lblOffset val="100"/>
        <c:baseTimeUnit val="months"/>
      </c:dateAx>
      <c:valAx>
        <c:axId val="162717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84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CNG</a:t>
            </a:r>
            <a:r>
              <a:rPr lang="en-US" baseline="0"/>
              <a:t> arrearage amounts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Charts'!$B$23:$N$23</c:f>
              <c:numCache>
                <c:formatCode>_("$"* #,##0_);_("$"* \(#,##0\);_("$"* "-"??_);_(@_)</c:formatCode>
                <c:ptCount val="13"/>
                <c:pt idx="0">
                  <c:v>3377895.18</c:v>
                </c:pt>
                <c:pt idx="1">
                  <c:v>3327950.68</c:v>
                </c:pt>
                <c:pt idx="2">
                  <c:v>3002023.05</c:v>
                </c:pt>
                <c:pt idx="3">
                  <c:v>2495353.34</c:v>
                </c:pt>
                <c:pt idx="4">
                  <c:v>2286222.9</c:v>
                </c:pt>
                <c:pt idx="5">
                  <c:v>2198397.2799999998</c:v>
                </c:pt>
                <c:pt idx="6">
                  <c:v>2010364.27</c:v>
                </c:pt>
                <c:pt idx="7">
                  <c:v>2090938.42</c:v>
                </c:pt>
                <c:pt idx="8">
                  <c:v>2638355.17</c:v>
                </c:pt>
                <c:pt idx="9">
                  <c:v>3336541.61</c:v>
                </c:pt>
                <c:pt idx="10">
                  <c:v>4182701.21</c:v>
                </c:pt>
                <c:pt idx="11">
                  <c:v>4812918.9400000013</c:v>
                </c:pt>
                <c:pt idx="12">
                  <c:v>4545207.7200000007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46-43C0-A02C-E98F27911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467872"/>
        <c:axId val="1668468704"/>
      </c:lineChart>
      <c:dateAx>
        <c:axId val="1668467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68468704"/>
        <c:crosses val="autoZero"/>
        <c:auto val="1"/>
        <c:lblOffset val="100"/>
        <c:baseTimeUnit val="months"/>
      </c:dateAx>
      <c:valAx>
        <c:axId val="166846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4678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9444444444444441E-3"/>
                <c:y val="0.4150775193798449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CNG</a:t>
            </a:r>
            <a:r>
              <a:rPr lang="en-US" baseline="0"/>
              <a:t> Low Income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Charts'!$B$24:$N$24</c:f>
              <c:numCache>
                <c:formatCode>_("$"* #,##0_);_("$"* \(#,##0\);_("$"* "-"??_);_(@_)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294201.40999999992</c:v>
                </c:pt>
                <c:pt idx="11">
                  <c:v>360059.78</c:v>
                </c:pt>
                <c:pt idx="12">
                  <c:v>425957.90999999992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C-43A7-AE62-C4B652B2F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5518016"/>
        <c:axId val="1765513856"/>
      </c:lineChart>
      <c:dateAx>
        <c:axId val="176551801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65513856"/>
        <c:crosses val="autoZero"/>
        <c:auto val="1"/>
        <c:lblOffset val="100"/>
        <c:baseTimeUnit val="months"/>
      </c:dateAx>
      <c:valAx>
        <c:axId val="17655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518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IOU</a:t>
            </a:r>
            <a:r>
              <a:rPr lang="en-US" baseline="0"/>
              <a:t> Arrearage Amounts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IOU 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Charts'!$B$33:$N$33</c:f>
              <c:numCache>
                <c:formatCode>_("$"* #,##0_);_("$"* \(#,##0\);_("$"* "-"??_);_(@_)</c:formatCode>
                <c:ptCount val="13"/>
                <c:pt idx="0">
                  <c:v>39170938.890000008</c:v>
                </c:pt>
                <c:pt idx="1">
                  <c:v>44466457.060000002</c:v>
                </c:pt>
                <c:pt idx="2">
                  <c:v>48854898.559999995</c:v>
                </c:pt>
                <c:pt idx="3">
                  <c:v>46542784.389999986</c:v>
                </c:pt>
                <c:pt idx="4">
                  <c:v>46026749.579999998</c:v>
                </c:pt>
                <c:pt idx="5">
                  <c:v>47142794.43</c:v>
                </c:pt>
                <c:pt idx="6">
                  <c:v>47767784.840000004</c:v>
                </c:pt>
                <c:pt idx="7">
                  <c:v>48551957.730000004</c:v>
                </c:pt>
                <c:pt idx="8">
                  <c:v>52547354.189999998</c:v>
                </c:pt>
                <c:pt idx="9">
                  <c:v>54836743.080000006</c:v>
                </c:pt>
                <c:pt idx="10">
                  <c:v>64901381.520000003</c:v>
                </c:pt>
                <c:pt idx="11">
                  <c:v>74436747.939999983</c:v>
                </c:pt>
                <c:pt idx="12">
                  <c:v>79303730.849999994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67-4279-9DDB-28AD33940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8582224"/>
        <c:axId val="798577648"/>
      </c:lineChart>
      <c:dateAx>
        <c:axId val="7985822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8577648"/>
        <c:crosses val="autoZero"/>
        <c:auto val="1"/>
        <c:lblOffset val="100"/>
        <c:baseTimeUnit val="months"/>
      </c:dateAx>
      <c:valAx>
        <c:axId val="798577648"/>
        <c:scaling>
          <c:orientation val="minMax"/>
          <c:min val="3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5822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353019192263864E-2"/>
                <c:y val="0.4288043352192809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Known</a:t>
            </a:r>
            <a:r>
              <a:rPr lang="en-US" baseline="0"/>
              <a:t> Low Income Arrearages in dollars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Low Income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Charts'!$B$32:$N$32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Charts'!$B$34:$N$34</c:f>
              <c:numCache>
                <c:formatCode>_("$"* #,##0_);_("$"* \(#,##0\);_("$"* "-"??_);_(@_)</c:formatCode>
                <c:ptCount val="13"/>
                <c:pt idx="0">
                  <c:v>6738279</c:v>
                </c:pt>
                <c:pt idx="1">
                  <c:v>8416985</c:v>
                </c:pt>
                <c:pt idx="2">
                  <c:v>9822153</c:v>
                </c:pt>
                <c:pt idx="3">
                  <c:v>9734333</c:v>
                </c:pt>
                <c:pt idx="4">
                  <c:v>9865202</c:v>
                </c:pt>
                <c:pt idx="5">
                  <c:v>10165769</c:v>
                </c:pt>
                <c:pt idx="6">
                  <c:v>10437094</c:v>
                </c:pt>
                <c:pt idx="7">
                  <c:v>10401553</c:v>
                </c:pt>
                <c:pt idx="8">
                  <c:v>11332958</c:v>
                </c:pt>
                <c:pt idx="9">
                  <c:v>11765650</c:v>
                </c:pt>
                <c:pt idx="10">
                  <c:v>15293271.41</c:v>
                </c:pt>
                <c:pt idx="11">
                  <c:v>16610039.779999999</c:v>
                </c:pt>
                <c:pt idx="12">
                  <c:v>17472743.91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5-422C-AB9B-F297489E5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20384"/>
        <c:axId val="1104833280"/>
      </c:lineChart>
      <c:dateAx>
        <c:axId val="11048203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4833280"/>
        <c:crosses val="autoZero"/>
        <c:auto val="1"/>
        <c:lblOffset val="100"/>
        <c:baseTimeUnit val="months"/>
      </c:dateAx>
      <c:valAx>
        <c:axId val="1104833280"/>
        <c:scaling>
          <c:orientation val="minMax"/>
          <c:max val="20000000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203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930570752619806E-2"/>
                <c:y val="0.4012321376494604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Accounts with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Charts'!$B$3:$N$3</c:f>
              <c:numCache>
                <c:formatCode>General</c:formatCode>
                <c:ptCount val="13"/>
                <c:pt idx="0">
                  <c:v>212041</c:v>
                </c:pt>
                <c:pt idx="1">
                  <c:v>194993</c:v>
                </c:pt>
                <c:pt idx="2">
                  <c:v>191422</c:v>
                </c:pt>
                <c:pt idx="3">
                  <c:v>178668</c:v>
                </c:pt>
                <c:pt idx="4">
                  <c:v>184971</c:v>
                </c:pt>
                <c:pt idx="5">
                  <c:v>190051</c:v>
                </c:pt>
                <c:pt idx="6">
                  <c:v>180157</c:v>
                </c:pt>
                <c:pt idx="7">
                  <c:v>203430</c:v>
                </c:pt>
                <c:pt idx="8">
                  <c:v>175604</c:v>
                </c:pt>
                <c:pt idx="9">
                  <c:v>202846</c:v>
                </c:pt>
                <c:pt idx="10">
                  <c:v>185657</c:v>
                </c:pt>
                <c:pt idx="11">
                  <c:v>193235</c:v>
                </c:pt>
                <c:pt idx="12">
                  <c:v>172117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7-4499-B40D-6B31861AE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200128"/>
        <c:axId val="1016200544"/>
      </c:lineChart>
      <c:dateAx>
        <c:axId val="10162001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16200544"/>
        <c:crosses val="autoZero"/>
        <c:auto val="1"/>
        <c:lblOffset val="100"/>
        <c:baseTimeUnit val="months"/>
      </c:dateAx>
      <c:valAx>
        <c:axId val="101620054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200128"/>
        <c:crosses val="autoZero"/>
        <c:crossBetween val="between"/>
        <c:majorUnit val="2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Known Low Income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Charts'!$B$4:$N$4</c:f>
              <c:numCache>
                <c:formatCode>General</c:formatCode>
                <c:ptCount val="13"/>
                <c:pt idx="0">
                  <c:v>3585</c:v>
                </c:pt>
                <c:pt idx="1">
                  <c:v>6070</c:v>
                </c:pt>
                <c:pt idx="2">
                  <c:v>7815</c:v>
                </c:pt>
                <c:pt idx="3">
                  <c:v>7523</c:v>
                </c:pt>
                <c:pt idx="4">
                  <c:v>5027</c:v>
                </c:pt>
                <c:pt idx="5">
                  <c:v>3765</c:v>
                </c:pt>
                <c:pt idx="6">
                  <c:v>3348</c:v>
                </c:pt>
                <c:pt idx="7">
                  <c:v>6146</c:v>
                </c:pt>
                <c:pt idx="8">
                  <c:v>4301</c:v>
                </c:pt>
                <c:pt idx="9">
                  <c:v>5376</c:v>
                </c:pt>
                <c:pt idx="10">
                  <c:v>5242</c:v>
                </c:pt>
                <c:pt idx="11">
                  <c:v>5213</c:v>
                </c:pt>
                <c:pt idx="12">
                  <c:v>5755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2-4A17-A24D-3D2C1FACD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6476976"/>
        <c:axId val="1106491120"/>
      </c:lineChart>
      <c:dateAx>
        <c:axId val="11064769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06491120"/>
        <c:crosses val="autoZero"/>
        <c:auto val="1"/>
        <c:lblOffset val="100"/>
        <c:baseTimeUnit val="months"/>
      </c:dateAx>
      <c:valAx>
        <c:axId val="1106491120"/>
        <c:scaling>
          <c:orientation val="minMax"/>
          <c:max val="10000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476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Arrearage Amounts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Arrearage amounts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Charts'!$B$15:$N$15</c:f>
              <c:numCache>
                <c:formatCode>_("$"* #,##0_);_("$"* \(#,##0\);_("$"* "-"??_);_(@_)</c:formatCode>
                <c:ptCount val="13"/>
                <c:pt idx="0">
                  <c:v>23415071</c:v>
                </c:pt>
                <c:pt idx="1">
                  <c:v>27127336</c:v>
                </c:pt>
                <c:pt idx="2">
                  <c:v>30514209</c:v>
                </c:pt>
                <c:pt idx="3">
                  <c:v>30180842</c:v>
                </c:pt>
                <c:pt idx="4">
                  <c:v>30122719</c:v>
                </c:pt>
                <c:pt idx="5">
                  <c:v>30680197</c:v>
                </c:pt>
                <c:pt idx="6">
                  <c:v>30709104</c:v>
                </c:pt>
                <c:pt idx="7">
                  <c:v>31089083</c:v>
                </c:pt>
                <c:pt idx="8">
                  <c:v>33384483</c:v>
                </c:pt>
                <c:pt idx="9">
                  <c:v>34859042</c:v>
                </c:pt>
                <c:pt idx="10">
                  <c:v>40475357.310000002</c:v>
                </c:pt>
                <c:pt idx="11">
                  <c:v>45825802.999999985</c:v>
                </c:pt>
                <c:pt idx="12">
                  <c:v>49663079.130000003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F7-48AF-BAE5-2A93F08D5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318816"/>
        <c:axId val="797303008"/>
      </c:lineChart>
      <c:dateAx>
        <c:axId val="79731881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97303008"/>
        <c:crosses val="autoZero"/>
        <c:auto val="1"/>
        <c:lblOffset val="100"/>
        <c:baseTimeUnit val="months"/>
      </c:dateAx>
      <c:valAx>
        <c:axId val="797303008"/>
        <c:scaling>
          <c:orientation val="minMax"/>
          <c:min val="1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3188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33839147589995E-2"/>
                <c:y val="0.4097336371899347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PSE</a:t>
            </a:r>
            <a:r>
              <a:rPr lang="en-US" baseline="0"/>
              <a:t> Known Low Income Arrearages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Known LI Arrearages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'IOU Charts'!$B$14:$N$14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Charts'!$B$16:$N$16</c:f>
              <c:numCache>
                <c:formatCode>_("$"* #,##0_);_("$"* \(#,##0\);_("$"* "-"??_);_(@_)</c:formatCode>
                <c:ptCount val="13"/>
                <c:pt idx="0">
                  <c:v>4550118</c:v>
                </c:pt>
                <c:pt idx="1">
                  <c:v>5632815</c:v>
                </c:pt>
                <c:pt idx="2">
                  <c:v>6414801</c:v>
                </c:pt>
                <c:pt idx="3">
                  <c:v>6336814</c:v>
                </c:pt>
                <c:pt idx="4">
                  <c:v>6324466</c:v>
                </c:pt>
                <c:pt idx="5">
                  <c:v>6469086</c:v>
                </c:pt>
                <c:pt idx="6">
                  <c:v>6477085</c:v>
                </c:pt>
                <c:pt idx="7">
                  <c:v>6493257</c:v>
                </c:pt>
                <c:pt idx="8">
                  <c:v>6969994</c:v>
                </c:pt>
                <c:pt idx="9">
                  <c:v>7182997</c:v>
                </c:pt>
                <c:pt idx="10">
                  <c:v>9026442</c:v>
                </c:pt>
                <c:pt idx="11">
                  <c:v>9989024</c:v>
                </c:pt>
                <c:pt idx="12">
                  <c:v>10703407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58-4722-ABAB-9DDC1FC2D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1432240"/>
        <c:axId val="1111446800"/>
      </c:lineChart>
      <c:dateAx>
        <c:axId val="1111432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1446800"/>
        <c:crosses val="autoZero"/>
        <c:auto val="1"/>
        <c:lblOffset val="100"/>
        <c:baseTimeUnit val="months"/>
      </c:dateAx>
      <c:valAx>
        <c:axId val="111144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4322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86064907394536E-2"/>
                <c:y val="0.3893055555555555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Avista</a:t>
            </a:r>
            <a:r>
              <a:rPr lang="en-US" baseline="0"/>
              <a:t> Accounts in arrears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Accounts in arrears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'IOU Charts'!$B$2:$N$2</c:f>
              <c:numCache>
                <c:formatCode>mmm\-yy</c:formatCode>
                <c:ptCount val="13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</c:numCache>
            </c:numRef>
          </c:cat>
          <c:val>
            <c:numRef>
              <c:f>'IOU Charts'!$B$5:$N$5</c:f>
              <c:numCache>
                <c:formatCode>General</c:formatCode>
                <c:ptCount val="13"/>
                <c:pt idx="0">
                  <c:v>30455</c:v>
                </c:pt>
                <c:pt idx="1">
                  <c:v>29911</c:v>
                </c:pt>
                <c:pt idx="2">
                  <c:v>29780</c:v>
                </c:pt>
                <c:pt idx="3">
                  <c:v>27769</c:v>
                </c:pt>
                <c:pt idx="4">
                  <c:v>28185</c:v>
                </c:pt>
                <c:pt idx="5">
                  <c:v>29418</c:v>
                </c:pt>
                <c:pt idx="6">
                  <c:v>28456</c:v>
                </c:pt>
                <c:pt idx="7">
                  <c:v>28890</c:v>
                </c:pt>
                <c:pt idx="8">
                  <c:v>32255</c:v>
                </c:pt>
                <c:pt idx="9">
                  <c:v>29562</c:v>
                </c:pt>
                <c:pt idx="10">
                  <c:v>31147</c:v>
                </c:pt>
                <c:pt idx="11">
                  <c:v>31592</c:v>
                </c:pt>
                <c:pt idx="12">
                  <c:v>28437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9E-4DC0-AC8A-84A1FA06A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7389872"/>
        <c:axId val="1547390704"/>
      </c:lineChart>
      <c:dateAx>
        <c:axId val="1547389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7390704"/>
        <c:crosses val="autoZero"/>
        <c:auto val="1"/>
        <c:lblOffset val="100"/>
        <c:baseTimeUnit val="months"/>
      </c:dateAx>
      <c:valAx>
        <c:axId val="1547390704"/>
        <c:scaling>
          <c:orientation val="minMax"/>
          <c:min val="2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389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A635-D680-453A-866B-6DC2E3A08D24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D0BC-E5DB-43A7-8C0F-714C7D112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62044" y="0"/>
            <a:ext cx="3867911" cy="258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80419" y="5647944"/>
            <a:ext cx="1211578" cy="1210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1242" y="160473"/>
            <a:ext cx="3489515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18236" y="6604320"/>
            <a:ext cx="839470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766052" y="6604320"/>
            <a:ext cx="839470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95958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050"/>
              </a:lnSpc>
            </a:pPr>
            <a:r>
              <a:rPr spc="-5"/>
              <a:t>Commercial</a:t>
            </a:r>
            <a:r>
              <a:rPr spc="-65"/>
              <a:t> </a:t>
            </a:r>
            <a:r>
              <a:rPr spc="-5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012" y="6447580"/>
            <a:ext cx="219075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Tw Cen MT"/>
                <a:cs typeface="Tw Cen MT"/>
              </a:defRPr>
            </a:lvl1pPr>
          </a:lstStyle>
          <a:p>
            <a:pPr marL="109220">
              <a:lnSpc>
                <a:spcPts val="136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4535" y="3258239"/>
            <a:ext cx="8545195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75"/>
              </a:lnSpc>
            </a:pPr>
            <a:r>
              <a:rPr sz="3600" spc="-5">
                <a:latin typeface="Tw Cen MT"/>
                <a:cs typeface="Tw Cen MT"/>
              </a:rPr>
              <a:t>Utility </a:t>
            </a:r>
            <a:r>
              <a:rPr sz="3600" spc="-15">
                <a:latin typeface="Tw Cen MT"/>
                <a:cs typeface="Tw Cen MT"/>
              </a:rPr>
              <a:t>COVID-19 </a:t>
            </a:r>
            <a:r>
              <a:rPr sz="3600" spc="-10">
                <a:latin typeface="Tw Cen MT"/>
                <a:cs typeface="Tw Cen MT"/>
              </a:rPr>
              <a:t>Arrearages </a:t>
            </a:r>
            <a:r>
              <a:rPr sz="3600">
                <a:latin typeface="Tw Cen MT"/>
                <a:cs typeface="Tw Cen MT"/>
              </a:rPr>
              <a:t>Data,</a:t>
            </a:r>
            <a:r>
              <a:rPr sz="3600" spc="-45">
                <a:latin typeface="Tw Cen MT"/>
                <a:cs typeface="Tw Cen MT"/>
              </a:rPr>
              <a:t> </a:t>
            </a:r>
            <a:r>
              <a:rPr sz="3600">
                <a:latin typeface="Tw Cen MT"/>
                <a:cs typeface="Tw Cen MT"/>
              </a:rPr>
              <a:t>U-200281</a:t>
            </a:r>
          </a:p>
          <a:p>
            <a:pPr marL="1905" algn="ctr">
              <a:lnSpc>
                <a:spcPts val="3215"/>
              </a:lnSpc>
            </a:pPr>
            <a:r>
              <a:rPr lang="en-US" sz="2800" spc="10">
                <a:latin typeface="Tw Cen MT"/>
                <a:cs typeface="Tw Cen MT"/>
              </a:rPr>
              <a:t>March 2020 – March 2021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96144" y="294005"/>
            <a:ext cx="116815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>
                <a:cs typeface="Tw Cen MT"/>
              </a:rPr>
              <a:t>Attachment</a:t>
            </a:r>
            <a:r>
              <a:rPr sz="1400" b="1" spc="-45">
                <a:latin typeface="Tw Cen MT"/>
                <a:cs typeface="Tw Cen MT"/>
              </a:rPr>
              <a:t> </a:t>
            </a:r>
            <a:r>
              <a:rPr lang="en-US" sz="1400" b="1" spc="-45">
                <a:latin typeface="Tw Cen MT"/>
                <a:cs typeface="Tw Cen MT"/>
              </a:rPr>
              <a:t>2</a:t>
            </a:r>
            <a:endParaRPr sz="1400" b="1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NW Natural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A618CD-BB42-4C48-AF9F-5127DE8E2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804913"/>
              </p:ext>
            </p:extLst>
          </p:nvPr>
        </p:nvGraphicFramePr>
        <p:xfrm>
          <a:off x="381000" y="838200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289778-DD97-4A8B-8137-528A01BA6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47643"/>
              </p:ext>
            </p:extLst>
          </p:nvPr>
        </p:nvGraphicFramePr>
        <p:xfrm>
          <a:off x="414390" y="3602804"/>
          <a:ext cx="107870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92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NW Natural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C8B6E0-577A-4B02-90A9-345AF61A9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009755"/>
              </p:ext>
            </p:extLst>
          </p:nvPr>
        </p:nvGraphicFramePr>
        <p:xfrm>
          <a:off x="304800" y="723472"/>
          <a:ext cx="1104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1263A3C-011A-42CC-8462-BA0782D27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43694"/>
              </p:ext>
            </p:extLst>
          </p:nvPr>
        </p:nvGraphicFramePr>
        <p:xfrm>
          <a:off x="381000" y="3522306"/>
          <a:ext cx="10820400" cy="285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83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Cascade Natural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BC8C8E8-400A-4FBD-AFC6-41936D44A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609075"/>
              </p:ext>
            </p:extLst>
          </p:nvPr>
        </p:nvGraphicFramePr>
        <p:xfrm>
          <a:off x="304800" y="708917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0D039A-FC31-4D96-8037-FA4B69625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89271"/>
              </p:ext>
            </p:extLst>
          </p:nvPr>
        </p:nvGraphicFramePr>
        <p:xfrm>
          <a:off x="304800" y="3483778"/>
          <a:ext cx="1082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688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Cascade Natural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9895F4-80A0-4733-8B66-2DFA71EE2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737764"/>
              </p:ext>
            </p:extLst>
          </p:nvPr>
        </p:nvGraphicFramePr>
        <p:xfrm>
          <a:off x="304800" y="609600"/>
          <a:ext cx="10972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5AEF60-EC24-49D6-A63B-21623E5E3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29220"/>
              </p:ext>
            </p:extLst>
          </p:nvPr>
        </p:nvGraphicFramePr>
        <p:xfrm>
          <a:off x="381000" y="3954327"/>
          <a:ext cx="1074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75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Overall IOU Customer Arrearages (Counts)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ACA6B6-72D9-4ABC-A555-4845C162D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780015"/>
              </p:ext>
            </p:extLst>
          </p:nvPr>
        </p:nvGraphicFramePr>
        <p:xfrm>
          <a:off x="533400" y="762001"/>
          <a:ext cx="10972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0C2E84-76E9-41D8-B734-E2033C058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213555"/>
              </p:ext>
            </p:extLst>
          </p:nvPr>
        </p:nvGraphicFramePr>
        <p:xfrm>
          <a:off x="533400" y="4033464"/>
          <a:ext cx="1082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95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Overall IOU Customer Arrearages (Dollars)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C4244D-829A-4459-9E94-32007A1B4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076979"/>
              </p:ext>
            </p:extLst>
          </p:nvPr>
        </p:nvGraphicFramePr>
        <p:xfrm>
          <a:off x="228600" y="667838"/>
          <a:ext cx="10972800" cy="352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B9DC725-FB46-4AD8-8D3C-7EC1DC666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049051"/>
              </p:ext>
            </p:extLst>
          </p:nvPr>
        </p:nvGraphicFramePr>
        <p:xfrm>
          <a:off x="304800" y="4089971"/>
          <a:ext cx="1074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322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PSE Customer Arrearages (Counts)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B6C9D6-9412-4CF8-A296-67B92B594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34247"/>
              </p:ext>
            </p:extLst>
          </p:nvPr>
        </p:nvGraphicFramePr>
        <p:xfrm>
          <a:off x="304800" y="685800"/>
          <a:ext cx="11125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E34C8D-924B-4C90-9499-83D5FE26F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319877"/>
              </p:ext>
            </p:extLst>
          </p:nvPr>
        </p:nvGraphicFramePr>
        <p:xfrm>
          <a:off x="304800" y="3954327"/>
          <a:ext cx="1097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023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PSE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B0EC3F-8BFF-4A01-ACDA-27B3C50AC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92981"/>
              </p:ext>
            </p:extLst>
          </p:nvPr>
        </p:nvGraphicFramePr>
        <p:xfrm>
          <a:off x="381000" y="707204"/>
          <a:ext cx="10972800" cy="333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F33801-C849-4176-B053-80583D5A3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60798"/>
              </p:ext>
            </p:extLst>
          </p:nvPr>
        </p:nvGraphicFramePr>
        <p:xfrm>
          <a:off x="280828" y="3954327"/>
          <a:ext cx="110412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281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 err="1"/>
              <a:t>Avista</a:t>
            </a:r>
            <a:r>
              <a:rPr lang="en-US"/>
              <a:t>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4438E0C-808E-4A2C-9FC9-48DCBEAC0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209010"/>
              </p:ext>
            </p:extLst>
          </p:nvPr>
        </p:nvGraphicFramePr>
        <p:xfrm>
          <a:off x="304800" y="838200"/>
          <a:ext cx="1143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672354-D029-42FB-9AB1-AB80E033D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617709"/>
              </p:ext>
            </p:extLst>
          </p:nvPr>
        </p:nvGraphicFramePr>
        <p:xfrm>
          <a:off x="318499" y="3505200"/>
          <a:ext cx="11263901" cy="286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0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 err="1"/>
              <a:t>Avista</a:t>
            </a:r>
            <a:r>
              <a:rPr lang="en-US"/>
              <a:t>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F67502-4E99-4603-8CCA-859D01114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26612"/>
              </p:ext>
            </p:extLst>
          </p:nvPr>
        </p:nvGraphicFramePr>
        <p:xfrm>
          <a:off x="304800" y="667838"/>
          <a:ext cx="1112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5D14FC-A415-4382-8D07-A815D5702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025354"/>
              </p:ext>
            </p:extLst>
          </p:nvPr>
        </p:nvGraphicFramePr>
        <p:xfrm>
          <a:off x="419100" y="3397339"/>
          <a:ext cx="10896600" cy="310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PacifiCorp Customer Arrearages (Counts)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94A593-E5EF-4B40-A89C-C86496E59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419999"/>
              </p:ext>
            </p:extLst>
          </p:nvPr>
        </p:nvGraphicFramePr>
        <p:xfrm>
          <a:off x="152400" y="667838"/>
          <a:ext cx="11125200" cy="315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E010BF-6085-4D14-A4F2-AAFCF338F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763163"/>
              </p:ext>
            </p:extLst>
          </p:nvPr>
        </p:nvGraphicFramePr>
        <p:xfrm>
          <a:off x="180654" y="3735227"/>
          <a:ext cx="10944546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16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D26-7988-440D-8881-BE84FF13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0473"/>
            <a:ext cx="10972800" cy="507365"/>
          </a:xfrm>
        </p:spPr>
        <p:txBody>
          <a:bodyPr/>
          <a:lstStyle/>
          <a:p>
            <a:pPr algn="ctr"/>
            <a:r>
              <a:rPr lang="en-US"/>
              <a:t>PacifiCorp Customer Arrearages (Dollars)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801B06-C710-4346-BC31-7AE12393A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198252"/>
              </p:ext>
            </p:extLst>
          </p:nvPr>
        </p:nvGraphicFramePr>
        <p:xfrm>
          <a:off x="304800" y="533401"/>
          <a:ext cx="10972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5BE31C-6136-4D0B-82DC-3A858C57A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421921"/>
              </p:ext>
            </p:extLst>
          </p:nvPr>
        </p:nvGraphicFramePr>
        <p:xfrm>
          <a:off x="330485" y="3756570"/>
          <a:ext cx="10870915" cy="294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85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Open Meeting Memo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Closed</CaseStatus>
    <OpenedDate xmlns="dc463f71-b30c-4ab2-9473-d307f9d35888">2020-03-27T07:00:00+00:00</OpenedDate>
    <SignificantOrder xmlns="dc463f71-b30c-4ab2-9473-d307f9d35888">false</SignificantOrder>
    <Date1 xmlns="dc463f71-b30c-4ab2-9473-d307f9d35888">2021-05-12T07:00:00+00:00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200281</DocketNumber>
    <DelegatedOrder xmlns="dc463f71-b30c-4ab2-9473-d307f9d35888">false</Delegated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42BA66D152C5244F9D6378BECD2888A1" ma:contentTypeVersion="52" ma:contentTypeDescription="" ma:contentTypeScope="" ma:versionID="ee4fb167d08b8a607e96316816fb63a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DDA8E45B-4A55-426A-865A-DDDF691667CC}">
  <ds:schemaRefs>
    <ds:schemaRef ds:uri="http://schemas.microsoft.com/office/2006/metadata/properties"/>
    <ds:schemaRef ds:uri="http://schemas.microsoft.com/office/infopath/2007/PartnerControls"/>
    <ds:schemaRef ds:uri="01ACA56A-E361-4153-AB4B-DFA209B73384"/>
    <ds:schemaRef ds:uri="751276d0-61bc-4dad-b75c-21dfd12630ad"/>
  </ds:schemaRefs>
</ds:datastoreItem>
</file>

<file path=customXml/itemProps2.xml><?xml version="1.0" encoding="utf-8"?>
<ds:datastoreItem xmlns:ds="http://schemas.openxmlformats.org/officeDocument/2006/customXml" ds:itemID="{14EC7236-B4CD-4B53-9865-D8EF06D78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978375-3015-46D2-B29B-7B466A3673A8}"/>
</file>

<file path=customXml/itemProps4.xml><?xml version="1.0" encoding="utf-8"?>
<ds:datastoreItem xmlns:ds="http://schemas.openxmlformats.org/officeDocument/2006/customXml" ds:itemID="{6E8B0A92-83A3-4FC2-A36F-E101AF08E0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Tw Cen MT</vt:lpstr>
      <vt:lpstr>Office Theme</vt:lpstr>
      <vt:lpstr>PowerPoint Presentation</vt:lpstr>
      <vt:lpstr>Overall IOU Customer Arrearages (Counts)</vt:lpstr>
      <vt:lpstr>Overall IOU Customer Arrearages (Dollars)</vt:lpstr>
      <vt:lpstr>PSE Customer Arrearages (Counts)</vt:lpstr>
      <vt:lpstr>PSE Customer Arrearages (Dollars)</vt:lpstr>
      <vt:lpstr>Avista Customer Arrearages (Counts)</vt:lpstr>
      <vt:lpstr>Avista Customer Arrearages (Dollars)</vt:lpstr>
      <vt:lpstr>PacifiCorp Customer Arrearages (Counts)</vt:lpstr>
      <vt:lpstr>PacifiCorp Customer Arrearages (Dollars)</vt:lpstr>
      <vt:lpstr>NW Natural Customer Arrearages (Counts)</vt:lpstr>
      <vt:lpstr>NW Natural Customer Arrearages (Dollars)</vt:lpstr>
      <vt:lpstr>Cascade Natural Customer Arrearages (Counts)</vt:lpstr>
      <vt:lpstr>Cascade Natural Customer Arrearages (Dollars)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Kate (UTC)</dc:creator>
  <cp:lastModifiedBy>Anderson, Linda (UTC)</cp:lastModifiedBy>
  <cp:revision>1</cp:revision>
  <dcterms:created xsi:type="dcterms:W3CDTF">2021-05-10T09:07:03Z</dcterms:created>
  <dcterms:modified xsi:type="dcterms:W3CDTF">2021-05-11T20:59:22Z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2021-05-10T00:00:00Z</vt:filetime>
  </property>
  <property fmtid="{D5CDD505-2E9C-101B-9397-08002B2CF9AE}" pid="5" name="ContentTypeId">
    <vt:lpwstr>0x0101006E56B4D1795A2E4DB2F0B01679ED314A0042BA66D152C5244F9D6378BECD2888A1</vt:lpwstr>
  </property>
  <property fmtid="{D5CDD505-2E9C-101B-9397-08002B2CF9AE}" pid="6" name="_docset_NoMedatataSyncRequired">
    <vt:lpwstr>False</vt:lpwstr>
  </property>
  <property fmtid="{D5CDD505-2E9C-101B-9397-08002B2CF9AE}" pid="7" name="IsEFSEC">
    <vt:bool>false</vt:bool>
  </property>
</Properties>
</file>