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2"/>
  </p:notesMasterIdLst>
  <p:handoutMasterIdLst>
    <p:handoutMasterId r:id="rId13"/>
  </p:handoutMasterIdLst>
  <p:sldIdLst>
    <p:sldId id="295" r:id="rId2"/>
    <p:sldId id="275" r:id="rId3"/>
    <p:sldId id="276" r:id="rId4"/>
    <p:sldId id="277" r:id="rId5"/>
    <p:sldId id="270" r:id="rId6"/>
    <p:sldId id="279" r:id="rId7"/>
    <p:sldId id="280" r:id="rId8"/>
    <p:sldId id="289" r:id="rId9"/>
    <p:sldId id="293" r:id="rId10"/>
    <p:sldId id="294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8321" autoAdjust="0"/>
  </p:normalViewPr>
  <p:slideViewPr>
    <p:cSldViewPr>
      <p:cViewPr varScale="1">
        <p:scale>
          <a:sx n="45" d="100"/>
          <a:sy n="45" d="100"/>
        </p:scale>
        <p:origin x="-16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84" y="-7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AD874AF-2053-42DC-AE2B-E00F7426797E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AD1007B-3707-4C28-97B4-8B8E178F2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5F29979-198D-4108-9097-50D6672BC8C2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1A708F2-5368-4193-826E-1CDB4F9F0E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3435994-DD99-4E34-BEFA-E1E45AF450F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98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56D4312-E2D9-4D86-A2A9-04E0DABDDA0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92B2E1-8FDF-4641-AC2D-A596346A47F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85841B7-2E32-4825-A5AE-43B0C3896F3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9415" indent="-34941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7A979B5-5E92-4C4F-B341-84250413D2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F861923-481B-450D-85F0-E654E3F191C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8FF318-0D4F-4505-94C5-02B288CBCC6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6CDE529-38E3-4C91-AF91-CAB42988BFE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C8EB82B-BDF1-46D9-B8A1-48CBFB571D0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78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E87DABE-4E20-4138-9552-9C4D2D0A9D2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A87BD-9035-4426-ACF1-A678F6EEABCB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EFA44-ADF9-4E72-951F-47E0D858C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308FA-2F64-45AB-B614-4D834D785A73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74D96-E52C-4E4F-BDBB-18EDC6BD78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7691A-E2EB-470D-AAE0-6FF4D7D91A48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06389-6212-4AFC-9082-E11BF71D50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E1A97-F085-4E7C-AA46-55E9570B552F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DFC16-FB3F-45E8-BA6B-0CC7C1450C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2F27D-0F64-4625-9DF9-E220A7E57677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6A054-601A-412C-A710-807D417C09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AC763-8798-466B-8BAA-1081CC26CC7F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CEADB-0905-46C2-B6C5-01152F04B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5B525-5945-4E9E-8432-8C1E4A968571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4A272-07F4-4B16-B641-F75F1E2E92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1063F-97D7-4FEB-8D68-E89A2F802133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1958C-7446-49B5-9DFF-FD80ED460C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F9865-A4EF-4DB1-AE04-EEC31C789F05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7938D-F7E5-4F0E-B4FF-45ABD05EBD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FF534-73BD-4F72-94F7-BDCFECF0FDFD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DAB8A-1725-46EE-A106-112DAF9D4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04307-C116-442A-BB79-CE3ECF9E5473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A2601-DE73-44F7-9BB8-74331CC71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16609A2-45A6-4276-A3EB-AB9E47801CAC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077D4D0-2FAD-40DD-9F8C-52FAAF57F1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DoyleJ@wsdot.wa.gov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gif"/><Relationship Id="rId4" Type="http://schemas.openxmlformats.org/officeDocument/2006/relationships/hyperlink" Target="http://www.westcoastgreenhighway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6"/>
          <p:cNvSpPr>
            <a:spLocks noGrp="1"/>
          </p:cNvSpPr>
          <p:nvPr>
            <p:ph sz="half" idx="1"/>
          </p:nvPr>
        </p:nvSpPr>
        <p:spPr>
          <a:xfrm>
            <a:off x="381000" y="1828800"/>
            <a:ext cx="4038600" cy="990600"/>
          </a:xfrm>
        </p:spPr>
        <p:txBody>
          <a:bodyPr/>
          <a:lstStyle/>
          <a:p>
            <a:pPr algn="ctr">
              <a:buFont typeface="Arial" pitchFamily="34" charset="0"/>
              <a:buNone/>
            </a:pP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I-5 Electric Highway</a:t>
            </a:r>
          </a:p>
          <a:p>
            <a:pPr algn="ctr">
              <a:buFont typeface="Arial" pitchFamily="34" charset="0"/>
              <a:buNone/>
            </a:pPr>
            <a:r>
              <a:rPr lang="en-US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Public/Private Partnership Project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3" name="Content Placeholder 7" descr="battery2_custom Chevy Volt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24400" y="762001"/>
            <a:ext cx="4419600" cy="6096000"/>
          </a:xfrm>
        </p:spPr>
      </p:pic>
      <p:sp>
        <p:nvSpPr>
          <p:cNvPr id="10" name="Content Placeholder 6"/>
          <p:cNvSpPr txBox="1">
            <a:spLocks/>
          </p:cNvSpPr>
          <p:nvPr/>
        </p:nvSpPr>
        <p:spPr>
          <a:xfrm>
            <a:off x="0" y="2971800"/>
            <a:ext cx="4572000" cy="1066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b="1" dirty="0">
              <a:cs typeface="Arial" pitchFamily="34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>
                <a:latin typeface="+mn-lt"/>
                <a:cs typeface="Arial" pitchFamily="34" charset="0"/>
              </a:rPr>
              <a:t>Jeff Doyle</a:t>
            </a: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+mn-lt"/>
                <a:cs typeface="Arial" pitchFamily="34" charset="0"/>
              </a:rPr>
              <a:t>Director, Public/Private </a:t>
            </a:r>
            <a:r>
              <a:rPr lang="en-US" dirty="0">
                <a:latin typeface="+mn-lt"/>
                <a:cs typeface="Arial" pitchFamily="34" charset="0"/>
              </a:rPr>
              <a:t>Partnerships</a:t>
            </a: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1500" b="1" dirty="0">
              <a:cs typeface="Arial" pitchFamily="34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1500" dirty="0">
              <a:cs typeface="Arial" pitchFamily="34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1500" dirty="0">
              <a:cs typeface="Arial" pitchFamily="34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cs typeface="Arial" pitchFamily="34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cs typeface="Arial" pitchFamily="34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1500" dirty="0">
              <a:cs typeface="Arial" pitchFamily="34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cs typeface="Arial" pitchFamily="34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>
              <a:cs typeface="Arial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600" dirty="0">
              <a:cs typeface="Arial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600" dirty="0">
              <a:cs typeface="Arial" pitchFamily="34" charset="0"/>
            </a:endParaRPr>
          </a:p>
        </p:txBody>
      </p:sp>
      <p:sp>
        <p:nvSpPr>
          <p:cNvPr id="12" name="Title 5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00B05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sz="3600" dirty="0">
                <a:latin typeface="+mj-lt"/>
                <a:ea typeface="+mj-ea"/>
                <a:cs typeface="+mj-cs"/>
              </a:rPr>
              <a:t>  </a:t>
            </a:r>
            <a:r>
              <a:rPr lang="en-US" altLang="ja-JP" sz="3600" dirty="0" smtClean="0">
                <a:latin typeface="+mj-lt"/>
                <a:ea typeface="+mj-ea"/>
                <a:cs typeface="+mj-cs"/>
              </a:rPr>
              <a:t> </a:t>
            </a:r>
            <a:r>
              <a:rPr lang="en-US" altLang="ja-JP" sz="2400" b="1" dirty="0" smtClean="0">
                <a:latin typeface="+mj-lt"/>
                <a:ea typeface="+mj-ea"/>
                <a:cs typeface="+mj-cs"/>
              </a:rPr>
              <a:t>WSDOT </a:t>
            </a:r>
            <a:r>
              <a:rPr lang="en-US" altLang="ja-JP" sz="2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WEST COAST GREEN HIGHWAY</a:t>
            </a:r>
            <a:endParaRPr lang="en-US" sz="24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368" name="TextBox 17"/>
          <p:cNvSpPr txBox="1">
            <a:spLocks noChangeArrowheads="1"/>
          </p:cNvSpPr>
          <p:nvPr/>
        </p:nvSpPr>
        <p:spPr bwMode="auto">
          <a:xfrm>
            <a:off x="304800" y="5105400"/>
            <a:ext cx="4267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latin typeface="Calibri" pitchFamily="34" charset="0"/>
              </a:rPr>
              <a:t>Presented to </a:t>
            </a:r>
            <a:r>
              <a:rPr lang="en-US" sz="1600" i="1" dirty="0" smtClean="0">
                <a:latin typeface="Calibri" pitchFamily="34" charset="0"/>
              </a:rPr>
              <a:t>the 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Washington State Utilities and Transportation Commission</a:t>
            </a:r>
            <a:endParaRPr lang="en-US" sz="1600" i="1" dirty="0">
              <a:latin typeface="Calibri" pitchFamily="34" charset="0"/>
            </a:endParaRPr>
          </a:p>
          <a:p>
            <a:pPr algn="ctr"/>
            <a:r>
              <a:rPr lang="en-US" sz="1600" i="1" dirty="0" smtClean="0">
                <a:latin typeface="Calibri" pitchFamily="34" charset="0"/>
              </a:rPr>
              <a:t>October 28, </a:t>
            </a:r>
            <a:r>
              <a:rPr lang="en-US" sz="1600" i="1" dirty="0">
                <a:latin typeface="Calibri" pitchFamily="34" charset="0"/>
              </a:rPr>
              <a:t>2010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Olympia, Washington</a:t>
            </a:r>
            <a:endParaRPr lang="en-US" sz="1600" i="1" dirty="0">
              <a:latin typeface="Calibri" pitchFamily="34" charset="0"/>
            </a:endParaRPr>
          </a:p>
        </p:txBody>
      </p:sp>
      <p:pic>
        <p:nvPicPr>
          <p:cNvPr id="13" name="Picture 12" descr="WSDOTLogoWHITE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34200" y="228600"/>
            <a:ext cx="1905000" cy="3127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00B05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sz="3600" dirty="0" smtClean="0">
                <a:latin typeface="+mj-lt"/>
                <a:ea typeface="+mj-ea"/>
                <a:cs typeface="+mj-cs"/>
              </a:rPr>
              <a:t>    </a:t>
            </a:r>
            <a:r>
              <a:rPr lang="en-US" altLang="ja-JP" sz="2400" b="1" dirty="0" smtClean="0">
                <a:latin typeface="+mj-lt"/>
                <a:ea typeface="+mj-ea"/>
                <a:cs typeface="+mj-cs"/>
              </a:rPr>
              <a:t>WEST COAST</a:t>
            </a:r>
            <a:r>
              <a:rPr lang="en-US" altLang="ja-JP" sz="2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GREEN HIGHWAY</a:t>
            </a:r>
            <a:endParaRPr lang="en-US" sz="24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1524000"/>
            <a:ext cx="7239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dirty="0" smtClean="0">
                <a:cs typeface="Arial" pitchFamily="34" charset="0"/>
              </a:rPr>
              <a:t>I-5 </a:t>
            </a:r>
            <a:r>
              <a:rPr lang="en-US" sz="2400" b="1" i="1" dirty="0">
                <a:cs typeface="Arial" pitchFamily="34" charset="0"/>
              </a:rPr>
              <a:t>Electric Highway </a:t>
            </a:r>
            <a:endParaRPr lang="en-US" sz="2400" b="1" i="1" dirty="0" smtClean="0">
              <a:cs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Public/Private Partnership Project</a:t>
            </a:r>
            <a:endParaRPr lang="en-US" b="1" i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78852" name="TextBox 5"/>
          <p:cNvSpPr txBox="1">
            <a:spLocks noChangeArrowheads="1"/>
          </p:cNvSpPr>
          <p:nvPr/>
        </p:nvSpPr>
        <p:spPr bwMode="auto">
          <a:xfrm>
            <a:off x="381000" y="1752600"/>
            <a:ext cx="82296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endParaRPr lang="en-US" sz="2200">
              <a:latin typeface="Calibri" pitchFamily="34" charset="0"/>
            </a:endParaRPr>
          </a:p>
          <a:p>
            <a:pPr marL="342900" indent="-342900"/>
            <a:endParaRPr lang="en-US" sz="2200">
              <a:latin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" y="2971800"/>
            <a:ext cx="3886200" cy="4302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For more information, contact:</a:t>
            </a: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8854" name="Content Placeholder 6"/>
          <p:cNvSpPr txBox="1">
            <a:spLocks/>
          </p:cNvSpPr>
          <p:nvPr/>
        </p:nvSpPr>
        <p:spPr bwMode="auto">
          <a:xfrm>
            <a:off x="685800" y="3276600"/>
            <a:ext cx="7010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</a:pPr>
            <a:endParaRPr lang="en-US" sz="1600" b="1" dirty="0"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None/>
            </a:pPr>
            <a:r>
              <a:rPr lang="en-US" sz="2200" b="1" dirty="0">
                <a:latin typeface="Calibri" pitchFamily="34" charset="0"/>
                <a:cs typeface="Arial" pitchFamily="34" charset="0"/>
              </a:rPr>
              <a:t>Jeff Doyle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None/>
            </a:pPr>
            <a:r>
              <a:rPr lang="en-US" dirty="0">
                <a:cs typeface="Arial" pitchFamily="34" charset="0"/>
              </a:rPr>
              <a:t>Director of Public/Private Partnerships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None/>
            </a:pPr>
            <a:r>
              <a:rPr lang="en-US" dirty="0">
                <a:cs typeface="Arial" pitchFamily="34" charset="0"/>
              </a:rPr>
              <a:t>Washington State Department of Transportation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None/>
            </a:pPr>
            <a:r>
              <a:rPr lang="en-US" dirty="0">
                <a:cs typeface="Arial" pitchFamily="34" charset="0"/>
              </a:rPr>
              <a:t>(360) 705-7023 main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None/>
            </a:pPr>
            <a:r>
              <a:rPr lang="en-US" dirty="0">
                <a:cs typeface="Arial" pitchFamily="34" charset="0"/>
                <a:hlinkClick r:id="rId3"/>
              </a:rPr>
              <a:t>DoyleJ@wsdot.wa.gov</a:t>
            </a:r>
            <a:endParaRPr lang="en-US" dirty="0"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None/>
            </a:pPr>
            <a:r>
              <a:rPr lang="en-US" dirty="0">
                <a:cs typeface="Arial" pitchFamily="34" charset="0"/>
                <a:hlinkClick r:id="rId4"/>
              </a:rPr>
              <a:t>www.westcoastgreenhighway.com</a:t>
            </a:r>
            <a:endParaRPr lang="en-US" dirty="0"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None/>
            </a:pPr>
            <a:endParaRPr lang="en-US" sz="2400" dirty="0">
              <a:latin typeface="Calibri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None/>
            </a:pPr>
            <a:endParaRPr lang="en-US" sz="2400" dirty="0">
              <a:latin typeface="Calibri" pitchFamily="34" charset="0"/>
              <a:cs typeface="Arial" pitchFamily="34" charset="0"/>
            </a:endParaRPr>
          </a:p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</a:pPr>
            <a:endParaRPr lang="en-US" sz="1500" b="1" dirty="0">
              <a:cs typeface="Arial" pitchFamily="34" charset="0"/>
            </a:endParaRPr>
          </a:p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</a:pPr>
            <a:endParaRPr lang="en-US" sz="1500" dirty="0">
              <a:cs typeface="Arial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500" dirty="0">
              <a:cs typeface="Arial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400" dirty="0">
              <a:cs typeface="Arial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400" dirty="0">
              <a:cs typeface="Arial" pitchFamily="34" charset="0"/>
            </a:endParaRPr>
          </a:p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</a:pPr>
            <a:endParaRPr lang="en-US" sz="1500" dirty="0">
              <a:cs typeface="Arial" pitchFamily="34" charset="0"/>
            </a:endParaRPr>
          </a:p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</a:pPr>
            <a:endParaRPr lang="en-US" dirty="0">
              <a:cs typeface="Arial" pitchFamily="34" charset="0"/>
            </a:endParaRPr>
          </a:p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</a:pPr>
            <a:endParaRPr lang="en-US" sz="2000" dirty="0"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None/>
            </a:pPr>
            <a:endParaRPr lang="en-US" sz="2600" dirty="0"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None/>
            </a:pPr>
            <a:endParaRPr lang="en-US" sz="2600" dirty="0">
              <a:cs typeface="Arial" pitchFamily="34" charset="0"/>
            </a:endParaRPr>
          </a:p>
        </p:txBody>
      </p:sp>
      <p:pic>
        <p:nvPicPr>
          <p:cNvPr id="8" name="Picture 7" descr="WSDOTLogoWHITE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934200" y="228600"/>
            <a:ext cx="1905000" cy="3127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00B05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sz="3600" dirty="0">
                <a:latin typeface="+mj-lt"/>
                <a:ea typeface="+mj-ea"/>
                <a:cs typeface="+mj-cs"/>
              </a:rPr>
              <a:t>    </a:t>
            </a:r>
            <a:r>
              <a:rPr lang="en-US" altLang="ja-JP" sz="2400" b="1" dirty="0" smtClean="0">
                <a:latin typeface="+mj-lt"/>
                <a:ea typeface="+mj-ea"/>
                <a:cs typeface="+mj-cs"/>
              </a:rPr>
              <a:t>TRANSPORTATION-ENERGY </a:t>
            </a:r>
            <a:r>
              <a:rPr lang="en-US" altLang="ja-JP" sz="2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IMPERATIVE</a:t>
            </a:r>
            <a:endParaRPr lang="en-US" sz="24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143000"/>
            <a:ext cx="79248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latin typeface="+mj-lt"/>
              </a:rPr>
              <a:t>GHG emissions from Washington State’s transportation sector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latin typeface="+mj-lt"/>
              </a:rPr>
              <a:t>(47%) are nearly double the national figures. </a:t>
            </a:r>
          </a:p>
        </p:txBody>
      </p:sp>
      <p:pic>
        <p:nvPicPr>
          <p:cNvPr id="48132" name="Picture 2"/>
          <p:cNvPicPr>
            <a:picLocks noChangeArrowheads="1"/>
          </p:cNvPicPr>
          <p:nvPr/>
        </p:nvPicPr>
        <p:blipFill>
          <a:blip r:embed="rId3" cstate="print"/>
          <a:srcRect r="1665"/>
          <a:stretch>
            <a:fillRect/>
          </a:stretch>
        </p:blipFill>
        <p:spPr bwMode="auto">
          <a:xfrm>
            <a:off x="533400" y="2438400"/>
            <a:ext cx="8610600" cy="399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WSDOTLogoWHITE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34200" y="228600"/>
            <a:ext cx="1905000" cy="3127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00B05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sz="3600" dirty="0">
                <a:latin typeface="+mj-lt"/>
                <a:ea typeface="+mj-ea"/>
                <a:cs typeface="+mj-cs"/>
              </a:rPr>
              <a:t>    </a:t>
            </a:r>
            <a:r>
              <a:rPr lang="en-US" altLang="ja-JP" sz="2400" b="1" dirty="0" smtClean="0">
                <a:latin typeface="+mj-lt"/>
                <a:ea typeface="+mj-ea"/>
                <a:cs typeface="+mj-cs"/>
              </a:rPr>
              <a:t>TRANSPORTATION-ENERGY </a:t>
            </a:r>
            <a:r>
              <a:rPr lang="en-US" altLang="ja-JP" sz="2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IMPERATIVE</a:t>
            </a:r>
            <a:endParaRPr lang="en-US" sz="24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0178" name="TextBox 8"/>
          <p:cNvSpPr txBox="1">
            <a:spLocks noChangeArrowheads="1"/>
          </p:cNvSpPr>
          <p:nvPr/>
        </p:nvSpPr>
        <p:spPr bwMode="auto">
          <a:xfrm>
            <a:off x="381000" y="1143000"/>
            <a:ext cx="82296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200" b="1" dirty="0">
                <a:latin typeface="Calibri" pitchFamily="34" charset="0"/>
              </a:rPr>
              <a:t>Within the next 30 years, the central Puget Sound region is expected</a:t>
            </a:r>
          </a:p>
          <a:p>
            <a:pPr marL="342900" indent="-342900"/>
            <a:r>
              <a:rPr lang="en-US" sz="2200" b="1" dirty="0">
                <a:latin typeface="Calibri" pitchFamily="34" charset="0"/>
              </a:rPr>
              <a:t>to grow by 1.5 million people –  increasing travel demand by 40%.</a:t>
            </a:r>
          </a:p>
        </p:txBody>
      </p:sp>
      <p:pic>
        <p:nvPicPr>
          <p:cNvPr id="5018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971800"/>
            <a:ext cx="6580762" cy="312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09600" y="2514600"/>
            <a:ext cx="7848600" cy="430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Puget Sound region population and employment forecasts, </a:t>
            </a:r>
            <a:r>
              <a:rPr lang="en-US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2040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pic>
        <p:nvPicPr>
          <p:cNvPr id="8" name="Picture 7" descr="WSDOTLogoWHITE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34200" y="228600"/>
            <a:ext cx="1905000" cy="3127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00B05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sz="3600" dirty="0">
                <a:latin typeface="+mj-lt"/>
                <a:ea typeface="+mj-ea"/>
                <a:cs typeface="+mj-cs"/>
              </a:rPr>
              <a:t> </a:t>
            </a:r>
            <a:r>
              <a:rPr lang="en-US" altLang="ja-JP" sz="3600" dirty="0" smtClean="0">
                <a:latin typeface="+mj-lt"/>
                <a:ea typeface="+mj-ea"/>
                <a:cs typeface="+mj-cs"/>
              </a:rPr>
              <a:t>   </a:t>
            </a:r>
            <a:r>
              <a:rPr lang="en-US" altLang="ja-JP" sz="2400" b="1" dirty="0" smtClean="0">
                <a:latin typeface="+mj-lt"/>
                <a:ea typeface="+mj-ea"/>
                <a:cs typeface="+mj-cs"/>
              </a:rPr>
              <a:t>TRANSPORTATION-ENERGY </a:t>
            </a:r>
            <a:r>
              <a:rPr lang="en-US" altLang="ja-JP" sz="2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IMPERATIVE</a:t>
            </a:r>
            <a:endParaRPr lang="en-US" sz="24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2226" name="TextBox 8"/>
          <p:cNvSpPr txBox="1">
            <a:spLocks noChangeArrowheads="1"/>
          </p:cNvSpPr>
          <p:nvPr/>
        </p:nvSpPr>
        <p:spPr bwMode="auto">
          <a:xfrm>
            <a:off x="381000" y="1219200"/>
            <a:ext cx="82296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200" b="1" dirty="0">
                <a:latin typeface="Calibri" pitchFamily="34" charset="0"/>
              </a:rPr>
              <a:t>In spite of these ominous forecasts, Washington’s transportation</a:t>
            </a:r>
          </a:p>
          <a:p>
            <a:pPr marL="342900" indent="-342900"/>
            <a:r>
              <a:rPr lang="en-US" sz="2200" b="1" dirty="0">
                <a:latin typeface="Calibri" pitchFamily="34" charset="0"/>
              </a:rPr>
              <a:t>system must meet stringent state laws for GHG and VMT reduction.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2438400"/>
            <a:ext cx="2971800" cy="430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GHG Reduction Targets: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29200" y="2438400"/>
            <a:ext cx="3124200" cy="430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VMT Reduction Targets:*</a:t>
            </a:r>
            <a:endParaRPr lang="en-US" dirty="0">
              <a:latin typeface="+mn-lt"/>
            </a:endParaRPr>
          </a:p>
        </p:txBody>
      </p:sp>
      <p:sp>
        <p:nvSpPr>
          <p:cNvPr id="52230" name="TextBox 10"/>
          <p:cNvSpPr txBox="1">
            <a:spLocks noChangeArrowheads="1"/>
          </p:cNvSpPr>
          <p:nvPr/>
        </p:nvSpPr>
        <p:spPr bwMode="auto">
          <a:xfrm>
            <a:off x="685800" y="3048000"/>
            <a:ext cx="38100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  </a:t>
            </a:r>
            <a:r>
              <a:rPr lang="en-US" sz="2200" dirty="0">
                <a:latin typeface="Calibri" pitchFamily="34" charset="0"/>
              </a:rPr>
              <a:t>To 1990 levels by 2020</a:t>
            </a:r>
          </a:p>
          <a:p>
            <a:endParaRPr lang="en-US" sz="2200" dirty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>
                <a:latin typeface="Calibri" pitchFamily="34" charset="0"/>
              </a:rPr>
              <a:t>  To 25 percent below 1990</a:t>
            </a:r>
          </a:p>
          <a:p>
            <a:r>
              <a:rPr lang="en-US" sz="2200" dirty="0">
                <a:latin typeface="Calibri" pitchFamily="34" charset="0"/>
              </a:rPr>
              <a:t>    levels by 2035</a:t>
            </a:r>
          </a:p>
          <a:p>
            <a:endParaRPr lang="en-US" sz="2200" dirty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>
                <a:latin typeface="Calibri" pitchFamily="34" charset="0"/>
              </a:rPr>
              <a:t>  To 50 percent below 1990</a:t>
            </a:r>
          </a:p>
          <a:p>
            <a:r>
              <a:rPr lang="en-US" sz="2200" dirty="0">
                <a:latin typeface="Calibri" pitchFamily="34" charset="0"/>
              </a:rPr>
              <a:t>    levels by 2050</a:t>
            </a:r>
          </a:p>
        </p:txBody>
      </p:sp>
      <p:sp>
        <p:nvSpPr>
          <p:cNvPr id="52231" name="TextBox 11"/>
          <p:cNvSpPr txBox="1">
            <a:spLocks noChangeArrowheads="1"/>
          </p:cNvSpPr>
          <p:nvPr/>
        </p:nvSpPr>
        <p:spPr bwMode="auto">
          <a:xfrm>
            <a:off x="5105400" y="3048000"/>
            <a:ext cx="38100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  </a:t>
            </a:r>
            <a:r>
              <a:rPr lang="en-US" sz="2200" dirty="0">
                <a:latin typeface="Calibri" pitchFamily="34" charset="0"/>
              </a:rPr>
              <a:t>By 2020, decrease by 18%</a:t>
            </a:r>
          </a:p>
          <a:p>
            <a:endParaRPr lang="en-US" sz="2200" dirty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>
                <a:latin typeface="Calibri" pitchFamily="34" charset="0"/>
              </a:rPr>
              <a:t>  By 2035, decrease by 30%</a:t>
            </a:r>
          </a:p>
          <a:p>
            <a:endParaRPr lang="en-US" sz="2200" dirty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>
                <a:latin typeface="Calibri" pitchFamily="34" charset="0"/>
              </a:rPr>
              <a:t>  By 2050, decrease by 50%</a:t>
            </a:r>
          </a:p>
        </p:txBody>
      </p:sp>
      <p:sp>
        <p:nvSpPr>
          <p:cNvPr id="52232" name="TextBox 12"/>
          <p:cNvSpPr txBox="1">
            <a:spLocks noChangeArrowheads="1"/>
          </p:cNvSpPr>
          <p:nvPr/>
        </p:nvSpPr>
        <p:spPr bwMode="auto">
          <a:xfrm>
            <a:off x="4876800" y="5943600"/>
            <a:ext cx="3962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*Statewide annual per capita VMT reductions, all fuel types.</a:t>
            </a:r>
          </a:p>
        </p:txBody>
      </p:sp>
      <p:pic>
        <p:nvPicPr>
          <p:cNvPr id="11" name="Picture 10" descr="WSDOTLogoWHIT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34200" y="228600"/>
            <a:ext cx="1905000" cy="3127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00B05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sz="3600" dirty="0">
                <a:latin typeface="+mj-lt"/>
                <a:ea typeface="+mj-ea"/>
                <a:cs typeface="+mj-cs"/>
              </a:rPr>
              <a:t>    </a:t>
            </a:r>
            <a:r>
              <a:rPr lang="en-US" altLang="ja-JP" sz="2400" b="1" dirty="0" smtClean="0">
                <a:latin typeface="+mj-lt"/>
                <a:ea typeface="+mj-ea"/>
                <a:cs typeface="+mj-cs"/>
              </a:rPr>
              <a:t>TRANSPORTATION-ENERGY </a:t>
            </a:r>
            <a:r>
              <a:rPr lang="en-US" altLang="ja-JP" sz="2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IMPERATIVE</a:t>
            </a:r>
            <a:endParaRPr lang="en-US" sz="24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9938" name="TextBox 8"/>
          <p:cNvSpPr txBox="1">
            <a:spLocks noChangeArrowheads="1"/>
          </p:cNvSpPr>
          <p:nvPr/>
        </p:nvSpPr>
        <p:spPr bwMode="auto">
          <a:xfrm>
            <a:off x="381000" y="1066800"/>
            <a:ext cx="79248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200" b="1" dirty="0">
                <a:latin typeface="+mj-lt"/>
              </a:rPr>
              <a:t>Fuel Source:  Electric Power Grid</a:t>
            </a:r>
            <a:endParaRPr lang="en-US" dirty="0">
              <a:latin typeface="+mj-lt"/>
            </a:endParaRPr>
          </a:p>
        </p:txBody>
      </p:sp>
      <p:pic>
        <p:nvPicPr>
          <p:cNvPr id="39940" name="Picture 6" descr="2009_US_electricity_generation_by_source_v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200400"/>
            <a:ext cx="3940152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685800" y="1600200"/>
            <a:ext cx="3657600" cy="1784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Advantages: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200" dirty="0">
                <a:latin typeface="+mn-lt"/>
              </a:rPr>
              <a:t>  Diverse and domestic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200" dirty="0">
                <a:latin typeface="+mn-lt"/>
              </a:rPr>
              <a:t>  Prices are stable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200" dirty="0">
                <a:latin typeface="+mn-lt"/>
              </a:rPr>
              <a:t>  Substantial spare capacity	</a:t>
            </a:r>
            <a:endParaRPr lang="en-US" dirty="0">
              <a:latin typeface="+mn-lt"/>
            </a:endParaRPr>
          </a:p>
        </p:txBody>
      </p:sp>
      <p:sp>
        <p:nvSpPr>
          <p:cNvPr id="39942" name="TextBox 11"/>
          <p:cNvSpPr txBox="1">
            <a:spLocks noChangeArrowheads="1"/>
          </p:cNvSpPr>
          <p:nvPr/>
        </p:nvSpPr>
        <p:spPr bwMode="auto">
          <a:xfrm>
            <a:off x="4572000" y="1828800"/>
            <a:ext cx="43434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200" dirty="0">
                <a:latin typeface="Calibri" pitchFamily="34" charset="0"/>
              </a:rPr>
              <a:t>  Network infrastructure already</a:t>
            </a:r>
          </a:p>
          <a:p>
            <a:r>
              <a:rPr lang="en-US" sz="2200" dirty="0">
                <a:latin typeface="Calibri" pitchFamily="34" charset="0"/>
              </a:rPr>
              <a:t>   in place	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>
                <a:latin typeface="Calibri" pitchFamily="34" charset="0"/>
              </a:rPr>
              <a:t>  Electric miles cheaper than gas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>
                <a:latin typeface="Calibri" pitchFamily="34" charset="0"/>
              </a:rPr>
              <a:t>  Electric miles are cleaner than gas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>
                <a:latin typeface="Calibri" pitchFamily="34" charset="0"/>
              </a:rPr>
              <a:t>  65 percent of present U.S. light-</a:t>
            </a:r>
          </a:p>
          <a:p>
            <a:r>
              <a:rPr lang="en-US" sz="2200" dirty="0">
                <a:latin typeface="Calibri" pitchFamily="34" charset="0"/>
              </a:rPr>
              <a:t>   duty vehicles could be powered by</a:t>
            </a:r>
          </a:p>
          <a:p>
            <a:r>
              <a:rPr lang="en-US" sz="2200" dirty="0">
                <a:latin typeface="Calibri" pitchFamily="34" charset="0"/>
              </a:rPr>
              <a:t>   existing off-peak generating</a:t>
            </a:r>
          </a:p>
          <a:p>
            <a:r>
              <a:rPr lang="en-US" sz="2200" dirty="0">
                <a:latin typeface="Calibri" pitchFamily="34" charset="0"/>
              </a:rPr>
              <a:t>   capacity	</a:t>
            </a:r>
            <a:endParaRPr lang="en-US" dirty="0">
              <a:latin typeface="Calibri" pitchFamily="34" charset="0"/>
            </a:endParaRPr>
          </a:p>
        </p:txBody>
      </p:sp>
      <p:pic>
        <p:nvPicPr>
          <p:cNvPr id="8" name="Picture 7" descr="WSDOTLogoWHITE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34200" y="228600"/>
            <a:ext cx="1905000" cy="3127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00B05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sz="3600" dirty="0">
                <a:latin typeface="+mj-lt"/>
                <a:ea typeface="+mj-ea"/>
                <a:cs typeface="+mj-cs"/>
              </a:rPr>
              <a:t>  </a:t>
            </a:r>
            <a:r>
              <a:rPr lang="en-US" altLang="ja-JP" sz="3600" dirty="0" smtClean="0">
                <a:latin typeface="+mj-lt"/>
                <a:ea typeface="+mj-ea"/>
                <a:cs typeface="+mj-cs"/>
              </a:rPr>
              <a:t>  </a:t>
            </a:r>
            <a:r>
              <a:rPr lang="en-US" altLang="ja-JP" sz="2400" b="1" dirty="0" smtClean="0">
                <a:latin typeface="+mj-lt"/>
                <a:ea typeface="+mj-ea"/>
                <a:cs typeface="+mj-cs"/>
              </a:rPr>
              <a:t>WEST COAST </a:t>
            </a:r>
            <a:r>
              <a:rPr lang="en-US" altLang="ja-JP" sz="2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GREEN HIGHWAY</a:t>
            </a:r>
          </a:p>
        </p:txBody>
      </p:sp>
      <p:sp>
        <p:nvSpPr>
          <p:cNvPr id="9" name="Rectangle 8"/>
          <p:cNvSpPr/>
          <p:nvPr/>
        </p:nvSpPr>
        <p:spPr>
          <a:xfrm>
            <a:off x="304800" y="990600"/>
            <a:ext cx="2362200" cy="54975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31775" indent="-2317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latin typeface="+mj-lt"/>
            </a:endParaRPr>
          </a:p>
          <a:p>
            <a:pPr marL="231775" indent="-231775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800" b="1" dirty="0">
                <a:latin typeface="+mj-lt"/>
              </a:rPr>
              <a:t>“</a:t>
            </a:r>
            <a:r>
              <a:rPr lang="en-US" sz="2000" b="1" dirty="0">
                <a:latin typeface="+mj-lt"/>
              </a:rPr>
              <a:t>	</a:t>
            </a:r>
            <a:r>
              <a:rPr lang="en-US" sz="2000" dirty="0">
                <a:latin typeface="+mj-lt"/>
              </a:rPr>
              <a:t>This ‘green freeway’ you're planning…would link your states with a network of rest stops that allow you to do more than just grab a cup of coffee, but also charge your car.</a:t>
            </a:r>
            <a:endParaRPr lang="en-US" sz="2000" b="1" dirty="0">
              <a:latin typeface="+mj-lt"/>
            </a:endParaRPr>
          </a:p>
          <a:p>
            <a:pPr marL="23336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latin typeface="+mj-lt"/>
            </a:endParaRPr>
          </a:p>
          <a:p>
            <a:pPr marL="23336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latin typeface="+mj-lt"/>
            </a:endParaRPr>
          </a:p>
          <a:p>
            <a:pPr marL="225425" indent="-115888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000" dirty="0">
                <a:latin typeface="+mj-lt"/>
              </a:rPr>
              <a:t>President </a:t>
            </a:r>
          </a:p>
          <a:p>
            <a:pPr marL="225425" indent="-115888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j-lt"/>
              </a:rPr>
              <a:t>	Barack Obama</a:t>
            </a:r>
          </a:p>
          <a:p>
            <a:pPr marL="225425" indent="-115888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j-lt"/>
              </a:rPr>
              <a:t>	3/19/2009</a:t>
            </a:r>
          </a:p>
          <a:p>
            <a:pPr marL="5556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6324" name="TextBox 9"/>
          <p:cNvSpPr txBox="1">
            <a:spLocks noChangeArrowheads="1"/>
          </p:cNvSpPr>
          <p:nvPr/>
        </p:nvSpPr>
        <p:spPr bwMode="auto">
          <a:xfrm>
            <a:off x="4114800" y="1143000"/>
            <a:ext cx="29718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en-US" sz="2200" b="1" dirty="0" smtClean="0">
                <a:latin typeface="+mj-lt"/>
              </a:rPr>
              <a:t>The </a:t>
            </a:r>
            <a:r>
              <a:rPr lang="en-US" sz="2200" b="1" dirty="0">
                <a:latin typeface="+mj-lt"/>
              </a:rPr>
              <a:t>I-5 Electric Highway</a:t>
            </a:r>
          </a:p>
        </p:txBody>
      </p:sp>
      <p:pic>
        <p:nvPicPr>
          <p:cNvPr id="5632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905000"/>
            <a:ext cx="4724400" cy="3145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6" name="Rectangle 11"/>
          <p:cNvSpPr>
            <a:spLocks noChangeArrowheads="1"/>
          </p:cNvSpPr>
          <p:nvPr/>
        </p:nvSpPr>
        <p:spPr bwMode="auto">
          <a:xfrm>
            <a:off x="3200400" y="5105400"/>
            <a:ext cx="457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1313" indent="-341313"/>
            <a:r>
              <a:rPr lang="en-US" b="1" dirty="0">
                <a:solidFill>
                  <a:srgbClr val="000000"/>
                </a:solidFill>
                <a:latin typeface="Calibri" pitchFamily="34" charset="0"/>
              </a:rPr>
              <a:t>President Barack Obama</a:t>
            </a:r>
          </a:p>
          <a:p>
            <a:pPr marL="341313" indent="-341313"/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Goal: 1 million electric vehicles by 2015</a:t>
            </a:r>
          </a:p>
        </p:txBody>
      </p:sp>
      <p:pic>
        <p:nvPicPr>
          <p:cNvPr id="8" name="Picture 7" descr="WSDOTLogoWHITE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34200" y="228600"/>
            <a:ext cx="1905000" cy="3127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00B05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sz="3600" dirty="0" smtClean="0">
                <a:latin typeface="+mj-lt"/>
                <a:ea typeface="+mj-ea"/>
                <a:cs typeface="+mj-cs"/>
              </a:rPr>
              <a:t>    </a:t>
            </a:r>
            <a:r>
              <a:rPr lang="en-US" altLang="ja-JP" sz="2400" b="1" dirty="0" smtClean="0">
                <a:latin typeface="+mj-lt"/>
                <a:ea typeface="+mj-ea"/>
                <a:cs typeface="+mj-cs"/>
              </a:rPr>
              <a:t>WEST COAST </a:t>
            </a:r>
            <a:r>
              <a:rPr lang="en-US" altLang="ja-JP" sz="2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GREEN </a:t>
            </a:r>
            <a:r>
              <a:rPr lang="en-US" altLang="ja-JP" sz="24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HIGHWAY </a:t>
            </a:r>
            <a:endParaRPr lang="en-US" sz="24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0419" name="TextBox 9"/>
          <p:cNvSpPr txBox="1">
            <a:spLocks noChangeArrowheads="1"/>
          </p:cNvSpPr>
          <p:nvPr/>
        </p:nvSpPr>
        <p:spPr bwMode="auto">
          <a:xfrm>
            <a:off x="381000" y="990600"/>
            <a:ext cx="6781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en-US" sz="2200" b="1" dirty="0" smtClean="0">
                <a:latin typeface="Calibri" pitchFamily="34" charset="0"/>
              </a:rPr>
              <a:t>I-5 </a:t>
            </a:r>
            <a:r>
              <a:rPr lang="en-US" sz="2200" b="1" dirty="0">
                <a:latin typeface="Calibri" pitchFamily="34" charset="0"/>
              </a:rPr>
              <a:t>Electric Highway </a:t>
            </a:r>
            <a:r>
              <a:rPr lang="en-US" sz="2200" b="1" dirty="0" smtClean="0">
                <a:latin typeface="Calibri" pitchFamily="34" charset="0"/>
              </a:rPr>
              <a:t>Public/Private Partnership Project</a:t>
            </a:r>
            <a:endParaRPr lang="en-US" sz="2200" b="1" dirty="0">
              <a:latin typeface="Calibri" pitchFamily="34" charset="0"/>
            </a:endParaRPr>
          </a:p>
        </p:txBody>
      </p:sp>
      <p:pic>
        <p:nvPicPr>
          <p:cNvPr id="60420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00201"/>
            <a:ext cx="1789113" cy="4724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60421" name="Rectangle 5"/>
          <p:cNvSpPr txBox="1">
            <a:spLocks noChangeArrowheads="1"/>
          </p:cNvSpPr>
          <p:nvPr/>
        </p:nvSpPr>
        <p:spPr bwMode="auto">
          <a:xfrm>
            <a:off x="2362200" y="1752600"/>
            <a:ext cx="6400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7475" lvl="1" indent="-4763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  </a:t>
            </a: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$1.32 million ARRA funding (via Washington Department of Commerce) to develop </a:t>
            </a:r>
            <a:r>
              <a:rPr lang="en-US" sz="2200" dirty="0">
                <a:solidFill>
                  <a:srgbClr val="000000"/>
                </a:solidFill>
                <a:latin typeface="Calibri" pitchFamily="34" charset="0"/>
              </a:rPr>
              <a:t>safety net of EV Fast-Charging </a:t>
            </a: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stations </a:t>
            </a:r>
            <a:r>
              <a:rPr lang="en-US" sz="2200" dirty="0">
                <a:solidFill>
                  <a:srgbClr val="000000"/>
                </a:solidFill>
                <a:latin typeface="Calibri" pitchFamily="34" charset="0"/>
              </a:rPr>
              <a:t>throughout I-5 Corridor</a:t>
            </a:r>
          </a:p>
          <a:p>
            <a:pPr marL="117475" lvl="1" indent="-4763">
              <a:spcBef>
                <a:spcPct val="20000"/>
              </a:spcBef>
            </a:pPr>
            <a:endParaRPr lang="en-US" sz="2200" dirty="0">
              <a:solidFill>
                <a:srgbClr val="000000"/>
              </a:solidFill>
              <a:latin typeface="Calibri" pitchFamily="34" charset="0"/>
            </a:endParaRPr>
          </a:p>
          <a:p>
            <a:pPr marL="117475" lvl="1" indent="-4763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itchFamily="34" charset="0"/>
              </a:rPr>
              <a:t>  </a:t>
            </a: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Forming </a:t>
            </a:r>
            <a:r>
              <a:rPr lang="en-US" sz="2200" dirty="0">
                <a:solidFill>
                  <a:srgbClr val="000000"/>
                </a:solidFill>
                <a:latin typeface="Calibri" pitchFamily="34" charset="0"/>
              </a:rPr>
              <a:t>partnerships with </a:t>
            </a: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Washington businesses to host EV Fast-charging stations</a:t>
            </a:r>
            <a:endParaRPr lang="en-US" sz="2200" dirty="0">
              <a:solidFill>
                <a:srgbClr val="000000"/>
              </a:solidFill>
              <a:latin typeface="Calibri" pitchFamily="34" charset="0"/>
            </a:endParaRPr>
          </a:p>
          <a:p>
            <a:pPr marL="117475" lvl="1" indent="-4763">
              <a:spcBef>
                <a:spcPct val="20000"/>
              </a:spcBef>
              <a:buFont typeface="Arial" pitchFamily="34" charset="0"/>
              <a:buChar char="•"/>
            </a:pPr>
            <a:endParaRPr lang="en-US" sz="2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117475" lvl="1" indent="-4763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   Coordinating </a:t>
            </a:r>
            <a:r>
              <a:rPr lang="en-US" sz="2200" dirty="0">
                <a:solidFill>
                  <a:srgbClr val="000000"/>
                </a:solidFill>
                <a:latin typeface="Calibri" pitchFamily="34" charset="0"/>
              </a:rPr>
              <a:t>EV infrastructure investments with </a:t>
            </a: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other </a:t>
            </a:r>
            <a:r>
              <a:rPr lang="en-US" sz="2200" dirty="0">
                <a:solidFill>
                  <a:srgbClr val="000000"/>
                </a:solidFill>
                <a:latin typeface="Calibri" pitchFamily="34" charset="0"/>
              </a:rPr>
              <a:t>planned investments in Puget Sound Region</a:t>
            </a:r>
          </a:p>
          <a:p>
            <a:pPr marL="117475" lvl="1" indent="-4763">
              <a:spcBef>
                <a:spcPct val="20000"/>
              </a:spcBef>
            </a:pPr>
            <a:endParaRPr lang="en-US" sz="2200" dirty="0">
              <a:solidFill>
                <a:srgbClr val="000000"/>
              </a:solidFill>
              <a:latin typeface="Calibri" pitchFamily="34" charset="0"/>
            </a:endParaRPr>
          </a:p>
          <a:p>
            <a:pPr marL="117475" lvl="1" indent="-4763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itchFamily="34" charset="0"/>
              </a:rPr>
              <a:t>   </a:t>
            </a: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Collaborating </a:t>
            </a:r>
            <a:r>
              <a:rPr lang="en-US" sz="2200" dirty="0">
                <a:solidFill>
                  <a:srgbClr val="000000"/>
                </a:solidFill>
                <a:latin typeface="Calibri" pitchFamily="34" charset="0"/>
              </a:rPr>
              <a:t>with Oregon and California on joint </a:t>
            </a: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EV infrastructure </a:t>
            </a:r>
            <a:r>
              <a:rPr lang="en-US" sz="2200" dirty="0">
                <a:solidFill>
                  <a:srgbClr val="000000"/>
                </a:solidFill>
                <a:latin typeface="Calibri" pitchFamily="34" charset="0"/>
              </a:rPr>
              <a:t>development and funding</a:t>
            </a:r>
          </a:p>
          <a:p>
            <a:pPr marL="117475" lvl="1" indent="-4763">
              <a:spcBef>
                <a:spcPct val="20000"/>
              </a:spcBef>
            </a:pPr>
            <a:endParaRPr lang="en-US" sz="2000" dirty="0">
              <a:solidFill>
                <a:srgbClr val="000000"/>
              </a:solidFill>
              <a:latin typeface="Calibri" pitchFamily="34" charset="0"/>
            </a:endParaRPr>
          </a:p>
          <a:p>
            <a:pPr marL="117475" lvl="1" indent="-4763">
              <a:spcBef>
                <a:spcPct val="20000"/>
              </a:spcBef>
            </a:pPr>
            <a:endParaRPr lang="en-US" sz="2000" dirty="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7" name="Picture 6" descr="WSDOTLogoWHITE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34200" y="228600"/>
            <a:ext cx="1905000" cy="3127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00B05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sz="3600" dirty="0">
                <a:latin typeface="+mj-lt"/>
                <a:ea typeface="+mj-ea"/>
                <a:cs typeface="+mj-cs"/>
              </a:rPr>
              <a:t>    </a:t>
            </a:r>
            <a:r>
              <a:rPr lang="en-US" altLang="ja-JP" sz="2400" b="1" dirty="0" smtClean="0">
                <a:latin typeface="+mj-lt"/>
                <a:ea typeface="+mj-ea"/>
                <a:cs typeface="+mj-cs"/>
              </a:rPr>
              <a:t>WEST COAST </a:t>
            </a:r>
            <a:r>
              <a:rPr lang="en-US" altLang="ja-JP" sz="2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GREEN HIGHWAY</a:t>
            </a:r>
            <a:endParaRPr lang="en-US" sz="24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1066800"/>
            <a:ext cx="8382000" cy="430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 smtClean="0">
                <a:latin typeface="+mj-lt"/>
              </a:rPr>
              <a:t>Two-Stage Deployment</a:t>
            </a:r>
            <a:r>
              <a:rPr lang="en-US" sz="2200" b="1" dirty="0">
                <a:latin typeface="+mj-lt"/>
              </a:rPr>
              <a:t>:  </a:t>
            </a:r>
            <a:r>
              <a:rPr lang="en-US" sz="2200" b="1" dirty="0" smtClean="0">
                <a:latin typeface="+mj-lt"/>
              </a:rPr>
              <a:t>Essential Charging and Corridor </a:t>
            </a:r>
            <a:r>
              <a:rPr lang="en-US" sz="2200" b="1" dirty="0">
                <a:latin typeface="+mj-lt"/>
              </a:rPr>
              <a:t>Completion</a:t>
            </a:r>
          </a:p>
        </p:txBody>
      </p:sp>
      <p:sp>
        <p:nvSpPr>
          <p:cNvPr id="14" name="Content Placeholder 13"/>
          <p:cNvSpPr txBox="1">
            <a:spLocks/>
          </p:cNvSpPr>
          <p:nvPr/>
        </p:nvSpPr>
        <p:spPr>
          <a:xfrm>
            <a:off x="5181600" y="1524000"/>
            <a:ext cx="3808413" cy="5094288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117475" indent="-4763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3200" dirty="0">
              <a:latin typeface="+mn-lt"/>
            </a:endParaRPr>
          </a:p>
          <a:p>
            <a:pPr marL="117475" indent="-4763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latin typeface="+mn-lt"/>
              </a:rPr>
              <a:t>  Complete </a:t>
            </a:r>
            <a:r>
              <a:rPr lang="en-US" sz="3200" dirty="0">
                <a:latin typeface="+mn-lt"/>
              </a:rPr>
              <a:t>DC Fast-Charge </a:t>
            </a:r>
          </a:p>
          <a:p>
            <a:pPr marL="117475" indent="-4763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</a:rPr>
              <a:t>  </a:t>
            </a:r>
            <a:r>
              <a:rPr lang="en-US" sz="3200" dirty="0" smtClean="0">
                <a:latin typeface="+mn-lt"/>
              </a:rPr>
              <a:t>network </a:t>
            </a:r>
            <a:r>
              <a:rPr lang="en-US" sz="3200" dirty="0">
                <a:latin typeface="+mn-lt"/>
              </a:rPr>
              <a:t>along </a:t>
            </a:r>
            <a:r>
              <a:rPr lang="en-US" sz="3200" dirty="0" smtClean="0">
                <a:latin typeface="+mn-lt"/>
              </a:rPr>
              <a:t>I-5</a:t>
            </a:r>
          </a:p>
          <a:p>
            <a:pPr marL="117475" indent="-4763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3200" dirty="0">
              <a:latin typeface="+mn-lt"/>
            </a:endParaRPr>
          </a:p>
          <a:p>
            <a:pPr marL="117475" indent="-4763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latin typeface="+mn-lt"/>
              </a:rPr>
              <a:t>  2 </a:t>
            </a:r>
            <a:r>
              <a:rPr lang="en-US" sz="3200" dirty="0">
                <a:latin typeface="+mn-lt"/>
              </a:rPr>
              <a:t>Gateway Rest Areas</a:t>
            </a:r>
          </a:p>
          <a:p>
            <a:pPr marL="117475" indent="-4763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</a:rPr>
              <a:t>   (Level 2 charging for public</a:t>
            </a:r>
          </a:p>
          <a:p>
            <a:pPr marL="117475" indent="-4763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</a:rPr>
              <a:t>    </a:t>
            </a:r>
            <a:r>
              <a:rPr lang="en-US" sz="3200" dirty="0" smtClean="0">
                <a:latin typeface="+mn-lt"/>
              </a:rPr>
              <a:t>education &amp; demonstration)</a:t>
            </a:r>
            <a:endParaRPr lang="en-US" sz="3200" dirty="0">
              <a:latin typeface="+mn-lt"/>
            </a:endParaRPr>
          </a:p>
          <a:p>
            <a:pPr marL="117475" indent="-4763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 dirty="0">
              <a:latin typeface="+mn-lt"/>
            </a:endParaRPr>
          </a:p>
          <a:p>
            <a:pPr marL="117475" indent="-4763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>
                <a:latin typeface="+mn-lt"/>
              </a:rPr>
              <a:t>   Additional recharge zones </a:t>
            </a:r>
          </a:p>
          <a:p>
            <a:pPr marL="117475" indent="-4763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</a:rPr>
              <a:t>	     based on </a:t>
            </a:r>
            <a:r>
              <a:rPr lang="en-US" sz="3200" dirty="0" smtClean="0">
                <a:latin typeface="+mn-lt"/>
              </a:rPr>
              <a:t>data analysis</a:t>
            </a:r>
            <a:endParaRPr lang="en-US" sz="3200" dirty="0">
              <a:latin typeface="+mn-lt"/>
            </a:endParaRPr>
          </a:p>
          <a:p>
            <a:pPr marL="117475" indent="-4763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3200" dirty="0">
              <a:latin typeface="+mn-lt"/>
            </a:endParaRPr>
          </a:p>
          <a:p>
            <a:pPr marL="117475" indent="-4763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>
                <a:latin typeface="+mn-lt"/>
              </a:rPr>
              <a:t>   </a:t>
            </a:r>
            <a:r>
              <a:rPr lang="en-US" sz="3200" dirty="0" smtClean="0">
                <a:latin typeface="+mn-lt"/>
              </a:rPr>
              <a:t>Likely extension across</a:t>
            </a:r>
          </a:p>
          <a:p>
            <a:pPr marL="117475" indent="-4763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</a:rPr>
              <a:t>     Cascades to central WA </a:t>
            </a:r>
            <a:endParaRPr lang="en-US" sz="3200" dirty="0">
              <a:latin typeface="+mn-lt"/>
            </a:endParaRPr>
          </a:p>
        </p:txBody>
      </p:sp>
      <p:pic>
        <p:nvPicPr>
          <p:cNvPr id="68613" name="Picture 6" descr="project map stage 1 and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33400" y="1524000"/>
            <a:ext cx="4332227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WSDOTLogoWHITE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34200" y="228600"/>
            <a:ext cx="1905000" cy="3127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00B05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sz="3600" dirty="0">
                <a:latin typeface="+mj-lt"/>
                <a:ea typeface="+mj-ea"/>
                <a:cs typeface="+mj-cs"/>
              </a:rPr>
              <a:t>    </a:t>
            </a:r>
            <a:r>
              <a:rPr lang="en-US" altLang="ja-JP" sz="2400" b="1" dirty="0" smtClean="0">
                <a:latin typeface="+mj-lt"/>
                <a:ea typeface="+mj-ea"/>
                <a:cs typeface="+mj-cs"/>
              </a:rPr>
              <a:t>ISSUES FOR  </a:t>
            </a:r>
            <a:r>
              <a:rPr lang="en-US" altLang="ja-JP" sz="2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CONSIDERATION</a:t>
            </a:r>
            <a:endParaRPr lang="en-US" sz="24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1219200"/>
            <a:ext cx="8382000" cy="430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 smtClean="0">
                <a:latin typeface="+mj-lt"/>
              </a:rPr>
              <a:t>Issues to consider (from WSDOT’s perspective):</a:t>
            </a:r>
            <a:endParaRPr lang="en-US" sz="2200" b="1" dirty="0">
              <a:latin typeface="+mj-lt"/>
            </a:endParaRPr>
          </a:p>
        </p:txBody>
      </p:sp>
      <p:sp>
        <p:nvSpPr>
          <p:cNvPr id="76804" name="TextBox 5"/>
          <p:cNvSpPr txBox="1">
            <a:spLocks noChangeArrowheads="1"/>
          </p:cNvSpPr>
          <p:nvPr/>
        </p:nvSpPr>
        <p:spPr bwMode="auto">
          <a:xfrm>
            <a:off x="533400" y="1905000"/>
            <a:ext cx="79248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200" dirty="0" smtClean="0">
                <a:latin typeface="Calibri" pitchFamily="34" charset="0"/>
              </a:rPr>
              <a:t>Long-term sustainable business model leading to commercialization</a:t>
            </a:r>
          </a:p>
          <a:p>
            <a:pPr marL="342900" indent="-342900"/>
            <a:endParaRPr lang="en-US" sz="2200" dirty="0" smtClean="0">
              <a:latin typeface="Calibri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smtClean="0">
                <a:latin typeface="Calibri" pitchFamily="34" charset="0"/>
              </a:rPr>
              <a:t>Unintended consequences resulting from large public subsidies</a:t>
            </a:r>
          </a:p>
          <a:p>
            <a:pPr marL="342900" indent="-342900"/>
            <a:endParaRPr lang="en-US" sz="2200" dirty="0">
              <a:latin typeface="Calibri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smtClean="0">
                <a:latin typeface="Calibri" pitchFamily="34" charset="0"/>
              </a:rPr>
              <a:t>Transportation funding: confusing the symptom for the problem</a:t>
            </a:r>
            <a:endParaRPr lang="en-US" sz="2200" dirty="0">
              <a:latin typeface="Calibri" pitchFamily="34" charset="0"/>
            </a:endParaRPr>
          </a:p>
          <a:p>
            <a:pPr marL="342900" indent="-342900"/>
            <a:endParaRPr lang="en-US" sz="2200" dirty="0">
              <a:latin typeface="Calibri" pitchFamily="34" charset="0"/>
            </a:endParaRPr>
          </a:p>
        </p:txBody>
      </p:sp>
      <p:pic>
        <p:nvPicPr>
          <p:cNvPr id="6" name="Picture 5" descr="WSDOTLogoWHIT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34200" y="228600"/>
            <a:ext cx="1905000" cy="3127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Document</DocumentSetType>
    <IsConfidential xmlns="dc463f71-b30c-4ab2-9473-d307f9d35888">false</IsConfidential>
    <AgendaOrder xmlns="dc463f71-b30c-4ab2-9473-d307f9d35888">false</AgendaOrder>
    <CaseType xmlns="dc463f71-b30c-4ab2-9473-d307f9d35888">Special Presentation</CaseType>
    <IndustryCode xmlns="dc463f71-b30c-4ab2-9473-d307f9d35888">140</IndustryCode>
    <CaseStatus xmlns="dc463f71-b30c-4ab2-9473-d307f9d35888">Closed</CaseStatus>
    <OpenedDate xmlns="dc463f71-b30c-4ab2-9473-d307f9d35888">2010-09-14T07:00:00+00:00</OpenedDate>
    <Date1 xmlns="dc463f71-b30c-4ab2-9473-d307f9d35888">2010-10-28T07:00:00+00:00</Date1>
    <IsDocumentOrder xmlns="dc463f71-b30c-4ab2-9473-d307f9d35888" xsi:nil="true"/>
    <IsHighlyConfidential xmlns="dc463f71-b30c-4ab2-9473-d307f9d35888">false</IsHighlyConfidential>
    <CaseCompanyNames xmlns="dc463f71-b30c-4ab2-9473-d307f9d35888" xsi:nil="true"/>
    <DocketNumber xmlns="dc463f71-b30c-4ab2-9473-d307f9d35888">101521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2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E6A08FC3A6CC0A4DBE3A457AE29A0D58" ma:contentTypeVersion="131" ma:contentTypeDescription="" ma:contentTypeScope="" ma:versionID="011c8c37b829e03d467dac16d20a086f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4ccd4140794adb7bccf17b21b5812a9d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BCEF20-BA54-4042-936D-72F20FE646DA}"/>
</file>

<file path=customXml/itemProps2.xml><?xml version="1.0" encoding="utf-8"?>
<ds:datastoreItem xmlns:ds="http://schemas.openxmlformats.org/officeDocument/2006/customXml" ds:itemID="{2B1E6860-11B3-46DA-87DF-54F14808760F}"/>
</file>

<file path=customXml/itemProps3.xml><?xml version="1.0" encoding="utf-8"?>
<ds:datastoreItem xmlns:ds="http://schemas.openxmlformats.org/officeDocument/2006/customXml" ds:itemID="{F45E6FE4-914F-4C6B-80AF-6E342D2D6FEF}"/>
</file>

<file path=customXml/itemProps4.xml><?xml version="1.0" encoding="utf-8"?>
<ds:datastoreItem xmlns:ds="http://schemas.openxmlformats.org/officeDocument/2006/customXml" ds:itemID="{1935ED93-EB97-46D4-8C0A-FE918588FCD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2088</TotalTime>
  <Words>423</Words>
  <Application>Microsoft Office PowerPoint</Application>
  <PresentationFormat>On-screen Show (4:3)</PresentationFormat>
  <Paragraphs>130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WSDOT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 Doyle</dc:creator>
  <cp:lastModifiedBy>Jeff Doyle</cp:lastModifiedBy>
  <cp:revision>176</cp:revision>
  <dcterms:created xsi:type="dcterms:W3CDTF">2010-09-22T03:46:33Z</dcterms:created>
  <dcterms:modified xsi:type="dcterms:W3CDTF">2011-01-19T15:55:00Z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0x0101006E56B4D1795A2E4DB2F0B01679ED314A00E6A08FC3A6CC0A4DBE3A457AE29A0D58</vt:lpwstr>
  </property>
  <property fmtid="{D5CDD505-2E9C-101B-9397-08002B2CF9AE}" pid="3" name="_docset_NoMedatataSyncRequired">
    <vt:lpwstr>False</vt:lpwstr>
  </property>
</Properties>
</file>