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95" r:id="rId2"/>
    <p:sldId id="275" r:id="rId3"/>
    <p:sldId id="276" r:id="rId4"/>
    <p:sldId id="277" r:id="rId5"/>
    <p:sldId id="270" r:id="rId6"/>
    <p:sldId id="279" r:id="rId7"/>
    <p:sldId id="280" r:id="rId8"/>
    <p:sldId id="289" r:id="rId9"/>
    <p:sldId id="293" r:id="rId10"/>
    <p:sldId id="29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321" autoAdjust="0"/>
  </p:normalViewPr>
  <p:slideViewPr>
    <p:cSldViewPr>
      <p:cViewPr varScale="1">
        <p:scale>
          <a:sx n="45" d="100"/>
          <a:sy n="45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D874AF-2053-42DC-AE2B-E00F7426797E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1007B-3707-4C28-97B4-8B8E178F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F29979-198D-4108-9097-50D6672BC8C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708F2-5368-4193-826E-1CDB4F9F0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435994-DD99-4E34-BEFA-E1E45AF450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6D4312-E2D9-4D86-A2A9-04E0DABDDA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2B2E1-8FDF-4641-AC2D-A596346A47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5841B7-2E32-4825-A5AE-43B0C3896F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415" indent="-34941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A979B5-5E92-4C4F-B341-84250413D2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861923-481B-450D-85F0-E654E3F191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8FF318-0D4F-4505-94C5-02B288CBCC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DE529-38E3-4C91-AF91-CAB42988BF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8EB82B-BDF1-46D9-B8A1-48CBFB571D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87DABE-4E20-4138-9552-9C4D2D0A9D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87BD-9035-4426-ACF1-A678F6EEABCB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FA44-ADF9-4E72-951F-47E0D858C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08FA-2F64-45AB-B614-4D834D785A7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4D96-E52C-4E4F-BDBB-18EDC6BD7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691A-E2EB-470D-AAE0-6FF4D7D91A48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6389-6212-4AFC-9082-E11BF71D5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1A97-F085-4E7C-AA46-55E9570B552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FC16-FB3F-45E8-BA6B-0CC7C1450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F27D-0F64-4625-9DF9-E220A7E57677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A054-601A-412C-A710-807D417C0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C763-8798-466B-8BAA-1081CC26CC7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EADB-0905-46C2-B6C5-01152F04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B525-5945-4E9E-8432-8C1E4A968571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A272-07F4-4B16-B641-F75F1E2E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063F-97D7-4FEB-8D68-E89A2F80213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958C-7446-49B5-9DFF-FD80ED46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9865-A4EF-4DB1-AE04-EEC31C789F05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938D-F7E5-4F0E-B4FF-45ABD05EB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F534-73BD-4F72-94F7-BDCFECF0FDFD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DAB8A-1725-46EE-A106-112DAF9D4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4307-C116-442A-BB79-CE3ECF9E547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A2601-DE73-44F7-9BB8-74331CC71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609A2-45A6-4276-A3EB-AB9E47801CAC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77D4D0-2FAD-40DD-9F8C-52FAAF57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yleJ@wsdot.w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www.westcoastgreenhighwa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6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038600" cy="990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I-5 Electric Highway</a:t>
            </a:r>
          </a:p>
          <a:p>
            <a:pPr algn="ctr">
              <a:buFont typeface="Arial" pitchFamily="34" charset="0"/>
              <a:buNone/>
            </a:pPr>
            <a:r>
              <a:rPr lang="en-US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Public/Private Partnership Project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Content Placeholder 7" descr="battery2_custom Chevy Vol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762001"/>
            <a:ext cx="4419600" cy="6096000"/>
          </a:xfrm>
        </p:spPr>
      </p:pic>
      <p:sp>
        <p:nvSpPr>
          <p:cNvPr id="10" name="Content Placeholder 6"/>
          <p:cNvSpPr txBox="1">
            <a:spLocks/>
          </p:cNvSpPr>
          <p:nvPr/>
        </p:nvSpPr>
        <p:spPr>
          <a:xfrm>
            <a:off x="0" y="2971800"/>
            <a:ext cx="45720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+mn-lt"/>
                <a:cs typeface="Arial" pitchFamily="34" charset="0"/>
              </a:rPr>
              <a:t>Jeff Doyle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n-lt"/>
                <a:cs typeface="Arial" pitchFamily="34" charset="0"/>
              </a:rPr>
              <a:t>Director, Public/Private </a:t>
            </a:r>
            <a:r>
              <a:rPr lang="en-US" dirty="0">
                <a:latin typeface="+mn-lt"/>
                <a:cs typeface="Arial" pitchFamily="34" charset="0"/>
              </a:rPr>
              <a:t>Partnerships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b="1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cs typeface="Arial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>
              <a:cs typeface="Arial" pitchFamily="34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WSDOT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WEST COAST 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8" name="TextBox 17"/>
          <p:cNvSpPr txBox="1">
            <a:spLocks noChangeArrowheads="1"/>
          </p:cNvSpPr>
          <p:nvPr/>
        </p:nvSpPr>
        <p:spPr bwMode="auto">
          <a:xfrm>
            <a:off x="304800" y="5105400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itchFamily="34" charset="0"/>
              </a:rPr>
              <a:t>Presented to </a:t>
            </a:r>
            <a:r>
              <a:rPr lang="en-US" sz="1600" i="1" dirty="0" smtClean="0">
                <a:latin typeface="Calibri" pitchFamily="34" charset="0"/>
              </a:rPr>
              <a:t>the 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Washington State Utilities and Transportation Commission</a:t>
            </a:r>
            <a:endParaRPr lang="en-US" sz="1600" i="1" dirty="0">
              <a:latin typeface="Calibri" pitchFamily="34" charset="0"/>
            </a:endParaRPr>
          </a:p>
          <a:p>
            <a:pPr algn="ctr"/>
            <a:r>
              <a:rPr lang="en-US" sz="1600" i="1" dirty="0" smtClean="0">
                <a:latin typeface="Calibri" pitchFamily="34" charset="0"/>
              </a:rPr>
              <a:t>October 28, </a:t>
            </a:r>
            <a:r>
              <a:rPr lang="en-US" sz="1600" i="1" dirty="0">
                <a:latin typeface="Calibri" pitchFamily="34" charset="0"/>
              </a:rPr>
              <a:t>2010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Olympia, Washington</a:t>
            </a:r>
            <a:endParaRPr lang="en-US" sz="1600" i="1" dirty="0">
              <a:latin typeface="Calibri" pitchFamily="34" charset="0"/>
            </a:endParaRPr>
          </a:p>
        </p:txBody>
      </p:sp>
      <p:pic>
        <p:nvPicPr>
          <p:cNvPr id="13" name="Picture 12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524000"/>
            <a:ext cx="7239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smtClean="0">
                <a:cs typeface="Arial" pitchFamily="34" charset="0"/>
              </a:rPr>
              <a:t>I-5 </a:t>
            </a:r>
            <a:r>
              <a:rPr lang="en-US" sz="2400" b="1" i="1" dirty="0">
                <a:cs typeface="Arial" pitchFamily="34" charset="0"/>
              </a:rPr>
              <a:t>Electric Highway </a:t>
            </a:r>
            <a:endParaRPr lang="en-US" sz="2400" b="1" i="1" dirty="0" smtClean="0"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Public/Private Partnership Project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8852" name="TextBox 5"/>
          <p:cNvSpPr txBox="1">
            <a:spLocks noChangeArrowheads="1"/>
          </p:cNvSpPr>
          <p:nvPr/>
        </p:nvSpPr>
        <p:spPr bwMode="auto">
          <a:xfrm>
            <a:off x="381000" y="17526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2200">
              <a:latin typeface="Calibri" pitchFamily="34" charset="0"/>
            </a:endParaRPr>
          </a:p>
          <a:p>
            <a:pPr marL="342900" indent="-342900"/>
            <a:endParaRPr lang="en-US" sz="220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971800"/>
            <a:ext cx="3886200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 more information, contact: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8854" name="Content Placeholder 6"/>
          <p:cNvSpPr txBox="1">
            <a:spLocks/>
          </p:cNvSpPr>
          <p:nvPr/>
        </p:nvSpPr>
        <p:spPr bwMode="auto">
          <a:xfrm>
            <a:off x="685800" y="3276600"/>
            <a:ext cx="701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600" b="1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2200" b="1" dirty="0">
                <a:latin typeface="Calibri" pitchFamily="34" charset="0"/>
                <a:cs typeface="Arial" pitchFamily="34" charset="0"/>
              </a:rPr>
              <a:t>Jeff Doyle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Director of Public/Private Partnerships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Washington State Department of Transportation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</a:rPr>
              <a:t>(360) 705-7023 main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  <a:hlinkClick r:id="rId3"/>
              </a:rPr>
              <a:t>DoyleJ@wsdot.wa.gov</a:t>
            </a:r>
            <a:endParaRPr lang="en-US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cs typeface="Arial" pitchFamily="34" charset="0"/>
                <a:hlinkClick r:id="rId4"/>
              </a:rPr>
              <a:t>www.westcoastgreenhighway.com</a:t>
            </a:r>
            <a:endParaRPr lang="en-US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b="1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4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4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1500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dirty="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</a:pPr>
            <a:endParaRPr lang="en-US" sz="2000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600" dirty="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en-US" sz="2600" dirty="0">
              <a:cs typeface="Arial" pitchFamily="34" charset="0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43000"/>
            <a:ext cx="7924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j-lt"/>
              </a:rPr>
              <a:t>GHG emissions from Washington State’s transportation sector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j-lt"/>
              </a:rPr>
              <a:t>(47%) are nearly double the national figures. </a:t>
            </a:r>
          </a:p>
        </p:txBody>
      </p:sp>
      <p:pic>
        <p:nvPicPr>
          <p:cNvPr id="48132" name="Picture 2"/>
          <p:cNvPicPr>
            <a:picLocks noChangeArrowheads="1"/>
          </p:cNvPicPr>
          <p:nvPr/>
        </p:nvPicPr>
        <p:blipFill>
          <a:blip r:embed="rId3" cstate="print"/>
          <a:srcRect r="1665"/>
          <a:stretch>
            <a:fillRect/>
          </a:stretch>
        </p:blipFill>
        <p:spPr bwMode="auto">
          <a:xfrm>
            <a:off x="533400" y="2438400"/>
            <a:ext cx="86106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178" name="TextBox 8"/>
          <p:cNvSpPr txBox="1">
            <a:spLocks noChangeArrowheads="1"/>
          </p:cNvSpPr>
          <p:nvPr/>
        </p:nvSpPr>
        <p:spPr bwMode="auto">
          <a:xfrm>
            <a:off x="381000" y="11430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Calibri" pitchFamily="34" charset="0"/>
              </a:rPr>
              <a:t>Within the next 30 years, the central Puget Sound region is expected</a:t>
            </a:r>
          </a:p>
          <a:p>
            <a:pPr marL="342900" indent="-342900"/>
            <a:r>
              <a:rPr lang="en-US" sz="2200" b="1" dirty="0">
                <a:latin typeface="Calibri" pitchFamily="34" charset="0"/>
              </a:rPr>
              <a:t>to grow by 1.5 million people –  increasing travel demand by 40%.</a:t>
            </a:r>
          </a:p>
        </p:txBody>
      </p:sp>
      <p:pic>
        <p:nvPicPr>
          <p:cNvPr id="5018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6580762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2514600"/>
            <a:ext cx="7848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Puget Sound region population and employment forecasts, </a:t>
            </a:r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2040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2226" name="TextBox 8"/>
          <p:cNvSpPr txBox="1">
            <a:spLocks noChangeArrowheads="1"/>
          </p:cNvSpPr>
          <p:nvPr/>
        </p:nvSpPr>
        <p:spPr bwMode="auto">
          <a:xfrm>
            <a:off x="381000" y="12192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Calibri" pitchFamily="34" charset="0"/>
              </a:rPr>
              <a:t>In spite of these ominous forecasts, Washington’s transportation</a:t>
            </a:r>
          </a:p>
          <a:p>
            <a:pPr marL="342900" indent="-342900"/>
            <a:r>
              <a:rPr lang="en-US" sz="2200" b="1" dirty="0">
                <a:latin typeface="Calibri" pitchFamily="34" charset="0"/>
              </a:rPr>
              <a:t>system must meet stringent state laws for GHG and VMT reduction.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438400"/>
            <a:ext cx="2971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GHG Reduction Targets: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438400"/>
            <a:ext cx="31242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VMT Reduction Targets:*</a:t>
            </a:r>
            <a:endParaRPr lang="en-US" dirty="0">
              <a:latin typeface="+mn-lt"/>
            </a:endParaRPr>
          </a:p>
        </p:txBody>
      </p:sp>
      <p:sp>
        <p:nvSpPr>
          <p:cNvPr id="52230" name="TextBox 10"/>
          <p:cNvSpPr txBox="1">
            <a:spLocks noChangeArrowheads="1"/>
          </p:cNvSpPr>
          <p:nvPr/>
        </p:nvSpPr>
        <p:spPr bwMode="auto">
          <a:xfrm>
            <a:off x="685800" y="3048000"/>
            <a:ext cx="3810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 </a:t>
            </a:r>
            <a:r>
              <a:rPr lang="en-US" sz="2200" dirty="0">
                <a:latin typeface="Calibri" pitchFamily="34" charset="0"/>
              </a:rPr>
              <a:t>To 1990 levels by 2020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To 25 percent below 1990</a:t>
            </a:r>
          </a:p>
          <a:p>
            <a:r>
              <a:rPr lang="en-US" sz="2200" dirty="0">
                <a:latin typeface="Calibri" pitchFamily="34" charset="0"/>
              </a:rPr>
              <a:t>    levels by 2035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To 50 percent below 1990</a:t>
            </a:r>
          </a:p>
          <a:p>
            <a:r>
              <a:rPr lang="en-US" sz="2200" dirty="0">
                <a:latin typeface="Calibri" pitchFamily="34" charset="0"/>
              </a:rPr>
              <a:t>    levels by 2050</a:t>
            </a:r>
          </a:p>
        </p:txBody>
      </p:sp>
      <p:sp>
        <p:nvSpPr>
          <p:cNvPr id="52231" name="TextBox 11"/>
          <p:cNvSpPr txBox="1">
            <a:spLocks noChangeArrowheads="1"/>
          </p:cNvSpPr>
          <p:nvPr/>
        </p:nvSpPr>
        <p:spPr bwMode="auto">
          <a:xfrm>
            <a:off x="5105400" y="3048000"/>
            <a:ext cx="3810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  </a:t>
            </a:r>
            <a:r>
              <a:rPr lang="en-US" sz="2200" dirty="0">
                <a:latin typeface="Calibri" pitchFamily="34" charset="0"/>
              </a:rPr>
              <a:t>By 2020, decrease by 18%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By 2035, decrease by 30%</a:t>
            </a:r>
          </a:p>
          <a:p>
            <a:endParaRPr lang="en-US" sz="22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By 2050, decrease by 50%</a:t>
            </a:r>
          </a:p>
        </p:txBody>
      </p: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4876800" y="59436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*Statewide annual per capita VMT reductions, all fuel types.</a:t>
            </a:r>
          </a:p>
        </p:txBody>
      </p:sp>
      <p:pic>
        <p:nvPicPr>
          <p:cNvPr id="11" name="Picture 10" descr="WSDOTLogo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TRANSPORTATION-ENERGY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IMPERATIVE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938" name="TextBox 8"/>
          <p:cNvSpPr txBox="1">
            <a:spLocks noChangeArrowheads="1"/>
          </p:cNvSpPr>
          <p:nvPr/>
        </p:nvSpPr>
        <p:spPr bwMode="auto">
          <a:xfrm>
            <a:off x="381000" y="1066800"/>
            <a:ext cx="7924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200" b="1" dirty="0">
                <a:latin typeface="+mj-lt"/>
              </a:rPr>
              <a:t>Fuel Source:  Electric Power Grid</a:t>
            </a:r>
            <a:endParaRPr lang="en-US" dirty="0">
              <a:latin typeface="+mj-lt"/>
            </a:endParaRPr>
          </a:p>
        </p:txBody>
      </p:sp>
      <p:pic>
        <p:nvPicPr>
          <p:cNvPr id="39940" name="Picture 6" descr="2009_US_electricity_generation_by_source_v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3940152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5800" y="1600200"/>
            <a:ext cx="3657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Advantages: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Diverse and domestic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Prices are stable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  Substantial spare capacity	</a:t>
            </a:r>
            <a:endParaRPr lang="en-US" dirty="0">
              <a:latin typeface="+mn-lt"/>
            </a:endParaRPr>
          </a:p>
        </p:txBody>
      </p:sp>
      <p:sp>
        <p:nvSpPr>
          <p:cNvPr id="39942" name="TextBox 11"/>
          <p:cNvSpPr txBox="1">
            <a:spLocks noChangeArrowheads="1"/>
          </p:cNvSpPr>
          <p:nvPr/>
        </p:nvSpPr>
        <p:spPr bwMode="auto">
          <a:xfrm>
            <a:off x="4572000" y="1828800"/>
            <a:ext cx="4343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Network infrastructure already</a:t>
            </a:r>
          </a:p>
          <a:p>
            <a:r>
              <a:rPr lang="en-US" sz="2200" dirty="0">
                <a:latin typeface="Calibri" pitchFamily="34" charset="0"/>
              </a:rPr>
              <a:t>   in place	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Electric miles cheaper than gas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Electric miles are cleaner than gas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>
                <a:latin typeface="Calibri" pitchFamily="34" charset="0"/>
              </a:rPr>
              <a:t>  65 percent of present U.S. light-</a:t>
            </a:r>
          </a:p>
          <a:p>
            <a:r>
              <a:rPr lang="en-US" sz="2200" dirty="0">
                <a:latin typeface="Calibri" pitchFamily="34" charset="0"/>
              </a:rPr>
              <a:t>   duty vehicles could be powered by</a:t>
            </a:r>
          </a:p>
          <a:p>
            <a:r>
              <a:rPr lang="en-US" sz="2200" dirty="0">
                <a:latin typeface="Calibri" pitchFamily="34" charset="0"/>
              </a:rPr>
              <a:t>   existing off-peak generating</a:t>
            </a:r>
          </a:p>
          <a:p>
            <a:r>
              <a:rPr lang="en-US" sz="2200" dirty="0">
                <a:latin typeface="Calibri" pitchFamily="34" charset="0"/>
              </a:rPr>
              <a:t>   capacity	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</a:t>
            </a:r>
            <a:r>
              <a:rPr lang="en-US" altLang="ja-JP" sz="3600" dirty="0" smtClean="0">
                <a:latin typeface="+mj-lt"/>
                <a:ea typeface="+mj-ea"/>
                <a:cs typeface="+mj-cs"/>
              </a:rPr>
              <a:t>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HIGHWAY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990600"/>
            <a:ext cx="2362200" cy="5497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atin typeface="+mj-lt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</a:rPr>
              <a:t>“</a:t>
            </a:r>
            <a:r>
              <a:rPr lang="en-US" sz="2000" b="1" dirty="0">
                <a:latin typeface="+mj-lt"/>
              </a:rPr>
              <a:t>	</a:t>
            </a:r>
            <a:r>
              <a:rPr lang="en-US" sz="2000" dirty="0">
                <a:latin typeface="+mj-lt"/>
              </a:rPr>
              <a:t>This ‘green freeway’ you're planning…would link your states with a network of rest stops that allow you to do more than just grab a cup of coffee, but also charge your car.</a:t>
            </a:r>
            <a:endParaRPr lang="en-US" sz="2000" b="1" dirty="0">
              <a:latin typeface="+mj-lt"/>
            </a:endParaRPr>
          </a:p>
          <a:p>
            <a:pPr marL="2333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</a:endParaRPr>
          </a:p>
          <a:p>
            <a:pPr marL="2333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</a:endParaRP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+mj-lt"/>
              </a:rPr>
              <a:t>President </a:t>
            </a: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</a:rPr>
              <a:t>	Barack Obama</a:t>
            </a:r>
          </a:p>
          <a:p>
            <a:pPr marL="225425" indent="-115888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</a:rPr>
              <a:t>	3/19/2009</a:t>
            </a:r>
          </a:p>
          <a:p>
            <a:pPr marL="5556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114800" y="114300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>
                <a:latin typeface="+mj-lt"/>
              </a:rPr>
              <a:t>The </a:t>
            </a:r>
            <a:r>
              <a:rPr lang="en-US" sz="2200" b="1" dirty="0">
                <a:latin typeface="+mj-lt"/>
              </a:rPr>
              <a:t>I-5 Electric Highway</a:t>
            </a:r>
          </a:p>
        </p:txBody>
      </p:sp>
      <p:pic>
        <p:nvPicPr>
          <p:cNvPr id="5632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905000"/>
            <a:ext cx="4724400" cy="31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11"/>
          <p:cNvSpPr>
            <a:spLocks noChangeArrowheads="1"/>
          </p:cNvSpPr>
          <p:nvPr/>
        </p:nvSpPr>
        <p:spPr bwMode="auto">
          <a:xfrm>
            <a:off x="3200400" y="51054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/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President Barack Obama</a:t>
            </a:r>
          </a:p>
          <a:p>
            <a:pPr marL="341313" indent="-341313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Goal: 1 million electric vehicles by 2015</a:t>
            </a:r>
          </a:p>
        </p:txBody>
      </p:sp>
      <p:pic>
        <p:nvPicPr>
          <p:cNvPr id="8" name="Picture 7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 smtClean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</a:t>
            </a:r>
            <a:r>
              <a:rPr lang="en-US" altLang="ja-JP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HIGHWAY 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0419" name="TextBox 9"/>
          <p:cNvSpPr txBox="1">
            <a:spLocks noChangeArrowheads="1"/>
          </p:cNvSpPr>
          <p:nvPr/>
        </p:nvSpPr>
        <p:spPr bwMode="auto">
          <a:xfrm>
            <a:off x="381000" y="990600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>
                <a:latin typeface="Calibri" pitchFamily="34" charset="0"/>
              </a:rPr>
              <a:t>I-5 </a:t>
            </a:r>
            <a:r>
              <a:rPr lang="en-US" sz="2200" b="1" dirty="0">
                <a:latin typeface="Calibri" pitchFamily="34" charset="0"/>
              </a:rPr>
              <a:t>Electric Highway </a:t>
            </a:r>
            <a:r>
              <a:rPr lang="en-US" sz="2200" b="1" dirty="0" smtClean="0">
                <a:latin typeface="Calibri" pitchFamily="34" charset="0"/>
              </a:rPr>
              <a:t>Public/Private Partnership Project</a:t>
            </a:r>
            <a:endParaRPr lang="en-US" sz="2200" b="1" dirty="0">
              <a:latin typeface="Calibri" pitchFamily="34" charset="0"/>
            </a:endParaRPr>
          </a:p>
        </p:txBody>
      </p:sp>
      <p:pic>
        <p:nvPicPr>
          <p:cNvPr id="60420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1"/>
            <a:ext cx="1789113" cy="472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60421" name="Rectangle 5"/>
          <p:cNvSpPr txBox="1">
            <a:spLocks noChangeArrowheads="1"/>
          </p:cNvSpPr>
          <p:nvPr/>
        </p:nvSpPr>
        <p:spPr bwMode="auto">
          <a:xfrm>
            <a:off x="2362200" y="17526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$1.32 million ARRA funding (via Washington Department of Commerce) to develop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safety net of EV Fast-Charging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stations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throughout I-5 Corridor</a:t>
            </a:r>
          </a:p>
          <a:p>
            <a:pPr marL="117475" lvl="1" indent="-4763">
              <a:spcBef>
                <a:spcPct val="20000"/>
              </a:spcBef>
            </a:pP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Forming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partnerships with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Washington businesses to host EV Fast-charging stations</a:t>
            </a: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   Coordinating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EV infrastructure investments with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other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planned investments in Puget Sound Region</a:t>
            </a:r>
          </a:p>
          <a:p>
            <a:pPr marL="117475" lvl="1" indent="-4763">
              <a:spcBef>
                <a:spcPct val="20000"/>
              </a:spcBef>
            </a:pP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Collaborating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with Oregon and California on joint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EV infrastructure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development and funding</a:t>
            </a:r>
          </a:p>
          <a:p>
            <a:pPr marL="117475" lvl="1" indent="-4763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117475" lvl="1" indent="-4763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" name="Picture 6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WEST COAST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GREEN HIGHWAY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066800"/>
            <a:ext cx="8382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+mj-lt"/>
              </a:rPr>
              <a:t>Two-Stage Deployment</a:t>
            </a:r>
            <a:r>
              <a:rPr lang="en-US" sz="2200" b="1" dirty="0">
                <a:latin typeface="+mj-lt"/>
              </a:rPr>
              <a:t>:  </a:t>
            </a:r>
            <a:r>
              <a:rPr lang="en-US" sz="2200" b="1" dirty="0" smtClean="0">
                <a:latin typeface="+mj-lt"/>
              </a:rPr>
              <a:t>Essential Charging and Corridor </a:t>
            </a:r>
            <a:r>
              <a:rPr lang="en-US" sz="2200" b="1" dirty="0">
                <a:latin typeface="+mj-lt"/>
              </a:rPr>
              <a:t>Completion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5181600" y="1524000"/>
            <a:ext cx="3808413" cy="509428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</a:rPr>
              <a:t>  Complete </a:t>
            </a:r>
            <a:r>
              <a:rPr lang="en-US" sz="3200" dirty="0">
                <a:latin typeface="+mn-lt"/>
              </a:rPr>
              <a:t>DC Fast-Charge 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</a:t>
            </a:r>
            <a:r>
              <a:rPr lang="en-US" sz="3200" dirty="0" smtClean="0">
                <a:latin typeface="+mn-lt"/>
              </a:rPr>
              <a:t>network </a:t>
            </a:r>
            <a:r>
              <a:rPr lang="en-US" sz="3200" dirty="0">
                <a:latin typeface="+mn-lt"/>
              </a:rPr>
              <a:t>along </a:t>
            </a:r>
            <a:r>
              <a:rPr lang="en-US" sz="3200" dirty="0" smtClean="0">
                <a:latin typeface="+mn-lt"/>
              </a:rPr>
              <a:t>I-5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</a:rPr>
              <a:t>  2 </a:t>
            </a:r>
            <a:r>
              <a:rPr lang="en-US" sz="3200" dirty="0">
                <a:latin typeface="+mn-lt"/>
              </a:rPr>
              <a:t>Gateway Rest Areas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 (Level 2 charging for public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    </a:t>
            </a:r>
            <a:r>
              <a:rPr lang="en-US" sz="3200" dirty="0" smtClean="0">
                <a:latin typeface="+mn-lt"/>
              </a:rPr>
              <a:t>education &amp; demonstration)</a:t>
            </a: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  Additional recharge zones 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	     based on </a:t>
            </a:r>
            <a:r>
              <a:rPr lang="en-US" sz="3200" dirty="0" smtClean="0">
                <a:latin typeface="+mn-lt"/>
              </a:rPr>
              <a:t>data analysis</a:t>
            </a: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  </a:t>
            </a:r>
            <a:r>
              <a:rPr lang="en-US" sz="3200" dirty="0" smtClean="0">
                <a:latin typeface="+mn-lt"/>
              </a:rPr>
              <a:t>Likely extension across</a:t>
            </a:r>
          </a:p>
          <a:p>
            <a:pPr marL="117475" indent="-47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     Cascades to central WA </a:t>
            </a:r>
            <a:endParaRPr lang="en-US" sz="3200" dirty="0">
              <a:latin typeface="+mn-lt"/>
            </a:endParaRPr>
          </a:p>
        </p:txBody>
      </p:sp>
      <p:pic>
        <p:nvPicPr>
          <p:cNvPr id="68613" name="Picture 6" descr="project map stage 1 and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" y="1524000"/>
            <a:ext cx="433222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SDOTLogoWHIT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3600" dirty="0">
                <a:latin typeface="+mj-lt"/>
                <a:ea typeface="+mj-ea"/>
                <a:cs typeface="+mj-cs"/>
              </a:rPr>
              <a:t>    </a:t>
            </a:r>
            <a:r>
              <a:rPr lang="en-US" altLang="ja-JP" sz="2400" b="1" dirty="0" smtClean="0">
                <a:latin typeface="+mj-lt"/>
                <a:ea typeface="+mj-ea"/>
                <a:cs typeface="+mj-cs"/>
              </a:rPr>
              <a:t>ISSUES FOR  </a:t>
            </a:r>
            <a:r>
              <a:rPr lang="en-US" altLang="ja-JP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CONSIDERATION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219200"/>
            <a:ext cx="8382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latin typeface="+mj-lt"/>
              </a:rPr>
              <a:t>Issues to consider (from WSDOT’s perspective):</a:t>
            </a:r>
            <a:endParaRPr lang="en-US" sz="2200" b="1" dirty="0">
              <a:latin typeface="+mj-lt"/>
            </a:endParaRPr>
          </a:p>
        </p:txBody>
      </p:sp>
      <p:sp>
        <p:nvSpPr>
          <p:cNvPr id="76804" name="TextBox 5"/>
          <p:cNvSpPr txBox="1">
            <a:spLocks noChangeArrowheads="1"/>
          </p:cNvSpPr>
          <p:nvPr/>
        </p:nvSpPr>
        <p:spPr bwMode="auto">
          <a:xfrm>
            <a:off x="533400" y="19050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Long-term sustainable business model leading to commercialization</a:t>
            </a:r>
          </a:p>
          <a:p>
            <a:pPr marL="342900" indent="-342900"/>
            <a:endParaRPr lang="en-US" sz="22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Unintended consequences resulting from large public subsidies</a:t>
            </a:r>
          </a:p>
          <a:p>
            <a:pPr marL="342900" indent="-342900"/>
            <a:endParaRPr lang="en-US" sz="22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Transportation funding: confusing the symptom for the problem</a:t>
            </a:r>
            <a:endParaRPr lang="en-US" sz="2200" dirty="0">
              <a:latin typeface="Calibri" pitchFamily="34" charset="0"/>
            </a:endParaRPr>
          </a:p>
          <a:p>
            <a:pPr marL="342900" indent="-342900"/>
            <a:endParaRPr lang="en-US" sz="2200" dirty="0">
              <a:latin typeface="Calibri" pitchFamily="34" charset="0"/>
            </a:endParaRPr>
          </a:p>
        </p:txBody>
      </p:sp>
      <p:pic>
        <p:nvPicPr>
          <p:cNvPr id="6" name="Picture 5" descr="WSDOTLogo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228600"/>
            <a:ext cx="1905000" cy="31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2010-09-14T07:00:00+00:00</OpenedDate>
    <Date1 xmlns="dc463f71-b30c-4ab2-9473-d307f9d35888">2010-10-28T07:00:00+00:00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101521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6A08FC3A6CC0A4DBE3A457AE29A0D58" ma:contentTypeVersion="123" ma:contentTypeDescription="" ma:contentTypeScope="" ma:versionID="a65b6889f440a3eea2bedce986e1d66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BCEF20-BA54-4042-936D-72F20FE646DA}"/>
</file>

<file path=customXml/itemProps2.xml><?xml version="1.0" encoding="utf-8"?>
<ds:datastoreItem xmlns:ds="http://schemas.openxmlformats.org/officeDocument/2006/customXml" ds:itemID="{2B1E6860-11B3-46DA-87DF-54F14808760F}"/>
</file>

<file path=customXml/itemProps3.xml><?xml version="1.0" encoding="utf-8"?>
<ds:datastoreItem xmlns:ds="http://schemas.openxmlformats.org/officeDocument/2006/customXml" ds:itemID="{F45E6FE4-914F-4C6B-80AF-6E342D2D6FEF}"/>
</file>

<file path=customXml/itemProps4.xml><?xml version="1.0" encoding="utf-8"?>
<ds:datastoreItem xmlns:ds="http://schemas.openxmlformats.org/officeDocument/2006/customXml" ds:itemID="{89193C32-490B-41E8-93A5-BA3B8AFB374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</TotalTime>
  <Words>423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WSDOT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Doyle</dc:creator>
  <cp:lastModifiedBy>Jeff Doyle</cp:lastModifiedBy>
  <cp:revision>176</cp:revision>
  <dcterms:created xsi:type="dcterms:W3CDTF">2010-09-22T03:46:33Z</dcterms:created>
  <dcterms:modified xsi:type="dcterms:W3CDTF">2011-01-19T15:55:00Z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0x0101006E56B4D1795A2E4DB2F0B01679ED314A00E6A08FC3A6CC0A4DBE3A457AE29A0D58</vt:lpwstr>
  </property>
  <property fmtid="{D5CDD505-2E9C-101B-9397-08002B2CF9AE}" pid="3" name="_docset_NoMedatataSyncRequired">
    <vt:lpwstr>False</vt:lpwstr>
  </property>
</Properties>
</file>