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86" r:id="rId1"/>
  </p:sldMasterIdLst>
  <p:notesMasterIdLst>
    <p:notesMasterId r:id="rId16"/>
  </p:notesMasterIdLst>
  <p:handoutMasterIdLst>
    <p:handoutMasterId r:id="rId17"/>
  </p:handoutMasterIdLst>
  <p:sldIdLst>
    <p:sldId id="257" r:id="rId2"/>
    <p:sldId id="715" r:id="rId3"/>
    <p:sldId id="749" r:id="rId4"/>
    <p:sldId id="756" r:id="rId5"/>
    <p:sldId id="750" r:id="rId6"/>
    <p:sldId id="751" r:id="rId7"/>
    <p:sldId id="752" r:id="rId8"/>
    <p:sldId id="753" r:id="rId9"/>
    <p:sldId id="754" r:id="rId10"/>
    <p:sldId id="755" r:id="rId11"/>
    <p:sldId id="745" r:id="rId12"/>
    <p:sldId id="746" r:id="rId13"/>
    <p:sldId id="747" r:id="rId14"/>
    <p:sldId id="748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657" autoAdjust="0"/>
  </p:normalViewPr>
  <p:slideViewPr>
    <p:cSldViewPr snapToObjects="1">
      <p:cViewPr>
        <p:scale>
          <a:sx n="100" d="100"/>
          <a:sy n="100" d="100"/>
        </p:scale>
        <p:origin x="-30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170238" cy="479425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3"/>
            <a:ext cx="3170238" cy="479425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1C60E4D7-CDC5-4360-A589-7F7985BB1A3C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BDD6987F-7A2B-4DDC-9A95-42FAC9B8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2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30" tIns="48314" rIns="96630" bIns="483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0" tIns="48314" rIns="96630" bIns="48314" rtlCol="0"/>
          <a:lstStyle>
            <a:lvl1pPr algn="r">
              <a:defRPr sz="1200"/>
            </a:lvl1pPr>
          </a:lstStyle>
          <a:p>
            <a:fld id="{D9FDA2E3-C5DE-45A2-B5EA-976654BAB4EC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0" tIns="48314" rIns="96630" bIns="483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0" tIns="48314" rIns="96630" bIns="483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30" tIns="48314" rIns="96630" bIns="483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0" tIns="48314" rIns="96630" bIns="48314" rtlCol="0" anchor="b"/>
          <a:lstStyle>
            <a:lvl1pPr algn="r">
              <a:defRPr sz="1200"/>
            </a:lvl1pPr>
          </a:lstStyle>
          <a:p>
            <a:fld id="{B0768715-F111-47E5-AB0C-30E6262B2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03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8715-F111-47E5-AB0C-30E6262B22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0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8715-F111-47E5-AB0C-30E6262B22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8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8715-F111-47E5-AB0C-30E6262B22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2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8715-F111-47E5-AB0C-30E6262B22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23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8715-F111-47E5-AB0C-30E6262B22A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2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4B7-D37C-4F27-BC6A-074B12233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0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4B7-D37C-4F27-BC6A-074B122335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457200" y="1066800"/>
            <a:ext cx="82296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0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4B7-D37C-4F27-BC6A-074B122335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6610351" y="304800"/>
            <a:ext cx="0" cy="5867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0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 userDrawn="1"/>
        </p:nvSpPr>
        <p:spPr>
          <a:xfrm>
            <a:off x="1981202" y="1295401"/>
            <a:ext cx="6999287" cy="7694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Gill Sans MT" pitchFamily="34" charset="0"/>
              </a:rPr>
              <a:t>I</a:t>
            </a:r>
            <a:r>
              <a:rPr lang="en-US" sz="4400" b="1" dirty="0" smtClean="0">
                <a:solidFill>
                  <a:schemeClr val="tx1"/>
                </a:solidFill>
                <a:latin typeface="Gill Sans MT" pitchFamily="34" charset="0"/>
              </a:rPr>
              <a:t>ntegrated </a:t>
            </a:r>
            <a:r>
              <a:rPr lang="en-US" sz="4400" b="1" dirty="0" smtClean="0">
                <a:solidFill>
                  <a:srgbClr val="0070C0"/>
                </a:solidFill>
                <a:latin typeface="Gill Sans MT" pitchFamily="34" charset="0"/>
              </a:rPr>
              <a:t>R</a:t>
            </a:r>
            <a:r>
              <a:rPr lang="en-US" sz="4400" b="1" dirty="0" smtClean="0">
                <a:solidFill>
                  <a:schemeClr val="tx1"/>
                </a:solidFill>
                <a:latin typeface="Gill Sans MT" pitchFamily="34" charset="0"/>
              </a:rPr>
              <a:t>esource </a:t>
            </a:r>
            <a:r>
              <a:rPr lang="en-US" sz="4400" b="1" dirty="0" smtClean="0">
                <a:solidFill>
                  <a:srgbClr val="0070C0"/>
                </a:solidFill>
                <a:latin typeface="Gill Sans MT" pitchFamily="34" charset="0"/>
              </a:rPr>
              <a:t>P</a:t>
            </a:r>
            <a:r>
              <a:rPr lang="en-US" sz="4400" b="1" dirty="0" smtClean="0">
                <a:solidFill>
                  <a:schemeClr val="tx1"/>
                </a:solidFill>
                <a:latin typeface="Gill Sans MT" pitchFamily="34" charset="0"/>
              </a:rPr>
              <a:t>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68338" y="2286000"/>
            <a:ext cx="6694663" cy="3048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Agenda items</a:t>
            </a:r>
          </a:p>
          <a:p>
            <a:endParaRPr lang="en-US" dirty="0" smtClean="0"/>
          </a:p>
          <a:p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26" name="Group 43"/>
          <p:cNvGrpSpPr/>
          <p:nvPr userDrawn="1"/>
        </p:nvGrpSpPr>
        <p:grpSpPr>
          <a:xfrm>
            <a:off x="2003076" y="685801"/>
            <a:ext cx="1349725" cy="769441"/>
            <a:chOff x="139700" y="1314450"/>
            <a:chExt cx="1349725" cy="769441"/>
          </a:xfrm>
        </p:grpSpPr>
        <p:sp>
          <p:nvSpPr>
            <p:cNvPr id="27" name="TextBox 26"/>
            <p:cNvSpPr txBox="1"/>
            <p:nvPr/>
          </p:nvSpPr>
          <p:spPr>
            <a:xfrm>
              <a:off x="139700" y="1314450"/>
              <a:ext cx="495649" cy="7694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Gill Sans MT" pitchFamily="34" charset="0"/>
                </a:rPr>
                <a:t>2</a:t>
              </a:r>
              <a:endParaRPr lang="en-US" sz="4400" b="1" dirty="0">
                <a:solidFill>
                  <a:srgbClr val="0070C0"/>
                </a:solidFill>
                <a:latin typeface="Gill Sans MT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3551" y="1314450"/>
              <a:ext cx="495649" cy="7694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Gill Sans MT" pitchFamily="34" charset="0"/>
                </a:rPr>
                <a:t>0</a:t>
              </a:r>
              <a:endParaRPr lang="en-US" sz="4400" b="1" dirty="0">
                <a:solidFill>
                  <a:srgbClr val="0070C0"/>
                </a:solidFill>
                <a:latin typeface="Gill Sans MT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0251" y="1314450"/>
              <a:ext cx="495649" cy="7694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Gill Sans MT" pitchFamily="34" charset="0"/>
                </a:rPr>
                <a:t>1</a:t>
              </a:r>
              <a:endParaRPr lang="en-US" sz="4400" b="1" dirty="0">
                <a:solidFill>
                  <a:srgbClr val="0070C0"/>
                </a:solidFill>
                <a:latin typeface="Gill Sans MT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93776" y="1314450"/>
              <a:ext cx="495649" cy="7694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Gill Sans MT" pitchFamily="34" charset="0"/>
                </a:rPr>
                <a:t>5</a:t>
              </a:r>
              <a:endParaRPr lang="en-US" sz="4400" b="1" dirty="0">
                <a:solidFill>
                  <a:srgbClr val="0070C0"/>
                </a:solidFill>
                <a:latin typeface="Gill Sans MT" pitchFamily="34" charset="0"/>
              </a:endParaRPr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1" y="0"/>
            <a:ext cx="1894063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163249" y="149709"/>
            <a:ext cx="1567569" cy="6558582"/>
            <a:chOff x="126079" y="149709"/>
            <a:chExt cx="1567569" cy="6558582"/>
          </a:xfrm>
        </p:grpSpPr>
        <p:sp>
          <p:nvSpPr>
            <p:cNvPr id="116" name="Rectangle 115"/>
            <p:cNvSpPr/>
            <p:nvPr userDrawn="1"/>
          </p:nvSpPr>
          <p:spPr>
            <a:xfrm>
              <a:off x="126079" y="149709"/>
              <a:ext cx="1567569" cy="1133026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 userDrawn="1"/>
          </p:nvSpPr>
          <p:spPr>
            <a:xfrm>
              <a:off x="126079" y="1506098"/>
              <a:ext cx="1567569" cy="1133026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 userDrawn="1"/>
          </p:nvSpPr>
          <p:spPr>
            <a:xfrm>
              <a:off x="126079" y="2862487"/>
              <a:ext cx="1567569" cy="1133026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 userDrawn="1"/>
          </p:nvSpPr>
          <p:spPr>
            <a:xfrm>
              <a:off x="126079" y="4218876"/>
              <a:ext cx="1567569" cy="1133026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 userDrawn="1"/>
          </p:nvSpPr>
          <p:spPr>
            <a:xfrm>
              <a:off x="126079" y="5575265"/>
              <a:ext cx="1567569" cy="1133026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2" descr="http://idoc.pacificorp.us/content/dam/intranet/image/cn/in_the_news/cccc/logos/PacificPower-new-logo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6358734"/>
            <a:ext cx="3085457" cy="49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567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070C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4B7-D37C-4F27-BC6A-074B12233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457199" y="1066800"/>
            <a:ext cx="82296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6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4B7-D37C-4F27-BC6A-074B122335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1894063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63249" y="149709"/>
            <a:ext cx="1567569" cy="6558582"/>
            <a:chOff x="126079" y="149709"/>
            <a:chExt cx="1567569" cy="6558582"/>
          </a:xfrm>
        </p:grpSpPr>
        <p:sp>
          <p:nvSpPr>
            <p:cNvPr id="9" name="Rectangle 8"/>
            <p:cNvSpPr/>
            <p:nvPr userDrawn="1"/>
          </p:nvSpPr>
          <p:spPr>
            <a:xfrm>
              <a:off x="126079" y="149709"/>
              <a:ext cx="1567569" cy="1133026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26079" y="1506098"/>
              <a:ext cx="1567569" cy="1133026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26079" y="2862487"/>
              <a:ext cx="1567569" cy="1133026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26079" y="4218876"/>
              <a:ext cx="1567569" cy="1133026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26079" y="5575265"/>
              <a:ext cx="1567569" cy="1133026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950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4B7-D37C-4F27-BC6A-074B122335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457200" y="1066800"/>
            <a:ext cx="82296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9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4B7-D37C-4F27-BC6A-074B122335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427039" y="1066800"/>
            <a:ext cx="82296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4B7-D37C-4F27-BC6A-074B122335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457200" y="1066800"/>
            <a:ext cx="82296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6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4B7-D37C-4F27-BC6A-074B12233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9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4B7-D37C-4F27-BC6A-074B122335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457201" y="1447800"/>
            <a:ext cx="300831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99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4B7-D37C-4F27-BC6A-074B12233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1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D94B7-D37C-4F27-BC6A-074B12233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0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Washington Utilities and  Transportation </a:t>
            </a:r>
            <a:r>
              <a:rPr lang="en-US" sz="2800" dirty="0"/>
              <a:t>Commission </a:t>
            </a:r>
            <a:endParaRPr lang="en-US" sz="2800" dirty="0" smtClean="0"/>
          </a:p>
          <a:p>
            <a:pPr algn="l"/>
            <a:r>
              <a:rPr lang="en-US" sz="2800" dirty="0"/>
              <a:t>Docket UE-140546 </a:t>
            </a:r>
            <a:endParaRPr lang="en-US" sz="2800" dirty="0" smtClean="0"/>
          </a:p>
          <a:p>
            <a:pPr algn="l"/>
            <a:r>
              <a:rPr lang="en-US" sz="2800" dirty="0" smtClean="0"/>
              <a:t>Recessed Open Meeting</a:t>
            </a:r>
            <a:endParaRPr lang="en-US" sz="2800" dirty="0"/>
          </a:p>
          <a:p>
            <a:pPr algn="l"/>
            <a:r>
              <a:rPr lang="en-US" sz="2800" dirty="0" smtClean="0"/>
              <a:t>June 25, 2015</a:t>
            </a:r>
          </a:p>
          <a:p>
            <a:pPr algn="l"/>
            <a:endParaRPr lang="en-US" sz="2800" b="1" cap="small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111(d) Emission Rate Target Modeling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4B7-D37C-4F27-BC6A-074B122335F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324600" cy="366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4876800"/>
            <a:ext cx="7239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 smtClean="0"/>
              <a:t>Compliance Strategies (111(d) Emission Rate Target Scenarios)</a:t>
            </a:r>
          </a:p>
          <a:p>
            <a:r>
              <a:rPr lang="en-US" sz="1800" dirty="0" smtClean="0"/>
              <a:t>Prioritize re-dispatch with base energy efficiency</a:t>
            </a:r>
          </a:p>
          <a:p>
            <a:r>
              <a:rPr lang="en-US" sz="1800" dirty="0" smtClean="0"/>
              <a:t>Prioritize re-dispatch with incremental energy efficiency</a:t>
            </a:r>
          </a:p>
          <a:p>
            <a:r>
              <a:rPr lang="en-US" sz="1800" dirty="0" smtClean="0"/>
              <a:t>Prioritize new renewable resources with incremental energy efficiency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78563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Authority Area Sensitivity: </a:t>
            </a:r>
            <a:r>
              <a:rPr lang="en-US" dirty="0"/>
              <a:t>S-10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335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The Washington Utilities and Transportation Commission requested the Company model the East and West control areas separately: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“</a:t>
            </a:r>
            <a:r>
              <a:rPr lang="en-US" dirty="0"/>
              <a:t>The Company must model the two areas separately in the next IRP as a prerequisite for acknowledgement.”</a:t>
            </a:r>
          </a:p>
          <a:p>
            <a:endParaRPr lang="en-US" dirty="0" smtClean="0"/>
          </a:p>
          <a:p>
            <a:r>
              <a:rPr lang="en-US" dirty="0" smtClean="0"/>
              <a:t>S-10 assesses the impact of independently planning for a sub-system as compared to planning for PacifiCorp’s system as a whole.</a:t>
            </a:r>
          </a:p>
          <a:p>
            <a:endParaRPr lang="en-US" dirty="0"/>
          </a:p>
          <a:p>
            <a:r>
              <a:rPr lang="en-US" dirty="0" smtClean="0"/>
              <a:t>Sub-systems are defined by PacifiCorp’s east and west balancing authority areas (BAAs), also referred to as east and west control areas (ECA and WCA).</a:t>
            </a:r>
          </a:p>
          <a:p>
            <a:endParaRPr lang="en-US" dirty="0" smtClean="0"/>
          </a:p>
          <a:p>
            <a:r>
              <a:rPr lang="en-US" dirty="0" smtClean="0"/>
              <a:t>Comparison of ECA and WCA standalone resource portfolios to benchmark system portfolio.</a:t>
            </a:r>
          </a:p>
          <a:p>
            <a:pPr lvl="1"/>
            <a:r>
              <a:rPr lang="en-US" dirty="0" smtClean="0"/>
              <a:t>Benchmark system portfolios is derived under Regional Haze Scenario 3 and assumes unbundled REC strategy for state RPS, consistent with draft preferred portfolio.</a:t>
            </a:r>
          </a:p>
          <a:p>
            <a:pPr lvl="1"/>
            <a:r>
              <a:rPr lang="en-US" dirty="0" smtClean="0"/>
              <a:t>Portfolio and system cost impacts are reported.</a:t>
            </a:r>
          </a:p>
          <a:p>
            <a:pPr lvl="1"/>
            <a:r>
              <a:rPr lang="en-US" dirty="0" smtClean="0"/>
              <a:t>With and without 111(d).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4B7-D37C-4F27-BC6A-074B122335F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5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S10 Sensitivity: Overview of Assumptions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143000"/>
            <a:ext cx="85344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WCA standalone portfolio developed with System Optimizer.</a:t>
            </a:r>
          </a:p>
          <a:p>
            <a:pPr lvl="1"/>
            <a:r>
              <a:rPr lang="en-US" dirty="0" smtClean="0"/>
              <a:t>Winter peak, maintain 13% planning reserve margin.</a:t>
            </a:r>
          </a:p>
          <a:p>
            <a:pPr lvl="1"/>
            <a:r>
              <a:rPr lang="en-US" dirty="0" smtClean="0"/>
              <a:t>Allow January on-peak FOTs, maintaining limits at Mid C (775 MW), COB (300 MW), and NOB (100 MW)</a:t>
            </a:r>
            <a:endParaRPr lang="en-US" dirty="0"/>
          </a:p>
          <a:p>
            <a:pPr lvl="1"/>
            <a:r>
              <a:rPr lang="en-US" dirty="0" smtClean="0"/>
              <a:t>Class 2 DSM capacity contribution updated to align with a winter peak.</a:t>
            </a:r>
          </a:p>
          <a:p>
            <a:pPr lvl="1"/>
            <a:r>
              <a:rPr lang="en-US" dirty="0" smtClean="0"/>
              <a:t>With 111(d), assumes Chehalis is retired at the end of 2019, new CCCT resources are not allowed, and Oregon can use a WCA allocation of renewables to meet PacifiCorp’s share of its 111(d) targets.</a:t>
            </a:r>
          </a:p>
          <a:p>
            <a:pPr lvl="1"/>
            <a:r>
              <a:rPr lang="en-US" dirty="0" smtClean="0"/>
              <a:t>Without 111(d), new CCCT resources are allowed.</a:t>
            </a:r>
          </a:p>
          <a:p>
            <a:endParaRPr lang="en-US" dirty="0" smtClean="0"/>
          </a:p>
          <a:p>
            <a:r>
              <a:rPr lang="en-US" dirty="0" smtClean="0"/>
              <a:t>ECA standalone </a:t>
            </a:r>
            <a:r>
              <a:rPr lang="en-US" dirty="0"/>
              <a:t>p</a:t>
            </a:r>
            <a:r>
              <a:rPr lang="en-US" dirty="0" smtClean="0"/>
              <a:t>ortfolio developed with System Optimizer.</a:t>
            </a:r>
          </a:p>
          <a:p>
            <a:pPr lvl="1"/>
            <a:r>
              <a:rPr lang="en-US" dirty="0" smtClean="0"/>
              <a:t>Summer peak, maintain 13% planning reserve margin.</a:t>
            </a:r>
          </a:p>
          <a:p>
            <a:pPr lvl="1"/>
            <a:r>
              <a:rPr lang="en-US" dirty="0" smtClean="0"/>
              <a:t>Summer on-peak FOTs, </a:t>
            </a:r>
            <a:r>
              <a:rPr lang="en-US" dirty="0"/>
              <a:t>no </a:t>
            </a:r>
            <a:r>
              <a:rPr lang="en-US" dirty="0" smtClean="0"/>
              <a:t>access </a:t>
            </a:r>
            <a:r>
              <a:rPr lang="en-US"/>
              <a:t>to </a:t>
            </a:r>
            <a:r>
              <a:rPr lang="en-US" smtClean="0"/>
              <a:t>west-side </a:t>
            </a:r>
            <a:r>
              <a:rPr lang="en-US" dirty="0" smtClean="0"/>
              <a:t>FOTs, but </a:t>
            </a:r>
            <a:r>
              <a:rPr lang="en-US" dirty="0"/>
              <a:t>inclusion </a:t>
            </a:r>
            <a:r>
              <a:rPr lang="en-US" dirty="0" smtClean="0"/>
              <a:t>of Mona (300 MW).</a:t>
            </a:r>
          </a:p>
          <a:p>
            <a:pPr lvl="1"/>
            <a:r>
              <a:rPr lang="en-US" dirty="0" smtClean="0"/>
              <a:t>Class 2 DSM capacity contribution updated to align with a summer peak.</a:t>
            </a:r>
          </a:p>
          <a:p>
            <a:pPr lvl="1"/>
            <a:r>
              <a:rPr lang="en-US" dirty="0" smtClean="0"/>
              <a:t>With 111(d), </a:t>
            </a:r>
            <a:r>
              <a:rPr lang="en-US" dirty="0"/>
              <a:t>assume flexible allocation of ECA renewable resources can be used to meet PacifiCorp’s share of Utah and Wyoming emission rate targets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15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sz="2900" dirty="0" smtClean="0"/>
              <a:t>S-10 Sensitivities: Summary of System Costs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2162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System Optimizer results show that planning the system on a WCA standalone and ECA standalone basis leads to higher costs.</a:t>
            </a:r>
          </a:p>
          <a:p>
            <a:endParaRPr lang="en-US" dirty="0" smtClean="0"/>
          </a:p>
          <a:p>
            <a:r>
              <a:rPr lang="en-US" dirty="0" smtClean="0"/>
              <a:t>The incremental cost of planning for two standalone system increases under 111(d).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*Note, </a:t>
            </a:r>
            <a:r>
              <a:rPr lang="en-US" dirty="0" err="1" smtClean="0"/>
              <a:t>PaR</a:t>
            </a:r>
            <a:r>
              <a:rPr lang="en-US" dirty="0" smtClean="0"/>
              <a:t> results reflect resource portfolios developed under 111(d) but do not capture re-dispatch costs under 111(d).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4B7-D37C-4F27-BC6A-074B122335F3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564680"/>
              </p:ext>
            </p:extLst>
          </p:nvPr>
        </p:nvGraphicFramePr>
        <p:xfrm>
          <a:off x="457200" y="1143000"/>
          <a:ext cx="7848598" cy="180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038"/>
                <a:gridCol w="1439890"/>
                <a:gridCol w="1439890"/>
                <a:gridCol w="1439890"/>
                <a:gridCol w="1439890"/>
              </a:tblGrid>
              <a:tr h="38949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Increase/(Decrease) Relative</a:t>
                      </a:r>
                      <a:r>
                        <a:rPr lang="en-US" sz="1100" baseline="0" dirty="0" smtClean="0"/>
                        <a:t> to the </a:t>
                      </a:r>
                      <a:r>
                        <a:rPr lang="en-US" sz="1100" dirty="0" smtClean="0"/>
                        <a:t>System Benchmark</a:t>
                      </a:r>
                    </a:p>
                    <a:p>
                      <a:pPr algn="ctr"/>
                      <a:r>
                        <a:rPr lang="en-US" sz="1100" dirty="0" smtClean="0"/>
                        <a:t>($m)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System Optimizer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PaR</a:t>
                      </a:r>
                      <a:r>
                        <a:rPr lang="en-US" sz="1100" dirty="0" smtClean="0"/>
                        <a:t> Stochastic Mean</a:t>
                      </a:r>
                      <a:endParaRPr lang="en-US" sz="11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</a:tr>
              <a:tr h="608632"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Medium Gas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Low Gas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Medium Gas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High Gas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3797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Without 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</a:rPr>
                        <a:t>111(d)</a:t>
                      </a:r>
                      <a:endParaRPr lang="en-US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$1,149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With 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</a:rPr>
                        <a:t>111(d)*</a:t>
                      </a:r>
                      <a:endParaRPr lang="en-US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$1,326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$2,031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$2,109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$2,158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773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S-10 Sensitivity </a:t>
            </a:r>
            <a:r>
              <a:rPr lang="en-US" dirty="0"/>
              <a:t>: </a:t>
            </a:r>
            <a:r>
              <a:rPr lang="en-US" dirty="0" smtClean="0"/>
              <a:t>ECA+WCA Portfolio Results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8E4F-4020-4B45-90FC-11697DD31CA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886198"/>
            <a:ext cx="8229600" cy="2743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 compared </a:t>
            </a:r>
            <a:r>
              <a:rPr lang="en-US" dirty="0"/>
              <a:t>s</a:t>
            </a:r>
            <a:r>
              <a:rPr lang="en-US" dirty="0" smtClean="0"/>
              <a:t>ystem benchmark portfolio, combined standalone ECA and WCA portfolios cannot rely on resource selections in the other BAA to meet their respective planning reserve margin targets.</a:t>
            </a:r>
          </a:p>
          <a:p>
            <a:endParaRPr lang="en-US" dirty="0" smtClean="0"/>
          </a:p>
          <a:p>
            <a:r>
              <a:rPr lang="en-US" dirty="0" smtClean="0"/>
              <a:t>January FOTs are needed for the WCA; and incremental DSM is needed for the ECA.</a:t>
            </a:r>
          </a:p>
          <a:p>
            <a:endParaRPr lang="en-US" dirty="0"/>
          </a:p>
          <a:p>
            <a:r>
              <a:rPr lang="en-US" dirty="0" smtClean="0"/>
              <a:t>Without the ECA, the WCA includes a gas peaking resource in 2023 without 111(d) and in 2020 with 111(d) (coinciding with the retirement at Chehalis) and needs January FOTs</a:t>
            </a:r>
          </a:p>
          <a:p>
            <a:endParaRPr lang="en-US" dirty="0"/>
          </a:p>
          <a:p>
            <a:r>
              <a:rPr lang="en-US" dirty="0" smtClean="0"/>
              <a:t>Without the WCA, the ECA no longer has access to west side FOTs and needs incremental Class 1 and Class 2 DSM resources; Mona </a:t>
            </a:r>
            <a:r>
              <a:rPr lang="en-US" dirty="0"/>
              <a:t>FOT limit had to be increased to allow the ECA to achieve its target 13% planning reserve margin in 2015 – </a:t>
            </a:r>
            <a:r>
              <a:rPr lang="en-US" dirty="0" smtClean="0"/>
              <a:t>2017 (711 MW, 459 MW, and 359 MW, respectively)</a:t>
            </a:r>
          </a:p>
          <a:p>
            <a:endParaRPr lang="en-US" dirty="0" smtClean="0"/>
          </a:p>
          <a:p>
            <a:r>
              <a:rPr lang="en-US" dirty="0"/>
              <a:t>Total increase in </a:t>
            </a:r>
            <a:r>
              <a:rPr lang="en-US" dirty="0" smtClean="0"/>
              <a:t>System Optimizer PVRR </a:t>
            </a:r>
            <a:r>
              <a:rPr lang="en-US" dirty="0"/>
              <a:t>= </a:t>
            </a:r>
            <a:r>
              <a:rPr lang="en-US" dirty="0" smtClean="0"/>
              <a:t>$1,149m </a:t>
            </a:r>
            <a:r>
              <a:rPr lang="en-US" dirty="0"/>
              <a:t>without 111(d) and </a:t>
            </a:r>
            <a:r>
              <a:rPr lang="en-US" dirty="0" smtClean="0"/>
              <a:t>$1,326m </a:t>
            </a:r>
            <a:r>
              <a:rPr lang="en-US" dirty="0"/>
              <a:t>with 111(d)</a:t>
            </a:r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111250"/>
            <a:ext cx="39116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111250"/>
            <a:ext cx="39116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8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IRP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No new generating resources in the action plan.</a:t>
            </a:r>
          </a:p>
          <a:p>
            <a:pPr lvl="1"/>
            <a:r>
              <a:rPr lang="en-US" dirty="0" smtClean="0"/>
              <a:t>Near-term resource needs continue to be met with demand-side management (DSM) and Front office Transactions (FOTs).</a:t>
            </a:r>
          </a:p>
          <a:p>
            <a:pPr lvl="1"/>
            <a:r>
              <a:rPr lang="en-US" dirty="0"/>
              <a:t>The first </a:t>
            </a:r>
            <a:r>
              <a:rPr lang="en-US" dirty="0" smtClean="0"/>
              <a:t>new generating resource, a 423 MW CCCT, is not needed until 2028.</a:t>
            </a:r>
          </a:p>
          <a:p>
            <a:pPr lvl="1"/>
            <a:r>
              <a:rPr lang="en-US" dirty="0" smtClean="0"/>
              <a:t>We will issue at </a:t>
            </a:r>
            <a:r>
              <a:rPr lang="en-US" dirty="0"/>
              <a:t>least annually, RFPs seeking </a:t>
            </a:r>
            <a:r>
              <a:rPr lang="en-US" dirty="0" smtClean="0"/>
              <a:t>unbundled </a:t>
            </a:r>
            <a:r>
              <a:rPr lang="en-US" dirty="0"/>
              <a:t>RECs that </a:t>
            </a:r>
            <a:r>
              <a:rPr lang="en-US" dirty="0" smtClean="0"/>
              <a:t>will qualify </a:t>
            </a:r>
            <a:r>
              <a:rPr lang="en-US" dirty="0"/>
              <a:t>in meeting Washington renewable portfolio standard targets through 2017.</a:t>
            </a:r>
          </a:p>
          <a:p>
            <a:r>
              <a:rPr lang="en-US" dirty="0" smtClean="0"/>
              <a:t>No new emission control installations in the action plan.</a:t>
            </a:r>
          </a:p>
          <a:p>
            <a:pPr lvl="1"/>
            <a:r>
              <a:rPr lang="en-US" dirty="0" err="1" smtClean="0"/>
              <a:t>Naughton</a:t>
            </a:r>
            <a:r>
              <a:rPr lang="en-US" dirty="0" smtClean="0"/>
              <a:t> Unit 3 natural gas conversion in 2018.</a:t>
            </a:r>
          </a:p>
          <a:p>
            <a:pPr lvl="1"/>
            <a:r>
              <a:rPr lang="en-US" dirty="0" err="1" smtClean="0"/>
              <a:t>Cholla</a:t>
            </a:r>
            <a:r>
              <a:rPr lang="en-US" dirty="0" smtClean="0"/>
              <a:t> Unit 4 permitting to cease coal-fueled operations by the end of April 2025.</a:t>
            </a:r>
          </a:p>
          <a:p>
            <a:pPr lvl="1"/>
            <a:r>
              <a:rPr lang="en-US" dirty="0" smtClean="0"/>
              <a:t>Currently no plans to install selective catalytic reduction (SCR) at Dave Johnston Unit 3 or </a:t>
            </a:r>
            <a:r>
              <a:rPr lang="en-US" dirty="0" err="1" smtClean="0"/>
              <a:t>Wyodak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By the end of the 20-year planning horizon, it is assumed that approximately 2,800 MW of existing coal-fueled generation will either be retired or converted to burn natural gas.</a:t>
            </a:r>
          </a:p>
          <a:p>
            <a:r>
              <a:rPr lang="en-US" dirty="0" smtClean="0"/>
              <a:t>Complete construction of the transmission customer-driven </a:t>
            </a:r>
            <a:r>
              <a:rPr lang="en-US" dirty="0" err="1" smtClean="0"/>
              <a:t>Wallula</a:t>
            </a:r>
            <a:r>
              <a:rPr lang="en-US" dirty="0" smtClean="0"/>
              <a:t> to </a:t>
            </a:r>
            <a:r>
              <a:rPr lang="en-US" dirty="0" err="1" smtClean="0"/>
              <a:t>McNary</a:t>
            </a:r>
            <a:r>
              <a:rPr lang="en-US" dirty="0" smtClean="0"/>
              <a:t> transmission project and continue Energy Gateway permitting activities.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4B7-D37C-4F27-BC6A-074B122335F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64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Elements of PacifiCorp’s IRP Process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4B7-D37C-4F27-BC6A-074B122335F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1219201"/>
            <a:ext cx="3962400" cy="55022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7 Public Input Meetings</a:t>
            </a:r>
          </a:p>
          <a:p>
            <a:pPr lvl="1"/>
            <a:r>
              <a:rPr lang="en-US" dirty="0" smtClean="0"/>
              <a:t>Initiated June 5, 2014</a:t>
            </a:r>
          </a:p>
          <a:p>
            <a:pPr lvl="1"/>
            <a:r>
              <a:rPr lang="en-US" dirty="0" smtClean="0"/>
              <a:t>4 of the 7 meetings scheduled as two-day sessions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5 State-Specific Meetings</a:t>
            </a:r>
          </a:p>
          <a:p>
            <a:pPr lvl="1"/>
            <a:r>
              <a:rPr lang="en-US" dirty="0" smtClean="0"/>
              <a:t>Held over the course of June 2014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 Technical Workshops</a:t>
            </a:r>
          </a:p>
          <a:p>
            <a:pPr lvl="1"/>
            <a:r>
              <a:rPr lang="en-US" dirty="0" smtClean="0"/>
              <a:t>Portland/Salt Lake City to review the 111(d) modeling tools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 smtClean="0"/>
          </a:p>
          <a:p>
            <a:r>
              <a:rPr lang="en-US" dirty="0" smtClean="0"/>
              <a:t>Portfolio Modeling</a:t>
            </a:r>
          </a:p>
          <a:p>
            <a:pPr lvl="1"/>
            <a:r>
              <a:rPr lang="en-US" dirty="0" smtClean="0"/>
              <a:t>33 core case portfolios</a:t>
            </a:r>
          </a:p>
          <a:p>
            <a:pPr lvl="1"/>
            <a:r>
              <a:rPr lang="en-US" dirty="0" smtClean="0"/>
              <a:t>15 sensitivity studies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686300" y="1219200"/>
            <a:ext cx="3962400" cy="5502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Public Input/Feedback Form</a:t>
            </a:r>
          </a:p>
          <a:p>
            <a:endParaRPr lang="en-US" dirty="0"/>
          </a:p>
          <a:p>
            <a:r>
              <a:rPr lang="en-US" dirty="0" smtClean="0"/>
              <a:t>10 Supplemental Studies </a:t>
            </a:r>
            <a:endParaRPr lang="en-US" dirty="0"/>
          </a:p>
          <a:p>
            <a:pPr lvl="1"/>
            <a:r>
              <a:rPr lang="en-US" dirty="0"/>
              <a:t>Conservation Potential Study</a:t>
            </a:r>
          </a:p>
          <a:p>
            <a:pPr lvl="1"/>
            <a:r>
              <a:rPr lang="en-US" dirty="0"/>
              <a:t>Distributed Generation Study</a:t>
            </a:r>
          </a:p>
          <a:p>
            <a:pPr lvl="1"/>
            <a:r>
              <a:rPr lang="en-US" dirty="0"/>
              <a:t>Wind Integration Study</a:t>
            </a:r>
          </a:p>
          <a:p>
            <a:pPr lvl="1"/>
            <a:r>
              <a:rPr lang="en-US" dirty="0"/>
              <a:t>Planning Reserve Margin Study</a:t>
            </a:r>
          </a:p>
          <a:p>
            <a:pPr lvl="1"/>
            <a:r>
              <a:rPr lang="en-US" dirty="0" smtClean="0"/>
              <a:t>Wind &amp; Solar Capacity </a:t>
            </a:r>
            <a:r>
              <a:rPr lang="en-US" dirty="0"/>
              <a:t>Contribution Study</a:t>
            </a:r>
          </a:p>
          <a:p>
            <a:pPr lvl="1"/>
            <a:r>
              <a:rPr lang="en-US" dirty="0"/>
              <a:t>Stochastic Parameter Study</a:t>
            </a:r>
          </a:p>
          <a:p>
            <a:pPr lvl="1"/>
            <a:r>
              <a:rPr lang="en-US" dirty="0"/>
              <a:t>Anaerobic Digester Resource Assessment</a:t>
            </a:r>
          </a:p>
          <a:p>
            <a:pPr lvl="1"/>
            <a:r>
              <a:rPr lang="en-US" dirty="0"/>
              <a:t>Energy Storage Screening Study</a:t>
            </a:r>
          </a:p>
          <a:p>
            <a:pPr lvl="1"/>
            <a:r>
              <a:rPr lang="en-US" dirty="0" smtClean="0"/>
              <a:t>Flexible Resource Needs Assessment</a:t>
            </a:r>
          </a:p>
          <a:p>
            <a:pPr lvl="1"/>
            <a:r>
              <a:rPr lang="en-US" dirty="0" smtClean="0"/>
              <a:t>Resource Adequacy Evaluation</a:t>
            </a:r>
          </a:p>
          <a:p>
            <a:pPr lvl="1"/>
            <a:endParaRPr lang="en-US" dirty="0"/>
          </a:p>
          <a:p>
            <a:r>
              <a:rPr lang="en-US" dirty="0" smtClean="0"/>
              <a:t>Filed March </a:t>
            </a:r>
            <a:r>
              <a:rPr lang="en-US" dirty="0"/>
              <a:t>31, </a:t>
            </a:r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Filing includes 5 DVD data disks</a:t>
            </a:r>
          </a:p>
        </p:txBody>
      </p:sp>
    </p:spTree>
    <p:extLst>
      <p:ext uri="{BB962C8B-B14F-4D97-AF65-F5344CB8AC3E}">
        <p14:creationId xmlns:p14="http://schemas.microsoft.com/office/powerpoint/2010/main" val="23111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2015 IRP Preferred Portfolio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4B7-D37C-4F27-BC6A-074B122335F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2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56970"/>
            <a:ext cx="7010400" cy="303403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304800" y="4343400"/>
            <a:ext cx="8458200" cy="24384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Firm market purchases (labeled as FOTs) are down 29% relative to the 2013 IRP</a:t>
            </a:r>
          </a:p>
          <a:p>
            <a:r>
              <a:rPr lang="en-US" dirty="0" smtClean="0"/>
              <a:t>Accumulated acquisition of new energy efficiency resources account for 86% of load growth over the next decade</a:t>
            </a:r>
          </a:p>
          <a:p>
            <a:r>
              <a:rPr lang="en-US" dirty="0" smtClean="0"/>
              <a:t>First deferrable thermal resource,  new combined cycle plant, is added the portfolio in 2028</a:t>
            </a:r>
          </a:p>
          <a:p>
            <a:r>
              <a:rPr lang="en-US" dirty="0" smtClean="0"/>
              <a:t>By 2034 approximately 2,800 MW of existing coal capacity is assumed to retire or be converted to burn natural gas</a:t>
            </a:r>
          </a:p>
          <a:p>
            <a:r>
              <a:rPr lang="en-US" dirty="0" smtClean="0"/>
              <a:t>The portfolio reflects 816 MW of qualifying facility power purchase agreements from wind and solar projects expected to come online in 2015 and 2016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emissions are projected to fall below 1990 levels by 2025, and fall 14% below 1990 levels by 2034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Preferred Portfolio: Class 2 DSM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4B7-D37C-4F27-BC6A-074B122335F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3699926"/>
            <a:ext cx="7469188" cy="270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168401"/>
            <a:ext cx="8229600" cy="2438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Penetration of energy efficiency is up 59% by 2024 relative to the 2013 IRP, driven by opportunities in:</a:t>
            </a:r>
          </a:p>
          <a:p>
            <a:pPr lvl="1"/>
            <a:r>
              <a:rPr lang="en-US" dirty="0" smtClean="0"/>
              <a:t>Cost-effective lighting</a:t>
            </a:r>
          </a:p>
          <a:p>
            <a:pPr lvl="1"/>
            <a:r>
              <a:rPr lang="en-US" dirty="0" smtClean="0"/>
              <a:t>Heating &amp; cooling</a:t>
            </a:r>
          </a:p>
          <a:p>
            <a:pPr lvl="1"/>
            <a:r>
              <a:rPr lang="en-US" dirty="0" smtClean="0"/>
              <a:t>Water heating</a:t>
            </a:r>
          </a:p>
          <a:p>
            <a:pPr lvl="1"/>
            <a:r>
              <a:rPr lang="en-US" dirty="0" smtClean="0"/>
              <a:t>Appliances</a:t>
            </a:r>
          </a:p>
          <a:p>
            <a:pPr lvl="1"/>
            <a:r>
              <a:rPr lang="en-US" dirty="0" smtClean="0"/>
              <a:t>Industrial process end-uses</a:t>
            </a:r>
          </a:p>
        </p:txBody>
      </p:sp>
    </p:spTree>
    <p:extLst>
      <p:ext uri="{BB962C8B-B14F-4D97-AF65-F5344CB8AC3E}">
        <p14:creationId xmlns:p14="http://schemas.microsoft.com/office/powerpoint/2010/main" val="31923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/>
              <a:t>Preferred Portfolio: Front Office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4383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With increased energy efficiency, reliance on FOTs (or short-term firm market purchases) is reduced as compared to the 2013 IRP Preferred Portfolio.</a:t>
            </a:r>
          </a:p>
          <a:p>
            <a:endParaRPr lang="en-US" dirty="0" smtClean="0"/>
          </a:p>
          <a:p>
            <a:r>
              <a:rPr lang="en-US" dirty="0" smtClean="0"/>
              <a:t>Over the 2015–2024 period, FOTs are approximately 29% lower when compared to the 2013 IRP preferred portfolio.</a:t>
            </a:r>
          </a:p>
          <a:p>
            <a:pPr lvl="1"/>
            <a:r>
              <a:rPr lang="en-US" dirty="0" smtClean="0"/>
              <a:t>West-side market purchases are reduced at COB and Mid-C.</a:t>
            </a:r>
          </a:p>
          <a:p>
            <a:pPr lvl="1"/>
            <a:r>
              <a:rPr lang="en-US" dirty="0" smtClean="0"/>
              <a:t>East-side market purchases are reduced at Mona (eliminated through the front ten years of the planning horizon).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4B7-D37C-4F27-BC6A-074B122335F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298825"/>
            <a:ext cx="814070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1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IRP – Transmission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4B7-D37C-4F27-BC6A-074B122335F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725" y="1112279"/>
            <a:ext cx="4913656" cy="368832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35629"/>
              </p:ext>
            </p:extLst>
          </p:nvPr>
        </p:nvGraphicFramePr>
        <p:xfrm>
          <a:off x="2666999" y="4296818"/>
          <a:ext cx="5638801" cy="222885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794162"/>
                <a:gridCol w="2396838"/>
                <a:gridCol w="1447801"/>
              </a:tblGrid>
              <a:tr h="1449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Segment &amp; Name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415" marR="18415" marT="27305" marB="18415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Status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415" marR="18415" marT="27305" marB="18415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Scheduled </a:t>
                      </a:r>
                      <a:r>
                        <a:rPr lang="en-US" sz="1100" dirty="0">
                          <a:effectLst/>
                        </a:rPr>
                        <a:t>In-Service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415" marR="18415" marT="27305" marB="18415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</a:t>
                      </a:r>
                      <a:r>
                        <a:rPr lang="en-US" sz="1000" dirty="0" smtClean="0">
                          <a:effectLst/>
                        </a:rPr>
                        <a:t>A) Wallula-McNary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dirty="0">
                          <a:effectLst/>
                        </a:rPr>
                        <a:t>Status:  local permitting completed 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dirty="0" smtClean="0">
                          <a:effectLst/>
                        </a:rPr>
                        <a:t>2017 </a:t>
                      </a:r>
                      <a:r>
                        <a:rPr lang="en-US" sz="1000" dirty="0">
                          <a:effectLst/>
                        </a:rPr>
                        <a:t>sponsor </a:t>
                      </a:r>
                      <a:r>
                        <a:rPr lang="en-US" sz="1000" dirty="0" smtClean="0">
                          <a:effectLst/>
                        </a:rPr>
                        <a:t>driven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32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kern="1200" dirty="0">
                          <a:effectLst/>
                        </a:rPr>
                        <a:t>(</a:t>
                      </a:r>
                      <a:r>
                        <a:rPr lang="en-US" sz="1000" kern="1200" dirty="0" smtClean="0">
                          <a:effectLst/>
                        </a:rPr>
                        <a:t>B) </a:t>
                      </a:r>
                      <a:r>
                        <a:rPr lang="en-US" sz="1000" kern="1200" dirty="0" err="1" smtClean="0">
                          <a:effectLst/>
                        </a:rPr>
                        <a:t>Populus</a:t>
                      </a:r>
                      <a:r>
                        <a:rPr lang="en-US" sz="1000" kern="1200" dirty="0" smtClean="0">
                          <a:effectLst/>
                        </a:rPr>
                        <a:t>-Terminal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kern="1200" dirty="0" smtClean="0">
                          <a:effectLst/>
                        </a:rPr>
                        <a:t>Completed and </a:t>
                      </a:r>
                      <a:r>
                        <a:rPr lang="en-US" sz="1000" kern="1200" dirty="0">
                          <a:effectLst/>
                        </a:rPr>
                        <a:t>in-service November 2010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9536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kern="1200" dirty="0">
                          <a:effectLst/>
                        </a:rPr>
                        <a:t>(</a:t>
                      </a:r>
                      <a:r>
                        <a:rPr lang="en-US" sz="1000" kern="1200" dirty="0" smtClean="0">
                          <a:effectLst/>
                        </a:rPr>
                        <a:t>C) Mona-</a:t>
                      </a:r>
                      <a:r>
                        <a:rPr lang="en-US" sz="1000" kern="1200" dirty="0" err="1" smtClean="0">
                          <a:effectLst/>
                        </a:rPr>
                        <a:t>Oquirrh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kern="1200" dirty="0" smtClean="0">
                          <a:effectLst/>
                        </a:rPr>
                        <a:t>Completed and in-service </a:t>
                      </a:r>
                      <a:r>
                        <a:rPr lang="en-US" sz="1000" kern="1200" dirty="0">
                          <a:effectLst/>
                        </a:rPr>
                        <a:t>May 2013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5803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kern="1200" dirty="0" smtClean="0">
                          <a:effectLst/>
                        </a:rPr>
                        <a:t>(C) </a:t>
                      </a:r>
                      <a:r>
                        <a:rPr lang="en-US" sz="1000" kern="1200" dirty="0" err="1" smtClean="0">
                          <a:effectLst/>
                        </a:rPr>
                        <a:t>Oquirrh</a:t>
                      </a:r>
                      <a:r>
                        <a:rPr lang="en-US" sz="1000" kern="1200" dirty="0" smtClean="0">
                          <a:effectLst/>
                        </a:rPr>
                        <a:t>-Terminal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kern="1200" dirty="0" smtClean="0">
                          <a:effectLst/>
                        </a:rPr>
                        <a:t>Rights-of-way </a:t>
                      </a:r>
                      <a:r>
                        <a:rPr lang="en-US" sz="1000" kern="1200" dirty="0">
                          <a:effectLst/>
                        </a:rPr>
                        <a:t>acquisition </a:t>
                      </a:r>
                      <a:r>
                        <a:rPr lang="en-US" sz="1000" kern="1200" dirty="0" smtClean="0">
                          <a:effectLst/>
                        </a:rPr>
                        <a:t>underway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kern="1200" dirty="0" smtClean="0">
                          <a:effectLst/>
                        </a:rPr>
                        <a:t>June 2021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kern="1200" dirty="0">
                          <a:effectLst/>
                        </a:rPr>
                        <a:t>(</a:t>
                      </a:r>
                      <a:r>
                        <a:rPr lang="en-US" sz="1000" kern="1200" dirty="0" smtClean="0">
                          <a:effectLst/>
                        </a:rPr>
                        <a:t>D) Windstar-</a:t>
                      </a:r>
                      <a:r>
                        <a:rPr lang="en-US" sz="1000" kern="1200" dirty="0" err="1" smtClean="0">
                          <a:effectLst/>
                        </a:rPr>
                        <a:t>Populus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kern="1200" dirty="0" smtClean="0">
                          <a:effectLst/>
                        </a:rPr>
                        <a:t>Permitting underway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kern="1200" dirty="0" smtClean="0">
                          <a:effectLst/>
                        </a:rPr>
                        <a:t>2019-2024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5803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kern="1200" dirty="0">
                          <a:effectLst/>
                        </a:rPr>
                        <a:t>(</a:t>
                      </a:r>
                      <a:r>
                        <a:rPr lang="en-US" sz="1000" kern="1200" dirty="0" smtClean="0">
                          <a:effectLst/>
                        </a:rPr>
                        <a:t>E) </a:t>
                      </a:r>
                      <a:r>
                        <a:rPr lang="en-US" sz="1000" kern="1200" dirty="0" err="1" smtClean="0">
                          <a:effectLst/>
                        </a:rPr>
                        <a:t>Populus</a:t>
                      </a:r>
                      <a:r>
                        <a:rPr lang="en-US" sz="1000" kern="1200" dirty="0" smtClean="0">
                          <a:effectLst/>
                        </a:rPr>
                        <a:t>-Hemingway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kern="1200" dirty="0" smtClean="0">
                          <a:effectLst/>
                        </a:rPr>
                        <a:t>Permitting underway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kern="1200" dirty="0" smtClean="0">
                          <a:effectLst/>
                        </a:rPr>
                        <a:t>2019-2024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5803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kern="1200" dirty="0">
                          <a:effectLst/>
                        </a:rPr>
                        <a:t>(</a:t>
                      </a:r>
                      <a:r>
                        <a:rPr lang="en-US" sz="1000" kern="1200" dirty="0" smtClean="0">
                          <a:effectLst/>
                        </a:rPr>
                        <a:t>F) Aeolus-Mona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kern="1200" dirty="0" smtClean="0">
                          <a:effectLst/>
                        </a:rPr>
                        <a:t>Permitting underway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kern="1200" dirty="0" smtClean="0">
                          <a:effectLst/>
                        </a:rPr>
                        <a:t>2020-2024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8108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kern="1200" dirty="0">
                          <a:effectLst/>
                        </a:rPr>
                        <a:t>(</a:t>
                      </a:r>
                      <a:r>
                        <a:rPr lang="en-US" sz="1000" kern="1200" dirty="0" smtClean="0">
                          <a:effectLst/>
                        </a:rPr>
                        <a:t>G) </a:t>
                      </a:r>
                      <a:r>
                        <a:rPr lang="en-US" sz="1000" kern="1200" dirty="0" err="1" smtClean="0">
                          <a:effectLst/>
                        </a:rPr>
                        <a:t>Sigurd</a:t>
                      </a:r>
                      <a:r>
                        <a:rPr lang="en-US" sz="1000" kern="1200" dirty="0" smtClean="0">
                          <a:effectLst/>
                        </a:rPr>
                        <a:t>-Red </a:t>
                      </a:r>
                      <a:r>
                        <a:rPr lang="en-US" sz="1000" kern="1200" dirty="0">
                          <a:effectLst/>
                        </a:rPr>
                        <a:t>Butte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kern="1200" dirty="0" smtClean="0">
                          <a:effectLst/>
                        </a:rPr>
                        <a:t>Completed and in-service May 2015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43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</a:t>
                      </a:r>
                      <a:r>
                        <a:rPr lang="en-US" sz="1000" dirty="0" smtClean="0">
                          <a:effectLst/>
                        </a:rPr>
                        <a:t>H) Boardman </a:t>
                      </a:r>
                      <a:r>
                        <a:rPr lang="en-US" sz="1000" dirty="0">
                          <a:effectLst/>
                        </a:rPr>
                        <a:t>to Hemingway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dirty="0" smtClean="0">
                          <a:effectLst/>
                        </a:rPr>
                        <a:t>Pursuing </a:t>
                      </a:r>
                      <a:r>
                        <a:rPr lang="en-US" sz="1000" dirty="0">
                          <a:effectLst/>
                        </a:rPr>
                        <a:t>joint-development and/or firm capacity opportunities with project </a:t>
                      </a:r>
                      <a:r>
                        <a:rPr lang="en-US" sz="1000" dirty="0" smtClean="0">
                          <a:effectLst/>
                        </a:rPr>
                        <a:t>sponsors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dirty="0" smtClean="0">
                          <a:effectLst/>
                        </a:rPr>
                        <a:t>Sponsor </a:t>
                      </a:r>
                      <a:r>
                        <a:rPr lang="en-US" sz="1000" dirty="0">
                          <a:effectLst/>
                        </a:rPr>
                        <a:t>driven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30" marR="36830" marT="27305" marB="2730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2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2015 IRP Regional Haze Scenarios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US" dirty="0"/>
          </a:p>
          <a:p>
            <a:pPr lvl="2"/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237013"/>
              </p:ext>
            </p:extLst>
          </p:nvPr>
        </p:nvGraphicFramePr>
        <p:xfrm>
          <a:off x="457201" y="1143001"/>
          <a:ext cx="8229599" cy="4475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755"/>
                <a:gridCol w="1630392"/>
                <a:gridCol w="1708030"/>
                <a:gridCol w="1708030"/>
                <a:gridCol w="1630392"/>
              </a:tblGrid>
              <a:tr h="35418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Coal Unit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Reference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RH-1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RH-2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RH-3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501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Dave Johnston 1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Dec 2027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Mar </a:t>
                      </a:r>
                      <a:r>
                        <a:rPr lang="en-US" sz="1100" baseline="0" dirty="0" smtClean="0">
                          <a:latin typeface="Gill Sans MT" panose="020B0502020104020203" pitchFamily="34" charset="0"/>
                        </a:rPr>
                        <a:t>2019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Mar </a:t>
                      </a:r>
                      <a:r>
                        <a:rPr lang="en-US" sz="1100" baseline="0" dirty="0" smtClean="0">
                          <a:latin typeface="Gill Sans MT" panose="020B0502020104020203" pitchFamily="34" charset="0"/>
                        </a:rPr>
                        <a:t>2019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Dec 2027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02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Dave Johnston 2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Dec 2027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Dec 2027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Dec 2023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Dec 2027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419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Dave Johnston 3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SCR by Mar 2019; </a:t>
                      </a:r>
                    </a:p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Dec 2027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Dec 2027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Dec 2027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Dec 2027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3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Dave Johnston 4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Dec 2027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Dec 2032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Dec 2032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Dec 2027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251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Hunter 2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SCR by Dec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by Dec 2032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by Dec 2024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by Dec 2032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526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Huntington 1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SCR by Dec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by Dec 2036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by Dec 2024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SCR by Dec 2022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526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Huntington 2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SCR by Dec 2022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by Dec 2021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by Dec 2021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by Dec 2029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251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Jim Bridger 1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SCR by Dec 2022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</a:t>
                      </a:r>
                      <a:r>
                        <a:rPr lang="en-US" sz="1100" baseline="0" dirty="0" smtClean="0">
                          <a:latin typeface="Gill Sans MT" panose="020B0502020104020203" pitchFamily="34" charset="0"/>
                        </a:rPr>
                        <a:t> Down by Dec</a:t>
                      </a:r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 2023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</a:t>
                      </a:r>
                      <a:r>
                        <a:rPr lang="en-US" sz="1100" baseline="0" dirty="0" smtClean="0">
                          <a:latin typeface="Gill Sans MT" panose="020B0502020104020203" pitchFamily="34" charset="0"/>
                        </a:rPr>
                        <a:t> Down by Dec</a:t>
                      </a:r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 2023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SCR by Dec 2022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526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Jim Bridger 2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SCR by Dec 2021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by Dec 2032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by Dec 2028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SCR by Dec 2021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251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Wyodak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SCR by Mar 2019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by Dec 2039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by Dec 2032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Shut Down by Dec 2039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0991" y="5618085"/>
            <a:ext cx="8001000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u="sng" dirty="0">
                <a:solidFill>
                  <a:prstClr val="black"/>
                </a:solidFill>
              </a:rPr>
              <a:t>Common to All Scenarios</a:t>
            </a:r>
            <a:r>
              <a:rPr lang="en-US" sz="1100" dirty="0">
                <a:solidFill>
                  <a:prstClr val="black"/>
                </a:solidFill>
              </a:rPr>
              <a:t>: </a:t>
            </a:r>
          </a:p>
          <a:p>
            <a:pPr algn="l"/>
            <a:r>
              <a:rPr lang="en-US" sz="1100" dirty="0">
                <a:solidFill>
                  <a:prstClr val="black"/>
                </a:solidFill>
              </a:rPr>
              <a:t>Carbon 1&amp;2 shutdown 2015;  Cholla 4 gas conversion 2025; Colstrip 3&amp;4 SCR  2023/2022, respectively;  Craig 1&amp;2 SCR 2021/2018, respectively; Hayden 1&amp;2 SCR 2015/2016, respectively; Naughton 1&amp;2 shutdown 2029; Naughton 3 gas conversion 2018, shutdown 2029; Hunter 1&amp;3 SCR 2021/2024, respectively; and Bridger 3&amp;4 SCR 2015/2016, respectively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4B7-D37C-4F27-BC6A-074B122335F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111(d) Modeling in the 2015 IRP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111(d) Compliance Scenarios</a:t>
            </a:r>
          </a:p>
          <a:p>
            <a:pPr lvl="1"/>
            <a:r>
              <a:rPr lang="en-US" dirty="0" smtClean="0"/>
              <a:t>Emission rate targets (all states/retail states)</a:t>
            </a:r>
          </a:p>
          <a:p>
            <a:pPr lvl="1"/>
            <a:r>
              <a:rPr lang="en-US" dirty="0" smtClean="0"/>
              <a:t>Emission rate targets </a:t>
            </a:r>
            <a:r>
              <a:rPr lang="en-US" i="1" u="sng" dirty="0" smtClean="0"/>
              <a:t>and</a:t>
            </a:r>
            <a:r>
              <a:rPr lang="en-US" dirty="0" smtClean="0"/>
              <a:t> future CO</a:t>
            </a:r>
            <a:r>
              <a:rPr lang="en-US" baseline="-25000" dirty="0" smtClean="0"/>
              <a:t>2</a:t>
            </a:r>
            <a:r>
              <a:rPr lang="en-US" dirty="0" smtClean="0"/>
              <a:t> prices</a:t>
            </a:r>
          </a:p>
          <a:p>
            <a:pPr lvl="1"/>
            <a:r>
              <a:rPr lang="en-US" dirty="0" smtClean="0"/>
              <a:t>Mass cap (existing resources only/new and existing resources)</a:t>
            </a:r>
          </a:p>
          <a:p>
            <a:r>
              <a:rPr lang="en-US" dirty="0" smtClean="0"/>
              <a:t>Emission Rate Target Scenarios</a:t>
            </a:r>
          </a:p>
          <a:p>
            <a:pPr lvl="1"/>
            <a:r>
              <a:rPr lang="en-US" dirty="0" smtClean="0"/>
              <a:t>State emission rate targets are applied to each PacifiCorp state</a:t>
            </a:r>
          </a:p>
          <a:p>
            <a:pPr lvl="1"/>
            <a:r>
              <a:rPr lang="en-US" dirty="0" smtClean="0"/>
              <a:t>New combined cycle plants are subject to 111(b) and 111(d) and therefore, not allowed in Oregon, Washington, and Idaho</a:t>
            </a:r>
          </a:p>
          <a:p>
            <a:pPr lvl="1"/>
            <a:r>
              <a:rPr lang="en-US" dirty="0" smtClean="0"/>
              <a:t>Flexible allocation of system renewable resources and energy efficiency from Idaho and California</a:t>
            </a:r>
          </a:p>
          <a:p>
            <a:pPr lvl="1"/>
            <a:r>
              <a:rPr lang="en-US" dirty="0" smtClean="0"/>
              <a:t>Allocation of system renewables for 111(d) compliance are independent from RECs used for state RPS compliance</a:t>
            </a:r>
          </a:p>
          <a:p>
            <a:pPr lvl="1"/>
            <a:r>
              <a:rPr lang="en-US" dirty="0" smtClean="0"/>
              <a:t>Sensitivity requiring concurrent use of RECs for RPS with 111(d) renewables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94B7-D37C-4F27-BC6A-074B122335F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9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4A93D9BBF4FD1C4593C2CADAE9FF8626" ma:contentTypeVersion="175" ma:contentTypeDescription="" ma:contentTypeScope="" ma:versionID="800dcce6770fc472df66c5efcc41bf1e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d9af5a78cd4b1f642e3ede5db40f3279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Presentation</DocumentSetType>
    <IsConfidential xmlns="dc463f71-b30c-4ab2-9473-d307f9d35888">false</IsConfidential>
    <AgendaOrder xmlns="dc463f71-b30c-4ab2-9473-d307f9d35888">false</AgendaOrder>
    <CaseType xmlns="dc463f71-b30c-4ab2-9473-d307f9d35888">Plan</CaseType>
    <IndustryCode xmlns="dc463f71-b30c-4ab2-9473-d307f9d35888">140</IndustryCode>
    <CaseStatus xmlns="dc463f71-b30c-4ab2-9473-d307f9d35888">Closed</CaseStatus>
    <OpenedDate xmlns="dc463f71-b30c-4ab2-9473-d307f9d35888">2014-03-31T07:00:00+00:00</OpenedDate>
    <Date1 xmlns="dc463f71-b30c-4ab2-9473-d307f9d35888">2015-06-24T07:00:00+00:00</Date1>
    <IsDocumentOrder xmlns="dc463f71-b30c-4ab2-9473-d307f9d35888" xsi:nil="true"/>
    <IsHighlyConfidential xmlns="dc463f71-b30c-4ab2-9473-d307f9d35888">false</IsHighlyConfidential>
    <CaseCompanyNames xmlns="dc463f71-b30c-4ab2-9473-d307f9d35888">Pacific Power &amp; Light Company</CaseCompanyNames>
    <DocketNumber xmlns="dc463f71-b30c-4ab2-9473-d307f9d35888">140546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Props1.xml><?xml version="1.0" encoding="utf-8"?>
<ds:datastoreItem xmlns:ds="http://schemas.openxmlformats.org/officeDocument/2006/customXml" ds:itemID="{7420C244-5C58-498D-B3B6-A4037C2249BD}"/>
</file>

<file path=customXml/itemProps2.xml><?xml version="1.0" encoding="utf-8"?>
<ds:datastoreItem xmlns:ds="http://schemas.openxmlformats.org/officeDocument/2006/customXml" ds:itemID="{AB8702F9-D016-4A01-824F-144C98D688C1}"/>
</file>

<file path=customXml/itemProps3.xml><?xml version="1.0" encoding="utf-8"?>
<ds:datastoreItem xmlns:ds="http://schemas.openxmlformats.org/officeDocument/2006/customXml" ds:itemID="{F84E350B-425A-4521-B7D4-774B63EACE87}"/>
</file>

<file path=customXml/itemProps4.xml><?xml version="1.0" encoding="utf-8"?>
<ds:datastoreItem xmlns:ds="http://schemas.openxmlformats.org/officeDocument/2006/customXml" ds:itemID="{EDFBB365-76FE-43DE-8AE8-53EBA13FE8E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1687</Words>
  <Application>Microsoft Office PowerPoint</Application>
  <PresentationFormat>On-screen Show (4:3)</PresentationFormat>
  <Paragraphs>246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2015 IRP Highlights</vt:lpstr>
      <vt:lpstr>Key Elements of PacifiCorp’s IRP Process</vt:lpstr>
      <vt:lpstr>2015 IRP Preferred Portfolio</vt:lpstr>
      <vt:lpstr>Preferred Portfolio: Class 2 DSM</vt:lpstr>
      <vt:lpstr>Preferred Portfolio: Front Office Transactions</vt:lpstr>
      <vt:lpstr>2015 IRP – Transmission</vt:lpstr>
      <vt:lpstr>2015 IRP Regional Haze Scenarios</vt:lpstr>
      <vt:lpstr>111(d) Modeling in the 2015 IRP</vt:lpstr>
      <vt:lpstr>111(d) Emission Rate Target Modeling Steps</vt:lpstr>
      <vt:lpstr>Balancing Authority Area Sensitivity: S-10</vt:lpstr>
      <vt:lpstr>S10 Sensitivity: Overview of Assumptions</vt:lpstr>
      <vt:lpstr>S-10 Sensitivities: Summary of System Costs</vt:lpstr>
      <vt:lpstr>S-10 Sensitivity : ECA+WCA Portfolio 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2015-02-03T19:10:37Z</dcterms:created>
  <dcterms:modified xsi:type="dcterms:W3CDTF">2015-06-19T18:04:33Z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0x0101006E56B4D1795A2E4DB2F0B01679ED314A004A93D9BBF4FD1C4593C2CADAE9FF8626</vt:lpwstr>
  </property>
  <property fmtid="{D5CDD505-2E9C-101B-9397-08002B2CF9AE}" pid="3" name="_docset_NoMedatataSyncRequired">
    <vt:lpwstr>False</vt:lpwstr>
  </property>
</Properties>
</file>