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66" r:id="rId5"/>
  </p:sldMasterIdLst>
  <p:notesMasterIdLst>
    <p:notesMasterId r:id="rId21"/>
  </p:notesMasterIdLst>
  <p:sldIdLst>
    <p:sldId id="258" r:id="rId6"/>
    <p:sldId id="257" r:id="rId7"/>
    <p:sldId id="302" r:id="rId8"/>
    <p:sldId id="544" r:id="rId9"/>
    <p:sldId id="345" r:id="rId10"/>
    <p:sldId id="324" r:id="rId11"/>
    <p:sldId id="325" r:id="rId12"/>
    <p:sldId id="545" r:id="rId13"/>
    <p:sldId id="547" r:id="rId14"/>
    <p:sldId id="549" r:id="rId15"/>
    <p:sldId id="551" r:id="rId16"/>
    <p:sldId id="319" r:id="rId17"/>
    <p:sldId id="321" r:id="rId18"/>
    <p:sldId id="322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57915" autoAdjust="0"/>
  </p:normalViewPr>
  <p:slideViewPr>
    <p:cSldViewPr snapToGrid="0">
      <p:cViewPr varScale="1">
        <p:scale>
          <a:sx n="49" d="100"/>
          <a:sy n="49" d="100"/>
        </p:scale>
        <p:origin x="195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CA7D6-6E47-4619-B804-1ADF2FBB391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1E11E-53AE-4A38-80D9-4D0D8D48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8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E11E-53AE-4A38-80D9-4D0D8D485C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76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1E11E-53AE-4A38-80D9-4D0D8D485C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378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1E11E-53AE-4A38-80D9-4D0D8D485C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85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E11E-53AE-4A38-80D9-4D0D8D485C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08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E11E-53AE-4A38-80D9-4D0D8D485C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63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E11E-53AE-4A38-80D9-4D0D8D485C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78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E11E-53AE-4A38-80D9-4D0D8D485C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06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E11E-53AE-4A38-80D9-4D0D8D485C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22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E11E-53AE-4A38-80D9-4D0D8D485C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54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E11E-53AE-4A38-80D9-4D0D8D485C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95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E11E-53AE-4A38-80D9-4D0D8D485C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34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1E11E-53AE-4A38-80D9-4D0D8D485C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48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1E11E-53AE-4A38-80D9-4D0D8D485C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46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E4C09-7843-4926-B255-6FC4758B3C61}"/>
              </a:ext>
            </a:extLst>
          </p:cNvPr>
          <p:cNvSpPr/>
          <p:nvPr userDrawn="1"/>
        </p:nvSpPr>
        <p:spPr>
          <a:xfrm>
            <a:off x="6312313" y="4644579"/>
            <a:ext cx="5250522" cy="2090214"/>
          </a:xfrm>
          <a:prstGeom prst="rect">
            <a:avLst/>
          </a:prstGeom>
          <a:solidFill>
            <a:srgbClr val="00395D"/>
          </a:solidFill>
          <a:ln w="57150" cmpd="dbl">
            <a:solidFill>
              <a:srgbClr val="003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796308-FFA9-4928-8FDE-9FE30C6F1DA6}"/>
              </a:ext>
            </a:extLst>
          </p:cNvPr>
          <p:cNvSpPr/>
          <p:nvPr userDrawn="1"/>
        </p:nvSpPr>
        <p:spPr>
          <a:xfrm>
            <a:off x="6312313" y="123207"/>
            <a:ext cx="5250522" cy="4401890"/>
          </a:xfrm>
          <a:prstGeom prst="rect">
            <a:avLst/>
          </a:prstGeom>
          <a:solidFill>
            <a:srgbClr val="00395D"/>
          </a:solidFill>
          <a:ln w="57150" cmpd="dbl">
            <a:solidFill>
              <a:srgbClr val="003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EB4D16-4F91-4141-A870-7552A3F19B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85" y="2564907"/>
            <a:ext cx="2331601" cy="173736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95B6CEB-F062-4D08-82D8-D5E5185BEF40}"/>
              </a:ext>
            </a:extLst>
          </p:cNvPr>
          <p:cNvSpPr txBox="1">
            <a:spLocks/>
          </p:cNvSpPr>
          <p:nvPr userDrawn="1"/>
        </p:nvSpPr>
        <p:spPr>
          <a:xfrm>
            <a:off x="6725270" y="1424926"/>
            <a:ext cx="4424609" cy="5135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BC690B0F-0A83-4758-A7B7-B8DC9AB47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7629" y="2714128"/>
            <a:ext cx="4694649" cy="537530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of Presentation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7F85ED6-75CA-4DE2-B037-DDD7BEFE57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7630" y="4816444"/>
            <a:ext cx="4694648" cy="1783532"/>
          </a:xfrm>
        </p:spPr>
        <p:txBody>
          <a:bodyPr anchor="ctr"/>
          <a:lstStyle>
            <a:lvl1pPr marL="0" indent="0" algn="ctr">
              <a:lnSpc>
                <a:spcPct val="114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 and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065F58D-92FD-4E83-81A0-DFCF47C54C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7629" y="1372467"/>
            <a:ext cx="4694648" cy="11924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3416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33E42A-9148-4796-AF74-14CCF40CCA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9" y="356154"/>
            <a:ext cx="2502183" cy="8019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CE30BC-5E69-4538-93D8-D4E2E090AD4B}"/>
              </a:ext>
            </a:extLst>
          </p:cNvPr>
          <p:cNvSpPr/>
          <p:nvPr userDrawn="1"/>
        </p:nvSpPr>
        <p:spPr>
          <a:xfrm>
            <a:off x="3232087" y="1991762"/>
            <a:ext cx="8346849" cy="4209862"/>
          </a:xfrm>
          <a:prstGeom prst="rect">
            <a:avLst/>
          </a:prstGeom>
          <a:solidFill>
            <a:srgbClr val="00395D"/>
          </a:solidFill>
          <a:ln w="57150" cmpd="dbl">
            <a:solidFill>
              <a:srgbClr val="003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C4273-0E20-4D97-8D1E-E2F5C3CBB8E1}"/>
              </a:ext>
            </a:extLst>
          </p:cNvPr>
          <p:cNvSpPr txBox="1"/>
          <p:nvPr userDrawn="1"/>
        </p:nvSpPr>
        <p:spPr>
          <a:xfrm>
            <a:off x="3439532" y="1991762"/>
            <a:ext cx="3531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1200" dirty="0">
                <a:solidFill>
                  <a:schemeClr val="bg1"/>
                </a:solidFill>
                <a:latin typeface="Lucida Sans" panose="020B0602030504020204" pitchFamily="34" charset="0"/>
                <a:ea typeface="+mj-ea"/>
                <a:cs typeface="+mj-cs"/>
              </a:rPr>
              <a:t>Contact: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92FDF05-DFC9-4850-BAE9-1E882F9AB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85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7B3698F8-BEBC-4075-95C8-28A2E732D1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5D0A0B7-2F06-4BF9-809A-21DA3B23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9532" y="2761203"/>
            <a:ext cx="7892043" cy="31778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 </a:t>
            </a:r>
            <a:br>
              <a:rPr lang="en-US" dirty="0"/>
            </a:b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344000933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36FD-B39F-4769-B98B-B1F3FB028D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1247120" cy="68580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8EB0F7-3837-403F-88C2-1BBB8D335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6035"/>
            <a:ext cx="11247120" cy="476445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lvl1pPr>
            <a:lvl2pPr marL="914400" indent="-457200">
              <a:lnSpc>
                <a:spcPct val="114000"/>
              </a:lnSpc>
              <a:spcBef>
                <a:spcPts val="600"/>
              </a:spcBef>
              <a:defRPr/>
            </a:lvl2pPr>
            <a:lvl3pPr marL="1371600" indent="-457200">
              <a:lnSpc>
                <a:spcPct val="114000"/>
              </a:lnSpc>
              <a:spcBef>
                <a:spcPts val="600"/>
              </a:spcBef>
              <a:buSzPct val="75000"/>
              <a:buFont typeface="Courier New" panose="02070309020205020404" pitchFamily="49" charset="0"/>
              <a:buChar char="o"/>
              <a:defRPr/>
            </a:lvl3pPr>
            <a:lvl4pPr marL="1828800" indent="-4572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lvl4pPr>
            <a:lvl5pPr marL="2286000" indent="-457200">
              <a:lnSpc>
                <a:spcPct val="114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12D5DA-BE2C-4D90-8490-CFE7B71B8181}"/>
              </a:ext>
            </a:extLst>
          </p:cNvPr>
          <p:cNvCxnSpPr>
            <a:cxnSpLocks/>
          </p:cNvCxnSpPr>
          <p:nvPr userDrawn="1"/>
        </p:nvCxnSpPr>
        <p:spPr>
          <a:xfrm>
            <a:off x="0" y="1090570"/>
            <a:ext cx="12192000" cy="0"/>
          </a:xfrm>
          <a:prstGeom prst="line">
            <a:avLst/>
          </a:prstGeom>
          <a:ln w="28575">
            <a:solidFill>
              <a:srgbClr val="003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1C00F1-2E87-4CC2-99C1-19126C32CB6B}"/>
              </a:ext>
            </a:extLst>
          </p:cNvPr>
          <p:cNvCxnSpPr>
            <a:cxnSpLocks/>
          </p:cNvCxnSpPr>
          <p:nvPr userDrawn="1"/>
        </p:nvCxnSpPr>
        <p:spPr>
          <a:xfrm>
            <a:off x="1424120" y="6557777"/>
            <a:ext cx="9950246" cy="1"/>
          </a:xfrm>
          <a:prstGeom prst="line">
            <a:avLst/>
          </a:prstGeom>
          <a:ln w="28575">
            <a:solidFill>
              <a:srgbClr val="003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D856DA5-D6BF-469B-B386-73F7F3890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1" y="6402511"/>
            <a:ext cx="1037829" cy="274320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5DBE6CB-D5DE-4141-8761-7283C9C3F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7B3698F8-BEBC-4075-95C8-28A2E732D1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1683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36FD-B39F-4769-B98B-B1F3FB028D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40" y="2215958"/>
            <a:ext cx="11247120" cy="68580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1C00F1-2E87-4CC2-99C1-19126C32CB6B}"/>
              </a:ext>
            </a:extLst>
          </p:cNvPr>
          <p:cNvCxnSpPr>
            <a:cxnSpLocks/>
          </p:cNvCxnSpPr>
          <p:nvPr userDrawn="1"/>
        </p:nvCxnSpPr>
        <p:spPr>
          <a:xfrm>
            <a:off x="1424120" y="6557777"/>
            <a:ext cx="9950246" cy="1"/>
          </a:xfrm>
          <a:prstGeom prst="line">
            <a:avLst/>
          </a:prstGeom>
          <a:ln w="28575">
            <a:solidFill>
              <a:srgbClr val="003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D856DA5-D6BF-469B-B386-73F7F3890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1" y="6402511"/>
            <a:ext cx="1037829" cy="274320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5DBE6CB-D5DE-4141-8761-7283C9C3F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7B3698F8-BEBC-4075-95C8-28A2E732D1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392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8EB0F7-3837-403F-88C2-1BBB8D335E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lvl1pPr>
            <a:lvl2pPr marL="914400" indent="-457200">
              <a:lnSpc>
                <a:spcPct val="114000"/>
              </a:lnSpc>
              <a:spcBef>
                <a:spcPts val="600"/>
              </a:spcBef>
              <a:defRPr/>
            </a:lvl2pPr>
            <a:lvl3pPr marL="1371600" indent="-457200">
              <a:lnSpc>
                <a:spcPct val="114000"/>
              </a:lnSpc>
              <a:spcBef>
                <a:spcPts val="600"/>
              </a:spcBef>
              <a:buSzPct val="75000"/>
              <a:buFont typeface="Courier New" panose="02070309020205020404" pitchFamily="49" charset="0"/>
              <a:buChar char="o"/>
              <a:defRPr/>
            </a:lvl3pPr>
            <a:lvl4pPr marL="1828800" indent="-4572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lvl4pPr>
            <a:lvl5pPr marL="2286000" indent="-457200">
              <a:lnSpc>
                <a:spcPct val="114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&lt;&lt;Use this slide for full-page graphics. </a:t>
            </a:r>
            <a:br>
              <a:rPr lang="en-US" dirty="0"/>
            </a:br>
            <a:r>
              <a:rPr lang="en-US" dirty="0"/>
              <a:t>You may cover up the WECC logo and </a:t>
            </a:r>
            <a:br>
              <a:rPr lang="en-US" dirty="0"/>
            </a:br>
            <a:r>
              <a:rPr lang="en-US" dirty="0"/>
              <a:t>page number if your design calls for it.&gt;&gt;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6375C5-E732-4362-87C3-04C8BC0F3E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1" y="6402511"/>
            <a:ext cx="103782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55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33E42A-9148-4796-AF74-14CCF40CCA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4" y="682079"/>
            <a:ext cx="3530996" cy="11316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CE30BC-5E69-4538-93D8-D4E2E090AD4B}"/>
              </a:ext>
            </a:extLst>
          </p:cNvPr>
          <p:cNvSpPr/>
          <p:nvPr userDrawn="1"/>
        </p:nvSpPr>
        <p:spPr>
          <a:xfrm>
            <a:off x="4394239" y="2692992"/>
            <a:ext cx="7184697" cy="3157886"/>
          </a:xfrm>
          <a:prstGeom prst="rect">
            <a:avLst/>
          </a:prstGeom>
          <a:solidFill>
            <a:srgbClr val="00395D"/>
          </a:solidFill>
          <a:ln w="57150" cmpd="dbl">
            <a:solidFill>
              <a:srgbClr val="003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C4273-0E20-4D97-8D1E-E2F5C3CBB8E1}"/>
              </a:ext>
            </a:extLst>
          </p:cNvPr>
          <p:cNvSpPr txBox="1"/>
          <p:nvPr userDrawn="1"/>
        </p:nvSpPr>
        <p:spPr>
          <a:xfrm>
            <a:off x="4616482" y="2887984"/>
            <a:ext cx="3531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1200" dirty="0">
                <a:solidFill>
                  <a:schemeClr val="bg1"/>
                </a:solidFill>
                <a:latin typeface="Lucida Sans" panose="020B0602030504020204" pitchFamily="34" charset="0"/>
                <a:ea typeface="+mj-ea"/>
                <a:cs typeface="+mj-cs"/>
              </a:rPr>
              <a:t>Contact: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92FDF05-DFC9-4850-BAE9-1E882F9AB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85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7B3698F8-BEBC-4075-95C8-28A2E732D1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5D0A0B7-2F06-4BF9-809A-21DA3B23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6482" y="3787775"/>
            <a:ext cx="6715093" cy="1828800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 </a:t>
            </a:r>
            <a:br>
              <a:rPr lang="en-US" dirty="0"/>
            </a:b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77798261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E4C09-7843-4926-B255-6FC4758B3C61}"/>
              </a:ext>
            </a:extLst>
          </p:cNvPr>
          <p:cNvSpPr/>
          <p:nvPr userDrawn="1"/>
        </p:nvSpPr>
        <p:spPr>
          <a:xfrm>
            <a:off x="6312313" y="4644579"/>
            <a:ext cx="5250522" cy="2090214"/>
          </a:xfrm>
          <a:prstGeom prst="rect">
            <a:avLst/>
          </a:prstGeom>
          <a:solidFill>
            <a:srgbClr val="00395D"/>
          </a:solidFill>
          <a:ln w="57150" cmpd="dbl">
            <a:solidFill>
              <a:srgbClr val="003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796308-FFA9-4928-8FDE-9FE30C6F1DA6}"/>
              </a:ext>
            </a:extLst>
          </p:cNvPr>
          <p:cNvSpPr/>
          <p:nvPr userDrawn="1"/>
        </p:nvSpPr>
        <p:spPr>
          <a:xfrm>
            <a:off x="6312313" y="123207"/>
            <a:ext cx="5250522" cy="4401890"/>
          </a:xfrm>
          <a:prstGeom prst="rect">
            <a:avLst/>
          </a:prstGeom>
          <a:solidFill>
            <a:srgbClr val="00395D"/>
          </a:solidFill>
          <a:ln w="57150" cmpd="dbl">
            <a:solidFill>
              <a:srgbClr val="003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EB4D16-4F91-4141-A870-7552A3F19B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85" y="2564907"/>
            <a:ext cx="2331601" cy="173736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95B6CEB-F062-4D08-82D8-D5E5185BEF40}"/>
              </a:ext>
            </a:extLst>
          </p:cNvPr>
          <p:cNvSpPr txBox="1">
            <a:spLocks/>
          </p:cNvSpPr>
          <p:nvPr userDrawn="1"/>
        </p:nvSpPr>
        <p:spPr>
          <a:xfrm>
            <a:off x="6725270" y="1424926"/>
            <a:ext cx="4424609" cy="5135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BC690B0F-0A83-4758-A7B7-B8DC9AB47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7629" y="2714128"/>
            <a:ext cx="4694649" cy="537530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of Presentation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7F85ED6-75CA-4DE2-B037-DDD7BEFE57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7630" y="4816444"/>
            <a:ext cx="4694648" cy="1783532"/>
          </a:xfrm>
        </p:spPr>
        <p:txBody>
          <a:bodyPr anchor="ctr"/>
          <a:lstStyle>
            <a:lvl1pPr marL="0" indent="0" algn="ctr">
              <a:lnSpc>
                <a:spcPct val="114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 and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065F58D-92FD-4E83-81A0-DFCF47C54C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7629" y="1372467"/>
            <a:ext cx="4694648" cy="11924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1113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36FD-B39F-4769-B98B-B1F3FB028D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1247120" cy="68580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8EB0F7-3837-403F-88C2-1BBB8D335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6035"/>
            <a:ext cx="11247120" cy="476445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lvl1pPr>
            <a:lvl2pPr marL="914400" indent="-457200">
              <a:lnSpc>
                <a:spcPct val="114000"/>
              </a:lnSpc>
              <a:spcBef>
                <a:spcPts val="600"/>
              </a:spcBef>
              <a:defRPr/>
            </a:lvl2pPr>
            <a:lvl3pPr marL="1371600" indent="-457200">
              <a:lnSpc>
                <a:spcPct val="114000"/>
              </a:lnSpc>
              <a:spcBef>
                <a:spcPts val="600"/>
              </a:spcBef>
              <a:buSzPct val="75000"/>
              <a:buFont typeface="Courier New" panose="02070309020205020404" pitchFamily="49" charset="0"/>
              <a:buChar char="o"/>
              <a:defRPr/>
            </a:lvl3pPr>
            <a:lvl4pPr marL="1828800" indent="-4572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lvl4pPr>
            <a:lvl5pPr marL="2286000" indent="-457200">
              <a:lnSpc>
                <a:spcPct val="114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12D5DA-BE2C-4D90-8490-CFE7B71B8181}"/>
              </a:ext>
            </a:extLst>
          </p:cNvPr>
          <p:cNvCxnSpPr>
            <a:cxnSpLocks/>
          </p:cNvCxnSpPr>
          <p:nvPr userDrawn="1"/>
        </p:nvCxnSpPr>
        <p:spPr>
          <a:xfrm>
            <a:off x="0" y="1090570"/>
            <a:ext cx="12192000" cy="0"/>
          </a:xfrm>
          <a:prstGeom prst="line">
            <a:avLst/>
          </a:prstGeom>
          <a:ln w="28575">
            <a:solidFill>
              <a:srgbClr val="003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1C00F1-2E87-4CC2-99C1-19126C32CB6B}"/>
              </a:ext>
            </a:extLst>
          </p:cNvPr>
          <p:cNvCxnSpPr>
            <a:cxnSpLocks/>
          </p:cNvCxnSpPr>
          <p:nvPr userDrawn="1"/>
        </p:nvCxnSpPr>
        <p:spPr>
          <a:xfrm>
            <a:off x="1424120" y="6557777"/>
            <a:ext cx="9950246" cy="1"/>
          </a:xfrm>
          <a:prstGeom prst="line">
            <a:avLst/>
          </a:prstGeom>
          <a:ln w="28575">
            <a:solidFill>
              <a:srgbClr val="003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D856DA5-D6BF-469B-B386-73F7F3890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1" y="6402511"/>
            <a:ext cx="1037829" cy="274320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5DBE6CB-D5DE-4141-8761-7283C9C3F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7B3698F8-BEBC-4075-95C8-28A2E732D1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8461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36FD-B39F-4769-B98B-B1F3FB028D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40" y="2215958"/>
            <a:ext cx="11247120" cy="68580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1C00F1-2E87-4CC2-99C1-19126C32CB6B}"/>
              </a:ext>
            </a:extLst>
          </p:cNvPr>
          <p:cNvCxnSpPr>
            <a:cxnSpLocks/>
          </p:cNvCxnSpPr>
          <p:nvPr userDrawn="1"/>
        </p:nvCxnSpPr>
        <p:spPr>
          <a:xfrm>
            <a:off x="1424120" y="6557777"/>
            <a:ext cx="9950246" cy="1"/>
          </a:xfrm>
          <a:prstGeom prst="line">
            <a:avLst/>
          </a:prstGeom>
          <a:ln w="28575">
            <a:solidFill>
              <a:srgbClr val="003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D856DA5-D6BF-469B-B386-73F7F3890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1" y="6402511"/>
            <a:ext cx="1037829" cy="274320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5DBE6CB-D5DE-4141-8761-7283C9C3F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7B3698F8-BEBC-4075-95C8-28A2E732D1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3700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8EB0F7-3837-403F-88C2-1BBB8D335E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lvl1pPr>
            <a:lvl2pPr marL="914400" indent="-457200">
              <a:lnSpc>
                <a:spcPct val="114000"/>
              </a:lnSpc>
              <a:spcBef>
                <a:spcPts val="600"/>
              </a:spcBef>
              <a:defRPr/>
            </a:lvl2pPr>
            <a:lvl3pPr marL="1371600" indent="-457200">
              <a:lnSpc>
                <a:spcPct val="114000"/>
              </a:lnSpc>
              <a:spcBef>
                <a:spcPts val="600"/>
              </a:spcBef>
              <a:buSzPct val="75000"/>
              <a:buFont typeface="Courier New" panose="02070309020205020404" pitchFamily="49" charset="0"/>
              <a:buChar char="o"/>
              <a:defRPr/>
            </a:lvl3pPr>
            <a:lvl4pPr marL="1828800" indent="-4572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lvl4pPr>
            <a:lvl5pPr marL="2286000" indent="-457200">
              <a:lnSpc>
                <a:spcPct val="114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&lt;&lt;Use this slide for full-page graphics. </a:t>
            </a:r>
            <a:br>
              <a:rPr lang="en-US" dirty="0"/>
            </a:br>
            <a:r>
              <a:rPr lang="en-US" dirty="0"/>
              <a:t>You may cover up the WECC logo and </a:t>
            </a:r>
            <a:br>
              <a:rPr lang="en-US" dirty="0"/>
            </a:br>
            <a:r>
              <a:rPr lang="en-US" dirty="0"/>
              <a:t>page number if your design calls for it.&gt;&gt;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6375C5-E732-4362-87C3-04C8BC0F3E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1" y="6402511"/>
            <a:ext cx="103782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0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9E7634-64B8-43AC-9516-7C6B651C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ABCDC-04F3-4A6E-8F62-B74D66232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AE941-48AD-4D62-99B5-CE55E4605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7AD4B-0FE2-4D9F-815D-0DCA0A45F14B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680A1-78BE-46DD-A312-94CB9A0B9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3B5A7-E604-47B7-BF43-274C815C8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98F8-BEBC-4075-95C8-28A2E732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6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9E7634-64B8-43AC-9516-7C6B651C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ABCDC-04F3-4A6E-8F62-B74D66232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AE941-48AD-4D62-99B5-CE55E4605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7AD4B-0FE2-4D9F-815D-0DCA0A45F14B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680A1-78BE-46DD-A312-94CB9A0B9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3B5A7-E604-47B7-BF43-274C815C8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98F8-BEBC-4075-95C8-28A2E732D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6B642-5117-4D96-8DD8-D6A84178F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0679" y="4592548"/>
            <a:ext cx="5433237" cy="213482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Jordan White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Vice President of Strategic Engagement &amp; Deputy General Counsel 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Victoria Ravenscroft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Sr. Policy and External Affairs Manager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D12F84-BDDE-478D-A154-D15B4A287B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n-US" sz="3200" dirty="0"/>
              <a:t>WECC Dialogue and Resource Adequacy Work</a:t>
            </a:r>
          </a:p>
        </p:txBody>
      </p:sp>
    </p:spTree>
    <p:extLst>
      <p:ext uri="{BB962C8B-B14F-4D97-AF65-F5344CB8AC3E}">
        <p14:creationId xmlns:p14="http://schemas.microsoft.com/office/powerpoint/2010/main" val="2431188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3B0D1C-73FC-470F-9927-FC39FC21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2021 Peak Day Low Import Availability Scenario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3031-CC30-4068-8BAD-C99B3C283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698F8-BEBC-4075-95C8-28A2E732D1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9926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99260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C15614-BB9A-4657-958C-4366E82D7BC4}"/>
              </a:ext>
            </a:extLst>
          </p:cNvPr>
          <p:cNvSpPr/>
          <p:nvPr/>
        </p:nvSpPr>
        <p:spPr>
          <a:xfrm>
            <a:off x="887436" y="3911889"/>
            <a:ext cx="3560796" cy="269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C60BB9-86E2-44A1-9215-529819491847}"/>
              </a:ext>
            </a:extLst>
          </p:cNvPr>
          <p:cNvSpPr txBox="1"/>
          <p:nvPr/>
        </p:nvSpPr>
        <p:spPr>
          <a:xfrm>
            <a:off x="711456" y="1245758"/>
            <a:ext cx="5146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Palatino Linotype"/>
              </a:rPr>
              <a:t>Peak Day Expected Import Availability - 2021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1BB668-BB25-4CD4-AC11-7C566FF1BADC}"/>
              </a:ext>
            </a:extLst>
          </p:cNvPr>
          <p:cNvSpPr txBox="1"/>
          <p:nvPr/>
        </p:nvSpPr>
        <p:spPr>
          <a:xfrm>
            <a:off x="6721224" y="1214833"/>
            <a:ext cx="475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Palatino Linotype"/>
              </a:rPr>
              <a:t>Peak Day Low Import Availability - 2021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4A6494-5EFA-47F4-BFE7-0BEE9FEA4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28" y="1809923"/>
            <a:ext cx="5704003" cy="38256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82B195-8A61-4658-86CC-CDB56E5B1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898" y="1817550"/>
            <a:ext cx="5723674" cy="382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52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931A-68DF-4C9B-B775-4F8763FB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 Demand at Risk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FF152-230F-4341-8259-14B1FF8BE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698F8-BEBC-4075-95C8-28A2E732D1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9926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99260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A0784-A8BA-4FB0-91DC-86426619490F}"/>
              </a:ext>
            </a:extLst>
          </p:cNvPr>
          <p:cNvSpPr txBox="1"/>
          <p:nvPr/>
        </p:nvSpPr>
        <p:spPr>
          <a:xfrm>
            <a:off x="593950" y="1411138"/>
            <a:ext cx="489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Palatino Linotype"/>
              </a:rPr>
              <a:t>Potential Demand at Risk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– Hours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110E8E-4707-44E0-913E-7C071779AF1C}"/>
              </a:ext>
            </a:extLst>
          </p:cNvPr>
          <p:cNvSpPr txBox="1"/>
          <p:nvPr/>
        </p:nvSpPr>
        <p:spPr>
          <a:xfrm>
            <a:off x="6638105" y="1411138"/>
            <a:ext cx="4816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Palatino Linotype"/>
              </a:rPr>
              <a:t>Potential Demand at Risk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– GWh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C3681-3D2A-42AF-8198-E8F710627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54" y="2047740"/>
            <a:ext cx="5675654" cy="3876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8D2F5D-A6F2-4487-B541-889A0BEDA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560" y="2047740"/>
            <a:ext cx="5704910" cy="387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7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5F8C9-DC1C-461C-834D-AC0FFED1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NWPP-NW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C3E2B-738F-4E77-A690-A7058BA8D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expected conditions, with no imports, the subregion could be resource inadequate as early as 2021</a:t>
            </a:r>
          </a:p>
          <a:p>
            <a:r>
              <a:rPr lang="en-US" dirty="0"/>
              <a:t>Imports greatly reduce the probability of being resource inadequate</a:t>
            </a:r>
          </a:p>
          <a:p>
            <a:r>
              <a:rPr lang="en-US" dirty="0"/>
              <a:t>Growing supply and demand variability across the interconnection increases the risk that imports may not be available when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10D9B-71DE-4BC1-B41C-BC5392422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698F8-BEBC-4075-95C8-28A2E732D1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9926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99260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60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BA00A-2EF4-47EC-8EFC-DC7192FB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Western Interconnection 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62511-B697-4518-A873-EBFE79FBA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Finding 1:</a:t>
            </a:r>
            <a:r>
              <a:rPr lang="en-US" dirty="0"/>
              <a:t> Under Scenario 1, which requires each subregion to meet its own demand without imports, all subregions show some risk of unserved demand, regardless of the addition of Tier 1 and Tier 2 resources </a:t>
            </a:r>
          </a:p>
          <a:p>
            <a:r>
              <a:rPr lang="en-US" b="1" dirty="0"/>
              <a:t>Finding 2:</a:t>
            </a:r>
            <a:r>
              <a:rPr lang="en-US" dirty="0"/>
              <a:t> When subregions can import energy (Scenario 2), most hours of potential unserved demand can be resolved</a:t>
            </a:r>
          </a:p>
          <a:p>
            <a:r>
              <a:rPr lang="en-US" b="1" dirty="0"/>
              <a:t>Finding 3:</a:t>
            </a:r>
            <a:r>
              <a:rPr lang="en-US" dirty="0"/>
              <a:t> Increasing levels of variable resources drive the resource adequacy issues seen in this analysis</a:t>
            </a:r>
          </a:p>
          <a:p>
            <a:r>
              <a:rPr lang="en-US" b="1" dirty="0"/>
              <a:t>Finding 4: </a:t>
            </a:r>
            <a:r>
              <a:rPr lang="en-US" dirty="0"/>
              <a:t>Historical approaches to resource planning, if unchanged, will result in a significant degradation of resource adequacy</a:t>
            </a:r>
            <a:r>
              <a:rPr lang="en-US" b="1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55B09-FCB0-4FA8-B571-5ACDAFF51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8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07D4E-4C7A-4B1A-AFB1-49A66C5C4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Western Interconnection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DF521-93A6-4C43-97E2-2731A940F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Recommendation 1</a:t>
            </a:r>
            <a:r>
              <a:rPr lang="en-US" dirty="0"/>
              <a:t>: </a:t>
            </a:r>
          </a:p>
          <a:p>
            <a:pPr marL="457200" lvl="1" indent="0">
              <a:buNone/>
            </a:pPr>
            <a:r>
              <a:rPr lang="en-US" dirty="0"/>
              <a:t>Consider moving away from a fixed planning reserve margin</a:t>
            </a:r>
          </a:p>
          <a:p>
            <a:r>
              <a:rPr lang="en-US" b="1" dirty="0"/>
              <a:t>Recommendation 2</a:t>
            </a:r>
            <a:r>
              <a:rPr lang="en-US" dirty="0"/>
              <a:t>: </a:t>
            </a:r>
          </a:p>
          <a:p>
            <a:pPr marL="457200" lvl="1" indent="0">
              <a:buNone/>
            </a:pPr>
            <a:r>
              <a:rPr lang="en-US" dirty="0"/>
              <a:t>Consider not only how much additional capacity is needed to mitigate variability, but also the expected availability of the resource</a:t>
            </a:r>
          </a:p>
          <a:p>
            <a:r>
              <a:rPr lang="en-US" b="1" dirty="0"/>
              <a:t>Recommendation 3</a:t>
            </a:r>
            <a:r>
              <a:rPr lang="en-US" dirty="0"/>
              <a:t>: </a:t>
            </a:r>
          </a:p>
          <a:p>
            <a:pPr marL="457200" lvl="1" indent="0">
              <a:buNone/>
            </a:pPr>
            <a:r>
              <a:rPr lang="en-US" dirty="0"/>
              <a:t>Planning entities should coordinate their resource planning efforts on an interconnection-wide basis each year to help ensure they are not all relying on the same imports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0EC85-6B5E-40AD-8ED6-D23B8EACE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0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B2ABE-6A13-4DDF-9476-CAAC1B5D1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698F8-BEBC-4075-95C8-28A2E732D1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9926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99260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E5894C-9BCD-4159-AFC8-D3EAB8645B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39532" y="2761203"/>
            <a:ext cx="7892043" cy="3426533"/>
          </a:xfrm>
        </p:spPr>
        <p:txBody>
          <a:bodyPr>
            <a:normAutofit/>
          </a:bodyPr>
          <a:lstStyle/>
          <a:p>
            <a:r>
              <a:rPr lang="en-US" sz="3600" dirty="0"/>
              <a:t>Jordan White </a:t>
            </a:r>
          </a:p>
          <a:p>
            <a:r>
              <a:rPr lang="en-US" sz="2000" dirty="0"/>
              <a:t>jwhite@wecc.org  </a:t>
            </a:r>
          </a:p>
          <a:p>
            <a:r>
              <a:rPr lang="en-US" sz="3600" dirty="0"/>
              <a:t>Victoria Ravenscroft </a:t>
            </a:r>
          </a:p>
          <a:p>
            <a:r>
              <a:rPr lang="en-US" sz="2000" dirty="0"/>
              <a:t>vravenscroft@wecc.org</a:t>
            </a:r>
          </a:p>
        </p:txBody>
      </p:sp>
    </p:spTree>
    <p:extLst>
      <p:ext uri="{BB962C8B-B14F-4D97-AF65-F5344CB8AC3E}">
        <p14:creationId xmlns:p14="http://schemas.microsoft.com/office/powerpoint/2010/main" val="208855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" descr="Text&#10;&#10;Description automatically generated">
            <a:extLst>
              <a:ext uri="{FF2B5EF4-FFF2-40B4-BE49-F238E27FC236}">
                <a16:creationId xmlns:a16="http://schemas.microsoft.com/office/drawing/2014/main" id="{F814D1FF-6670-4B9A-8A12-DE9E9C5D9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01" y="136525"/>
            <a:ext cx="8535397" cy="6593595"/>
          </a:xfrm>
          <a:prstGeom prst="rect">
            <a:avLst/>
          </a:prstGeom>
          <a:ln w="127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8D93816-3E55-4AE3-9386-31C64A0F95C2}"/>
              </a:ext>
            </a:extLst>
          </p:cNvPr>
          <p:cNvSpPr/>
          <p:nvPr/>
        </p:nvSpPr>
        <p:spPr>
          <a:xfrm>
            <a:off x="8021053" y="1010653"/>
            <a:ext cx="2967789" cy="77002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1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043AF-8552-419F-AE06-3BBD615C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Western Assessment of Resource Adequacy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DF643-289A-47FE-826A-30326FE36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91E3BDA-0C4A-4EB3-8172-819EB9B5B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368" r="13050"/>
          <a:stretch/>
        </p:blipFill>
        <p:spPr>
          <a:xfrm>
            <a:off x="3542093" y="1743058"/>
            <a:ext cx="5107815" cy="369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2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FF3E-C924-4CD6-81B1-91303547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Assessment Regions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D6BC1-B20B-436C-82BD-C8FCD1B5C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610" y="2282788"/>
            <a:ext cx="5364324" cy="3639664"/>
          </a:xfrm>
        </p:spPr>
        <p:txBody>
          <a:bodyPr>
            <a:normAutofit/>
          </a:bodyPr>
          <a:lstStyle/>
          <a:p>
            <a:pPr lvl="0"/>
            <a:r>
              <a:rPr lang="en-US" sz="2000" b="1" dirty="0"/>
              <a:t>NWPP Northwest (NWPP-NW)</a:t>
            </a:r>
          </a:p>
          <a:p>
            <a:pPr lvl="0"/>
            <a:r>
              <a:rPr lang="en-US" sz="2000" dirty="0"/>
              <a:t>NWPP Northeast (NWPP-NE)</a:t>
            </a:r>
          </a:p>
          <a:p>
            <a:pPr lvl="0"/>
            <a:r>
              <a:rPr lang="en-US" sz="2000" dirty="0"/>
              <a:t>NWPP Central (NWPP-C)</a:t>
            </a:r>
          </a:p>
          <a:p>
            <a:pPr lvl="0"/>
            <a:r>
              <a:rPr lang="en-US" sz="2000" dirty="0"/>
              <a:t>California-Mexico (CAMX)</a:t>
            </a:r>
          </a:p>
          <a:p>
            <a:pPr lvl="0"/>
            <a:r>
              <a:rPr lang="en-US" sz="2000" dirty="0"/>
              <a:t>Desert Southwest (DSW)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A25E0-235C-4826-A46F-C114E842F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3DE356BE-AA65-4CEA-BD34-406A869F0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6" y="1388913"/>
            <a:ext cx="3838473" cy="496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10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E21164-0C82-46E1-BF39-DD23AD801677}"/>
              </a:ext>
            </a:extLst>
          </p:cNvPr>
          <p:cNvSpPr/>
          <p:nvPr/>
        </p:nvSpPr>
        <p:spPr>
          <a:xfrm>
            <a:off x="697547" y="2395470"/>
            <a:ext cx="4307983" cy="3136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2"/>
                </a:solidFill>
              </a:rPr>
              <a:t>“One day in ten years” 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2"/>
                </a:solidFill>
              </a:rPr>
              <a:t>1 Day / 3650 Days = 0.027%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</a:pPr>
            <a:endParaRPr lang="en-US" sz="2400" dirty="0">
              <a:solidFill>
                <a:schemeClr val="bg2"/>
              </a:solidFill>
            </a:endParaRPr>
          </a:p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/>
                </a:solidFill>
              </a:rPr>
              <a:t>Risk Tolerance Threshold = 99.97%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053D4-AF6B-40A3-9B88-D2305A79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Western Assessment of Resource Adequacy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A1A85-5B57-48D4-BE47-72BD55AC9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9C207-307E-42BA-90E9-7104F5E20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482" y="1911341"/>
            <a:ext cx="6043686" cy="44490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D4D88E-C659-401F-9FD0-95D7BCA75BB5}"/>
              </a:ext>
            </a:extLst>
          </p:cNvPr>
          <p:cNvSpPr txBox="1"/>
          <p:nvPr/>
        </p:nvSpPr>
        <p:spPr>
          <a:xfrm>
            <a:off x="788277" y="1687136"/>
            <a:ext cx="412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Risk Tolerance Threshold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58099F-F26D-4696-965A-05959E1E5B50}"/>
              </a:ext>
            </a:extLst>
          </p:cNvPr>
          <p:cNvSpPr txBox="1"/>
          <p:nvPr/>
        </p:nvSpPr>
        <p:spPr>
          <a:xfrm>
            <a:off x="6725064" y="1326524"/>
            <a:ext cx="412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Scenarios</a:t>
            </a:r>
          </a:p>
        </p:txBody>
      </p:sp>
    </p:spTree>
    <p:extLst>
      <p:ext uri="{BB962C8B-B14F-4D97-AF65-F5344CB8AC3E}">
        <p14:creationId xmlns:p14="http://schemas.microsoft.com/office/powerpoint/2010/main" val="189930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1574-710D-4B3F-A5D0-FFA59C37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 Probability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21CB8-106D-4591-B458-3A509C9D7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85D5A5-55F6-4368-8613-524FFD7DBDB4}"/>
              </a:ext>
            </a:extLst>
          </p:cNvPr>
          <p:cNvSpPr/>
          <p:nvPr/>
        </p:nvSpPr>
        <p:spPr>
          <a:xfrm>
            <a:off x="4422529" y="2637847"/>
            <a:ext cx="4147039" cy="3534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440A22-22F9-43A0-9226-D815273CC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650" y="3050993"/>
            <a:ext cx="5213766" cy="2926080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13F261-CE84-458D-A1FC-089D9EC28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44" y="2930546"/>
            <a:ext cx="5280337" cy="3083888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41DEFA-B77C-4684-8ADB-7CC0C4968F30}"/>
              </a:ext>
            </a:extLst>
          </p:cNvPr>
          <p:cNvSpPr txBox="1"/>
          <p:nvPr/>
        </p:nvSpPr>
        <p:spPr>
          <a:xfrm>
            <a:off x="2253798" y="2439159"/>
            <a:ext cx="24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Demand Forecast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D238B9-5031-43FC-99C8-E7442E9000BF}"/>
              </a:ext>
            </a:extLst>
          </p:cNvPr>
          <p:cNvSpPr txBox="1"/>
          <p:nvPr/>
        </p:nvSpPr>
        <p:spPr>
          <a:xfrm>
            <a:off x="7256161" y="2439159"/>
            <a:ext cx="24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Resource Availability </a:t>
            </a:r>
          </a:p>
        </p:txBody>
      </p:sp>
    </p:spTree>
    <p:extLst>
      <p:ext uri="{BB962C8B-B14F-4D97-AF65-F5344CB8AC3E}">
        <p14:creationId xmlns:p14="http://schemas.microsoft.com/office/powerpoint/2010/main" val="202179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47BF4-2426-4325-B58F-91654F92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Loss of Load Probability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671F2-C137-4F83-B292-B51EDCD3A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835CA8-35DE-4348-B50F-41F336CEA0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" r="-4081"/>
          <a:stretch/>
        </p:blipFill>
        <p:spPr>
          <a:xfrm>
            <a:off x="1045284" y="1720997"/>
            <a:ext cx="10101433" cy="4473258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F1ACD5-100E-46CD-81BC-C12953C656E3}"/>
              </a:ext>
            </a:extLst>
          </p:cNvPr>
          <p:cNvSpPr/>
          <p:nvPr/>
        </p:nvSpPr>
        <p:spPr>
          <a:xfrm>
            <a:off x="463791" y="1861668"/>
            <a:ext cx="2981142" cy="988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9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B444D-7F03-4328-85DD-8CA97E366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Reserve Margins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5ED4C-5E1C-4145-9ADB-4F3D6730B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9A7C4-064D-4C2F-9833-FFC107D037FE}"/>
              </a:ext>
            </a:extLst>
          </p:cNvPr>
          <p:cNvSpPr txBox="1"/>
          <p:nvPr/>
        </p:nvSpPr>
        <p:spPr>
          <a:xfrm>
            <a:off x="6300592" y="1390389"/>
            <a:ext cx="540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Planning Reserve Margin Plot - MW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5D27D-9EC3-4C32-B0D8-337217274D85}"/>
              </a:ext>
            </a:extLst>
          </p:cNvPr>
          <p:cNvSpPr txBox="1"/>
          <p:nvPr/>
        </p:nvSpPr>
        <p:spPr>
          <a:xfrm>
            <a:off x="739036" y="1390389"/>
            <a:ext cx="5152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Planning Reserve Margin Plot - Percent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43FE8-5C7D-4254-AA7A-A8AF0C8EA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23" y="1966709"/>
            <a:ext cx="5633705" cy="3726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056CD5-674A-4E82-8BE7-02B092607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152" y="1979039"/>
            <a:ext cx="5470607" cy="372691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A06324-BE77-4C37-B193-E8EAA4C2D065}"/>
              </a:ext>
            </a:extLst>
          </p:cNvPr>
          <p:cNvCxnSpPr>
            <a:cxnSpLocks/>
          </p:cNvCxnSpPr>
          <p:nvPr/>
        </p:nvCxnSpPr>
        <p:spPr>
          <a:xfrm flipH="1">
            <a:off x="1440905" y="3728993"/>
            <a:ext cx="4480560" cy="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199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45FD-3EED-4B37-80ED-BBB0BD86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78" y="365125"/>
            <a:ext cx="11333242" cy="685800"/>
          </a:xfrm>
        </p:spPr>
        <p:txBody>
          <a:bodyPr>
            <a:noAutofit/>
          </a:bodyPr>
          <a:lstStyle/>
          <a:p>
            <a:r>
              <a:rPr lang="en-US" sz="3600" dirty="0"/>
              <a:t>2021 Peak Day Results for NWPP-NW Subregion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F130E-93C2-4BC7-A768-B0940C603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698F8-BEBC-4075-95C8-28A2E732D1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9926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99260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B6B0B-9F85-452D-95D4-27BF98B30535}"/>
              </a:ext>
            </a:extLst>
          </p:cNvPr>
          <p:cNvSpPr txBox="1"/>
          <p:nvPr/>
        </p:nvSpPr>
        <p:spPr>
          <a:xfrm>
            <a:off x="371066" y="1407011"/>
            <a:ext cx="5400196" cy="410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Palatino Linotype"/>
              </a:rPr>
              <a:t>Peak Day Condition Expectations - 2021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4C6385-E78D-49C1-8E11-633784B6B09B}"/>
              </a:ext>
            </a:extLst>
          </p:cNvPr>
          <p:cNvSpPr txBox="1"/>
          <p:nvPr/>
        </p:nvSpPr>
        <p:spPr>
          <a:xfrm>
            <a:off x="5971849" y="1407010"/>
            <a:ext cx="627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Palatino Linotype"/>
              </a:rPr>
              <a:t>2021 Peak Day Potential Demand at Risk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Palatino Linotype"/>
              </a:rPr>
              <a:t>U.S. Area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B20B0C-3E73-42F8-8A27-9800CB941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80" y="2261364"/>
            <a:ext cx="5801369" cy="3991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A6A161-7454-4718-AF94-A980F57C0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737" y="2268366"/>
            <a:ext cx="5750038" cy="399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39591"/>
      </p:ext>
    </p:extLst>
  </p:cSld>
  <p:clrMapOvr>
    <a:masterClrMapping/>
  </p:clrMapOvr>
</p:sld>
</file>

<file path=ppt/theme/theme1.xml><?xml version="1.0" encoding="utf-8"?>
<a:theme xmlns:a="http://schemas.openxmlformats.org/drawingml/2006/main" name="WECC Theme">
  <a:themeElements>
    <a:clrScheme name="WECC Color Palette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00395D"/>
      </a:accent1>
      <a:accent2>
        <a:srgbClr val="005238"/>
      </a:accent2>
      <a:accent3>
        <a:srgbClr val="A99260"/>
      </a:accent3>
      <a:accent4>
        <a:srgbClr val="B53713"/>
      </a:accent4>
      <a:accent5>
        <a:srgbClr val="6D2D41"/>
      </a:accent5>
      <a:accent6>
        <a:srgbClr val="A71930"/>
      </a:accent6>
      <a:hlink>
        <a:srgbClr val="0000FF"/>
      </a:hlink>
      <a:folHlink>
        <a:srgbClr val="800080"/>
      </a:folHlink>
    </a:clrScheme>
    <a:fontScheme name="WECC Fonts">
      <a:majorFont>
        <a:latin typeface="Lucida Sans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" id="{29C80A03-84B7-49CC-9E4B-9C77990754BC}" vid="{086C4F2F-F4B9-45C9-B0C6-8617B321F571}"/>
    </a:ext>
  </a:extLst>
</a:theme>
</file>

<file path=ppt/theme/theme2.xml><?xml version="1.0" encoding="utf-8"?>
<a:theme xmlns:a="http://schemas.openxmlformats.org/drawingml/2006/main" name="1_WECC Theme">
  <a:themeElements>
    <a:clrScheme name="WECC Color Palette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00395D"/>
      </a:accent1>
      <a:accent2>
        <a:srgbClr val="005238"/>
      </a:accent2>
      <a:accent3>
        <a:srgbClr val="A99260"/>
      </a:accent3>
      <a:accent4>
        <a:srgbClr val="B53713"/>
      </a:accent4>
      <a:accent5>
        <a:srgbClr val="6D2D41"/>
      </a:accent5>
      <a:accent6>
        <a:srgbClr val="A71930"/>
      </a:accent6>
      <a:hlink>
        <a:srgbClr val="0000FF"/>
      </a:hlink>
      <a:folHlink>
        <a:srgbClr val="800080"/>
      </a:folHlink>
    </a:clrScheme>
    <a:fontScheme name="WECC Fonts">
      <a:majorFont>
        <a:latin typeface="Lucida Sans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" id="{92F557D4-C8E1-41EF-8755-0EC84DDA3EF0}" vid="{0024D5CF-801B-42FD-9137-614DE286B4E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Presentation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Special Presentation</CaseType>
    <IndustryCode xmlns="dc463f71-b30c-4ab2-9473-d307f9d35888">140</IndustryCode>
    <CaseStatus xmlns="dc463f71-b30c-4ab2-9473-d307f9d35888">Pending</CaseStatus>
    <OpenedDate xmlns="dc463f71-b30c-4ab2-9473-d307f9d35888">2021-03-19T07:00:00+00:00</OpenedDate>
    <SignificantOrder xmlns="dc463f71-b30c-4ab2-9473-d307f9d35888">false</SignificantOrder>
    <Date1 xmlns="dc463f71-b30c-4ab2-9473-d307f9d35888">2021-04-14T07:00:00+00:00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210192</DocketNumber>
    <DelegatedOrder xmlns="dc463f71-b30c-4ab2-9473-d307f9d35888">false</DelegatedOrd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ECD67F3EB66D454EA1FD8E99428FFCBE" ma:contentTypeVersion="44" ma:contentTypeDescription="" ma:contentTypeScope="" ma:versionID="f0fd416070e4c21729f9d7ebd7b81aba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9af6b0a9aa2de783aac4f3d36dbacc3c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FEE4BC-EE8C-4E6F-A9C8-2F725161AB67}"/>
</file>

<file path=customXml/itemProps2.xml><?xml version="1.0" encoding="utf-8"?>
<ds:datastoreItem xmlns:ds="http://schemas.openxmlformats.org/officeDocument/2006/customXml" ds:itemID="{9A75E34C-8ED5-4DEB-9288-F131224B47E0}">
  <ds:schemaRefs>
    <ds:schemaRef ds:uri="http://schemas.microsoft.com/office/infopath/2007/PartnerControls"/>
    <ds:schemaRef ds:uri="http://purl.org/dc/terms/"/>
    <ds:schemaRef ds:uri="8bbd1f37-710a-4084-bea8-b07f68385911"/>
    <ds:schemaRef ds:uri="dbfb59a1-9fe3-497a-a908-39807ea3af53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7D37655-A504-4040-8BDB-C5A23794A3C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3476432-D174-41F3-A144-8E327A5208A9}"/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3223</TotalTime>
  <Words>432</Words>
  <Application>Microsoft Office PowerPoint</Application>
  <PresentationFormat>Widescreen</PresentationFormat>
  <Paragraphs>82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Lucida Sans</vt:lpstr>
      <vt:lpstr>Palatino Linotype</vt:lpstr>
      <vt:lpstr>Wingdings</vt:lpstr>
      <vt:lpstr>WECC Theme</vt:lpstr>
      <vt:lpstr>1_WECC Theme</vt:lpstr>
      <vt:lpstr>PowerPoint Presentation</vt:lpstr>
      <vt:lpstr>PowerPoint Presentation</vt:lpstr>
      <vt:lpstr>Western Assessment of Resource Adequacy</vt:lpstr>
      <vt:lpstr>Assessment Regions</vt:lpstr>
      <vt:lpstr>Western Assessment of Resource Adequacy</vt:lpstr>
      <vt:lpstr>Develop Probability Functions</vt:lpstr>
      <vt:lpstr>Loss of Load Probability</vt:lpstr>
      <vt:lpstr>Reserve Margins</vt:lpstr>
      <vt:lpstr>2021 Peak Day Results for NWPP-NW Subregion</vt:lpstr>
      <vt:lpstr>2021 Peak Day Low Import Availability Scenario</vt:lpstr>
      <vt:lpstr>Potential Demand at Risk</vt:lpstr>
      <vt:lpstr>NWPP-NW Conclusions</vt:lpstr>
      <vt:lpstr>Western Interconnection Key Findings</vt:lpstr>
      <vt:lpstr>Western Interconnection 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Coleman</dc:creator>
  <cp:lastModifiedBy>Klosterman, Connor</cp:lastModifiedBy>
  <cp:revision>189</cp:revision>
  <dcterms:created xsi:type="dcterms:W3CDTF">2020-10-28T15:43:19Z</dcterms:created>
  <dcterms:modified xsi:type="dcterms:W3CDTF">2021-04-14T22:24:54Z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0x0101006E56B4D1795A2E4DB2F0B01679ED314A00ECD67F3EB66D454EA1FD8E99428FFCBE</vt:lpwstr>
  </property>
  <property fmtid="{D5CDD505-2E9C-101B-9397-08002B2CF9AE}" pid="3" name="_docset_NoMedatataSyncRequired">
    <vt:lpwstr>False</vt:lpwstr>
  </property>
  <property fmtid="{D5CDD505-2E9C-101B-9397-08002B2CF9AE}" pid="4" name="IsEFSEC">
    <vt:bool>false</vt:bool>
  </property>
</Properties>
</file>