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9"/>
  </p:notesMasterIdLst>
  <p:sldIdLst>
    <p:sldId id="256" r:id="rId6"/>
    <p:sldId id="257" r:id="rId7"/>
    <p:sldId id="298" r:id="rId8"/>
    <p:sldId id="273" r:id="rId9"/>
    <p:sldId id="312" r:id="rId10"/>
    <p:sldId id="313" r:id="rId11"/>
    <p:sldId id="314" r:id="rId12"/>
    <p:sldId id="315" r:id="rId13"/>
    <p:sldId id="316" r:id="rId14"/>
    <p:sldId id="317" r:id="rId15"/>
    <p:sldId id="311" r:id="rId16"/>
    <p:sldId id="288" r:id="rId17"/>
    <p:sldId id="2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D5FD0C-0BDF-CE22-6C3A-EC22C5264F04}" name="Rendahl, Ann (UTC)" initials="AR" userId="S::ann.rendahl@utc.wa.gov::c44ff3f4-ab11-4edb-8773-cbc10b4d07bd" providerId="AD"/>
  <p188:author id="{5D01E5FC-1F98-1941-E010-D29D01927E77}" name="Cahen, Aaron (UTC)" initials="CA(" userId="S::aaron.cahen@utc.wa.gov::ea38b737-7881-40e1-a365-5cc488d743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3EA"/>
    <a:srgbClr val="AEB7BB"/>
    <a:srgbClr val="2F1C15"/>
    <a:srgbClr val="4DB4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AAF9FA-2425-5C98-7C44-ED7F804BAC66}" v="639" dt="2024-02-22T18:56:47.882"/>
    <p1510:client id="{85291CC7-D9CB-4CB8-90FE-E69BCECF87D4}" v="1149" dt="2024-02-22T19:02:20.7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hen, Aaron (UTC)" userId="S::aaron.cahen@utc.wa.gov::ea38b737-7881-40e1-a365-5cc488d74338" providerId="AD" clId="Web-{4BAAF9FA-2425-5C98-7C44-ED7F804BAC66}"/>
    <pc:docChg chg="modSld">
      <pc:chgData name="Cahen, Aaron (UTC)" userId="S::aaron.cahen@utc.wa.gov::ea38b737-7881-40e1-a365-5cc488d74338" providerId="AD" clId="Web-{4BAAF9FA-2425-5C98-7C44-ED7F804BAC66}" dt="2024-02-22T18:56:47.664" v="332" actId="20577"/>
      <pc:docMkLst>
        <pc:docMk/>
      </pc:docMkLst>
      <pc:sldChg chg="modSp">
        <pc:chgData name="Cahen, Aaron (UTC)" userId="S::aaron.cahen@utc.wa.gov::ea38b737-7881-40e1-a365-5cc488d74338" providerId="AD" clId="Web-{4BAAF9FA-2425-5C98-7C44-ED7F804BAC66}" dt="2024-02-22T18:31:12.989" v="54" actId="20577"/>
        <pc:sldMkLst>
          <pc:docMk/>
          <pc:sldMk cId="2867803742" sldId="273"/>
        </pc:sldMkLst>
        <pc:spChg chg="mod">
          <ac:chgData name="Cahen, Aaron (UTC)" userId="S::aaron.cahen@utc.wa.gov::ea38b737-7881-40e1-a365-5cc488d74338" providerId="AD" clId="Web-{4BAAF9FA-2425-5C98-7C44-ED7F804BAC66}" dt="2024-02-22T18:31:12.989" v="54" actId="20577"/>
          <ac:spMkLst>
            <pc:docMk/>
            <pc:sldMk cId="2867803742" sldId="273"/>
            <ac:spMk id="8" creationId="{00000000-0000-0000-0000-000000000000}"/>
          </ac:spMkLst>
        </pc:spChg>
        <pc:spChg chg="mod">
          <ac:chgData name="Cahen, Aaron (UTC)" userId="S::aaron.cahen@utc.wa.gov::ea38b737-7881-40e1-a365-5cc488d74338" providerId="AD" clId="Web-{4BAAF9FA-2425-5C98-7C44-ED7F804BAC66}" dt="2024-02-22T18:29:51.518" v="35" actId="20577"/>
          <ac:spMkLst>
            <pc:docMk/>
            <pc:sldMk cId="2867803742" sldId="273"/>
            <ac:spMk id="9" creationId="{00000000-0000-0000-0000-000000000000}"/>
          </ac:spMkLst>
        </pc:spChg>
      </pc:sldChg>
      <pc:sldChg chg="modSp">
        <pc:chgData name="Cahen, Aaron (UTC)" userId="S::aaron.cahen@utc.wa.gov::ea38b737-7881-40e1-a365-5cc488d74338" providerId="AD" clId="Web-{4BAAF9FA-2425-5C98-7C44-ED7F804BAC66}" dt="2024-02-22T18:28:13.936" v="20" actId="20577"/>
        <pc:sldMkLst>
          <pc:docMk/>
          <pc:sldMk cId="3829246289" sldId="298"/>
        </pc:sldMkLst>
        <pc:spChg chg="mod">
          <ac:chgData name="Cahen, Aaron (UTC)" userId="S::aaron.cahen@utc.wa.gov::ea38b737-7881-40e1-a365-5cc488d74338" providerId="AD" clId="Web-{4BAAF9FA-2425-5C98-7C44-ED7F804BAC66}" dt="2024-02-22T18:28:13.936" v="20" actId="20577"/>
          <ac:spMkLst>
            <pc:docMk/>
            <pc:sldMk cId="3829246289" sldId="298"/>
            <ac:spMk id="2" creationId="{2530CBD8-9F2A-8EFE-949C-5B278E7547E9}"/>
          </ac:spMkLst>
        </pc:spChg>
      </pc:sldChg>
      <pc:sldChg chg="modSp">
        <pc:chgData name="Cahen, Aaron (UTC)" userId="S::aaron.cahen@utc.wa.gov::ea38b737-7881-40e1-a365-5cc488d74338" providerId="AD" clId="Web-{4BAAF9FA-2425-5C98-7C44-ED7F804BAC66}" dt="2024-02-22T18:39:58.647" v="136" actId="20577"/>
        <pc:sldMkLst>
          <pc:docMk/>
          <pc:sldMk cId="2780243564" sldId="312"/>
        </pc:sldMkLst>
        <pc:spChg chg="mod">
          <ac:chgData name="Cahen, Aaron (UTC)" userId="S::aaron.cahen@utc.wa.gov::ea38b737-7881-40e1-a365-5cc488d74338" providerId="AD" clId="Web-{4BAAF9FA-2425-5C98-7C44-ED7F804BAC66}" dt="2024-02-22T18:31:34.302" v="65" actId="20577"/>
          <ac:spMkLst>
            <pc:docMk/>
            <pc:sldMk cId="2780243564" sldId="312"/>
            <ac:spMk id="2" creationId="{9544F63C-942E-735A-3162-CEF35B4B8AE1}"/>
          </ac:spMkLst>
        </pc:spChg>
        <pc:spChg chg="mod">
          <ac:chgData name="Cahen, Aaron (UTC)" userId="S::aaron.cahen@utc.wa.gov::ea38b737-7881-40e1-a365-5cc488d74338" providerId="AD" clId="Web-{4BAAF9FA-2425-5C98-7C44-ED7F804BAC66}" dt="2024-02-22T18:39:13.817" v="134" actId="20577"/>
          <ac:spMkLst>
            <pc:docMk/>
            <pc:sldMk cId="2780243564" sldId="312"/>
            <ac:spMk id="3" creationId="{C641BF75-415B-A52A-DB89-9C214A3AC8F0}"/>
          </ac:spMkLst>
        </pc:spChg>
        <pc:spChg chg="mod">
          <ac:chgData name="Cahen, Aaron (UTC)" userId="S::aaron.cahen@utc.wa.gov::ea38b737-7881-40e1-a365-5cc488d74338" providerId="AD" clId="Web-{4BAAF9FA-2425-5C98-7C44-ED7F804BAC66}" dt="2024-02-22T18:39:58.647" v="136" actId="20577"/>
          <ac:spMkLst>
            <pc:docMk/>
            <pc:sldMk cId="2780243564" sldId="312"/>
            <ac:spMk id="4" creationId="{669CDEE4-F684-4A34-188D-FCA9CB275A3F}"/>
          </ac:spMkLst>
        </pc:spChg>
      </pc:sldChg>
      <pc:sldChg chg="modSp">
        <pc:chgData name="Cahen, Aaron (UTC)" userId="S::aaron.cahen@utc.wa.gov::ea38b737-7881-40e1-a365-5cc488d74338" providerId="AD" clId="Web-{4BAAF9FA-2425-5C98-7C44-ED7F804BAC66}" dt="2024-02-22T18:49:17.915" v="304" actId="20577"/>
        <pc:sldMkLst>
          <pc:docMk/>
          <pc:sldMk cId="252915686" sldId="316"/>
        </pc:sldMkLst>
        <pc:spChg chg="mod">
          <ac:chgData name="Cahen, Aaron (UTC)" userId="S::aaron.cahen@utc.wa.gov::ea38b737-7881-40e1-a365-5cc488d74338" providerId="AD" clId="Web-{4BAAF9FA-2425-5C98-7C44-ED7F804BAC66}" dt="2024-02-22T18:49:17.915" v="304" actId="20577"/>
          <ac:spMkLst>
            <pc:docMk/>
            <pc:sldMk cId="252915686" sldId="316"/>
            <ac:spMk id="3" creationId="{64313F37-2AD3-C2E0-C42A-A224166FBBA1}"/>
          </ac:spMkLst>
        </pc:spChg>
      </pc:sldChg>
      <pc:sldChg chg="modSp">
        <pc:chgData name="Cahen, Aaron (UTC)" userId="S::aaron.cahen@utc.wa.gov::ea38b737-7881-40e1-a365-5cc488d74338" providerId="AD" clId="Web-{4BAAF9FA-2425-5C98-7C44-ED7F804BAC66}" dt="2024-02-22T18:56:47.664" v="332" actId="20577"/>
        <pc:sldMkLst>
          <pc:docMk/>
          <pc:sldMk cId="3393151673" sldId="317"/>
        </pc:sldMkLst>
        <pc:spChg chg="mod">
          <ac:chgData name="Cahen, Aaron (UTC)" userId="S::aaron.cahen@utc.wa.gov::ea38b737-7881-40e1-a365-5cc488d74338" providerId="AD" clId="Web-{4BAAF9FA-2425-5C98-7C44-ED7F804BAC66}" dt="2024-02-22T18:56:47.664" v="332" actId="20577"/>
          <ac:spMkLst>
            <pc:docMk/>
            <pc:sldMk cId="3393151673" sldId="317"/>
            <ac:spMk id="3" creationId="{CF1D0724-E4FB-EC63-1B92-82C430C413D4}"/>
          </ac:spMkLst>
        </pc:spChg>
      </pc:sldChg>
    </pc:docChg>
  </pc:docChgLst>
  <pc:docChgLst>
    <pc:chgData name="Inman, Charlie (UTC)" userId="5c8bcd49-efd7-47f6-80d4-490c7f01cda7" providerId="ADAL" clId="{85291CC7-D9CB-4CB8-90FE-E69BCECF87D4}"/>
    <pc:docChg chg="undo custSel addSld delSld modSld">
      <pc:chgData name="Inman, Charlie (UTC)" userId="5c8bcd49-efd7-47f6-80d4-490c7f01cda7" providerId="ADAL" clId="{85291CC7-D9CB-4CB8-90FE-E69BCECF87D4}" dt="2024-02-22T19:01:53.222" v="1179" actId="20577"/>
      <pc:docMkLst>
        <pc:docMk/>
      </pc:docMkLst>
      <pc:sldChg chg="modSp mod">
        <pc:chgData name="Inman, Charlie (UTC)" userId="5c8bcd49-efd7-47f6-80d4-490c7f01cda7" providerId="ADAL" clId="{85291CC7-D9CB-4CB8-90FE-E69BCECF87D4}" dt="2024-02-22T18:56:11.418" v="1168" actId="1076"/>
        <pc:sldMkLst>
          <pc:docMk/>
          <pc:sldMk cId="2485157518" sldId="256"/>
        </pc:sldMkLst>
        <pc:spChg chg="mod">
          <ac:chgData name="Inman, Charlie (UTC)" userId="5c8bcd49-efd7-47f6-80d4-490c7f01cda7" providerId="ADAL" clId="{85291CC7-D9CB-4CB8-90FE-E69BCECF87D4}" dt="2024-02-22T18:56:11.418" v="1168" actId="1076"/>
          <ac:spMkLst>
            <pc:docMk/>
            <pc:sldMk cId="2485157518" sldId="256"/>
            <ac:spMk id="2" creationId="{9667E168-255E-5897-D9D0-49C1E7AC42C1}"/>
          </ac:spMkLst>
        </pc:spChg>
      </pc:sldChg>
      <pc:sldChg chg="del">
        <pc:chgData name="Inman, Charlie (UTC)" userId="5c8bcd49-efd7-47f6-80d4-490c7f01cda7" providerId="ADAL" clId="{85291CC7-D9CB-4CB8-90FE-E69BCECF87D4}" dt="2024-02-22T18:44:58.408" v="361" actId="47"/>
        <pc:sldMkLst>
          <pc:docMk/>
          <pc:sldMk cId="1976172297" sldId="271"/>
        </pc:sldMkLst>
      </pc:sldChg>
      <pc:sldChg chg="modSp mod">
        <pc:chgData name="Inman, Charlie (UTC)" userId="5c8bcd49-efd7-47f6-80d4-490c7f01cda7" providerId="ADAL" clId="{85291CC7-D9CB-4CB8-90FE-E69BCECF87D4}" dt="2024-02-22T18:41:33.055" v="308" actId="2711"/>
        <pc:sldMkLst>
          <pc:docMk/>
          <pc:sldMk cId="2867803742" sldId="273"/>
        </pc:sldMkLst>
        <pc:spChg chg="mod">
          <ac:chgData name="Inman, Charlie (UTC)" userId="5c8bcd49-efd7-47f6-80d4-490c7f01cda7" providerId="ADAL" clId="{85291CC7-D9CB-4CB8-90FE-E69BCECF87D4}" dt="2024-02-22T18:41:27.225" v="307" actId="2711"/>
          <ac:spMkLst>
            <pc:docMk/>
            <pc:sldMk cId="2867803742" sldId="273"/>
            <ac:spMk id="9" creationId="{00000000-0000-0000-0000-000000000000}"/>
          </ac:spMkLst>
        </pc:spChg>
        <pc:spChg chg="mod">
          <ac:chgData name="Inman, Charlie (UTC)" userId="5c8bcd49-efd7-47f6-80d4-490c7f01cda7" providerId="ADAL" clId="{85291CC7-D9CB-4CB8-90FE-E69BCECF87D4}" dt="2024-02-22T18:41:33.055" v="308" actId="2711"/>
          <ac:spMkLst>
            <pc:docMk/>
            <pc:sldMk cId="2867803742" sldId="273"/>
            <ac:spMk id="11" creationId="{8E38E47A-80D6-B2D7-EE4E-864671BD5A99}"/>
          </ac:spMkLst>
        </pc:spChg>
      </pc:sldChg>
      <pc:sldChg chg="modSp mod">
        <pc:chgData name="Inman, Charlie (UTC)" userId="5c8bcd49-efd7-47f6-80d4-490c7f01cda7" providerId="ADAL" clId="{85291CC7-D9CB-4CB8-90FE-E69BCECF87D4}" dt="2024-02-22T19:01:53.222" v="1179" actId="20577"/>
        <pc:sldMkLst>
          <pc:docMk/>
          <pc:sldMk cId="2182056396" sldId="288"/>
        </pc:sldMkLst>
        <pc:spChg chg="mod">
          <ac:chgData name="Inman, Charlie (UTC)" userId="5c8bcd49-efd7-47f6-80d4-490c7f01cda7" providerId="ADAL" clId="{85291CC7-D9CB-4CB8-90FE-E69BCECF87D4}" dt="2024-02-22T18:49:11.801" v="734" actId="20577"/>
          <ac:spMkLst>
            <pc:docMk/>
            <pc:sldMk cId="2182056396" sldId="288"/>
            <ac:spMk id="2" creationId="{2530CBD8-9F2A-8EFE-949C-5B278E7547E9}"/>
          </ac:spMkLst>
        </pc:spChg>
        <pc:spChg chg="mod">
          <ac:chgData name="Inman, Charlie (UTC)" userId="5c8bcd49-efd7-47f6-80d4-490c7f01cda7" providerId="ADAL" clId="{85291CC7-D9CB-4CB8-90FE-E69BCECF87D4}" dt="2024-02-22T19:01:53.222" v="1179" actId="20577"/>
          <ac:spMkLst>
            <pc:docMk/>
            <pc:sldMk cId="2182056396" sldId="288"/>
            <ac:spMk id="6" creationId="{D907D2B5-FF30-BBA1-7AAF-476C66AF730A}"/>
          </ac:spMkLst>
        </pc:spChg>
      </pc:sldChg>
      <pc:sldChg chg="del">
        <pc:chgData name="Inman, Charlie (UTC)" userId="5c8bcd49-efd7-47f6-80d4-490c7f01cda7" providerId="ADAL" clId="{85291CC7-D9CB-4CB8-90FE-E69BCECF87D4}" dt="2024-02-22T18:44:52.241" v="360" actId="47"/>
        <pc:sldMkLst>
          <pc:docMk/>
          <pc:sldMk cId="2522991139" sldId="290"/>
        </pc:sldMkLst>
      </pc:sldChg>
      <pc:sldChg chg="del">
        <pc:chgData name="Inman, Charlie (UTC)" userId="5c8bcd49-efd7-47f6-80d4-490c7f01cda7" providerId="ADAL" clId="{85291CC7-D9CB-4CB8-90FE-E69BCECF87D4}" dt="2024-02-22T18:45:01.556" v="363" actId="47"/>
        <pc:sldMkLst>
          <pc:docMk/>
          <pc:sldMk cId="3855021576" sldId="292"/>
        </pc:sldMkLst>
      </pc:sldChg>
      <pc:sldChg chg="modSp mod">
        <pc:chgData name="Inman, Charlie (UTC)" userId="5c8bcd49-efd7-47f6-80d4-490c7f01cda7" providerId="ADAL" clId="{85291CC7-D9CB-4CB8-90FE-E69BCECF87D4}" dt="2024-02-22T18:41:17.716" v="306" actId="2711"/>
        <pc:sldMkLst>
          <pc:docMk/>
          <pc:sldMk cId="3829246289" sldId="298"/>
        </pc:sldMkLst>
        <pc:spChg chg="mod">
          <ac:chgData name="Inman, Charlie (UTC)" userId="5c8bcd49-efd7-47f6-80d4-490c7f01cda7" providerId="ADAL" clId="{85291CC7-D9CB-4CB8-90FE-E69BCECF87D4}" dt="2024-02-22T18:41:17.716" v="306" actId="2711"/>
          <ac:spMkLst>
            <pc:docMk/>
            <pc:sldMk cId="3829246289" sldId="298"/>
            <ac:spMk id="2" creationId="{2530CBD8-9F2A-8EFE-949C-5B278E7547E9}"/>
          </ac:spMkLst>
        </pc:spChg>
        <pc:spChg chg="mod">
          <ac:chgData name="Inman, Charlie (UTC)" userId="5c8bcd49-efd7-47f6-80d4-490c7f01cda7" providerId="ADAL" clId="{85291CC7-D9CB-4CB8-90FE-E69BCECF87D4}" dt="2024-02-22T18:41:07.036" v="304" actId="2711"/>
          <ac:spMkLst>
            <pc:docMk/>
            <pc:sldMk cId="3829246289" sldId="298"/>
            <ac:spMk id="5" creationId="{D1FFE7BF-46AE-3845-7462-46B78C13EAC9}"/>
          </ac:spMkLst>
        </pc:spChg>
      </pc:sldChg>
      <pc:sldChg chg="del">
        <pc:chgData name="Inman, Charlie (UTC)" userId="5c8bcd49-efd7-47f6-80d4-490c7f01cda7" providerId="ADAL" clId="{85291CC7-D9CB-4CB8-90FE-E69BCECF87D4}" dt="2024-02-22T18:45:03.595" v="364" actId="47"/>
        <pc:sldMkLst>
          <pc:docMk/>
          <pc:sldMk cId="3803472953" sldId="299"/>
        </pc:sldMkLst>
      </pc:sldChg>
      <pc:sldChg chg="del">
        <pc:chgData name="Inman, Charlie (UTC)" userId="5c8bcd49-efd7-47f6-80d4-490c7f01cda7" providerId="ADAL" clId="{85291CC7-D9CB-4CB8-90FE-E69BCECF87D4}" dt="2024-02-22T18:36:56.092" v="240" actId="47"/>
        <pc:sldMkLst>
          <pc:docMk/>
          <pc:sldMk cId="3876544702" sldId="301"/>
        </pc:sldMkLst>
      </pc:sldChg>
      <pc:sldChg chg="del">
        <pc:chgData name="Inman, Charlie (UTC)" userId="5c8bcd49-efd7-47f6-80d4-490c7f01cda7" providerId="ADAL" clId="{85291CC7-D9CB-4CB8-90FE-E69BCECF87D4}" dt="2024-02-22T18:36:50.650" v="239" actId="47"/>
        <pc:sldMkLst>
          <pc:docMk/>
          <pc:sldMk cId="3158820616" sldId="302"/>
        </pc:sldMkLst>
      </pc:sldChg>
      <pc:sldChg chg="del">
        <pc:chgData name="Inman, Charlie (UTC)" userId="5c8bcd49-efd7-47f6-80d4-490c7f01cda7" providerId="ADAL" clId="{85291CC7-D9CB-4CB8-90FE-E69BCECF87D4}" dt="2024-02-22T18:36:58.080" v="241" actId="47"/>
        <pc:sldMkLst>
          <pc:docMk/>
          <pc:sldMk cId="1659413103" sldId="303"/>
        </pc:sldMkLst>
      </pc:sldChg>
      <pc:sldChg chg="del">
        <pc:chgData name="Inman, Charlie (UTC)" userId="5c8bcd49-efd7-47f6-80d4-490c7f01cda7" providerId="ADAL" clId="{85291CC7-D9CB-4CB8-90FE-E69BCECF87D4}" dt="2024-02-22T18:36:59.799" v="242" actId="47"/>
        <pc:sldMkLst>
          <pc:docMk/>
          <pc:sldMk cId="983725199" sldId="304"/>
        </pc:sldMkLst>
      </pc:sldChg>
      <pc:sldChg chg="del">
        <pc:chgData name="Inman, Charlie (UTC)" userId="5c8bcd49-efd7-47f6-80d4-490c7f01cda7" providerId="ADAL" clId="{85291CC7-D9CB-4CB8-90FE-E69BCECF87D4}" dt="2024-02-22T18:37:01.068" v="243" actId="47"/>
        <pc:sldMkLst>
          <pc:docMk/>
          <pc:sldMk cId="1405127143" sldId="305"/>
        </pc:sldMkLst>
      </pc:sldChg>
      <pc:sldChg chg="del">
        <pc:chgData name="Inman, Charlie (UTC)" userId="5c8bcd49-efd7-47f6-80d4-490c7f01cda7" providerId="ADAL" clId="{85291CC7-D9CB-4CB8-90FE-E69BCECF87D4}" dt="2024-02-22T18:37:02.280" v="244" actId="47"/>
        <pc:sldMkLst>
          <pc:docMk/>
          <pc:sldMk cId="726287622" sldId="307"/>
        </pc:sldMkLst>
      </pc:sldChg>
      <pc:sldChg chg="del">
        <pc:chgData name="Inman, Charlie (UTC)" userId="5c8bcd49-efd7-47f6-80d4-490c7f01cda7" providerId="ADAL" clId="{85291CC7-D9CB-4CB8-90FE-E69BCECF87D4}" dt="2024-02-22T18:45:00.240" v="362" actId="47"/>
        <pc:sldMkLst>
          <pc:docMk/>
          <pc:sldMk cId="1533043091" sldId="309"/>
        </pc:sldMkLst>
      </pc:sldChg>
      <pc:sldChg chg="del">
        <pc:chgData name="Inman, Charlie (UTC)" userId="5c8bcd49-efd7-47f6-80d4-490c7f01cda7" providerId="ADAL" clId="{85291CC7-D9CB-4CB8-90FE-E69BCECF87D4}" dt="2024-02-22T18:45:04.829" v="365" actId="47"/>
        <pc:sldMkLst>
          <pc:docMk/>
          <pc:sldMk cId="22598158" sldId="310"/>
        </pc:sldMkLst>
      </pc:sldChg>
      <pc:sldChg chg="modSp mod">
        <pc:chgData name="Inman, Charlie (UTC)" userId="5c8bcd49-efd7-47f6-80d4-490c7f01cda7" providerId="ADAL" clId="{85291CC7-D9CB-4CB8-90FE-E69BCECF87D4}" dt="2024-02-22T18:49:04.389" v="724" actId="5793"/>
        <pc:sldMkLst>
          <pc:docMk/>
          <pc:sldMk cId="403189998" sldId="311"/>
        </pc:sldMkLst>
        <pc:spChg chg="mod">
          <ac:chgData name="Inman, Charlie (UTC)" userId="5c8bcd49-efd7-47f6-80d4-490c7f01cda7" providerId="ADAL" clId="{85291CC7-D9CB-4CB8-90FE-E69BCECF87D4}" dt="2024-02-22T18:49:04.389" v="724" actId="5793"/>
          <ac:spMkLst>
            <pc:docMk/>
            <pc:sldMk cId="403189998" sldId="311"/>
            <ac:spMk id="15" creationId="{185AC314-5C43-0ED4-2EE7-77496ECB825D}"/>
          </ac:spMkLst>
        </pc:spChg>
      </pc:sldChg>
      <pc:sldChg chg="addSp modSp mod">
        <pc:chgData name="Inman, Charlie (UTC)" userId="5c8bcd49-efd7-47f6-80d4-490c7f01cda7" providerId="ADAL" clId="{85291CC7-D9CB-4CB8-90FE-E69BCECF87D4}" dt="2024-02-22T18:41:48.327" v="310" actId="2711"/>
        <pc:sldMkLst>
          <pc:docMk/>
          <pc:sldMk cId="2780243564" sldId="312"/>
        </pc:sldMkLst>
        <pc:spChg chg="mod">
          <ac:chgData name="Inman, Charlie (UTC)" userId="5c8bcd49-efd7-47f6-80d4-490c7f01cda7" providerId="ADAL" clId="{85291CC7-D9CB-4CB8-90FE-E69BCECF87D4}" dt="2024-02-22T18:41:42.902" v="309" actId="2711"/>
          <ac:spMkLst>
            <pc:docMk/>
            <pc:sldMk cId="2780243564" sldId="312"/>
            <ac:spMk id="3" creationId="{C641BF75-415B-A52A-DB89-9C214A3AC8F0}"/>
          </ac:spMkLst>
        </pc:spChg>
        <pc:spChg chg="add mod">
          <ac:chgData name="Inman, Charlie (UTC)" userId="5c8bcd49-efd7-47f6-80d4-490c7f01cda7" providerId="ADAL" clId="{85291CC7-D9CB-4CB8-90FE-E69BCECF87D4}" dt="2024-02-22T18:41:48.327" v="310" actId="2711"/>
          <ac:spMkLst>
            <pc:docMk/>
            <pc:sldMk cId="2780243564" sldId="312"/>
            <ac:spMk id="4" creationId="{669CDEE4-F684-4A34-188D-FCA9CB275A3F}"/>
          </ac:spMkLst>
        </pc:spChg>
      </pc:sldChg>
      <pc:sldChg chg="addSp modSp mod">
        <pc:chgData name="Inman, Charlie (UTC)" userId="5c8bcd49-efd7-47f6-80d4-490c7f01cda7" providerId="ADAL" clId="{85291CC7-D9CB-4CB8-90FE-E69BCECF87D4}" dt="2024-02-22T18:42:03.719" v="312" actId="2711"/>
        <pc:sldMkLst>
          <pc:docMk/>
          <pc:sldMk cId="3839020771" sldId="313"/>
        </pc:sldMkLst>
        <pc:spChg chg="mod">
          <ac:chgData name="Inman, Charlie (UTC)" userId="5c8bcd49-efd7-47f6-80d4-490c7f01cda7" providerId="ADAL" clId="{85291CC7-D9CB-4CB8-90FE-E69BCECF87D4}" dt="2024-02-22T18:41:57.294" v="311" actId="2711"/>
          <ac:spMkLst>
            <pc:docMk/>
            <pc:sldMk cId="3839020771" sldId="313"/>
            <ac:spMk id="3" creationId="{11C3A618-9A96-EF34-427C-2574A90B3109}"/>
          </ac:spMkLst>
        </pc:spChg>
        <pc:spChg chg="add mod">
          <ac:chgData name="Inman, Charlie (UTC)" userId="5c8bcd49-efd7-47f6-80d4-490c7f01cda7" providerId="ADAL" clId="{85291CC7-D9CB-4CB8-90FE-E69BCECF87D4}" dt="2024-02-22T18:42:03.719" v="312" actId="2711"/>
          <ac:spMkLst>
            <pc:docMk/>
            <pc:sldMk cId="3839020771" sldId="313"/>
            <ac:spMk id="4" creationId="{D1DF4D28-2B94-E674-3242-CB0AB921BE12}"/>
          </ac:spMkLst>
        </pc:spChg>
      </pc:sldChg>
      <pc:sldChg chg="addSp modSp mod">
        <pc:chgData name="Inman, Charlie (UTC)" userId="5c8bcd49-efd7-47f6-80d4-490c7f01cda7" providerId="ADAL" clId="{85291CC7-D9CB-4CB8-90FE-E69BCECF87D4}" dt="2024-02-22T18:39:31.876" v="283" actId="5793"/>
        <pc:sldMkLst>
          <pc:docMk/>
          <pc:sldMk cId="3436843271" sldId="314"/>
        </pc:sldMkLst>
        <pc:spChg chg="mod">
          <ac:chgData name="Inman, Charlie (UTC)" userId="5c8bcd49-efd7-47f6-80d4-490c7f01cda7" providerId="ADAL" clId="{85291CC7-D9CB-4CB8-90FE-E69BCECF87D4}" dt="2024-02-22T18:32:36.868" v="168" actId="404"/>
          <ac:spMkLst>
            <pc:docMk/>
            <pc:sldMk cId="3436843271" sldId="314"/>
            <ac:spMk id="2" creationId="{75C9A389-CCCF-477C-2767-5090C7BD98CF}"/>
          </ac:spMkLst>
        </pc:spChg>
        <pc:spChg chg="mod">
          <ac:chgData name="Inman, Charlie (UTC)" userId="5c8bcd49-efd7-47f6-80d4-490c7f01cda7" providerId="ADAL" clId="{85291CC7-D9CB-4CB8-90FE-E69BCECF87D4}" dt="2024-02-22T18:39:24.542" v="279" actId="20577"/>
          <ac:spMkLst>
            <pc:docMk/>
            <pc:sldMk cId="3436843271" sldId="314"/>
            <ac:spMk id="3" creationId="{D9CBF73E-9F11-8F64-B2A7-0E82837C5E13}"/>
          </ac:spMkLst>
        </pc:spChg>
        <pc:spChg chg="add mod">
          <ac:chgData name="Inman, Charlie (UTC)" userId="5c8bcd49-efd7-47f6-80d4-490c7f01cda7" providerId="ADAL" clId="{85291CC7-D9CB-4CB8-90FE-E69BCECF87D4}" dt="2024-02-22T18:39:31.876" v="283" actId="5793"/>
          <ac:spMkLst>
            <pc:docMk/>
            <pc:sldMk cId="3436843271" sldId="314"/>
            <ac:spMk id="4" creationId="{9B71531E-7DBF-F295-0B2A-8374AFDB0D67}"/>
          </ac:spMkLst>
        </pc:spChg>
      </pc:sldChg>
      <pc:sldChg chg="add">
        <pc:chgData name="Inman, Charlie (UTC)" userId="5c8bcd49-efd7-47f6-80d4-490c7f01cda7" providerId="ADAL" clId="{85291CC7-D9CB-4CB8-90FE-E69BCECF87D4}" dt="2024-02-22T18:35:44.824" v="210"/>
        <pc:sldMkLst>
          <pc:docMk/>
          <pc:sldMk cId="1268643005" sldId="315"/>
        </pc:sldMkLst>
      </pc:sldChg>
      <pc:sldChg chg="addSp delSp modSp add mod">
        <pc:chgData name="Inman, Charlie (UTC)" userId="5c8bcd49-efd7-47f6-80d4-490c7f01cda7" providerId="ADAL" clId="{85291CC7-D9CB-4CB8-90FE-E69BCECF87D4}" dt="2024-02-22T18:57:23.159" v="1173" actId="20577"/>
        <pc:sldMkLst>
          <pc:docMk/>
          <pc:sldMk cId="252915686" sldId="316"/>
        </pc:sldMkLst>
        <pc:spChg chg="mod">
          <ac:chgData name="Inman, Charlie (UTC)" userId="5c8bcd49-efd7-47f6-80d4-490c7f01cda7" providerId="ADAL" clId="{85291CC7-D9CB-4CB8-90FE-E69BCECF87D4}" dt="2024-02-22T18:40:06.168" v="288" actId="1076"/>
          <ac:spMkLst>
            <pc:docMk/>
            <pc:sldMk cId="252915686" sldId="316"/>
            <ac:spMk id="2" creationId="{43D79880-AD0B-8AA2-D455-52CB556960E0}"/>
          </ac:spMkLst>
        </pc:spChg>
        <pc:spChg chg="add del mod">
          <ac:chgData name="Inman, Charlie (UTC)" userId="5c8bcd49-efd7-47f6-80d4-490c7f01cda7" providerId="ADAL" clId="{85291CC7-D9CB-4CB8-90FE-E69BCECF87D4}" dt="2024-02-22T18:57:23.159" v="1173" actId="20577"/>
          <ac:spMkLst>
            <pc:docMk/>
            <pc:sldMk cId="252915686" sldId="316"/>
            <ac:spMk id="3" creationId="{64313F37-2AD3-C2E0-C42A-A224166FBBA1}"/>
          </ac:spMkLst>
        </pc:spChg>
        <pc:spChg chg="mod">
          <ac:chgData name="Inman, Charlie (UTC)" userId="5c8bcd49-efd7-47f6-80d4-490c7f01cda7" providerId="ADAL" clId="{85291CC7-D9CB-4CB8-90FE-E69BCECF87D4}" dt="2024-02-22T18:56:56.382" v="1170" actId="1076"/>
          <ac:spMkLst>
            <pc:docMk/>
            <pc:sldMk cId="252915686" sldId="316"/>
            <ac:spMk id="4" creationId="{F5EE1C5E-0C5E-9944-2544-FD32ACFE2A92}"/>
          </ac:spMkLst>
        </pc:spChg>
        <pc:spChg chg="add del mod">
          <ac:chgData name="Inman, Charlie (UTC)" userId="5c8bcd49-efd7-47f6-80d4-490c7f01cda7" providerId="ADAL" clId="{85291CC7-D9CB-4CB8-90FE-E69BCECF87D4}" dt="2024-02-22T18:40:11.563" v="290" actId="478"/>
          <ac:spMkLst>
            <pc:docMk/>
            <pc:sldMk cId="252915686" sldId="316"/>
            <ac:spMk id="6" creationId="{981691A8-55EB-1AD5-5838-A8C159965897}"/>
          </ac:spMkLst>
        </pc:spChg>
      </pc:sldChg>
      <pc:sldChg chg="modSp add mod">
        <pc:chgData name="Inman, Charlie (UTC)" userId="5c8bcd49-efd7-47f6-80d4-490c7f01cda7" providerId="ADAL" clId="{85291CC7-D9CB-4CB8-90FE-E69BCECF87D4}" dt="2024-02-22T18:44:39.086" v="359" actId="2711"/>
        <pc:sldMkLst>
          <pc:docMk/>
          <pc:sldMk cId="3393151673" sldId="317"/>
        </pc:sldMkLst>
        <pc:spChg chg="mod">
          <ac:chgData name="Inman, Charlie (UTC)" userId="5c8bcd49-efd7-47f6-80d4-490c7f01cda7" providerId="ADAL" clId="{85291CC7-D9CB-4CB8-90FE-E69BCECF87D4}" dt="2024-02-22T18:43:32.305" v="334" actId="403"/>
          <ac:spMkLst>
            <pc:docMk/>
            <pc:sldMk cId="3393151673" sldId="317"/>
            <ac:spMk id="2" creationId="{47FC54D5-C7BC-C62E-5E4A-88374211ED49}"/>
          </ac:spMkLst>
        </pc:spChg>
        <pc:spChg chg="mod">
          <ac:chgData name="Inman, Charlie (UTC)" userId="5c8bcd49-efd7-47f6-80d4-490c7f01cda7" providerId="ADAL" clId="{85291CC7-D9CB-4CB8-90FE-E69BCECF87D4}" dt="2024-02-22T18:44:02.933" v="346" actId="403"/>
          <ac:spMkLst>
            <pc:docMk/>
            <pc:sldMk cId="3393151673" sldId="317"/>
            <ac:spMk id="3" creationId="{CF1D0724-E4FB-EC63-1B92-82C430C413D4}"/>
          </ac:spMkLst>
        </pc:spChg>
        <pc:spChg chg="mod">
          <ac:chgData name="Inman, Charlie (UTC)" userId="5c8bcd49-efd7-47f6-80d4-490c7f01cda7" providerId="ADAL" clId="{85291CC7-D9CB-4CB8-90FE-E69BCECF87D4}" dt="2024-02-22T18:44:39.086" v="359" actId="2711"/>
          <ac:spMkLst>
            <pc:docMk/>
            <pc:sldMk cId="3393151673" sldId="317"/>
            <ac:spMk id="4" creationId="{6B50D7F5-CBA7-E1F7-4530-F1BE9BC744F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38A890-0B21-47B4-A5C6-0E9D45429430}" type="datetimeFigureOut">
              <a:rPr lang="en-US" smtClean="0"/>
              <a:t>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B7B6F-DD65-4890-A6CA-31D9DB4BC429}" type="slidenum">
              <a:rPr lang="en-US" smtClean="0"/>
              <a:t>‹#›</a:t>
            </a:fld>
            <a:endParaRPr lang="en-US"/>
          </a:p>
        </p:txBody>
      </p:sp>
    </p:spTree>
    <p:extLst>
      <p:ext uri="{BB962C8B-B14F-4D97-AF65-F5344CB8AC3E}">
        <p14:creationId xmlns:p14="http://schemas.microsoft.com/office/powerpoint/2010/main" val="394479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77" b="0" i="0">
                <a:solidFill>
                  <a:srgbClr val="44678E"/>
                </a:solidFill>
                <a:latin typeface="Franklin Gothic Medium"/>
                <a:cs typeface="Franklin Gothic Medium"/>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77" b="0" i="0">
                <a:solidFill>
                  <a:srgbClr val="44678E"/>
                </a:solidFill>
                <a:latin typeface="Franklin Gothic Medium"/>
                <a:cs typeface="Franklin Gothic Medium"/>
              </a:defRPr>
            </a:lvl1pPr>
          </a:lstStyle>
          <a:p>
            <a:endParaRPr/>
          </a:p>
        </p:txBody>
      </p:sp>
      <p:sp>
        <p:nvSpPr>
          <p:cNvPr id="3" name="Holder 3"/>
          <p:cNvSpPr>
            <a:spLocks noGrp="1"/>
          </p:cNvSpPr>
          <p:nvPr>
            <p:ph type="body" idx="1"/>
          </p:nvPr>
        </p:nvSpPr>
        <p:spPr/>
        <p:txBody>
          <a:bodyPr lIns="0" tIns="0" rIns="0" bIns="0"/>
          <a:lstStyle>
            <a:lvl1pPr>
              <a:defRPr sz="1588" b="0" i="0">
                <a:solidFill>
                  <a:schemeClr val="tx1"/>
                </a:solidFill>
                <a:latin typeface="Franklin Gothic Book"/>
                <a:cs typeface="Franklin Gothic Boo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933225"/>
            <a:ext cx="3048000" cy="157443"/>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44678E"/>
          </a:solidFill>
        </p:spPr>
        <p:txBody>
          <a:bodyPr wrap="square" lIns="0" tIns="0" rIns="0" bIns="0" rtlCol="0"/>
          <a:lstStyle/>
          <a:p>
            <a:endParaRPr/>
          </a:p>
        </p:txBody>
      </p:sp>
      <p:sp>
        <p:nvSpPr>
          <p:cNvPr id="17" name="bg object 17"/>
          <p:cNvSpPr/>
          <p:nvPr/>
        </p:nvSpPr>
        <p:spPr>
          <a:xfrm>
            <a:off x="3048000" y="933225"/>
            <a:ext cx="3048000" cy="157443"/>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79A356"/>
          </a:solidFill>
        </p:spPr>
        <p:txBody>
          <a:bodyPr wrap="square" lIns="0" tIns="0" rIns="0" bIns="0" rtlCol="0"/>
          <a:lstStyle/>
          <a:p>
            <a:endParaRPr/>
          </a:p>
        </p:txBody>
      </p:sp>
      <p:sp>
        <p:nvSpPr>
          <p:cNvPr id="18" name="bg object 18"/>
          <p:cNvSpPr/>
          <p:nvPr/>
        </p:nvSpPr>
        <p:spPr>
          <a:xfrm>
            <a:off x="6096000" y="933225"/>
            <a:ext cx="3048000" cy="157443"/>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728CAA"/>
          </a:solidFill>
        </p:spPr>
        <p:txBody>
          <a:bodyPr wrap="square" lIns="0" tIns="0" rIns="0" bIns="0" rtlCol="0"/>
          <a:lstStyle/>
          <a:p>
            <a:endParaRPr/>
          </a:p>
        </p:txBody>
      </p:sp>
      <p:sp>
        <p:nvSpPr>
          <p:cNvPr id="19" name="bg object 19"/>
          <p:cNvSpPr/>
          <p:nvPr/>
        </p:nvSpPr>
        <p:spPr>
          <a:xfrm>
            <a:off x="9144000" y="933225"/>
            <a:ext cx="3048000" cy="157443"/>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FFD66D"/>
          </a:solidFill>
        </p:spPr>
        <p:txBody>
          <a:bodyPr wrap="square" lIns="0" tIns="0" rIns="0" bIns="0" rtlCol="0"/>
          <a:lstStyle/>
          <a:p>
            <a:endParaRPr/>
          </a:p>
        </p:txBody>
      </p:sp>
      <p:pic>
        <p:nvPicPr>
          <p:cNvPr id="20" name="bg object 20"/>
          <p:cNvPicPr/>
          <p:nvPr/>
        </p:nvPicPr>
        <p:blipFill>
          <a:blip r:embed="rId2" cstate="print"/>
          <a:stretch>
            <a:fillRect/>
          </a:stretch>
        </p:blipFill>
        <p:spPr>
          <a:xfrm>
            <a:off x="428828" y="4026050"/>
            <a:ext cx="1774204" cy="1495312"/>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044FA-B78D-7B65-85AC-25F922D1A2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3F6C1A-768D-4E1D-4BFB-80D8CE1CFD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F4779F-3D56-B723-1184-3CB45AE88811}"/>
              </a:ext>
            </a:extLst>
          </p:cNvPr>
          <p:cNvSpPr>
            <a:spLocks noGrp="1"/>
          </p:cNvSpPr>
          <p:nvPr>
            <p:ph type="dt" sz="half" idx="10"/>
          </p:nvPr>
        </p:nvSpPr>
        <p:spPr/>
        <p:txBody>
          <a:bodyPr/>
          <a:lstStyle/>
          <a:p>
            <a:fld id="{CDF635C0-FADB-4D08-9478-7A7B52A64DF5}" type="datetimeFigureOut">
              <a:rPr lang="en-US" smtClean="0"/>
              <a:t>2/22/2024</a:t>
            </a:fld>
            <a:endParaRPr lang="en-US"/>
          </a:p>
        </p:txBody>
      </p:sp>
      <p:sp>
        <p:nvSpPr>
          <p:cNvPr id="5" name="Footer Placeholder 4">
            <a:extLst>
              <a:ext uri="{FF2B5EF4-FFF2-40B4-BE49-F238E27FC236}">
                <a16:creationId xmlns:a16="http://schemas.microsoft.com/office/drawing/2014/main" id="{B24F2313-2904-7231-50C2-25D67A530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B0DE6A-A6B5-FA80-BBAA-C06B90B2B78E}"/>
              </a:ext>
            </a:extLst>
          </p:cNvPr>
          <p:cNvSpPr>
            <a:spLocks noGrp="1"/>
          </p:cNvSpPr>
          <p:nvPr>
            <p:ph type="sldNum" sz="quarter" idx="12"/>
          </p:nvPr>
        </p:nvSpPr>
        <p:spPr/>
        <p:txBody>
          <a:bodyPr/>
          <a:lstStyle/>
          <a:p>
            <a:fld id="{C1621E65-5401-4D16-9656-022DAE8B8E27}" type="slidenum">
              <a:rPr lang="en-US" smtClean="0"/>
              <a:t>‹#›</a:t>
            </a:fld>
            <a:endParaRPr lang="en-US"/>
          </a:p>
        </p:txBody>
      </p:sp>
    </p:spTree>
    <p:extLst>
      <p:ext uri="{BB962C8B-B14F-4D97-AF65-F5344CB8AC3E}">
        <p14:creationId xmlns:p14="http://schemas.microsoft.com/office/powerpoint/2010/main" val="13599074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2660" y="1515122"/>
            <a:ext cx="8707582" cy="511549"/>
          </a:xfrm>
          <a:prstGeom prst="rect">
            <a:avLst/>
          </a:prstGeom>
        </p:spPr>
        <p:txBody>
          <a:bodyPr wrap="square" lIns="0" tIns="0" rIns="0" bIns="0">
            <a:spAutoFit/>
          </a:bodyPr>
          <a:lstStyle>
            <a:lvl1pPr>
              <a:defRPr sz="3600" b="0" i="0">
                <a:solidFill>
                  <a:srgbClr val="44678E"/>
                </a:solidFill>
                <a:latin typeface="Franklin Gothic Medium"/>
                <a:cs typeface="Franklin Gothic Medium"/>
              </a:defRPr>
            </a:lvl1pPr>
          </a:lstStyle>
          <a:p>
            <a:endParaRPr/>
          </a:p>
        </p:txBody>
      </p:sp>
      <p:sp>
        <p:nvSpPr>
          <p:cNvPr id="3" name="Holder 3"/>
          <p:cNvSpPr>
            <a:spLocks noGrp="1"/>
          </p:cNvSpPr>
          <p:nvPr>
            <p:ph type="body" idx="1"/>
          </p:nvPr>
        </p:nvSpPr>
        <p:spPr>
          <a:xfrm>
            <a:off x="3963671" y="2393064"/>
            <a:ext cx="6830291" cy="1908362"/>
          </a:xfrm>
          <a:prstGeom prst="rect">
            <a:avLst/>
          </a:prstGeom>
        </p:spPr>
        <p:txBody>
          <a:bodyPr wrap="square" lIns="0" tIns="0" rIns="0" bIns="0">
            <a:spAutoFit/>
          </a:bodyPr>
          <a:lstStyle>
            <a:lvl1pPr>
              <a:defRPr sz="1800" b="0" i="0">
                <a:solidFill>
                  <a:schemeClr val="tx1"/>
                </a:solidFill>
                <a:latin typeface="Franklin Gothic Book"/>
                <a:cs typeface="Franklin Gothic Book"/>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2/22/2024</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4" r:id="rId1"/>
    <p:sldLayoutId id="2147483662" r:id="rId2"/>
    <p:sldLayoutId id="2147483665" r:id="rId3"/>
    <p:sldLayoutId id="2147483671"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0">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667E168-255E-5897-D9D0-49C1E7AC42C1}"/>
              </a:ext>
            </a:extLst>
          </p:cNvPr>
          <p:cNvSpPr>
            <a:spLocks noGrp="1"/>
          </p:cNvSpPr>
          <p:nvPr>
            <p:ph type="ctrTitle"/>
          </p:nvPr>
        </p:nvSpPr>
        <p:spPr>
          <a:xfrm>
            <a:off x="246310" y="1280027"/>
            <a:ext cx="5555776" cy="2795160"/>
          </a:xfrm>
        </p:spPr>
        <p:txBody>
          <a:bodyPr>
            <a:noAutofit/>
          </a:bodyPr>
          <a:lstStyle/>
          <a:p>
            <a:r>
              <a:rPr lang="en-US" sz="4000" b="1">
                <a:solidFill>
                  <a:schemeClr val="tx1">
                    <a:lumMod val="75000"/>
                    <a:lumOff val="25000"/>
                  </a:schemeClr>
                </a:solidFill>
                <a:latin typeface="Times New Roman" panose="02020603050405020304" pitchFamily="18" charset="0"/>
                <a:cs typeface="Times New Roman" panose="02020603050405020304" pitchFamily="18" charset="0"/>
              </a:rPr>
              <a:t>UE-210183</a:t>
            </a:r>
            <a:br>
              <a:rPr lang="en-US" sz="4000" b="1">
                <a:solidFill>
                  <a:schemeClr val="tx1">
                    <a:lumMod val="75000"/>
                    <a:lumOff val="25000"/>
                  </a:schemeClr>
                </a:solidFill>
                <a:latin typeface="Times New Roman" panose="02020603050405020304" pitchFamily="18" charset="0"/>
                <a:cs typeface="Times New Roman" panose="02020603050405020304" pitchFamily="18" charset="0"/>
              </a:rPr>
            </a:br>
            <a:r>
              <a:rPr lang="en-US" sz="4000" b="1">
                <a:solidFill>
                  <a:schemeClr val="tx1">
                    <a:lumMod val="75000"/>
                    <a:lumOff val="25000"/>
                  </a:schemeClr>
                </a:solidFill>
                <a:latin typeface="Times New Roman" panose="02020603050405020304" pitchFamily="18" charset="0"/>
                <a:cs typeface="Times New Roman" panose="02020603050405020304" pitchFamily="18" charset="0"/>
              </a:rPr>
              <a:t> CETA “Use” Rulemaking, Retained NPA workshop</a:t>
            </a:r>
          </a:p>
        </p:txBody>
      </p:sp>
      <p:sp>
        <p:nvSpPr>
          <p:cNvPr id="3" name="Subtitle 2">
            <a:extLst>
              <a:ext uri="{FF2B5EF4-FFF2-40B4-BE49-F238E27FC236}">
                <a16:creationId xmlns:a16="http://schemas.microsoft.com/office/drawing/2014/main" id="{E2107D4A-B66F-4578-8A86-36D2147533B1}"/>
              </a:ext>
            </a:extLst>
          </p:cNvPr>
          <p:cNvSpPr>
            <a:spLocks noGrp="1"/>
          </p:cNvSpPr>
          <p:nvPr>
            <p:ph type="subTitle" idx="1"/>
          </p:nvPr>
        </p:nvSpPr>
        <p:spPr>
          <a:xfrm>
            <a:off x="773406" y="4856780"/>
            <a:ext cx="3616913" cy="1136843"/>
          </a:xfrm>
        </p:spPr>
        <p:txBody>
          <a:bodyPr>
            <a:normAutofit/>
          </a:bodyPr>
          <a:lstStyle/>
          <a:p>
            <a:pPr>
              <a:spcAft>
                <a:spcPts val="600"/>
              </a:spcAft>
            </a:pPr>
            <a:r>
              <a:rPr lang="en-US" sz="1800" b="1">
                <a:solidFill>
                  <a:schemeClr val="tx1">
                    <a:lumMod val="75000"/>
                    <a:lumOff val="25000"/>
                  </a:schemeClr>
                </a:solidFill>
                <a:latin typeface="Times New Roman" panose="02020603050405020304" pitchFamily="18" charset="0"/>
                <a:cs typeface="Times New Roman" panose="02020603050405020304" pitchFamily="18" charset="0"/>
              </a:rPr>
              <a:t>Washington Utilities &amp; Transportation Commission</a:t>
            </a:r>
          </a:p>
          <a:p>
            <a:pPr>
              <a:spcAft>
                <a:spcPts val="600"/>
              </a:spcAft>
            </a:pPr>
            <a:r>
              <a:rPr lang="en-US" sz="1800">
                <a:solidFill>
                  <a:schemeClr val="tx1">
                    <a:lumMod val="75000"/>
                    <a:lumOff val="25000"/>
                  </a:schemeClr>
                </a:solidFill>
                <a:latin typeface="Times New Roman" panose="02020603050405020304" pitchFamily="18" charset="0"/>
                <a:cs typeface="Times New Roman" panose="02020603050405020304" pitchFamily="18" charset="0"/>
              </a:rPr>
              <a:t>February 22, 2024</a:t>
            </a:r>
          </a:p>
        </p:txBody>
      </p:sp>
      <p:pic>
        <p:nvPicPr>
          <p:cNvPr id="6" name="Picture 5" descr="Logo, company name&#10;&#10;Description automatically generated">
            <a:extLst>
              <a:ext uri="{FF2B5EF4-FFF2-40B4-BE49-F238E27FC236}">
                <a16:creationId xmlns:a16="http://schemas.microsoft.com/office/drawing/2014/main" id="{42EAC616-8404-F6FA-0A24-D07C7D83CEB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904169" y="2093686"/>
            <a:ext cx="4185748" cy="2670628"/>
          </a:xfrm>
          <a:prstGeom prst="rect">
            <a:avLst/>
          </a:prstGeom>
        </p:spPr>
      </p:pic>
      <p:cxnSp>
        <p:nvCxnSpPr>
          <p:cNvPr id="8" name="Straight Connector 7">
            <a:extLst>
              <a:ext uri="{FF2B5EF4-FFF2-40B4-BE49-F238E27FC236}">
                <a16:creationId xmlns:a16="http://schemas.microsoft.com/office/drawing/2014/main" id="{D829467B-FE2F-59C1-5647-1942E451CACF}"/>
              </a:ext>
            </a:extLst>
          </p:cNvPr>
          <p:cNvCxnSpPr/>
          <p:nvPr/>
        </p:nvCxnSpPr>
        <p:spPr>
          <a:xfrm>
            <a:off x="622852" y="4465983"/>
            <a:ext cx="3975652" cy="0"/>
          </a:xfrm>
          <a:prstGeom prst="line">
            <a:avLst/>
          </a:prstGeom>
          <a:ln w="38100">
            <a:solidFill>
              <a:srgbClr val="4DB4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1575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1D374-A294-CD10-62D2-5BFAD64B95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FC54D5-C7BC-C62E-5E4A-88374211ED49}"/>
              </a:ext>
            </a:extLst>
          </p:cNvPr>
          <p:cNvSpPr>
            <a:spLocks noGrp="1"/>
          </p:cNvSpPr>
          <p:nvPr>
            <p:ph type="title"/>
          </p:nvPr>
        </p:nvSpPr>
        <p:spPr>
          <a:xfrm>
            <a:off x="259779" y="263097"/>
            <a:ext cx="11669623" cy="1107996"/>
          </a:xfrm>
        </p:spPr>
        <p:txBody>
          <a:bodyPr/>
          <a:lstStyle/>
          <a:p>
            <a:pPr algn="ctr"/>
            <a:r>
              <a:rPr lang="en-US" sz="2400"/>
              <a:t>Question 5: If a utility engages in a day-ahead market, such as SPP’s Markets+ or CAISO’s Extended Day-Ahead Market, how would a restriction on retained nonpower attributes affect market participation?</a:t>
            </a:r>
          </a:p>
        </p:txBody>
      </p:sp>
      <p:sp>
        <p:nvSpPr>
          <p:cNvPr id="3" name="Text Placeholder 2">
            <a:extLst>
              <a:ext uri="{FF2B5EF4-FFF2-40B4-BE49-F238E27FC236}">
                <a16:creationId xmlns:a16="http://schemas.microsoft.com/office/drawing/2014/main" id="{CF1D0724-E4FB-EC63-1B92-82C430C413D4}"/>
              </a:ext>
            </a:extLst>
          </p:cNvPr>
          <p:cNvSpPr>
            <a:spLocks noGrp="1"/>
          </p:cNvSpPr>
          <p:nvPr>
            <p:ph type="body" idx="1"/>
          </p:nvPr>
        </p:nvSpPr>
        <p:spPr>
          <a:xfrm>
            <a:off x="259779" y="1494203"/>
            <a:ext cx="5836221" cy="5170646"/>
          </a:xfrm>
        </p:spPr>
        <p:txBody>
          <a:bodyPr wrap="square" lIns="0" tIns="0" rIns="0" bIns="0" anchor="t">
            <a:spAutoFit/>
          </a:bodyPr>
          <a:lstStyle/>
          <a:p>
            <a:pPr marL="342900" marR="0" lvl="0" indent="-342900">
              <a:spcBef>
                <a:spcPts val="0"/>
              </a:spcBef>
              <a:spcAft>
                <a:spcPts val="0"/>
              </a:spcAft>
              <a:buFont typeface="Calibri" panose="020F0502020204030204" pitchFamily="34" charset="0"/>
              <a:buChar char="-"/>
            </a:pPr>
            <a:r>
              <a:rPr lang="en-US" sz="2400" b="1" u="sng">
                <a:effectLst/>
                <a:latin typeface="+mn-lt"/>
                <a:ea typeface="Calibri" panose="020F0502020204030204" pitchFamily="34" charset="0"/>
              </a:rPr>
              <a:t>Positively</a:t>
            </a:r>
          </a:p>
          <a:p>
            <a:pPr marL="742950" marR="0" lvl="1" indent="-285750">
              <a:spcBef>
                <a:spcPts val="0"/>
              </a:spcBef>
              <a:spcAft>
                <a:spcPts val="0"/>
              </a:spcAft>
              <a:buFont typeface="Courier New" panose="02070309020205020404" pitchFamily="49" charset="0"/>
              <a:buChar char="o"/>
            </a:pPr>
            <a:r>
              <a:rPr lang="en-US" sz="2400">
                <a:effectLst/>
                <a:ea typeface="Times New Roman" panose="02020603050405020304" pitchFamily="18" charset="0"/>
              </a:rPr>
              <a:t>A stricter stance on retained NPAs still allows utilities to sell both bundled and unbundled RECs to the market</a:t>
            </a:r>
          </a:p>
          <a:p>
            <a:pPr marL="342900" marR="0" lvl="0" indent="-342900">
              <a:spcBef>
                <a:spcPts val="0"/>
              </a:spcBef>
              <a:spcAft>
                <a:spcPts val="0"/>
              </a:spcAft>
              <a:buFont typeface="Calibri" panose="020F0502020204030204" pitchFamily="34" charset="0"/>
              <a:buChar char="-"/>
            </a:pPr>
            <a:r>
              <a:rPr lang="en-US" sz="2400" b="1" u="sng">
                <a:effectLst/>
                <a:latin typeface="+mn-lt"/>
                <a:ea typeface="Calibri" panose="020F0502020204030204" pitchFamily="34" charset="0"/>
              </a:rPr>
              <a:t>Negatively</a:t>
            </a:r>
          </a:p>
          <a:p>
            <a:pPr marL="742950" marR="0" lvl="1" indent="-285750">
              <a:spcBef>
                <a:spcPts val="0"/>
              </a:spcBef>
              <a:spcAft>
                <a:spcPts val="0"/>
              </a:spcAft>
              <a:buFont typeface="Courier New" panose="02070309020205020404" pitchFamily="49" charset="0"/>
              <a:buChar char="o"/>
            </a:pPr>
            <a:r>
              <a:rPr lang="en-US" sz="2400">
                <a:effectLst/>
                <a:ea typeface="Times New Roman" panose="02020603050405020304" pitchFamily="18" charset="0"/>
              </a:rPr>
              <a:t>It would incentivize self-scheduling over bidding into the market, reducing efficiency of the market.</a:t>
            </a:r>
          </a:p>
          <a:p>
            <a:pPr marL="742950" marR="0" lvl="1" indent="-285750">
              <a:spcBef>
                <a:spcPts val="0"/>
              </a:spcBef>
              <a:spcAft>
                <a:spcPts val="0"/>
              </a:spcAft>
              <a:buFont typeface="Courier New" panose="02070309020205020404" pitchFamily="49" charset="0"/>
              <a:buChar char="o"/>
            </a:pPr>
            <a:r>
              <a:rPr lang="en-US" sz="2400">
                <a:effectLst/>
                <a:ea typeface="Times New Roman" panose="02020603050405020304" pitchFamily="18" charset="0"/>
              </a:rPr>
              <a:t>Market expansion is expected to reduce emissions, therefore market operations should not be hindered.</a:t>
            </a:r>
          </a:p>
          <a:p>
            <a:pPr marL="742950" marR="0" lvl="1" indent="-285750">
              <a:spcBef>
                <a:spcPts val="0"/>
              </a:spcBef>
              <a:spcAft>
                <a:spcPts val="0"/>
              </a:spcAft>
              <a:buFont typeface="Courier New" panose="02070309020205020404" pitchFamily="49" charset="0"/>
              <a:buChar char="o"/>
            </a:pPr>
            <a:r>
              <a:rPr lang="en-US" sz="2400">
                <a:effectLst/>
                <a:ea typeface="Times New Roman" panose="02020603050405020304" pitchFamily="18" charset="0"/>
              </a:rPr>
              <a:t>Reduced flexibility will lead to higher costs.</a:t>
            </a:r>
          </a:p>
          <a:p>
            <a:pPr marL="742950" lvl="1" indent="-285750">
              <a:buFont typeface="Courier New" panose="02070309020205020404" pitchFamily="49" charset="0"/>
              <a:buChar char="o"/>
            </a:pPr>
            <a:r>
              <a:rPr lang="en-US" sz="2400">
                <a:ea typeface="Times New Roman" panose="02020603050405020304" pitchFamily="18" charset="0"/>
              </a:rPr>
              <a:t>Prevent market participation</a:t>
            </a:r>
          </a:p>
        </p:txBody>
      </p:sp>
      <p:sp>
        <p:nvSpPr>
          <p:cNvPr id="4" name="Text Placeholder 2">
            <a:extLst>
              <a:ext uri="{FF2B5EF4-FFF2-40B4-BE49-F238E27FC236}">
                <a16:creationId xmlns:a16="http://schemas.microsoft.com/office/drawing/2014/main" id="{6B50D7F5-CBA7-E1F7-4530-F1BE9BC744F7}"/>
              </a:ext>
            </a:extLst>
          </p:cNvPr>
          <p:cNvSpPr txBox="1">
            <a:spLocks/>
          </p:cNvSpPr>
          <p:nvPr/>
        </p:nvSpPr>
        <p:spPr>
          <a:xfrm>
            <a:off x="6091772" y="1494202"/>
            <a:ext cx="5836221" cy="4955203"/>
          </a:xfrm>
          <a:prstGeom prst="rect">
            <a:avLst/>
          </a:prstGeom>
        </p:spPr>
        <p:txBody>
          <a:bodyPr wrap="square" lIns="0" tIns="0" rIns="0" bIns="0">
            <a:spAutoFit/>
          </a:bodyPr>
          <a:lstStyle>
            <a:lvl1pPr marL="0">
              <a:defRPr sz="1588" b="0" i="0">
                <a:solidFill>
                  <a:schemeClr val="tx1"/>
                </a:solidFill>
                <a:latin typeface="Franklin Gothic Book"/>
                <a:ea typeface="+mn-ea"/>
                <a:cs typeface="Franklin Gothic Book"/>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marR="0" lvl="0" indent="-342900">
              <a:spcBef>
                <a:spcPts val="0"/>
              </a:spcBef>
              <a:spcAft>
                <a:spcPts val="0"/>
              </a:spcAft>
              <a:buFont typeface="Calibri" panose="020F0502020204030204" pitchFamily="34" charset="0"/>
              <a:buChar char="-"/>
            </a:pPr>
            <a:r>
              <a:rPr lang="en-US" sz="2300" b="1" u="sng">
                <a:effectLst/>
                <a:latin typeface="+mn-lt"/>
                <a:ea typeface="Calibri" panose="020F0502020204030204" pitchFamily="34" charset="0"/>
              </a:rPr>
              <a:t>No effect</a:t>
            </a:r>
          </a:p>
          <a:p>
            <a:pPr marL="742950" marR="0" lvl="1" indent="-285750">
              <a:spcBef>
                <a:spcPts val="0"/>
              </a:spcBef>
              <a:spcAft>
                <a:spcPts val="0"/>
              </a:spcAft>
              <a:buFont typeface="Courier New" panose="02070309020205020404" pitchFamily="49" charset="0"/>
              <a:buChar char="o"/>
            </a:pPr>
            <a:r>
              <a:rPr lang="en-US" sz="2300">
                <a:effectLst/>
                <a:ea typeface="Times New Roman" panose="02020603050405020304" pitchFamily="18" charset="0"/>
              </a:rPr>
              <a:t>Utilities can achieve the same level of market participation even with serious guardrails on the use of retained NPAs for primary compliance.</a:t>
            </a:r>
          </a:p>
          <a:p>
            <a:pPr marL="342900" marR="0" lvl="0" indent="-342900">
              <a:spcBef>
                <a:spcPts val="0"/>
              </a:spcBef>
              <a:spcAft>
                <a:spcPts val="0"/>
              </a:spcAft>
              <a:buFont typeface="Calibri" panose="020F0502020204030204" pitchFamily="34" charset="0"/>
              <a:buChar char="-"/>
            </a:pPr>
            <a:r>
              <a:rPr lang="en-US" sz="2300" b="1" u="sng">
                <a:effectLst/>
                <a:latin typeface="+mn-lt"/>
                <a:ea typeface="Calibri" panose="020F0502020204030204" pitchFamily="34" charset="0"/>
              </a:rPr>
              <a:t>Other</a:t>
            </a:r>
          </a:p>
          <a:p>
            <a:pPr marL="742950" marR="0" lvl="1" indent="-285750">
              <a:spcBef>
                <a:spcPts val="0"/>
              </a:spcBef>
              <a:spcAft>
                <a:spcPts val="0"/>
              </a:spcAft>
              <a:buFont typeface="Courier New" panose="02070309020205020404" pitchFamily="49" charset="0"/>
              <a:buChar char="o"/>
            </a:pPr>
            <a:r>
              <a:rPr lang="en-US" sz="2300">
                <a:effectLst/>
                <a:ea typeface="Times New Roman" panose="02020603050405020304" pitchFamily="18" charset="0"/>
              </a:rPr>
              <a:t>RECs are not currently transacted in plans for M+ or EDAM</a:t>
            </a:r>
          </a:p>
          <a:p>
            <a:pPr marL="742950" marR="0" lvl="1" indent="-285750">
              <a:spcBef>
                <a:spcPts val="0"/>
              </a:spcBef>
              <a:spcAft>
                <a:spcPts val="0"/>
              </a:spcAft>
              <a:buFont typeface="Courier New" panose="02070309020205020404" pitchFamily="49" charset="0"/>
              <a:buChar char="o"/>
            </a:pPr>
            <a:r>
              <a:rPr lang="en-US" sz="2300">
                <a:effectLst/>
                <a:ea typeface="Times New Roman" panose="02020603050405020304" pitchFamily="18" charset="0"/>
              </a:rPr>
              <a:t>The mere fact of participation in an organized markets will result in “retained” NPAs; electricity from all renewable and non-emitting resources must be sold into the market even though the utility retains the associated NPAs/RECs.</a:t>
            </a:r>
          </a:p>
        </p:txBody>
      </p:sp>
    </p:spTree>
    <p:extLst>
      <p:ext uri="{BB962C8B-B14F-4D97-AF65-F5344CB8AC3E}">
        <p14:creationId xmlns:p14="http://schemas.microsoft.com/office/powerpoint/2010/main" val="3393151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CBD8-9F2A-8EFE-949C-5B278E7547E9}"/>
              </a:ext>
            </a:extLst>
          </p:cNvPr>
          <p:cNvSpPr>
            <a:spLocks noGrp="1"/>
          </p:cNvSpPr>
          <p:nvPr>
            <p:ph type="title"/>
          </p:nvPr>
        </p:nvSpPr>
        <p:spPr>
          <a:xfrm>
            <a:off x="683306" y="-136477"/>
            <a:ext cx="9879919" cy="1667569"/>
          </a:xfrm>
        </p:spPr>
        <p:txBody>
          <a:bodyPr anchor="b">
            <a:normAutofit/>
          </a:bodyPr>
          <a:lstStyle/>
          <a:p>
            <a:r>
              <a:rPr lang="en-US" sz="4000">
                <a:latin typeface="Times New Roman" panose="02020603050405020304" pitchFamily="18" charset="0"/>
                <a:cs typeface="Times New Roman" panose="02020603050405020304" pitchFamily="18" charset="0"/>
              </a:rPr>
              <a:t>Time for additional comments, discussion</a:t>
            </a:r>
            <a:endParaRPr lang="en-US" sz="4000" b="1">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7" name="Picture 6" descr="Logo, company name&#10;&#10;Description automatically generated">
            <a:extLst>
              <a:ext uri="{FF2B5EF4-FFF2-40B4-BE49-F238E27FC236}">
                <a16:creationId xmlns:a16="http://schemas.microsoft.com/office/drawing/2014/main" id="{7B67C260-E69A-683E-B84C-68F93D97B33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410123" y="6055099"/>
            <a:ext cx="362422" cy="576470"/>
          </a:xfrm>
          <a:prstGeom prst="rect">
            <a:avLst/>
          </a:prstGeom>
        </p:spPr>
      </p:pic>
      <p:cxnSp>
        <p:nvCxnSpPr>
          <p:cNvPr id="9" name="Straight Connector 8">
            <a:extLst>
              <a:ext uri="{FF2B5EF4-FFF2-40B4-BE49-F238E27FC236}">
                <a16:creationId xmlns:a16="http://schemas.microsoft.com/office/drawing/2014/main" id="{6094EB09-75B1-816B-EE61-8680C487F7A0}"/>
              </a:ext>
            </a:extLst>
          </p:cNvPr>
          <p:cNvCxnSpPr>
            <a:cxnSpLocks/>
          </p:cNvCxnSpPr>
          <p:nvPr/>
        </p:nvCxnSpPr>
        <p:spPr>
          <a:xfrm>
            <a:off x="683307" y="1763862"/>
            <a:ext cx="4335520" cy="18288"/>
          </a:xfrm>
          <a:prstGeom prst="line">
            <a:avLst/>
          </a:prstGeom>
          <a:ln w="38100">
            <a:solidFill>
              <a:srgbClr val="4DB4BE"/>
            </a:solidFill>
          </a:ln>
        </p:spPr>
        <p:style>
          <a:lnRef idx="1">
            <a:schemeClr val="accent1"/>
          </a:lnRef>
          <a:fillRef idx="0">
            <a:schemeClr val="accent1"/>
          </a:fillRef>
          <a:effectRef idx="0">
            <a:schemeClr val="accent1"/>
          </a:effectRef>
          <a:fontRef idx="minor">
            <a:schemeClr val="tx1"/>
          </a:fontRef>
        </p:style>
      </p:cxnSp>
      <p:grpSp>
        <p:nvGrpSpPr>
          <p:cNvPr id="3" name="object 3">
            <a:extLst>
              <a:ext uri="{FF2B5EF4-FFF2-40B4-BE49-F238E27FC236}">
                <a16:creationId xmlns:a16="http://schemas.microsoft.com/office/drawing/2014/main" id="{C1BD9778-445C-1D2E-1E6C-65145997E928}"/>
              </a:ext>
            </a:extLst>
          </p:cNvPr>
          <p:cNvGrpSpPr/>
          <p:nvPr/>
        </p:nvGrpSpPr>
        <p:grpSpPr>
          <a:xfrm>
            <a:off x="275183" y="424255"/>
            <a:ext cx="10640467" cy="157443"/>
            <a:chOff x="0" y="1057655"/>
            <a:chExt cx="10058400" cy="178435"/>
          </a:xfrm>
        </p:grpSpPr>
        <p:sp>
          <p:nvSpPr>
            <p:cNvPr id="10" name="object 4">
              <a:extLst>
                <a:ext uri="{FF2B5EF4-FFF2-40B4-BE49-F238E27FC236}">
                  <a16:creationId xmlns:a16="http://schemas.microsoft.com/office/drawing/2014/main" id="{6CEE2E7D-EE9F-3E41-DB94-A9361BD0FB26}"/>
                </a:ext>
              </a:extLst>
            </p:cNvPr>
            <p:cNvSpPr/>
            <p:nvPr/>
          </p:nvSpPr>
          <p:spPr>
            <a:xfrm>
              <a:off x="0" y="1057655"/>
              <a:ext cx="2514600" cy="178435"/>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44678E"/>
            </a:solidFill>
          </p:spPr>
          <p:txBody>
            <a:bodyPr wrap="square" lIns="0" tIns="0" rIns="0" bIns="0" rtlCol="0"/>
            <a:lstStyle/>
            <a:p>
              <a:endParaRPr/>
            </a:p>
          </p:txBody>
        </p:sp>
        <p:sp>
          <p:nvSpPr>
            <p:cNvPr id="12" name="object 5">
              <a:extLst>
                <a:ext uri="{FF2B5EF4-FFF2-40B4-BE49-F238E27FC236}">
                  <a16:creationId xmlns:a16="http://schemas.microsoft.com/office/drawing/2014/main" id="{ABB615AA-E098-3B49-5F0F-82754ACF42D1}"/>
                </a:ext>
              </a:extLst>
            </p:cNvPr>
            <p:cNvSpPr/>
            <p:nvPr/>
          </p:nvSpPr>
          <p:spPr>
            <a:xfrm>
              <a:off x="2514600" y="1057655"/>
              <a:ext cx="2514600" cy="178435"/>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79A356"/>
            </a:solidFill>
          </p:spPr>
          <p:txBody>
            <a:bodyPr wrap="square" lIns="0" tIns="0" rIns="0" bIns="0" rtlCol="0"/>
            <a:lstStyle/>
            <a:p>
              <a:endParaRPr/>
            </a:p>
          </p:txBody>
        </p:sp>
        <p:sp>
          <p:nvSpPr>
            <p:cNvPr id="13" name="object 6">
              <a:extLst>
                <a:ext uri="{FF2B5EF4-FFF2-40B4-BE49-F238E27FC236}">
                  <a16:creationId xmlns:a16="http://schemas.microsoft.com/office/drawing/2014/main" id="{584717D6-504F-F0B4-D09F-F144AA12DB51}"/>
                </a:ext>
              </a:extLst>
            </p:cNvPr>
            <p:cNvSpPr/>
            <p:nvPr/>
          </p:nvSpPr>
          <p:spPr>
            <a:xfrm>
              <a:off x="5029200" y="1057655"/>
              <a:ext cx="2514600" cy="178435"/>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728CAA"/>
            </a:solidFill>
          </p:spPr>
          <p:txBody>
            <a:bodyPr wrap="square" lIns="0" tIns="0" rIns="0" bIns="0" rtlCol="0"/>
            <a:lstStyle/>
            <a:p>
              <a:endParaRPr/>
            </a:p>
          </p:txBody>
        </p:sp>
        <p:sp>
          <p:nvSpPr>
            <p:cNvPr id="14" name="object 7">
              <a:extLst>
                <a:ext uri="{FF2B5EF4-FFF2-40B4-BE49-F238E27FC236}">
                  <a16:creationId xmlns:a16="http://schemas.microsoft.com/office/drawing/2014/main" id="{336973C4-EE92-D66B-EB89-5F2B64CCC64A}"/>
                </a:ext>
              </a:extLst>
            </p:cNvPr>
            <p:cNvSpPr/>
            <p:nvPr/>
          </p:nvSpPr>
          <p:spPr>
            <a:xfrm>
              <a:off x="7543800" y="1057655"/>
              <a:ext cx="2514600" cy="178435"/>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FFD66D"/>
            </a:solidFill>
          </p:spPr>
          <p:txBody>
            <a:bodyPr wrap="square" lIns="0" tIns="0" rIns="0" bIns="0" rtlCol="0"/>
            <a:lstStyle/>
            <a:p>
              <a:endParaRPr/>
            </a:p>
          </p:txBody>
        </p:sp>
      </p:grpSp>
      <p:sp>
        <p:nvSpPr>
          <p:cNvPr id="15" name="object 9">
            <a:extLst>
              <a:ext uri="{FF2B5EF4-FFF2-40B4-BE49-F238E27FC236}">
                <a16:creationId xmlns:a16="http://schemas.microsoft.com/office/drawing/2014/main" id="{185AC314-5C43-0ED4-2EE7-77496ECB825D}"/>
              </a:ext>
            </a:extLst>
          </p:cNvPr>
          <p:cNvSpPr txBox="1"/>
          <p:nvPr/>
        </p:nvSpPr>
        <p:spPr>
          <a:xfrm>
            <a:off x="513168" y="3429000"/>
            <a:ext cx="7201942" cy="2043772"/>
          </a:xfrm>
          <a:prstGeom prst="rect">
            <a:avLst/>
          </a:prstGeom>
        </p:spPr>
        <p:txBody>
          <a:bodyPr vert="horz" wrap="square" lIns="0" tIns="12326" rIns="0" bIns="0" rtlCol="0">
            <a:spAutoFit/>
          </a:bodyPr>
          <a:lstStyle/>
          <a:p>
            <a:pPr marL="10646">
              <a:lnSpc>
                <a:spcPct val="100000"/>
              </a:lnSpc>
              <a:spcBef>
                <a:spcPts val="4"/>
              </a:spcBef>
              <a:tabLst>
                <a:tab pos="261111" algn="l"/>
                <a:tab pos="261671" algn="l"/>
              </a:tabLst>
            </a:pPr>
            <a:r>
              <a:rPr lang="en-US" sz="2400">
                <a:latin typeface="Times New Roman" panose="02020603050405020304" pitchFamily="18" charset="0"/>
                <a:cs typeface="Times New Roman" panose="02020603050405020304" pitchFamily="18" charset="0"/>
              </a:rPr>
              <a:t>With any additional time, we would like to give parties an opportunity to voice concerns related to retained NPAs that have not been raised during this workshop.</a:t>
            </a:r>
          </a:p>
          <a:p>
            <a:pPr marL="261111" indent="-250465">
              <a:lnSpc>
                <a:spcPct val="100000"/>
              </a:lnSpc>
              <a:spcBef>
                <a:spcPts val="4"/>
              </a:spcBef>
              <a:buFont typeface="Arial"/>
              <a:buChar char="•"/>
              <a:tabLst>
                <a:tab pos="261111" algn="l"/>
                <a:tab pos="261671" algn="l"/>
              </a:tabLst>
            </a:pPr>
            <a:endParaRPr lang="en-US" sz="2400">
              <a:latin typeface="Times New Roman" panose="02020603050405020304" pitchFamily="18" charset="0"/>
              <a:cs typeface="Times New Roman" panose="02020603050405020304" pitchFamily="18" charset="0"/>
            </a:endParaRPr>
          </a:p>
          <a:p>
            <a:pPr marL="467846" lvl="1">
              <a:spcBef>
                <a:spcPts val="4"/>
              </a:spcBef>
              <a:tabLst>
                <a:tab pos="261111" algn="l"/>
                <a:tab pos="261671" algn="l"/>
              </a:tabLst>
            </a:pPr>
            <a:endParaRPr lang="en-US">
              <a:solidFill>
                <a:srgbClr val="333333"/>
              </a:solidFill>
              <a:latin typeface="Franklin Gothic Book"/>
              <a:cs typeface="Franklin Gothic Book"/>
            </a:endParaRPr>
          </a:p>
          <a:p>
            <a:pPr marL="261111" indent="-250465">
              <a:lnSpc>
                <a:spcPct val="100000"/>
              </a:lnSpc>
              <a:spcBef>
                <a:spcPts val="4"/>
              </a:spcBef>
              <a:buFont typeface="Arial"/>
              <a:buChar char="•"/>
              <a:tabLst>
                <a:tab pos="261111" algn="l"/>
                <a:tab pos="261671" algn="l"/>
              </a:tabLst>
            </a:pPr>
            <a:endParaRPr lang="en-US">
              <a:solidFill>
                <a:srgbClr val="333333"/>
              </a:solidFill>
              <a:cs typeface="Franklin Gothic Book"/>
            </a:endParaRPr>
          </a:p>
        </p:txBody>
      </p:sp>
      <p:pic>
        <p:nvPicPr>
          <p:cNvPr id="2050" name="Picture 2" descr="Diablo Lake, Washington : r/pics">
            <a:extLst>
              <a:ext uri="{FF2B5EF4-FFF2-40B4-BE49-F238E27FC236}">
                <a16:creationId xmlns:a16="http://schemas.microsoft.com/office/drawing/2014/main" id="{7FB13111-5CEC-1C98-7397-A1EE9C0F4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991" y="1531092"/>
            <a:ext cx="3445132" cy="4593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8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CBD8-9F2A-8EFE-949C-5B278E7547E9}"/>
              </a:ext>
            </a:extLst>
          </p:cNvPr>
          <p:cNvSpPr>
            <a:spLocks noGrp="1"/>
          </p:cNvSpPr>
          <p:nvPr>
            <p:ph type="title"/>
          </p:nvPr>
        </p:nvSpPr>
        <p:spPr>
          <a:xfrm>
            <a:off x="683307" y="-136477"/>
            <a:ext cx="5754896" cy="1667569"/>
          </a:xfrm>
        </p:spPr>
        <p:txBody>
          <a:bodyPr anchor="b">
            <a:normAutofit/>
          </a:bodyPr>
          <a:lstStyle/>
          <a:p>
            <a:r>
              <a:rPr lang="en-US" sz="4000" b="1">
                <a:solidFill>
                  <a:schemeClr val="tx1">
                    <a:lumMod val="75000"/>
                    <a:lumOff val="25000"/>
                  </a:schemeClr>
                </a:solidFill>
                <a:latin typeface="Times New Roman" panose="02020603050405020304" pitchFamily="18" charset="0"/>
                <a:cs typeface="Times New Roman" panose="02020603050405020304" pitchFamily="18" charset="0"/>
              </a:rPr>
              <a:t>Next Steps</a:t>
            </a:r>
          </a:p>
        </p:txBody>
      </p:sp>
      <p:sp>
        <p:nvSpPr>
          <p:cNvPr id="6" name="TextBox 5">
            <a:extLst>
              <a:ext uri="{FF2B5EF4-FFF2-40B4-BE49-F238E27FC236}">
                <a16:creationId xmlns:a16="http://schemas.microsoft.com/office/drawing/2014/main" id="{D907D2B5-FF30-BBA1-7AAF-476C66AF730A}"/>
              </a:ext>
            </a:extLst>
          </p:cNvPr>
          <p:cNvSpPr txBox="1"/>
          <p:nvPr/>
        </p:nvSpPr>
        <p:spPr>
          <a:xfrm>
            <a:off x="1020931" y="2980015"/>
            <a:ext cx="9061194" cy="3877985"/>
          </a:xfrm>
          <a:prstGeom prst="rect">
            <a:avLst/>
          </a:prstGeom>
          <a:noFill/>
        </p:spPr>
        <p:txBody>
          <a:bodyPr wrap="square" lIns="91440" tIns="45720" rIns="91440" bIns="45720" rtlCol="0" anchor="t">
            <a:spAutoFit/>
          </a:bodyPr>
          <a:lstStyle/>
          <a:p>
            <a:pPr marL="342900" indent="-342900">
              <a:buFont typeface="Arial"/>
              <a:buChar char="•"/>
            </a:pPr>
            <a:r>
              <a:rPr lang="en-US" sz="2400">
                <a:latin typeface="Times New Roman"/>
                <a:cs typeface="Calibri"/>
              </a:rPr>
              <a:t>The Commission will take the points made in comments and today’s workshop into consideration for the next set of draft rules.</a:t>
            </a:r>
          </a:p>
          <a:p>
            <a:pPr marL="800100" lvl="1" indent="-342900">
              <a:buFont typeface="Arial"/>
              <a:buChar char="•"/>
            </a:pPr>
            <a:endParaRPr lang="en-US" sz="2400">
              <a:latin typeface="Times New Roman"/>
              <a:cs typeface="Calibri"/>
            </a:endParaRPr>
          </a:p>
          <a:p>
            <a:pPr marL="342900" indent="-342900">
              <a:buFont typeface="Arial"/>
              <a:buChar char="•"/>
            </a:pPr>
            <a:r>
              <a:rPr lang="en-US" sz="2400">
                <a:latin typeface="Times New Roman"/>
                <a:cs typeface="Calibri"/>
              </a:rPr>
              <a:t>The commission will also be addressing comments related to hourly analyses and transactions of specified market power.</a:t>
            </a:r>
          </a:p>
          <a:p>
            <a:pPr marL="342900" indent="-342900">
              <a:buFont typeface="Arial"/>
              <a:buChar char="•"/>
            </a:pPr>
            <a:endParaRPr lang="en-US" sz="2400">
              <a:latin typeface="Times New Roman"/>
              <a:cs typeface="Calibri"/>
            </a:endParaRPr>
          </a:p>
          <a:p>
            <a:pPr marL="342900" indent="-342900">
              <a:buFont typeface="Arial"/>
              <a:buChar char="•"/>
            </a:pPr>
            <a:endParaRPr lang="en-US" sz="2400">
              <a:cs typeface="Calibri"/>
            </a:endParaRPr>
          </a:p>
          <a:p>
            <a:pPr marL="800100" lvl="1" indent="-342900">
              <a:buFont typeface="Arial"/>
              <a:buChar char="•"/>
            </a:pPr>
            <a:endParaRPr lang="en-US" sz="2400">
              <a:cs typeface="Calibri"/>
            </a:endParaRPr>
          </a:p>
          <a:p>
            <a:pPr marL="285750" indent="-285750">
              <a:buFont typeface="Arial" panose="020B0604020202020204" pitchFamily="34" charset="0"/>
              <a:buChar char="•"/>
            </a:pPr>
            <a:endParaRPr lang="en-US">
              <a:cs typeface="Times New Roman" panose="02020603050405020304" pitchFamily="18" charset="0"/>
            </a:endParaRPr>
          </a:p>
          <a:p>
            <a:pPr marL="285750" indent="-285750">
              <a:buFont typeface="Arial" panose="020B0604020202020204" pitchFamily="34" charset="0"/>
              <a:buChar char="•"/>
            </a:pPr>
            <a:endParaRPr lang="en-US">
              <a:cs typeface="Calibri"/>
            </a:endParaRPr>
          </a:p>
          <a:p>
            <a:endParaRPr lang="en-US">
              <a:cs typeface="Calibri"/>
            </a:endParaRPr>
          </a:p>
        </p:txBody>
      </p:sp>
      <p:pic>
        <p:nvPicPr>
          <p:cNvPr id="7" name="Picture 6" descr="Logo, company name&#10;&#10;Description automatically generated">
            <a:extLst>
              <a:ext uri="{FF2B5EF4-FFF2-40B4-BE49-F238E27FC236}">
                <a16:creationId xmlns:a16="http://schemas.microsoft.com/office/drawing/2014/main" id="{7B67C260-E69A-683E-B84C-68F93D97B33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410123" y="6055099"/>
            <a:ext cx="362422" cy="576470"/>
          </a:xfrm>
          <a:prstGeom prst="rect">
            <a:avLst/>
          </a:prstGeom>
        </p:spPr>
      </p:pic>
      <p:cxnSp>
        <p:nvCxnSpPr>
          <p:cNvPr id="9" name="Straight Connector 8">
            <a:extLst>
              <a:ext uri="{FF2B5EF4-FFF2-40B4-BE49-F238E27FC236}">
                <a16:creationId xmlns:a16="http://schemas.microsoft.com/office/drawing/2014/main" id="{6094EB09-75B1-816B-EE61-8680C487F7A0}"/>
              </a:ext>
            </a:extLst>
          </p:cNvPr>
          <p:cNvCxnSpPr>
            <a:cxnSpLocks/>
          </p:cNvCxnSpPr>
          <p:nvPr/>
        </p:nvCxnSpPr>
        <p:spPr>
          <a:xfrm>
            <a:off x="683307" y="1763862"/>
            <a:ext cx="4335520" cy="18288"/>
          </a:xfrm>
          <a:prstGeom prst="line">
            <a:avLst/>
          </a:prstGeom>
          <a:ln w="38100">
            <a:solidFill>
              <a:srgbClr val="4DB4BE"/>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920C66E-4CC7-5834-F265-A876B6CB5A55}"/>
              </a:ext>
            </a:extLst>
          </p:cNvPr>
          <p:cNvSpPr/>
          <p:nvPr/>
        </p:nvSpPr>
        <p:spPr>
          <a:xfrm>
            <a:off x="1" y="625683"/>
            <a:ext cx="7156174" cy="146305"/>
          </a:xfrm>
          <a:prstGeom prst="rect">
            <a:avLst/>
          </a:prstGeom>
          <a:solidFill>
            <a:srgbClr val="4DB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056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7AAFE1-2F6D-CD78-E157-602FB526BEC7}"/>
              </a:ext>
            </a:extLst>
          </p:cNvPr>
          <p:cNvSpPr>
            <a:spLocks noGrp="1"/>
          </p:cNvSpPr>
          <p:nvPr>
            <p:ph type="body" idx="1"/>
          </p:nvPr>
        </p:nvSpPr>
        <p:spPr>
          <a:xfrm>
            <a:off x="1941207" y="2752316"/>
            <a:ext cx="8309586" cy="2756848"/>
          </a:xfrm>
        </p:spPr>
        <p:txBody>
          <a:bodyPr>
            <a:normAutofit/>
          </a:bodyPr>
          <a:lstStyle/>
          <a:p>
            <a:pPr lvl="1"/>
            <a:endParaRPr lang="en-US" sz="1600"/>
          </a:p>
          <a:p>
            <a:pPr marL="0" indent="0" algn="ctr">
              <a:buNone/>
            </a:pPr>
            <a:r>
              <a:rPr lang="en-US" sz="3600" b="1">
                <a:latin typeface="Times New Roman" panose="02020603050405020304" pitchFamily="18" charset="0"/>
                <a:cs typeface="Times New Roman" panose="02020603050405020304" pitchFamily="18" charset="0"/>
              </a:rPr>
              <a:t>Thank you for joining!</a:t>
            </a:r>
            <a:endParaRPr lang="en-US" sz="2000">
              <a:latin typeface="Times New Roman" panose="02020603050405020304" pitchFamily="18" charset="0"/>
              <a:cs typeface="Times New Roman" panose="02020603050405020304" pitchFamily="18" charset="0"/>
            </a:endParaRPr>
          </a:p>
          <a:p>
            <a:endParaRPr lang="en-US" sz="2000"/>
          </a:p>
        </p:txBody>
      </p:sp>
      <p:pic>
        <p:nvPicPr>
          <p:cNvPr id="2" name="Picture 1" descr="Logo, company name&#10;&#10;Description automatically generated">
            <a:extLst>
              <a:ext uri="{FF2B5EF4-FFF2-40B4-BE49-F238E27FC236}">
                <a16:creationId xmlns:a16="http://schemas.microsoft.com/office/drawing/2014/main" id="{FE171D1B-8886-269E-4A6C-8E712C088F5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410123" y="6055099"/>
            <a:ext cx="362422" cy="576470"/>
          </a:xfrm>
          <a:prstGeom prst="rect">
            <a:avLst/>
          </a:prstGeom>
        </p:spPr>
      </p:pic>
    </p:spTree>
    <p:extLst>
      <p:ext uri="{BB962C8B-B14F-4D97-AF65-F5344CB8AC3E}">
        <p14:creationId xmlns:p14="http://schemas.microsoft.com/office/powerpoint/2010/main" val="521960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30CBD8-9F2A-8EFE-949C-5B278E7547E9}"/>
              </a:ext>
            </a:extLst>
          </p:cNvPr>
          <p:cNvSpPr>
            <a:spLocks noGrp="1"/>
          </p:cNvSpPr>
          <p:nvPr>
            <p:ph type="title"/>
          </p:nvPr>
        </p:nvSpPr>
        <p:spPr>
          <a:xfrm>
            <a:off x="781877" y="487087"/>
            <a:ext cx="5574965" cy="695761"/>
          </a:xfrm>
        </p:spPr>
        <p:txBody>
          <a:bodyPr anchor="b">
            <a:normAutofit fontScale="90000"/>
          </a:bodyPr>
          <a:lstStyle/>
          <a:p>
            <a:r>
              <a:rPr lang="en-US" sz="4800" b="1">
                <a:solidFill>
                  <a:schemeClr val="tx1">
                    <a:lumMod val="75000"/>
                    <a:lumOff val="25000"/>
                  </a:schemeClr>
                </a:solidFill>
                <a:latin typeface="Times New Roman" panose="02020603050405020304" pitchFamily="18" charset="0"/>
                <a:cs typeface="Times New Roman" panose="02020603050405020304" pitchFamily="18" charset="0"/>
              </a:rPr>
              <a:t>Agenda</a:t>
            </a:r>
          </a:p>
        </p:txBody>
      </p:sp>
      <p:sp>
        <p:nvSpPr>
          <p:cNvPr id="81"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7AAFE1-2F6D-CD78-E157-602FB526BEC7}"/>
              </a:ext>
            </a:extLst>
          </p:cNvPr>
          <p:cNvSpPr>
            <a:spLocks noGrp="1"/>
          </p:cNvSpPr>
          <p:nvPr>
            <p:ph type="body" idx="1"/>
          </p:nvPr>
        </p:nvSpPr>
        <p:spPr>
          <a:xfrm>
            <a:off x="342900" y="1441084"/>
            <a:ext cx="5955943" cy="5083533"/>
          </a:xfrm>
        </p:spPr>
        <p:txBody>
          <a:bodyPr anchor="t">
            <a:normAutofit/>
          </a:bodyPr>
          <a:lstStyle/>
          <a:p>
            <a:pPr marL="342900" indent="-342900">
              <a:lnSpc>
                <a:spcPct val="90000"/>
              </a:lnSpc>
              <a:spcAft>
                <a:spcPts val="600"/>
              </a:spcAft>
              <a:buFont typeface="Arial" panose="020B0604020202020204" pitchFamily="34" charset="0"/>
              <a:buChar char="•"/>
            </a:pPr>
            <a:r>
              <a:rPr lang="en-US" sz="2000" b="1">
                <a:solidFill>
                  <a:schemeClr val="tx1">
                    <a:lumMod val="75000"/>
                    <a:lumOff val="25000"/>
                  </a:schemeClr>
                </a:solidFill>
                <a:latin typeface="Times New Roman" panose="02020603050405020304" pitchFamily="18" charset="0"/>
                <a:cs typeface="Times New Roman" panose="02020603050405020304" pitchFamily="18" charset="0"/>
              </a:rPr>
              <a:t>Welcome, Opening Remarks, and Introduction </a:t>
            </a:r>
          </a:p>
          <a:p>
            <a:pPr>
              <a:lnSpc>
                <a:spcPct val="90000"/>
              </a:lnSpc>
              <a:spcAft>
                <a:spcPts val="600"/>
              </a:spcAft>
            </a:pPr>
            <a:endParaRPr lang="en-US" sz="2000" b="1">
              <a:solidFill>
                <a:schemeClr val="tx1">
                  <a:lumMod val="75000"/>
                  <a:lumOff val="25000"/>
                </a:schemeClr>
              </a:solidFill>
              <a:latin typeface="Times New Roman" panose="02020603050405020304" pitchFamily="18" charset="0"/>
              <a:cs typeface="Times New Roman" panose="02020603050405020304" pitchFamily="18" charset="0"/>
            </a:endParaRPr>
          </a:p>
          <a:p>
            <a:pPr marL="342900" indent="-342900">
              <a:lnSpc>
                <a:spcPct val="90000"/>
              </a:lnSpc>
              <a:spcAft>
                <a:spcPts val="600"/>
              </a:spcAft>
              <a:buFont typeface="Arial" panose="020B0604020202020204" pitchFamily="34" charset="0"/>
              <a:buChar char="•"/>
            </a:pPr>
            <a:r>
              <a:rPr lang="en-US" sz="2000" b="1">
                <a:solidFill>
                  <a:schemeClr val="tx1">
                    <a:lumMod val="75000"/>
                    <a:lumOff val="25000"/>
                  </a:schemeClr>
                </a:solidFill>
                <a:latin typeface="Times New Roman" panose="02020603050405020304" pitchFamily="18" charset="0"/>
                <a:cs typeface="Times New Roman" panose="02020603050405020304" pitchFamily="18" charset="0"/>
              </a:rPr>
              <a:t>Brief Summary of Docket</a:t>
            </a:r>
          </a:p>
          <a:p>
            <a:pPr marL="342900" indent="-342900">
              <a:lnSpc>
                <a:spcPct val="90000"/>
              </a:lnSpc>
              <a:spcAft>
                <a:spcPts val="600"/>
              </a:spcAft>
              <a:buFont typeface="Arial" panose="020B0604020202020204" pitchFamily="34" charset="0"/>
              <a:buChar char="•"/>
            </a:pPr>
            <a:endParaRPr lang="en-US" sz="2000" b="1">
              <a:solidFill>
                <a:schemeClr val="tx1">
                  <a:lumMod val="75000"/>
                  <a:lumOff val="25000"/>
                </a:schemeClr>
              </a:solidFill>
              <a:latin typeface="Times New Roman" panose="02020603050405020304" pitchFamily="18" charset="0"/>
              <a:cs typeface="Times New Roman" panose="02020603050405020304" pitchFamily="18" charset="0"/>
            </a:endParaRPr>
          </a:p>
          <a:p>
            <a:pPr marL="342900" indent="-342900">
              <a:lnSpc>
                <a:spcPct val="90000"/>
              </a:lnSpc>
              <a:spcAft>
                <a:spcPts val="600"/>
              </a:spcAft>
              <a:buFont typeface="Arial" panose="020B0604020202020204" pitchFamily="34" charset="0"/>
              <a:buChar char="•"/>
            </a:pPr>
            <a:r>
              <a:rPr lang="en-US" sz="2000" b="1">
                <a:solidFill>
                  <a:schemeClr val="tx1">
                    <a:lumMod val="75000"/>
                    <a:lumOff val="25000"/>
                  </a:schemeClr>
                </a:solidFill>
                <a:latin typeface="Times New Roman" panose="02020603050405020304" pitchFamily="18" charset="0"/>
                <a:cs typeface="Times New Roman" panose="02020603050405020304" pitchFamily="18" charset="0"/>
              </a:rPr>
              <a:t>Guidelines for Today’s Workshop</a:t>
            </a:r>
          </a:p>
          <a:p>
            <a:pPr>
              <a:lnSpc>
                <a:spcPct val="90000"/>
              </a:lnSpc>
              <a:spcAft>
                <a:spcPts val="600"/>
              </a:spcAft>
            </a:pPr>
            <a:endParaRPr lang="en-US" sz="2000" b="1">
              <a:solidFill>
                <a:schemeClr val="tx1">
                  <a:lumMod val="75000"/>
                  <a:lumOff val="25000"/>
                </a:schemeClr>
              </a:solidFill>
              <a:latin typeface="Times New Roman" panose="02020603050405020304" pitchFamily="18" charset="0"/>
              <a:cs typeface="Times New Roman" panose="02020603050405020304" pitchFamily="18" charset="0"/>
            </a:endParaRPr>
          </a:p>
          <a:p>
            <a:pPr marL="342900" indent="-342900">
              <a:lnSpc>
                <a:spcPct val="90000"/>
              </a:lnSpc>
              <a:spcAft>
                <a:spcPts val="600"/>
              </a:spcAft>
              <a:buFont typeface="Arial" panose="020B0604020202020204" pitchFamily="34" charset="0"/>
              <a:buChar char="•"/>
            </a:pPr>
            <a:r>
              <a:rPr lang="en-US" sz="2000" b="1">
                <a:solidFill>
                  <a:schemeClr val="tx1">
                    <a:lumMod val="75000"/>
                    <a:lumOff val="25000"/>
                  </a:schemeClr>
                </a:solidFill>
                <a:latin typeface="Times New Roman" panose="02020603050405020304" pitchFamily="18" charset="0"/>
                <a:cs typeface="Times New Roman" panose="02020603050405020304" pitchFamily="18" charset="0"/>
              </a:rPr>
              <a:t>Discussion 1: Questions 1 - 3</a:t>
            </a:r>
          </a:p>
          <a:p>
            <a:pPr marL="342900" indent="-342900">
              <a:lnSpc>
                <a:spcPct val="90000"/>
              </a:lnSpc>
              <a:spcAft>
                <a:spcPts val="600"/>
              </a:spcAft>
              <a:buFont typeface="Arial" panose="020B0604020202020204" pitchFamily="34" charset="0"/>
              <a:buChar char="•"/>
            </a:pPr>
            <a:endParaRPr lang="en-US" sz="2000" b="1">
              <a:solidFill>
                <a:schemeClr val="tx1">
                  <a:lumMod val="75000"/>
                  <a:lumOff val="25000"/>
                </a:schemeClr>
              </a:solidFill>
              <a:latin typeface="Times New Roman" panose="02020603050405020304" pitchFamily="18" charset="0"/>
              <a:cs typeface="Times New Roman" panose="02020603050405020304" pitchFamily="18" charset="0"/>
            </a:endParaRPr>
          </a:p>
          <a:p>
            <a:pPr marL="342900" indent="-342900">
              <a:lnSpc>
                <a:spcPct val="90000"/>
              </a:lnSpc>
              <a:spcAft>
                <a:spcPts val="600"/>
              </a:spcAft>
              <a:buFont typeface="Arial" panose="020B0604020202020204" pitchFamily="34" charset="0"/>
              <a:buChar char="•"/>
            </a:pPr>
            <a:r>
              <a:rPr lang="en-US" sz="2000" b="1">
                <a:solidFill>
                  <a:schemeClr val="tx1">
                    <a:lumMod val="75000"/>
                    <a:lumOff val="25000"/>
                  </a:schemeClr>
                </a:solidFill>
                <a:latin typeface="Times New Roman" panose="02020603050405020304" pitchFamily="18" charset="0"/>
                <a:cs typeface="Times New Roman" panose="02020603050405020304" pitchFamily="18" charset="0"/>
              </a:rPr>
              <a:t>10 Minute Break</a:t>
            </a:r>
          </a:p>
          <a:p>
            <a:r>
              <a:rPr lang="en-US" sz="1800" b="0" i="0" u="none" strike="noStrike" baseline="0">
                <a:solidFill>
                  <a:srgbClr val="000000"/>
                </a:solidFill>
                <a:latin typeface="Times New Roman" panose="02020603050405020304" pitchFamily="18" charset="0"/>
                <a:cs typeface="Times New Roman" panose="02020603050405020304" pitchFamily="18" charset="0"/>
              </a:rPr>
              <a:t>	</a:t>
            </a:r>
          </a:p>
          <a:p>
            <a:pPr marL="342900" indent="-342900">
              <a:lnSpc>
                <a:spcPct val="90000"/>
              </a:lnSpc>
              <a:spcAft>
                <a:spcPts val="600"/>
              </a:spcAft>
              <a:buFont typeface="Arial" panose="020B0604020202020204" pitchFamily="34" charset="0"/>
              <a:buChar char="•"/>
            </a:pPr>
            <a:r>
              <a:rPr lang="en-US" sz="2000" b="1">
                <a:solidFill>
                  <a:schemeClr val="tx1">
                    <a:lumMod val="75000"/>
                    <a:lumOff val="25000"/>
                  </a:schemeClr>
                </a:solidFill>
                <a:latin typeface="Times New Roman" panose="02020603050405020304" pitchFamily="18" charset="0"/>
                <a:cs typeface="Times New Roman" panose="02020603050405020304" pitchFamily="18" charset="0"/>
              </a:rPr>
              <a:t>Discussion 2: Questions 4 &amp; 5, General Discussion</a:t>
            </a:r>
          </a:p>
          <a:p>
            <a:pPr>
              <a:lnSpc>
                <a:spcPct val="90000"/>
              </a:lnSpc>
              <a:spcAft>
                <a:spcPts val="600"/>
              </a:spcAft>
            </a:pPr>
            <a:endParaRPr lang="en-US" sz="2000" b="1">
              <a:solidFill>
                <a:schemeClr val="tx1">
                  <a:lumMod val="75000"/>
                  <a:lumOff val="25000"/>
                </a:schemeClr>
              </a:solidFill>
              <a:latin typeface="Times New Roman" panose="02020603050405020304" pitchFamily="18" charset="0"/>
              <a:cs typeface="Times New Roman" panose="02020603050405020304" pitchFamily="18" charset="0"/>
            </a:endParaRPr>
          </a:p>
          <a:p>
            <a:pPr marL="342900" indent="-342900">
              <a:lnSpc>
                <a:spcPct val="90000"/>
              </a:lnSpc>
              <a:spcAft>
                <a:spcPts val="600"/>
              </a:spcAft>
              <a:buFont typeface="Arial" panose="020B0604020202020204" pitchFamily="34" charset="0"/>
              <a:buChar char="•"/>
            </a:pPr>
            <a:r>
              <a:rPr lang="en-US" sz="2000" b="1">
                <a:solidFill>
                  <a:schemeClr val="tx1">
                    <a:lumMod val="75000"/>
                    <a:lumOff val="25000"/>
                  </a:schemeClr>
                </a:solidFill>
                <a:latin typeface="Times New Roman" panose="02020603050405020304" pitchFamily="18" charset="0"/>
                <a:cs typeface="Times New Roman" panose="02020603050405020304" pitchFamily="18" charset="0"/>
              </a:rPr>
              <a:t>Next Steps, Closing Remarks, Adjourn</a:t>
            </a:r>
          </a:p>
          <a:p>
            <a:pPr lvl="1">
              <a:lnSpc>
                <a:spcPct val="90000"/>
              </a:lnSpc>
              <a:spcAft>
                <a:spcPts val="600"/>
              </a:spcAft>
            </a:pPr>
            <a:endParaRPr lang="en-US" sz="2000">
              <a:solidFill>
                <a:schemeClr val="tx1">
                  <a:lumMod val="75000"/>
                  <a:lumOff val="25000"/>
                </a:schemeClr>
              </a:solidFill>
              <a:latin typeface="+mj-lt"/>
              <a:cs typeface="Times New Roman" panose="02020603050405020304" pitchFamily="18" charset="0"/>
            </a:endParaRPr>
          </a:p>
          <a:p>
            <a:pPr>
              <a:lnSpc>
                <a:spcPct val="90000"/>
              </a:lnSpc>
              <a:spcAft>
                <a:spcPts val="600"/>
              </a:spcAft>
            </a:pPr>
            <a:endParaRPr lang="en-US" sz="2000">
              <a:solidFill>
                <a:schemeClr val="tx1">
                  <a:lumMod val="75000"/>
                  <a:lumOff val="25000"/>
                </a:schemeClr>
              </a:solidFill>
              <a:latin typeface="+mj-lt"/>
              <a:cs typeface="Times New Roman" panose="02020603050405020304" pitchFamily="18" charset="0"/>
            </a:endParaRPr>
          </a:p>
          <a:p>
            <a:pPr>
              <a:lnSpc>
                <a:spcPct val="90000"/>
              </a:lnSpc>
              <a:spcAft>
                <a:spcPts val="600"/>
              </a:spcAft>
            </a:pPr>
            <a:endParaRPr lang="en-US" sz="2000">
              <a:solidFill>
                <a:schemeClr val="tx1">
                  <a:lumMod val="75000"/>
                  <a:lumOff val="25000"/>
                </a:schemeClr>
              </a:solidFill>
              <a:latin typeface="+mj-lt"/>
              <a:cs typeface="Times New Roman" panose="02020603050405020304" pitchFamily="18" charset="0"/>
            </a:endParaRPr>
          </a:p>
        </p:txBody>
      </p:sp>
      <p:cxnSp>
        <p:nvCxnSpPr>
          <p:cNvPr id="5" name="Straight Connector 4">
            <a:extLst>
              <a:ext uri="{FF2B5EF4-FFF2-40B4-BE49-F238E27FC236}">
                <a16:creationId xmlns:a16="http://schemas.microsoft.com/office/drawing/2014/main" id="{54966F37-E848-AD22-AD00-56291DACD2CB}"/>
              </a:ext>
            </a:extLst>
          </p:cNvPr>
          <p:cNvCxnSpPr/>
          <p:nvPr/>
        </p:nvCxnSpPr>
        <p:spPr>
          <a:xfrm>
            <a:off x="781877" y="1311966"/>
            <a:ext cx="3975652" cy="0"/>
          </a:xfrm>
          <a:prstGeom prst="line">
            <a:avLst/>
          </a:prstGeom>
          <a:ln w="38100">
            <a:solidFill>
              <a:srgbClr val="4DB4BE"/>
            </a:solidFill>
          </a:ln>
        </p:spPr>
        <p:style>
          <a:lnRef idx="1">
            <a:schemeClr val="accent1"/>
          </a:lnRef>
          <a:fillRef idx="0">
            <a:schemeClr val="accent1"/>
          </a:fillRef>
          <a:effectRef idx="0">
            <a:schemeClr val="accent1"/>
          </a:effectRef>
          <a:fontRef idx="minor">
            <a:schemeClr val="tx1"/>
          </a:fontRef>
        </p:style>
      </p:cxnSp>
      <p:pic>
        <p:nvPicPr>
          <p:cNvPr id="7" name="Picture 6" descr="Logo, company name&#10;&#10;Description automatically generated">
            <a:extLst>
              <a:ext uri="{FF2B5EF4-FFF2-40B4-BE49-F238E27FC236}">
                <a16:creationId xmlns:a16="http://schemas.microsoft.com/office/drawing/2014/main" id="{833555E9-E216-72DE-1796-098962EBD4A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410123" y="6055099"/>
            <a:ext cx="362422" cy="576470"/>
          </a:xfrm>
          <a:prstGeom prst="rect">
            <a:avLst/>
          </a:prstGeom>
        </p:spPr>
      </p:pic>
      <p:pic>
        <p:nvPicPr>
          <p:cNvPr id="4" name="Picture 3">
            <a:extLst>
              <a:ext uri="{FF2B5EF4-FFF2-40B4-BE49-F238E27FC236}">
                <a16:creationId xmlns:a16="http://schemas.microsoft.com/office/drawing/2014/main" id="{3A799C1C-FB08-2019-3CC4-A9854CED5C4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34793" y="0"/>
            <a:ext cx="4554940" cy="6858000"/>
          </a:xfrm>
          <a:prstGeom prst="rect">
            <a:avLst/>
          </a:prstGeom>
        </p:spPr>
      </p:pic>
    </p:spTree>
    <p:extLst>
      <p:ext uri="{BB962C8B-B14F-4D97-AF65-F5344CB8AC3E}">
        <p14:creationId xmlns:p14="http://schemas.microsoft.com/office/powerpoint/2010/main" val="4220540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CBD8-9F2A-8EFE-949C-5B278E7547E9}"/>
              </a:ext>
            </a:extLst>
          </p:cNvPr>
          <p:cNvSpPr>
            <a:spLocks noGrp="1"/>
          </p:cNvSpPr>
          <p:nvPr>
            <p:ph type="title"/>
          </p:nvPr>
        </p:nvSpPr>
        <p:spPr>
          <a:xfrm>
            <a:off x="683306" y="-136477"/>
            <a:ext cx="9698651" cy="1494357"/>
          </a:xfrm>
        </p:spPr>
        <p:txBody>
          <a:bodyPr anchor="b">
            <a:normAutofit/>
          </a:bodyPr>
          <a:lstStyle/>
          <a:p>
            <a:r>
              <a:rPr lang="en-US" sz="4000" b="1">
                <a:solidFill>
                  <a:schemeClr val="tx1">
                    <a:lumMod val="75000"/>
                    <a:lumOff val="25000"/>
                  </a:schemeClr>
                </a:solidFill>
                <a:latin typeface="+mn-lt"/>
                <a:cs typeface="Times New Roman"/>
              </a:rPr>
              <a:t>UE-210183 Docket History </a:t>
            </a:r>
            <a:endParaRPr lang="en-US" sz="4000" b="1">
              <a:solidFill>
                <a:schemeClr val="tx1">
                  <a:lumMod val="75000"/>
                  <a:lumOff val="25000"/>
                </a:schemeClr>
              </a:solidFill>
              <a:latin typeface="+mn-lt"/>
              <a:cs typeface="Times New Roman" panose="02020603050405020304" pitchFamily="18" charset="0"/>
            </a:endParaRPr>
          </a:p>
        </p:txBody>
      </p:sp>
      <p:pic>
        <p:nvPicPr>
          <p:cNvPr id="7" name="Picture 6" descr="Logo, company name&#10;&#10;Description automatically generated">
            <a:extLst>
              <a:ext uri="{FF2B5EF4-FFF2-40B4-BE49-F238E27FC236}">
                <a16:creationId xmlns:a16="http://schemas.microsoft.com/office/drawing/2014/main" id="{7B67C260-E69A-683E-B84C-68F93D97B33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410123" y="6055099"/>
            <a:ext cx="362422" cy="576470"/>
          </a:xfrm>
          <a:prstGeom prst="rect">
            <a:avLst/>
          </a:prstGeom>
        </p:spPr>
      </p:pic>
      <p:cxnSp>
        <p:nvCxnSpPr>
          <p:cNvPr id="9" name="Straight Connector 8">
            <a:extLst>
              <a:ext uri="{FF2B5EF4-FFF2-40B4-BE49-F238E27FC236}">
                <a16:creationId xmlns:a16="http://schemas.microsoft.com/office/drawing/2014/main" id="{6094EB09-75B1-816B-EE61-8680C487F7A0}"/>
              </a:ext>
            </a:extLst>
          </p:cNvPr>
          <p:cNvCxnSpPr>
            <a:cxnSpLocks/>
          </p:cNvCxnSpPr>
          <p:nvPr/>
        </p:nvCxnSpPr>
        <p:spPr>
          <a:xfrm>
            <a:off x="683307" y="1763862"/>
            <a:ext cx="4335520" cy="18288"/>
          </a:xfrm>
          <a:prstGeom prst="line">
            <a:avLst/>
          </a:prstGeom>
          <a:ln w="38100">
            <a:solidFill>
              <a:srgbClr val="4DB4BE"/>
            </a:solidFill>
          </a:ln>
        </p:spPr>
        <p:style>
          <a:lnRef idx="1">
            <a:schemeClr val="accent1"/>
          </a:lnRef>
          <a:fillRef idx="0">
            <a:schemeClr val="accent1"/>
          </a:fillRef>
          <a:effectRef idx="0">
            <a:schemeClr val="accent1"/>
          </a:effectRef>
          <a:fontRef idx="minor">
            <a:schemeClr val="tx1"/>
          </a:fontRef>
        </p:style>
      </p:cxnSp>
      <p:grpSp>
        <p:nvGrpSpPr>
          <p:cNvPr id="3" name="object 3">
            <a:extLst>
              <a:ext uri="{FF2B5EF4-FFF2-40B4-BE49-F238E27FC236}">
                <a16:creationId xmlns:a16="http://schemas.microsoft.com/office/drawing/2014/main" id="{6D75C8EB-43AD-AA2F-157C-2BBC183F82E2}"/>
              </a:ext>
            </a:extLst>
          </p:cNvPr>
          <p:cNvGrpSpPr/>
          <p:nvPr/>
        </p:nvGrpSpPr>
        <p:grpSpPr>
          <a:xfrm>
            <a:off x="275183" y="424255"/>
            <a:ext cx="10640467" cy="157443"/>
            <a:chOff x="0" y="1057655"/>
            <a:chExt cx="10058400" cy="178435"/>
          </a:xfrm>
        </p:grpSpPr>
        <p:sp>
          <p:nvSpPr>
            <p:cNvPr id="10" name="object 4">
              <a:extLst>
                <a:ext uri="{FF2B5EF4-FFF2-40B4-BE49-F238E27FC236}">
                  <a16:creationId xmlns:a16="http://schemas.microsoft.com/office/drawing/2014/main" id="{5833CD06-B897-4C60-B356-40B299EA452C}"/>
                </a:ext>
              </a:extLst>
            </p:cNvPr>
            <p:cNvSpPr/>
            <p:nvPr/>
          </p:nvSpPr>
          <p:spPr>
            <a:xfrm>
              <a:off x="0" y="1057655"/>
              <a:ext cx="2514600" cy="178435"/>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44678E"/>
            </a:solidFill>
          </p:spPr>
          <p:txBody>
            <a:bodyPr wrap="square" lIns="0" tIns="0" rIns="0" bIns="0" rtlCol="0"/>
            <a:lstStyle/>
            <a:p>
              <a:endParaRPr/>
            </a:p>
          </p:txBody>
        </p:sp>
        <p:sp>
          <p:nvSpPr>
            <p:cNvPr id="12" name="object 5">
              <a:extLst>
                <a:ext uri="{FF2B5EF4-FFF2-40B4-BE49-F238E27FC236}">
                  <a16:creationId xmlns:a16="http://schemas.microsoft.com/office/drawing/2014/main" id="{6AB8E4E4-A528-AC8A-8C5A-424CB3CA897B}"/>
                </a:ext>
              </a:extLst>
            </p:cNvPr>
            <p:cNvSpPr/>
            <p:nvPr/>
          </p:nvSpPr>
          <p:spPr>
            <a:xfrm>
              <a:off x="2514600" y="1057655"/>
              <a:ext cx="2514600" cy="178435"/>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79A356"/>
            </a:solidFill>
          </p:spPr>
          <p:txBody>
            <a:bodyPr wrap="square" lIns="0" tIns="0" rIns="0" bIns="0" rtlCol="0"/>
            <a:lstStyle/>
            <a:p>
              <a:endParaRPr/>
            </a:p>
          </p:txBody>
        </p:sp>
        <p:sp>
          <p:nvSpPr>
            <p:cNvPr id="13" name="object 6">
              <a:extLst>
                <a:ext uri="{FF2B5EF4-FFF2-40B4-BE49-F238E27FC236}">
                  <a16:creationId xmlns:a16="http://schemas.microsoft.com/office/drawing/2014/main" id="{D4B55D7E-DF1D-625E-DB3B-B0767407922E}"/>
                </a:ext>
              </a:extLst>
            </p:cNvPr>
            <p:cNvSpPr/>
            <p:nvPr/>
          </p:nvSpPr>
          <p:spPr>
            <a:xfrm>
              <a:off x="5029200" y="1057655"/>
              <a:ext cx="2514600" cy="178435"/>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728CAA"/>
            </a:solidFill>
          </p:spPr>
          <p:txBody>
            <a:bodyPr wrap="square" lIns="0" tIns="0" rIns="0" bIns="0" rtlCol="0"/>
            <a:lstStyle/>
            <a:p>
              <a:endParaRPr/>
            </a:p>
          </p:txBody>
        </p:sp>
        <p:sp>
          <p:nvSpPr>
            <p:cNvPr id="14" name="object 7">
              <a:extLst>
                <a:ext uri="{FF2B5EF4-FFF2-40B4-BE49-F238E27FC236}">
                  <a16:creationId xmlns:a16="http://schemas.microsoft.com/office/drawing/2014/main" id="{35DB3C02-5C80-1E9B-83C7-27886EC65457}"/>
                </a:ext>
              </a:extLst>
            </p:cNvPr>
            <p:cNvSpPr/>
            <p:nvPr/>
          </p:nvSpPr>
          <p:spPr>
            <a:xfrm>
              <a:off x="7543800" y="1057655"/>
              <a:ext cx="2514600" cy="178435"/>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FFD66D"/>
            </a:solidFill>
          </p:spPr>
          <p:txBody>
            <a:bodyPr wrap="square" lIns="0" tIns="0" rIns="0" bIns="0" rtlCol="0"/>
            <a:lstStyle/>
            <a:p>
              <a:endParaRPr/>
            </a:p>
          </p:txBody>
        </p:sp>
      </p:grpSp>
      <p:sp>
        <p:nvSpPr>
          <p:cNvPr id="5" name="object 9">
            <a:extLst>
              <a:ext uri="{FF2B5EF4-FFF2-40B4-BE49-F238E27FC236}">
                <a16:creationId xmlns:a16="http://schemas.microsoft.com/office/drawing/2014/main" id="{D1FFE7BF-46AE-3845-7462-46B78C13EAC9}"/>
              </a:ext>
            </a:extLst>
          </p:cNvPr>
          <p:cNvSpPr txBox="1"/>
          <p:nvPr/>
        </p:nvSpPr>
        <p:spPr>
          <a:xfrm>
            <a:off x="373656" y="1918612"/>
            <a:ext cx="10541993" cy="5367759"/>
          </a:xfrm>
          <a:prstGeom prst="rect">
            <a:avLst/>
          </a:prstGeom>
        </p:spPr>
        <p:txBody>
          <a:bodyPr vert="horz" wrap="square" lIns="0" tIns="12326" rIns="0" bIns="0" rtlCol="0">
            <a:spAutoFit/>
          </a:bodyPr>
          <a:lstStyle/>
          <a:p>
            <a:pPr marL="261111" indent="-250465">
              <a:lnSpc>
                <a:spcPct val="100000"/>
              </a:lnSpc>
              <a:spcBef>
                <a:spcPts val="4"/>
              </a:spcBef>
              <a:buFont typeface="Arial"/>
              <a:buChar char="•"/>
              <a:tabLst>
                <a:tab pos="261111" algn="l"/>
                <a:tab pos="261671" algn="l"/>
              </a:tabLst>
            </a:pPr>
            <a:r>
              <a:rPr lang="en-US" sz="2400" b="1">
                <a:cs typeface="Times New Roman" panose="02020603050405020304" pitchFamily="18" charset="0"/>
              </a:rPr>
              <a:t>2022</a:t>
            </a:r>
          </a:p>
          <a:p>
            <a:pPr marL="718311" lvl="1" indent="-250465">
              <a:spcBef>
                <a:spcPts val="4"/>
              </a:spcBef>
              <a:buFont typeface="Arial"/>
              <a:buChar char="•"/>
              <a:tabLst>
                <a:tab pos="261111" algn="l"/>
                <a:tab pos="261671" algn="l"/>
              </a:tabLst>
            </a:pPr>
            <a:r>
              <a:rPr lang="en-US" sz="2400">
                <a:cs typeface="Times New Roman" panose="02020603050405020304" pitchFamily="18" charset="0"/>
              </a:rPr>
              <a:t>Draft Rules OTS-3653.3</a:t>
            </a:r>
          </a:p>
          <a:p>
            <a:pPr marL="718311" lvl="1" indent="-250465">
              <a:spcBef>
                <a:spcPts val="4"/>
              </a:spcBef>
              <a:buFont typeface="Arial"/>
              <a:buChar char="•"/>
              <a:tabLst>
                <a:tab pos="261111" algn="l"/>
                <a:tab pos="261671" algn="l"/>
              </a:tabLst>
            </a:pPr>
            <a:r>
              <a:rPr lang="en-US" sz="2400">
                <a:cs typeface="Times New Roman" panose="02020603050405020304" pitchFamily="18" charset="0"/>
              </a:rPr>
              <a:t>General Order R-604 adopts Draft Rules OTS-3653.6, addressing CETA’s prohibition on double-counting, electric purchases from centralized markets, and storage. The definition of “use” is delayed to allow for progress to be made with the CCA and the development of organized markets.</a:t>
            </a:r>
          </a:p>
          <a:p>
            <a:pPr marL="261111" indent="-250465">
              <a:spcBef>
                <a:spcPts val="4"/>
              </a:spcBef>
              <a:buFont typeface="Arial"/>
              <a:buChar char="•"/>
              <a:tabLst>
                <a:tab pos="261111" algn="l"/>
                <a:tab pos="261671" algn="l"/>
              </a:tabLst>
            </a:pPr>
            <a:r>
              <a:rPr lang="en-US" sz="2400" b="1">
                <a:cs typeface="Times New Roman" panose="02020603050405020304" pitchFamily="18" charset="0"/>
              </a:rPr>
              <a:t>2023</a:t>
            </a:r>
          </a:p>
          <a:p>
            <a:pPr marL="718311" lvl="1" indent="-250465">
              <a:spcBef>
                <a:spcPts val="4"/>
              </a:spcBef>
              <a:buFont typeface="Arial"/>
              <a:buChar char="•"/>
              <a:tabLst>
                <a:tab pos="261111" algn="l"/>
                <a:tab pos="261671" algn="l"/>
              </a:tabLst>
            </a:pPr>
            <a:r>
              <a:rPr lang="en-US" sz="2400">
                <a:cs typeface="Times New Roman" panose="02020603050405020304" pitchFamily="18" charset="0"/>
              </a:rPr>
              <a:t> Draft Rules OTS-5035.1</a:t>
            </a:r>
          </a:p>
          <a:p>
            <a:pPr marL="718311" lvl="1" indent="-250465">
              <a:spcBef>
                <a:spcPts val="4"/>
              </a:spcBef>
              <a:buFont typeface="Arial"/>
              <a:buChar char="•"/>
              <a:tabLst>
                <a:tab pos="261111" algn="l"/>
                <a:tab pos="261671" algn="l"/>
              </a:tabLst>
            </a:pPr>
            <a:r>
              <a:rPr lang="en-US" sz="2400">
                <a:cs typeface="Times New Roman" panose="02020603050405020304" pitchFamily="18" charset="0"/>
              </a:rPr>
              <a:t>Comments received prompted the Commission to initiate this workshop to collect comments on the issue of “Retained Nonpower Attributes”</a:t>
            </a:r>
          </a:p>
          <a:p>
            <a:pPr marL="261111" indent="-250465">
              <a:spcBef>
                <a:spcPts val="4"/>
              </a:spcBef>
              <a:buFont typeface="Arial"/>
              <a:buChar char="•"/>
              <a:tabLst>
                <a:tab pos="261111" algn="l"/>
                <a:tab pos="261671" algn="l"/>
              </a:tabLst>
            </a:pPr>
            <a:r>
              <a:rPr lang="en-US" sz="2400" b="1">
                <a:cs typeface="Times New Roman" panose="02020603050405020304" pitchFamily="18" charset="0"/>
              </a:rPr>
              <a:t>2024</a:t>
            </a:r>
          </a:p>
          <a:p>
            <a:pPr marL="718311" lvl="1" indent="-250465">
              <a:spcBef>
                <a:spcPts val="4"/>
              </a:spcBef>
              <a:buFont typeface="Arial"/>
              <a:buChar char="•"/>
              <a:tabLst>
                <a:tab pos="261111" algn="l"/>
                <a:tab pos="261671" algn="l"/>
              </a:tabLst>
            </a:pPr>
            <a:r>
              <a:rPr lang="en-US" sz="2400">
                <a:cs typeface="Times New Roman" panose="02020603050405020304" pitchFamily="18" charset="0"/>
              </a:rPr>
              <a:t>Comments received for this workshop</a:t>
            </a:r>
          </a:p>
          <a:p>
            <a:pPr marL="718311" lvl="1" indent="-250465">
              <a:spcBef>
                <a:spcPts val="4"/>
              </a:spcBef>
              <a:buFont typeface="Arial"/>
              <a:buChar char="•"/>
              <a:tabLst>
                <a:tab pos="261111" algn="l"/>
                <a:tab pos="261671" algn="l"/>
              </a:tabLst>
            </a:pPr>
            <a:endParaRPr lang="en-US" sz="2400">
              <a:cs typeface="Times New Roman" panose="02020603050405020304" pitchFamily="18" charset="0"/>
            </a:endParaRPr>
          </a:p>
          <a:p>
            <a:pPr marL="467846" lvl="1">
              <a:spcBef>
                <a:spcPts val="4"/>
              </a:spcBef>
              <a:tabLst>
                <a:tab pos="261111" algn="l"/>
                <a:tab pos="261671" algn="l"/>
              </a:tabLst>
            </a:pPr>
            <a:endParaRPr lang="en-US">
              <a:solidFill>
                <a:srgbClr val="333333"/>
              </a:solidFill>
              <a:cs typeface="Franklin Gothic Book"/>
            </a:endParaRPr>
          </a:p>
          <a:p>
            <a:pPr marL="261111" indent="-250465">
              <a:lnSpc>
                <a:spcPct val="100000"/>
              </a:lnSpc>
              <a:spcBef>
                <a:spcPts val="4"/>
              </a:spcBef>
              <a:buFont typeface="Arial"/>
              <a:buChar char="•"/>
              <a:tabLst>
                <a:tab pos="261111" algn="l"/>
                <a:tab pos="261671" algn="l"/>
              </a:tabLst>
            </a:pPr>
            <a:endParaRPr lang="en-US">
              <a:solidFill>
                <a:srgbClr val="333333"/>
              </a:solidFill>
              <a:cs typeface="Franklin Gothic Book"/>
            </a:endParaRPr>
          </a:p>
        </p:txBody>
      </p:sp>
    </p:spTree>
    <p:extLst>
      <p:ext uri="{BB962C8B-B14F-4D97-AF65-F5344CB8AC3E}">
        <p14:creationId xmlns:p14="http://schemas.microsoft.com/office/powerpoint/2010/main" val="382924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275183" y="424255"/>
            <a:ext cx="10640467" cy="157443"/>
            <a:chOff x="0" y="1057655"/>
            <a:chExt cx="10058400" cy="178435"/>
          </a:xfrm>
        </p:grpSpPr>
        <p:sp>
          <p:nvSpPr>
            <p:cNvPr id="4" name="object 4"/>
            <p:cNvSpPr/>
            <p:nvPr/>
          </p:nvSpPr>
          <p:spPr>
            <a:xfrm>
              <a:off x="0" y="1057655"/>
              <a:ext cx="2514600" cy="178435"/>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44678E"/>
            </a:solidFill>
          </p:spPr>
          <p:txBody>
            <a:bodyPr wrap="square" lIns="0" tIns="0" rIns="0" bIns="0" rtlCol="0"/>
            <a:lstStyle/>
            <a:p>
              <a:endParaRPr/>
            </a:p>
          </p:txBody>
        </p:sp>
        <p:sp>
          <p:nvSpPr>
            <p:cNvPr id="5" name="object 5"/>
            <p:cNvSpPr/>
            <p:nvPr/>
          </p:nvSpPr>
          <p:spPr>
            <a:xfrm>
              <a:off x="2514600" y="1057655"/>
              <a:ext cx="2514600" cy="178435"/>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79A356"/>
            </a:solidFill>
          </p:spPr>
          <p:txBody>
            <a:bodyPr wrap="square" lIns="0" tIns="0" rIns="0" bIns="0" rtlCol="0"/>
            <a:lstStyle/>
            <a:p>
              <a:endParaRPr/>
            </a:p>
          </p:txBody>
        </p:sp>
        <p:sp>
          <p:nvSpPr>
            <p:cNvPr id="6" name="object 6"/>
            <p:cNvSpPr/>
            <p:nvPr/>
          </p:nvSpPr>
          <p:spPr>
            <a:xfrm>
              <a:off x="5029200" y="1057655"/>
              <a:ext cx="2514600" cy="178435"/>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728CAA"/>
            </a:solidFill>
          </p:spPr>
          <p:txBody>
            <a:bodyPr wrap="square" lIns="0" tIns="0" rIns="0" bIns="0" rtlCol="0"/>
            <a:lstStyle/>
            <a:p>
              <a:endParaRPr/>
            </a:p>
          </p:txBody>
        </p:sp>
        <p:sp>
          <p:nvSpPr>
            <p:cNvPr id="7" name="object 7"/>
            <p:cNvSpPr/>
            <p:nvPr/>
          </p:nvSpPr>
          <p:spPr>
            <a:xfrm>
              <a:off x="7543800" y="1057655"/>
              <a:ext cx="2514600" cy="178435"/>
            </a:xfrm>
            <a:custGeom>
              <a:avLst/>
              <a:gdLst/>
              <a:ahLst/>
              <a:cxnLst/>
              <a:rect l="l" t="t" r="r" b="b"/>
              <a:pathLst>
                <a:path w="2514600" h="178434">
                  <a:moveTo>
                    <a:pt x="2514600" y="178307"/>
                  </a:moveTo>
                  <a:lnTo>
                    <a:pt x="0" y="178307"/>
                  </a:lnTo>
                  <a:lnTo>
                    <a:pt x="0" y="0"/>
                  </a:lnTo>
                  <a:lnTo>
                    <a:pt x="2514600" y="0"/>
                  </a:lnTo>
                  <a:lnTo>
                    <a:pt x="2514600" y="178307"/>
                  </a:lnTo>
                  <a:close/>
                </a:path>
              </a:pathLst>
            </a:custGeom>
            <a:solidFill>
              <a:srgbClr val="FFD66D"/>
            </a:solidFill>
          </p:spPr>
          <p:txBody>
            <a:bodyPr wrap="square" lIns="0" tIns="0" rIns="0" bIns="0" rtlCol="0"/>
            <a:lstStyle/>
            <a:p>
              <a:endParaRPr/>
            </a:p>
          </p:txBody>
        </p:sp>
      </p:grpSp>
      <p:sp>
        <p:nvSpPr>
          <p:cNvPr id="8" name="object 8"/>
          <p:cNvSpPr txBox="1">
            <a:spLocks noGrp="1"/>
          </p:cNvSpPr>
          <p:nvPr>
            <p:ph type="title"/>
          </p:nvPr>
        </p:nvSpPr>
        <p:spPr>
          <a:xfrm>
            <a:off x="275183" y="739141"/>
            <a:ext cx="8707582" cy="630829"/>
          </a:xfrm>
          <a:prstGeom prst="rect">
            <a:avLst/>
          </a:prstGeom>
        </p:spPr>
        <p:txBody>
          <a:bodyPr vert="horz" wrap="square" lIns="0" tIns="15128" rIns="0" bIns="0" rtlCol="0" anchor="t">
            <a:spAutoFit/>
          </a:bodyPr>
          <a:lstStyle/>
          <a:p>
            <a:pPr marL="181610">
              <a:spcBef>
                <a:spcPts val="119"/>
              </a:spcBef>
            </a:pPr>
            <a:r>
              <a:rPr lang="en-US" sz="4000">
                <a:latin typeface="Times New Roman"/>
                <a:cs typeface="Times New Roman"/>
              </a:rPr>
              <a:t>Workshop Guidelines</a:t>
            </a:r>
            <a:endParaRPr lang="en-US"/>
          </a:p>
        </p:txBody>
      </p:sp>
      <p:sp>
        <p:nvSpPr>
          <p:cNvPr id="9" name="object 9"/>
          <p:cNvSpPr txBox="1"/>
          <p:nvPr/>
        </p:nvSpPr>
        <p:spPr>
          <a:xfrm>
            <a:off x="275183" y="1636015"/>
            <a:ext cx="7201942" cy="4044319"/>
          </a:xfrm>
          <a:prstGeom prst="rect">
            <a:avLst/>
          </a:prstGeom>
        </p:spPr>
        <p:txBody>
          <a:bodyPr vert="horz" wrap="square" lIns="0" tIns="12326" rIns="0" bIns="0" rtlCol="0" anchor="t">
            <a:spAutoFit/>
          </a:bodyPr>
          <a:lstStyle/>
          <a:p>
            <a:pPr marL="260985" indent="-250190">
              <a:spcBef>
                <a:spcPts val="4"/>
              </a:spcBef>
              <a:buFont typeface="Arial"/>
              <a:buChar char="•"/>
              <a:tabLst>
                <a:tab pos="261111" algn="l"/>
                <a:tab pos="261671" algn="l"/>
              </a:tabLst>
            </a:pPr>
            <a:r>
              <a:rPr lang="en-US">
                <a:cs typeface="Times New Roman"/>
              </a:rPr>
              <a:t>Regarding the use of retained NPAs for CETA compliance, the arguments can be loosely summarized:</a:t>
            </a:r>
          </a:p>
          <a:p>
            <a:pPr marL="718185" lvl="1" indent="-250190">
              <a:spcBef>
                <a:spcPts val="4"/>
              </a:spcBef>
              <a:buFont typeface="Arial"/>
              <a:buChar char="•"/>
              <a:tabLst>
                <a:tab pos="261111" algn="l"/>
                <a:tab pos="261671" algn="l"/>
              </a:tabLst>
            </a:pPr>
            <a:r>
              <a:rPr lang="en-US">
                <a:cs typeface="Times New Roman" panose="02020603050405020304" pitchFamily="18" charset="0"/>
              </a:rPr>
              <a:t>In favor: Prohibition would lead to inflexibility and higher costs, and restrictions go beyond CETA.</a:t>
            </a:r>
          </a:p>
          <a:p>
            <a:pPr marL="718185" lvl="1" indent="-250190">
              <a:spcBef>
                <a:spcPts val="4"/>
              </a:spcBef>
              <a:buFont typeface="Arial"/>
              <a:buChar char="•"/>
              <a:tabLst>
                <a:tab pos="261111" algn="l"/>
                <a:tab pos="261671" algn="l"/>
              </a:tabLst>
            </a:pPr>
            <a:r>
              <a:rPr lang="en-US">
                <a:cs typeface="Times New Roman" panose="02020603050405020304" pitchFamily="18" charset="0"/>
              </a:rPr>
              <a:t>In opposition: Resource shuffling would be enabled if allowed, and their use is against CETA’s intention.</a:t>
            </a:r>
          </a:p>
          <a:p>
            <a:pPr marL="718185" lvl="1" indent="-250190">
              <a:spcBef>
                <a:spcPts val="4"/>
              </a:spcBef>
              <a:buFont typeface="Arial"/>
              <a:buChar char="•"/>
              <a:tabLst>
                <a:tab pos="261111" algn="l"/>
                <a:tab pos="261671" algn="l"/>
              </a:tabLst>
            </a:pPr>
            <a:endParaRPr lang="en-US">
              <a:cs typeface="Times New Roman" panose="02020603050405020304" pitchFamily="18" charset="0"/>
            </a:endParaRPr>
          </a:p>
          <a:p>
            <a:pPr marL="260985" indent="-250190">
              <a:spcBef>
                <a:spcPts val="4"/>
              </a:spcBef>
              <a:buFont typeface="Arial"/>
              <a:buChar char="•"/>
              <a:tabLst>
                <a:tab pos="261111" algn="l"/>
                <a:tab pos="261671" algn="l"/>
              </a:tabLst>
            </a:pPr>
            <a:r>
              <a:rPr lang="en-US">
                <a:cs typeface="Times New Roman" panose="02020603050405020304" pitchFamily="18" charset="0"/>
              </a:rPr>
              <a:t>Today’s goals:</a:t>
            </a:r>
          </a:p>
          <a:p>
            <a:pPr marL="718185" lvl="1" indent="-250190">
              <a:spcBef>
                <a:spcPts val="4"/>
              </a:spcBef>
              <a:buFont typeface="Arial"/>
              <a:buChar char="•"/>
              <a:tabLst>
                <a:tab pos="261111" algn="l"/>
                <a:tab pos="261671" algn="l"/>
              </a:tabLst>
            </a:pPr>
            <a:r>
              <a:rPr lang="en-US">
                <a:cs typeface="Times New Roman" panose="02020603050405020304" pitchFamily="18" charset="0"/>
              </a:rPr>
              <a:t>Review the points made in comments, allowing for additional clarification and questions from the Commissioners and stakeholders.</a:t>
            </a:r>
          </a:p>
          <a:p>
            <a:pPr marL="718185" lvl="1" indent="-250190">
              <a:spcBef>
                <a:spcPts val="4"/>
              </a:spcBef>
              <a:buFont typeface="Arial"/>
              <a:buChar char="•"/>
              <a:tabLst>
                <a:tab pos="261111" algn="l"/>
                <a:tab pos="261671" algn="l"/>
              </a:tabLst>
            </a:pPr>
            <a:r>
              <a:rPr lang="en-US">
                <a:cs typeface="Times New Roman" panose="02020603050405020304" pitchFamily="18" charset="0"/>
              </a:rPr>
              <a:t>Hear responses that are additional to the arguments made in comments.</a:t>
            </a:r>
          </a:p>
          <a:p>
            <a:pPr marL="718185" lvl="1" indent="-250190">
              <a:spcBef>
                <a:spcPts val="4"/>
              </a:spcBef>
              <a:buFont typeface="Arial"/>
              <a:buChar char="•"/>
              <a:tabLst>
                <a:tab pos="261111" algn="l"/>
                <a:tab pos="261671" algn="l"/>
              </a:tabLst>
            </a:pPr>
            <a:r>
              <a:rPr lang="en-US">
                <a:cs typeface="Times New Roman" panose="02020603050405020304" pitchFamily="18" charset="0"/>
              </a:rPr>
              <a:t>Avoid repeating information by referring to comments already made.</a:t>
            </a:r>
          </a:p>
          <a:p>
            <a:pPr marL="467360" lvl="1">
              <a:spcBef>
                <a:spcPts val="4"/>
              </a:spcBef>
              <a:tabLst>
                <a:tab pos="261111" algn="l"/>
                <a:tab pos="261671" algn="l"/>
              </a:tabLst>
            </a:pPr>
            <a:endParaRPr lang="en-US" sz="1400">
              <a:solidFill>
                <a:srgbClr val="333333"/>
              </a:solidFill>
              <a:cs typeface="Franklin Gothic Book"/>
            </a:endParaRPr>
          </a:p>
          <a:p>
            <a:pPr marL="260985" indent="-250190">
              <a:lnSpc>
                <a:spcPct val="100000"/>
              </a:lnSpc>
              <a:spcBef>
                <a:spcPts val="4"/>
              </a:spcBef>
              <a:buFont typeface="Arial"/>
              <a:buChar char="•"/>
              <a:tabLst>
                <a:tab pos="261111" algn="l"/>
                <a:tab pos="261671" algn="l"/>
              </a:tabLst>
            </a:pPr>
            <a:endParaRPr lang="en-US" sz="1400">
              <a:solidFill>
                <a:srgbClr val="333333"/>
              </a:solidFill>
              <a:cs typeface="Franklin Gothic Book"/>
            </a:endParaRPr>
          </a:p>
        </p:txBody>
      </p:sp>
      <p:sp>
        <p:nvSpPr>
          <p:cNvPr id="11" name="TextBox 10">
            <a:extLst>
              <a:ext uri="{FF2B5EF4-FFF2-40B4-BE49-F238E27FC236}">
                <a16:creationId xmlns:a16="http://schemas.microsoft.com/office/drawing/2014/main" id="{8E38E47A-80D6-B2D7-EE4E-864671BD5A99}"/>
              </a:ext>
            </a:extLst>
          </p:cNvPr>
          <p:cNvSpPr txBox="1"/>
          <p:nvPr/>
        </p:nvSpPr>
        <p:spPr>
          <a:xfrm>
            <a:off x="419455" y="5639600"/>
            <a:ext cx="6769479" cy="830997"/>
          </a:xfrm>
          <a:prstGeom prst="rect">
            <a:avLst/>
          </a:prstGeom>
          <a:noFill/>
        </p:spPr>
        <p:txBody>
          <a:bodyPr wrap="square">
            <a:spAutoFit/>
          </a:bodyPr>
          <a:lstStyle/>
          <a:p>
            <a:r>
              <a:rPr lang="en-US" sz="2400" b="1">
                <a:cs typeface="Times New Roman" panose="02020603050405020304" pitchFamily="18" charset="0"/>
              </a:rPr>
              <a:t>The Commission is seeking information that is additional to the written comments received.</a:t>
            </a:r>
          </a:p>
        </p:txBody>
      </p:sp>
      <p:pic>
        <p:nvPicPr>
          <p:cNvPr id="12" name="Picture 11" descr="Logo, company name&#10;&#10;Description automatically generated">
            <a:extLst>
              <a:ext uri="{FF2B5EF4-FFF2-40B4-BE49-F238E27FC236}">
                <a16:creationId xmlns:a16="http://schemas.microsoft.com/office/drawing/2014/main" id="{737A5C56-AA8D-4C3C-9BF7-EEBC0D2B245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410123" y="6055099"/>
            <a:ext cx="362422" cy="576470"/>
          </a:xfrm>
          <a:prstGeom prst="rect">
            <a:avLst/>
          </a:prstGeom>
        </p:spPr>
      </p:pic>
      <p:pic>
        <p:nvPicPr>
          <p:cNvPr id="13" name="Picture 12">
            <a:extLst>
              <a:ext uri="{FF2B5EF4-FFF2-40B4-BE49-F238E27FC236}">
                <a16:creationId xmlns:a16="http://schemas.microsoft.com/office/drawing/2014/main" id="{2B912672-BDCF-4468-AEA7-4EFEC88BD70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93757" y="581698"/>
            <a:ext cx="3676173" cy="6049871"/>
          </a:xfrm>
          <a:prstGeom prst="rect">
            <a:avLst/>
          </a:prstGeom>
        </p:spPr>
      </p:pic>
    </p:spTree>
    <p:extLst>
      <p:ext uri="{BB962C8B-B14F-4D97-AF65-F5344CB8AC3E}">
        <p14:creationId xmlns:p14="http://schemas.microsoft.com/office/powerpoint/2010/main" val="2867803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F63C-942E-735A-3162-CEF35B4B8AE1}"/>
              </a:ext>
            </a:extLst>
          </p:cNvPr>
          <p:cNvSpPr>
            <a:spLocks noGrp="1"/>
          </p:cNvSpPr>
          <p:nvPr>
            <p:ph type="title"/>
          </p:nvPr>
        </p:nvSpPr>
        <p:spPr>
          <a:xfrm>
            <a:off x="259779" y="263097"/>
            <a:ext cx="11669623" cy="1107996"/>
          </a:xfrm>
        </p:spPr>
        <p:txBody>
          <a:bodyPr wrap="square" lIns="0" tIns="0" rIns="0" bIns="0" anchor="t">
            <a:spAutoFit/>
          </a:bodyPr>
          <a:lstStyle/>
          <a:p>
            <a:pPr algn="ctr"/>
            <a:r>
              <a:rPr lang="en-US" sz="2400"/>
              <a:t>Question 1: Should retained nonpower attributes be allowed to be used toward the 80 percent compliance obligation?</a:t>
            </a:r>
            <a:br>
              <a:rPr lang="en-US" sz="2400"/>
            </a:br>
            <a:endParaRPr lang="en-US" sz="2400"/>
          </a:p>
        </p:txBody>
      </p:sp>
      <p:sp>
        <p:nvSpPr>
          <p:cNvPr id="3" name="Text Placeholder 2">
            <a:extLst>
              <a:ext uri="{FF2B5EF4-FFF2-40B4-BE49-F238E27FC236}">
                <a16:creationId xmlns:a16="http://schemas.microsoft.com/office/drawing/2014/main" id="{C641BF75-415B-A52A-DB89-9C214A3AC8F0}"/>
              </a:ext>
            </a:extLst>
          </p:cNvPr>
          <p:cNvSpPr>
            <a:spLocks noGrp="1"/>
          </p:cNvSpPr>
          <p:nvPr>
            <p:ph type="body" idx="1"/>
          </p:nvPr>
        </p:nvSpPr>
        <p:spPr>
          <a:xfrm>
            <a:off x="259778" y="1371093"/>
            <a:ext cx="5634584" cy="5262979"/>
          </a:xfrm>
        </p:spPr>
        <p:txBody>
          <a:bodyPr wrap="square" lIns="0" tIns="0" rIns="0" bIns="0" anchor="t">
            <a:spAutoFit/>
          </a:bodyPr>
          <a:lstStyle/>
          <a:p>
            <a:pPr marL="342900" marR="0" lvl="0" indent="-342900">
              <a:spcBef>
                <a:spcPts val="0"/>
              </a:spcBef>
              <a:spcAft>
                <a:spcPts val="0"/>
              </a:spcAft>
              <a:buFont typeface="Calibri" panose="020F0502020204030204" pitchFamily="34" charset="0"/>
              <a:buChar char="-"/>
            </a:pPr>
            <a:r>
              <a:rPr lang="en-US" sz="1800" b="1" u="sng">
                <a:effectLst/>
                <a:latin typeface="+mn-lt"/>
                <a:ea typeface="Calibri" panose="020F0502020204030204" pitchFamily="34" charset="0"/>
              </a:rPr>
              <a:t>Yes</a:t>
            </a:r>
          </a:p>
          <a:p>
            <a:pPr marL="742950" lvl="1" indent="-285750">
              <a:buFont typeface="Courier New" panose="02070309020205020404" pitchFamily="49" charset="0"/>
              <a:buChar char="o"/>
            </a:pPr>
            <a:r>
              <a:rPr lang="en-US">
                <a:effectLst/>
                <a:ea typeface="Times New Roman" panose="02020603050405020304" pitchFamily="18" charset="0"/>
                <a:cs typeface="Times New Roman"/>
              </a:rPr>
              <a:t>“Retained RECs” are not a concept defined in CETA or </a:t>
            </a:r>
            <a:r>
              <a:rPr lang="en-US">
                <a:ea typeface="Times New Roman" panose="02020603050405020304" pitchFamily="18" charset="0"/>
                <a:cs typeface="Times New Roman"/>
              </a:rPr>
              <a:t>elsewhere</a:t>
            </a:r>
            <a:r>
              <a:rPr lang="en-US">
                <a:effectLst/>
                <a:ea typeface="Times New Roman" panose="02020603050405020304" pitchFamily="18" charset="0"/>
                <a:cs typeface="Times New Roman"/>
              </a:rPr>
              <a:t> and are not necessary for CETA compliance.</a:t>
            </a:r>
            <a:r>
              <a:rPr lang="en-US">
                <a:ea typeface="Times New Roman" panose="02020603050405020304" pitchFamily="18" charset="0"/>
                <a:cs typeface="Times New Roman"/>
              </a:rPr>
              <a:t> </a:t>
            </a:r>
            <a:endParaRPr lang="en-US">
              <a:effectLst/>
              <a:ea typeface="Times New Roman" panose="02020603050405020304" pitchFamily="18" charset="0"/>
              <a:cs typeface="Times New Roman"/>
            </a:endParaRPr>
          </a:p>
          <a:p>
            <a:pPr marL="742950" marR="0" lvl="1" indent="-285750">
              <a:spcBef>
                <a:spcPts val="0"/>
              </a:spcBef>
              <a:spcAft>
                <a:spcPts val="0"/>
              </a:spcAft>
              <a:buFont typeface="Courier New" panose="02070309020205020404" pitchFamily="49" charset="0"/>
              <a:buChar char="o"/>
            </a:pPr>
            <a:r>
              <a:rPr lang="en-US">
                <a:effectLst/>
                <a:ea typeface="Times New Roman" panose="02020603050405020304" pitchFamily="18" charset="0"/>
              </a:rPr>
              <a:t>CETA’s definition of unbundled RECs renders the concept unnecessary.</a:t>
            </a:r>
          </a:p>
          <a:p>
            <a:pPr marL="742950" marR="0" lvl="1" indent="-285750">
              <a:spcBef>
                <a:spcPts val="0"/>
              </a:spcBef>
              <a:spcAft>
                <a:spcPts val="0"/>
              </a:spcAft>
              <a:buFont typeface="Courier New" panose="02070309020205020404" pitchFamily="49" charset="0"/>
              <a:buChar char="o"/>
            </a:pPr>
            <a:r>
              <a:rPr lang="en-US">
                <a:effectLst/>
                <a:ea typeface="Times New Roman" panose="02020603050405020304" pitchFamily="18" charset="0"/>
                <a:cs typeface="Times New Roman"/>
              </a:rPr>
              <a:t>Commerce allows them to be used, and the UTC’s rules should mirror Commerce for fairness between IOUs and COUs.</a:t>
            </a:r>
          </a:p>
          <a:p>
            <a:pPr marL="742950" marR="0" lvl="1" indent="-285750">
              <a:spcBef>
                <a:spcPts val="0"/>
              </a:spcBef>
              <a:spcAft>
                <a:spcPts val="0"/>
              </a:spcAft>
              <a:buFont typeface="Courier New" panose="02070309020205020404" pitchFamily="49" charset="0"/>
              <a:buChar char="o"/>
            </a:pPr>
            <a:r>
              <a:rPr lang="en-US">
                <a:effectLst/>
                <a:ea typeface="Times New Roman" panose="02020603050405020304" pitchFamily="18" charset="0"/>
                <a:cs typeface="Times New Roman"/>
              </a:rPr>
              <a:t>It would be impossible for a utility to determine what RECs are bundled and what RECs are unbundled.</a:t>
            </a:r>
          </a:p>
          <a:p>
            <a:pPr marL="742950" marR="0" lvl="1" indent="-285750">
              <a:spcBef>
                <a:spcPts val="0"/>
              </a:spcBef>
              <a:spcAft>
                <a:spcPts val="0"/>
              </a:spcAft>
              <a:buFont typeface="Courier New" panose="02070309020205020404" pitchFamily="49" charset="0"/>
              <a:buChar char="o"/>
            </a:pPr>
            <a:r>
              <a:rPr lang="en-US">
                <a:effectLst/>
                <a:ea typeface="Times New Roman" panose="02020603050405020304" pitchFamily="18" charset="0"/>
                <a:cs typeface="Times New Roman"/>
              </a:rPr>
              <a:t>Retained RECs are not unbundled RECs because they are not sold, delivered, or purchased separately from electricity.</a:t>
            </a:r>
          </a:p>
          <a:p>
            <a:pPr marL="742950" lvl="1" indent="-285750">
              <a:buFont typeface="Courier New" panose="02070309020205020404" pitchFamily="49" charset="0"/>
              <a:buChar char="o"/>
            </a:pPr>
            <a:r>
              <a:rPr lang="en-US">
                <a:ea typeface="Times New Roman" panose="02020603050405020304" pitchFamily="18" charset="0"/>
                <a:cs typeface="Times New Roman"/>
              </a:rPr>
              <a:t>To not allow </a:t>
            </a:r>
            <a:r>
              <a:rPr lang="en-US">
                <a:effectLst/>
                <a:ea typeface="Times New Roman" panose="02020603050405020304" pitchFamily="18" charset="0"/>
                <a:cs typeface="Times New Roman"/>
              </a:rPr>
              <a:t>them would</a:t>
            </a:r>
            <a:r>
              <a:rPr lang="en-US">
                <a:ea typeface="Times New Roman" panose="02020603050405020304" pitchFamily="18" charset="0"/>
                <a:cs typeface="Times New Roman"/>
              </a:rPr>
              <a:t> lead to</a:t>
            </a:r>
            <a:r>
              <a:rPr lang="en-US">
                <a:effectLst/>
                <a:ea typeface="Times New Roman" panose="02020603050405020304" pitchFamily="18" charset="0"/>
                <a:cs typeface="Times New Roman"/>
              </a:rPr>
              <a:t> an overbuild of utility resources.</a:t>
            </a:r>
          </a:p>
          <a:p>
            <a:pPr marL="742950" lvl="1" indent="-285750">
              <a:buFont typeface="Courier New" panose="02070309020205020404" pitchFamily="49" charset="0"/>
              <a:buChar char="o"/>
            </a:pPr>
            <a:r>
              <a:rPr lang="en-US">
                <a:effectLst/>
                <a:ea typeface="Times New Roman" panose="02020603050405020304" pitchFamily="18" charset="0"/>
                <a:cs typeface="Times New Roman"/>
              </a:rPr>
              <a:t>The four-year compliance period is meant to provide </a:t>
            </a:r>
            <a:r>
              <a:rPr lang="en-US">
                <a:ea typeface="Times New Roman" panose="02020603050405020304" pitchFamily="18" charset="0"/>
                <a:cs typeface="Times New Roman"/>
              </a:rPr>
              <a:t>accounting flexibility</a:t>
            </a:r>
            <a:r>
              <a:rPr lang="en-US">
                <a:effectLst/>
                <a:ea typeface="Times New Roman" panose="02020603050405020304" pitchFamily="18" charset="0"/>
                <a:cs typeface="Times New Roman"/>
              </a:rPr>
              <a:t>.</a:t>
            </a:r>
          </a:p>
        </p:txBody>
      </p:sp>
      <p:sp>
        <p:nvSpPr>
          <p:cNvPr id="4" name="Text Placeholder 2">
            <a:extLst>
              <a:ext uri="{FF2B5EF4-FFF2-40B4-BE49-F238E27FC236}">
                <a16:creationId xmlns:a16="http://schemas.microsoft.com/office/drawing/2014/main" id="{669CDEE4-F684-4A34-188D-FCA9CB275A3F}"/>
              </a:ext>
            </a:extLst>
          </p:cNvPr>
          <p:cNvSpPr txBox="1">
            <a:spLocks/>
          </p:cNvSpPr>
          <p:nvPr/>
        </p:nvSpPr>
        <p:spPr>
          <a:xfrm>
            <a:off x="6094590" y="1371093"/>
            <a:ext cx="5634584" cy="5262979"/>
          </a:xfrm>
          <a:prstGeom prst="rect">
            <a:avLst/>
          </a:prstGeom>
        </p:spPr>
        <p:txBody>
          <a:bodyPr wrap="square" lIns="0" tIns="0" rIns="0" bIns="0" anchor="t">
            <a:spAutoFit/>
          </a:bodyPr>
          <a:lstStyle>
            <a:lvl1pPr marL="0">
              <a:defRPr sz="1588" b="0" i="0">
                <a:solidFill>
                  <a:schemeClr val="tx1"/>
                </a:solidFill>
                <a:latin typeface="Franklin Gothic Book"/>
                <a:ea typeface="+mn-ea"/>
                <a:cs typeface="Franklin Gothic Book"/>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Calibri" panose="020F0502020204030204" pitchFamily="34" charset="0"/>
              <a:buChar char="-"/>
            </a:pPr>
            <a:r>
              <a:rPr lang="en-US" sz="1800" b="1" u="sng" kern="0">
                <a:latin typeface="+mn-lt"/>
                <a:ea typeface="Calibri" panose="020F0502020204030204" pitchFamily="34" charset="0"/>
              </a:rPr>
              <a:t>No</a:t>
            </a:r>
          </a:p>
          <a:p>
            <a:pPr marL="742950" lvl="1" indent="-285750">
              <a:buFont typeface="Courier New" panose="02070309020205020404" pitchFamily="49" charset="0"/>
              <a:buChar char="o"/>
            </a:pPr>
            <a:r>
              <a:rPr lang="en-US" kern="0">
                <a:solidFill>
                  <a:sysClr val="windowText" lastClr="000000"/>
                </a:solidFill>
                <a:ea typeface="Times New Roman" panose="02020603050405020304" pitchFamily="18" charset="0"/>
                <a:cs typeface="Times New Roman"/>
              </a:rPr>
              <a:t>The prohibition of planning to use retained NPAs for primary compliance is key to enable the necessary shift in utility resource planning to achieve 80% renewable and nonemitting generation by 2030.</a:t>
            </a:r>
          </a:p>
          <a:p>
            <a:pPr marL="742950" lvl="1" indent="-285750">
              <a:buFont typeface="Courier New" panose="02070309020205020404" pitchFamily="49" charset="0"/>
              <a:buChar char="o"/>
            </a:pPr>
            <a:r>
              <a:rPr lang="en-US" kern="0">
                <a:solidFill>
                  <a:sysClr val="windowText" lastClr="000000"/>
                </a:solidFill>
                <a:ea typeface="Times New Roman" panose="02020603050405020304" pitchFamily="18" charset="0"/>
                <a:cs typeface="Times New Roman"/>
              </a:rPr>
              <a:t>Utility planning that considers retained NPAs for primary compliance is not statutorily supported.</a:t>
            </a:r>
          </a:p>
          <a:p>
            <a:pPr marL="742950" lvl="1" indent="-285750">
              <a:buFont typeface="Courier New" panose="02070309020205020404" pitchFamily="49" charset="0"/>
              <a:buChar char="o"/>
            </a:pPr>
            <a:r>
              <a:rPr lang="en-US" kern="0">
                <a:solidFill>
                  <a:sysClr val="windowText" lastClr="000000"/>
                </a:solidFill>
                <a:ea typeface="Times New Roman" panose="02020603050405020304" pitchFamily="18" charset="0"/>
                <a:cs typeface="Times New Roman"/>
              </a:rPr>
              <a:t>In a post-CETA planning environment, “least-cost” means the lowest cost of achieving the statutory standards.</a:t>
            </a:r>
          </a:p>
          <a:p>
            <a:pPr marL="742950" lvl="1" indent="-285750">
              <a:buFont typeface="Courier New" panose="02070309020205020404" pitchFamily="49" charset="0"/>
              <a:buChar char="o"/>
            </a:pPr>
            <a:r>
              <a:rPr lang="en-US" kern="0">
                <a:solidFill>
                  <a:sysClr val="windowText" lastClr="000000"/>
                </a:solidFill>
                <a:ea typeface="Times New Roman" panose="02020603050405020304" pitchFamily="18" charset="0"/>
                <a:cs typeface="Times New Roman"/>
              </a:rPr>
              <a:t>Retained NPAs should not be used toward primary compliance because this would undermine the efforts of WA stakeholders and legislators to pass binding clean energy legislation.</a:t>
            </a:r>
          </a:p>
          <a:p>
            <a:pPr marL="342900" indent="-342900">
              <a:buFont typeface="Calibri" panose="020F0502020204030204" pitchFamily="34" charset="0"/>
              <a:buChar char="-"/>
            </a:pPr>
            <a:r>
              <a:rPr lang="en-US" sz="1800" b="1" u="sng" kern="0">
                <a:latin typeface="+mn-lt"/>
                <a:ea typeface="Calibri" panose="020F0502020204030204" pitchFamily="34" charset="0"/>
              </a:rPr>
              <a:t>Compromise</a:t>
            </a:r>
          </a:p>
          <a:p>
            <a:pPr marL="742950" lvl="1" indent="-285750">
              <a:buFont typeface="Courier New" panose="02070309020205020404" pitchFamily="49" charset="0"/>
              <a:buChar char="o"/>
            </a:pPr>
            <a:r>
              <a:rPr lang="en-US" kern="0">
                <a:solidFill>
                  <a:sysClr val="windowText" lastClr="000000"/>
                </a:solidFill>
                <a:ea typeface="Times New Roman" panose="02020603050405020304" pitchFamily="18" charset="0"/>
                <a:cs typeface="Times New Roman"/>
              </a:rPr>
              <a:t>The Commission’s planning vs. use in practice compromise is reasonable because it allows for aspirational planning while ensuring realistic compliance.</a:t>
            </a:r>
            <a:endParaRPr lang="en-US" kern="0">
              <a:solidFill>
                <a:sysClr val="windowText" lastClr="000000"/>
              </a:solidFill>
              <a:cs typeface="Times New Roman"/>
            </a:endParaRPr>
          </a:p>
        </p:txBody>
      </p:sp>
    </p:spTree>
    <p:extLst>
      <p:ext uri="{BB962C8B-B14F-4D97-AF65-F5344CB8AC3E}">
        <p14:creationId xmlns:p14="http://schemas.microsoft.com/office/powerpoint/2010/main" val="2780243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82F33-65B1-4659-81DF-46E5CBA8C8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1668C8-610F-3427-CE49-2DC198025158}"/>
              </a:ext>
            </a:extLst>
          </p:cNvPr>
          <p:cNvSpPr>
            <a:spLocks noGrp="1"/>
          </p:cNvSpPr>
          <p:nvPr>
            <p:ph type="title"/>
          </p:nvPr>
        </p:nvSpPr>
        <p:spPr>
          <a:xfrm>
            <a:off x="259779" y="263097"/>
            <a:ext cx="11669623" cy="1477328"/>
          </a:xfrm>
        </p:spPr>
        <p:txBody>
          <a:bodyPr/>
          <a:lstStyle/>
          <a:p>
            <a:pPr algn="ctr"/>
            <a:r>
              <a:rPr lang="en-US" sz="2400"/>
              <a:t>Question 2: If retained nonpower attributes are not allowed to be used towards the 80 percent compliance obligation, how would this change affect a utility’s planning processes, costs, and operations? What impact would this restriction have on customers?</a:t>
            </a:r>
            <a:br>
              <a:rPr lang="en-US" sz="2400"/>
            </a:br>
            <a:endParaRPr lang="en-US" sz="2400"/>
          </a:p>
        </p:txBody>
      </p:sp>
      <p:sp>
        <p:nvSpPr>
          <p:cNvPr id="3" name="Text Placeholder 2">
            <a:extLst>
              <a:ext uri="{FF2B5EF4-FFF2-40B4-BE49-F238E27FC236}">
                <a16:creationId xmlns:a16="http://schemas.microsoft.com/office/drawing/2014/main" id="{11C3A618-9A96-EF34-427C-2574A90B3109}"/>
              </a:ext>
            </a:extLst>
          </p:cNvPr>
          <p:cNvSpPr>
            <a:spLocks noGrp="1"/>
          </p:cNvSpPr>
          <p:nvPr>
            <p:ph type="body" idx="1"/>
          </p:nvPr>
        </p:nvSpPr>
        <p:spPr>
          <a:xfrm>
            <a:off x="259779" y="1740425"/>
            <a:ext cx="5836221" cy="5262979"/>
          </a:xfrm>
        </p:spPr>
        <p:txBody>
          <a:bodyPr/>
          <a:lstStyle/>
          <a:p>
            <a:pPr marL="342900" marR="0" lvl="0" indent="-342900">
              <a:spcBef>
                <a:spcPts val="0"/>
              </a:spcBef>
              <a:spcAft>
                <a:spcPts val="0"/>
              </a:spcAft>
              <a:buFont typeface="Calibri" panose="020F0502020204030204" pitchFamily="34" charset="0"/>
              <a:buChar char="-"/>
            </a:pPr>
            <a:r>
              <a:rPr lang="en-US" sz="1900" b="1" u="sng">
                <a:effectLst/>
                <a:latin typeface="+mn-lt"/>
                <a:ea typeface="Calibri" panose="020F0502020204030204" pitchFamily="34" charset="0"/>
              </a:rPr>
              <a:t>Positive Impacts</a:t>
            </a:r>
          </a:p>
          <a:p>
            <a:pPr marL="742950" marR="0" lvl="1" indent="-285750">
              <a:spcBef>
                <a:spcPts val="0"/>
              </a:spcBef>
              <a:spcAft>
                <a:spcPts val="0"/>
              </a:spcAft>
              <a:buFont typeface="Courier New" panose="02070309020205020404" pitchFamily="49" charset="0"/>
              <a:buChar char="o"/>
            </a:pPr>
            <a:r>
              <a:rPr lang="en-US" sz="1900">
                <a:effectLst/>
                <a:ea typeface="Times New Roman" panose="02020603050405020304" pitchFamily="18" charset="0"/>
              </a:rPr>
              <a:t>Allowing retained NPAs would deflate utility glide paths to the 2030 standard</a:t>
            </a:r>
          </a:p>
          <a:p>
            <a:pPr marL="742950" marR="0" lvl="1" indent="-285750">
              <a:spcBef>
                <a:spcPts val="0"/>
              </a:spcBef>
              <a:spcAft>
                <a:spcPts val="0"/>
              </a:spcAft>
              <a:buFont typeface="Courier New" panose="02070309020205020404" pitchFamily="49" charset="0"/>
              <a:buChar char="o"/>
            </a:pPr>
            <a:r>
              <a:rPr lang="en-US" sz="1900">
                <a:effectLst/>
                <a:ea typeface="Times New Roman" panose="02020603050405020304" pitchFamily="18" charset="0"/>
              </a:rPr>
              <a:t>Overbuilding is not pre-determined by restricting retained NPAs.</a:t>
            </a:r>
          </a:p>
          <a:p>
            <a:pPr marL="742950" marR="0" lvl="1" indent="-285750">
              <a:spcBef>
                <a:spcPts val="0"/>
              </a:spcBef>
              <a:spcAft>
                <a:spcPts val="0"/>
              </a:spcAft>
              <a:buFont typeface="Courier New" panose="02070309020205020404" pitchFamily="49" charset="0"/>
              <a:buChar char="o"/>
            </a:pPr>
            <a:r>
              <a:rPr lang="en-US" sz="1900">
                <a:effectLst/>
                <a:ea typeface="Times New Roman" panose="02020603050405020304" pitchFamily="18" charset="0"/>
              </a:rPr>
              <a:t>Limited impact to planning processes</a:t>
            </a:r>
          </a:p>
          <a:p>
            <a:pPr marL="742950" marR="0" lvl="1" indent="-285750">
              <a:spcBef>
                <a:spcPts val="0"/>
              </a:spcBef>
              <a:spcAft>
                <a:spcPts val="0"/>
              </a:spcAft>
              <a:buFont typeface="Courier New" panose="02070309020205020404" pitchFamily="49" charset="0"/>
              <a:buChar char="o"/>
            </a:pPr>
            <a:r>
              <a:rPr lang="en-US" sz="1900">
                <a:effectLst/>
                <a:ea typeface="Times New Roman" panose="02020603050405020304" pitchFamily="18" charset="0"/>
              </a:rPr>
              <a:t>Resource shuffling for RECs would not be allowed. If resource shuffling is considered a compliant strategy, utilities will only mildly change the way they conduct resource planning</a:t>
            </a:r>
          </a:p>
          <a:p>
            <a:pPr marL="742950" marR="0" lvl="1" indent="-285750">
              <a:spcBef>
                <a:spcPts val="0"/>
              </a:spcBef>
              <a:spcAft>
                <a:spcPts val="0"/>
              </a:spcAft>
              <a:buFont typeface="Courier New" panose="02070309020205020404" pitchFamily="49" charset="0"/>
              <a:buChar char="o"/>
            </a:pPr>
            <a:r>
              <a:rPr lang="en-US" sz="1900">
                <a:effectLst/>
                <a:ea typeface="Times New Roman" panose="02020603050405020304" pitchFamily="18" charset="0"/>
              </a:rPr>
              <a:t>CETA’s incremental cost threshold addresses the issue of increased costs.</a:t>
            </a:r>
          </a:p>
          <a:p>
            <a:pPr marL="742950" marR="0" lvl="1" indent="-285750">
              <a:spcBef>
                <a:spcPts val="0"/>
              </a:spcBef>
              <a:spcAft>
                <a:spcPts val="0"/>
              </a:spcAft>
              <a:buFont typeface="Courier New" panose="02070309020205020404" pitchFamily="49" charset="0"/>
              <a:buChar char="o"/>
            </a:pPr>
            <a:endParaRPr lang="en-US" sz="1900">
              <a:ea typeface="Times New Roman" panose="02020603050405020304" pitchFamily="18" charset="0"/>
            </a:endParaRPr>
          </a:p>
          <a:p>
            <a:pPr marL="342900" indent="-342900">
              <a:buFont typeface="Calibri" panose="020F0502020204030204" pitchFamily="34" charset="0"/>
              <a:buChar char="-"/>
            </a:pPr>
            <a:r>
              <a:rPr lang="en-US" sz="1900" b="1" u="sng" kern="0">
                <a:latin typeface="+mn-lt"/>
                <a:ea typeface="Calibri" panose="020F0502020204030204" pitchFamily="34" charset="0"/>
              </a:rPr>
              <a:t>Other Considerations</a:t>
            </a:r>
          </a:p>
          <a:p>
            <a:pPr marL="742950" lvl="1" indent="-285750">
              <a:buFont typeface="Courier New" panose="02070309020205020404" pitchFamily="49" charset="0"/>
              <a:buChar char="o"/>
            </a:pPr>
            <a:r>
              <a:rPr lang="en-US" sz="1900" kern="0">
                <a:solidFill>
                  <a:sysClr val="windowText" lastClr="000000"/>
                </a:solidFill>
                <a:ea typeface="Times New Roman" panose="02020603050405020304" pitchFamily="18" charset="0"/>
              </a:rPr>
              <a:t>Allowing retained NPAs maximizes the benefits of renewables once they are procured</a:t>
            </a:r>
          </a:p>
          <a:p>
            <a:pPr marL="742950" marR="0" lvl="1" indent="-285750">
              <a:spcBef>
                <a:spcPts val="0"/>
              </a:spcBef>
              <a:spcAft>
                <a:spcPts val="0"/>
              </a:spcAft>
              <a:buFont typeface="Courier New" panose="02070309020205020404" pitchFamily="49" charset="0"/>
              <a:buChar char="o"/>
            </a:pPr>
            <a:endParaRPr lang="en-US" sz="1900">
              <a:effectLst/>
              <a:ea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endParaRPr lang="en-US" sz="1900">
              <a:latin typeface="+mn-lt"/>
            </a:endParaRPr>
          </a:p>
        </p:txBody>
      </p:sp>
      <p:sp>
        <p:nvSpPr>
          <p:cNvPr id="4" name="Text Placeholder 2">
            <a:extLst>
              <a:ext uri="{FF2B5EF4-FFF2-40B4-BE49-F238E27FC236}">
                <a16:creationId xmlns:a16="http://schemas.microsoft.com/office/drawing/2014/main" id="{D1DF4D28-2B94-E674-3242-CB0AB921BE12}"/>
              </a:ext>
            </a:extLst>
          </p:cNvPr>
          <p:cNvSpPr txBox="1">
            <a:spLocks/>
          </p:cNvSpPr>
          <p:nvPr/>
        </p:nvSpPr>
        <p:spPr>
          <a:xfrm>
            <a:off x="6093181" y="1740425"/>
            <a:ext cx="5836221" cy="4678204"/>
          </a:xfrm>
          <a:prstGeom prst="rect">
            <a:avLst/>
          </a:prstGeom>
        </p:spPr>
        <p:txBody>
          <a:bodyPr wrap="square" lIns="0" tIns="0" rIns="0" bIns="0">
            <a:spAutoFit/>
          </a:bodyPr>
          <a:lstStyle>
            <a:lvl1pPr marL="0">
              <a:defRPr sz="1588" b="0" i="0">
                <a:solidFill>
                  <a:schemeClr val="tx1"/>
                </a:solidFill>
                <a:latin typeface="Franklin Gothic Book"/>
                <a:ea typeface="+mn-ea"/>
                <a:cs typeface="Franklin Gothic Book"/>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Calibri" panose="020F0502020204030204" pitchFamily="34" charset="0"/>
              <a:buChar char="-"/>
            </a:pPr>
            <a:r>
              <a:rPr lang="en-US" sz="1900" b="1" u="sng" kern="0">
                <a:latin typeface="+mn-lt"/>
                <a:ea typeface="Calibri" panose="020F0502020204030204" pitchFamily="34" charset="0"/>
              </a:rPr>
              <a:t>Negative Impacts</a:t>
            </a:r>
          </a:p>
          <a:p>
            <a:pPr marL="742950" lvl="1" indent="-285750">
              <a:buFont typeface="Courier New" panose="02070309020205020404" pitchFamily="49" charset="0"/>
              <a:buChar char="o"/>
            </a:pPr>
            <a:r>
              <a:rPr lang="en-US" sz="1900" kern="0">
                <a:solidFill>
                  <a:sysClr val="windowText" lastClr="000000"/>
                </a:solidFill>
                <a:ea typeface="Times New Roman" panose="02020603050405020304" pitchFamily="18" charset="0"/>
              </a:rPr>
              <a:t>An over-build of renewable resources would likely be required</a:t>
            </a:r>
          </a:p>
          <a:p>
            <a:pPr marL="742950" lvl="1" indent="-285750">
              <a:buFont typeface="Courier New" panose="02070309020205020404" pitchFamily="49" charset="0"/>
              <a:buChar char="o"/>
            </a:pPr>
            <a:r>
              <a:rPr lang="en-US" sz="1900" kern="0">
                <a:solidFill>
                  <a:sysClr val="windowText" lastClr="000000"/>
                </a:solidFill>
                <a:ea typeface="Times New Roman" panose="02020603050405020304" pitchFamily="18" charset="0"/>
              </a:rPr>
              <a:t>Additional analytic tools and post-modeling adjustments would be needed to assess resource portfolios</a:t>
            </a:r>
          </a:p>
          <a:p>
            <a:pPr marL="742950" lvl="1" indent="-285750">
              <a:buFont typeface="Courier New" panose="02070309020205020404" pitchFamily="49" charset="0"/>
              <a:buChar char="o"/>
            </a:pPr>
            <a:r>
              <a:rPr lang="en-US" sz="1900" kern="0">
                <a:solidFill>
                  <a:sysClr val="windowText" lastClr="000000"/>
                </a:solidFill>
                <a:ea typeface="Times New Roman" panose="02020603050405020304" pitchFamily="18" charset="0"/>
              </a:rPr>
              <a:t>Would incentivize utilities to hoard clean energy instead of selling into the market.</a:t>
            </a:r>
          </a:p>
          <a:p>
            <a:pPr marL="742950" lvl="1" indent="-285750">
              <a:buFont typeface="Courier New" panose="02070309020205020404" pitchFamily="49" charset="0"/>
              <a:buChar char="o"/>
            </a:pPr>
            <a:r>
              <a:rPr lang="en-US" sz="1900" kern="0">
                <a:solidFill>
                  <a:sysClr val="windowText" lastClr="000000"/>
                </a:solidFill>
                <a:ea typeface="Times New Roman" panose="02020603050405020304" pitchFamily="18" charset="0"/>
              </a:rPr>
              <a:t>Any accounting system would be imprecise and based on estimates of REC transactions</a:t>
            </a:r>
          </a:p>
          <a:p>
            <a:pPr marL="742950" lvl="1" indent="-285750">
              <a:buFont typeface="Courier New" panose="02070309020205020404" pitchFamily="49" charset="0"/>
              <a:buChar char="o"/>
            </a:pPr>
            <a:r>
              <a:rPr lang="en-US" sz="1900" kern="0">
                <a:solidFill>
                  <a:sysClr val="windowText" lastClr="000000"/>
                </a:solidFill>
                <a:ea typeface="Times New Roman" panose="02020603050405020304" pitchFamily="18" charset="0"/>
              </a:rPr>
              <a:t>Increased compliance costs for CETA</a:t>
            </a:r>
          </a:p>
          <a:p>
            <a:pPr marL="742950" lvl="1" indent="-285750">
              <a:buFont typeface="Courier New" panose="02070309020205020404" pitchFamily="49" charset="0"/>
              <a:buChar char="o"/>
            </a:pPr>
            <a:r>
              <a:rPr lang="en-US" sz="1900" kern="0">
                <a:solidFill>
                  <a:sysClr val="windowText" lastClr="000000"/>
                </a:solidFill>
                <a:ea typeface="Times New Roman" panose="02020603050405020304" pitchFamily="18" charset="0"/>
              </a:rPr>
              <a:t>Regional markets would be less efficient and less liquid, raising costs on customers</a:t>
            </a:r>
          </a:p>
          <a:p>
            <a:pPr marL="742950" lvl="1" indent="-285750">
              <a:buFont typeface="Courier New" panose="02070309020205020404" pitchFamily="49" charset="0"/>
              <a:buChar char="o"/>
            </a:pPr>
            <a:r>
              <a:rPr lang="en-US" sz="1900" kern="0">
                <a:solidFill>
                  <a:sysClr val="windowText" lastClr="000000"/>
                </a:solidFill>
                <a:ea typeface="Times New Roman" panose="02020603050405020304" pitchFamily="18" charset="0"/>
              </a:rPr>
              <a:t>Reduced flexibility will lead to higher costs</a:t>
            </a:r>
          </a:p>
          <a:p>
            <a:pPr lvl="1"/>
            <a:endParaRPr lang="en-US" sz="1900" kern="0">
              <a:solidFill>
                <a:sysClr val="windowText" lastClr="000000"/>
              </a:solidFill>
              <a:ea typeface="Times New Roman" panose="02020603050405020304" pitchFamily="18" charset="0"/>
            </a:endParaRPr>
          </a:p>
          <a:p>
            <a:pPr marL="342900" indent="-342900">
              <a:buFont typeface="Calibri" panose="020F0502020204030204" pitchFamily="34" charset="0"/>
              <a:buChar char="-"/>
            </a:pPr>
            <a:endParaRPr lang="en-US" sz="1900" kern="0">
              <a:latin typeface="+mn-lt"/>
            </a:endParaRPr>
          </a:p>
        </p:txBody>
      </p:sp>
    </p:spTree>
    <p:extLst>
      <p:ext uri="{BB962C8B-B14F-4D97-AF65-F5344CB8AC3E}">
        <p14:creationId xmlns:p14="http://schemas.microsoft.com/office/powerpoint/2010/main" val="3839020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3FE58-4A47-A8A6-5C34-1E2FD85624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C9A389-CCCF-477C-2767-5090C7BD98CF}"/>
              </a:ext>
            </a:extLst>
          </p:cNvPr>
          <p:cNvSpPr>
            <a:spLocks noGrp="1"/>
          </p:cNvSpPr>
          <p:nvPr>
            <p:ph type="title"/>
          </p:nvPr>
        </p:nvSpPr>
        <p:spPr>
          <a:xfrm>
            <a:off x="259779" y="263097"/>
            <a:ext cx="11669623" cy="1231106"/>
          </a:xfrm>
        </p:spPr>
        <p:txBody>
          <a:bodyPr/>
          <a:lstStyle/>
          <a:p>
            <a:pPr algn="ctr"/>
            <a:r>
              <a:rPr lang="en-US" sz="2000"/>
              <a:t>Question 3: If retained nonpower attributes are not allowed to be used in planning for compliance towards the 80 percent compliance obligation, but are allowed to be used for compliance, how would this affect a utility’s planning processes, costs, and operations? What impact would this restriction have on customers?</a:t>
            </a:r>
            <a:br>
              <a:rPr lang="en-US" sz="2000"/>
            </a:br>
            <a:endParaRPr lang="en-US" sz="2000"/>
          </a:p>
        </p:txBody>
      </p:sp>
      <p:sp>
        <p:nvSpPr>
          <p:cNvPr id="3" name="Text Placeholder 2">
            <a:extLst>
              <a:ext uri="{FF2B5EF4-FFF2-40B4-BE49-F238E27FC236}">
                <a16:creationId xmlns:a16="http://schemas.microsoft.com/office/drawing/2014/main" id="{D9CBF73E-9F11-8F64-B2A7-0E82837C5E13}"/>
              </a:ext>
            </a:extLst>
          </p:cNvPr>
          <p:cNvSpPr>
            <a:spLocks noGrp="1"/>
          </p:cNvSpPr>
          <p:nvPr>
            <p:ph type="body" idx="1"/>
          </p:nvPr>
        </p:nvSpPr>
        <p:spPr>
          <a:xfrm>
            <a:off x="259779" y="1494203"/>
            <a:ext cx="5836221" cy="4524315"/>
          </a:xfrm>
        </p:spPr>
        <p:txBody>
          <a:bodyPr/>
          <a:lstStyle/>
          <a:p>
            <a:pPr marL="342900" marR="0" lvl="0" indent="-342900">
              <a:spcBef>
                <a:spcPts val="0"/>
              </a:spcBef>
              <a:spcAft>
                <a:spcPts val="0"/>
              </a:spcAft>
              <a:buFont typeface="Calibri" panose="020F0502020204030204" pitchFamily="34" charset="0"/>
              <a:buChar char="-"/>
            </a:pPr>
            <a:r>
              <a:rPr lang="en-US" sz="2100" b="1" u="sng">
                <a:effectLst/>
                <a:latin typeface="+mn-lt"/>
                <a:ea typeface="Calibri" panose="020F0502020204030204" pitchFamily="34" charset="0"/>
              </a:rPr>
              <a:t>Positive Impacts</a:t>
            </a:r>
            <a:endParaRPr lang="en-US" sz="2100" b="1" u="sng">
              <a:latin typeface="+mn-lt"/>
              <a:ea typeface="Calibri" panose="020F0502020204030204" pitchFamily="34" charset="0"/>
            </a:endParaRPr>
          </a:p>
          <a:p>
            <a:pPr marL="800100" lvl="1" indent="-342900">
              <a:buFont typeface="Calibri" panose="020F0502020204030204" pitchFamily="34" charset="0"/>
              <a:buChar char="-"/>
            </a:pPr>
            <a:r>
              <a:rPr lang="en-US" sz="2100">
                <a:effectLst/>
                <a:ea typeface="Times New Roman" panose="02020603050405020304" pitchFamily="18" charset="0"/>
              </a:rPr>
              <a:t>A diverse set of renewable resources would be selected</a:t>
            </a:r>
          </a:p>
          <a:p>
            <a:pPr marL="800100" lvl="1" indent="-342900">
              <a:buFont typeface="Calibri" panose="020F0502020204030204" pitchFamily="34" charset="0"/>
              <a:buChar char="-"/>
            </a:pPr>
            <a:r>
              <a:rPr lang="en-US" sz="2100"/>
              <a:t>Excess renewable generation could be selected with or without associated NPAs</a:t>
            </a:r>
          </a:p>
          <a:p>
            <a:pPr marL="800100" lvl="1" indent="-342900">
              <a:buFont typeface="Calibri" panose="020F0502020204030204" pitchFamily="34" charset="0"/>
              <a:buChar char="-"/>
            </a:pPr>
            <a:r>
              <a:rPr lang="en-US" sz="2100"/>
              <a:t>Utilities could earn a premium on bundled electricity and environmental attributes sold into a market after acquiring a buffer</a:t>
            </a:r>
          </a:p>
          <a:p>
            <a:pPr marL="800100" lvl="1" indent="-342900">
              <a:buFont typeface="Calibri" panose="020F0502020204030204" pitchFamily="34" charset="0"/>
              <a:buChar char="-"/>
            </a:pPr>
            <a:r>
              <a:rPr lang="en-US" sz="2100"/>
              <a:t>Least cost requirements are constrained by the 2030-2045 statutory standards, and cost should not be used as a reason to not decarbonize ambitiously.</a:t>
            </a:r>
          </a:p>
          <a:p>
            <a:pPr marL="800100" lvl="1" indent="-342900">
              <a:buFont typeface="Calibri" panose="020F0502020204030204" pitchFamily="34" charset="0"/>
              <a:buChar char="-"/>
            </a:pPr>
            <a:r>
              <a:rPr lang="en-US" sz="2100"/>
              <a:t>CETA considers cost impacts with the incremental cost of compliance threshold.</a:t>
            </a:r>
          </a:p>
        </p:txBody>
      </p:sp>
      <p:sp>
        <p:nvSpPr>
          <p:cNvPr id="4" name="Text Placeholder 2">
            <a:extLst>
              <a:ext uri="{FF2B5EF4-FFF2-40B4-BE49-F238E27FC236}">
                <a16:creationId xmlns:a16="http://schemas.microsoft.com/office/drawing/2014/main" id="{9B71531E-7DBF-F295-0B2A-8374AFDB0D67}"/>
              </a:ext>
            </a:extLst>
          </p:cNvPr>
          <p:cNvSpPr txBox="1">
            <a:spLocks/>
          </p:cNvSpPr>
          <p:nvPr/>
        </p:nvSpPr>
        <p:spPr>
          <a:xfrm>
            <a:off x="6091772" y="1494202"/>
            <a:ext cx="5836221" cy="4201150"/>
          </a:xfrm>
          <a:prstGeom prst="rect">
            <a:avLst/>
          </a:prstGeom>
        </p:spPr>
        <p:txBody>
          <a:bodyPr wrap="square" lIns="0" tIns="0" rIns="0" bIns="0">
            <a:spAutoFit/>
          </a:bodyPr>
          <a:lstStyle>
            <a:lvl1pPr marL="0">
              <a:defRPr sz="1588" b="0" i="0">
                <a:solidFill>
                  <a:schemeClr val="tx1"/>
                </a:solidFill>
                <a:latin typeface="Franklin Gothic Book"/>
                <a:ea typeface="+mn-ea"/>
                <a:cs typeface="Franklin Gothic Book"/>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Calibri" panose="020F0502020204030204" pitchFamily="34" charset="0"/>
              <a:buChar char="-"/>
            </a:pPr>
            <a:r>
              <a:rPr lang="en-US" sz="2100" b="1" u="sng" kern="0">
                <a:latin typeface="+mn-lt"/>
                <a:ea typeface="Calibri" panose="020F0502020204030204" pitchFamily="34" charset="0"/>
              </a:rPr>
              <a:t>Negative Impacts</a:t>
            </a:r>
          </a:p>
          <a:p>
            <a:pPr marL="800100" lvl="1" indent="-342900">
              <a:buFont typeface="Calibri" panose="020F0502020204030204" pitchFamily="34" charset="0"/>
              <a:buChar char="-"/>
            </a:pPr>
            <a:r>
              <a:rPr lang="en-US" sz="2100" kern="0">
                <a:solidFill>
                  <a:sysClr val="windowText" lastClr="000000"/>
                </a:solidFill>
              </a:rPr>
              <a:t>No significant changes, but coupled with an hourly analysis it would lead to overbuilding.</a:t>
            </a:r>
          </a:p>
          <a:p>
            <a:pPr marL="800100" lvl="1" indent="-342900">
              <a:buFont typeface="Calibri" panose="020F0502020204030204" pitchFamily="34" charset="0"/>
              <a:buChar char="-"/>
            </a:pPr>
            <a:r>
              <a:rPr lang="en-US" sz="2100" kern="0">
                <a:solidFill>
                  <a:sysClr val="windowText" lastClr="000000"/>
                </a:solidFill>
              </a:rPr>
              <a:t>The portfolios selected would not reflect reality, lowest-cost planning will suffer</a:t>
            </a:r>
          </a:p>
          <a:p>
            <a:pPr marL="800100" lvl="1" indent="-342900">
              <a:buFont typeface="Calibri" panose="020F0502020204030204" pitchFamily="34" charset="0"/>
              <a:buChar char="-"/>
            </a:pPr>
            <a:r>
              <a:rPr lang="en-US" sz="2100" kern="0">
                <a:solidFill>
                  <a:sysClr val="windowText" lastClr="000000"/>
                </a:solidFill>
              </a:rPr>
              <a:t>Retained NPAs would offer a lower-cost option for compliance.</a:t>
            </a:r>
          </a:p>
          <a:p>
            <a:pPr marL="800100" lvl="1" indent="-342900">
              <a:buFont typeface="Calibri" panose="020F0502020204030204" pitchFamily="34" charset="0"/>
              <a:buChar char="-"/>
            </a:pPr>
            <a:r>
              <a:rPr lang="en-US" sz="2100" kern="0">
                <a:solidFill>
                  <a:sysClr val="windowText" lastClr="000000"/>
                </a:solidFill>
              </a:rPr>
              <a:t>Reduced flexibility will lead to higher costs</a:t>
            </a:r>
          </a:p>
          <a:p>
            <a:pPr marL="800100" lvl="1" indent="-342900">
              <a:buFont typeface="Calibri" panose="020F0502020204030204" pitchFamily="34" charset="0"/>
              <a:buChar char="-"/>
            </a:pPr>
            <a:endParaRPr lang="en-US" sz="2100" kern="0">
              <a:solidFill>
                <a:sysClr val="windowText" lastClr="000000"/>
              </a:solidFill>
            </a:endParaRPr>
          </a:p>
          <a:p>
            <a:pPr lvl="1"/>
            <a:endParaRPr lang="en-US" sz="2100" kern="0">
              <a:solidFill>
                <a:sysClr val="windowText" lastClr="000000"/>
              </a:solidFill>
            </a:endParaRPr>
          </a:p>
          <a:p>
            <a:pPr marL="342900" indent="-342900">
              <a:buFont typeface="Calibri" panose="020F0502020204030204" pitchFamily="34" charset="0"/>
              <a:buChar char="-"/>
            </a:pPr>
            <a:r>
              <a:rPr lang="en-US" sz="2100" b="1" u="sng" kern="0">
                <a:latin typeface="+mn-lt"/>
                <a:ea typeface="Calibri" panose="020F0502020204030204" pitchFamily="34" charset="0"/>
              </a:rPr>
              <a:t>Other Considerations</a:t>
            </a:r>
          </a:p>
          <a:p>
            <a:pPr marL="800100" lvl="1" indent="-342900">
              <a:buFont typeface="Calibri" panose="020F0502020204030204" pitchFamily="34" charset="0"/>
              <a:buChar char="-"/>
            </a:pPr>
            <a:r>
              <a:rPr lang="en-US" sz="2100" kern="0">
                <a:solidFill>
                  <a:sysClr val="windowText" lastClr="000000"/>
                </a:solidFill>
              </a:rPr>
              <a:t>Allowing retained NPAs defeats the legislative intent of CETA.</a:t>
            </a:r>
          </a:p>
        </p:txBody>
      </p:sp>
    </p:spTree>
    <p:extLst>
      <p:ext uri="{BB962C8B-B14F-4D97-AF65-F5344CB8AC3E}">
        <p14:creationId xmlns:p14="http://schemas.microsoft.com/office/powerpoint/2010/main" val="3436843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6C1F6-7CC0-BBB8-67A9-AF37FB035CE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26DDBF-6868-DAD2-25A9-0C496679ED65}"/>
              </a:ext>
            </a:extLst>
          </p:cNvPr>
          <p:cNvSpPr>
            <a:spLocks noGrp="1"/>
          </p:cNvSpPr>
          <p:nvPr>
            <p:ph type="body" idx="1"/>
          </p:nvPr>
        </p:nvSpPr>
        <p:spPr>
          <a:xfrm>
            <a:off x="1941207" y="2752316"/>
            <a:ext cx="8309586" cy="2756848"/>
          </a:xfrm>
        </p:spPr>
        <p:txBody>
          <a:bodyPr>
            <a:normAutofit/>
          </a:bodyPr>
          <a:lstStyle/>
          <a:p>
            <a:pPr lvl="1"/>
            <a:endParaRPr lang="en-US" sz="1600"/>
          </a:p>
          <a:p>
            <a:pPr marL="0" indent="0" algn="ctr">
              <a:buNone/>
            </a:pPr>
            <a:r>
              <a:rPr lang="en-US" sz="3600" b="1">
                <a:latin typeface="Times New Roman" panose="02020603050405020304" pitchFamily="18" charset="0"/>
                <a:cs typeface="Times New Roman" panose="02020603050405020304" pitchFamily="18" charset="0"/>
              </a:rPr>
              <a:t>10 Minute Break</a:t>
            </a:r>
            <a:endParaRPr lang="en-US" sz="2000">
              <a:latin typeface="Times New Roman" panose="02020603050405020304" pitchFamily="18" charset="0"/>
              <a:cs typeface="Times New Roman" panose="02020603050405020304" pitchFamily="18" charset="0"/>
            </a:endParaRPr>
          </a:p>
          <a:p>
            <a:endParaRPr lang="en-US" sz="2000"/>
          </a:p>
        </p:txBody>
      </p:sp>
      <p:pic>
        <p:nvPicPr>
          <p:cNvPr id="2" name="Picture 1" descr="Logo, company name&#10;&#10;Description automatically generated">
            <a:extLst>
              <a:ext uri="{FF2B5EF4-FFF2-40B4-BE49-F238E27FC236}">
                <a16:creationId xmlns:a16="http://schemas.microsoft.com/office/drawing/2014/main" id="{A99ED913-B663-AE8C-131B-2225F51A9A0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410123" y="6055099"/>
            <a:ext cx="362422" cy="576470"/>
          </a:xfrm>
          <a:prstGeom prst="rect">
            <a:avLst/>
          </a:prstGeom>
        </p:spPr>
      </p:pic>
    </p:spTree>
    <p:extLst>
      <p:ext uri="{BB962C8B-B14F-4D97-AF65-F5344CB8AC3E}">
        <p14:creationId xmlns:p14="http://schemas.microsoft.com/office/powerpoint/2010/main" val="1268643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91791-3489-E42C-FA24-1AA9FA0C20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79880-AD0B-8AA2-D455-52CB556960E0}"/>
              </a:ext>
            </a:extLst>
          </p:cNvPr>
          <p:cNvSpPr>
            <a:spLocks noGrp="1"/>
          </p:cNvSpPr>
          <p:nvPr>
            <p:ph type="title"/>
          </p:nvPr>
        </p:nvSpPr>
        <p:spPr>
          <a:xfrm>
            <a:off x="259779" y="416986"/>
            <a:ext cx="11669623" cy="738664"/>
          </a:xfrm>
        </p:spPr>
        <p:txBody>
          <a:bodyPr/>
          <a:lstStyle/>
          <a:p>
            <a:pPr algn="ctr"/>
            <a:r>
              <a:rPr lang="en-US" sz="2400"/>
              <a:t>Question 4: How would a restriction on retained nonpower attributes interact with utility requirements under the Climate Commitment Act?</a:t>
            </a:r>
          </a:p>
        </p:txBody>
      </p:sp>
      <p:sp>
        <p:nvSpPr>
          <p:cNvPr id="3" name="Text Placeholder 2">
            <a:extLst>
              <a:ext uri="{FF2B5EF4-FFF2-40B4-BE49-F238E27FC236}">
                <a16:creationId xmlns:a16="http://schemas.microsoft.com/office/drawing/2014/main" id="{64313F37-2AD3-C2E0-C42A-A224166FBBA1}"/>
              </a:ext>
            </a:extLst>
          </p:cNvPr>
          <p:cNvSpPr>
            <a:spLocks noGrp="1"/>
          </p:cNvSpPr>
          <p:nvPr>
            <p:ph type="body" idx="1"/>
          </p:nvPr>
        </p:nvSpPr>
        <p:spPr>
          <a:xfrm>
            <a:off x="259779" y="1586537"/>
            <a:ext cx="5836221" cy="5816977"/>
          </a:xfrm>
        </p:spPr>
        <p:txBody>
          <a:bodyPr wrap="square" lIns="0" tIns="0" rIns="0" bIns="0" anchor="t">
            <a:spAutoFit/>
          </a:bodyPr>
          <a:lstStyle/>
          <a:p>
            <a:pPr marL="342900" marR="0" lvl="0" indent="-342900">
              <a:spcBef>
                <a:spcPts val="0"/>
              </a:spcBef>
              <a:spcAft>
                <a:spcPts val="0"/>
              </a:spcAft>
              <a:buFont typeface="Calibri" panose="020F0502020204030204" pitchFamily="34" charset="0"/>
              <a:buChar char="-"/>
            </a:pPr>
            <a:r>
              <a:rPr lang="en-US" sz="2100" b="1" u="sng">
                <a:effectLst/>
                <a:latin typeface="+mn-lt"/>
                <a:ea typeface="Calibri" panose="020F0502020204030204" pitchFamily="34" charset="0"/>
              </a:rPr>
              <a:t>Positively</a:t>
            </a:r>
          </a:p>
          <a:p>
            <a:pPr marL="742950" lvl="1" indent="-285750">
              <a:buFont typeface="Courier New" panose="02070309020205020404" pitchFamily="49" charset="0"/>
              <a:buChar char="o"/>
            </a:pPr>
            <a:r>
              <a:rPr lang="en-US" sz="2100">
                <a:ea typeface="Times New Roman" panose="02020603050405020304" pitchFamily="18" charset="0"/>
              </a:rPr>
              <a:t>By preventing</a:t>
            </a:r>
            <a:r>
              <a:rPr lang="en-US" sz="2100">
                <a:effectLst/>
                <a:ea typeface="Times New Roman" panose="02020603050405020304" pitchFamily="18" charset="0"/>
              </a:rPr>
              <a:t> </a:t>
            </a:r>
            <a:r>
              <a:rPr lang="en-US" sz="2100">
                <a:ea typeface="Times New Roman" panose="02020603050405020304" pitchFamily="18" charset="0"/>
              </a:rPr>
              <a:t>a utility from</a:t>
            </a:r>
            <a:r>
              <a:rPr lang="en-US" sz="2100">
                <a:effectLst/>
                <a:ea typeface="Times New Roman" panose="02020603050405020304" pitchFamily="18" charset="0"/>
              </a:rPr>
              <a:t> </a:t>
            </a:r>
            <a:r>
              <a:rPr lang="en-US" sz="2100">
                <a:ea typeface="Times New Roman" panose="02020603050405020304" pitchFamily="18" charset="0"/>
              </a:rPr>
              <a:t>using</a:t>
            </a:r>
            <a:r>
              <a:rPr lang="en-US" sz="2100">
                <a:effectLst/>
                <a:ea typeface="Times New Roman" panose="02020603050405020304" pitchFamily="18" charset="0"/>
              </a:rPr>
              <a:t> retained NPAs toward</a:t>
            </a:r>
            <a:r>
              <a:rPr lang="en-US" sz="2100">
                <a:ea typeface="Times New Roman" panose="02020603050405020304" pitchFamily="18" charset="0"/>
              </a:rPr>
              <a:t> CETA</a:t>
            </a:r>
            <a:r>
              <a:rPr lang="en-US" sz="2100">
                <a:effectLst/>
                <a:ea typeface="Times New Roman" panose="02020603050405020304" pitchFamily="18" charset="0"/>
              </a:rPr>
              <a:t> primary compliance a</a:t>
            </a:r>
            <a:r>
              <a:rPr lang="en-US" sz="2100">
                <a:ea typeface="Times New Roman" panose="02020603050405020304" pitchFamily="18" charset="0"/>
              </a:rPr>
              <a:t> restriction would stop the scenario in which, by using retained NPAs, the </a:t>
            </a:r>
            <a:r>
              <a:rPr lang="en-US" sz="2100">
                <a:effectLst/>
                <a:ea typeface="Times New Roman" panose="02020603050405020304" pitchFamily="18" charset="0"/>
              </a:rPr>
              <a:t>utility </a:t>
            </a:r>
            <a:r>
              <a:rPr lang="en-US" sz="2100">
                <a:ea typeface="Times New Roman" panose="02020603050405020304" pitchFamily="18" charset="0"/>
              </a:rPr>
              <a:t>would </a:t>
            </a:r>
            <a:r>
              <a:rPr lang="en-US" sz="2100">
                <a:effectLst/>
                <a:ea typeface="Times New Roman" panose="02020603050405020304" pitchFamily="18" charset="0"/>
              </a:rPr>
              <a:t>be projecting an optimistic picture of decarbonization in the context of CETA while showing a much bleaker picture in the context of the CCA.</a:t>
            </a:r>
          </a:p>
          <a:p>
            <a:pPr marL="742950" marR="0" lvl="1" indent="-285750">
              <a:spcBef>
                <a:spcPts val="0"/>
              </a:spcBef>
              <a:spcAft>
                <a:spcPts val="0"/>
              </a:spcAft>
              <a:buFont typeface="Courier New" panose="02070309020205020404" pitchFamily="49" charset="0"/>
              <a:buChar char="o"/>
            </a:pPr>
            <a:r>
              <a:rPr lang="en-US" sz="2100">
                <a:effectLst/>
                <a:ea typeface="Times New Roman" panose="02020603050405020304" pitchFamily="18" charset="0"/>
              </a:rPr>
              <a:t>Rules that would allow for the continued use of retained NPAs would not create an enforceable requirement to transition a utility’s system away from using fossil fuels to serve load.</a:t>
            </a:r>
          </a:p>
          <a:p>
            <a:pPr marL="742950" marR="0" lvl="1" indent="-285750">
              <a:spcBef>
                <a:spcPts val="0"/>
              </a:spcBef>
              <a:spcAft>
                <a:spcPts val="0"/>
              </a:spcAft>
              <a:buFont typeface="Courier New" panose="02070309020205020404" pitchFamily="49" charset="0"/>
              <a:buChar char="o"/>
            </a:pPr>
            <a:r>
              <a:rPr lang="en-US" sz="2100">
                <a:effectLst/>
                <a:ea typeface="Times New Roman" panose="02020603050405020304" pitchFamily="18" charset="0"/>
              </a:rPr>
              <a:t>CCA may reduce REC need if utilities can acquire RECs from market transactions.</a:t>
            </a:r>
          </a:p>
          <a:p>
            <a:pPr marL="742950" marR="0" lvl="1" indent="-285750">
              <a:spcBef>
                <a:spcPts val="0"/>
              </a:spcBef>
              <a:spcAft>
                <a:spcPts val="0"/>
              </a:spcAft>
              <a:buFont typeface="Courier New" panose="02070309020205020404" pitchFamily="49" charset="0"/>
              <a:buChar char="o"/>
            </a:pPr>
            <a:endParaRPr lang="en-US" sz="2100">
              <a:effectLst/>
              <a:ea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endParaRPr lang="en-US" sz="2100">
              <a:latin typeface="+mn-lt"/>
            </a:endParaRPr>
          </a:p>
        </p:txBody>
      </p:sp>
      <p:sp>
        <p:nvSpPr>
          <p:cNvPr id="4" name="Text Placeholder 2">
            <a:extLst>
              <a:ext uri="{FF2B5EF4-FFF2-40B4-BE49-F238E27FC236}">
                <a16:creationId xmlns:a16="http://schemas.microsoft.com/office/drawing/2014/main" id="{F5EE1C5E-0C5E-9944-2544-FD32ACFE2A92}"/>
              </a:ext>
            </a:extLst>
          </p:cNvPr>
          <p:cNvSpPr txBox="1">
            <a:spLocks/>
          </p:cNvSpPr>
          <p:nvPr/>
        </p:nvSpPr>
        <p:spPr>
          <a:xfrm>
            <a:off x="6093181" y="1586537"/>
            <a:ext cx="5836221" cy="5663089"/>
          </a:xfrm>
          <a:prstGeom prst="rect">
            <a:avLst/>
          </a:prstGeom>
        </p:spPr>
        <p:txBody>
          <a:bodyPr wrap="square" lIns="0" tIns="0" rIns="0" bIns="0">
            <a:spAutoFit/>
          </a:bodyPr>
          <a:lstStyle>
            <a:lvl1pPr marL="0">
              <a:defRPr sz="1588" b="0" i="0">
                <a:solidFill>
                  <a:schemeClr val="tx1"/>
                </a:solidFill>
                <a:latin typeface="Franklin Gothic Book"/>
                <a:ea typeface="+mn-ea"/>
                <a:cs typeface="Franklin Gothic Book"/>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marR="0" lvl="0" indent="-342900">
              <a:spcBef>
                <a:spcPts val="0"/>
              </a:spcBef>
              <a:spcAft>
                <a:spcPts val="0"/>
              </a:spcAft>
              <a:buFont typeface="Calibri" panose="020F0502020204030204" pitchFamily="34" charset="0"/>
              <a:buChar char="-"/>
            </a:pPr>
            <a:r>
              <a:rPr lang="en-US" sz="2400" b="1" u="sng">
                <a:effectLst/>
                <a:latin typeface="+mn-lt"/>
                <a:ea typeface="Calibri" panose="020F0502020204030204" pitchFamily="34" charset="0"/>
              </a:rPr>
              <a:t>Negatively</a:t>
            </a:r>
          </a:p>
          <a:p>
            <a:pPr marL="742950" marR="0" lvl="1" indent="-285750">
              <a:spcBef>
                <a:spcPts val="0"/>
              </a:spcBef>
              <a:spcAft>
                <a:spcPts val="0"/>
              </a:spcAft>
              <a:buFont typeface="Courier New" panose="02070309020205020404" pitchFamily="49" charset="0"/>
              <a:buChar char="o"/>
            </a:pPr>
            <a:r>
              <a:rPr lang="en-US" sz="2400">
                <a:effectLst/>
                <a:ea typeface="Times New Roman" panose="02020603050405020304" pitchFamily="18" charset="0"/>
              </a:rPr>
              <a:t>Any CCA benefits would be outweighed by increased CETA costs.</a:t>
            </a:r>
          </a:p>
          <a:p>
            <a:pPr marL="742950" marR="0" lvl="1" indent="-285750">
              <a:spcBef>
                <a:spcPts val="0"/>
              </a:spcBef>
              <a:spcAft>
                <a:spcPts val="0"/>
              </a:spcAft>
              <a:buFont typeface="Courier New" panose="02070309020205020404" pitchFamily="49" charset="0"/>
              <a:buChar char="o"/>
            </a:pPr>
            <a:r>
              <a:rPr lang="en-US" sz="2400">
                <a:effectLst/>
                <a:ea typeface="Times New Roman" panose="02020603050405020304" pitchFamily="18" charset="0"/>
              </a:rPr>
              <a:t>Restricted REC use may interfere with other utility operations.</a:t>
            </a:r>
          </a:p>
          <a:p>
            <a:pPr marL="742950" marR="0" lvl="1" indent="-285750">
              <a:spcBef>
                <a:spcPts val="0"/>
              </a:spcBef>
              <a:spcAft>
                <a:spcPts val="0"/>
              </a:spcAft>
              <a:buFont typeface="Courier New" panose="02070309020205020404" pitchFamily="49" charset="0"/>
              <a:buChar char="o"/>
            </a:pPr>
            <a:r>
              <a:rPr lang="en-US" sz="2400">
                <a:effectLst/>
                <a:ea typeface="Times New Roman" panose="02020603050405020304" pitchFamily="18" charset="0"/>
              </a:rPr>
              <a:t>Reduced flexibility will lead to higher costs.</a:t>
            </a:r>
          </a:p>
          <a:p>
            <a:pPr marL="342900" marR="0" lvl="0" indent="-342900">
              <a:spcBef>
                <a:spcPts val="0"/>
              </a:spcBef>
              <a:spcAft>
                <a:spcPts val="0"/>
              </a:spcAft>
              <a:buFont typeface="Calibri" panose="020F0502020204030204" pitchFamily="34" charset="0"/>
              <a:buChar char="-"/>
            </a:pPr>
            <a:r>
              <a:rPr lang="en-US" sz="2400" b="1" u="sng">
                <a:effectLst/>
                <a:latin typeface="+mn-lt"/>
                <a:ea typeface="Calibri" panose="020F0502020204030204" pitchFamily="34" charset="0"/>
              </a:rPr>
              <a:t>No effect</a:t>
            </a:r>
          </a:p>
          <a:p>
            <a:pPr marL="742950" marR="0" lvl="1" indent="-285750">
              <a:spcBef>
                <a:spcPts val="0"/>
              </a:spcBef>
              <a:spcAft>
                <a:spcPts val="0"/>
              </a:spcAft>
              <a:buFont typeface="Courier New" panose="02070309020205020404" pitchFamily="49" charset="0"/>
              <a:buChar char="o"/>
            </a:pPr>
            <a:r>
              <a:rPr lang="en-US" sz="2400">
                <a:effectLst/>
                <a:ea typeface="Times New Roman" panose="02020603050405020304" pitchFamily="18" charset="0"/>
              </a:rPr>
              <a:t>Restriction of REC use would not affect CCA compliance.</a:t>
            </a:r>
          </a:p>
          <a:p>
            <a:pPr marL="742950" marR="0" lvl="1" indent="-285750">
              <a:spcBef>
                <a:spcPts val="0"/>
              </a:spcBef>
              <a:spcAft>
                <a:spcPts val="0"/>
              </a:spcAft>
              <a:buFont typeface="Courier New" panose="02070309020205020404" pitchFamily="49" charset="0"/>
              <a:buChar char="o"/>
            </a:pPr>
            <a:r>
              <a:rPr lang="en-US" sz="2400">
                <a:effectLst/>
                <a:ea typeface="Times New Roman" panose="02020603050405020304" pitchFamily="18" charset="0"/>
              </a:rPr>
              <a:t>Rules, reporting, and compliance should be aligned where possible.</a:t>
            </a:r>
          </a:p>
          <a:p>
            <a:pPr lvl="1"/>
            <a:endParaRPr lang="en-US" sz="4000" kern="0">
              <a:solidFill>
                <a:sysClr val="windowText" lastClr="000000"/>
              </a:solidFill>
              <a:ea typeface="Times New Roman" panose="02020603050405020304" pitchFamily="18" charset="0"/>
            </a:endParaRPr>
          </a:p>
          <a:p>
            <a:pPr marL="342900" indent="-342900">
              <a:buFont typeface="Calibri" panose="020F0502020204030204" pitchFamily="34" charset="0"/>
              <a:buChar char="-"/>
            </a:pPr>
            <a:endParaRPr lang="en-US" sz="4000" kern="0">
              <a:latin typeface="+mn-lt"/>
            </a:endParaRPr>
          </a:p>
        </p:txBody>
      </p:sp>
    </p:spTree>
    <p:extLst>
      <p:ext uri="{BB962C8B-B14F-4D97-AF65-F5344CB8AC3E}">
        <p14:creationId xmlns:p14="http://schemas.microsoft.com/office/powerpoint/2010/main" val="252915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15f1b76-b32e-440f-80a7-f0ca4d8a872c" ContentTypeId="0x0101006E56B4D1795A2E4DB2F0B01679ED314A" PreviousValue="true"/>
</file>

<file path=customXml/item2.xml><?xml version="1.0" encoding="utf-8"?>
<p:properties xmlns:p="http://schemas.microsoft.com/office/2006/metadata/properties" xmlns:xsi="http://www.w3.org/2001/XMLSchema-instance" xmlns:pc="http://schemas.microsoft.com/office/infopath/2007/PartnerControls">
  <documentManagement>
    <Prefix xmlns="dc463f71-b30c-4ab2-9473-d307f9d35888">UE</Prefix>
    <DocumentSetType xmlns="dc463f71-b30c-4ab2-9473-d307f9d35888">Presentation</DocumentSetType>
    <Visibility xmlns="dc463f71-b30c-4ab2-9473-d307f9d35888">Full Visibility</Visibility>
    <IsConfidential xmlns="dc463f71-b30c-4ab2-9473-d307f9d35888">false</IsConfidential>
    <AgendaOrder xmlns="dc463f71-b30c-4ab2-9473-d307f9d35888">false</AgendaOrder>
    <CaseType xmlns="dc463f71-b30c-4ab2-9473-d307f9d35888">Rulemaking</CaseType>
    <IndustryCode xmlns="dc463f71-b30c-4ab2-9473-d307f9d35888">140</IndustryCode>
    <CaseStatus xmlns="dc463f71-b30c-4ab2-9473-d307f9d35888">Formal</CaseStatus>
    <OpenedDate xmlns="dc463f71-b30c-4ab2-9473-d307f9d35888">2021-03-18T07:00:00+00:00</OpenedDate>
    <SignificantOrder xmlns="dc463f71-b30c-4ab2-9473-d307f9d35888">false</SignificantOrder>
    <Date1 xmlns="dc463f71-b30c-4ab2-9473-d307f9d35888">2024-02-22T08:00:00+00:00</Date1>
    <IsDocumentOrder xmlns="dc463f71-b30c-4ab2-9473-d307f9d35888">false</IsDocumentOrder>
    <IsHighlyConfidential xmlns="dc463f71-b30c-4ab2-9473-d307f9d35888">false</IsHighlyConfidential>
    <CaseCompanyNames xmlns="dc463f71-b30c-4ab2-9473-d307f9d35888" xsi:nil="true"/>
    <Nickname xmlns="http://schemas.microsoft.com/sharepoint/v3" xsi:nil="true"/>
    <DocketNumber xmlns="dc463f71-b30c-4ab2-9473-d307f9d35888">210183</DocketNumber>
    <DelegatedOrder xmlns="dc463f71-b30c-4ab2-9473-d307f9d35888">false</DelegatedOrder>
  </documentManagement>
</p:properties>
</file>

<file path=customXml/item3.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CD238D1C1FD001469ABA2E73906F181D" ma:contentTypeVersion="36" ma:contentTypeDescription="" ma:contentTypeScope="" ma:versionID="d55fd0dbcad21712dc31864ee40feedd">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9af6b0a9aa2de783aac4f3d36dbacc3c"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AEFC3F-B05E-43D3-B77E-59120A68BFDD}"/>
</file>

<file path=customXml/itemProps2.xml><?xml version="1.0" encoding="utf-8"?>
<ds:datastoreItem xmlns:ds="http://schemas.openxmlformats.org/officeDocument/2006/customXml" ds:itemID="{80160299-0AD8-4276-978E-5A1481E929DB}">
  <ds:schemaRefs>
    <ds:schemaRef ds:uri="dc463f71-b30c-4ab2-9473-d307f9d358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D84281B-11A6-4179-9630-B4988CD2A9A3}"/>
</file>

<file path=customXml/itemProps4.xml><?xml version="1.0" encoding="utf-8"?>
<ds:datastoreItem xmlns:ds="http://schemas.openxmlformats.org/officeDocument/2006/customXml" ds:itemID="{C6D03A09-4EC8-4B57-AE20-FB1326CED7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UE-210183  CETA “Use” Rulemaking, Retained NPA workshop</vt:lpstr>
      <vt:lpstr>Agenda</vt:lpstr>
      <vt:lpstr>UE-210183 Docket History </vt:lpstr>
      <vt:lpstr>Workshop Guidelines</vt:lpstr>
      <vt:lpstr>Question 1: Should retained nonpower attributes be allowed to be used toward the 80 percent compliance obligation? </vt:lpstr>
      <vt:lpstr>Question 2: If retained nonpower attributes are not allowed to be used towards the 80 percent compliance obligation, how would this change affect a utility’s planning processes, costs, and operations? What impact would this restriction have on customers? </vt:lpstr>
      <vt:lpstr>Question 3: If retained nonpower attributes are not allowed to be used in planning for compliance towards the 80 percent compliance obligation, but are allowed to be used for compliance, how would this affect a utility’s planning processes, costs, and operations? What impact would this restriction have on customers? </vt:lpstr>
      <vt:lpstr>PowerPoint Presentation</vt:lpstr>
      <vt:lpstr>Question 4: How would a restriction on retained nonpower attributes interact with utility requirements under the Climate Commitment Act?</vt:lpstr>
      <vt:lpstr>Question 5: If a utility engages in a day-ahead market, such as SPP’s Markets+ or CAISO’s Extended Day-Ahead Market, how would a restriction on retained nonpower attributes affect market participation?</vt:lpstr>
      <vt:lpstr>Time for additional comments, discussion</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Commitment Act Workshop Series</dc:title>
  <dc:creator>Quinata, Keith (UTC)</dc:creator>
  <cp:revision>1</cp:revision>
  <dcterms:created xsi:type="dcterms:W3CDTF">2023-04-04T20:33:38Z</dcterms:created>
  <dcterms:modified xsi:type="dcterms:W3CDTF">2024-02-22T19:02:33Z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0x0101006E56B4D1795A2E4DB2F0B01679ED314A00CD238D1C1FD001469ABA2E73906F181D</vt:lpwstr>
  </property>
  <property fmtid="{D5CDD505-2E9C-101B-9397-08002B2CF9AE}" pid="3" name="_docset_NoMedatataSyncRequired">
    <vt:lpwstr>False</vt:lpwstr>
  </property>
</Properties>
</file>