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7"/>
  </p:notesMasterIdLst>
  <p:sldIdLst>
    <p:sldId id="256" r:id="rId2"/>
    <p:sldId id="333" r:id="rId3"/>
    <p:sldId id="338" r:id="rId4"/>
    <p:sldId id="331" r:id="rId5"/>
    <p:sldId id="332" r:id="rId6"/>
    <p:sldId id="298" r:id="rId7"/>
    <p:sldId id="348" r:id="rId8"/>
    <p:sldId id="309" r:id="rId9"/>
    <p:sldId id="344" r:id="rId10"/>
    <p:sldId id="345" r:id="rId11"/>
    <p:sldId id="346" r:id="rId12"/>
    <p:sldId id="347" r:id="rId13"/>
    <p:sldId id="335" r:id="rId14"/>
    <p:sldId id="262" r:id="rId15"/>
    <p:sldId id="336" r:id="rId16"/>
    <p:sldId id="337" r:id="rId17"/>
    <p:sldId id="300" r:id="rId18"/>
    <p:sldId id="323" r:id="rId19"/>
    <p:sldId id="319" r:id="rId20"/>
    <p:sldId id="339" r:id="rId21"/>
    <p:sldId id="340" r:id="rId22"/>
    <p:sldId id="341" r:id="rId23"/>
    <p:sldId id="342" r:id="rId24"/>
    <p:sldId id="301" r:id="rId25"/>
    <p:sldId id="303" r:id="rId26"/>
    <p:sldId id="312" r:id="rId27"/>
    <p:sldId id="305" r:id="rId28"/>
    <p:sldId id="313" r:id="rId29"/>
    <p:sldId id="318" r:id="rId30"/>
    <p:sldId id="274" r:id="rId31"/>
    <p:sldId id="324" r:id="rId32"/>
    <p:sldId id="259" r:id="rId33"/>
    <p:sldId id="275" r:id="rId34"/>
    <p:sldId id="349" r:id="rId35"/>
    <p:sldId id="343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5" autoAdjust="0"/>
    <p:restoredTop sz="94605" autoAdjust="0"/>
  </p:normalViewPr>
  <p:slideViewPr>
    <p:cSldViewPr snapToGrid="0">
      <p:cViewPr>
        <p:scale>
          <a:sx n="81" d="100"/>
          <a:sy n="81" d="100"/>
        </p:scale>
        <p:origin x="-930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207A096D-9650-4517-83B6-17F75D16ECD7}" type="datetimeFigureOut">
              <a:rPr lang="en-US" smtClean="0"/>
              <a:pPr/>
              <a:t>21-Jul-11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230C4C0A-CD52-43E9-A005-55A308A7B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4C0A-CD52-43E9-A005-55A308A7BB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Verbal point:  PacifiCorp looks to its regulators for</a:t>
            </a:r>
            <a:r>
              <a:rPr lang="en-US" baseline="0" dirty="0" smtClean="0"/>
              <a:t> guidance and support on these planned investments.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4C0A-CD52-43E9-A005-55A308A7BB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4C0A-CD52-43E9-A005-55A308A7BB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475" y="443"/>
            <a:chExt cx="11346" cy="1512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475" y="443"/>
              <a:ext cx="11346" cy="15128"/>
            </a:xfrm>
            <a:prstGeom prst="roundRect">
              <a:avLst>
                <a:gd name="adj" fmla="val 2440"/>
              </a:avLst>
            </a:prstGeom>
            <a:solidFill>
              <a:srgbClr val="4F81B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523" y="683"/>
              <a:ext cx="11251" cy="14587"/>
            </a:xfrm>
            <a:prstGeom prst="roundRect">
              <a:avLst>
                <a:gd name="adj" fmla="val 244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3886200"/>
            <a:ext cx="6602400" cy="14097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3400" y="6343650"/>
            <a:ext cx="2133600" cy="365125"/>
          </a:xfrm>
        </p:spPr>
        <p:txBody>
          <a:bodyPr/>
          <a:lstStyle/>
          <a:p>
            <a:fld id="{8BDA84FF-D7F4-4AFC-B997-4D11C41B969F}" type="datetime1">
              <a:rPr lang="en-US" smtClean="0"/>
              <a:pPr/>
              <a:t>21-Jul-11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8" y="5911403"/>
            <a:ext cx="3275012" cy="60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200400"/>
            <a:ext cx="14478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775" y="400050"/>
            <a:ext cx="862647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457450"/>
            <a:ext cx="7486650" cy="13716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DC28-49B9-48B9-9F4A-17830340D21B}" type="datetime1">
              <a:rPr lang="en-US" smtClean="0"/>
              <a:pPr/>
              <a:t>21-Jul-11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427038" y="1066800"/>
            <a:ext cx="8229600" cy="0"/>
          </a:xfrm>
          <a:prstGeom prst="line">
            <a:avLst/>
          </a:prstGeom>
          <a:noFill/>
          <a:ln w="28575">
            <a:solidFill>
              <a:srgbClr val="FFB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5250" y="285750"/>
            <a:ext cx="1028700" cy="5943600"/>
          </a:xfrm>
        </p:spPr>
        <p:txBody>
          <a:bodyPr vert="eaVert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342900"/>
            <a:ext cx="7143750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FB99-26F5-4543-84C2-B1B96193A044}" type="datetime1">
              <a:rPr lang="en-US" smtClean="0"/>
              <a:pPr/>
              <a:t>21-Jul-11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 flipH="1">
            <a:off x="7600950" y="285750"/>
            <a:ext cx="57150" cy="5943600"/>
          </a:xfrm>
          <a:prstGeom prst="line">
            <a:avLst/>
          </a:prstGeom>
          <a:noFill/>
          <a:ln w="28575">
            <a:solidFill>
              <a:srgbClr val="FFB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475" y="443"/>
            <a:chExt cx="11346" cy="15128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475" y="443"/>
              <a:ext cx="11346" cy="15128"/>
            </a:xfrm>
            <a:prstGeom prst="roundRect">
              <a:avLst>
                <a:gd name="adj" fmla="val 2440"/>
              </a:avLst>
            </a:prstGeom>
            <a:solidFill>
              <a:srgbClr val="4F81B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523" y="683"/>
              <a:ext cx="11251" cy="14587"/>
            </a:xfrm>
            <a:prstGeom prst="roundRect">
              <a:avLst>
                <a:gd name="adj" fmla="val 244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BE11-C330-487B-A9D9-D99BB60E6FFA}" type="datetime1">
              <a:rPr lang="en-US" smtClean="0"/>
              <a:pPr/>
              <a:t>21-Jul-11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427038" y="1066800"/>
            <a:ext cx="8229600" cy="0"/>
          </a:xfrm>
          <a:prstGeom prst="line">
            <a:avLst/>
          </a:prstGeom>
          <a:noFill/>
          <a:ln w="28575">
            <a:solidFill>
              <a:srgbClr val="FFB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475" y="443"/>
            <a:chExt cx="11346" cy="15128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475" y="443"/>
              <a:ext cx="11346" cy="15128"/>
            </a:xfrm>
            <a:prstGeom prst="roundRect">
              <a:avLst>
                <a:gd name="adj" fmla="val 2440"/>
              </a:avLst>
            </a:prstGeom>
            <a:solidFill>
              <a:srgbClr val="4F81B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523" y="683"/>
              <a:ext cx="11251" cy="14587"/>
            </a:xfrm>
            <a:prstGeom prst="roundRect">
              <a:avLst>
                <a:gd name="adj" fmla="val 244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0005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3138489"/>
            <a:ext cx="7772400" cy="80486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86250" y="6356350"/>
            <a:ext cx="933450" cy="365125"/>
          </a:xfrm>
        </p:spPr>
        <p:txBody>
          <a:bodyPr/>
          <a:lstStyle>
            <a:lvl1pPr algn="r">
              <a:defRPr/>
            </a:lvl1pPr>
          </a:lstStyle>
          <a:p>
            <a:fld id="{A8A8D9BB-561F-4490-BACF-8F2205869FB2}" type="datetime1">
              <a:rPr lang="en-US" smtClean="0"/>
              <a:pPr/>
              <a:t>21-Jul-11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495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50" y="6356350"/>
            <a:ext cx="400050" cy="365125"/>
          </a:xfrm>
        </p:spPr>
        <p:txBody>
          <a:bodyPr/>
          <a:lstStyle/>
          <a:p>
            <a:fld id="{F9568E4F-4020-4B45-90FC-11697DD31C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8" y="5911403"/>
            <a:ext cx="3275012" cy="60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75" y="1143000"/>
            <a:ext cx="862647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475" y="443"/>
            <a:chExt cx="11346" cy="15128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475" y="443"/>
              <a:ext cx="11346" cy="15128"/>
            </a:xfrm>
            <a:prstGeom prst="roundRect">
              <a:avLst>
                <a:gd name="adj" fmla="val 2440"/>
              </a:avLst>
            </a:prstGeom>
            <a:solidFill>
              <a:srgbClr val="4F81B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523" y="683"/>
              <a:ext cx="11251" cy="14587"/>
            </a:xfrm>
            <a:prstGeom prst="roundRect">
              <a:avLst>
                <a:gd name="adj" fmla="val 244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459C-B752-4FBE-8C24-2C12695F1762}" type="datetime1">
              <a:rPr lang="en-US" smtClean="0"/>
              <a:pPr/>
              <a:t>21-Jul-11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427038" y="1066800"/>
            <a:ext cx="8229600" cy="0"/>
          </a:xfrm>
          <a:prstGeom prst="line">
            <a:avLst/>
          </a:prstGeom>
          <a:noFill/>
          <a:ln w="28575">
            <a:solidFill>
              <a:srgbClr val="FFB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475" y="443"/>
            <a:chExt cx="11346" cy="15128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475" y="443"/>
              <a:ext cx="11346" cy="15128"/>
            </a:xfrm>
            <a:prstGeom prst="roundRect">
              <a:avLst>
                <a:gd name="adj" fmla="val 2440"/>
              </a:avLst>
            </a:prstGeom>
            <a:solidFill>
              <a:srgbClr val="4F81B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523" y="683"/>
              <a:ext cx="11251" cy="14587"/>
            </a:xfrm>
            <a:prstGeom prst="roundRect">
              <a:avLst>
                <a:gd name="adj" fmla="val 244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9912"/>
            <a:ext cx="4040188" cy="4446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0015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9912"/>
            <a:ext cx="4041775" cy="4446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5A3E-69A5-48E8-9C2D-8AE21C50486A}" type="datetime1">
              <a:rPr lang="en-US" smtClean="0"/>
              <a:pPr/>
              <a:t>21-Jul-11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27038" y="1066800"/>
            <a:ext cx="8229600" cy="0"/>
          </a:xfrm>
          <a:prstGeom prst="line">
            <a:avLst/>
          </a:prstGeom>
          <a:noFill/>
          <a:ln w="28575">
            <a:solidFill>
              <a:srgbClr val="FFB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475" y="443"/>
            <a:chExt cx="11346" cy="15128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475" y="443"/>
              <a:ext cx="11346" cy="15128"/>
            </a:xfrm>
            <a:prstGeom prst="roundRect">
              <a:avLst>
                <a:gd name="adj" fmla="val 2440"/>
              </a:avLst>
            </a:prstGeom>
            <a:solidFill>
              <a:srgbClr val="4F81B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523" y="683"/>
              <a:ext cx="11251" cy="14587"/>
            </a:xfrm>
            <a:prstGeom prst="roundRect">
              <a:avLst>
                <a:gd name="adj" fmla="val 244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045C-C075-4392-A92F-59B09142FCCC}" type="datetime1">
              <a:rPr lang="en-US" smtClean="0"/>
              <a:pPr/>
              <a:t>21-Jul-11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427038" y="1066800"/>
            <a:ext cx="8229600" cy="0"/>
          </a:xfrm>
          <a:prstGeom prst="line">
            <a:avLst/>
          </a:prstGeom>
          <a:noFill/>
          <a:ln w="28575">
            <a:solidFill>
              <a:srgbClr val="FFB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9FED-8932-40F8-AE7F-5D223E2FEAE1}" type="datetime1">
              <a:rPr lang="en-US" smtClean="0"/>
              <a:pPr/>
              <a:t>21-Jul-11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475" y="443"/>
            <a:chExt cx="11346" cy="15128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475" y="443"/>
              <a:ext cx="11346" cy="15128"/>
            </a:xfrm>
            <a:prstGeom prst="roundRect">
              <a:avLst>
                <a:gd name="adj" fmla="val 2440"/>
              </a:avLst>
            </a:prstGeom>
            <a:solidFill>
              <a:srgbClr val="4F81B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523" y="683"/>
              <a:ext cx="11251" cy="14587"/>
            </a:xfrm>
            <a:prstGeom prst="roundRect">
              <a:avLst>
                <a:gd name="adj" fmla="val 244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AF38-8E78-4AE7-8C8F-6CEDC9B518AA}" type="datetime1">
              <a:rPr lang="en-US" smtClean="0"/>
              <a:pPr/>
              <a:t>21-Jul-11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3543300" y="285750"/>
            <a:ext cx="0" cy="5886450"/>
          </a:xfrm>
          <a:prstGeom prst="line">
            <a:avLst/>
          </a:prstGeom>
          <a:noFill/>
          <a:ln w="28575">
            <a:solidFill>
              <a:srgbClr val="FFB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97F8-7783-482F-981C-197ADA60C5D0}" type="datetime1">
              <a:rPr lang="en-US" smtClean="0"/>
              <a:pPr/>
              <a:t>21-Jul-11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9488E-4F2C-4F45-A74D-84823DD71912}" type="datetime1">
              <a:rPr lang="en-US" smtClean="0"/>
              <a:pPr/>
              <a:t>21-Jul-11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8E4F-4020-4B45-90FC-11697DD31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70C0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cificorp.com/es/dsm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2011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Integrated Resource Plan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9" y="3886200"/>
            <a:ext cx="7531870" cy="14097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Washington Utilities and Transportation Commission</a:t>
            </a:r>
          </a:p>
          <a:p>
            <a:r>
              <a:rPr lang="en-US" dirty="0" smtClean="0"/>
              <a:t>July 28,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Purchase Contract Trends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6910" y="1129600"/>
            <a:ext cx="8547798" cy="112123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Expiration of BPA peaking contract (575 MW in late 2011) and hydro contracts in 2011-2012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Expiration of third-quarter firm purchases (“front office transactions”)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68" y="2110154"/>
            <a:ext cx="7135446" cy="452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746"/>
            <a:ext cx="8229600" cy="7540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System Energy Balance</a:t>
            </a:r>
            <a:endParaRPr lang="en-US" sz="3200" strike="sngStrike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693" y="1780434"/>
            <a:ext cx="6957646" cy="476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6910" y="1188215"/>
            <a:ext cx="8547798" cy="53507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Heavy load hour energy deficits begin in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746"/>
            <a:ext cx="8229600" cy="7540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West-side Energy Balance</a:t>
            </a:r>
            <a:endParaRPr lang="en-US" sz="3200" strike="sngStrike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754" y="1217421"/>
            <a:ext cx="6975727" cy="493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PacifiCorp’s Peak Capacity Deficit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08" y="1488831"/>
            <a:ext cx="7813958" cy="45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2011 IRP Resource Strategies – DSM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6911" y="1082708"/>
            <a:ext cx="8214528" cy="563461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Energy efficiency:  acquire up to 1,200 MW of cost-effective capacity by 2020 (~4.5 million MWh)</a:t>
            </a: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3200" dirty="0" smtClean="0">
                <a:latin typeface="Gill Sans MT" pitchFamily="34" charset="0"/>
              </a:rPr>
              <a:t>Washington, 79 MW by 2020 (~383 thousand MWh)</a:t>
            </a: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3200" dirty="0" smtClean="0">
                <a:latin typeface="Gill Sans MT" pitchFamily="34" charset="0"/>
              </a:rPr>
              <a:t>Preferred portfolio includes about 2,560 MW by </a:t>
            </a:r>
            <a:r>
              <a:rPr lang="en-US" sz="3300" dirty="0" smtClean="0">
                <a:latin typeface="Gill Sans MT" pitchFamily="34" charset="0"/>
              </a:rPr>
              <a:t>2030 (</a:t>
            </a:r>
            <a:r>
              <a:rPr lang="en-US" sz="3600" dirty="0" smtClean="0">
                <a:latin typeface="Gill Sans MT" pitchFamily="34" charset="0"/>
              </a:rPr>
              <a:t>~</a:t>
            </a:r>
            <a:r>
              <a:rPr lang="en-US" sz="3300" dirty="0" smtClean="0">
                <a:latin typeface="Gill Sans MT" pitchFamily="34" charset="0"/>
              </a:rPr>
              <a:t>10.7 million MWh)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Load control:  acquire up to 250 MW of cost-effective irrigation load control, commercial curtailment, and residential direct load control by 2020 (~60 MW in the west)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2011 IRP Resource Strategies – Thermal and Market</a:t>
            </a:r>
            <a:endParaRPr lang="en-US" sz="2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6911" y="1106153"/>
            <a:ext cx="8214528" cy="464987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Combined-cycle combustion turbines: 1,700 MW acquired by 2019</a:t>
            </a: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3200" dirty="0" smtClean="0">
                <a:latin typeface="Gill Sans MT" pitchFamily="34" charset="0"/>
              </a:rPr>
              <a:t>additions in 2014 (Lake Side 2), 2016, and 2019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Firm market purchases:  ranges from 350 MW to ~1,400 MW on an annual basis, peaking in 2013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Coal plant turbine upgrades:  65 MW (12 MW </a:t>
            </a:r>
            <a:r>
              <a:rPr kumimoji="0" lang="en-US" sz="3200" b="0" i="0" u="non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at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Jim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Bridger)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 IRP Resource Strategies – Renewables and Distributed Generation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6911" y="1117875"/>
            <a:ext cx="8214528" cy="515397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Wind:  Additions beginning in 2018, 800 MW added through 2020 and 2,100 MW added by 2030</a:t>
            </a:r>
            <a:endParaRPr lang="en-US" sz="3200" strike="sngStrike" dirty="0" smtClean="0">
              <a:solidFill>
                <a:srgbClr val="FF0000"/>
              </a:solidFill>
              <a:latin typeface="Gill Sans MT" pitchFamily="34" charset="0"/>
            </a:endParaRP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3200" dirty="0" smtClean="0">
                <a:latin typeface="Gill Sans MT" pitchFamily="34" charset="0"/>
              </a:rPr>
              <a:t>additions driven by</a:t>
            </a:r>
          </a:p>
          <a:p>
            <a:pPr marL="1257300" lvl="2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3200" dirty="0" smtClean="0">
                <a:latin typeface="Gill Sans MT" pitchFamily="34" charset="0"/>
              </a:rPr>
              <a:t>Assumed long-term state/federal renewables policies and/or carbon policies and associated uncertainty</a:t>
            </a:r>
          </a:p>
          <a:p>
            <a:pPr marL="1257300" lvl="2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3200" dirty="0" smtClean="0">
                <a:latin typeface="Gill Sans MT" pitchFamily="34" charset="0"/>
              </a:rPr>
              <a:t>Fuel risk mitigation and resource diversity benefits</a:t>
            </a:r>
          </a:p>
          <a:p>
            <a:pPr marL="1257300" lvl="2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3200" dirty="0" smtClean="0">
                <a:latin typeface="Gill Sans MT" pitchFamily="34" charset="0"/>
              </a:rPr>
              <a:t>Federal production tax credit assumed to fully expire by 2015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Distributed generation:  acquire up to 100 MW by 2020</a:t>
            </a: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3200" dirty="0" smtClean="0">
                <a:latin typeface="Gill Sans MT" pitchFamily="34" charset="0"/>
              </a:rPr>
              <a:t>Combined Heat &amp; Power,  ~50 MW</a:t>
            </a: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3200" dirty="0" smtClean="0">
                <a:latin typeface="Gill Sans MT" pitchFamily="34" charset="0"/>
              </a:rPr>
              <a:t>Solar photovoltaic programs</a:t>
            </a: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3200" dirty="0" smtClean="0">
                <a:latin typeface="Gill Sans MT" pitchFamily="34" charset="0"/>
              </a:rPr>
              <a:t>Investigate cost-effectiveness of a solar hot water heating program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Energy storage evaluation</a:t>
            </a: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endParaRPr lang="en-US" sz="3200" dirty="0" smtClean="0">
              <a:latin typeface="Gill Sans MT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797" y="1916213"/>
            <a:ext cx="4748310" cy="383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6708" y="1933120"/>
            <a:ext cx="4676469" cy="381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 Energy Mix: 2011 versus 2020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599" y="5549152"/>
            <a:ext cx="6705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*    Energy mix expressed in megawatt-hours.</a:t>
            </a: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**   Renewable resources include wind, solar, and geothermal.</a:t>
            </a: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*** Hydroelectric</a:t>
            </a:r>
            <a:r>
              <a:rPr lang="en-US" sz="1100" baseline="0" dirty="0" smtClean="0">
                <a:latin typeface="Times New Roman" pitchFamily="18" charset="0"/>
                <a:cs typeface="Times New Roman" pitchFamily="18" charset="0"/>
              </a:rPr>
              <a:t> resources include owned, PURPA Qualifying Facilities, and contract purchases.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943708" y="1565031"/>
            <a:ext cx="7391400" cy="468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7800" y="166635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2011 Energy Mix*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8040" y="165630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2020 Energy Mix*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Carbon Dioxide Emissions Trend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Based on nominal $19/ton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Tax beginning in 2015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7537" y="5902566"/>
            <a:ext cx="8325059" cy="65063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Gas prices have a significant impact on CO</a:t>
            </a:r>
            <a:r>
              <a:rPr lang="en-US" sz="3200" baseline="-20000" dirty="0" smtClean="0">
                <a:latin typeface="Gill Sans MT" pitchFamily="34" charset="0"/>
              </a:rPr>
              <a:t>2</a:t>
            </a:r>
            <a:r>
              <a:rPr lang="en-US" sz="3200" dirty="0" smtClean="0">
                <a:latin typeface="Gill Sans MT" pitchFamily="34" charset="0"/>
              </a:rPr>
              <a:t> emissions—lower prices lead to lower coal plant utilization and greater gas plant reliance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539" y="1202348"/>
            <a:ext cx="6402553" cy="464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7780" y="3279166"/>
            <a:ext cx="7772400" cy="80486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b="1" dirty="0" smtClean="0"/>
              <a:t>Energy Gateway Status and IRP Scenario Analysis</a:t>
            </a:r>
            <a:endParaRPr lang="en-US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Changes from the Last IRP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6911" y="1082707"/>
            <a:ext cx="8214528" cy="555255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Decrease in peak resource need of 175 MW on an average annual basis for 2011 through 2020; capacity deficit begins in 2011 for both IRPs </a:t>
            </a: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3200" dirty="0" smtClean="0">
                <a:latin typeface="Gill Sans MT" pitchFamily="34" charset="0"/>
              </a:rPr>
              <a:t>Reduction in system coincident peak load of 345 MW on an average annual basis for 2011 through 2020 (west down 283 MW;  east down 62 MW)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Decrease in projected natural gas and wholesale electricity prices relative to the forecasts prepared in 2008 and 2009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Methodology</a:t>
            </a: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3200" dirty="0" smtClean="0">
                <a:latin typeface="Gill Sans MT" pitchFamily="34" charset="0"/>
              </a:rPr>
              <a:t>Updated demand-side management/distributed generation potential study</a:t>
            </a: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3200" dirty="0" smtClean="0">
                <a:latin typeface="Gill Sans MT" pitchFamily="34" charset="0"/>
              </a:rPr>
              <a:t>Conducted Energy Gateway scenario analysis prior to preferred portfolio determination </a:t>
            </a: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3200" dirty="0" smtClean="0">
                <a:latin typeface="Gill Sans MT" pitchFamily="34" charset="0"/>
              </a:rPr>
              <a:t>Conducted Loss of Load Probability (LOLP) study, leading to selection of a 13% capacity planning reserve margin</a:t>
            </a: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3200" dirty="0" smtClean="0">
                <a:latin typeface="Gill Sans MT" pitchFamily="34" charset="0"/>
              </a:rPr>
              <a:t>Disaggregated west-side transmission topology</a:t>
            </a:r>
            <a:endParaRPr lang="en-US" sz="3200" strike="sngStrike" dirty="0" smtClean="0">
              <a:latin typeface="Gill Sans MT" pitchFamily="34" charset="0"/>
            </a:endParaRPr>
          </a:p>
          <a:p>
            <a:pPr marL="1257300" lvl="2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3200" dirty="0" smtClean="0">
                <a:latin typeface="Gill Sans MT" pitchFamily="34" charset="0"/>
              </a:rPr>
              <a:t>West Main bubble converted to four new bubbles (Portland/North Coals, Willamette Valley/Central Coast, South-Central Oregon/North California, Bethel Substation)</a:t>
            </a: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3200" dirty="0" smtClean="0">
                <a:latin typeface="Gill Sans MT" pitchFamily="34" charset="0"/>
              </a:rPr>
              <a:t>Implemented </a:t>
            </a:r>
            <a:r>
              <a:rPr lang="en-US" sz="3200" i="1" dirty="0" smtClean="0">
                <a:latin typeface="Gill Sans MT" pitchFamily="34" charset="0"/>
              </a:rPr>
              <a:t>System Optimizer </a:t>
            </a:r>
            <a:r>
              <a:rPr lang="en-US" sz="3200" dirty="0" smtClean="0">
                <a:latin typeface="Gill Sans MT" pitchFamily="34" charset="0"/>
              </a:rPr>
              <a:t>proof-of-concept modeling for optimized coal plant replacement scenarios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274638"/>
            <a:ext cx="8229600" cy="754062"/>
          </a:xfrm>
        </p:spPr>
        <p:txBody>
          <a:bodyPr/>
          <a:lstStyle/>
          <a:p>
            <a:r>
              <a:rPr lang="en-US" dirty="0" smtClean="0"/>
              <a:t>Energy Gateway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2" descr="X:\Non-Public Transmission\TRANSMISSION\(RSP Group) Energy Gateway\Maps\EG 11 1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238" y="1269608"/>
            <a:ext cx="4308261" cy="4608677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3201" y="1220012"/>
            <a:ext cx="4902199" cy="5405640"/>
          </a:xfrm>
          <a:prstGeom prst="rect">
            <a:avLst/>
          </a:prstGeom>
        </p:spPr>
        <p:txBody>
          <a:bodyPr/>
          <a:lstStyle/>
          <a:p>
            <a:pPr marL="282575" marR="0" lvl="0" indent="-282575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 smtClean="0">
                <a:latin typeface="Gill Sans MT" pitchFamily="34" charset="0"/>
                <a:cs typeface="Times New Roman" pitchFamily="18" charset="0"/>
              </a:rPr>
              <a:t>Key Principles</a:t>
            </a:r>
          </a:p>
          <a:p>
            <a:pPr marL="574675" lvl="1" indent="-176213" fontAlgn="auto">
              <a:spcBef>
                <a:spcPts val="900"/>
              </a:spcBef>
              <a:spcAft>
                <a:spcPts val="0"/>
              </a:spcAft>
              <a:buFont typeface="Times New Roman" pitchFamily="18" charset="0"/>
              <a:buChar char="–"/>
              <a:defRPr/>
            </a:pPr>
            <a:r>
              <a:rPr lang="en-US" sz="1700" kern="0" dirty="0" smtClean="0">
                <a:solidFill>
                  <a:srgbClr val="000000"/>
                </a:solidFill>
                <a:latin typeface="Gill Sans MT" pitchFamily="34" charset="0"/>
                <a:cs typeface="Times New Roman" pitchFamily="18" charset="0"/>
              </a:rPr>
              <a:t>Secure capacity for the long-term benefit of customers </a:t>
            </a:r>
          </a:p>
          <a:p>
            <a:pPr marL="574675" lvl="1" indent="-176213" fontAlgn="auto">
              <a:spcBef>
                <a:spcPts val="900"/>
              </a:spcBef>
              <a:spcAft>
                <a:spcPts val="0"/>
              </a:spcAft>
              <a:buFont typeface="Times New Roman" pitchFamily="18" charset="0"/>
              <a:buChar char="–"/>
              <a:defRPr/>
            </a:pPr>
            <a:r>
              <a:rPr lang="en-US" sz="1700" kern="0" dirty="0" smtClean="0">
                <a:solidFill>
                  <a:srgbClr val="000000"/>
                </a:solidFill>
                <a:latin typeface="Gill Sans MT" pitchFamily="34" charset="0"/>
                <a:cs typeface="Times New Roman" pitchFamily="18" charset="0"/>
              </a:rPr>
              <a:t>Load service needs first, regional needs second</a:t>
            </a:r>
          </a:p>
          <a:p>
            <a:pPr marL="574675" lvl="1" indent="-176213" fontAlgn="auto">
              <a:spcBef>
                <a:spcPts val="900"/>
              </a:spcBef>
              <a:spcAft>
                <a:spcPts val="0"/>
              </a:spcAft>
              <a:buFont typeface="Times New Roman" pitchFamily="18" charset="0"/>
              <a:buChar char="–"/>
              <a:defRPr/>
            </a:pPr>
            <a:r>
              <a:rPr lang="en-US" sz="1700" kern="0" dirty="0" smtClean="0">
                <a:solidFill>
                  <a:srgbClr val="000000"/>
                </a:solidFill>
                <a:latin typeface="Gill Sans MT" pitchFamily="34" charset="0"/>
                <a:cs typeface="Times New Roman" pitchFamily="18" charset="0"/>
              </a:rPr>
              <a:t>Support multiple resource scenarios</a:t>
            </a:r>
          </a:p>
          <a:p>
            <a:pPr marL="574675" lvl="1" indent="-176213" fontAlgn="auto">
              <a:spcBef>
                <a:spcPts val="900"/>
              </a:spcBef>
              <a:spcAft>
                <a:spcPts val="0"/>
              </a:spcAft>
              <a:buFont typeface="Times New Roman" pitchFamily="18" charset="0"/>
              <a:buChar char="–"/>
              <a:defRPr/>
            </a:pPr>
            <a:r>
              <a:rPr lang="en-US" sz="1700" kern="0" dirty="0" smtClean="0">
                <a:solidFill>
                  <a:srgbClr val="000000"/>
                </a:solidFill>
                <a:latin typeface="Gill Sans MT" pitchFamily="34" charset="0"/>
                <a:cs typeface="Times New Roman" pitchFamily="18" charset="0"/>
              </a:rPr>
              <a:t>Secure regulatory and community support</a:t>
            </a:r>
          </a:p>
          <a:p>
            <a:pPr marL="574675" lvl="1" indent="-176213" fontAlgn="auto">
              <a:spcBef>
                <a:spcPts val="900"/>
              </a:spcBef>
              <a:spcAft>
                <a:spcPts val="0"/>
              </a:spcAft>
              <a:buFont typeface="Times New Roman" pitchFamily="18" charset="0"/>
              <a:buChar char="–"/>
              <a:defRPr/>
            </a:pPr>
            <a:r>
              <a:rPr lang="en-US" sz="1700" kern="0" dirty="0" smtClean="0">
                <a:solidFill>
                  <a:srgbClr val="000000"/>
                </a:solidFill>
                <a:latin typeface="Gill Sans MT" pitchFamily="34" charset="0"/>
                <a:cs typeface="Times New Roman" pitchFamily="18" charset="0"/>
              </a:rPr>
              <a:t>Build it</a:t>
            </a:r>
          </a:p>
          <a:p>
            <a:pPr marL="282575" indent="-282575" fontAlgn="auto">
              <a:spcBef>
                <a:spcPts val="900"/>
              </a:spcBef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Gill Sans MT" pitchFamily="34" charset="0"/>
                <a:cs typeface="Times New Roman" pitchFamily="18" charset="0"/>
              </a:rPr>
              <a:t>Highlights</a:t>
            </a:r>
          </a:p>
          <a:p>
            <a:pPr marL="574675" lvl="1" indent="-176213" fontAlgn="auto">
              <a:spcBef>
                <a:spcPts val="900"/>
              </a:spcBef>
              <a:spcAft>
                <a:spcPts val="0"/>
              </a:spcAft>
              <a:buFont typeface="Times New Roman" pitchFamily="18" charset="0"/>
              <a:buChar char="–"/>
              <a:defRPr/>
            </a:pPr>
            <a:r>
              <a:rPr lang="en-US" sz="1700" kern="0" dirty="0" smtClean="0">
                <a:solidFill>
                  <a:srgbClr val="000000"/>
                </a:solidFill>
                <a:latin typeface="Gill Sans MT" pitchFamily="34" charset="0"/>
                <a:cs typeface="Times New Roman" pitchFamily="18" charset="0"/>
              </a:rPr>
              <a:t>Approximately 2,000 new line miles</a:t>
            </a:r>
          </a:p>
          <a:p>
            <a:pPr marL="574675" lvl="1" indent="-176213" fontAlgn="auto">
              <a:spcBef>
                <a:spcPts val="900"/>
              </a:spcBef>
              <a:spcAft>
                <a:spcPts val="0"/>
              </a:spcAft>
              <a:buFont typeface="Times New Roman" pitchFamily="18" charset="0"/>
              <a:buChar char="–"/>
              <a:defRPr/>
            </a:pPr>
            <a:r>
              <a:rPr lang="en-US" sz="1700" kern="0" dirty="0" smtClean="0">
                <a:latin typeface="Gill Sans MT" pitchFamily="34" charset="0"/>
                <a:cs typeface="Times New Roman" pitchFamily="18" charset="0"/>
              </a:rPr>
              <a:t>Multi-year, multi-billion dollar investment</a:t>
            </a:r>
          </a:p>
          <a:p>
            <a:pPr marL="574675" lvl="1" indent="-176213" fontAlgn="auto">
              <a:spcBef>
                <a:spcPts val="900"/>
              </a:spcBef>
              <a:spcAft>
                <a:spcPts val="0"/>
              </a:spcAft>
              <a:buFont typeface="Times New Roman" pitchFamily="18" charset="0"/>
              <a:buChar char="–"/>
              <a:defRPr/>
            </a:pPr>
            <a:r>
              <a:rPr lang="en-US" sz="1700" kern="0" dirty="0" smtClean="0">
                <a:latin typeface="Gill Sans MT" pitchFamily="34" charset="0"/>
                <a:cs typeface="Times New Roman" pitchFamily="18" charset="0"/>
              </a:rPr>
              <a:t>Segment “B” completed November 2010</a:t>
            </a:r>
          </a:p>
          <a:p>
            <a:pPr marL="574675" lvl="1" indent="-176213" fontAlgn="auto">
              <a:spcBef>
                <a:spcPts val="900"/>
              </a:spcBef>
              <a:spcAft>
                <a:spcPts val="0"/>
              </a:spcAft>
              <a:buFont typeface="Times New Roman" pitchFamily="18" charset="0"/>
              <a:buChar char="–"/>
              <a:defRPr/>
            </a:pPr>
            <a:r>
              <a:rPr lang="en-US" sz="1700" kern="0" dirty="0" smtClean="0">
                <a:latin typeface="Gill Sans MT" pitchFamily="34" charset="0"/>
                <a:cs typeface="Times New Roman" pitchFamily="18" charset="0"/>
              </a:rPr>
              <a:t>Segment “C” under construction</a:t>
            </a:r>
          </a:p>
          <a:p>
            <a:pPr marL="574675" lvl="1" indent="-176213" fontAlgn="auto">
              <a:spcBef>
                <a:spcPts val="900"/>
              </a:spcBef>
              <a:spcAft>
                <a:spcPts val="0"/>
              </a:spcAft>
              <a:buFont typeface="Times New Roman" pitchFamily="18" charset="0"/>
              <a:buChar char="–"/>
              <a:defRPr/>
            </a:pPr>
            <a:r>
              <a:rPr lang="en-US" sz="1700" kern="0" dirty="0" smtClean="0">
                <a:latin typeface="Gill Sans MT" pitchFamily="34" charset="0"/>
                <a:cs typeface="Times New Roman" pitchFamily="18" charset="0"/>
              </a:rPr>
              <a:t>Ratings and license obtained </a:t>
            </a:r>
            <a:r>
              <a:rPr lang="en-US" sz="1700" kern="0" dirty="0" smtClean="0">
                <a:solidFill>
                  <a:srgbClr val="000000"/>
                </a:solidFill>
                <a:latin typeface="Gill Sans MT" pitchFamily="34" charset="0"/>
                <a:cs typeface="Times New Roman" pitchFamily="18" charset="0"/>
              </a:rPr>
              <a:t>from WECC to interconnect and operate all segments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274638"/>
            <a:ext cx="8595360" cy="754062"/>
          </a:xfrm>
        </p:spPr>
        <p:txBody>
          <a:bodyPr>
            <a:normAutofit/>
          </a:bodyPr>
          <a:lstStyle/>
          <a:p>
            <a:r>
              <a:rPr lang="en-US" dirty="0" smtClean="0"/>
              <a:t>2011 IRP </a:t>
            </a:r>
            <a:r>
              <a:rPr lang="en-US" i="1" dirty="0" smtClean="0"/>
              <a:t>System Optimizer </a:t>
            </a:r>
            <a:r>
              <a:rPr lang="en-US" dirty="0" smtClean="0"/>
              <a:t>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1173139"/>
            <a:ext cx="8272273" cy="5329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9" name="Content Placeholder 3"/>
          <p:cNvPicPr>
            <a:picLocks/>
          </p:cNvPicPr>
          <p:nvPr/>
        </p:nvPicPr>
        <p:blipFill>
          <a:blip r:embed="rId3" cstate="print"/>
          <a:srcRect l="39608" t="29955" r="14510" b="30309"/>
          <a:stretch>
            <a:fillRect/>
          </a:stretch>
        </p:blipFill>
        <p:spPr bwMode="auto">
          <a:xfrm>
            <a:off x="4620768" y="1500175"/>
            <a:ext cx="2049115" cy="174242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" name="Content Placeholder 3"/>
          <p:cNvPicPr>
            <a:picLocks/>
          </p:cNvPicPr>
          <p:nvPr/>
        </p:nvPicPr>
        <p:blipFill>
          <a:blip r:embed="rId4" cstate="print"/>
          <a:srcRect l="8750" t="21637" r="33795" b="30281"/>
          <a:stretch>
            <a:fillRect/>
          </a:stretch>
        </p:blipFill>
        <p:spPr bwMode="auto">
          <a:xfrm>
            <a:off x="175151" y="4536949"/>
            <a:ext cx="2697539" cy="205409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1" name="Content Placeholder 3"/>
          <p:cNvPicPr>
            <a:picLocks/>
          </p:cNvPicPr>
          <p:nvPr/>
        </p:nvPicPr>
        <p:blipFill>
          <a:blip r:embed="rId5" cstate="print"/>
          <a:srcRect l="9451" t="21181" r="34072" b="30903"/>
          <a:stretch>
            <a:fillRect/>
          </a:stretch>
        </p:blipFill>
        <p:spPr bwMode="auto">
          <a:xfrm>
            <a:off x="3222719" y="4536949"/>
            <a:ext cx="2685481" cy="20610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2" name="Content Placeholder 3"/>
          <p:cNvPicPr>
            <a:picLocks/>
          </p:cNvPicPr>
          <p:nvPr/>
        </p:nvPicPr>
        <p:blipFill>
          <a:blip r:embed="rId6" cstate="print"/>
          <a:srcRect l="7895" t="21181" r="14474" b="29514"/>
          <a:stretch>
            <a:fillRect/>
          </a:stretch>
        </p:blipFill>
        <p:spPr bwMode="auto">
          <a:xfrm>
            <a:off x="6177280" y="4536948"/>
            <a:ext cx="2844800" cy="206108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" name="Content Placeholder 3"/>
          <p:cNvPicPr>
            <a:picLocks/>
          </p:cNvPicPr>
          <p:nvPr/>
        </p:nvPicPr>
        <p:blipFill>
          <a:blip r:embed="rId7" cstate="print"/>
          <a:srcRect l="34461" t="31944" r="18750" b="28334"/>
          <a:stretch>
            <a:fillRect/>
          </a:stretch>
        </p:blipFill>
        <p:spPr bwMode="auto">
          <a:xfrm>
            <a:off x="137159" y="1500175"/>
            <a:ext cx="2034539" cy="174215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4" name="Content Placeholder 3"/>
          <p:cNvPicPr>
            <a:picLocks/>
          </p:cNvPicPr>
          <p:nvPr/>
        </p:nvPicPr>
        <p:blipFill>
          <a:blip r:embed="rId8" cstate="print"/>
          <a:srcRect l="39263" t="29054" r="15145" b="31757"/>
          <a:stretch>
            <a:fillRect/>
          </a:stretch>
        </p:blipFill>
        <p:spPr bwMode="auto">
          <a:xfrm>
            <a:off x="2360675" y="1500174"/>
            <a:ext cx="2057401" cy="174296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" name="Content Placeholder 3"/>
          <p:cNvPicPr>
            <a:picLocks/>
          </p:cNvPicPr>
          <p:nvPr/>
        </p:nvPicPr>
        <p:blipFill>
          <a:blip r:embed="rId9" cstate="print"/>
          <a:srcRect l="9963" t="16241" r="16666" b="29624"/>
          <a:stretch>
            <a:fillRect/>
          </a:stretch>
        </p:blipFill>
        <p:spPr bwMode="auto">
          <a:xfrm>
            <a:off x="6865620" y="1500174"/>
            <a:ext cx="2156460" cy="17477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59129" y="3291840"/>
          <a:ext cx="112933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665"/>
                <a:gridCol w="564665"/>
              </a:tblGrid>
              <a:tr h="167640"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Wind (</a:t>
                      </a:r>
                      <a:r>
                        <a:rPr lang="en-US" sz="1100" baseline="0" dirty="0" smtClean="0"/>
                        <a:t> MWs)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East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811</a:t>
                      </a: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West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1421</a:t>
                      </a: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2232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894073" y="3291840"/>
          <a:ext cx="12072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640"/>
                <a:gridCol w="603640"/>
              </a:tblGrid>
              <a:tr h="167640"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Wind (</a:t>
                      </a:r>
                      <a:r>
                        <a:rPr lang="en-US" sz="1100" baseline="0" dirty="0" smtClean="0"/>
                        <a:t> MWs)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East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1758</a:t>
                      </a: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West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284</a:t>
                      </a: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2042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150025" y="3291840"/>
          <a:ext cx="11835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770"/>
                <a:gridCol w="591770"/>
              </a:tblGrid>
              <a:tr h="167640"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Wind (</a:t>
                      </a:r>
                      <a:r>
                        <a:rPr lang="en-US" sz="1100" baseline="0" dirty="0" smtClean="0"/>
                        <a:t> MWs)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East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1768</a:t>
                      </a: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West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2068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48548" y="3291840"/>
          <a:ext cx="119791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955"/>
                <a:gridCol w="598955"/>
              </a:tblGrid>
              <a:tr h="182880"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Wind (</a:t>
                      </a:r>
                      <a:r>
                        <a:rPr lang="en-US" sz="1100" baseline="0" dirty="0" smtClean="0"/>
                        <a:t> MWs)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East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1758</a:t>
                      </a: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West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284</a:t>
                      </a: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2042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82674" y="5809552"/>
          <a:ext cx="116203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16"/>
                <a:gridCol w="581016"/>
              </a:tblGrid>
              <a:tr h="167640"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Wind (</a:t>
                      </a:r>
                      <a:r>
                        <a:rPr lang="en-US" sz="1100" baseline="0" dirty="0" smtClean="0"/>
                        <a:t> MWs)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East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811</a:t>
                      </a: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West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1421</a:t>
                      </a: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2232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226528" y="5819076"/>
          <a:ext cx="1211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500"/>
                <a:gridCol w="605500"/>
              </a:tblGrid>
              <a:tr h="167640"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Wind (</a:t>
                      </a:r>
                      <a:r>
                        <a:rPr lang="en-US" sz="1100" baseline="0" dirty="0" smtClean="0"/>
                        <a:t> MWs)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East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811</a:t>
                      </a: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West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1421</a:t>
                      </a: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2232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181724" y="5819076"/>
          <a:ext cx="116037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185"/>
                <a:gridCol w="580185"/>
              </a:tblGrid>
              <a:tr h="167640"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Wind (</a:t>
                      </a:r>
                      <a:r>
                        <a:rPr lang="en-US" sz="1100" baseline="0" dirty="0" smtClean="0"/>
                        <a:t> MWs)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East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1828</a:t>
                      </a: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West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238</a:t>
                      </a: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2066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44829" y="1238504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Scenario 1</a:t>
            </a:r>
            <a:endParaRPr lang="en-US" sz="1200" b="1" dirty="0"/>
          </a:p>
        </p:txBody>
      </p:sp>
      <p:pic>
        <p:nvPicPr>
          <p:cNvPr id="24" name="Content Placeholder 3"/>
          <p:cNvPicPr>
            <a:picLocks/>
          </p:cNvPicPr>
          <p:nvPr/>
        </p:nvPicPr>
        <p:blipFill>
          <a:blip r:embed="rId9" cstate="print"/>
          <a:srcRect l="6577" t="63102" r="70462" b="12284"/>
          <a:stretch>
            <a:fillRect/>
          </a:stretch>
        </p:blipFill>
        <p:spPr bwMode="auto">
          <a:xfrm>
            <a:off x="6865620" y="2554955"/>
            <a:ext cx="674846" cy="69294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779775" y="1238504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Scenario 2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35725" y="1238504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Scenario 3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334250" y="1238504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Scenario 4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14320" y="428244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Scenario 5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955859" y="428244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Scenario 6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990080" y="428244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Scenario 7</a:t>
            </a:r>
            <a:endParaRPr lang="en-US" sz="1200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4206240"/>
            <a:ext cx="914400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274638"/>
            <a:ext cx="8595360" cy="754062"/>
          </a:xfrm>
        </p:spPr>
        <p:txBody>
          <a:bodyPr>
            <a:normAutofit/>
          </a:bodyPr>
          <a:lstStyle/>
          <a:p>
            <a:r>
              <a:rPr lang="en-US" dirty="0" smtClean="0"/>
              <a:t>Foundational Assumption: Green Resource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1173139"/>
            <a:ext cx="8272273" cy="5329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57200" y="1206500"/>
            <a:ext cx="8229600" cy="4851400"/>
          </a:xfrm>
          <a:prstGeom prst="rect">
            <a:avLst/>
          </a:prstGeom>
        </p:spPr>
        <p:txBody>
          <a:bodyPr/>
          <a:lstStyle/>
          <a:p>
            <a:pPr marL="290513" indent="-290513" eaLnBrk="0" hangingPunct="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  <a:latin typeface="Gill Sans MT" pitchFamily="34" charset="0"/>
                <a:cs typeface="Times New Roman" pitchFamily="18" charset="0"/>
              </a:rPr>
              <a:t>The IRP considered “green resource” and “incumbent resource” futures based on varying RPS and CO</a:t>
            </a:r>
            <a:r>
              <a:rPr lang="en-US" sz="2200" kern="0" baseline="-25000" dirty="0" smtClean="0">
                <a:latin typeface="Gill Sans MT" pitchFamily="34" charset="0"/>
                <a:cs typeface="Times New Roman" pitchFamily="18" charset="0"/>
              </a:rPr>
              <a:t>2</a:t>
            </a:r>
            <a:r>
              <a:rPr lang="en-US" sz="2200" kern="0" dirty="0" smtClean="0">
                <a:solidFill>
                  <a:srgbClr val="000000"/>
                </a:solidFill>
                <a:latin typeface="Gill Sans MT" pitchFamily="34" charset="0"/>
                <a:cs typeface="Times New Roman" pitchFamily="18" charset="0"/>
              </a:rPr>
              <a:t>/gas price assumptions</a:t>
            </a:r>
          </a:p>
          <a:p>
            <a:pPr marL="290513" indent="-290513" eaLnBrk="0" hangingPunct="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  <a:latin typeface="Gill Sans MT" pitchFamily="34" charset="0"/>
                <a:cs typeface="Times New Roman" pitchFamily="18" charset="0"/>
              </a:rPr>
              <a:t>Seven Energy Gateway scenarios modeled </a:t>
            </a:r>
          </a:p>
          <a:p>
            <a:pPr marL="290513" indent="-290513" eaLnBrk="0" hangingPunct="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  <a:latin typeface="Gill Sans MT" pitchFamily="34" charset="0"/>
                <a:cs typeface="Times New Roman" pitchFamily="18" charset="0"/>
              </a:rPr>
              <a:t>The full </a:t>
            </a:r>
            <a:r>
              <a:rPr lang="en-US" sz="2200" kern="0" dirty="0" smtClean="0">
                <a:latin typeface="Gill Sans MT" pitchFamily="34" charset="0"/>
                <a:cs typeface="Times New Roman" pitchFamily="18" charset="0"/>
              </a:rPr>
              <a:t>Energy</a:t>
            </a:r>
            <a:r>
              <a:rPr lang="en-US" sz="2200" kern="0" dirty="0" smtClean="0">
                <a:solidFill>
                  <a:srgbClr val="FF0000"/>
                </a:solidFill>
                <a:latin typeface="Gill Sans MT" pitchFamily="34" charset="0"/>
                <a:cs typeface="Times New Roman" pitchFamily="18" charset="0"/>
              </a:rPr>
              <a:t> </a:t>
            </a:r>
            <a:r>
              <a:rPr lang="en-US" sz="2200" kern="0" dirty="0" smtClean="0">
                <a:solidFill>
                  <a:srgbClr val="000000"/>
                </a:solidFill>
                <a:latin typeface="Gill Sans MT" pitchFamily="34" charset="0"/>
                <a:cs typeface="Times New Roman" pitchFamily="18" charset="0"/>
              </a:rPr>
              <a:t>Gateway footprint (Scenario 7) provides the necessary capacity for a green resource future, with a PVRR $830 to $907 million lower than a limited transmission expansion (Scenario 1)  </a:t>
            </a:r>
          </a:p>
          <a:p>
            <a:pPr marL="290513" indent="-290513" eaLnBrk="0" hangingPunct="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  <a:latin typeface="Gill Sans MT" pitchFamily="34" charset="0"/>
                <a:cs typeface="Times New Roman" pitchFamily="18" charset="0"/>
              </a:rPr>
              <a:t>However, without the mandate for additional renewables consistent with a green resource future, and regulatory support for associated transmission, the risk of building increases significantly</a:t>
            </a:r>
          </a:p>
          <a:p>
            <a:pPr marL="290513" indent="-290513" eaLnBrk="0" hangingPunct="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  <a:latin typeface="Gill Sans MT" pitchFamily="34" charset="0"/>
                <a:cs typeface="Times New Roman" pitchFamily="18" charset="0"/>
              </a:rPr>
              <a:t>Regulatory support is critically important to these investments materializing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Non-Public Transmission\TRANSMISSION\(RSP Group) Energy Gateway\Maps\PP Svc Territory Map 2011 with Gateway.jpg"/>
          <p:cNvPicPr>
            <a:picLocks noChangeAspect="1" noChangeArrowheads="1"/>
          </p:cNvPicPr>
          <p:nvPr/>
        </p:nvPicPr>
        <p:blipFill>
          <a:blip r:embed="rId2" cstate="print"/>
          <a:srcRect b="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20"/>
          <p:cNvGrpSpPr/>
          <p:nvPr/>
        </p:nvGrpSpPr>
        <p:grpSpPr>
          <a:xfrm>
            <a:off x="1405019" y="2451100"/>
            <a:ext cx="5810540" cy="2610375"/>
            <a:chOff x="1405019" y="2451100"/>
            <a:chExt cx="5810540" cy="2610375"/>
          </a:xfrm>
        </p:grpSpPr>
        <p:grpSp>
          <p:nvGrpSpPr>
            <p:cNvPr id="3" name="Group 37"/>
            <p:cNvGrpSpPr/>
            <p:nvPr/>
          </p:nvGrpSpPr>
          <p:grpSpPr>
            <a:xfrm>
              <a:off x="6000169" y="2451100"/>
              <a:ext cx="1215390" cy="1789665"/>
              <a:chOff x="6000169" y="2451100"/>
              <a:chExt cx="1215390" cy="1789665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6000169" y="3783565"/>
                <a:ext cx="1215390" cy="4572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2,100 MW </a:t>
                </a:r>
                <a:br>
                  <a:rPr lang="en-US" sz="1200" b="1" dirty="0" smtClean="0">
                    <a:solidFill>
                      <a:schemeClr val="tx1"/>
                    </a:solidFill>
                  </a:rPr>
                </a:br>
                <a:r>
                  <a:rPr lang="en-US" sz="1200" b="1" dirty="0" smtClean="0">
                    <a:solidFill>
                      <a:schemeClr val="tx1"/>
                    </a:solidFill>
                  </a:rPr>
                  <a:t>Wyoming Wind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6076950" y="2451100"/>
                <a:ext cx="939800" cy="1000796"/>
              </a:xfrm>
              <a:prstGeom prst="round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Connector 10"/>
              <p:cNvCxnSpPr>
                <a:stCxn id="9" idx="0"/>
                <a:endCxn id="10" idx="2"/>
              </p:cNvCxnSpPr>
              <p:nvPr/>
            </p:nvCxnSpPr>
            <p:spPr>
              <a:xfrm rot="16200000" flipV="1">
                <a:off x="6411523" y="3587224"/>
                <a:ext cx="331669" cy="61014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40"/>
            <p:cNvGrpSpPr/>
            <p:nvPr/>
          </p:nvGrpSpPr>
          <p:grpSpPr>
            <a:xfrm>
              <a:off x="4603750" y="3519278"/>
              <a:ext cx="1891919" cy="1542197"/>
              <a:chOff x="4603750" y="3519278"/>
              <a:chExt cx="1891919" cy="1542197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5279517" y="4604275"/>
                <a:ext cx="1216152" cy="4572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1,697 MW </a:t>
                </a:r>
                <a:br>
                  <a:rPr lang="en-US" sz="1200" b="1" dirty="0" smtClean="0">
                    <a:solidFill>
                      <a:schemeClr val="tx1"/>
                    </a:solidFill>
                  </a:rPr>
                </a:br>
                <a:r>
                  <a:rPr lang="en-US" sz="1200" b="1" dirty="0" smtClean="0">
                    <a:solidFill>
                      <a:schemeClr val="tx1"/>
                    </a:solidFill>
                  </a:rPr>
                  <a:t>Utah CCCT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603750" y="3519278"/>
                <a:ext cx="685800" cy="878551"/>
              </a:xfrm>
              <a:prstGeom prst="round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2" idx="0"/>
                <a:endCxn id="13" idx="3"/>
              </p:cNvCxnSpPr>
              <p:nvPr/>
            </p:nvCxnSpPr>
            <p:spPr>
              <a:xfrm rot="16200000" flipV="1">
                <a:off x="5265712" y="3982393"/>
                <a:ext cx="645721" cy="598043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41"/>
            <p:cNvGrpSpPr/>
            <p:nvPr/>
          </p:nvGrpSpPr>
          <p:grpSpPr>
            <a:xfrm>
              <a:off x="1405019" y="3017375"/>
              <a:ext cx="1976809" cy="969409"/>
              <a:chOff x="1405019" y="3017375"/>
              <a:chExt cx="1976809" cy="969409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853184" y="3358896"/>
                <a:ext cx="1524000" cy="62788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19 MW Oregon Solar</a:t>
                </a:r>
              </a:p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84 MW west-side CHP Biomass</a:t>
                </a:r>
              </a:p>
            </p:txBody>
          </p:sp>
          <p:sp>
            <p:nvSpPr>
              <p:cNvPr id="16" name="Right Brace 15"/>
              <p:cNvSpPr/>
              <p:nvPr/>
            </p:nvSpPr>
            <p:spPr>
              <a:xfrm rot="5400000">
                <a:off x="2247483" y="2174911"/>
                <a:ext cx="291882" cy="1976809"/>
              </a:xfrm>
              <a:prstGeom prst="rightBrace">
                <a:avLst>
                  <a:gd name="adj1" fmla="val 32657"/>
                  <a:gd name="adj2" fmla="val 37239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Rounded Rectangle 16"/>
          <p:cNvSpPr/>
          <p:nvPr/>
        </p:nvSpPr>
        <p:spPr>
          <a:xfrm>
            <a:off x="3715893" y="1438275"/>
            <a:ext cx="2057400" cy="619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Planned generation 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additions per the 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2011 IRP preferred portfolio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217664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45"/>
          <p:cNvGrpSpPr/>
          <p:nvPr/>
        </p:nvGrpSpPr>
        <p:grpSpPr>
          <a:xfrm>
            <a:off x="804672" y="438912"/>
            <a:ext cx="7498080" cy="6022848"/>
            <a:chOff x="804672" y="438912"/>
            <a:chExt cx="7498080" cy="6022848"/>
          </a:xfrm>
        </p:grpSpPr>
        <p:pic>
          <p:nvPicPr>
            <p:cNvPr id="5" name="Picture 4" descr="X:\Non-Public Transmission\TRANSMISSION\(RSP Group) Energy Gateway\Maps\Gateway outline maps\Gateway outline-no key, re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4191" t="-4372" r="-15104" b="-7571"/>
            <a:stretch>
              <a:fillRect/>
            </a:stretch>
          </p:blipFill>
          <p:spPr bwMode="auto">
            <a:xfrm>
              <a:off x="804672" y="438912"/>
              <a:ext cx="7498080" cy="6022848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 rot="388569">
              <a:off x="3794616" y="2239845"/>
              <a:ext cx="21045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Eurostile ExtendedTwo" pitchFamily="34" charset="0"/>
                </a:rPr>
                <a:t>GATEWAY WEST</a:t>
              </a:r>
              <a:endParaRPr lang="en-US" sz="900" b="1" dirty="0">
                <a:latin typeface="Eurostile ExtendedTwo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9100580">
              <a:off x="4641960" y="3904053"/>
              <a:ext cx="21045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Eurostile ExtendedTwo" pitchFamily="34" charset="0"/>
                </a:rPr>
                <a:t>GATEWAY SOUTH</a:t>
              </a:r>
              <a:endParaRPr lang="en-US" sz="900" b="1" dirty="0">
                <a:latin typeface="Eurostile ExtendedTwo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575955">
              <a:off x="3371941" y="3362849"/>
              <a:ext cx="1396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Eurostile ExtendedTwo" pitchFamily="34" charset="0"/>
                </a:rPr>
                <a:t>GATEWAY CENTRAL</a:t>
              </a:r>
              <a:endParaRPr lang="en-US" sz="900" b="1" dirty="0">
                <a:latin typeface="Eurostile ExtendedTw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97249" y="3289214"/>
            <a:ext cx="7772400" cy="80486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b="1" dirty="0" smtClean="0"/>
              <a:t>Portfolio Modeling and Preferred Portfolio Selection Approach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2011 IRP Modeling Approach -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2996"/>
            <a:ext cx="8325059" cy="55190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capacity expansion optimization tool, </a:t>
            </a:r>
            <a:r>
              <a:rPr lang="en-US" i="1" dirty="0" smtClean="0"/>
              <a:t>System Optimizer</a:t>
            </a:r>
            <a:r>
              <a:rPr lang="en-US" dirty="0" smtClean="0"/>
              <a:t>, to develop alternative resource portfolios that meet capacity, energy, and resource-related state regulatory requirements, based on numerous input scenarios</a:t>
            </a:r>
          </a:p>
          <a:p>
            <a:r>
              <a:rPr lang="en-US" dirty="0" smtClean="0"/>
              <a:t>Conduct Monte Carlo production cost modeling of each portfolio (100 simulations resulting in 100 distinct portfolio costs) – accounts for stochastic behavior of loads, prices, and plant availability</a:t>
            </a:r>
          </a:p>
          <a:p>
            <a:r>
              <a:rPr lang="en-US" dirty="0" smtClean="0"/>
              <a:t>Select top-performing portfolios based on simulations with alternative CO</a:t>
            </a:r>
            <a:r>
              <a:rPr lang="en-US" baseline="-25000" dirty="0" smtClean="0"/>
              <a:t>2</a:t>
            </a:r>
            <a:r>
              <a:rPr lang="en-US" dirty="0" smtClean="0"/>
              <a:t> tax levels</a:t>
            </a:r>
          </a:p>
          <a:p>
            <a:pPr lvl="1"/>
            <a:r>
              <a:rPr lang="en-US" dirty="0" smtClean="0"/>
              <a:t>Best combinations of low “average” and “upper-tail” portfolio costs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2011 IRP Modeling Approach -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2996"/>
            <a:ext cx="8325059" cy="5519061"/>
          </a:xfrm>
        </p:spPr>
        <p:txBody>
          <a:bodyPr>
            <a:normAutofit/>
          </a:bodyPr>
          <a:lstStyle/>
          <a:p>
            <a:r>
              <a:rPr lang="en-US" dirty="0" smtClean="0"/>
              <a:t>Final screen: compare other performance metrics, including risk-adjusted cost, 10-year customer rate impact, CO</a:t>
            </a:r>
            <a:r>
              <a:rPr lang="en-US" baseline="-25000" dirty="0" smtClean="0"/>
              <a:t>2</a:t>
            </a:r>
            <a:r>
              <a:rPr lang="en-US" dirty="0" smtClean="0"/>
              <a:t> emissions, supply reliability, etc</a:t>
            </a:r>
          </a:p>
          <a:p>
            <a:r>
              <a:rPr lang="en-US" dirty="0" smtClean="0"/>
              <a:t>Select top three portfolios and simulate with </a:t>
            </a:r>
            <a:r>
              <a:rPr lang="en-US" i="1" dirty="0" smtClean="0"/>
              <a:t>System Optimizer </a:t>
            </a:r>
            <a:r>
              <a:rPr lang="en-US" dirty="0" smtClean="0"/>
              <a:t>given different deterministic cost assumptions (deterministic risk assessment)</a:t>
            </a:r>
          </a:p>
          <a:p>
            <a:r>
              <a:rPr lang="en-US" dirty="0" smtClean="0"/>
              <a:t>Select top-performing portfolio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2011 IRP Modeling Approach -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2996"/>
            <a:ext cx="8405447" cy="55190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Preferred portfolio determination</a:t>
            </a:r>
          </a:p>
          <a:p>
            <a:pPr lvl="1"/>
            <a:r>
              <a:rPr lang="en-US" dirty="0" smtClean="0"/>
              <a:t>Evaluate top portfolio based on resource-specific acquisition risks</a:t>
            </a:r>
          </a:p>
          <a:p>
            <a:pPr lvl="2"/>
            <a:r>
              <a:rPr lang="en-US" dirty="0" smtClean="0"/>
              <a:t>Geothermal resource development costs (“dry hole” risk)</a:t>
            </a:r>
          </a:p>
          <a:p>
            <a:pPr lvl="2"/>
            <a:r>
              <a:rPr lang="en-US" dirty="0" smtClean="0"/>
              <a:t>Preferred wind schedule for meeting regulatory compliance requirements, address public policy goals, mitigate fuel price risk</a:t>
            </a:r>
          </a:p>
          <a:p>
            <a:pPr lvl="2"/>
            <a:r>
              <a:rPr lang="en-US" dirty="0" smtClean="0"/>
              <a:t>Timing of next major thermal resource (after Lake Side 2 in 2014)</a:t>
            </a:r>
          </a:p>
          <a:p>
            <a:pPr lvl="1"/>
            <a:r>
              <a:rPr lang="en-US" dirty="0" smtClean="0"/>
              <a:t>Refine preferred portfolio resources and re-optimize with </a:t>
            </a:r>
            <a:r>
              <a:rPr lang="en-US" i="1" dirty="0" smtClean="0"/>
              <a:t>System Optimizer </a:t>
            </a:r>
            <a:r>
              <a:rPr lang="en-US" dirty="0" smtClean="0"/>
              <a:t>to ensure that capacity reserve margins are met for every year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97249" y="3289214"/>
            <a:ext cx="7772400" cy="80486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Key IRP Inputs/Assumptions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 - 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825" y="1266076"/>
            <a:ext cx="7234764" cy="525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857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Key Drivers of the 2011 IRP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199" y="1142996"/>
            <a:ext cx="8325059" cy="551906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Loss of momentum in federal energy and climate change policies contribute to continued uncertainty regarding long-term investment in clean energy technologies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Public and legislative support for clean energy policies at the state level remains robust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Continued efforts by the U.S. Environmental Protection Agency to regulate electric utility plant emissions, including greenhouse gases, criteria pollutants, and other emissions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Expectations for a more favorable economic environment than assumed in 2009.   Load growth in such areas as data centers and natural resource extraction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Progress and challenges in planning for, permitting, and building the Energy Gateway transmission project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Near-term procurement activities, including the planned acquisition of Lake Side 2 in Utah, with a 2014 in-service date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System Model Topology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540" y="1178718"/>
            <a:ext cx="7107918" cy="533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Option Categories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858000" cy="521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Gas Price Forecast Scenarios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1163093"/>
            <a:ext cx="8325059" cy="756141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Three underlying forecasts—High, Medium, Low—support development of scenario forecasts reflecting CO</a:t>
            </a:r>
            <a:r>
              <a:rPr lang="en-US" sz="3200" baseline="-25000" dirty="0" smtClean="0">
                <a:latin typeface="Gill Sans MT" pitchFamily="34" charset="0"/>
              </a:rPr>
              <a:t>2</a:t>
            </a:r>
            <a:r>
              <a:rPr lang="en-US" sz="3200" dirty="0" smtClean="0">
                <a:latin typeface="Gill Sans MT" pitchFamily="34" charset="0"/>
              </a:rPr>
              <a:t> prices and other IRP input assumptions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605" y="2192794"/>
            <a:ext cx="7187834" cy="107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879230" y="1879936"/>
            <a:ext cx="70288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Henry Hub Natural Gas Price Forecast Summary (nominal $/MMBtu)</a:t>
            </a:r>
            <a:endParaRPr lang="en-US" sz="1600" dirty="0"/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3751" y="3821723"/>
            <a:ext cx="3886200" cy="282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39263" y="3244788"/>
            <a:ext cx="8325059" cy="58363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Gas price forecasts significantly lower than the 2008 IRP and 2008 IRP Update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Dioxide Price Scenarios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684" y="1197655"/>
            <a:ext cx="6815484" cy="394040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47635" y="5280408"/>
            <a:ext cx="8229600" cy="114048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Also modeled </a:t>
            </a:r>
            <a:r>
              <a:rPr lang="en-US" sz="3600" dirty="0" smtClean="0">
                <a:latin typeface="Gill Sans MT" pitchFamily="34" charset="0"/>
              </a:rPr>
              <a:t>CO</a:t>
            </a:r>
            <a:r>
              <a:rPr lang="en-US" sz="3600" baseline="-25000" dirty="0" smtClean="0">
                <a:latin typeface="Gill Sans MT" pitchFamily="34" charset="0"/>
              </a:rPr>
              <a:t>2</a:t>
            </a:r>
            <a:r>
              <a:rPr lang="en-US" sz="3600" dirty="0" smtClean="0">
                <a:latin typeface="Gill Sans MT" pitchFamily="34" charset="0"/>
              </a:rPr>
              <a:t> emissions physical hard cap scenarios</a:t>
            </a: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Base – 15% below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2005 emission levels by 2020, and 80% by 2050</a:t>
            </a: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2900" baseline="0" dirty="0" smtClean="0">
                <a:latin typeface="Gill Sans MT" pitchFamily="34" charset="0"/>
              </a:rPr>
              <a:t>Oregon</a:t>
            </a:r>
            <a:r>
              <a:rPr lang="en-US" sz="2900" dirty="0" smtClean="0">
                <a:latin typeface="Gill Sans MT" pitchFamily="34" charset="0"/>
              </a:rPr>
              <a:t> – 10% below 1990 emission levels by 2020, and 80% by 2050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0" y="1142996"/>
            <a:ext cx="8440616" cy="55190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2011 IRP complies with Washington’s IRP guidelines</a:t>
            </a:r>
          </a:p>
          <a:p>
            <a:pPr lvl="1"/>
            <a:r>
              <a:rPr lang="en-US" dirty="0" smtClean="0"/>
              <a:t>Lowest reasonable cost criterion, considering: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Market volatility risks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Other risks 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Washington state resource preferences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Resource dispatchability for resource mix</a:t>
            </a:r>
          </a:p>
          <a:p>
            <a:pPr lvl="1"/>
            <a:r>
              <a:rPr lang="en-US" dirty="0" smtClean="0"/>
              <a:t>Conservation and load management assessment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Potential study available at: </a:t>
            </a:r>
            <a:r>
              <a:rPr lang="en-US" dirty="0" smtClean="0">
                <a:hlinkClick r:id="rId2"/>
              </a:rPr>
              <a:t>http://www.pacificorp.com/es/dsm.html</a:t>
            </a:r>
            <a:endParaRPr lang="en-US" dirty="0" smtClean="0"/>
          </a:p>
          <a:p>
            <a:pPr lvl="1"/>
            <a:r>
              <a:rPr lang="en-US" dirty="0" smtClean="0"/>
              <a:t>Short term action plan and progress report (Chapter 9)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1173139"/>
            <a:ext cx="8272273" cy="5329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57200" y="1206500"/>
            <a:ext cx="8229600" cy="4851400"/>
          </a:xfrm>
          <a:prstGeom prst="rect">
            <a:avLst/>
          </a:prstGeom>
        </p:spPr>
        <p:txBody>
          <a:bodyPr/>
          <a:lstStyle/>
          <a:p>
            <a:pPr marL="290513" indent="-290513" eaLnBrk="0" hangingPunct="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2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8920" y="2804160"/>
            <a:ext cx="356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Gill Sans MT" pitchFamily="34" charset="0"/>
              </a:rPr>
              <a:t>Questions?</a:t>
            </a:r>
            <a:endParaRPr lang="en-US" sz="4800" b="1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IRP Regulatory Compliance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6911" y="1082708"/>
            <a:ext cx="8214528" cy="174255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Address each requirement under WAC 480-100-238</a:t>
            </a: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3200" dirty="0" smtClean="0">
                <a:latin typeface="Gill Sans MT" pitchFamily="34" charset="0"/>
              </a:rPr>
              <a:t>Compliance described in Table B.5, Appendix B of Volume II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2008 IRP Acknowledgment Letter Requirements</a:t>
            </a: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3200" dirty="0" smtClean="0">
                <a:latin typeface="Gill Sans MT" pitchFamily="34" charset="0"/>
              </a:rPr>
              <a:t>Transmission planning: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547" y="2533285"/>
            <a:ext cx="7216940" cy="277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IRP Regulatory Compliance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680" y="2168402"/>
            <a:ext cx="7072128" cy="361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96911" y="1129600"/>
            <a:ext cx="8214528" cy="102744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2008 IRP Acknowledgment Letter Requirements</a:t>
            </a:r>
          </a:p>
          <a:p>
            <a:pPr marL="800100" lvl="1" indent="-3429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3200" dirty="0" smtClean="0">
                <a:latin typeface="Gill Sans MT" pitchFamily="34" charset="0"/>
              </a:rPr>
              <a:t>Out-year resource modeling and energy efficiency targets under RCW 19.285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7780" y="3279166"/>
            <a:ext cx="7772400" cy="80486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IRP Results</a:t>
            </a:r>
            <a:endParaRPr lang="en-US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Coincident Peak Load Forecast</a:t>
            </a:r>
            <a:endParaRPr lang="en-US" sz="3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18" y="1327760"/>
            <a:ext cx="7990551" cy="354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96910" y="4927877"/>
            <a:ext cx="8547798" cy="1121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Gill Sans MT" pitchFamily="34" charset="0"/>
              </a:rPr>
              <a:t>Reflects peak loads prior to any load reductions from energy efficiency (Class 2 DSM)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 Need Determination -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95754"/>
            <a:ext cx="6037385" cy="446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248" y="5690713"/>
            <a:ext cx="6930011" cy="95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Resource Need Determination - West</a:t>
            </a: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938" y="1455280"/>
            <a:ext cx="6260124" cy="474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cifiCorp-2011IR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Document</DocumentSetType>
    <IsConfidential xmlns="dc463f71-b30c-4ab2-9473-d307f9d35888">false</IsConfidential>
    <AgendaOrder xmlns="dc463f71-b30c-4ab2-9473-d307f9d35888">false</AgendaOrder>
    <CaseType xmlns="dc463f71-b30c-4ab2-9473-d307f9d35888">Plan</CaseType>
    <IndustryCode xmlns="dc463f71-b30c-4ab2-9473-d307f9d35888">140</IndustryCode>
    <CaseStatus xmlns="dc463f71-b30c-4ab2-9473-d307f9d35888">Closed</CaseStatus>
    <OpenedDate xmlns="dc463f71-b30c-4ab2-9473-d307f9d35888">2010-03-31T07:00:00+00:00</OpenedDate>
    <Date1 xmlns="dc463f71-b30c-4ab2-9473-d307f9d35888">2011-07-21T07:00:00+00:00</Date1>
    <IsDocumentOrder xmlns="dc463f71-b30c-4ab2-9473-d307f9d35888" xsi:nil="true"/>
    <IsHighlyConfidential xmlns="dc463f71-b30c-4ab2-9473-d307f9d35888">false</IsHighlyConfidential>
    <CaseCompanyNames xmlns="dc463f71-b30c-4ab2-9473-d307f9d35888">Pacific Power &amp; Light Company</CaseCompanyNames>
    <DocketNumber xmlns="dc463f71-b30c-4ab2-9473-d307f9d35888">100514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F2E8BBB24DA97344A8CD589F6DF75958" ma:contentTypeVersion="131" ma:contentTypeDescription="" ma:contentTypeScope="" ma:versionID="3b079cc14f9079414280451759446b8e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7A84A5-1DBE-4E4A-BE64-E0AE4D1A1AA0}"/>
</file>

<file path=customXml/itemProps2.xml><?xml version="1.0" encoding="utf-8"?>
<ds:datastoreItem xmlns:ds="http://schemas.openxmlformats.org/officeDocument/2006/customXml" ds:itemID="{F336710F-F09F-4C59-8241-8803D7CFDF81}"/>
</file>

<file path=customXml/itemProps3.xml><?xml version="1.0" encoding="utf-8"?>
<ds:datastoreItem xmlns:ds="http://schemas.openxmlformats.org/officeDocument/2006/customXml" ds:itemID="{2700FAB0-15EC-4B2B-A6AC-9C39A2838A57}"/>
</file>

<file path=customXml/itemProps4.xml><?xml version="1.0" encoding="utf-8"?>
<ds:datastoreItem xmlns:ds="http://schemas.openxmlformats.org/officeDocument/2006/customXml" ds:itemID="{286CF554-A8CC-41D8-879B-B0314DF3382C}"/>
</file>

<file path=docProps/app.xml><?xml version="1.0" encoding="utf-8"?>
<Properties xmlns="http://schemas.openxmlformats.org/officeDocument/2006/extended-properties" xmlns:vt="http://schemas.openxmlformats.org/officeDocument/2006/docPropsVTypes">
  <Template>PacifiCorp-2011IRP_Template</Template>
  <TotalTime>2079</TotalTime>
  <Words>1467</Words>
  <Application>Microsoft Office PowerPoint</Application>
  <PresentationFormat>On-screen Show (4:3)</PresentationFormat>
  <Paragraphs>236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PacifiCorp-2011IRP_Template</vt:lpstr>
      <vt:lpstr>2011  Integrated Resource Plan Overview</vt:lpstr>
      <vt:lpstr>Significant Changes from the Last IRP</vt:lpstr>
      <vt:lpstr>Other Key Drivers of the 2011 IRP</vt:lpstr>
      <vt:lpstr>2011 IRP Regulatory Compliance</vt:lpstr>
      <vt:lpstr>2011 IRP Regulatory Compliance</vt:lpstr>
      <vt:lpstr>Slide 6</vt:lpstr>
      <vt:lpstr>Coincident Peak Load Forecast</vt:lpstr>
      <vt:lpstr>Resource Need Determination - System</vt:lpstr>
      <vt:lpstr>Resource Need Determination - West</vt:lpstr>
      <vt:lpstr>Power Purchase Contract Trends</vt:lpstr>
      <vt:lpstr>System Energy Balance</vt:lpstr>
      <vt:lpstr>West-side Energy Balance</vt:lpstr>
      <vt:lpstr>Addressing PacifiCorp’s Peak Capacity Deficit</vt:lpstr>
      <vt:lpstr>2011 IRP Resource Strategies – DSM</vt:lpstr>
      <vt:lpstr>2011 IRP Resource Strategies – Thermal and Market</vt:lpstr>
      <vt:lpstr>2011 IRP Resource Strategies – Renewables and Distributed Generation</vt:lpstr>
      <vt:lpstr>Resource Energy Mix: 2011 versus 2020</vt:lpstr>
      <vt:lpstr>Carbon Dioxide Emissions Trend Based on nominal $19/ton CO2 Tax beginning in 2015</vt:lpstr>
      <vt:lpstr>Slide 19</vt:lpstr>
      <vt:lpstr>Energy Gateway Overview</vt:lpstr>
      <vt:lpstr>2011 IRP System Optimizer Scenarios</vt:lpstr>
      <vt:lpstr>Foundational Assumption: Green Resource Future</vt:lpstr>
      <vt:lpstr>Slide 23</vt:lpstr>
      <vt:lpstr>Slide 24</vt:lpstr>
      <vt:lpstr>2011 IRP Modeling Approach - Steps</vt:lpstr>
      <vt:lpstr>2011 IRP Modeling Approach - Steps</vt:lpstr>
      <vt:lpstr>2011 IRP Modeling Approach - Steps</vt:lpstr>
      <vt:lpstr>Slide 28</vt:lpstr>
      <vt:lpstr>Load Forecast - Comparison</vt:lpstr>
      <vt:lpstr>Transmission System Model Topology</vt:lpstr>
      <vt:lpstr>Resource Option Categories</vt:lpstr>
      <vt:lpstr>Natural Gas Price Forecast Scenarios</vt:lpstr>
      <vt:lpstr>Carbon Dioxide Price Scenarios</vt:lpstr>
      <vt:lpstr>Conclusion</vt:lpstr>
      <vt:lpstr>Slide 35</vt:lpstr>
    </vt:vector>
  </TitlesOfParts>
  <Company>PacifiCorp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 Integrated Resource Plan</dc:title>
  <dc:creator>Michael Liljenwall</dc:creator>
  <cp:lastModifiedBy>PacifiCorp</cp:lastModifiedBy>
  <cp:revision>235</cp:revision>
  <dcterms:created xsi:type="dcterms:W3CDTF">2011-04-13T23:56:31Z</dcterms:created>
  <dcterms:modified xsi:type="dcterms:W3CDTF">2011-07-21T20:44:47Z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0x0101006E56B4D1795A2E4DB2F0B01679ED314A00F2E8BBB24DA97344A8CD589F6DF75958</vt:lpwstr>
  </property>
  <property fmtid="{D5CDD505-2E9C-101B-9397-08002B2CF9AE}" pid="3" name="_docset_NoMedatataSyncRequired">
    <vt:lpwstr>False</vt:lpwstr>
  </property>
</Properties>
</file>