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85" r:id="rId5"/>
    <p:sldId id="286" r:id="rId6"/>
    <p:sldId id="269" r:id="rId7"/>
    <p:sldId id="278" r:id="rId8"/>
    <p:sldId id="279" r:id="rId9"/>
    <p:sldId id="280" r:id="rId10"/>
    <p:sldId id="281" r:id="rId11"/>
    <p:sldId id="282" r:id="rId12"/>
    <p:sldId id="283" r:id="rId13"/>
    <p:sldId id="284" r:id="rId14"/>
    <p:sldId id="287" r:id="rId15"/>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DA00"/>
    <a:srgbClr val="8AA59C"/>
    <a:srgbClr val="808080"/>
    <a:srgbClr val="8CC63F"/>
    <a:srgbClr val="00853F"/>
    <a:srgbClr val="274D36"/>
    <a:srgbClr val="C7E3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79" autoAdjust="0"/>
    <p:restoredTop sz="94660"/>
  </p:normalViewPr>
  <p:slideViewPr>
    <p:cSldViewPr>
      <p:cViewPr varScale="1">
        <p:scale>
          <a:sx n="66" d="100"/>
          <a:sy n="66" d="100"/>
        </p:scale>
        <p:origin x="135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customXml" Target="../customXml/item4.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b="0" smtClean="0">
                <a:latin typeface="Arial" charset="0"/>
                <a:ea typeface="ＭＳ Ｐゴシック"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b="0"/>
            </a:lvl1pPr>
          </a:lstStyle>
          <a:p>
            <a:fld id="{5B5919B6-C79B-4728-826F-0873F7DAF3D8}" type="slidenum">
              <a:rPr lang="en-US"/>
              <a:pPr/>
              <a:t>‹#›</a:t>
            </a:fld>
            <a:endParaRPr lang="en-US"/>
          </a:p>
        </p:txBody>
      </p:sp>
    </p:spTree>
    <p:extLst>
      <p:ext uri="{BB962C8B-B14F-4D97-AF65-F5344CB8AC3E}">
        <p14:creationId xmlns:p14="http://schemas.microsoft.com/office/powerpoint/2010/main" val="2218342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5ED9584-B0E1-40B2-8910-EC93C1141A58}" type="slidenum">
              <a:rPr lang="en-US"/>
              <a:pPr/>
              <a:t>3</a:t>
            </a:fld>
            <a:endParaRPr lang="en-US"/>
          </a:p>
        </p:txBody>
      </p:sp>
      <p:sp>
        <p:nvSpPr>
          <p:cNvPr id="107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07523"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201858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4</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3256882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5</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2957412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6</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615980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5ED9584-B0E1-40B2-8910-EC93C1141A58}" type="slidenum">
              <a:rPr lang="en-US"/>
              <a:pPr/>
              <a:t>8</a:t>
            </a:fld>
            <a:endParaRPr lang="en-US"/>
          </a:p>
        </p:txBody>
      </p:sp>
      <p:sp>
        <p:nvSpPr>
          <p:cNvPr id="107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07523"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503596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9</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3118629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10</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extLst>
      <p:ext uri="{BB962C8B-B14F-4D97-AF65-F5344CB8AC3E}">
        <p14:creationId xmlns:p14="http://schemas.microsoft.com/office/powerpoint/2010/main" val="41298937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title2"/>
          <p:cNvPicPr>
            <a:picLocks noChangeAspect="1" noChangeArrowheads="1"/>
          </p:cNvPicPr>
          <p:nvPr/>
        </p:nvPicPr>
        <p:blipFill>
          <a:blip r:embed="rId2"/>
          <a:srcRect/>
          <a:stretch>
            <a:fillRect/>
          </a:stretch>
        </p:blipFill>
        <p:spPr bwMode="auto">
          <a:xfrm>
            <a:off x="-1588" y="-1588"/>
            <a:ext cx="9145588" cy="6859588"/>
          </a:xfrm>
          <a:prstGeom prst="rect">
            <a:avLst/>
          </a:prstGeom>
          <a:noFill/>
          <a:ln w="9525">
            <a:noFill/>
            <a:miter lim="800000"/>
            <a:headEnd/>
            <a:tailEnd/>
          </a:ln>
        </p:spPr>
      </p:pic>
      <p:pic>
        <p:nvPicPr>
          <p:cNvPr id="5" name="Picture 6" descr="H_3CP_rgb_0412_ppt"/>
          <p:cNvPicPr>
            <a:picLocks noChangeAspect="1" noChangeArrowheads="1"/>
          </p:cNvPicPr>
          <p:nvPr/>
        </p:nvPicPr>
        <p:blipFill>
          <a:blip r:embed="rId3"/>
          <a:srcRect/>
          <a:stretch>
            <a:fillRect/>
          </a:stretch>
        </p:blipFill>
        <p:spPr bwMode="auto">
          <a:xfrm>
            <a:off x="5788025" y="5638800"/>
            <a:ext cx="2974975" cy="1000125"/>
          </a:xfrm>
          <a:prstGeom prst="rect">
            <a:avLst/>
          </a:prstGeom>
          <a:noFill/>
        </p:spPr>
      </p:pic>
      <p:sp>
        <p:nvSpPr>
          <p:cNvPr id="4098" name="Rectangle 2"/>
          <p:cNvSpPr>
            <a:spLocks noGrp="1" noChangeArrowheads="1"/>
          </p:cNvSpPr>
          <p:nvPr>
            <p:ph type="ctrTitle"/>
          </p:nvPr>
        </p:nvSpPr>
        <p:spPr>
          <a:xfrm>
            <a:off x="438150" y="1828800"/>
            <a:ext cx="8172450" cy="1143000"/>
          </a:xfrm>
        </p:spPr>
        <p:txBody>
          <a:bodyPr/>
          <a:lstStyle>
            <a:lvl1pPr>
              <a:defRPr sz="2400"/>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47675" y="641350"/>
            <a:ext cx="1609725" cy="609600"/>
          </a:xfrm>
        </p:spPr>
        <p:txBody>
          <a:bodyPr/>
          <a:lstStyle>
            <a:lvl1pPr>
              <a:defRPr sz="12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3799101E-12B0-4E59-BA98-467CA28500F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795B078D-B342-4C09-BF75-737A7ED8F4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EA8ACEE6-3704-4B79-B8BB-467602395C7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A5C5C82D-27D3-4D86-94C0-3F02F21750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9CDBAA14-441F-474F-A496-D4A02AA5DA6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2FB93005-516A-4BE5-BA29-B1A5E2003F7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3012442D-3EFA-457E-872C-0DAF032FB0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48D76CF9-EEB5-45A9-AB0D-6F1479A667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3B91CC2-04F4-4E26-B050-72A848E362A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F81BF8B-9ADE-4A12-ADB1-4DDD0FE03CF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2"/>
          <p:cNvPicPr>
            <a:picLocks noChangeAspect="1" noChangeArrowheads="1"/>
          </p:cNvPicPr>
          <p:nvPr/>
        </p:nvPicPr>
        <p:blipFill>
          <a:blip r:embed="rId13"/>
          <a:srcRect/>
          <a:stretch>
            <a:fillRect/>
          </a:stretch>
        </p:blipFill>
        <p:spPr bwMode="auto">
          <a:xfrm>
            <a:off x="0" y="0"/>
            <a:ext cx="9145588" cy="798513"/>
          </a:xfrm>
          <a:prstGeom prst="rect">
            <a:avLst/>
          </a:prstGeom>
          <a:noFill/>
          <a:ln w="9525">
            <a:noFill/>
            <a:miter lim="800000"/>
            <a:headEnd/>
            <a:tailEnd/>
          </a:ln>
        </p:spPr>
      </p:pic>
      <p:sp>
        <p:nvSpPr>
          <p:cNvPr id="2" name="Rectangle 2"/>
          <p:cNvSpPr>
            <a:spLocks noGrp="1" noChangeArrowheads="1"/>
          </p:cNvSpPr>
          <p:nvPr>
            <p:ph type="title"/>
          </p:nvPr>
        </p:nvSpPr>
        <p:spPr bwMode="auto">
          <a:xfrm>
            <a:off x="457200" y="153988"/>
            <a:ext cx="8382000" cy="612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041400"/>
            <a:ext cx="81534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3124200" y="6399213"/>
            <a:ext cx="2895600" cy="231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smtClean="0">
                <a:latin typeface="Arial" charset="0"/>
                <a:ea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a:lvl1pPr>
          </a:lstStyle>
          <a:p>
            <a:fld id="{66A133F7-F9FC-4639-9555-73D4B6B77E29}" type="slidenum">
              <a:rPr lang="en-US"/>
              <a:pPr/>
              <a:t>‹#›</a:t>
            </a:fld>
            <a:endParaRPr lang="en-US"/>
          </a:p>
        </p:txBody>
      </p:sp>
      <p:pic>
        <p:nvPicPr>
          <p:cNvPr id="1032" name="Picture 8" descr="H_3CP_rgb_0412_ppt"/>
          <p:cNvPicPr>
            <a:picLocks noChangeAspect="1" noChangeArrowheads="1"/>
          </p:cNvPicPr>
          <p:nvPr/>
        </p:nvPicPr>
        <p:blipFill>
          <a:blip r:embed="rId14"/>
          <a:srcRect/>
          <a:stretch>
            <a:fillRect/>
          </a:stretch>
        </p:blipFill>
        <p:spPr bwMode="auto">
          <a:xfrm>
            <a:off x="6905625" y="6173788"/>
            <a:ext cx="1984375" cy="665162"/>
          </a:xfrm>
          <a:prstGeom prst="rect">
            <a:avLst/>
          </a:prstGeom>
          <a:noFill/>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ea typeface="ＭＳ Ｐゴシック" charset="0"/>
        </a:defRPr>
      </a:lvl2pPr>
      <a:lvl3pPr algn="l" rtl="0" eaLnBrk="0" fontAlgn="base" hangingPunct="0">
        <a:spcBef>
          <a:spcPct val="0"/>
        </a:spcBef>
        <a:spcAft>
          <a:spcPct val="0"/>
        </a:spcAft>
        <a:defRPr sz="2800">
          <a:solidFill>
            <a:schemeClr val="bg1"/>
          </a:solidFill>
          <a:latin typeface="Arial" charset="0"/>
          <a:ea typeface="ＭＳ Ｐゴシック" charset="0"/>
        </a:defRPr>
      </a:lvl3pPr>
      <a:lvl4pPr algn="l" rtl="0" eaLnBrk="0" fontAlgn="base" hangingPunct="0">
        <a:spcBef>
          <a:spcPct val="0"/>
        </a:spcBef>
        <a:spcAft>
          <a:spcPct val="0"/>
        </a:spcAft>
        <a:defRPr sz="2800">
          <a:solidFill>
            <a:schemeClr val="bg1"/>
          </a:solidFill>
          <a:latin typeface="Arial" charset="0"/>
          <a:ea typeface="ＭＳ Ｐゴシック" charset="0"/>
        </a:defRPr>
      </a:lvl4pPr>
      <a:lvl5pPr algn="l" rtl="0" eaLnBrk="0" fontAlgn="base" hangingPunct="0">
        <a:spcBef>
          <a:spcPct val="0"/>
        </a:spcBef>
        <a:spcAft>
          <a:spcPct val="0"/>
        </a:spcAft>
        <a:defRPr sz="2800">
          <a:solidFill>
            <a:schemeClr val="bg1"/>
          </a:solidFill>
          <a:latin typeface="Arial" charset="0"/>
          <a:ea typeface="ＭＳ Ｐゴシック" charset="0"/>
        </a:defRPr>
      </a:lvl5pPr>
      <a:lvl6pPr marL="457200" algn="l" rtl="0" fontAlgn="base">
        <a:spcBef>
          <a:spcPct val="0"/>
        </a:spcBef>
        <a:spcAft>
          <a:spcPct val="0"/>
        </a:spcAft>
        <a:defRPr sz="2800">
          <a:solidFill>
            <a:schemeClr val="bg1"/>
          </a:solidFill>
          <a:latin typeface="Arial" charset="0"/>
          <a:ea typeface="ＭＳ Ｐゴシック" charset="0"/>
        </a:defRPr>
      </a:lvl6pPr>
      <a:lvl7pPr marL="914400" algn="l" rtl="0" fontAlgn="base">
        <a:spcBef>
          <a:spcPct val="0"/>
        </a:spcBef>
        <a:spcAft>
          <a:spcPct val="0"/>
        </a:spcAft>
        <a:defRPr sz="2800">
          <a:solidFill>
            <a:schemeClr val="bg1"/>
          </a:solidFill>
          <a:latin typeface="Arial" charset="0"/>
          <a:ea typeface="ＭＳ Ｐゴシック" charset="0"/>
        </a:defRPr>
      </a:lvl7pPr>
      <a:lvl8pPr marL="1371600" algn="l" rtl="0" fontAlgn="base">
        <a:spcBef>
          <a:spcPct val="0"/>
        </a:spcBef>
        <a:spcAft>
          <a:spcPct val="0"/>
        </a:spcAft>
        <a:defRPr sz="2800">
          <a:solidFill>
            <a:schemeClr val="bg1"/>
          </a:solidFill>
          <a:latin typeface="Arial" charset="0"/>
          <a:ea typeface="ＭＳ Ｐゴシック" charset="0"/>
        </a:defRPr>
      </a:lvl8pPr>
      <a:lvl9pPr marL="1828800" algn="l" rtl="0" fontAlgn="base">
        <a:spcBef>
          <a:spcPct val="0"/>
        </a:spcBef>
        <a:spcAft>
          <a:spcPct val="0"/>
        </a:spcAft>
        <a:defRPr sz="2800">
          <a:solidFill>
            <a:schemeClr val="bg1"/>
          </a:solidFill>
          <a:latin typeface="Arial" charset="0"/>
          <a:ea typeface="ＭＳ Ｐゴシック"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pitchFamily="34" charset="0"/>
        <a:buChar char="•"/>
        <a:defRPr sz="2400">
          <a:solidFill>
            <a:schemeClr val="tx1"/>
          </a:solidFill>
          <a:latin typeface="+mn-lt"/>
          <a:ea typeface="+mn-ea"/>
        </a:defRPr>
      </a:lvl2pPr>
      <a:lvl3pPr marL="800100" indent="-165100" algn="l" rtl="0" eaLnBrk="0" fontAlgn="base" hangingPunct="0">
        <a:spcBef>
          <a:spcPct val="20000"/>
        </a:spcBef>
        <a:spcAft>
          <a:spcPct val="0"/>
        </a:spcAft>
        <a:buFont typeface="Arial" pitchFamily="34" charset="0"/>
        <a:buChar char="-"/>
        <a:defRPr>
          <a:solidFill>
            <a:schemeClr val="tx1"/>
          </a:solidFill>
          <a:latin typeface="+mn-lt"/>
          <a:ea typeface="+mn-ea"/>
        </a:defRPr>
      </a:lvl3pPr>
      <a:lvl4pPr marL="12573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4pPr>
      <a:lvl5pPr marL="1600200" indent="-165100" algn="l" rtl="0" eaLnBrk="0" fontAlgn="base" hangingPunct="0">
        <a:spcBef>
          <a:spcPct val="20000"/>
        </a:spcBef>
        <a:spcAft>
          <a:spcPct val="0"/>
        </a:spcAft>
        <a:buFont typeface="Arial" pitchFamily="34" charset="0"/>
        <a:buChar char="▪"/>
        <a:defRPr sz="1200">
          <a:solidFill>
            <a:schemeClr val="tx1"/>
          </a:solidFill>
          <a:latin typeface="+mn-lt"/>
          <a:ea typeface="+mn-ea"/>
        </a:defRPr>
      </a:lvl5pPr>
      <a:lvl6pPr marL="2057400" indent="-165100" algn="l" rtl="0" fontAlgn="base">
        <a:spcBef>
          <a:spcPct val="20000"/>
        </a:spcBef>
        <a:spcAft>
          <a:spcPct val="0"/>
        </a:spcAft>
        <a:buFont typeface="Arial" charset="0"/>
        <a:buChar char="▪"/>
        <a:defRPr sz="1200">
          <a:solidFill>
            <a:schemeClr val="tx1"/>
          </a:solidFill>
          <a:latin typeface="+mn-lt"/>
          <a:ea typeface="+mn-ea"/>
        </a:defRPr>
      </a:lvl6pPr>
      <a:lvl7pPr marL="2514600" indent="-165100" algn="l" rtl="0" fontAlgn="base">
        <a:spcBef>
          <a:spcPct val="20000"/>
        </a:spcBef>
        <a:spcAft>
          <a:spcPct val="0"/>
        </a:spcAft>
        <a:buFont typeface="Arial" charset="0"/>
        <a:buChar char="▪"/>
        <a:defRPr sz="1200">
          <a:solidFill>
            <a:schemeClr val="tx1"/>
          </a:solidFill>
          <a:latin typeface="+mn-lt"/>
          <a:ea typeface="+mn-ea"/>
        </a:defRPr>
      </a:lvl7pPr>
      <a:lvl8pPr marL="2971800" indent="-165100" algn="l" rtl="0" fontAlgn="base">
        <a:spcBef>
          <a:spcPct val="20000"/>
        </a:spcBef>
        <a:spcAft>
          <a:spcPct val="0"/>
        </a:spcAft>
        <a:buFont typeface="Arial" charset="0"/>
        <a:buChar char="▪"/>
        <a:defRPr sz="1200">
          <a:solidFill>
            <a:schemeClr val="tx1"/>
          </a:solidFill>
          <a:latin typeface="+mn-lt"/>
          <a:ea typeface="+mn-ea"/>
        </a:defRPr>
      </a:lvl8pPr>
      <a:lvl9pPr marL="3429000" indent="-165100" algn="l" rtl="0" fontAlgn="base">
        <a:spcBef>
          <a:spcPct val="20000"/>
        </a:spcBef>
        <a:spcAft>
          <a:spcPct val="0"/>
        </a:spcAft>
        <a:buFont typeface="Arial" charset="0"/>
        <a:buChar char="▪"/>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San Juan Islands Transport Systems Measurement, Maintenance and Inspection</a:t>
            </a:r>
            <a:endParaRPr lang="en-US" dirty="0"/>
          </a:p>
        </p:txBody>
      </p:sp>
      <p:sp>
        <p:nvSpPr>
          <p:cNvPr id="3" name="Subtitle 2"/>
          <p:cNvSpPr>
            <a:spLocks noGrp="1"/>
          </p:cNvSpPr>
          <p:nvPr>
            <p:ph type="subTitle" idx="1"/>
          </p:nvPr>
        </p:nvSpPr>
        <p:spPr/>
        <p:txBody>
          <a:bodyPr/>
          <a:lstStyle/>
          <a:p>
            <a:r>
              <a:rPr lang="en-US" dirty="0" smtClean="0"/>
              <a:t>March   2016 </a:t>
            </a:r>
            <a:endParaRPr lang="en-US" dirty="0"/>
          </a:p>
        </p:txBody>
      </p:sp>
      <p:sp>
        <p:nvSpPr>
          <p:cNvPr id="4" name="TextBox 3"/>
          <p:cNvSpPr txBox="1"/>
          <p:nvPr/>
        </p:nvSpPr>
        <p:spPr>
          <a:xfrm>
            <a:off x="4038600" y="304800"/>
            <a:ext cx="4724400" cy="646331"/>
          </a:xfrm>
          <a:prstGeom prst="rect">
            <a:avLst/>
          </a:prstGeom>
          <a:noFill/>
        </p:spPr>
        <p:txBody>
          <a:bodyPr wrap="square" rtlCol="0">
            <a:spAutoFit/>
          </a:bodyPr>
          <a:lstStyle/>
          <a:p>
            <a:pPr algn="r"/>
            <a:r>
              <a:rPr lang="en-US" sz="1200" dirty="0" smtClean="0"/>
              <a:t>Docket UT-132234</a:t>
            </a:r>
          </a:p>
          <a:p>
            <a:pPr algn="r"/>
            <a:r>
              <a:rPr lang="en-US" sz="1200" dirty="0" smtClean="0"/>
              <a:t>San Juan Submarine Fiber Cable  Inspection and Maintenance</a:t>
            </a:r>
          </a:p>
          <a:p>
            <a:pPr algn="r"/>
            <a:r>
              <a:rPr lang="en-US" sz="1200" dirty="0" smtClean="0"/>
              <a:t>Attachment 1</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10</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Island to Friday Harbor.</a:t>
            </a:r>
          </a:p>
        </p:txBody>
      </p:sp>
      <p:sp>
        <p:nvSpPr>
          <p:cNvPr id="6" name="Rectangle 5"/>
          <p:cNvSpPr/>
          <p:nvPr/>
        </p:nvSpPr>
        <p:spPr>
          <a:xfrm>
            <a:off x="457200" y="30480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6705600" y="30480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p:nvSpPr>
        <p:spPr>
          <a:xfrm>
            <a:off x="533400" y="3124200"/>
            <a:ext cx="1524000" cy="307777"/>
          </a:xfrm>
          <a:prstGeom prst="rect">
            <a:avLst/>
          </a:prstGeom>
          <a:noFill/>
        </p:spPr>
        <p:txBody>
          <a:bodyPr wrap="square" rtlCol="0">
            <a:spAutoFit/>
          </a:bodyPr>
          <a:lstStyle/>
          <a:p>
            <a:r>
              <a:rPr lang="en-US" sz="1400" b="0" dirty="0" err="1" smtClean="0"/>
              <a:t>Tx</a:t>
            </a:r>
            <a:r>
              <a:rPr lang="en-US" sz="1400" b="0" dirty="0" smtClean="0"/>
              <a:t> = +2.0db</a:t>
            </a:r>
            <a:endParaRPr lang="en-US" sz="1400" b="0" dirty="0"/>
          </a:p>
        </p:txBody>
      </p:sp>
      <p:sp>
        <p:nvSpPr>
          <p:cNvPr id="9" name="TextBox 8"/>
          <p:cNvSpPr txBox="1"/>
          <p:nvPr/>
        </p:nvSpPr>
        <p:spPr>
          <a:xfrm>
            <a:off x="533400" y="3886200"/>
            <a:ext cx="1524000" cy="307777"/>
          </a:xfrm>
          <a:prstGeom prst="rect">
            <a:avLst/>
          </a:prstGeom>
          <a:noFill/>
        </p:spPr>
        <p:txBody>
          <a:bodyPr wrap="square" rtlCol="0">
            <a:spAutoFit/>
          </a:bodyPr>
          <a:lstStyle/>
          <a:p>
            <a:r>
              <a:rPr lang="en-US" sz="1400" b="0" dirty="0"/>
              <a:t>R</a:t>
            </a:r>
            <a:r>
              <a:rPr lang="en-US" sz="1400" b="0" dirty="0" smtClean="0"/>
              <a:t>x = -16.6db</a:t>
            </a:r>
            <a:endParaRPr lang="en-US" sz="1400" b="0" dirty="0"/>
          </a:p>
        </p:txBody>
      </p:sp>
      <p:sp>
        <p:nvSpPr>
          <p:cNvPr id="10" name="TextBox 9"/>
          <p:cNvSpPr txBox="1"/>
          <p:nvPr/>
        </p:nvSpPr>
        <p:spPr>
          <a:xfrm>
            <a:off x="0" y="2133600"/>
            <a:ext cx="2819400" cy="954107"/>
          </a:xfrm>
          <a:prstGeom prst="rect">
            <a:avLst/>
          </a:prstGeom>
          <a:noFill/>
        </p:spPr>
        <p:txBody>
          <a:bodyPr wrap="square" rtlCol="0">
            <a:spAutoFit/>
          </a:bodyPr>
          <a:lstStyle/>
          <a:p>
            <a:pPr algn="ctr"/>
            <a:r>
              <a:rPr lang="en-US" sz="1400" dirty="0" smtClean="0"/>
              <a:t>FRHRWAXAO02</a:t>
            </a:r>
          </a:p>
          <a:p>
            <a:pPr algn="ctr"/>
            <a:r>
              <a:rPr lang="en-US" sz="1400" dirty="0" smtClean="0"/>
              <a:t>Mod 1-15</a:t>
            </a:r>
          </a:p>
          <a:p>
            <a:pPr algn="ctr"/>
            <a:r>
              <a:rPr lang="en-US" sz="1400" dirty="0" smtClean="0"/>
              <a:t>CH-1-15-NW</a:t>
            </a:r>
          </a:p>
          <a:p>
            <a:pPr algn="ctr"/>
            <a:endParaRPr lang="en-US" sz="1400" dirty="0"/>
          </a:p>
        </p:txBody>
      </p:sp>
      <p:sp>
        <p:nvSpPr>
          <p:cNvPr id="11" name="TextBox 10"/>
          <p:cNvSpPr txBox="1"/>
          <p:nvPr/>
        </p:nvSpPr>
        <p:spPr>
          <a:xfrm>
            <a:off x="6248400" y="2209800"/>
            <a:ext cx="2743200" cy="738664"/>
          </a:xfrm>
          <a:prstGeom prst="rect">
            <a:avLst/>
          </a:prstGeom>
          <a:noFill/>
        </p:spPr>
        <p:txBody>
          <a:bodyPr wrap="square" rtlCol="0">
            <a:spAutoFit/>
          </a:bodyPr>
          <a:lstStyle/>
          <a:p>
            <a:pPr algn="ctr"/>
            <a:r>
              <a:rPr lang="en-US" sz="1400" dirty="0" smtClean="0"/>
              <a:t>LOPZWAXXO01</a:t>
            </a:r>
          </a:p>
          <a:p>
            <a:pPr algn="ctr"/>
            <a:r>
              <a:rPr lang="en-US" sz="1400" dirty="0" smtClean="0"/>
              <a:t>Mod 1-7</a:t>
            </a:r>
          </a:p>
          <a:p>
            <a:pPr algn="ctr"/>
            <a:r>
              <a:rPr lang="en-US" sz="1400" dirty="0" smtClean="0"/>
              <a:t>CH-1-7-NW F2488</a:t>
            </a:r>
            <a:endParaRPr lang="en-US" sz="1400" dirty="0"/>
          </a:p>
        </p:txBody>
      </p:sp>
      <p:cxnSp>
        <p:nvCxnSpPr>
          <p:cNvPr id="12" name="Straight Arrow Connector 11"/>
          <p:cNvCxnSpPr/>
          <p:nvPr/>
        </p:nvCxnSpPr>
        <p:spPr>
          <a:xfrm>
            <a:off x="2057400" y="32766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057400" y="40386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705600" y="3810000"/>
            <a:ext cx="1524000" cy="307777"/>
          </a:xfrm>
          <a:prstGeom prst="rect">
            <a:avLst/>
          </a:prstGeom>
          <a:noFill/>
        </p:spPr>
        <p:txBody>
          <a:bodyPr wrap="square" rtlCol="0">
            <a:spAutoFit/>
          </a:bodyPr>
          <a:lstStyle/>
          <a:p>
            <a:r>
              <a:rPr lang="en-US" sz="1400" b="0" dirty="0" err="1" smtClean="0"/>
              <a:t>Tx</a:t>
            </a:r>
            <a:r>
              <a:rPr lang="en-US" sz="1400" b="0" dirty="0" smtClean="0"/>
              <a:t> = +2.4db</a:t>
            </a:r>
            <a:endParaRPr lang="en-US" sz="1400" b="0" dirty="0"/>
          </a:p>
        </p:txBody>
      </p:sp>
      <p:sp>
        <p:nvSpPr>
          <p:cNvPr id="15" name="TextBox 14"/>
          <p:cNvSpPr txBox="1"/>
          <p:nvPr/>
        </p:nvSpPr>
        <p:spPr>
          <a:xfrm>
            <a:off x="6705600" y="3124200"/>
            <a:ext cx="1524000" cy="307777"/>
          </a:xfrm>
          <a:prstGeom prst="rect">
            <a:avLst/>
          </a:prstGeom>
          <a:noFill/>
        </p:spPr>
        <p:txBody>
          <a:bodyPr wrap="square" rtlCol="0">
            <a:spAutoFit/>
          </a:bodyPr>
          <a:lstStyle/>
          <a:p>
            <a:r>
              <a:rPr lang="en-US" sz="1400" b="0" dirty="0"/>
              <a:t>R</a:t>
            </a:r>
            <a:r>
              <a:rPr lang="en-US" sz="1400" b="0" dirty="0" smtClean="0"/>
              <a:t>x = -15.7db</a:t>
            </a:r>
            <a:endParaRPr lang="en-US" sz="1400" b="0" dirty="0"/>
          </a:p>
        </p:txBody>
      </p:sp>
      <p:sp>
        <p:nvSpPr>
          <p:cNvPr id="16" name="TextBox 15"/>
          <p:cNvSpPr txBox="1"/>
          <p:nvPr/>
        </p:nvSpPr>
        <p:spPr>
          <a:xfrm>
            <a:off x="2971800" y="2895600"/>
            <a:ext cx="3124200" cy="369332"/>
          </a:xfrm>
          <a:prstGeom prst="rect">
            <a:avLst/>
          </a:prstGeom>
          <a:noFill/>
        </p:spPr>
        <p:txBody>
          <a:bodyPr wrap="square" rtlCol="0">
            <a:spAutoFit/>
          </a:bodyPr>
          <a:lstStyle/>
          <a:p>
            <a:r>
              <a:rPr lang="en-US" sz="1800" dirty="0" smtClean="0"/>
              <a:t>Overall fiber loss:  </a:t>
            </a:r>
            <a:r>
              <a:rPr lang="en-US" sz="1800" b="1" u="sng" dirty="0" smtClean="0"/>
              <a:t>-17.5db</a:t>
            </a:r>
            <a:endParaRPr lang="en-US" sz="1800" b="1" u="sng" dirty="0"/>
          </a:p>
        </p:txBody>
      </p:sp>
      <p:sp>
        <p:nvSpPr>
          <p:cNvPr id="17" name="TextBox 16"/>
          <p:cNvSpPr txBox="1"/>
          <p:nvPr/>
        </p:nvSpPr>
        <p:spPr>
          <a:xfrm>
            <a:off x="2971800" y="4038600"/>
            <a:ext cx="3124200" cy="369332"/>
          </a:xfrm>
          <a:prstGeom prst="rect">
            <a:avLst/>
          </a:prstGeom>
          <a:noFill/>
        </p:spPr>
        <p:txBody>
          <a:bodyPr wrap="square" rtlCol="0">
            <a:spAutoFit/>
          </a:bodyPr>
          <a:lstStyle/>
          <a:p>
            <a:r>
              <a:rPr lang="en-US" sz="1800" dirty="0" smtClean="0"/>
              <a:t>Overall fiber loss:  </a:t>
            </a:r>
            <a:r>
              <a:rPr lang="en-US" sz="1800" b="1" u="sng" dirty="0" smtClean="0"/>
              <a:t>-19.0db</a:t>
            </a:r>
            <a:endParaRPr lang="en-US" sz="1800" b="1"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48D76CF9-EEB5-45A9-AB0D-6F1479A66766}" type="slidenum">
              <a:rPr lang="en-US" smtClean="0"/>
              <a:pPr/>
              <a:t>11</a:t>
            </a:fld>
            <a:endParaRPr lang="en-US"/>
          </a:p>
        </p:txBody>
      </p:sp>
      <p:sp>
        <p:nvSpPr>
          <p:cNvPr id="3" name="Rectangle 2"/>
          <p:cNvSpPr/>
          <p:nvPr/>
        </p:nvSpPr>
        <p:spPr>
          <a:xfrm>
            <a:off x="990600" y="1295400"/>
            <a:ext cx="7162800" cy="4154984"/>
          </a:xfrm>
          <a:prstGeom prst="rect">
            <a:avLst/>
          </a:prstGeom>
        </p:spPr>
        <p:txBody>
          <a:bodyPr wrap="square">
            <a:spAutoFit/>
          </a:bodyPr>
          <a:lstStyle/>
          <a:p>
            <a:r>
              <a:rPr lang="en-US" dirty="0" smtClean="0"/>
              <a:t>Field operations technicians conducted site surveys where submarine cable first appears on land and is accessible. The surveys involved visual examination.</a:t>
            </a:r>
          </a:p>
          <a:p>
            <a:endParaRPr lang="en-US" dirty="0" smtClean="0"/>
          </a:p>
          <a:p>
            <a:pPr lvl="1">
              <a:buFont typeface="Wingdings" pitchFamily="2" charset="2"/>
              <a:buChar char="ü"/>
            </a:pPr>
            <a:r>
              <a:rPr lang="en-US" dirty="0" smtClean="0"/>
              <a:t>fiber optic cable</a:t>
            </a:r>
          </a:p>
          <a:p>
            <a:pPr lvl="1">
              <a:buFont typeface="Wingdings" pitchFamily="2" charset="2"/>
              <a:buChar char="ü"/>
            </a:pPr>
            <a:r>
              <a:rPr lang="en-US" dirty="0" smtClean="0"/>
              <a:t>vault and pedestal</a:t>
            </a:r>
          </a:p>
          <a:p>
            <a:pPr lvl="1">
              <a:buFont typeface="Wingdings" pitchFamily="2" charset="2"/>
              <a:buChar char="ü"/>
            </a:pPr>
            <a:r>
              <a:rPr lang="en-US" dirty="0" smtClean="0"/>
              <a:t>surrounding environment </a:t>
            </a:r>
            <a:br>
              <a:rPr lang="en-US" dirty="0" smtClean="0"/>
            </a:br>
            <a:endParaRPr lang="en-US" dirty="0" smtClean="0"/>
          </a:p>
          <a:p>
            <a:r>
              <a:rPr lang="en-US" dirty="0" smtClean="0"/>
              <a:t>No defects, faults or significant changes were observed.</a:t>
            </a:r>
          </a:p>
        </p:txBody>
      </p:sp>
      <p:sp>
        <p:nvSpPr>
          <p:cNvPr id="4" name="Rectangle 3"/>
          <p:cNvSpPr/>
          <p:nvPr/>
        </p:nvSpPr>
        <p:spPr>
          <a:xfrm>
            <a:off x="838200" y="228600"/>
            <a:ext cx="7315200" cy="523220"/>
          </a:xfrm>
          <a:prstGeom prst="rect">
            <a:avLst/>
          </a:prstGeom>
        </p:spPr>
        <p:txBody>
          <a:bodyPr wrap="square">
            <a:spAutoFit/>
          </a:bodyPr>
          <a:lstStyle/>
          <a:p>
            <a:r>
              <a:rPr lang="en-US" sz="2800" dirty="0" smtClean="0">
                <a:solidFill>
                  <a:schemeClr val="bg1"/>
                </a:solidFill>
              </a:rPr>
              <a:t>Submarine Fiber Cable Landings</a:t>
            </a:r>
            <a:endParaRPr lang="en-US" sz="2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Agreement Terms</a:t>
            </a:r>
            <a:endParaRPr lang="en-US" dirty="0"/>
          </a:p>
        </p:txBody>
      </p:sp>
      <p:sp>
        <p:nvSpPr>
          <p:cNvPr id="3" name="Slide Number Placeholder 2"/>
          <p:cNvSpPr>
            <a:spLocks noGrp="1"/>
          </p:cNvSpPr>
          <p:nvPr>
            <p:ph type="sldNum" sz="quarter" idx="11"/>
          </p:nvPr>
        </p:nvSpPr>
        <p:spPr/>
        <p:txBody>
          <a:bodyPr/>
          <a:lstStyle/>
          <a:p>
            <a:fld id="{3012442D-3EFA-457E-872C-0DAF032FB07F}" type="slidenum">
              <a:rPr lang="en-US" smtClean="0"/>
              <a:pPr/>
              <a:t>2</a:t>
            </a:fld>
            <a:endParaRPr lang="en-US"/>
          </a:p>
        </p:txBody>
      </p:sp>
      <p:sp>
        <p:nvSpPr>
          <p:cNvPr id="4" name="Rectangle 3"/>
          <p:cNvSpPr/>
          <p:nvPr/>
        </p:nvSpPr>
        <p:spPr>
          <a:xfrm>
            <a:off x="685800" y="1066800"/>
            <a:ext cx="7696200" cy="4770537"/>
          </a:xfrm>
          <a:prstGeom prst="rect">
            <a:avLst/>
          </a:prstGeom>
        </p:spPr>
        <p:txBody>
          <a:bodyPr wrap="square">
            <a:spAutoFit/>
          </a:bodyPr>
          <a:lstStyle/>
          <a:p>
            <a:pPr lvl="0"/>
            <a:r>
              <a:rPr lang="en-US" sz="1600" dirty="0" smtClean="0"/>
              <a:t>By March 31 of each year, </a:t>
            </a:r>
            <a:r>
              <a:rPr lang="en-US" sz="1600" dirty="0" err="1" smtClean="0"/>
              <a:t>CenturyLink</a:t>
            </a:r>
            <a:r>
              <a:rPr lang="en-US" sz="1600" dirty="0" smtClean="0"/>
              <a:t> will report to the Commission all inspections and maintenance performed during the preceding year for both the underwater fiber cable and microwave systems.  </a:t>
            </a:r>
          </a:p>
          <a:p>
            <a:pPr lvl="0"/>
            <a:endParaRPr lang="en-US" sz="1600" dirty="0" smtClean="0"/>
          </a:p>
          <a:p>
            <a:pPr lvl="0"/>
            <a:r>
              <a:rPr lang="en-US" sz="1600" dirty="0" smtClean="0"/>
              <a:t>In each report for each underwater fiber facility, </a:t>
            </a:r>
            <a:r>
              <a:rPr lang="en-US" sz="1600" dirty="0" err="1" smtClean="0"/>
              <a:t>CenturyLink</a:t>
            </a:r>
            <a:r>
              <a:rPr lang="en-US" sz="1600" dirty="0" smtClean="0"/>
              <a:t> will: identify the baseline measurements of decibel and signal strength; identify any loss of decibel or signal strength; and describe ongoing monitoring for each underwater facility. </a:t>
            </a:r>
          </a:p>
          <a:p>
            <a:pPr lvl="0"/>
            <a:endParaRPr lang="en-US" sz="1600" dirty="0" smtClean="0"/>
          </a:p>
          <a:p>
            <a:pPr lvl="0"/>
            <a:r>
              <a:rPr lang="en-US" sz="1600" dirty="0" smtClean="0"/>
              <a:t>In each report for each microwave system, </a:t>
            </a:r>
            <a:r>
              <a:rPr lang="en-US" sz="1600" dirty="0" err="1" smtClean="0"/>
              <a:t>CenturyLink</a:t>
            </a:r>
            <a:r>
              <a:rPr lang="en-US" sz="1600" dirty="0" smtClean="0"/>
              <a:t> will state whether it followed its current Antenna and Tower Routine Inspection, which is attached as Appendix A to this Settlement Agreement. … </a:t>
            </a:r>
            <a:r>
              <a:rPr lang="en-US" sz="1600" dirty="0" err="1" smtClean="0"/>
              <a:t>CenturyLink</a:t>
            </a:r>
            <a:r>
              <a:rPr lang="en-US" sz="1600" dirty="0" smtClean="0"/>
              <a:t> will report to the Commission the ability of both San Juan microwave systems to provide redundant capacity between the various island customers to the host switch located in Friday Harbor and the redundant capacity between Friday Harbor and Bellingham, Washington. </a:t>
            </a:r>
            <a:r>
              <a:rPr lang="en-US" sz="1600" dirty="0" err="1" smtClean="0"/>
              <a:t>CenturyLink</a:t>
            </a:r>
            <a:r>
              <a:rPr lang="en-US" sz="1600" dirty="0" smtClean="0"/>
              <a:t> will also affirm in this report that the two microwave systems have sufficient capacity to maintain </a:t>
            </a:r>
            <a:r>
              <a:rPr lang="en-US" sz="1600" dirty="0" err="1" smtClean="0"/>
              <a:t>CenturyLink’s</a:t>
            </a:r>
            <a:r>
              <a:rPr lang="en-US" sz="1600" dirty="0" smtClean="0"/>
              <a:t> intrastate voice and critical services traffic on a diverse route between the islands and the mainland at normal call volumes. </a:t>
            </a: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a:xfrm>
            <a:off x="438150" y="1143000"/>
            <a:ext cx="8172450" cy="20574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defRPr/>
            </a:pPr>
            <a:r>
              <a:rPr lang="en-US" sz="2800" dirty="0" smtClean="0"/>
              <a:t>Submarine Fiber Cable</a:t>
            </a:r>
            <a:r>
              <a:rPr lang="en-US" dirty="0" smtClean="0"/>
              <a:t/>
            </a:r>
            <a:br>
              <a:rPr lang="en-US" dirty="0" smtClean="0"/>
            </a:br>
            <a:r>
              <a:rPr lang="en-US" dirty="0" smtClean="0"/>
              <a:t/>
            </a:r>
            <a:br>
              <a:rPr lang="en-US" dirty="0" smtClean="0"/>
            </a:br>
            <a:r>
              <a:rPr lang="en-US" dirty="0" smtClean="0"/>
              <a:t>Lopez, WA  to  La Conner, WA</a:t>
            </a:r>
            <a:br>
              <a:rPr lang="en-US" dirty="0" smtClean="0"/>
            </a:br>
            <a:r>
              <a:rPr lang="en-US" dirty="0" smtClean="0"/>
              <a:t/>
            </a:r>
            <a:br>
              <a:rPr lang="en-US" dirty="0" smtClean="0"/>
            </a:br>
            <a:endParaRPr lang="en-US" dirty="0" smtClean="0"/>
          </a:p>
        </p:txBody>
      </p:sp>
      <p:sp>
        <p:nvSpPr>
          <p:cNvPr id="106505" name="Rectangle 9"/>
          <p:cNvSpPr>
            <a:spLocks noGrp="1" noChangeArrowheads="1"/>
          </p:cNvSpPr>
          <p:nvPr>
            <p:ph type="subTitle" idx="1"/>
          </p:nvPr>
        </p:nvSpPr>
        <p:spPr>
          <a:xfrm>
            <a:off x="533400" y="2743200"/>
            <a:ext cx="1609725" cy="6096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marL="0" indent="0" eaLnBrk="1" hangingPunct="1"/>
            <a:r>
              <a:rPr lang="en-US" dirty="0" smtClean="0"/>
              <a:t>November 10,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4</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WA  to  La Conner, WA.</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This report regards loss measurement between the Coriant 7100 </a:t>
            </a:r>
            <a:r>
              <a:rPr lang="en-US" dirty="0" err="1" smtClean="0"/>
              <a:t>Nano</a:t>
            </a:r>
            <a:r>
              <a:rPr lang="en-US" dirty="0" smtClean="0"/>
              <a:t> equipment located at Lopez Island and at </a:t>
            </a:r>
            <a:r>
              <a:rPr lang="en-US" dirty="0" err="1" smtClean="0"/>
              <a:t>LaConner</a:t>
            </a:r>
            <a:r>
              <a:rPr lang="en-US" dirty="0" smtClean="0"/>
              <a:t> Washington</a:t>
            </a:r>
          </a:p>
          <a:p>
            <a:pPr lvl="1"/>
            <a:endParaRPr lang="en-US" dirty="0" smtClean="0"/>
          </a:p>
          <a:p>
            <a:pPr lvl="1"/>
            <a:r>
              <a:rPr lang="en-US" dirty="0" smtClean="0"/>
              <a:t>Loss was calculated as the difference between the transmitted (</a:t>
            </a:r>
            <a:r>
              <a:rPr lang="en-US" dirty="0" err="1" smtClean="0"/>
              <a:t>Tx</a:t>
            </a:r>
            <a:r>
              <a:rPr lang="en-US" dirty="0" smtClean="0"/>
              <a:t>) level and the received (Rx) level.</a:t>
            </a:r>
          </a:p>
          <a:p>
            <a:pPr lvl="1">
              <a:buNone/>
            </a:pPr>
            <a:endParaRPr lang="en-US" dirty="0" smtClean="0"/>
          </a:p>
          <a:p>
            <a:pPr lvl="1" eaLnBrk="1" hangingPunct="1">
              <a:buFont typeface="Arial" charset="0"/>
              <a:buChar char="•"/>
              <a:defRPr/>
            </a:pPr>
            <a:r>
              <a:rPr lang="en-US" dirty="0" smtClean="0"/>
              <a:t>These levels were seen on the Optical Service Channels (OSCs) of the 7100N Optical Add/Drop Multiplexer (OADM) High Speed cards.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5</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WA  to  La Conner, WA.</a:t>
            </a:r>
          </a:p>
        </p:txBody>
      </p:sp>
      <p:sp>
        <p:nvSpPr>
          <p:cNvPr id="6" name="Rectangle 5"/>
          <p:cNvSpPr/>
          <p:nvPr/>
        </p:nvSpPr>
        <p:spPr>
          <a:xfrm>
            <a:off x="457200" y="28194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6705600" y="28194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p:nvSpPr>
        <p:spPr>
          <a:xfrm>
            <a:off x="533400" y="2895600"/>
            <a:ext cx="1524000" cy="307777"/>
          </a:xfrm>
          <a:prstGeom prst="rect">
            <a:avLst/>
          </a:prstGeom>
          <a:noFill/>
        </p:spPr>
        <p:txBody>
          <a:bodyPr wrap="square" rtlCol="0">
            <a:spAutoFit/>
          </a:bodyPr>
          <a:lstStyle/>
          <a:p>
            <a:r>
              <a:rPr lang="en-US" sz="1400" b="0" dirty="0" err="1" smtClean="0"/>
              <a:t>Tx</a:t>
            </a:r>
            <a:r>
              <a:rPr lang="en-US" sz="1400" b="0" dirty="0" smtClean="0"/>
              <a:t> = -0.2db</a:t>
            </a:r>
            <a:endParaRPr lang="en-US" sz="1400" b="0" dirty="0"/>
          </a:p>
        </p:txBody>
      </p:sp>
      <p:sp>
        <p:nvSpPr>
          <p:cNvPr id="9" name="TextBox 8"/>
          <p:cNvSpPr txBox="1"/>
          <p:nvPr/>
        </p:nvSpPr>
        <p:spPr>
          <a:xfrm>
            <a:off x="533400" y="3657600"/>
            <a:ext cx="1524000" cy="307777"/>
          </a:xfrm>
          <a:prstGeom prst="rect">
            <a:avLst/>
          </a:prstGeom>
          <a:noFill/>
        </p:spPr>
        <p:txBody>
          <a:bodyPr wrap="square" rtlCol="0">
            <a:spAutoFit/>
          </a:bodyPr>
          <a:lstStyle/>
          <a:p>
            <a:r>
              <a:rPr lang="en-US" sz="1400" b="0" dirty="0"/>
              <a:t>R</a:t>
            </a:r>
            <a:r>
              <a:rPr lang="en-US" sz="1400" b="0" dirty="0" smtClean="0"/>
              <a:t>x = -12.9db</a:t>
            </a:r>
            <a:endParaRPr lang="en-US" sz="1400" b="0" dirty="0"/>
          </a:p>
        </p:txBody>
      </p:sp>
      <p:sp>
        <p:nvSpPr>
          <p:cNvPr id="10" name="TextBox 9"/>
          <p:cNvSpPr txBox="1"/>
          <p:nvPr/>
        </p:nvSpPr>
        <p:spPr>
          <a:xfrm>
            <a:off x="0" y="2133600"/>
            <a:ext cx="2819400" cy="523220"/>
          </a:xfrm>
          <a:prstGeom prst="rect">
            <a:avLst/>
          </a:prstGeom>
          <a:noFill/>
        </p:spPr>
        <p:txBody>
          <a:bodyPr wrap="square" rtlCol="0">
            <a:spAutoFit/>
          </a:bodyPr>
          <a:lstStyle/>
          <a:p>
            <a:pPr algn="ctr"/>
            <a:r>
              <a:rPr lang="en-US" sz="1400" dirty="0" smtClean="0"/>
              <a:t>LOPZWAXXO02010025</a:t>
            </a:r>
          </a:p>
          <a:p>
            <a:pPr algn="ctr"/>
            <a:r>
              <a:rPr lang="en-US" sz="1400" dirty="0" smtClean="0"/>
              <a:t>Degree A</a:t>
            </a:r>
            <a:endParaRPr lang="en-US" sz="1400" dirty="0"/>
          </a:p>
        </p:txBody>
      </p:sp>
      <p:sp>
        <p:nvSpPr>
          <p:cNvPr id="11" name="TextBox 10"/>
          <p:cNvSpPr txBox="1"/>
          <p:nvPr/>
        </p:nvSpPr>
        <p:spPr>
          <a:xfrm>
            <a:off x="6248400" y="2133600"/>
            <a:ext cx="2743200" cy="523220"/>
          </a:xfrm>
          <a:prstGeom prst="rect">
            <a:avLst/>
          </a:prstGeom>
          <a:noFill/>
        </p:spPr>
        <p:txBody>
          <a:bodyPr wrap="square" rtlCol="0">
            <a:spAutoFit/>
          </a:bodyPr>
          <a:lstStyle/>
          <a:p>
            <a:pPr algn="ctr"/>
            <a:r>
              <a:rPr lang="en-US" sz="1400" dirty="0" smtClean="0"/>
              <a:t>LACNWAAXKRC01CUST06B</a:t>
            </a:r>
          </a:p>
          <a:p>
            <a:pPr algn="ctr"/>
            <a:r>
              <a:rPr lang="en-US" sz="1400" dirty="0" smtClean="0"/>
              <a:t>Degree A</a:t>
            </a:r>
            <a:endParaRPr lang="en-US" sz="1400" dirty="0"/>
          </a:p>
        </p:txBody>
      </p:sp>
      <p:cxnSp>
        <p:nvCxnSpPr>
          <p:cNvPr id="12" name="Straight Arrow Connector 11"/>
          <p:cNvCxnSpPr/>
          <p:nvPr/>
        </p:nvCxnSpPr>
        <p:spPr>
          <a:xfrm>
            <a:off x="2057400" y="30480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057400" y="38100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705600" y="3581400"/>
            <a:ext cx="1524000" cy="307777"/>
          </a:xfrm>
          <a:prstGeom prst="rect">
            <a:avLst/>
          </a:prstGeom>
          <a:noFill/>
        </p:spPr>
        <p:txBody>
          <a:bodyPr wrap="square" rtlCol="0">
            <a:spAutoFit/>
          </a:bodyPr>
          <a:lstStyle/>
          <a:p>
            <a:r>
              <a:rPr lang="en-US" sz="1400" b="0" dirty="0" err="1" smtClean="0"/>
              <a:t>Tx</a:t>
            </a:r>
            <a:r>
              <a:rPr lang="en-US" sz="1400" b="0" dirty="0" smtClean="0"/>
              <a:t> = +2.0db</a:t>
            </a:r>
            <a:endParaRPr lang="en-US" sz="1400" b="0" dirty="0"/>
          </a:p>
        </p:txBody>
      </p:sp>
      <p:sp>
        <p:nvSpPr>
          <p:cNvPr id="15" name="TextBox 14"/>
          <p:cNvSpPr txBox="1"/>
          <p:nvPr/>
        </p:nvSpPr>
        <p:spPr>
          <a:xfrm>
            <a:off x="6705600" y="2895600"/>
            <a:ext cx="1524000" cy="307777"/>
          </a:xfrm>
          <a:prstGeom prst="rect">
            <a:avLst/>
          </a:prstGeom>
          <a:noFill/>
        </p:spPr>
        <p:txBody>
          <a:bodyPr wrap="square" rtlCol="0">
            <a:spAutoFit/>
          </a:bodyPr>
          <a:lstStyle/>
          <a:p>
            <a:r>
              <a:rPr lang="en-US" sz="1400" b="0" dirty="0"/>
              <a:t>R</a:t>
            </a:r>
            <a:r>
              <a:rPr lang="en-US" sz="1400" b="0" dirty="0" smtClean="0"/>
              <a:t>x = -15.7db</a:t>
            </a:r>
            <a:endParaRPr lang="en-US" sz="1400" b="0" dirty="0"/>
          </a:p>
        </p:txBody>
      </p:sp>
      <p:sp>
        <p:nvSpPr>
          <p:cNvPr id="16" name="TextBox 15"/>
          <p:cNvSpPr txBox="1"/>
          <p:nvPr/>
        </p:nvSpPr>
        <p:spPr>
          <a:xfrm>
            <a:off x="2971800" y="2667000"/>
            <a:ext cx="3124200" cy="369332"/>
          </a:xfrm>
          <a:prstGeom prst="rect">
            <a:avLst/>
          </a:prstGeom>
          <a:noFill/>
        </p:spPr>
        <p:txBody>
          <a:bodyPr wrap="square" rtlCol="0">
            <a:spAutoFit/>
          </a:bodyPr>
          <a:lstStyle/>
          <a:p>
            <a:r>
              <a:rPr lang="en-US" sz="1800" dirty="0" smtClean="0"/>
              <a:t>Overall fiber loss:  </a:t>
            </a:r>
            <a:r>
              <a:rPr lang="en-US" sz="1800" b="1" u="sng" dirty="0" smtClean="0"/>
              <a:t>-15.5db</a:t>
            </a:r>
            <a:endParaRPr lang="en-US" sz="1800" b="1" u="sng" dirty="0"/>
          </a:p>
        </p:txBody>
      </p:sp>
      <p:sp>
        <p:nvSpPr>
          <p:cNvPr id="17" name="TextBox 16"/>
          <p:cNvSpPr txBox="1"/>
          <p:nvPr/>
        </p:nvSpPr>
        <p:spPr>
          <a:xfrm>
            <a:off x="2971800" y="3810000"/>
            <a:ext cx="3124200" cy="369332"/>
          </a:xfrm>
          <a:prstGeom prst="rect">
            <a:avLst/>
          </a:prstGeom>
          <a:noFill/>
        </p:spPr>
        <p:txBody>
          <a:bodyPr wrap="square" rtlCol="0">
            <a:spAutoFit/>
          </a:bodyPr>
          <a:lstStyle/>
          <a:p>
            <a:r>
              <a:rPr lang="en-US" sz="1800" dirty="0" smtClean="0"/>
              <a:t>Overall fiber loss:  </a:t>
            </a:r>
            <a:r>
              <a:rPr lang="en-US" sz="1800" b="1" u="sng" dirty="0" smtClean="0"/>
              <a:t>-14.9db</a:t>
            </a:r>
            <a:endParaRPr lang="en-US" sz="18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6</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San Juan Island fiber results.</a:t>
            </a:r>
          </a:p>
        </p:txBody>
      </p:sp>
      <p:sp>
        <p:nvSpPr>
          <p:cNvPr id="6" name="Rectangle 5"/>
          <p:cNvSpPr/>
          <p:nvPr/>
        </p:nvSpPr>
        <p:spPr>
          <a:xfrm>
            <a:off x="457200" y="28194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6705600" y="28194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p:nvSpPr>
        <p:spPr>
          <a:xfrm>
            <a:off x="533400" y="2895600"/>
            <a:ext cx="1524000" cy="307777"/>
          </a:xfrm>
          <a:prstGeom prst="rect">
            <a:avLst/>
          </a:prstGeom>
          <a:noFill/>
        </p:spPr>
        <p:txBody>
          <a:bodyPr wrap="square" rtlCol="0">
            <a:spAutoFit/>
          </a:bodyPr>
          <a:lstStyle/>
          <a:p>
            <a:r>
              <a:rPr lang="en-US" sz="1400" b="0" dirty="0" smtClean="0"/>
              <a:t>Tx = +2.8db</a:t>
            </a:r>
            <a:endParaRPr lang="en-US" sz="1400" b="0" dirty="0"/>
          </a:p>
        </p:txBody>
      </p:sp>
      <p:sp>
        <p:nvSpPr>
          <p:cNvPr id="9" name="TextBox 8"/>
          <p:cNvSpPr txBox="1"/>
          <p:nvPr/>
        </p:nvSpPr>
        <p:spPr>
          <a:xfrm>
            <a:off x="533400" y="3657600"/>
            <a:ext cx="1524000" cy="307777"/>
          </a:xfrm>
          <a:prstGeom prst="rect">
            <a:avLst/>
          </a:prstGeom>
          <a:noFill/>
        </p:spPr>
        <p:txBody>
          <a:bodyPr wrap="square" rtlCol="0">
            <a:spAutoFit/>
          </a:bodyPr>
          <a:lstStyle/>
          <a:p>
            <a:r>
              <a:rPr lang="en-US" sz="1400" b="0" dirty="0"/>
              <a:t>R</a:t>
            </a:r>
            <a:r>
              <a:rPr lang="en-US" sz="1400" b="0" dirty="0" smtClean="0"/>
              <a:t>x = -13.0db</a:t>
            </a:r>
            <a:endParaRPr lang="en-US" sz="1400" b="0" dirty="0"/>
          </a:p>
        </p:txBody>
      </p:sp>
      <p:sp>
        <p:nvSpPr>
          <p:cNvPr id="10" name="TextBox 9"/>
          <p:cNvSpPr txBox="1"/>
          <p:nvPr/>
        </p:nvSpPr>
        <p:spPr>
          <a:xfrm>
            <a:off x="0" y="2133600"/>
            <a:ext cx="2819400" cy="523220"/>
          </a:xfrm>
          <a:prstGeom prst="rect">
            <a:avLst/>
          </a:prstGeom>
          <a:noFill/>
        </p:spPr>
        <p:txBody>
          <a:bodyPr wrap="square" rtlCol="0">
            <a:spAutoFit/>
          </a:bodyPr>
          <a:lstStyle/>
          <a:p>
            <a:pPr algn="ctr"/>
            <a:r>
              <a:rPr lang="en-US" sz="1400" dirty="0" smtClean="0"/>
              <a:t>LOPZWAXXO02010025</a:t>
            </a:r>
          </a:p>
          <a:p>
            <a:pPr algn="ctr"/>
            <a:r>
              <a:rPr lang="en-US" sz="1400" dirty="0" smtClean="0"/>
              <a:t>Degree B</a:t>
            </a:r>
            <a:endParaRPr lang="en-US" sz="1400" dirty="0"/>
          </a:p>
        </p:txBody>
      </p:sp>
      <p:sp>
        <p:nvSpPr>
          <p:cNvPr id="11" name="TextBox 10"/>
          <p:cNvSpPr txBox="1"/>
          <p:nvPr/>
        </p:nvSpPr>
        <p:spPr>
          <a:xfrm>
            <a:off x="6248400" y="2133600"/>
            <a:ext cx="2743200" cy="523220"/>
          </a:xfrm>
          <a:prstGeom prst="rect">
            <a:avLst/>
          </a:prstGeom>
          <a:noFill/>
        </p:spPr>
        <p:txBody>
          <a:bodyPr wrap="square" rtlCol="0">
            <a:spAutoFit/>
          </a:bodyPr>
          <a:lstStyle/>
          <a:p>
            <a:pPr algn="ctr"/>
            <a:r>
              <a:rPr lang="en-US" sz="1400" dirty="0" smtClean="0"/>
              <a:t>LACNWAAXKRC01CUST06A</a:t>
            </a:r>
          </a:p>
          <a:p>
            <a:pPr algn="ctr"/>
            <a:r>
              <a:rPr lang="en-US" sz="1400" dirty="0" smtClean="0"/>
              <a:t>Degree A</a:t>
            </a:r>
            <a:endParaRPr lang="en-US" sz="1400" dirty="0"/>
          </a:p>
        </p:txBody>
      </p:sp>
      <p:cxnSp>
        <p:nvCxnSpPr>
          <p:cNvPr id="12" name="Straight Arrow Connector 11"/>
          <p:cNvCxnSpPr/>
          <p:nvPr/>
        </p:nvCxnSpPr>
        <p:spPr>
          <a:xfrm>
            <a:off x="2057400" y="30480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057400" y="38100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705600" y="3581400"/>
            <a:ext cx="1524000" cy="307777"/>
          </a:xfrm>
          <a:prstGeom prst="rect">
            <a:avLst/>
          </a:prstGeom>
          <a:noFill/>
        </p:spPr>
        <p:txBody>
          <a:bodyPr wrap="square" rtlCol="0">
            <a:spAutoFit/>
          </a:bodyPr>
          <a:lstStyle/>
          <a:p>
            <a:r>
              <a:rPr lang="en-US" sz="1400" b="0" dirty="0" smtClean="0"/>
              <a:t>Tx = +2.8db</a:t>
            </a:r>
            <a:endParaRPr lang="en-US" sz="1400" b="0" dirty="0"/>
          </a:p>
        </p:txBody>
      </p:sp>
      <p:sp>
        <p:nvSpPr>
          <p:cNvPr id="15" name="TextBox 14"/>
          <p:cNvSpPr txBox="1"/>
          <p:nvPr/>
        </p:nvSpPr>
        <p:spPr>
          <a:xfrm>
            <a:off x="6705600" y="2895600"/>
            <a:ext cx="1524000" cy="307777"/>
          </a:xfrm>
          <a:prstGeom prst="rect">
            <a:avLst/>
          </a:prstGeom>
          <a:noFill/>
        </p:spPr>
        <p:txBody>
          <a:bodyPr wrap="square" rtlCol="0">
            <a:spAutoFit/>
          </a:bodyPr>
          <a:lstStyle/>
          <a:p>
            <a:r>
              <a:rPr lang="en-US" sz="1400" b="0" dirty="0"/>
              <a:t>R</a:t>
            </a:r>
            <a:r>
              <a:rPr lang="en-US" sz="1400" b="0" dirty="0" smtClean="0"/>
              <a:t>x = -12.6db</a:t>
            </a:r>
            <a:endParaRPr lang="en-US" sz="1400" b="0" dirty="0"/>
          </a:p>
        </p:txBody>
      </p:sp>
      <p:sp>
        <p:nvSpPr>
          <p:cNvPr id="16" name="TextBox 15"/>
          <p:cNvSpPr txBox="1"/>
          <p:nvPr/>
        </p:nvSpPr>
        <p:spPr>
          <a:xfrm>
            <a:off x="2971800" y="2667000"/>
            <a:ext cx="3124200" cy="369332"/>
          </a:xfrm>
          <a:prstGeom prst="rect">
            <a:avLst/>
          </a:prstGeom>
          <a:noFill/>
        </p:spPr>
        <p:txBody>
          <a:bodyPr wrap="square" rtlCol="0">
            <a:spAutoFit/>
          </a:bodyPr>
          <a:lstStyle/>
          <a:p>
            <a:r>
              <a:rPr lang="en-US" sz="1800" dirty="0" smtClean="0"/>
              <a:t>Overall fiber loss:  </a:t>
            </a:r>
            <a:r>
              <a:rPr lang="en-US" sz="1800" b="1" u="sng" dirty="0" smtClean="0"/>
              <a:t>-15.4db</a:t>
            </a:r>
            <a:endParaRPr lang="en-US" sz="1800" b="1" u="sng" dirty="0"/>
          </a:p>
        </p:txBody>
      </p:sp>
      <p:sp>
        <p:nvSpPr>
          <p:cNvPr id="17" name="TextBox 16"/>
          <p:cNvSpPr txBox="1"/>
          <p:nvPr/>
        </p:nvSpPr>
        <p:spPr>
          <a:xfrm>
            <a:off x="2971800" y="3810000"/>
            <a:ext cx="3124200" cy="369332"/>
          </a:xfrm>
          <a:prstGeom prst="rect">
            <a:avLst/>
          </a:prstGeom>
          <a:noFill/>
        </p:spPr>
        <p:txBody>
          <a:bodyPr wrap="square" rtlCol="0">
            <a:spAutoFit/>
          </a:bodyPr>
          <a:lstStyle/>
          <a:p>
            <a:r>
              <a:rPr lang="en-US" sz="1800" dirty="0" smtClean="0"/>
              <a:t>Overall fiber loss:  </a:t>
            </a:r>
            <a:r>
              <a:rPr lang="en-US" sz="1800" b="1" u="sng" dirty="0" smtClean="0"/>
              <a:t>-15.8db</a:t>
            </a:r>
            <a:endParaRPr lang="en-US" sz="18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A8ACEE6-3704-4B79-B8BB-467602395C7B}" type="slidenum">
              <a:rPr lang="en-US" smtClean="0"/>
              <a:pPr/>
              <a:t>7</a:t>
            </a:fld>
            <a:endParaRPr lang="en-US"/>
          </a:p>
        </p:txBody>
      </p:sp>
      <p:sp>
        <p:nvSpPr>
          <p:cNvPr id="5" name="Rectangle 3"/>
          <p:cNvSpPr>
            <a:spLocks noGrp="1" noChangeArrowheads="1"/>
          </p:cNvSpPr>
          <p:nvPr>
            <p:ph type="title"/>
          </p:nvPr>
        </p:nvSpPr>
        <p:spPr/>
        <p:txBody>
          <a:bodyPr/>
          <a:lstStyle/>
          <a:p>
            <a:pPr eaLnBrk="1" hangingPunct="1">
              <a:defRPr/>
            </a:pPr>
            <a:r>
              <a:rPr lang="en-US" dirty="0" smtClean="0"/>
              <a:t>Lopez, WA  to  La Conner, WA</a:t>
            </a:r>
          </a:p>
        </p:txBody>
      </p:sp>
      <p:sp>
        <p:nvSpPr>
          <p:cNvPr id="6" name="Rectangle 4"/>
          <p:cNvSpPr txBox="1">
            <a:spLocks noChangeArrowheads="1"/>
          </p:cNvSpPr>
          <p:nvPr/>
        </p:nvSpPr>
        <p:spPr bwMode="auto">
          <a:xfrm>
            <a:off x="457200" y="1041400"/>
            <a:ext cx="83058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Coriant 7100</a:t>
            </a:r>
            <a:r>
              <a:rPr kumimoji="0" lang="en-US" sz="2400" b="0" i="0" u="none" strike="noStrike" kern="0" cap="none" spc="0" normalizeH="0" noProof="0" dirty="0" smtClean="0">
                <a:ln>
                  <a:noFill/>
                </a:ln>
                <a:solidFill>
                  <a:schemeClr val="tx1"/>
                </a:solidFill>
                <a:effectLst/>
                <a:uLnTx/>
                <a:uFillTx/>
                <a:latin typeface="+mn-lt"/>
                <a:ea typeface="+mn-ea"/>
                <a:cs typeface="+mn-cs"/>
              </a:rPr>
              <a:t> Optical Specifications</a:t>
            </a:r>
          </a:p>
          <a:p>
            <a:pPr marL="0" marR="0" lvl="0" indent="0" algn="l" defTabSz="914400" rtl="0" eaLnBrk="1" fontAlgn="base" latinLnBrk="0" hangingPunct="1">
              <a:lnSpc>
                <a:spcPct val="100000"/>
              </a:lnSpc>
              <a:spcBef>
                <a:spcPct val="20000"/>
              </a:spcBef>
              <a:spcAft>
                <a:spcPct val="0"/>
              </a:spcAft>
              <a:buClrTx/>
              <a:buSzTx/>
              <a:buFontTx/>
              <a:buNone/>
              <a:tabLst/>
              <a:defRPr/>
            </a:pPr>
            <a:endParaRPr lang="en-US" b="0" kern="0" baseline="0" dirty="0" smtClean="0">
              <a:latin typeface="+mn-lt"/>
              <a:ea typeface="+mn-ea"/>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b="0" kern="0" dirty="0" smtClean="0">
                <a:latin typeface="+mn-lt"/>
                <a:ea typeface="+mn-ea"/>
              </a:rPr>
              <a:t>Lopez 7100N is equipped with OADM-LR High-speed cards</a:t>
            </a:r>
            <a:endParaRPr lang="en-US" b="0" kern="0" baseline="0" dirty="0" smtClean="0">
              <a:latin typeface="+mn-lt"/>
              <a:ea typeface="+mn-ea"/>
            </a:endParaRPr>
          </a:p>
          <a:p>
            <a:pPr lvl="1">
              <a:spcBef>
                <a:spcPct val="20000"/>
              </a:spcBef>
              <a:buFont typeface="Arial" pitchFamily="34" charset="0"/>
              <a:buChar char="•"/>
              <a:defRPr/>
            </a:pPr>
            <a:r>
              <a:rPr lang="en-US" dirty="0" smtClean="0"/>
              <a:t>  </a:t>
            </a:r>
            <a:r>
              <a:rPr lang="en-US" sz="2000" b="0" dirty="0" smtClean="0"/>
              <a:t>The OADM88-LR supports span loss of 14 dB to 26 dB</a:t>
            </a:r>
          </a:p>
          <a:p>
            <a:pPr>
              <a:spcBef>
                <a:spcPct val="20000"/>
              </a:spcBef>
              <a:defRPr/>
            </a:pPr>
            <a:endParaRPr lang="en-US" b="0" kern="0" dirty="0" smtClean="0"/>
          </a:p>
          <a:p>
            <a:pPr>
              <a:spcBef>
                <a:spcPct val="20000"/>
              </a:spcBef>
              <a:defRPr/>
            </a:pPr>
            <a:r>
              <a:rPr lang="en-US" b="0" kern="0" dirty="0" smtClean="0"/>
              <a:t>La Conner 7100N is equipped with Long Range Amplifier Modules (LRAM-88) in both Optical Line Amplifier shelves</a:t>
            </a:r>
          </a:p>
          <a:p>
            <a:pPr lvl="1">
              <a:spcBef>
                <a:spcPct val="20000"/>
              </a:spcBef>
              <a:buFont typeface="Arial" pitchFamily="34" charset="0"/>
              <a:buChar char="•"/>
              <a:defRPr/>
            </a:pPr>
            <a:r>
              <a:rPr lang="en-US" sz="2000" b="0" dirty="0" smtClean="0"/>
              <a:t> The LRAM-88 can support span loss of 14 dB to 26 dB</a:t>
            </a:r>
          </a:p>
          <a:p>
            <a:pPr lvl="1">
              <a:spcBef>
                <a:spcPct val="20000"/>
              </a:spcBef>
              <a:defRPr/>
            </a:pPr>
            <a:endParaRPr kumimoji="0" lang="en-US" b="0" i="0" u="none" strike="noStrike" kern="0" cap="none" spc="0" normalizeH="0" baseline="0" noProof="0" dirty="0" smtClean="0">
              <a:ln>
                <a:noFill/>
              </a:ln>
              <a:solidFill>
                <a:schemeClr val="tx1"/>
              </a:solidFill>
              <a:effectLst/>
              <a:uLnTx/>
              <a:uFillTx/>
              <a:latin typeface="+mn-lt"/>
              <a:ea typeface="+mn-ea"/>
            </a:endParaRPr>
          </a:p>
          <a:p>
            <a:pPr marL="1257300" lvl="3" indent="-165100">
              <a:spcBef>
                <a:spcPct val="20000"/>
              </a:spcBef>
              <a:buFont typeface="Arial" charset="0"/>
              <a:buChar char="•"/>
              <a:defRPr/>
            </a:pPr>
            <a:endParaRPr kumimoji="0" lang="en-US" sz="1800" b="0" i="0" u="none" strike="noStrike" kern="0" cap="none" spc="0" normalizeH="0" baseline="0" noProof="0" dirty="0" smtClean="0">
              <a:ln>
                <a:noFill/>
              </a:ln>
              <a:solidFill>
                <a:schemeClr val="tx1"/>
              </a:solidFill>
              <a:effectLst/>
              <a:uLnTx/>
              <a:uFillTx/>
              <a:latin typeface="+mn-lt"/>
              <a:ea typeface="+mn-ea"/>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a:xfrm>
            <a:off x="438150" y="1143000"/>
            <a:ext cx="8172450" cy="20574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defRPr/>
            </a:pPr>
            <a:r>
              <a:rPr lang="en-US" sz="2800" dirty="0" smtClean="0"/>
              <a:t>Submarine Fiber Cable</a:t>
            </a:r>
            <a:br>
              <a:rPr lang="en-US" sz="2800" dirty="0" smtClean="0"/>
            </a:br>
            <a:r>
              <a:rPr lang="en-US" dirty="0" smtClean="0"/>
              <a:t/>
            </a:r>
            <a:br>
              <a:rPr lang="en-US" dirty="0" smtClean="0"/>
            </a:br>
            <a:r>
              <a:rPr lang="en-US" dirty="0" smtClean="0"/>
              <a:t>Lopez Island to Friday Harbor </a:t>
            </a:r>
          </a:p>
        </p:txBody>
      </p:sp>
      <p:sp>
        <p:nvSpPr>
          <p:cNvPr id="106505" name="Rectangle 9"/>
          <p:cNvSpPr>
            <a:spLocks noGrp="1" noChangeArrowheads="1"/>
          </p:cNvSpPr>
          <p:nvPr>
            <p:ph type="subTitle" idx="1"/>
          </p:nvPr>
        </p:nvSpPr>
        <p:spPr>
          <a:xfrm>
            <a:off x="533400" y="2743200"/>
            <a:ext cx="1609725" cy="6096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marL="0" indent="0" eaLnBrk="1" hangingPunct="1"/>
            <a:r>
              <a:rPr lang="en-US" dirty="0" smtClean="0"/>
              <a:t>November 10,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9</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Lopez Island to Friday Harbor.</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This report regards loss measurement between the Fujitsu FW7420 equipment located at Lopez Island and at Friday Harbor.</a:t>
            </a:r>
          </a:p>
          <a:p>
            <a:pPr lvl="1"/>
            <a:endParaRPr lang="en-US" dirty="0" smtClean="0"/>
          </a:p>
          <a:p>
            <a:pPr lvl="1"/>
            <a:r>
              <a:rPr lang="en-US" dirty="0" smtClean="0"/>
              <a:t>Fiber loss was calculated as the difference between the transmitted (</a:t>
            </a:r>
            <a:r>
              <a:rPr lang="en-US" dirty="0" err="1" smtClean="0"/>
              <a:t>Tx</a:t>
            </a:r>
            <a:r>
              <a:rPr lang="en-US" dirty="0" smtClean="0"/>
              <a:t>) level and the received (Rx) level.</a:t>
            </a:r>
          </a:p>
          <a:p>
            <a:pPr lvl="1">
              <a:buNone/>
            </a:pPr>
            <a:endParaRPr lang="en-US" dirty="0" smtClean="0"/>
          </a:p>
          <a:p>
            <a:pPr lvl="1" eaLnBrk="1" hangingPunct="1">
              <a:buFont typeface="Arial" charset="0"/>
              <a:buChar char="•"/>
              <a:defRPr/>
            </a:pPr>
            <a:r>
              <a:rPr lang="en-US" dirty="0" smtClean="0"/>
              <a:t>These levels were seen on the working channels of the FW7420 High Speed cards.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L_template2_NEW">
  <a:themeElements>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2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L_template2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2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2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2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2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2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2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2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2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2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2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2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1EAE80FFF4EA44199D927879CD9F3C8" ma:contentTypeVersion="135" ma:contentTypeDescription="" ma:contentTypeScope="" ma:versionID="c54fe86b8a92c7b119c587f9f0649513">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Compliance</DocumentSetType>
    <IsConfidential xmlns="dc463f71-b30c-4ab2-9473-d307f9d35888">false</IsConfidential>
    <AgendaOrder xmlns="dc463f71-b30c-4ab2-9473-d307f9d35888">false</AgendaOrder>
    <CaseType xmlns="dc463f71-b30c-4ab2-9473-d307f9d35888">Formal Complaint</CaseType>
    <IndustryCode xmlns="dc463f71-b30c-4ab2-9473-d307f9d35888">170</IndustryCode>
    <CaseStatus xmlns="dc463f71-b30c-4ab2-9473-d307f9d35888">Formal</CaseStatus>
    <OpenedDate xmlns="dc463f71-b30c-4ab2-9473-d307f9d35888">2013-12-06T08:00:00+00:00</OpenedDate>
    <Date1 xmlns="dc463f71-b30c-4ab2-9473-d307f9d35888">2016-03-14T07:00:00+00:00</Date1>
    <IsDocumentOrder xmlns="dc463f71-b30c-4ab2-9473-d307f9d35888">false</IsDocumentOrder>
    <IsHighlyConfidential xmlns="dc463f71-b30c-4ab2-9473-d307f9d35888">false</IsHighlyConfidential>
    <CaseCompanyNames xmlns="dc463f71-b30c-4ab2-9473-d307f9d35888">Qwest Corporation</CaseCompanyNames>
    <DocketNumber xmlns="dc463f71-b30c-4ab2-9473-d307f9d35888">132234</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0ADB83B5-0569-4180-9856-A793D0629363}"/>
</file>

<file path=customXml/itemProps2.xml><?xml version="1.0" encoding="utf-8"?>
<ds:datastoreItem xmlns:ds="http://schemas.openxmlformats.org/officeDocument/2006/customXml" ds:itemID="{AD87021D-3859-4AB7-BDEA-0EA9643E3DC2}"/>
</file>

<file path=customXml/itemProps3.xml><?xml version="1.0" encoding="utf-8"?>
<ds:datastoreItem xmlns:ds="http://schemas.openxmlformats.org/officeDocument/2006/customXml" ds:itemID="{973361B7-48E7-4271-9244-C06DD8FA2B31}"/>
</file>

<file path=customXml/itemProps4.xml><?xml version="1.0" encoding="utf-8"?>
<ds:datastoreItem xmlns:ds="http://schemas.openxmlformats.org/officeDocument/2006/customXml" ds:itemID="{9CE10DE9-FF5E-44E0-A11C-CB5DB1AEAD13}"/>
</file>

<file path=docProps/app.xml><?xml version="1.0" encoding="utf-8"?>
<Properties xmlns="http://schemas.openxmlformats.org/officeDocument/2006/extended-properties" xmlns:vt="http://schemas.openxmlformats.org/officeDocument/2006/docPropsVTypes">
  <Template/>
  <TotalTime>231</TotalTime>
  <Words>521</Words>
  <Application>Microsoft Office PowerPoint</Application>
  <PresentationFormat>On-screen Show (4:3)</PresentationFormat>
  <Paragraphs>93</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ＭＳ Ｐゴシック</vt:lpstr>
      <vt:lpstr>Arial</vt:lpstr>
      <vt:lpstr>Wingdings</vt:lpstr>
      <vt:lpstr>CL_template2_NEW</vt:lpstr>
      <vt:lpstr>San Juan Islands Transport Systems Measurement, Maintenance and Inspection</vt:lpstr>
      <vt:lpstr>Agreement Terms</vt:lpstr>
      <vt:lpstr>Submarine Fiber Cable  Lopez, WA  to  La Conner, WA  </vt:lpstr>
      <vt:lpstr>Lopez, WA  to  La Conner, WA.</vt:lpstr>
      <vt:lpstr>Lopez, WA  to  La Conner, WA.</vt:lpstr>
      <vt:lpstr>San Juan Island fiber results.</vt:lpstr>
      <vt:lpstr>Lopez, WA  to  La Conner, WA</vt:lpstr>
      <vt:lpstr>Submarine Fiber Cable  Lopez Island to Friday Harbor </vt:lpstr>
      <vt:lpstr>Lopez Island to Friday Harbor.</vt:lpstr>
      <vt:lpstr>Lopez Island to Friday Harbor.</vt:lpstr>
      <vt:lpstr>PowerPoint Presentation</vt:lpstr>
    </vt:vector>
  </TitlesOfParts>
  <Company>MAI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title is set in Arial, 24pt, white.  It has a line space of 1, allowing two lines.</dc:title>
  <dc:creator>monigle</dc:creator>
  <cp:lastModifiedBy>Rollman, Courtney (UTC)</cp:lastModifiedBy>
  <cp:revision>17</cp:revision>
  <cp:lastPrinted>2009-08-27T20:02:03Z</cp:lastPrinted>
  <dcterms:created xsi:type="dcterms:W3CDTF">2012-08-02T15:26:06Z</dcterms:created>
  <dcterms:modified xsi:type="dcterms:W3CDTF">2016-03-14T22:49:06Z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0x0101006E56B4D1795A2E4DB2F0B01679ED314A00B1EAE80FFF4EA44199D927879CD9F3C8</vt:lpwstr>
  </property>
  <property fmtid="{D5CDD505-2E9C-101B-9397-08002B2CF9AE}" pid="3" name="_docset_NoMedatataSyncRequired">
    <vt:lpwstr>False</vt:lpwstr>
  </property>
  <property fmtid="{D5CDD505-2E9C-101B-9397-08002B2CF9AE}" pid="4" name="IsEFSEC">
    <vt:bool>false</vt:bool>
  </property>
</Properties>
</file>