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11"/>
  </p:notesMasterIdLst>
  <p:handoutMasterIdLst>
    <p:handoutMasterId r:id="rId12"/>
  </p:handoutMasterIdLst>
  <p:sldIdLst>
    <p:sldId id="260" r:id="rId3"/>
    <p:sldId id="262" r:id="rId4"/>
    <p:sldId id="266" r:id="rId5"/>
    <p:sldId id="268" r:id="rId6"/>
    <p:sldId id="269" r:id="rId7"/>
    <p:sldId id="270" r:id="rId8"/>
    <p:sldId id="271" r:id="rId9"/>
    <p:sldId id="275" r:id="rId1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3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94624" autoAdjust="0"/>
  </p:normalViewPr>
  <p:slideViewPr>
    <p:cSldViewPr>
      <p:cViewPr>
        <p:scale>
          <a:sx n="130" d="100"/>
          <a:sy n="130" d="100"/>
        </p:scale>
        <p:origin x="1032" y="1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1998" y="-102"/>
      </p:cViewPr>
      <p:guideLst>
        <p:guide orient="horz" pos="3023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3" tIns="48161" rIns="96323" bIns="48161" numCol="1" anchor="t" anchorCtr="0" compatLnSpc="1">
            <a:prstTxWarp prst="textNoShape">
              <a:avLst/>
            </a:prstTxWarp>
          </a:bodyPr>
          <a:lstStyle>
            <a:lvl1pPr defTabSz="963613">
              <a:defRPr sz="1300"/>
            </a:lvl1pPr>
          </a:lstStyle>
          <a:p>
            <a:endParaRPr lang="en-US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3" tIns="48161" rIns="96323" bIns="48161" numCol="1" anchor="t" anchorCtr="0" compatLnSpc="1">
            <a:prstTxWarp prst="textNoShape">
              <a:avLst/>
            </a:prstTxWarp>
          </a:bodyPr>
          <a:lstStyle>
            <a:lvl1pPr algn="r" defTabSz="963613">
              <a:defRPr sz="1300"/>
            </a:lvl1pPr>
          </a:lstStyle>
          <a:p>
            <a:endParaRPr lang="en-US"/>
          </a:p>
        </p:txBody>
      </p:sp>
      <p:sp>
        <p:nvSpPr>
          <p:cNvPr id="374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3" tIns="48161" rIns="96323" bIns="48161" numCol="1" anchor="b" anchorCtr="0" compatLnSpc="1">
            <a:prstTxWarp prst="textNoShape">
              <a:avLst/>
            </a:prstTxWarp>
          </a:bodyPr>
          <a:lstStyle>
            <a:lvl1pPr defTabSz="963613">
              <a:defRPr sz="1300"/>
            </a:lvl1pPr>
          </a:lstStyle>
          <a:p>
            <a:endParaRPr lang="en-US"/>
          </a:p>
        </p:txBody>
      </p:sp>
      <p:sp>
        <p:nvSpPr>
          <p:cNvPr id="374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3" tIns="48161" rIns="96323" bIns="48161" numCol="1" anchor="b" anchorCtr="0" compatLnSpc="1">
            <a:prstTxWarp prst="textNoShape">
              <a:avLst/>
            </a:prstTxWarp>
          </a:bodyPr>
          <a:lstStyle>
            <a:lvl1pPr algn="r" defTabSz="963613">
              <a:defRPr sz="1300"/>
            </a:lvl1pPr>
          </a:lstStyle>
          <a:p>
            <a:fld id="{E68DDF5D-7074-4173-A8DB-45152F51240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3" tIns="48161" rIns="96323" bIns="48161" numCol="1" anchor="t" anchorCtr="0" compatLnSpc="1">
            <a:prstTxWarp prst="textNoShape">
              <a:avLst/>
            </a:prstTxWarp>
          </a:bodyPr>
          <a:lstStyle>
            <a:lvl1pPr defTabSz="963613">
              <a:defRPr sz="1300"/>
            </a:lvl1pPr>
          </a:lstStyle>
          <a:p>
            <a:endParaRPr lang="en-US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3" tIns="48161" rIns="96323" bIns="48161" numCol="1" anchor="t" anchorCtr="0" compatLnSpc="1">
            <a:prstTxWarp prst="textNoShape">
              <a:avLst/>
            </a:prstTxWarp>
          </a:bodyPr>
          <a:lstStyle>
            <a:lvl1pPr algn="r" defTabSz="963613">
              <a:defRPr sz="1300"/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4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3" tIns="48161" rIns="96323" bIns="481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4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3" tIns="48161" rIns="96323" bIns="48161" numCol="1" anchor="b" anchorCtr="0" compatLnSpc="1">
            <a:prstTxWarp prst="textNoShape">
              <a:avLst/>
            </a:prstTxWarp>
          </a:bodyPr>
          <a:lstStyle>
            <a:lvl1pPr defTabSz="963613">
              <a:defRPr sz="1300"/>
            </a:lvl1pPr>
          </a:lstStyle>
          <a:p>
            <a:endParaRPr lang="en-US"/>
          </a:p>
        </p:txBody>
      </p:sp>
      <p:sp>
        <p:nvSpPr>
          <p:cNvPr id="324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3" tIns="48161" rIns="96323" bIns="48161" numCol="1" anchor="b" anchorCtr="0" compatLnSpc="1">
            <a:prstTxWarp prst="textNoShape">
              <a:avLst/>
            </a:prstTxWarp>
          </a:bodyPr>
          <a:lstStyle>
            <a:lvl1pPr algn="r" defTabSz="963613">
              <a:defRPr sz="1300"/>
            </a:lvl1pPr>
          </a:lstStyle>
          <a:p>
            <a:fld id="{01F371F4-1A66-4D66-B5A9-D447006196A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7CD37-D8B9-4D58-82F5-CD34AB66C2A6}" type="slidenum">
              <a:rPr lang="en-US"/>
              <a:pPr/>
              <a:t>1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0725"/>
            <a:ext cx="4799012" cy="3598863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D324D6-09B1-480B-82EF-39FECA5BDDA6}" type="slidenum">
              <a:rPr lang="en-US"/>
              <a:pPr/>
              <a:t>2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9B762C-9A63-427F-ABDD-EE40B9C252E9}" type="slidenum">
              <a:rPr lang="en-US"/>
              <a:pPr/>
              <a:t>3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E61998-52CB-4349-AE7B-2921C6C61D26}" type="slidenum">
              <a:rPr lang="en-US"/>
              <a:pPr/>
              <a:t>4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A5BFBD-AE39-46BF-AABB-1DD866FCA87E}" type="slidenum">
              <a:rPr lang="en-US"/>
              <a:pPr/>
              <a:t>5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BE7E54-1E75-410D-9868-92D9330FFE2C}" type="slidenum">
              <a:rPr lang="en-US"/>
              <a:pPr/>
              <a:t>6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8A7C49-D8FD-4025-BD22-80CB08C6748C}" type="slidenum">
              <a:rPr lang="en-US"/>
              <a:pPr/>
              <a:t>7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39DA69-FA2E-4435-914C-7008EB75DB9A}" type="slidenum">
              <a:rPr lang="en-US"/>
              <a:pPr/>
              <a:t>8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over image9 copy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2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1000" y="0"/>
            <a:ext cx="7772400" cy="1470025"/>
          </a:xfr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2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3886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8EFBF-5A60-4EE9-B32C-8B610A0A2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0"/>
            <a:ext cx="21717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3627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9DBE5-50E4-4ECB-9751-9DD92D5DA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116DC-061F-4AB3-8975-B1A8105E4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4A259-0BCD-4B61-A858-777EDEBB1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EE23E-E8A8-41E1-92C0-0A9CA0059C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BAF14-F70F-4BA3-80DC-4BB21C798F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0CE1D-AF32-48FC-A0DD-966F6DD03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A1339-97AA-4D38-BAF5-B62642F1A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0A6A4-EA32-45C3-AD8B-701DA85B1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9D769-88D1-4FCA-93B7-7244ADA71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8A875-E86F-4B3E-8014-FF64DE2B1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229CB-4D28-41EA-BAFE-C810325BA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CC9DA-D72D-46EC-846B-0FB9820143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37204-357E-43BD-B6DB-CA3C20423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905A7-BCF2-4702-A2A9-5D6AD6C3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F839B-6C04-4124-81CE-60885D036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9B4E0-B36C-42BE-9F9E-9439AF915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26622-31C7-43CC-90CB-3AA82C9E62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3DEC7-1EC1-4818-8F76-A56BA1A37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3B586-A788-4684-AD38-C473103BC2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9BF7F-0E47-4EE5-939A-620C39E93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A8566-7525-4CCA-9C56-84A32B150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9" descr="template9 copy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5B6EB12D-74DD-4B87-ACAD-50DC341E6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  <p:sldLayoutId id="2147483653" r:id="rId1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template6 copy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6419" name="Rectangle 3"/>
          <p:cNvSpPr>
            <a:spLocks noChangeAspect="1" noChangeArrowheads="1"/>
          </p:cNvSpPr>
          <p:nvPr userDrawn="1"/>
        </p:nvSpPr>
        <p:spPr bwMode="auto">
          <a:xfrm>
            <a:off x="3886200" y="1524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endParaRPr lang="en-US" sz="2000">
              <a:solidFill>
                <a:schemeClr val="tx2"/>
              </a:solidFill>
            </a:endParaRP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228600" y="1295400"/>
            <a:ext cx="8763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en-US" sz="2000"/>
          </a:p>
        </p:txBody>
      </p:sp>
      <p:sp>
        <p:nvSpPr>
          <p:cNvPr id="316421" name="Rectangle 5"/>
          <p:cNvSpPr>
            <a:spLocks noChangeAspect="1" noChangeArrowheads="1"/>
          </p:cNvSpPr>
          <p:nvPr userDrawn="1"/>
        </p:nvSpPr>
        <p:spPr bwMode="auto">
          <a:xfrm>
            <a:off x="3733800" y="1524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endParaRPr lang="en-US" sz="2000">
              <a:solidFill>
                <a:schemeClr val="tx2"/>
              </a:solidFill>
            </a:endParaRP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581400" y="1524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64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03622D0-8CCC-4A97-857A-909826B4B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04800" y="1327150"/>
            <a:ext cx="8643938" cy="585788"/>
          </a:xfrm>
        </p:spPr>
        <p:txBody>
          <a:bodyPr>
            <a:spAutoFit/>
          </a:bodyPr>
          <a:lstStyle/>
          <a:p>
            <a:pPr eaLnBrk="1" hangingPunct="1"/>
            <a:r>
              <a:rPr lang="en-US" b="1" smtClean="0"/>
              <a:t>Exhibit JAP-08</a:t>
            </a:r>
          </a:p>
        </p:txBody>
      </p:sp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6683375" y="4419600"/>
            <a:ext cx="165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June 3, 2011</a:t>
            </a:r>
          </a:p>
        </p:txBody>
      </p:sp>
      <p:sp>
        <p:nvSpPr>
          <p:cNvPr id="28675" name="Slide Number Placeholder 3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00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667000" y="152400"/>
            <a:ext cx="6324600" cy="457200"/>
          </a:xfrm>
        </p:spPr>
        <p:txBody>
          <a:bodyPr/>
          <a:lstStyle/>
          <a:p>
            <a:pPr eaLnBrk="1" hangingPunct="1"/>
            <a:r>
              <a:rPr lang="en-US" smtClean="0"/>
              <a:t>Pace of Conservation Between Test Year and Rate Year - Conceptual</a:t>
            </a:r>
          </a:p>
        </p:txBody>
      </p:sp>
      <p:grpSp>
        <p:nvGrpSpPr>
          <p:cNvPr id="30723" name="Group 17"/>
          <p:cNvGrpSpPr>
            <a:grpSpLocks/>
          </p:cNvGrpSpPr>
          <p:nvPr/>
        </p:nvGrpSpPr>
        <p:grpSpPr bwMode="auto">
          <a:xfrm>
            <a:off x="885825" y="1790700"/>
            <a:ext cx="8140700" cy="4027488"/>
            <a:chOff x="558" y="1128"/>
            <a:chExt cx="5128" cy="2537"/>
          </a:xfrm>
        </p:grpSpPr>
        <p:sp>
          <p:nvSpPr>
            <p:cNvPr id="30724" name="Text Box 18"/>
            <p:cNvSpPr txBox="1">
              <a:spLocks noChangeArrowheads="1"/>
            </p:cNvSpPr>
            <p:nvPr/>
          </p:nvSpPr>
          <p:spPr bwMode="auto">
            <a:xfrm>
              <a:off x="1872" y="2927"/>
              <a:ext cx="48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Data Integrity</a:t>
              </a:r>
            </a:p>
          </p:txBody>
        </p:sp>
        <p:sp>
          <p:nvSpPr>
            <p:cNvPr id="30725" name="Line 19"/>
            <p:cNvSpPr>
              <a:spLocks noChangeShapeType="1"/>
            </p:cNvSpPr>
            <p:nvPr/>
          </p:nvSpPr>
          <p:spPr bwMode="auto">
            <a:xfrm>
              <a:off x="558" y="1128"/>
              <a:ext cx="23" cy="22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26" name="Line 20"/>
            <p:cNvSpPr>
              <a:spLocks noChangeShapeType="1"/>
            </p:cNvSpPr>
            <p:nvPr/>
          </p:nvSpPr>
          <p:spPr bwMode="auto">
            <a:xfrm flipV="1">
              <a:off x="581" y="3401"/>
              <a:ext cx="4514" cy="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27" name="Line 21"/>
            <p:cNvSpPr>
              <a:spLocks noChangeShapeType="1"/>
            </p:cNvSpPr>
            <p:nvPr/>
          </p:nvSpPr>
          <p:spPr bwMode="auto">
            <a:xfrm flipV="1">
              <a:off x="581" y="1184"/>
              <a:ext cx="4498" cy="1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28" name="Line 22"/>
            <p:cNvSpPr>
              <a:spLocks noChangeShapeType="1"/>
            </p:cNvSpPr>
            <p:nvPr/>
          </p:nvSpPr>
          <p:spPr bwMode="auto">
            <a:xfrm>
              <a:off x="941" y="2938"/>
              <a:ext cx="0" cy="4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29" name="Line 23"/>
            <p:cNvSpPr>
              <a:spLocks noChangeShapeType="1"/>
            </p:cNvSpPr>
            <p:nvPr/>
          </p:nvSpPr>
          <p:spPr bwMode="auto">
            <a:xfrm>
              <a:off x="1902" y="2527"/>
              <a:ext cx="0" cy="8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0" name="Text Box 24"/>
            <p:cNvSpPr txBox="1">
              <a:spLocks noChangeArrowheads="1"/>
            </p:cNvSpPr>
            <p:nvPr/>
          </p:nvSpPr>
          <p:spPr bwMode="auto">
            <a:xfrm>
              <a:off x="647" y="3453"/>
              <a:ext cx="5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Test Year Month 1</a:t>
              </a:r>
            </a:p>
          </p:txBody>
        </p:sp>
        <p:sp>
          <p:nvSpPr>
            <p:cNvPr id="30731" name="Text Box 25"/>
            <p:cNvSpPr txBox="1">
              <a:spLocks noChangeArrowheads="1"/>
            </p:cNvSpPr>
            <p:nvPr/>
          </p:nvSpPr>
          <p:spPr bwMode="auto">
            <a:xfrm>
              <a:off x="1602" y="3447"/>
              <a:ext cx="58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Test Year Month 12</a:t>
              </a:r>
            </a:p>
          </p:txBody>
        </p:sp>
        <p:sp>
          <p:nvSpPr>
            <p:cNvPr id="30732" name="Text Box 26"/>
            <p:cNvSpPr txBox="1">
              <a:spLocks noChangeArrowheads="1"/>
            </p:cNvSpPr>
            <p:nvPr/>
          </p:nvSpPr>
          <p:spPr bwMode="auto">
            <a:xfrm>
              <a:off x="2040" y="3447"/>
              <a:ext cx="55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File GRC  Month 15</a:t>
              </a:r>
            </a:p>
          </p:txBody>
        </p:sp>
        <p:sp>
          <p:nvSpPr>
            <p:cNvPr id="30733" name="Line 27"/>
            <p:cNvSpPr>
              <a:spLocks noChangeShapeType="1"/>
            </p:cNvSpPr>
            <p:nvPr/>
          </p:nvSpPr>
          <p:spPr bwMode="auto">
            <a:xfrm flipV="1">
              <a:off x="2323" y="2351"/>
              <a:ext cx="0" cy="10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Line 28"/>
            <p:cNvSpPr>
              <a:spLocks noChangeShapeType="1"/>
            </p:cNvSpPr>
            <p:nvPr/>
          </p:nvSpPr>
          <p:spPr bwMode="auto">
            <a:xfrm>
              <a:off x="1902" y="2932"/>
              <a:ext cx="42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5" name="Line 29"/>
            <p:cNvSpPr>
              <a:spLocks noChangeShapeType="1"/>
            </p:cNvSpPr>
            <p:nvPr/>
          </p:nvSpPr>
          <p:spPr bwMode="auto">
            <a:xfrm>
              <a:off x="3223" y="1971"/>
              <a:ext cx="1" cy="14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6" name="Line 30"/>
            <p:cNvSpPr>
              <a:spLocks noChangeShapeType="1"/>
            </p:cNvSpPr>
            <p:nvPr/>
          </p:nvSpPr>
          <p:spPr bwMode="auto">
            <a:xfrm>
              <a:off x="2323" y="2932"/>
              <a:ext cx="9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7" name="Text Box 31"/>
            <p:cNvSpPr txBox="1">
              <a:spLocks noChangeArrowheads="1"/>
            </p:cNvSpPr>
            <p:nvPr/>
          </p:nvSpPr>
          <p:spPr bwMode="auto">
            <a:xfrm>
              <a:off x="2443" y="2927"/>
              <a:ext cx="661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11 Month UTC Review</a:t>
              </a:r>
            </a:p>
          </p:txBody>
        </p:sp>
        <p:sp>
          <p:nvSpPr>
            <p:cNvPr id="30738" name="Text Box 32"/>
            <p:cNvSpPr txBox="1">
              <a:spLocks noChangeArrowheads="1"/>
            </p:cNvSpPr>
            <p:nvPr/>
          </p:nvSpPr>
          <p:spPr bwMode="auto">
            <a:xfrm>
              <a:off x="2863" y="3441"/>
              <a:ext cx="7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Rate Year Begins Month 26</a:t>
              </a:r>
            </a:p>
          </p:txBody>
        </p:sp>
        <p:sp>
          <p:nvSpPr>
            <p:cNvPr id="30739" name="Line 33"/>
            <p:cNvSpPr>
              <a:spLocks noChangeShapeType="1"/>
            </p:cNvSpPr>
            <p:nvPr/>
          </p:nvSpPr>
          <p:spPr bwMode="auto">
            <a:xfrm>
              <a:off x="4184" y="1565"/>
              <a:ext cx="1" cy="18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0" name="Text Box 34"/>
            <p:cNvSpPr txBox="1">
              <a:spLocks noChangeArrowheads="1"/>
            </p:cNvSpPr>
            <p:nvPr/>
          </p:nvSpPr>
          <p:spPr bwMode="auto">
            <a:xfrm>
              <a:off x="3825" y="3441"/>
              <a:ext cx="7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Rate Year Ends Month 38</a:t>
              </a:r>
            </a:p>
          </p:txBody>
        </p:sp>
        <p:sp>
          <p:nvSpPr>
            <p:cNvPr id="30741" name="Text Box 35"/>
            <p:cNvSpPr txBox="1">
              <a:spLocks noChangeArrowheads="1"/>
            </p:cNvSpPr>
            <p:nvPr/>
          </p:nvSpPr>
          <p:spPr bwMode="auto">
            <a:xfrm>
              <a:off x="4965" y="1251"/>
              <a:ext cx="72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Conservation Achievement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743200" y="152400"/>
            <a:ext cx="6248400" cy="457200"/>
          </a:xfrm>
        </p:spPr>
        <p:txBody>
          <a:bodyPr/>
          <a:lstStyle/>
          <a:p>
            <a:pPr eaLnBrk="1" hangingPunct="1"/>
            <a:r>
              <a:rPr lang="en-US" smtClean="0"/>
              <a:t>Pace of Conservation Between Test Year and Rate Year – PSE Calculations</a:t>
            </a:r>
          </a:p>
        </p:txBody>
      </p:sp>
      <p:pic>
        <p:nvPicPr>
          <p:cNvPr id="3277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2055813"/>
            <a:ext cx="9001125" cy="294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3505200" y="152400"/>
            <a:ext cx="5486400" cy="457200"/>
          </a:xfrm>
        </p:spPr>
        <p:txBody>
          <a:bodyPr/>
          <a:lstStyle/>
          <a:p>
            <a:pPr eaLnBrk="1" hangingPunct="1"/>
            <a:r>
              <a:rPr lang="en-US" smtClean="0"/>
              <a:t>Conservation Reflected in Rate Year</a:t>
            </a:r>
          </a:p>
        </p:txBody>
      </p:sp>
      <p:grpSp>
        <p:nvGrpSpPr>
          <p:cNvPr id="34819" name="Group 31"/>
          <p:cNvGrpSpPr>
            <a:grpSpLocks/>
          </p:cNvGrpSpPr>
          <p:nvPr/>
        </p:nvGrpSpPr>
        <p:grpSpPr bwMode="auto">
          <a:xfrm>
            <a:off x="885825" y="1790700"/>
            <a:ext cx="8140700" cy="4027488"/>
            <a:chOff x="885825" y="1790700"/>
            <a:chExt cx="8140700" cy="4027488"/>
          </a:xfrm>
        </p:grpSpPr>
        <p:sp>
          <p:nvSpPr>
            <p:cNvPr id="34820" name="Text Box 15"/>
            <p:cNvSpPr txBox="1">
              <a:spLocks noChangeArrowheads="1"/>
            </p:cNvSpPr>
            <p:nvPr/>
          </p:nvSpPr>
          <p:spPr bwMode="auto">
            <a:xfrm>
              <a:off x="1600200" y="4872038"/>
              <a:ext cx="1252538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EE Completed and Reflected in Test Year</a:t>
              </a:r>
            </a:p>
          </p:txBody>
        </p:sp>
        <p:sp>
          <p:nvSpPr>
            <p:cNvPr id="34821" name="Line 16"/>
            <p:cNvSpPr>
              <a:spLocks noChangeShapeType="1"/>
            </p:cNvSpPr>
            <p:nvPr/>
          </p:nvSpPr>
          <p:spPr bwMode="auto">
            <a:xfrm flipV="1">
              <a:off x="2219325" y="4648200"/>
              <a:ext cx="0" cy="209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822" name="Group 32"/>
            <p:cNvGrpSpPr>
              <a:grpSpLocks/>
            </p:cNvGrpSpPr>
            <p:nvPr/>
          </p:nvGrpSpPr>
          <p:grpSpPr bwMode="auto">
            <a:xfrm>
              <a:off x="885827" y="1790700"/>
              <a:ext cx="8140704" cy="4027488"/>
              <a:chOff x="885827" y="1790700"/>
              <a:chExt cx="8140704" cy="4027488"/>
            </a:xfrm>
          </p:grpSpPr>
          <p:sp>
            <p:nvSpPr>
              <p:cNvPr id="34823" name="Text Box 2"/>
              <p:cNvSpPr txBox="1">
                <a:spLocks noChangeArrowheads="1"/>
              </p:cNvSpPr>
              <p:nvPr/>
            </p:nvSpPr>
            <p:spPr bwMode="auto">
              <a:xfrm>
                <a:off x="3727450" y="4319588"/>
                <a:ext cx="1344613" cy="338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Average EE Achieved in Test Year</a:t>
                </a:r>
              </a:p>
            </p:txBody>
          </p:sp>
          <p:grpSp>
            <p:nvGrpSpPr>
              <p:cNvPr id="34824" name="Group 31"/>
              <p:cNvGrpSpPr>
                <a:grpSpLocks/>
              </p:cNvGrpSpPr>
              <p:nvPr/>
            </p:nvGrpSpPr>
            <p:grpSpPr bwMode="auto">
              <a:xfrm>
                <a:off x="885827" y="1790700"/>
                <a:ext cx="8140704" cy="4027488"/>
                <a:chOff x="885827" y="1790700"/>
                <a:chExt cx="8140704" cy="4027488"/>
              </a:xfrm>
            </p:grpSpPr>
            <p:sp>
              <p:nvSpPr>
                <p:cNvPr id="34825" name="AutoShape 5" descr="Wide upward diagonal"/>
                <p:cNvSpPr>
                  <a:spLocks noChangeArrowheads="1"/>
                </p:cNvSpPr>
                <p:nvPr/>
              </p:nvSpPr>
              <p:spPr bwMode="auto">
                <a:xfrm rot="10804556" flipV="1">
                  <a:off x="1504950" y="4016375"/>
                  <a:ext cx="1508125" cy="635000"/>
                </a:xfrm>
                <a:prstGeom prst="rtTriangle">
                  <a:avLst/>
                </a:prstGeom>
                <a:pattFill prst="wdUpDiag">
                  <a:fgClr>
                    <a:srgbClr val="006A71"/>
                  </a:fgClr>
                  <a:bgClr>
                    <a:schemeClr val="bg1"/>
                  </a:bgClr>
                </a:patt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r"/>
                  <a:endParaRPr lang="en-US"/>
                </a:p>
              </p:txBody>
            </p:sp>
            <p:sp>
              <p:nvSpPr>
                <p:cNvPr id="34826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2228850" y="4333875"/>
                  <a:ext cx="4419600" cy="9525"/>
                </a:xfrm>
                <a:prstGeom prst="line">
                  <a:avLst/>
                </a:prstGeom>
                <a:noFill/>
                <a:ln w="9525">
                  <a:solidFill>
                    <a:srgbClr val="00234B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27" name="Rectangle 7"/>
                <p:cNvSpPr>
                  <a:spLocks noChangeArrowheads="1"/>
                </p:cNvSpPr>
                <p:nvPr/>
              </p:nvSpPr>
              <p:spPr bwMode="auto">
                <a:xfrm>
                  <a:off x="5119688" y="4338638"/>
                  <a:ext cx="1514475" cy="322262"/>
                </a:xfrm>
                <a:prstGeom prst="rect">
                  <a:avLst/>
                </a:prstGeom>
                <a:pattFill prst="wdUpDiag">
                  <a:fgClr>
                    <a:schemeClr val="tx2"/>
                  </a:fgClr>
                  <a:bgClr>
                    <a:schemeClr val="bg1"/>
                  </a:bgClr>
                </a:patt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r"/>
                  <a:endParaRPr lang="en-US"/>
                </a:p>
              </p:txBody>
            </p:sp>
            <p:sp>
              <p:nvSpPr>
                <p:cNvPr id="34828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7162800" y="4464050"/>
                  <a:ext cx="935038" cy="3365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00"/>
                    <a:t>EE Reflected in Rate Year</a:t>
                  </a:r>
                </a:p>
              </p:txBody>
            </p:sp>
            <p:sp>
              <p:nvSpPr>
                <p:cNvPr id="34829" name="Line 12"/>
                <p:cNvSpPr>
                  <a:spLocks noChangeShapeType="1"/>
                </p:cNvSpPr>
                <p:nvPr/>
              </p:nvSpPr>
              <p:spPr bwMode="auto">
                <a:xfrm flipH="1" flipV="1">
                  <a:off x="6629400" y="4495800"/>
                  <a:ext cx="533400" cy="762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4830" name="Group 17"/>
                <p:cNvGrpSpPr>
                  <a:grpSpLocks/>
                </p:cNvGrpSpPr>
                <p:nvPr/>
              </p:nvGrpSpPr>
              <p:grpSpPr bwMode="auto">
                <a:xfrm>
                  <a:off x="885827" y="1790700"/>
                  <a:ext cx="8140704" cy="4027488"/>
                  <a:chOff x="558" y="1128"/>
                  <a:chExt cx="5128" cy="2537"/>
                </a:xfrm>
              </p:grpSpPr>
              <p:sp>
                <p:nvSpPr>
                  <p:cNvPr id="34831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72" y="2927"/>
                    <a:ext cx="481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800"/>
                      <a:t>Data Integrity</a:t>
                    </a:r>
                  </a:p>
                </p:txBody>
              </p:sp>
              <p:sp>
                <p:nvSpPr>
                  <p:cNvPr id="34832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558" y="1128"/>
                    <a:ext cx="23" cy="228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33" name="Line 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81" y="3401"/>
                    <a:ext cx="4514" cy="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34" name="Line 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81" y="1184"/>
                    <a:ext cx="4498" cy="190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35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941" y="2938"/>
                    <a:ext cx="0" cy="47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36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902" y="2527"/>
                    <a:ext cx="0" cy="88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37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47" y="3453"/>
                    <a:ext cx="588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800"/>
                      <a:t>Test Year Month 1</a:t>
                    </a:r>
                  </a:p>
                </p:txBody>
              </p:sp>
              <p:sp>
                <p:nvSpPr>
                  <p:cNvPr id="34838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02" y="3447"/>
                    <a:ext cx="589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800"/>
                      <a:t>Test Year Month 12</a:t>
                    </a:r>
                  </a:p>
                </p:txBody>
              </p:sp>
              <p:sp>
                <p:nvSpPr>
                  <p:cNvPr id="34839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40" y="3447"/>
                    <a:ext cx="559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800"/>
                      <a:t>File GRC  Month 15</a:t>
                    </a:r>
                  </a:p>
                </p:txBody>
              </p:sp>
              <p:sp>
                <p:nvSpPr>
                  <p:cNvPr id="34840" name="Line 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23" y="2351"/>
                    <a:ext cx="0" cy="105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41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902" y="2932"/>
                    <a:ext cx="421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42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23" y="1971"/>
                    <a:ext cx="1" cy="143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43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2323" y="2932"/>
                    <a:ext cx="901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44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43" y="2927"/>
                    <a:ext cx="661" cy="21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800"/>
                      <a:t>11 Month UTC Review</a:t>
                    </a:r>
                  </a:p>
                </p:txBody>
              </p:sp>
              <p:sp>
                <p:nvSpPr>
                  <p:cNvPr id="34845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63" y="3441"/>
                    <a:ext cx="728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800"/>
                      <a:t>Rate Year Begins Month 26</a:t>
                    </a:r>
                  </a:p>
                </p:txBody>
              </p:sp>
              <p:sp>
                <p:nvSpPr>
                  <p:cNvPr id="34846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4184" y="1565"/>
                    <a:ext cx="1" cy="184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47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25" y="3441"/>
                    <a:ext cx="721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800"/>
                      <a:t>Rate Year Ends Month 38</a:t>
                    </a:r>
                  </a:p>
                </p:txBody>
              </p:sp>
              <p:sp>
                <p:nvSpPr>
                  <p:cNvPr id="34848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65" y="1251"/>
                    <a:ext cx="721" cy="21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800"/>
                      <a:t>Conservation Achievement</a:t>
                    </a:r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2071688"/>
            <a:ext cx="8991600" cy="310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3657600" y="152400"/>
            <a:ext cx="5334000" cy="457200"/>
          </a:xfrm>
        </p:spPr>
        <p:txBody>
          <a:bodyPr/>
          <a:lstStyle/>
          <a:p>
            <a:pPr eaLnBrk="1" hangingPunct="1"/>
            <a:r>
              <a:rPr lang="en-US" smtClean="0"/>
              <a:t>Conservation Reflected in Rates – PSE Calculations</a:t>
            </a:r>
          </a:p>
        </p:txBody>
      </p:sp>
      <p:sp>
        <p:nvSpPr>
          <p:cNvPr id="36868" name="Rounded Rectangle 6"/>
          <p:cNvSpPr>
            <a:spLocks noChangeArrowheads="1"/>
          </p:cNvSpPr>
          <p:nvPr/>
        </p:nvSpPr>
        <p:spPr bwMode="auto">
          <a:xfrm>
            <a:off x="4191000" y="3962400"/>
            <a:ext cx="4876800" cy="685800"/>
          </a:xfrm>
          <a:prstGeom prst="roundRect">
            <a:avLst>
              <a:gd name="adj" fmla="val 16667"/>
            </a:avLst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4648200" y="152400"/>
            <a:ext cx="4343400" cy="457200"/>
          </a:xfrm>
        </p:spPr>
        <p:txBody>
          <a:bodyPr/>
          <a:lstStyle/>
          <a:p>
            <a:pPr eaLnBrk="1" hangingPunct="1"/>
            <a:r>
              <a:rPr lang="en-US" smtClean="0"/>
              <a:t>Test Year Conservation NOT Reflected in Rate Year</a:t>
            </a:r>
          </a:p>
        </p:txBody>
      </p:sp>
      <p:grpSp>
        <p:nvGrpSpPr>
          <p:cNvPr id="38915" name="Group 36"/>
          <p:cNvGrpSpPr>
            <a:grpSpLocks/>
          </p:cNvGrpSpPr>
          <p:nvPr/>
        </p:nvGrpSpPr>
        <p:grpSpPr bwMode="auto">
          <a:xfrm>
            <a:off x="885825" y="1790700"/>
            <a:ext cx="8140700" cy="4027488"/>
            <a:chOff x="885825" y="1790700"/>
            <a:chExt cx="8140700" cy="4027488"/>
          </a:xfrm>
        </p:grpSpPr>
        <p:sp>
          <p:nvSpPr>
            <p:cNvPr id="38916" name="AutoShape 5" descr="Wide upward diagonal"/>
            <p:cNvSpPr>
              <a:spLocks noChangeArrowheads="1"/>
            </p:cNvSpPr>
            <p:nvPr/>
          </p:nvSpPr>
          <p:spPr bwMode="auto">
            <a:xfrm rot="10804556" flipV="1">
              <a:off x="1504950" y="4016375"/>
              <a:ext cx="1508125" cy="635000"/>
            </a:xfrm>
            <a:prstGeom prst="rtTriangle">
              <a:avLst/>
            </a:prstGeom>
            <a:pattFill prst="wdUpDiag">
              <a:fgClr>
                <a:srgbClr val="006A7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/>
            </a:p>
          </p:txBody>
        </p:sp>
        <p:grpSp>
          <p:nvGrpSpPr>
            <p:cNvPr id="38917" name="Group 36"/>
            <p:cNvGrpSpPr>
              <a:grpSpLocks/>
            </p:cNvGrpSpPr>
            <p:nvPr/>
          </p:nvGrpSpPr>
          <p:grpSpPr bwMode="auto">
            <a:xfrm>
              <a:off x="885827" y="1790700"/>
              <a:ext cx="8140704" cy="4027488"/>
              <a:chOff x="885827" y="1790700"/>
              <a:chExt cx="8140704" cy="4027488"/>
            </a:xfrm>
          </p:grpSpPr>
          <p:sp>
            <p:nvSpPr>
              <p:cNvPr id="38918" name="Text Box 2"/>
              <p:cNvSpPr txBox="1">
                <a:spLocks noChangeArrowheads="1"/>
              </p:cNvSpPr>
              <p:nvPr/>
            </p:nvSpPr>
            <p:spPr bwMode="auto">
              <a:xfrm>
                <a:off x="3727450" y="4319588"/>
                <a:ext cx="1344613" cy="338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Average EE Achieved in Test Year</a:t>
                </a:r>
              </a:p>
            </p:txBody>
          </p:sp>
          <p:sp>
            <p:nvSpPr>
              <p:cNvPr id="38919" name="Line 6"/>
              <p:cNvSpPr>
                <a:spLocks noChangeShapeType="1"/>
              </p:cNvSpPr>
              <p:nvPr/>
            </p:nvSpPr>
            <p:spPr bwMode="auto">
              <a:xfrm flipV="1">
                <a:off x="2228850" y="4333875"/>
                <a:ext cx="4419600" cy="9525"/>
              </a:xfrm>
              <a:prstGeom prst="line">
                <a:avLst/>
              </a:prstGeom>
              <a:noFill/>
              <a:ln w="9525">
                <a:solidFill>
                  <a:srgbClr val="00234B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0" name="Rectangle 7"/>
              <p:cNvSpPr>
                <a:spLocks noChangeArrowheads="1"/>
              </p:cNvSpPr>
              <p:nvPr/>
            </p:nvSpPr>
            <p:spPr bwMode="auto">
              <a:xfrm>
                <a:off x="5119688" y="4338638"/>
                <a:ext cx="1514475" cy="322262"/>
              </a:xfrm>
              <a:prstGeom prst="rect">
                <a:avLst/>
              </a:prstGeom>
              <a:pattFill prst="wdUpDiag">
                <a:fgClr>
                  <a:schemeClr val="tx2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endParaRPr lang="en-US"/>
              </a:p>
            </p:txBody>
          </p:sp>
          <p:sp>
            <p:nvSpPr>
              <p:cNvPr id="38921" name="AutoShape 8" descr="Wide downward diagonal"/>
              <p:cNvSpPr>
                <a:spLocks noChangeArrowheads="1"/>
              </p:cNvSpPr>
              <p:nvPr/>
            </p:nvSpPr>
            <p:spPr bwMode="auto">
              <a:xfrm rot="9111" flipV="1">
                <a:off x="1498600" y="4010025"/>
                <a:ext cx="1508125" cy="635000"/>
              </a:xfrm>
              <a:prstGeom prst="rtTriangle">
                <a:avLst/>
              </a:prstGeom>
              <a:pattFill prst="wdDnDiag">
                <a:fgClr>
                  <a:srgbClr val="FF0000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endParaRPr lang="en-US"/>
              </a:p>
            </p:txBody>
          </p:sp>
          <p:sp>
            <p:nvSpPr>
              <p:cNvPr id="38922" name="Line 9"/>
              <p:cNvSpPr>
                <a:spLocks noChangeShapeType="1"/>
              </p:cNvSpPr>
              <p:nvPr/>
            </p:nvSpPr>
            <p:spPr bwMode="auto">
              <a:xfrm>
                <a:off x="3019425" y="4010025"/>
                <a:ext cx="3624263" cy="158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3" name="Rectangle 10" descr="Wide downward diagonal"/>
              <p:cNvSpPr>
                <a:spLocks noChangeArrowheads="1"/>
              </p:cNvSpPr>
              <p:nvPr/>
            </p:nvSpPr>
            <p:spPr bwMode="auto">
              <a:xfrm>
                <a:off x="5118100" y="4013200"/>
                <a:ext cx="1514475" cy="320675"/>
              </a:xfrm>
              <a:prstGeom prst="rect">
                <a:avLst/>
              </a:prstGeom>
              <a:pattFill prst="wdDnDiag">
                <a:fgClr>
                  <a:srgbClr val="FF0000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endParaRPr lang="en-US"/>
              </a:p>
            </p:txBody>
          </p:sp>
          <p:sp>
            <p:nvSpPr>
              <p:cNvPr id="38924" name="Text Box 11"/>
              <p:cNvSpPr txBox="1">
                <a:spLocks noChangeArrowheads="1"/>
              </p:cNvSpPr>
              <p:nvPr/>
            </p:nvSpPr>
            <p:spPr bwMode="auto">
              <a:xfrm>
                <a:off x="7162800" y="4464050"/>
                <a:ext cx="935038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EE Reflected in Rate Year</a:t>
                </a:r>
              </a:p>
            </p:txBody>
          </p:sp>
          <p:sp>
            <p:nvSpPr>
              <p:cNvPr id="38925" name="Line 12"/>
              <p:cNvSpPr>
                <a:spLocks noChangeShapeType="1"/>
              </p:cNvSpPr>
              <p:nvPr/>
            </p:nvSpPr>
            <p:spPr bwMode="auto">
              <a:xfrm flipH="1" flipV="1">
                <a:off x="6629400" y="4495800"/>
                <a:ext cx="533400" cy="76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6" name="Text Box 13"/>
              <p:cNvSpPr txBox="1">
                <a:spLocks noChangeArrowheads="1"/>
              </p:cNvSpPr>
              <p:nvPr/>
            </p:nvSpPr>
            <p:spPr bwMode="auto">
              <a:xfrm>
                <a:off x="1671638" y="3271838"/>
                <a:ext cx="1144587" cy="4619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EE Completed but </a:t>
                </a:r>
                <a:r>
                  <a:rPr lang="en-US" sz="800" u="sng"/>
                  <a:t>NOT</a:t>
                </a:r>
                <a:r>
                  <a:rPr lang="en-US" sz="800"/>
                  <a:t> Reflected in Test Year</a:t>
                </a:r>
              </a:p>
            </p:txBody>
          </p:sp>
          <p:sp>
            <p:nvSpPr>
              <p:cNvPr id="38927" name="Line 14"/>
              <p:cNvSpPr>
                <a:spLocks noChangeShapeType="1"/>
              </p:cNvSpPr>
              <p:nvPr/>
            </p:nvSpPr>
            <p:spPr bwMode="auto">
              <a:xfrm>
                <a:off x="2238375" y="3695700"/>
                <a:ext cx="0" cy="2857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8" name="Text Box 15"/>
              <p:cNvSpPr txBox="1">
                <a:spLocks noChangeArrowheads="1"/>
              </p:cNvSpPr>
              <p:nvPr/>
            </p:nvSpPr>
            <p:spPr bwMode="auto">
              <a:xfrm>
                <a:off x="1600200" y="4872038"/>
                <a:ext cx="1252538" cy="338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EE Completed and Reflected in Test Year</a:t>
                </a:r>
              </a:p>
            </p:txBody>
          </p:sp>
          <p:sp>
            <p:nvSpPr>
              <p:cNvPr id="38929" name="Line 16"/>
              <p:cNvSpPr>
                <a:spLocks noChangeShapeType="1"/>
              </p:cNvSpPr>
              <p:nvPr/>
            </p:nvSpPr>
            <p:spPr bwMode="auto">
              <a:xfrm flipV="1">
                <a:off x="2219325" y="4648200"/>
                <a:ext cx="0" cy="2095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8930" name="Group 17"/>
              <p:cNvGrpSpPr>
                <a:grpSpLocks/>
              </p:cNvGrpSpPr>
              <p:nvPr/>
            </p:nvGrpSpPr>
            <p:grpSpPr bwMode="auto">
              <a:xfrm>
                <a:off x="885827" y="1790700"/>
                <a:ext cx="8140704" cy="4027488"/>
                <a:chOff x="558" y="1128"/>
                <a:chExt cx="5128" cy="2537"/>
              </a:xfrm>
            </p:grpSpPr>
            <p:sp>
              <p:nvSpPr>
                <p:cNvPr id="38931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872" y="2927"/>
                  <a:ext cx="481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00"/>
                    <a:t>Data Integrity</a:t>
                  </a:r>
                </a:p>
              </p:txBody>
            </p:sp>
            <p:sp>
              <p:nvSpPr>
                <p:cNvPr id="38932" name="Line 19"/>
                <p:cNvSpPr>
                  <a:spLocks noChangeShapeType="1"/>
                </p:cNvSpPr>
                <p:nvPr/>
              </p:nvSpPr>
              <p:spPr bwMode="auto">
                <a:xfrm>
                  <a:off x="558" y="1128"/>
                  <a:ext cx="23" cy="228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3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581" y="3401"/>
                  <a:ext cx="4514" cy="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4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581" y="1184"/>
                  <a:ext cx="4498" cy="19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5" name="Line 22"/>
                <p:cNvSpPr>
                  <a:spLocks noChangeShapeType="1"/>
                </p:cNvSpPr>
                <p:nvPr/>
              </p:nvSpPr>
              <p:spPr bwMode="auto">
                <a:xfrm>
                  <a:off x="941" y="2938"/>
                  <a:ext cx="0" cy="47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6" name="Line 23"/>
                <p:cNvSpPr>
                  <a:spLocks noChangeShapeType="1"/>
                </p:cNvSpPr>
                <p:nvPr/>
              </p:nvSpPr>
              <p:spPr bwMode="auto">
                <a:xfrm>
                  <a:off x="1902" y="2527"/>
                  <a:ext cx="0" cy="88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7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647" y="3453"/>
                  <a:ext cx="588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00"/>
                    <a:t>Test Year Month 1</a:t>
                  </a:r>
                </a:p>
              </p:txBody>
            </p:sp>
            <p:sp>
              <p:nvSpPr>
                <p:cNvPr id="38938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602" y="3447"/>
                  <a:ext cx="589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00"/>
                    <a:t>Test Year Month 12</a:t>
                  </a:r>
                </a:p>
              </p:txBody>
            </p:sp>
            <p:sp>
              <p:nvSpPr>
                <p:cNvPr id="3893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040" y="3447"/>
                  <a:ext cx="559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00"/>
                    <a:t>File GRC  Month 15</a:t>
                  </a:r>
                </a:p>
              </p:txBody>
            </p:sp>
            <p:sp>
              <p:nvSpPr>
                <p:cNvPr id="38940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2323" y="2351"/>
                  <a:ext cx="0" cy="105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1" name="Line 28"/>
                <p:cNvSpPr>
                  <a:spLocks noChangeShapeType="1"/>
                </p:cNvSpPr>
                <p:nvPr/>
              </p:nvSpPr>
              <p:spPr bwMode="auto">
                <a:xfrm>
                  <a:off x="1902" y="2932"/>
                  <a:ext cx="42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2" name="Line 29"/>
                <p:cNvSpPr>
                  <a:spLocks noChangeShapeType="1"/>
                </p:cNvSpPr>
                <p:nvPr/>
              </p:nvSpPr>
              <p:spPr bwMode="auto">
                <a:xfrm>
                  <a:off x="3223" y="1971"/>
                  <a:ext cx="1" cy="143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3" name="Line 30"/>
                <p:cNvSpPr>
                  <a:spLocks noChangeShapeType="1"/>
                </p:cNvSpPr>
                <p:nvPr/>
              </p:nvSpPr>
              <p:spPr bwMode="auto">
                <a:xfrm>
                  <a:off x="2323" y="2932"/>
                  <a:ext cx="90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4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443" y="2927"/>
                  <a:ext cx="661" cy="2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00"/>
                    <a:t>11 Month UTC Review</a:t>
                  </a:r>
                </a:p>
              </p:txBody>
            </p:sp>
            <p:sp>
              <p:nvSpPr>
                <p:cNvPr id="38945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863" y="3441"/>
                  <a:ext cx="728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00"/>
                    <a:t>Rate Year Begins Month 26</a:t>
                  </a:r>
                </a:p>
              </p:txBody>
            </p:sp>
            <p:sp>
              <p:nvSpPr>
                <p:cNvPr id="38946" name="Line 33"/>
                <p:cNvSpPr>
                  <a:spLocks noChangeShapeType="1"/>
                </p:cNvSpPr>
                <p:nvPr/>
              </p:nvSpPr>
              <p:spPr bwMode="auto">
                <a:xfrm>
                  <a:off x="4184" y="1565"/>
                  <a:ext cx="1" cy="184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7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3825" y="3441"/>
                  <a:ext cx="721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00"/>
                    <a:t>Rate Year Ends Month 38</a:t>
                  </a:r>
                </a:p>
              </p:txBody>
            </p:sp>
            <p:sp>
              <p:nvSpPr>
                <p:cNvPr id="38948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4965" y="1251"/>
                  <a:ext cx="721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00"/>
                    <a:t>Conservation Achievement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3352800" y="152400"/>
            <a:ext cx="5638800" cy="457200"/>
          </a:xfrm>
        </p:spPr>
        <p:txBody>
          <a:bodyPr/>
          <a:lstStyle/>
          <a:p>
            <a:pPr eaLnBrk="1" hangingPunct="1"/>
            <a:r>
              <a:rPr lang="en-US" smtClean="0"/>
              <a:t>Aggregate Conservation Achievement Not Reflected in Rate Year</a:t>
            </a:r>
          </a:p>
        </p:txBody>
      </p:sp>
      <p:grpSp>
        <p:nvGrpSpPr>
          <p:cNvPr id="40963" name="Group 4"/>
          <p:cNvGrpSpPr>
            <a:grpSpLocks/>
          </p:cNvGrpSpPr>
          <p:nvPr/>
        </p:nvGrpSpPr>
        <p:grpSpPr bwMode="auto">
          <a:xfrm>
            <a:off x="885825" y="1790700"/>
            <a:ext cx="8140700" cy="4027488"/>
            <a:chOff x="885825" y="1790700"/>
            <a:chExt cx="8140700" cy="4027488"/>
          </a:xfrm>
        </p:grpSpPr>
        <p:sp>
          <p:nvSpPr>
            <p:cNvPr id="40964" name="Text Box 2"/>
            <p:cNvSpPr txBox="1">
              <a:spLocks noChangeArrowheads="1"/>
            </p:cNvSpPr>
            <p:nvPr/>
          </p:nvSpPr>
          <p:spPr bwMode="auto">
            <a:xfrm>
              <a:off x="3727450" y="4319588"/>
              <a:ext cx="1344613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Average EE Achieved in Test Year</a:t>
              </a:r>
            </a:p>
          </p:txBody>
        </p:sp>
        <p:sp>
          <p:nvSpPr>
            <p:cNvPr id="40965" name="AutoShape 5" descr="Wide upward diagonal"/>
            <p:cNvSpPr>
              <a:spLocks noChangeArrowheads="1"/>
            </p:cNvSpPr>
            <p:nvPr/>
          </p:nvSpPr>
          <p:spPr bwMode="auto">
            <a:xfrm rot="10804556" flipV="1">
              <a:off x="1504950" y="4016375"/>
              <a:ext cx="1508125" cy="635000"/>
            </a:xfrm>
            <a:prstGeom prst="rtTriangle">
              <a:avLst/>
            </a:prstGeom>
            <a:pattFill prst="wdUpDiag">
              <a:fgClr>
                <a:srgbClr val="006A7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40966" name="Line 6"/>
            <p:cNvSpPr>
              <a:spLocks noChangeShapeType="1"/>
            </p:cNvSpPr>
            <p:nvPr/>
          </p:nvSpPr>
          <p:spPr bwMode="auto">
            <a:xfrm flipV="1">
              <a:off x="2228850" y="4333875"/>
              <a:ext cx="4419600" cy="9525"/>
            </a:xfrm>
            <a:prstGeom prst="line">
              <a:avLst/>
            </a:prstGeom>
            <a:noFill/>
            <a:ln w="9525">
              <a:solidFill>
                <a:srgbClr val="00234B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5119688" y="4338638"/>
              <a:ext cx="1514475" cy="322262"/>
            </a:xfrm>
            <a:prstGeom prst="rect">
              <a:avLst/>
            </a:prstGeom>
            <a:pattFill prst="wdUpDiag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40968" name="AutoShape 8" descr="Wide downward diagonal"/>
            <p:cNvSpPr>
              <a:spLocks noChangeArrowheads="1"/>
            </p:cNvSpPr>
            <p:nvPr/>
          </p:nvSpPr>
          <p:spPr bwMode="auto">
            <a:xfrm rot="9111" flipV="1">
              <a:off x="1498600" y="4010025"/>
              <a:ext cx="1508125" cy="635000"/>
            </a:xfrm>
            <a:prstGeom prst="rtTriangle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auto">
            <a:xfrm>
              <a:off x="3019425" y="4010025"/>
              <a:ext cx="3624263" cy="15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" name="Rectangle 10" descr="Wide downward diagonal"/>
            <p:cNvSpPr>
              <a:spLocks noChangeArrowheads="1"/>
            </p:cNvSpPr>
            <p:nvPr/>
          </p:nvSpPr>
          <p:spPr bwMode="auto">
            <a:xfrm>
              <a:off x="5118100" y="4013200"/>
              <a:ext cx="1514475" cy="320675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40971" name="Text Box 11"/>
            <p:cNvSpPr txBox="1">
              <a:spLocks noChangeArrowheads="1"/>
            </p:cNvSpPr>
            <p:nvPr/>
          </p:nvSpPr>
          <p:spPr bwMode="auto">
            <a:xfrm>
              <a:off x="7162800" y="4464050"/>
              <a:ext cx="93503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EE Reflected in Rate Year</a:t>
              </a:r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 flipH="1" flipV="1">
              <a:off x="6629400" y="4495800"/>
              <a:ext cx="5334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Text Box 13"/>
            <p:cNvSpPr txBox="1">
              <a:spLocks noChangeArrowheads="1"/>
            </p:cNvSpPr>
            <p:nvPr/>
          </p:nvSpPr>
          <p:spPr bwMode="auto">
            <a:xfrm>
              <a:off x="1671638" y="3271838"/>
              <a:ext cx="1144587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EE Completed but </a:t>
              </a:r>
              <a:r>
                <a:rPr lang="en-US" sz="800" u="sng"/>
                <a:t>NOT</a:t>
              </a:r>
              <a:r>
                <a:rPr lang="en-US" sz="800"/>
                <a:t> Reflected in Test Year</a:t>
              </a:r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2238375" y="3695700"/>
              <a:ext cx="0" cy="285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Text Box 15"/>
            <p:cNvSpPr txBox="1">
              <a:spLocks noChangeArrowheads="1"/>
            </p:cNvSpPr>
            <p:nvPr/>
          </p:nvSpPr>
          <p:spPr bwMode="auto">
            <a:xfrm>
              <a:off x="1600200" y="4872038"/>
              <a:ext cx="1252538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EE Completed and Reflected in Test Year</a:t>
              </a:r>
            </a:p>
          </p:txBody>
        </p:sp>
        <p:sp>
          <p:nvSpPr>
            <p:cNvPr id="40976" name="Line 16"/>
            <p:cNvSpPr>
              <a:spLocks noChangeShapeType="1"/>
            </p:cNvSpPr>
            <p:nvPr/>
          </p:nvSpPr>
          <p:spPr bwMode="auto">
            <a:xfrm flipV="1">
              <a:off x="2219325" y="4648200"/>
              <a:ext cx="0" cy="209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0977" name="Group 17"/>
            <p:cNvGrpSpPr>
              <a:grpSpLocks/>
            </p:cNvGrpSpPr>
            <p:nvPr/>
          </p:nvGrpSpPr>
          <p:grpSpPr bwMode="auto">
            <a:xfrm>
              <a:off x="885827" y="1790700"/>
              <a:ext cx="8140704" cy="4027488"/>
              <a:chOff x="558" y="1128"/>
              <a:chExt cx="5128" cy="2537"/>
            </a:xfrm>
          </p:grpSpPr>
          <p:sp>
            <p:nvSpPr>
              <p:cNvPr id="40984" name="Text Box 18"/>
              <p:cNvSpPr txBox="1">
                <a:spLocks noChangeArrowheads="1"/>
              </p:cNvSpPr>
              <p:nvPr/>
            </p:nvSpPr>
            <p:spPr bwMode="auto">
              <a:xfrm>
                <a:off x="1872" y="2927"/>
                <a:ext cx="48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Data Integrity</a:t>
                </a:r>
              </a:p>
            </p:txBody>
          </p:sp>
          <p:sp>
            <p:nvSpPr>
              <p:cNvPr id="40985" name="Line 19"/>
              <p:cNvSpPr>
                <a:spLocks noChangeShapeType="1"/>
              </p:cNvSpPr>
              <p:nvPr/>
            </p:nvSpPr>
            <p:spPr bwMode="auto">
              <a:xfrm>
                <a:off x="558" y="1128"/>
                <a:ext cx="23" cy="22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6" name="Line 20"/>
              <p:cNvSpPr>
                <a:spLocks noChangeShapeType="1"/>
              </p:cNvSpPr>
              <p:nvPr/>
            </p:nvSpPr>
            <p:spPr bwMode="auto">
              <a:xfrm flipV="1">
                <a:off x="581" y="3401"/>
                <a:ext cx="4514" cy="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7" name="Line 21"/>
              <p:cNvSpPr>
                <a:spLocks noChangeShapeType="1"/>
              </p:cNvSpPr>
              <p:nvPr/>
            </p:nvSpPr>
            <p:spPr bwMode="auto">
              <a:xfrm flipV="1">
                <a:off x="581" y="1184"/>
                <a:ext cx="4498" cy="1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8" name="Line 22"/>
              <p:cNvSpPr>
                <a:spLocks noChangeShapeType="1"/>
              </p:cNvSpPr>
              <p:nvPr/>
            </p:nvSpPr>
            <p:spPr bwMode="auto">
              <a:xfrm>
                <a:off x="941" y="2938"/>
                <a:ext cx="0" cy="47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9" name="Line 23"/>
              <p:cNvSpPr>
                <a:spLocks noChangeShapeType="1"/>
              </p:cNvSpPr>
              <p:nvPr/>
            </p:nvSpPr>
            <p:spPr bwMode="auto">
              <a:xfrm>
                <a:off x="1902" y="2527"/>
                <a:ext cx="0" cy="8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0" name="Text Box 24"/>
              <p:cNvSpPr txBox="1">
                <a:spLocks noChangeArrowheads="1"/>
              </p:cNvSpPr>
              <p:nvPr/>
            </p:nvSpPr>
            <p:spPr bwMode="auto">
              <a:xfrm>
                <a:off x="647" y="3453"/>
                <a:ext cx="58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Test Year Month 1</a:t>
                </a:r>
              </a:p>
            </p:txBody>
          </p:sp>
          <p:sp>
            <p:nvSpPr>
              <p:cNvPr id="40991" name="Text Box 25"/>
              <p:cNvSpPr txBox="1">
                <a:spLocks noChangeArrowheads="1"/>
              </p:cNvSpPr>
              <p:nvPr/>
            </p:nvSpPr>
            <p:spPr bwMode="auto">
              <a:xfrm>
                <a:off x="1602" y="3447"/>
                <a:ext cx="589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Test Year Month 12</a:t>
                </a:r>
              </a:p>
            </p:txBody>
          </p:sp>
          <p:sp>
            <p:nvSpPr>
              <p:cNvPr id="40992" name="Text Box 26"/>
              <p:cNvSpPr txBox="1">
                <a:spLocks noChangeArrowheads="1"/>
              </p:cNvSpPr>
              <p:nvPr/>
            </p:nvSpPr>
            <p:spPr bwMode="auto">
              <a:xfrm>
                <a:off x="2040" y="3447"/>
                <a:ext cx="559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File GRC  Month 15</a:t>
                </a:r>
              </a:p>
            </p:txBody>
          </p:sp>
          <p:sp>
            <p:nvSpPr>
              <p:cNvPr id="40993" name="Line 27"/>
              <p:cNvSpPr>
                <a:spLocks noChangeShapeType="1"/>
              </p:cNvSpPr>
              <p:nvPr/>
            </p:nvSpPr>
            <p:spPr bwMode="auto">
              <a:xfrm flipV="1">
                <a:off x="2323" y="2351"/>
                <a:ext cx="0" cy="10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4" name="Line 28"/>
              <p:cNvSpPr>
                <a:spLocks noChangeShapeType="1"/>
              </p:cNvSpPr>
              <p:nvPr/>
            </p:nvSpPr>
            <p:spPr bwMode="auto">
              <a:xfrm>
                <a:off x="1902" y="2932"/>
                <a:ext cx="42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5" name="Line 29"/>
              <p:cNvSpPr>
                <a:spLocks noChangeShapeType="1"/>
              </p:cNvSpPr>
              <p:nvPr/>
            </p:nvSpPr>
            <p:spPr bwMode="auto">
              <a:xfrm>
                <a:off x="3223" y="1971"/>
                <a:ext cx="1" cy="14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6" name="Line 30"/>
              <p:cNvSpPr>
                <a:spLocks noChangeShapeType="1"/>
              </p:cNvSpPr>
              <p:nvPr/>
            </p:nvSpPr>
            <p:spPr bwMode="auto">
              <a:xfrm>
                <a:off x="2323" y="2932"/>
                <a:ext cx="90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7" name="Text Box 31"/>
              <p:cNvSpPr txBox="1">
                <a:spLocks noChangeArrowheads="1"/>
              </p:cNvSpPr>
              <p:nvPr/>
            </p:nvSpPr>
            <p:spPr bwMode="auto">
              <a:xfrm>
                <a:off x="2443" y="2927"/>
                <a:ext cx="661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11 Month UTC Review</a:t>
                </a:r>
              </a:p>
            </p:txBody>
          </p:sp>
          <p:sp>
            <p:nvSpPr>
              <p:cNvPr id="40998" name="Text Box 32"/>
              <p:cNvSpPr txBox="1">
                <a:spLocks noChangeArrowheads="1"/>
              </p:cNvSpPr>
              <p:nvPr/>
            </p:nvSpPr>
            <p:spPr bwMode="auto">
              <a:xfrm>
                <a:off x="2863" y="3441"/>
                <a:ext cx="72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Rate Year Begins Month 26</a:t>
                </a:r>
              </a:p>
            </p:txBody>
          </p:sp>
          <p:sp>
            <p:nvSpPr>
              <p:cNvPr id="40999" name="Line 33"/>
              <p:cNvSpPr>
                <a:spLocks noChangeShapeType="1"/>
              </p:cNvSpPr>
              <p:nvPr/>
            </p:nvSpPr>
            <p:spPr bwMode="auto">
              <a:xfrm>
                <a:off x="4184" y="1565"/>
                <a:ext cx="1" cy="184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00" name="Text Box 34"/>
              <p:cNvSpPr txBox="1">
                <a:spLocks noChangeArrowheads="1"/>
              </p:cNvSpPr>
              <p:nvPr/>
            </p:nvSpPr>
            <p:spPr bwMode="auto">
              <a:xfrm>
                <a:off x="3825" y="3441"/>
                <a:ext cx="72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Rate Year Ends Month 38</a:t>
                </a:r>
              </a:p>
            </p:txBody>
          </p:sp>
          <p:sp>
            <p:nvSpPr>
              <p:cNvPr id="41001" name="Text Box 35"/>
              <p:cNvSpPr txBox="1">
                <a:spLocks noChangeArrowheads="1"/>
              </p:cNvSpPr>
              <p:nvPr/>
            </p:nvSpPr>
            <p:spPr bwMode="auto">
              <a:xfrm>
                <a:off x="4965" y="1251"/>
                <a:ext cx="721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Conservation Achievement</a:t>
                </a:r>
              </a:p>
            </p:txBody>
          </p:sp>
        </p:grpSp>
        <p:sp>
          <p:nvSpPr>
            <p:cNvPr id="40978" name="Text Box 38"/>
            <p:cNvSpPr txBox="1">
              <a:spLocks noChangeArrowheads="1"/>
            </p:cNvSpPr>
            <p:nvPr/>
          </p:nvSpPr>
          <p:spPr bwMode="auto">
            <a:xfrm>
              <a:off x="2514600" y="2224088"/>
              <a:ext cx="30734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Forecasted EE Achievement affecting load at end of Rate Year</a:t>
              </a:r>
            </a:p>
          </p:txBody>
        </p:sp>
        <p:sp>
          <p:nvSpPr>
            <p:cNvPr id="40979" name="Freeform 41" descr="Outlined diamond"/>
            <p:cNvSpPr>
              <a:spLocks/>
            </p:cNvSpPr>
            <p:nvPr/>
          </p:nvSpPr>
          <p:spPr bwMode="auto">
            <a:xfrm>
              <a:off x="5114925" y="2486025"/>
              <a:ext cx="1524000" cy="1522413"/>
            </a:xfrm>
            <a:custGeom>
              <a:avLst/>
              <a:gdLst>
                <a:gd name="T0" fmla="*/ 2147483647 w 960"/>
                <a:gd name="T1" fmla="*/ 2147483647 h 959"/>
                <a:gd name="T2" fmla="*/ 0 w 960"/>
                <a:gd name="T3" fmla="*/ 2147483647 h 959"/>
                <a:gd name="T4" fmla="*/ 2147483647 w 960"/>
                <a:gd name="T5" fmla="*/ 2147483647 h 959"/>
                <a:gd name="T6" fmla="*/ 2147483647 w 960"/>
                <a:gd name="T7" fmla="*/ 0 h 959"/>
                <a:gd name="T8" fmla="*/ 2147483647 w 960"/>
                <a:gd name="T9" fmla="*/ 2147483647 h 9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0"/>
                <a:gd name="T16" fmla="*/ 0 h 959"/>
                <a:gd name="T17" fmla="*/ 960 w 960"/>
                <a:gd name="T18" fmla="*/ 959 h 9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0" h="959">
                  <a:moveTo>
                    <a:pt x="3" y="404"/>
                  </a:moveTo>
                  <a:lnTo>
                    <a:pt x="0" y="959"/>
                  </a:lnTo>
                  <a:lnTo>
                    <a:pt x="960" y="957"/>
                  </a:lnTo>
                  <a:lnTo>
                    <a:pt x="960" y="0"/>
                  </a:lnTo>
                  <a:lnTo>
                    <a:pt x="3" y="404"/>
                  </a:lnTo>
                  <a:close/>
                </a:path>
              </a:pathLst>
            </a:custGeom>
            <a:pattFill prst="openDmnd">
              <a:fgClr>
                <a:srgbClr val="00234B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0" name="Text Box 42"/>
            <p:cNvSpPr txBox="1">
              <a:spLocks noChangeArrowheads="1"/>
            </p:cNvSpPr>
            <p:nvPr/>
          </p:nvSpPr>
          <p:spPr bwMode="auto">
            <a:xfrm>
              <a:off x="7315200" y="3195638"/>
              <a:ext cx="1144588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Energy Efficiency </a:t>
              </a:r>
              <a:r>
                <a:rPr lang="en-US" sz="800" u="sng"/>
                <a:t>NOT</a:t>
              </a:r>
              <a:r>
                <a:rPr lang="en-US" sz="800"/>
                <a:t> Reflected in Rate Year</a:t>
              </a:r>
            </a:p>
          </p:txBody>
        </p:sp>
        <p:sp>
          <p:nvSpPr>
            <p:cNvPr id="40981" name="Line 43"/>
            <p:cNvSpPr>
              <a:spLocks noChangeShapeType="1"/>
            </p:cNvSpPr>
            <p:nvPr/>
          </p:nvSpPr>
          <p:spPr bwMode="auto">
            <a:xfrm flipH="1">
              <a:off x="6981825" y="3419475"/>
              <a:ext cx="333375" cy="9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2" name="Line 45"/>
            <p:cNvSpPr>
              <a:spLocks noChangeShapeType="1"/>
            </p:cNvSpPr>
            <p:nvPr/>
          </p:nvSpPr>
          <p:spPr bwMode="auto">
            <a:xfrm>
              <a:off x="5648325" y="2343150"/>
              <a:ext cx="1000125" cy="142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ight Brace 24"/>
            <p:cNvSpPr/>
            <p:nvPr/>
          </p:nvSpPr>
          <p:spPr>
            <a:xfrm>
              <a:off x="6629400" y="2514600"/>
              <a:ext cx="304800" cy="1828800"/>
            </a:xfrm>
            <a:prstGeom prst="righ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667000" y="152400"/>
            <a:ext cx="6324600" cy="457200"/>
          </a:xfrm>
        </p:spPr>
        <p:txBody>
          <a:bodyPr/>
          <a:lstStyle/>
          <a:p>
            <a:pPr eaLnBrk="1" hangingPunct="1"/>
            <a:r>
              <a:rPr lang="en-US" smtClean="0"/>
              <a:t>Conservation Not Reflected in Rate Year and Resulting Impact – PSE Calculations</a:t>
            </a:r>
          </a:p>
        </p:txBody>
      </p:sp>
      <p:pic>
        <p:nvPicPr>
          <p:cNvPr id="430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1981200"/>
            <a:ext cx="9001125" cy="333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Testimony</DocumentSetType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140</IndustryCode>
    <CaseStatus xmlns="dc463f71-b30c-4ab2-9473-d307f9d35888">Closed</CaseStatus>
    <OpenedDate xmlns="dc463f71-b30c-4ab2-9473-d307f9d35888">2011-06-13T07:00:00+00:00</OpenedDate>
    <Date1 xmlns="dc463f71-b30c-4ab2-9473-d307f9d35888">2011-06-13T07:00:00+00:00</Date1>
    <IsDocumentOrder xmlns="dc463f71-b30c-4ab2-9473-d307f9d35888" xsi:nil="true"/>
    <IsHighlyConfidential xmlns="dc463f71-b30c-4ab2-9473-d307f9d35888">false</IsHighlyConfidential>
    <CaseCompanyNames xmlns="dc463f71-b30c-4ab2-9473-d307f9d35888">Puget Sound Energy</CaseCompanyNames>
    <DocketNumber xmlns="dc463f71-b30c-4ab2-9473-d307f9d35888">111048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C4EC8B21DBB10C40AB4409B4BAF96A70" ma:contentTypeVersion="143" ma:contentTypeDescription="" ma:contentTypeScope="" ma:versionID="3c7207432fc916bd95c5b70dd967b104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F7FDCE-2EE2-4605-BF12-46F404796C68}"/>
</file>

<file path=customXml/itemProps2.xml><?xml version="1.0" encoding="utf-8"?>
<ds:datastoreItem xmlns:ds="http://schemas.openxmlformats.org/officeDocument/2006/customXml" ds:itemID="{C2CF1E1D-5B06-4E2B-BA77-3BA884BDEEF2}"/>
</file>

<file path=customXml/itemProps3.xml><?xml version="1.0" encoding="utf-8"?>
<ds:datastoreItem xmlns:ds="http://schemas.openxmlformats.org/officeDocument/2006/customXml" ds:itemID="{FEAD87A0-4224-4967-B7B6-A39E7B5F88ED}"/>
</file>

<file path=customXml/itemProps4.xml><?xml version="1.0" encoding="utf-8"?>
<ds:datastoreItem xmlns:ds="http://schemas.openxmlformats.org/officeDocument/2006/customXml" ds:itemID="{68D3A34F-2954-4013-AEC2-5C540B7F142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</TotalTime>
  <Words>279</Words>
  <Application>Microsoft Office PowerPoint</Application>
  <PresentationFormat>On-screen Show (4:3)</PresentationFormat>
  <Paragraphs>62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Wingdings</vt:lpstr>
      <vt:lpstr>Default Design</vt:lpstr>
      <vt:lpstr>Custom Design</vt:lpstr>
      <vt:lpstr>Default Design</vt:lpstr>
      <vt:lpstr>Exhibit JAP-08</vt:lpstr>
      <vt:lpstr>Pace of Conservation Between Test Year and Rate Year - Conceptual</vt:lpstr>
      <vt:lpstr>Pace of Conservation Between Test Year and Rate Year – PSE Calculations</vt:lpstr>
      <vt:lpstr>Conservation Reflected in Rate Year</vt:lpstr>
      <vt:lpstr>Conservation Reflected in Rates – PSE Calculations</vt:lpstr>
      <vt:lpstr>Test Year Conservation NOT Reflected in Rate Year</vt:lpstr>
      <vt:lpstr>Aggregate Conservation Achievement Not Reflected in Rate Year</vt:lpstr>
      <vt:lpstr>Conservation Not Reflected in Rate Year and Resulting Impact – PSE Calculations</vt:lpstr>
    </vt:vector>
  </TitlesOfParts>
  <Company>Puget Sound Energy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Puget Sound Energy</dc:creator>
  <cp:lastModifiedBy>No Name</cp:lastModifiedBy>
  <cp:revision>83</cp:revision>
  <cp:lastPrinted>2011-05-25T21:48:55Z</cp:lastPrinted>
  <dcterms:created xsi:type="dcterms:W3CDTF">2009-10-16T20:30:36Z</dcterms:created>
  <dcterms:modified xsi:type="dcterms:W3CDTF">2011-05-25T21:50:06Z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0x0101006E56B4D1795A2E4DB2F0B01679ED314A00C4EC8B21DBB10C40AB4409B4BAF96A70</vt:lpwstr>
  </property>
  <property fmtid="{D5CDD505-2E9C-101B-9397-08002B2CF9AE}" pid="3" name="_docset_NoMedatataSyncRequired">
    <vt:lpwstr>False</vt:lpwstr>
  </property>
</Properties>
</file>