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27.xml" ContentType="application/vnd.openxmlformats-officedocument.presentationml.slide+xml"/>
  <Override PartName="/ppt/slides/slide29.xml" ContentType="application/vnd.openxmlformats-officedocument.presentationml.slide+xml"/>
  <Override PartName="/ppt/diagrams/data1.xml" ContentType="application/vnd.openxmlformats-officedocument.drawingml.diagramData+xml"/>
  <Override PartName="/ppt/slides/slide28.xml" ContentType="application/vnd.openxmlformats-officedocument.presentationml.slide+xml"/>
  <Override PartName="/ppt/presentation.xml" ContentType="application/vnd.openxmlformats-officedocument.presentationml.presentation.main+xml"/>
  <Override PartName="/ppt/slides/slide26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diagrams/drawing1.xml" ContentType="application/vnd.ms-office.drawingml.diagramDrawing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5"/>
  </p:notesMasterIdLst>
  <p:sldIdLst>
    <p:sldId id="267" r:id="rId6"/>
    <p:sldId id="346" r:id="rId7"/>
    <p:sldId id="349" r:id="rId8"/>
    <p:sldId id="350" r:id="rId9"/>
    <p:sldId id="351" r:id="rId10"/>
    <p:sldId id="352" r:id="rId11"/>
    <p:sldId id="354" r:id="rId12"/>
    <p:sldId id="355" r:id="rId13"/>
    <p:sldId id="357" r:id="rId14"/>
    <p:sldId id="361" r:id="rId15"/>
    <p:sldId id="358" r:id="rId16"/>
    <p:sldId id="323" r:id="rId17"/>
    <p:sldId id="359" r:id="rId18"/>
    <p:sldId id="374" r:id="rId19"/>
    <p:sldId id="375" r:id="rId20"/>
    <p:sldId id="360" r:id="rId21"/>
    <p:sldId id="256" r:id="rId22"/>
    <p:sldId id="338" r:id="rId23"/>
    <p:sldId id="339" r:id="rId24"/>
    <p:sldId id="342" r:id="rId25"/>
    <p:sldId id="340" r:id="rId26"/>
    <p:sldId id="343" r:id="rId27"/>
    <p:sldId id="257" r:id="rId28"/>
    <p:sldId id="366" r:id="rId29"/>
    <p:sldId id="367" r:id="rId30"/>
    <p:sldId id="368" r:id="rId31"/>
    <p:sldId id="369" r:id="rId32"/>
    <p:sldId id="295" r:id="rId33"/>
    <p:sldId id="311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 autoAdjust="0"/>
    <p:restoredTop sz="49972" autoAdjust="0"/>
  </p:normalViewPr>
  <p:slideViewPr>
    <p:cSldViewPr>
      <p:cViewPr varScale="1">
        <p:scale>
          <a:sx n="66" d="100"/>
          <a:sy n="66" d="100"/>
        </p:scale>
        <p:origin x="3175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openxmlformats.org/officeDocument/2006/relationships/customXml" Target="../customXml/item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DCE069-0004-40E2-AD34-90FB0FE5400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D14B06-704E-4E76-804A-7FF5C195BF06}">
      <dgm:prSet phldrT="[Text]"/>
      <dgm:spPr/>
      <dgm:t>
        <a:bodyPr/>
        <a:lstStyle/>
        <a:p>
          <a:r>
            <a:rPr lang="en-US" dirty="0"/>
            <a:t>Transition Kick Off</a:t>
          </a:r>
        </a:p>
      </dgm:t>
    </dgm:pt>
    <dgm:pt modelId="{780D5A30-0C16-4FE4-A991-D81786C31B19}" type="parTrans" cxnId="{172ADC67-2EAE-42E2-AB04-65DB0C44F6D4}">
      <dgm:prSet/>
      <dgm:spPr/>
      <dgm:t>
        <a:bodyPr/>
        <a:lstStyle/>
        <a:p>
          <a:endParaRPr lang="en-US"/>
        </a:p>
      </dgm:t>
    </dgm:pt>
    <dgm:pt modelId="{7051D763-22A1-4828-B8D2-29061B6E1087}" type="sibTrans" cxnId="{172ADC67-2EAE-42E2-AB04-65DB0C44F6D4}">
      <dgm:prSet/>
      <dgm:spPr/>
      <dgm:t>
        <a:bodyPr/>
        <a:lstStyle/>
        <a:p>
          <a:endParaRPr lang="en-US"/>
        </a:p>
      </dgm:t>
    </dgm:pt>
    <dgm:pt modelId="{032C8CBD-3EBC-4510-980C-A57D08214D7C}">
      <dgm:prSet phldrT="[Text]"/>
      <dgm:spPr/>
      <dgm:t>
        <a:bodyPr/>
        <a:lstStyle/>
        <a:p>
          <a:r>
            <a:rPr lang="en-US" dirty="0"/>
            <a:t>Amendments and SOW Complete</a:t>
          </a:r>
        </a:p>
      </dgm:t>
    </dgm:pt>
    <dgm:pt modelId="{A925F44B-8BC4-4BD5-9980-D56F7E07C4A0}" type="parTrans" cxnId="{2589BF70-E46E-431B-BDA8-9B2D1C568796}">
      <dgm:prSet/>
      <dgm:spPr/>
      <dgm:t>
        <a:bodyPr/>
        <a:lstStyle/>
        <a:p>
          <a:endParaRPr lang="en-US"/>
        </a:p>
      </dgm:t>
    </dgm:pt>
    <dgm:pt modelId="{75F23C4A-3E34-4783-A40C-A7B63CEA89BD}" type="sibTrans" cxnId="{2589BF70-E46E-431B-BDA8-9B2D1C568796}">
      <dgm:prSet/>
      <dgm:spPr/>
      <dgm:t>
        <a:bodyPr/>
        <a:lstStyle/>
        <a:p>
          <a:endParaRPr lang="en-US"/>
        </a:p>
      </dgm:t>
    </dgm:pt>
    <dgm:pt modelId="{8E999FC3-9A97-4975-AC12-4D5C061B7989}">
      <dgm:prSet phldrT="[Text]"/>
      <dgm:spPr/>
      <dgm:t>
        <a:bodyPr/>
        <a:lstStyle/>
        <a:p>
          <a:r>
            <a:rPr lang="en-US" dirty="0"/>
            <a:t>ESInet I Gateway Upgrade</a:t>
          </a:r>
        </a:p>
      </dgm:t>
    </dgm:pt>
    <dgm:pt modelId="{C1C38820-98C0-4E79-8EE3-D7911621B2A0}" type="parTrans" cxnId="{76558775-818A-416F-ABD5-31FF0C58CFE2}">
      <dgm:prSet/>
      <dgm:spPr/>
      <dgm:t>
        <a:bodyPr/>
        <a:lstStyle/>
        <a:p>
          <a:endParaRPr lang="en-US"/>
        </a:p>
      </dgm:t>
    </dgm:pt>
    <dgm:pt modelId="{BADB1361-7AFB-41BF-896E-7E5989884133}" type="sibTrans" cxnId="{76558775-818A-416F-ABD5-31FF0C58CFE2}">
      <dgm:prSet/>
      <dgm:spPr/>
      <dgm:t>
        <a:bodyPr/>
        <a:lstStyle/>
        <a:p>
          <a:endParaRPr lang="en-US"/>
        </a:p>
      </dgm:t>
    </dgm:pt>
    <dgm:pt modelId="{C44F8B4E-7554-419A-8BA7-619AB2794F39}">
      <dgm:prSet phldrT="[Text]"/>
      <dgm:spPr/>
      <dgm:t>
        <a:bodyPr/>
        <a:lstStyle/>
        <a:p>
          <a:r>
            <a:rPr lang="en-US" dirty="0"/>
            <a:t>West Upgrade of ESInet I for Comtech Interconnection</a:t>
          </a:r>
        </a:p>
      </dgm:t>
    </dgm:pt>
    <dgm:pt modelId="{3258C786-C606-4E3F-BD16-E40275AF88D0}" type="parTrans" cxnId="{4A557F4A-D34B-4DBA-9A79-8B0CA381D2DF}">
      <dgm:prSet/>
      <dgm:spPr/>
      <dgm:t>
        <a:bodyPr/>
        <a:lstStyle/>
        <a:p>
          <a:endParaRPr lang="en-US"/>
        </a:p>
      </dgm:t>
    </dgm:pt>
    <dgm:pt modelId="{0B074721-221C-431A-BD8D-522932E20C99}" type="sibTrans" cxnId="{4A557F4A-D34B-4DBA-9A79-8B0CA381D2DF}">
      <dgm:prSet/>
      <dgm:spPr/>
      <dgm:t>
        <a:bodyPr/>
        <a:lstStyle/>
        <a:p>
          <a:endParaRPr lang="en-US"/>
        </a:p>
      </dgm:t>
    </dgm:pt>
    <dgm:pt modelId="{A607B8AA-FDF5-49BF-B1BA-F3E95847CF9C}">
      <dgm:prSet phldrT="[Text]"/>
      <dgm:spPr/>
      <dgm:t>
        <a:bodyPr/>
        <a:lstStyle/>
        <a:p>
          <a:r>
            <a:rPr lang="en-US" dirty="0"/>
            <a:t>ESInet II ITT</a:t>
          </a:r>
        </a:p>
      </dgm:t>
    </dgm:pt>
    <dgm:pt modelId="{50A6CDD6-1223-47C9-BF22-8A434BC4606C}" type="parTrans" cxnId="{A7527819-8CDE-4659-AED9-235182223AEA}">
      <dgm:prSet/>
      <dgm:spPr/>
      <dgm:t>
        <a:bodyPr/>
        <a:lstStyle/>
        <a:p>
          <a:endParaRPr lang="en-US"/>
        </a:p>
      </dgm:t>
    </dgm:pt>
    <dgm:pt modelId="{A2CBAE13-2A28-4627-8023-1461BDA405D4}" type="sibTrans" cxnId="{A7527819-8CDE-4659-AED9-235182223AEA}">
      <dgm:prSet/>
      <dgm:spPr/>
      <dgm:t>
        <a:bodyPr/>
        <a:lstStyle/>
        <a:p>
          <a:endParaRPr lang="en-US"/>
        </a:p>
      </dgm:t>
    </dgm:pt>
    <dgm:pt modelId="{FA9DD077-411E-4332-9B82-3DF0852D00A4}">
      <dgm:prSet phldrT="[Text]"/>
      <dgm:spPr/>
      <dgm:t>
        <a:bodyPr/>
        <a:lstStyle/>
        <a:p>
          <a:r>
            <a:rPr lang="en-US" dirty="0"/>
            <a:t>Intertandem Trunk Testing and Acceptance</a:t>
          </a:r>
        </a:p>
      </dgm:t>
    </dgm:pt>
    <dgm:pt modelId="{CB4C515E-ED0E-48C5-95F0-3A4F9251D159}" type="parTrans" cxnId="{675ABBEF-3CF5-41BC-9287-4105695C28F2}">
      <dgm:prSet/>
      <dgm:spPr/>
      <dgm:t>
        <a:bodyPr/>
        <a:lstStyle/>
        <a:p>
          <a:endParaRPr lang="en-US"/>
        </a:p>
      </dgm:t>
    </dgm:pt>
    <dgm:pt modelId="{61EBB682-944C-4A1B-BC4C-C2E08187BBC8}" type="sibTrans" cxnId="{675ABBEF-3CF5-41BC-9287-4105695C28F2}">
      <dgm:prSet/>
      <dgm:spPr/>
      <dgm:t>
        <a:bodyPr/>
        <a:lstStyle/>
        <a:p>
          <a:endParaRPr lang="en-US"/>
        </a:p>
      </dgm:t>
    </dgm:pt>
    <dgm:pt modelId="{00796144-54DC-4CB6-A373-E9E3CA4871D8}">
      <dgm:prSet phldrT="[Text]"/>
      <dgm:spPr/>
      <dgm:t>
        <a:bodyPr/>
        <a:lstStyle/>
        <a:p>
          <a:r>
            <a:rPr lang="en-US" dirty="0"/>
            <a:t>Acceptance Test Plan Executed,  Completed, Accepted</a:t>
          </a:r>
        </a:p>
      </dgm:t>
    </dgm:pt>
    <dgm:pt modelId="{C9169341-A123-46BB-A043-6BE865DCFA7E}" type="parTrans" cxnId="{2A913193-8371-4326-B832-BA62755E6965}">
      <dgm:prSet/>
      <dgm:spPr/>
      <dgm:t>
        <a:bodyPr/>
        <a:lstStyle/>
        <a:p>
          <a:endParaRPr lang="en-US"/>
        </a:p>
      </dgm:t>
    </dgm:pt>
    <dgm:pt modelId="{9E90C6DD-A8AA-4B38-ACC5-EE0AF5D78D8F}" type="sibTrans" cxnId="{2A913193-8371-4326-B832-BA62755E6965}">
      <dgm:prSet/>
      <dgm:spPr/>
      <dgm:t>
        <a:bodyPr/>
        <a:lstStyle/>
        <a:p>
          <a:endParaRPr lang="en-US"/>
        </a:p>
      </dgm:t>
    </dgm:pt>
    <dgm:pt modelId="{8E8D556B-D382-4F99-A29B-E4B2354B1878}">
      <dgm:prSet phldrT="[Text]"/>
      <dgm:spPr/>
      <dgm:t>
        <a:bodyPr/>
        <a:lstStyle/>
        <a:p>
          <a:r>
            <a:rPr lang="en-US" dirty="0"/>
            <a:t>Comtech and West ALI Interconnection Upgraded and ALI 04-001 Inter-Operability Testing Performed</a:t>
          </a:r>
        </a:p>
      </dgm:t>
    </dgm:pt>
    <dgm:pt modelId="{8D2408EE-6BAB-4B04-9B62-C4C3E80EDCC3}" type="parTrans" cxnId="{928D7050-B024-4DDE-93F9-B100275E56EC}">
      <dgm:prSet/>
      <dgm:spPr/>
      <dgm:t>
        <a:bodyPr/>
        <a:lstStyle/>
        <a:p>
          <a:endParaRPr lang="en-US"/>
        </a:p>
      </dgm:t>
    </dgm:pt>
    <dgm:pt modelId="{3CCA6CD6-5B20-4AA0-AA2C-51FE8F5E73E4}" type="sibTrans" cxnId="{928D7050-B024-4DDE-93F9-B100275E56EC}">
      <dgm:prSet/>
      <dgm:spPr/>
      <dgm:t>
        <a:bodyPr/>
        <a:lstStyle/>
        <a:p>
          <a:endParaRPr lang="en-US"/>
        </a:p>
      </dgm:t>
    </dgm:pt>
    <dgm:pt modelId="{19483974-9C69-4B54-893C-69925AE6E1B0}">
      <dgm:prSet phldrT="[Text]"/>
      <dgm:spPr/>
      <dgm:t>
        <a:bodyPr/>
        <a:lstStyle/>
        <a:p>
          <a:r>
            <a:rPr lang="en-US" dirty="0"/>
            <a:t>Carrier Kick-Off</a:t>
          </a:r>
        </a:p>
      </dgm:t>
    </dgm:pt>
    <dgm:pt modelId="{0AD99C11-E22D-4020-8D79-CE3A31AE0728}" type="parTrans" cxnId="{85C1AF4E-BEB8-4D5B-B174-BD1D97846E26}">
      <dgm:prSet/>
      <dgm:spPr/>
      <dgm:t>
        <a:bodyPr/>
        <a:lstStyle/>
        <a:p>
          <a:endParaRPr lang="en-US"/>
        </a:p>
      </dgm:t>
    </dgm:pt>
    <dgm:pt modelId="{8C02B9BC-89A4-47F4-8611-161F0F5A28A4}" type="sibTrans" cxnId="{85C1AF4E-BEB8-4D5B-B174-BD1D97846E26}">
      <dgm:prSet/>
      <dgm:spPr/>
      <dgm:t>
        <a:bodyPr/>
        <a:lstStyle/>
        <a:p>
          <a:endParaRPr lang="en-US"/>
        </a:p>
      </dgm:t>
    </dgm:pt>
    <dgm:pt modelId="{16660A88-7728-4853-8C4B-2FBFC94C6064}">
      <dgm:prSet phldrT="[Text]"/>
      <dgm:spPr/>
      <dgm:t>
        <a:bodyPr/>
        <a:lstStyle/>
        <a:p>
          <a:r>
            <a:rPr lang="en-US" dirty="0"/>
            <a:t>Provide Ingress Details and ICDs</a:t>
          </a:r>
        </a:p>
      </dgm:t>
    </dgm:pt>
    <dgm:pt modelId="{073FBD84-6B10-45BD-8282-3984EB130E9B}" type="parTrans" cxnId="{E43FAA5E-E3EE-4489-9E07-863A7A87736C}">
      <dgm:prSet/>
      <dgm:spPr/>
      <dgm:t>
        <a:bodyPr/>
        <a:lstStyle/>
        <a:p>
          <a:endParaRPr lang="en-US"/>
        </a:p>
      </dgm:t>
    </dgm:pt>
    <dgm:pt modelId="{7842D7F5-9F37-4518-8BE1-80BF242771B0}" type="sibTrans" cxnId="{E43FAA5E-E3EE-4489-9E07-863A7A87736C}">
      <dgm:prSet/>
      <dgm:spPr/>
      <dgm:t>
        <a:bodyPr/>
        <a:lstStyle/>
        <a:p>
          <a:endParaRPr lang="en-US"/>
        </a:p>
      </dgm:t>
    </dgm:pt>
    <dgm:pt modelId="{50B13ABF-319D-4A6F-82BE-E074F3E5D221}">
      <dgm:prSet phldrT="[Text]"/>
      <dgm:spPr/>
      <dgm:t>
        <a:bodyPr/>
        <a:lstStyle/>
        <a:p>
          <a:r>
            <a:rPr lang="en-US" dirty="0"/>
            <a:t>Map Carrier Capacity Requirements</a:t>
          </a:r>
        </a:p>
      </dgm:t>
    </dgm:pt>
    <dgm:pt modelId="{6D2F7B8A-2151-4F88-BB55-CFD664DB4B23}" type="parTrans" cxnId="{C15A47D5-6BF4-446C-9C61-23F02A1D7134}">
      <dgm:prSet/>
      <dgm:spPr/>
      <dgm:t>
        <a:bodyPr/>
        <a:lstStyle/>
        <a:p>
          <a:endParaRPr lang="en-US"/>
        </a:p>
      </dgm:t>
    </dgm:pt>
    <dgm:pt modelId="{D5324973-AC43-4F39-B9B9-F4148196338B}" type="sibTrans" cxnId="{C15A47D5-6BF4-446C-9C61-23F02A1D7134}">
      <dgm:prSet/>
      <dgm:spPr/>
      <dgm:t>
        <a:bodyPr/>
        <a:lstStyle/>
        <a:p>
          <a:endParaRPr lang="en-US"/>
        </a:p>
      </dgm:t>
    </dgm:pt>
    <dgm:pt modelId="{8E7C24F6-B946-4E3E-A5E4-BF2068077EE8}">
      <dgm:prSet phldrT="[Text]"/>
      <dgm:spPr/>
      <dgm:t>
        <a:bodyPr/>
        <a:lstStyle/>
        <a:p>
          <a:r>
            <a:rPr lang="en-US" dirty="0"/>
            <a:t>Kick-Off Interconnection Orders</a:t>
          </a:r>
        </a:p>
      </dgm:t>
    </dgm:pt>
    <dgm:pt modelId="{5F86A682-8D16-416A-A45B-FFBD10734A9E}" type="parTrans" cxnId="{9464FDCB-7A23-47CE-B5F4-8417648C32C0}">
      <dgm:prSet/>
      <dgm:spPr/>
      <dgm:t>
        <a:bodyPr/>
        <a:lstStyle/>
        <a:p>
          <a:endParaRPr lang="en-US"/>
        </a:p>
      </dgm:t>
    </dgm:pt>
    <dgm:pt modelId="{4F6F4434-D7A6-413A-9A55-098D84FA9378}" type="sibTrans" cxnId="{9464FDCB-7A23-47CE-B5F4-8417648C32C0}">
      <dgm:prSet/>
      <dgm:spPr/>
      <dgm:t>
        <a:bodyPr/>
        <a:lstStyle/>
        <a:p>
          <a:endParaRPr lang="en-US"/>
        </a:p>
      </dgm:t>
    </dgm:pt>
    <dgm:pt modelId="{3BFC4C3E-A448-4CA4-AF60-5427D4804A43}">
      <dgm:prSet phldrT="[Text]"/>
      <dgm:spPr/>
      <dgm:t>
        <a:bodyPr/>
        <a:lstStyle/>
        <a:p>
          <a:r>
            <a:rPr lang="en-US" dirty="0"/>
            <a:t>Test New Circuits</a:t>
          </a:r>
        </a:p>
      </dgm:t>
    </dgm:pt>
    <dgm:pt modelId="{C15D233F-1E47-4072-B0A6-E61BC4F7936D}" type="parTrans" cxnId="{BEA7C7C8-AC4C-4118-B013-AF69EA9CAA13}">
      <dgm:prSet/>
      <dgm:spPr/>
      <dgm:t>
        <a:bodyPr/>
        <a:lstStyle/>
        <a:p>
          <a:endParaRPr lang="en-US"/>
        </a:p>
      </dgm:t>
    </dgm:pt>
    <dgm:pt modelId="{19D85E45-31DA-423C-987F-B41DC695CF05}" type="sibTrans" cxnId="{BEA7C7C8-AC4C-4118-B013-AF69EA9CAA13}">
      <dgm:prSet/>
      <dgm:spPr/>
      <dgm:t>
        <a:bodyPr/>
        <a:lstStyle/>
        <a:p>
          <a:endParaRPr lang="en-US"/>
        </a:p>
      </dgm:t>
    </dgm:pt>
    <dgm:pt modelId="{F0DAFB51-149E-4AB1-BB7A-3968D6B55DB0}">
      <dgm:prSet phldrT="[Text]"/>
      <dgm:spPr/>
      <dgm:t>
        <a:bodyPr/>
        <a:lstStyle/>
        <a:p>
          <a:r>
            <a:rPr lang="en-US" dirty="0"/>
            <a:t>Provide ALI training to Carriers and PSAPs</a:t>
          </a:r>
        </a:p>
      </dgm:t>
    </dgm:pt>
    <dgm:pt modelId="{273F595B-981B-4809-A5DF-27DB5AFEEAC6}" type="parTrans" cxnId="{C5372248-C9E1-4CC5-86B4-AD17797745C7}">
      <dgm:prSet/>
      <dgm:spPr/>
      <dgm:t>
        <a:bodyPr/>
        <a:lstStyle/>
        <a:p>
          <a:endParaRPr lang="en-US"/>
        </a:p>
      </dgm:t>
    </dgm:pt>
    <dgm:pt modelId="{153E2229-49B4-4F8A-91A7-1EF24CAC88B1}" type="sibTrans" cxnId="{C5372248-C9E1-4CC5-86B4-AD17797745C7}">
      <dgm:prSet/>
      <dgm:spPr/>
      <dgm:t>
        <a:bodyPr/>
        <a:lstStyle/>
        <a:p>
          <a:endParaRPr lang="en-US"/>
        </a:p>
      </dgm:t>
    </dgm:pt>
    <dgm:pt modelId="{522D4FC9-19DD-4ADB-8172-4FDCCD4FD978}">
      <dgm:prSet phldrT="[Text]"/>
      <dgm:spPr/>
      <dgm:t>
        <a:bodyPr/>
        <a:lstStyle/>
        <a:p>
          <a:r>
            <a:rPr lang="en-US" dirty="0"/>
            <a:t>Upload ALI data</a:t>
          </a:r>
        </a:p>
      </dgm:t>
    </dgm:pt>
    <dgm:pt modelId="{94DDA37C-12CE-4A95-948E-3D3BE63E4EEA}" type="parTrans" cxnId="{5B627C97-4215-408D-8529-EE6B6D3C8D28}">
      <dgm:prSet/>
      <dgm:spPr/>
      <dgm:t>
        <a:bodyPr/>
        <a:lstStyle/>
        <a:p>
          <a:endParaRPr lang="en-US"/>
        </a:p>
      </dgm:t>
    </dgm:pt>
    <dgm:pt modelId="{22CBD097-4DE0-4ECC-B09B-AED63A21325D}" type="sibTrans" cxnId="{5B627C97-4215-408D-8529-EE6B6D3C8D28}">
      <dgm:prSet/>
      <dgm:spPr/>
      <dgm:t>
        <a:bodyPr/>
        <a:lstStyle/>
        <a:p>
          <a:endParaRPr lang="en-US"/>
        </a:p>
      </dgm:t>
    </dgm:pt>
    <dgm:pt modelId="{DAE61A37-6D51-4132-8194-5D7DE6CB6E45}">
      <dgm:prSet phldrT="[Text]"/>
      <dgm:spPr/>
      <dgm:t>
        <a:bodyPr/>
        <a:lstStyle/>
        <a:p>
          <a:r>
            <a:rPr lang="en-US" dirty="0"/>
            <a:t>ESInet II ALI Migration</a:t>
          </a:r>
        </a:p>
      </dgm:t>
    </dgm:pt>
    <dgm:pt modelId="{0F678D5D-EBA3-43F5-85E6-8882AB5C059E}" type="parTrans" cxnId="{73F5529D-3FA8-40BD-B933-C18B301069BD}">
      <dgm:prSet/>
      <dgm:spPr/>
      <dgm:t>
        <a:bodyPr/>
        <a:lstStyle/>
        <a:p>
          <a:endParaRPr lang="en-US"/>
        </a:p>
      </dgm:t>
    </dgm:pt>
    <dgm:pt modelId="{5ADF4573-DACD-423F-89FD-42573DD82551}" type="sibTrans" cxnId="{73F5529D-3FA8-40BD-B933-C18B301069BD}">
      <dgm:prSet/>
      <dgm:spPr/>
      <dgm:t>
        <a:bodyPr/>
        <a:lstStyle/>
        <a:p>
          <a:endParaRPr lang="en-US"/>
        </a:p>
      </dgm:t>
    </dgm:pt>
    <dgm:pt modelId="{D210C59E-7FF4-4633-8789-A3F734960B27}">
      <dgm:prSet phldrT="[Text]"/>
      <dgm:spPr/>
      <dgm:t>
        <a:bodyPr/>
        <a:lstStyle/>
        <a:p>
          <a:r>
            <a:rPr lang="en-US" dirty="0"/>
            <a:t>Migrate PSAPs to ESInet II ALI</a:t>
          </a:r>
        </a:p>
      </dgm:t>
    </dgm:pt>
    <dgm:pt modelId="{C4389000-E4A7-4348-A2A5-386A2DF3C83A}" type="parTrans" cxnId="{B30DA53E-8DA2-49BD-B717-83FA410F1706}">
      <dgm:prSet/>
      <dgm:spPr/>
      <dgm:t>
        <a:bodyPr/>
        <a:lstStyle/>
        <a:p>
          <a:endParaRPr lang="en-US"/>
        </a:p>
      </dgm:t>
    </dgm:pt>
    <dgm:pt modelId="{2784E5FE-EDAC-47B9-9386-DB24E536A7AF}" type="sibTrans" cxnId="{B30DA53E-8DA2-49BD-B717-83FA410F1706}">
      <dgm:prSet/>
      <dgm:spPr/>
      <dgm:t>
        <a:bodyPr/>
        <a:lstStyle/>
        <a:p>
          <a:endParaRPr lang="en-US"/>
        </a:p>
      </dgm:t>
    </dgm:pt>
    <dgm:pt modelId="{C3B89ED7-4801-433F-B46E-1F9815F1A940}">
      <dgm:prSet phldrT="[Text]"/>
      <dgm:spPr/>
      <dgm:t>
        <a:bodyPr/>
        <a:lstStyle/>
        <a:p>
          <a:r>
            <a:rPr lang="en-US" dirty="0"/>
            <a:t>Carriers and PSAPs start using Comtech ALI</a:t>
          </a:r>
        </a:p>
      </dgm:t>
    </dgm:pt>
    <dgm:pt modelId="{2A1C50CA-A197-40A6-A8FE-FD28300BE141}" type="parTrans" cxnId="{3817FF84-A1ED-4E31-80CE-F510FB39E7DE}">
      <dgm:prSet/>
      <dgm:spPr/>
      <dgm:t>
        <a:bodyPr/>
        <a:lstStyle/>
        <a:p>
          <a:endParaRPr lang="en-US"/>
        </a:p>
      </dgm:t>
    </dgm:pt>
    <dgm:pt modelId="{3493CFFE-51DC-4B23-AC6E-9D5342548CDA}" type="sibTrans" cxnId="{3817FF84-A1ED-4E31-80CE-F510FB39E7DE}">
      <dgm:prSet/>
      <dgm:spPr/>
      <dgm:t>
        <a:bodyPr/>
        <a:lstStyle/>
        <a:p>
          <a:endParaRPr lang="en-US"/>
        </a:p>
      </dgm:t>
    </dgm:pt>
    <dgm:pt modelId="{2F20587B-1E75-4454-A83A-A9B694E88612}">
      <dgm:prSet phldrT="[Text]"/>
      <dgm:spPr/>
      <dgm:t>
        <a:bodyPr/>
        <a:lstStyle/>
        <a:p>
          <a:r>
            <a:rPr lang="en-US" dirty="0"/>
            <a:t>Carriers Migrate Traffic from ESInet I Interconnection to ESInet II</a:t>
          </a:r>
        </a:p>
      </dgm:t>
    </dgm:pt>
    <dgm:pt modelId="{5C865404-E065-488E-A0F3-9AF37AE30C5A}" type="parTrans" cxnId="{C188376A-00CF-404F-8E3F-7E241855350A}">
      <dgm:prSet/>
      <dgm:spPr/>
      <dgm:t>
        <a:bodyPr/>
        <a:lstStyle/>
        <a:p>
          <a:endParaRPr lang="en-US"/>
        </a:p>
      </dgm:t>
    </dgm:pt>
    <dgm:pt modelId="{8AB0ACC6-7D4E-4A01-AC1A-299287F11F8F}" type="sibTrans" cxnId="{C188376A-00CF-404F-8E3F-7E241855350A}">
      <dgm:prSet/>
      <dgm:spPr/>
      <dgm:t>
        <a:bodyPr/>
        <a:lstStyle/>
        <a:p>
          <a:endParaRPr lang="en-US"/>
        </a:p>
      </dgm:t>
    </dgm:pt>
    <dgm:pt modelId="{41AEEA49-1090-443F-83D2-2ED44DFC6761}">
      <dgm:prSet phldrT="[Text]"/>
      <dgm:spPr/>
      <dgm:t>
        <a:bodyPr/>
        <a:lstStyle/>
        <a:p>
          <a:r>
            <a:rPr lang="en-US" dirty="0"/>
            <a:t>Carrier Cutover</a:t>
          </a:r>
        </a:p>
      </dgm:t>
    </dgm:pt>
    <dgm:pt modelId="{3E1184D9-2DB7-4BEE-AC3C-FAD9DAEFA5D1}" type="parTrans" cxnId="{2256E5FC-96CF-4A2B-B3A1-0AD4C098A8DB}">
      <dgm:prSet/>
      <dgm:spPr/>
      <dgm:t>
        <a:bodyPr/>
        <a:lstStyle/>
        <a:p>
          <a:endParaRPr lang="en-US"/>
        </a:p>
      </dgm:t>
    </dgm:pt>
    <dgm:pt modelId="{9B2720A6-AEBC-4022-B11F-82BB32189EA9}" type="sibTrans" cxnId="{2256E5FC-96CF-4A2B-B3A1-0AD4C098A8DB}">
      <dgm:prSet/>
      <dgm:spPr/>
      <dgm:t>
        <a:bodyPr/>
        <a:lstStyle/>
        <a:p>
          <a:endParaRPr lang="en-US"/>
        </a:p>
      </dgm:t>
    </dgm:pt>
    <dgm:pt modelId="{17CB1136-67A3-4147-8659-E870F5045DAD}" type="pres">
      <dgm:prSet presAssocID="{F9DCE069-0004-40E2-AD34-90FB0FE54002}" presName="Name0" presStyleCnt="0">
        <dgm:presLayoutVars>
          <dgm:dir/>
          <dgm:animLvl val="lvl"/>
          <dgm:resizeHandles val="exact"/>
        </dgm:presLayoutVars>
      </dgm:prSet>
      <dgm:spPr/>
    </dgm:pt>
    <dgm:pt modelId="{03F4CB7D-6B18-4896-A6AA-DDDE04B7AE3E}" type="pres">
      <dgm:prSet presAssocID="{D8D14B06-704E-4E76-804A-7FF5C195BF06}" presName="composite" presStyleCnt="0"/>
      <dgm:spPr/>
    </dgm:pt>
    <dgm:pt modelId="{5EFB4702-E70B-48A3-8E08-CCE1194CA435}" type="pres">
      <dgm:prSet presAssocID="{D8D14B06-704E-4E76-804A-7FF5C195BF06}" presName="parTx" presStyleLbl="alignNode1" presStyleIdx="0" presStyleCnt="6">
        <dgm:presLayoutVars>
          <dgm:chMax val="0"/>
          <dgm:chPref val="0"/>
          <dgm:bulletEnabled val="1"/>
        </dgm:presLayoutVars>
      </dgm:prSet>
      <dgm:spPr/>
    </dgm:pt>
    <dgm:pt modelId="{6B0FC656-AEFE-4F3D-A299-7A0C28E4927C}" type="pres">
      <dgm:prSet presAssocID="{D8D14B06-704E-4E76-804A-7FF5C195BF06}" presName="desTx" presStyleLbl="alignAccFollowNode1" presStyleIdx="0" presStyleCnt="6">
        <dgm:presLayoutVars>
          <dgm:bulletEnabled val="1"/>
        </dgm:presLayoutVars>
      </dgm:prSet>
      <dgm:spPr/>
    </dgm:pt>
    <dgm:pt modelId="{C6943B0D-40EE-4A87-8697-BBE74A885162}" type="pres">
      <dgm:prSet presAssocID="{7051D763-22A1-4828-B8D2-29061B6E1087}" presName="space" presStyleCnt="0"/>
      <dgm:spPr/>
    </dgm:pt>
    <dgm:pt modelId="{FD5E78C8-4450-42CE-AB98-E32F7B880EE6}" type="pres">
      <dgm:prSet presAssocID="{8E999FC3-9A97-4975-AC12-4D5C061B7989}" presName="composite" presStyleCnt="0"/>
      <dgm:spPr/>
    </dgm:pt>
    <dgm:pt modelId="{FE6CC243-06E3-46D8-BC22-AA38FE8CC0BF}" type="pres">
      <dgm:prSet presAssocID="{8E999FC3-9A97-4975-AC12-4D5C061B7989}" presName="parTx" presStyleLbl="alignNode1" presStyleIdx="1" presStyleCnt="6">
        <dgm:presLayoutVars>
          <dgm:chMax val="0"/>
          <dgm:chPref val="0"/>
          <dgm:bulletEnabled val="1"/>
        </dgm:presLayoutVars>
      </dgm:prSet>
      <dgm:spPr/>
    </dgm:pt>
    <dgm:pt modelId="{27CD9147-E935-40D6-8B71-FC04E1A17127}" type="pres">
      <dgm:prSet presAssocID="{8E999FC3-9A97-4975-AC12-4D5C061B7989}" presName="desTx" presStyleLbl="alignAccFollowNode1" presStyleIdx="1" presStyleCnt="6">
        <dgm:presLayoutVars>
          <dgm:bulletEnabled val="1"/>
        </dgm:presLayoutVars>
      </dgm:prSet>
      <dgm:spPr/>
    </dgm:pt>
    <dgm:pt modelId="{E21305EC-624E-42D9-BBCF-D488DF471841}" type="pres">
      <dgm:prSet presAssocID="{BADB1361-7AFB-41BF-896E-7E5989884133}" presName="space" presStyleCnt="0"/>
      <dgm:spPr/>
    </dgm:pt>
    <dgm:pt modelId="{21C161F5-78F7-48A9-ADAC-F8DC2DF33CEA}" type="pres">
      <dgm:prSet presAssocID="{A607B8AA-FDF5-49BF-B1BA-F3E95847CF9C}" presName="composite" presStyleCnt="0"/>
      <dgm:spPr/>
    </dgm:pt>
    <dgm:pt modelId="{A360ECAC-DC13-45AD-8139-187700D8962B}" type="pres">
      <dgm:prSet presAssocID="{A607B8AA-FDF5-49BF-B1BA-F3E95847CF9C}" presName="parTx" presStyleLbl="alignNode1" presStyleIdx="2" presStyleCnt="6">
        <dgm:presLayoutVars>
          <dgm:chMax val="0"/>
          <dgm:chPref val="0"/>
          <dgm:bulletEnabled val="1"/>
        </dgm:presLayoutVars>
      </dgm:prSet>
      <dgm:spPr/>
    </dgm:pt>
    <dgm:pt modelId="{94F3A291-7129-4F21-89BB-52654D9BF4A4}" type="pres">
      <dgm:prSet presAssocID="{A607B8AA-FDF5-49BF-B1BA-F3E95847CF9C}" presName="desTx" presStyleLbl="alignAccFollowNode1" presStyleIdx="2" presStyleCnt="6">
        <dgm:presLayoutVars>
          <dgm:bulletEnabled val="1"/>
        </dgm:presLayoutVars>
      </dgm:prSet>
      <dgm:spPr/>
    </dgm:pt>
    <dgm:pt modelId="{F5AF76E8-907E-499D-A8B9-32DCFF639556}" type="pres">
      <dgm:prSet presAssocID="{A2CBAE13-2A28-4627-8023-1461BDA405D4}" presName="space" presStyleCnt="0"/>
      <dgm:spPr/>
    </dgm:pt>
    <dgm:pt modelId="{FC78D75B-E6C6-4289-A404-2B9343DDDFAE}" type="pres">
      <dgm:prSet presAssocID="{19483974-9C69-4B54-893C-69925AE6E1B0}" presName="composite" presStyleCnt="0"/>
      <dgm:spPr/>
    </dgm:pt>
    <dgm:pt modelId="{AB58EBBF-A9FB-4DF4-9C2A-C7D40B5BED3A}" type="pres">
      <dgm:prSet presAssocID="{19483974-9C69-4B54-893C-69925AE6E1B0}" presName="parTx" presStyleLbl="alignNode1" presStyleIdx="3" presStyleCnt="6">
        <dgm:presLayoutVars>
          <dgm:chMax val="0"/>
          <dgm:chPref val="0"/>
          <dgm:bulletEnabled val="1"/>
        </dgm:presLayoutVars>
      </dgm:prSet>
      <dgm:spPr/>
    </dgm:pt>
    <dgm:pt modelId="{F6A74818-E450-4CF4-B3D9-34BD95831268}" type="pres">
      <dgm:prSet presAssocID="{19483974-9C69-4B54-893C-69925AE6E1B0}" presName="desTx" presStyleLbl="alignAccFollowNode1" presStyleIdx="3" presStyleCnt="6">
        <dgm:presLayoutVars>
          <dgm:bulletEnabled val="1"/>
        </dgm:presLayoutVars>
      </dgm:prSet>
      <dgm:spPr/>
    </dgm:pt>
    <dgm:pt modelId="{9438AD3B-FF47-4447-B9A8-269981252C4B}" type="pres">
      <dgm:prSet presAssocID="{8C02B9BC-89A4-47F4-8611-161F0F5A28A4}" presName="space" presStyleCnt="0"/>
      <dgm:spPr/>
    </dgm:pt>
    <dgm:pt modelId="{1A75F3D0-4A58-4B74-9D1C-A482EE037771}" type="pres">
      <dgm:prSet presAssocID="{DAE61A37-6D51-4132-8194-5D7DE6CB6E45}" presName="composite" presStyleCnt="0"/>
      <dgm:spPr/>
    </dgm:pt>
    <dgm:pt modelId="{7B868202-1D77-4F0D-925F-E317992D1EEF}" type="pres">
      <dgm:prSet presAssocID="{DAE61A37-6D51-4132-8194-5D7DE6CB6E45}" presName="parTx" presStyleLbl="alignNode1" presStyleIdx="4" presStyleCnt="6">
        <dgm:presLayoutVars>
          <dgm:chMax val="0"/>
          <dgm:chPref val="0"/>
          <dgm:bulletEnabled val="1"/>
        </dgm:presLayoutVars>
      </dgm:prSet>
      <dgm:spPr/>
    </dgm:pt>
    <dgm:pt modelId="{068685B3-35B8-4662-93BA-B45423B1F882}" type="pres">
      <dgm:prSet presAssocID="{DAE61A37-6D51-4132-8194-5D7DE6CB6E45}" presName="desTx" presStyleLbl="alignAccFollowNode1" presStyleIdx="4" presStyleCnt="6">
        <dgm:presLayoutVars>
          <dgm:bulletEnabled val="1"/>
        </dgm:presLayoutVars>
      </dgm:prSet>
      <dgm:spPr/>
    </dgm:pt>
    <dgm:pt modelId="{0BE34211-C220-4A7D-B487-52363DC4398A}" type="pres">
      <dgm:prSet presAssocID="{5ADF4573-DACD-423F-89FD-42573DD82551}" presName="space" presStyleCnt="0"/>
      <dgm:spPr/>
    </dgm:pt>
    <dgm:pt modelId="{33B298DB-B41E-4681-AA2A-0AF4480E1038}" type="pres">
      <dgm:prSet presAssocID="{41AEEA49-1090-443F-83D2-2ED44DFC6761}" presName="composite" presStyleCnt="0"/>
      <dgm:spPr/>
    </dgm:pt>
    <dgm:pt modelId="{1B112C91-B2B6-45FA-BE2D-F7546F9F9260}" type="pres">
      <dgm:prSet presAssocID="{41AEEA49-1090-443F-83D2-2ED44DFC6761}" presName="parTx" presStyleLbl="alignNode1" presStyleIdx="5" presStyleCnt="6">
        <dgm:presLayoutVars>
          <dgm:chMax val="0"/>
          <dgm:chPref val="0"/>
          <dgm:bulletEnabled val="1"/>
        </dgm:presLayoutVars>
      </dgm:prSet>
      <dgm:spPr/>
    </dgm:pt>
    <dgm:pt modelId="{BB3F2079-A1BD-43B6-99D7-19594E5C1FA2}" type="pres">
      <dgm:prSet presAssocID="{41AEEA49-1090-443F-83D2-2ED44DFC6761}" presName="desTx" presStyleLbl="alignAccFollowNode1" presStyleIdx="5" presStyleCnt="6">
        <dgm:presLayoutVars>
          <dgm:bulletEnabled val="1"/>
        </dgm:presLayoutVars>
      </dgm:prSet>
      <dgm:spPr/>
    </dgm:pt>
  </dgm:ptLst>
  <dgm:cxnLst>
    <dgm:cxn modelId="{C2FC600C-CB6B-453B-8E36-DCB00BD30366}" type="presOf" srcId="{8E8D556B-D382-4F99-A29B-E4B2354B1878}" destId="{27CD9147-E935-40D6-8B71-FC04E1A17127}" srcOrd="0" destOrd="1" presId="urn:microsoft.com/office/officeart/2005/8/layout/hList1"/>
    <dgm:cxn modelId="{FEDE4F10-C557-4398-96F5-4DA601DC9B14}" type="presOf" srcId="{41AEEA49-1090-443F-83D2-2ED44DFC6761}" destId="{1B112C91-B2B6-45FA-BE2D-F7546F9F9260}" srcOrd="0" destOrd="0" presId="urn:microsoft.com/office/officeart/2005/8/layout/hList1"/>
    <dgm:cxn modelId="{A7527819-8CDE-4659-AED9-235182223AEA}" srcId="{F9DCE069-0004-40E2-AD34-90FB0FE54002}" destId="{A607B8AA-FDF5-49BF-B1BA-F3E95847CF9C}" srcOrd="2" destOrd="0" parTransId="{50A6CDD6-1223-47C9-BF22-8A434BC4606C}" sibTransId="{A2CBAE13-2A28-4627-8023-1461BDA405D4}"/>
    <dgm:cxn modelId="{BA08603C-7263-43A8-BDD7-569271C86BF1}" type="presOf" srcId="{F0DAFB51-149E-4AB1-BB7A-3968D6B55DB0}" destId="{F6A74818-E450-4CF4-B3D9-34BD95831268}" srcOrd="0" destOrd="4" presId="urn:microsoft.com/office/officeart/2005/8/layout/hList1"/>
    <dgm:cxn modelId="{B30DA53E-8DA2-49BD-B717-83FA410F1706}" srcId="{DAE61A37-6D51-4132-8194-5D7DE6CB6E45}" destId="{D210C59E-7FF4-4633-8789-A3F734960B27}" srcOrd="1" destOrd="0" parTransId="{C4389000-E4A7-4348-A2A5-386A2DF3C83A}" sibTransId="{2784E5FE-EDAC-47B9-9386-DB24E536A7AF}"/>
    <dgm:cxn modelId="{E43FAA5E-E3EE-4489-9E07-863A7A87736C}" srcId="{19483974-9C69-4B54-893C-69925AE6E1B0}" destId="{16660A88-7728-4853-8C4B-2FBFC94C6064}" srcOrd="0" destOrd="0" parTransId="{073FBD84-6B10-45BD-8282-3984EB130E9B}" sibTransId="{7842D7F5-9F37-4518-8BE1-80BF242771B0}"/>
    <dgm:cxn modelId="{172ADC67-2EAE-42E2-AB04-65DB0C44F6D4}" srcId="{F9DCE069-0004-40E2-AD34-90FB0FE54002}" destId="{D8D14B06-704E-4E76-804A-7FF5C195BF06}" srcOrd="0" destOrd="0" parTransId="{780D5A30-0C16-4FE4-A991-D81786C31B19}" sibTransId="{7051D763-22A1-4828-B8D2-29061B6E1087}"/>
    <dgm:cxn modelId="{C5372248-C9E1-4CC5-86B4-AD17797745C7}" srcId="{19483974-9C69-4B54-893C-69925AE6E1B0}" destId="{F0DAFB51-149E-4AB1-BB7A-3968D6B55DB0}" srcOrd="4" destOrd="0" parTransId="{273F595B-981B-4809-A5DF-27DB5AFEEAC6}" sibTransId="{153E2229-49B4-4F8A-91A7-1EF24CAC88B1}"/>
    <dgm:cxn modelId="{0610B349-8860-4406-B050-27E5C15444F0}" type="presOf" srcId="{C44F8B4E-7554-419A-8BA7-619AB2794F39}" destId="{27CD9147-E935-40D6-8B71-FC04E1A17127}" srcOrd="0" destOrd="0" presId="urn:microsoft.com/office/officeart/2005/8/layout/hList1"/>
    <dgm:cxn modelId="{C188376A-00CF-404F-8E3F-7E241855350A}" srcId="{41AEEA49-1090-443F-83D2-2ED44DFC6761}" destId="{2F20587B-1E75-4454-A83A-A9B694E88612}" srcOrd="0" destOrd="0" parTransId="{5C865404-E065-488E-A0F3-9AF37AE30C5A}" sibTransId="{8AB0ACC6-7D4E-4A01-AC1A-299287F11F8F}"/>
    <dgm:cxn modelId="{4A557F4A-D34B-4DBA-9A79-8B0CA381D2DF}" srcId="{8E999FC3-9A97-4975-AC12-4D5C061B7989}" destId="{C44F8B4E-7554-419A-8BA7-619AB2794F39}" srcOrd="0" destOrd="0" parTransId="{3258C786-C606-4E3F-BD16-E40275AF88D0}" sibTransId="{0B074721-221C-431A-BD8D-522932E20C99}"/>
    <dgm:cxn modelId="{85C1AF4E-BEB8-4D5B-B174-BD1D97846E26}" srcId="{F9DCE069-0004-40E2-AD34-90FB0FE54002}" destId="{19483974-9C69-4B54-893C-69925AE6E1B0}" srcOrd="3" destOrd="0" parTransId="{0AD99C11-E22D-4020-8D79-CE3A31AE0728}" sibTransId="{8C02B9BC-89A4-47F4-8611-161F0F5A28A4}"/>
    <dgm:cxn modelId="{B7DACE4F-D055-4F90-8122-44BBF3598184}" type="presOf" srcId="{16660A88-7728-4853-8C4B-2FBFC94C6064}" destId="{F6A74818-E450-4CF4-B3D9-34BD95831268}" srcOrd="0" destOrd="0" presId="urn:microsoft.com/office/officeart/2005/8/layout/hList1"/>
    <dgm:cxn modelId="{928D7050-B024-4DDE-93F9-B100275E56EC}" srcId="{8E999FC3-9A97-4975-AC12-4D5C061B7989}" destId="{8E8D556B-D382-4F99-A29B-E4B2354B1878}" srcOrd="1" destOrd="0" parTransId="{8D2408EE-6BAB-4B04-9B62-C4C3E80EDCC3}" sibTransId="{3CCA6CD6-5B20-4AA0-AA2C-51FE8F5E73E4}"/>
    <dgm:cxn modelId="{2589BF70-E46E-431B-BDA8-9B2D1C568796}" srcId="{D8D14B06-704E-4E76-804A-7FF5C195BF06}" destId="{032C8CBD-3EBC-4510-980C-A57D08214D7C}" srcOrd="0" destOrd="0" parTransId="{A925F44B-8BC4-4BD5-9980-D56F7E07C4A0}" sibTransId="{75F23C4A-3E34-4783-A40C-A7B63CEA89BD}"/>
    <dgm:cxn modelId="{76558775-818A-416F-ABD5-31FF0C58CFE2}" srcId="{F9DCE069-0004-40E2-AD34-90FB0FE54002}" destId="{8E999FC3-9A97-4975-AC12-4D5C061B7989}" srcOrd="1" destOrd="0" parTransId="{C1C38820-98C0-4E79-8EE3-D7911621B2A0}" sibTransId="{BADB1361-7AFB-41BF-896E-7E5989884133}"/>
    <dgm:cxn modelId="{0228D256-57C3-4CC8-BA8D-4A7C9D9B49AB}" type="presOf" srcId="{522D4FC9-19DD-4ADB-8172-4FDCCD4FD978}" destId="{068685B3-35B8-4662-93BA-B45423B1F882}" srcOrd="0" destOrd="0" presId="urn:microsoft.com/office/officeart/2005/8/layout/hList1"/>
    <dgm:cxn modelId="{3817FF84-A1ED-4E31-80CE-F510FB39E7DE}" srcId="{DAE61A37-6D51-4132-8194-5D7DE6CB6E45}" destId="{C3B89ED7-4801-433F-B46E-1F9815F1A940}" srcOrd="2" destOrd="0" parTransId="{2A1C50CA-A197-40A6-A8FE-FD28300BE141}" sibTransId="{3493CFFE-51DC-4B23-AC6E-9D5342548CDA}"/>
    <dgm:cxn modelId="{2A913193-8371-4326-B832-BA62755E6965}" srcId="{A607B8AA-FDF5-49BF-B1BA-F3E95847CF9C}" destId="{00796144-54DC-4CB6-A373-E9E3CA4871D8}" srcOrd="1" destOrd="0" parTransId="{C9169341-A123-46BB-A043-6BE865DCFA7E}" sibTransId="{9E90C6DD-A8AA-4B38-ACC5-EE0AF5D78D8F}"/>
    <dgm:cxn modelId="{5B627C97-4215-408D-8529-EE6B6D3C8D28}" srcId="{DAE61A37-6D51-4132-8194-5D7DE6CB6E45}" destId="{522D4FC9-19DD-4ADB-8172-4FDCCD4FD978}" srcOrd="0" destOrd="0" parTransId="{94DDA37C-12CE-4A95-948E-3D3BE63E4EEA}" sibTransId="{22CBD097-4DE0-4ECC-B09B-AED63A21325D}"/>
    <dgm:cxn modelId="{73F5529D-3FA8-40BD-B933-C18B301069BD}" srcId="{F9DCE069-0004-40E2-AD34-90FB0FE54002}" destId="{DAE61A37-6D51-4132-8194-5D7DE6CB6E45}" srcOrd="4" destOrd="0" parTransId="{0F678D5D-EBA3-43F5-85E6-8882AB5C059E}" sibTransId="{5ADF4573-DACD-423F-89FD-42573DD82551}"/>
    <dgm:cxn modelId="{F9A1EEA0-065D-4136-9CF9-F88ACDEF9F7B}" type="presOf" srcId="{19483974-9C69-4B54-893C-69925AE6E1B0}" destId="{AB58EBBF-A9FB-4DF4-9C2A-C7D40B5BED3A}" srcOrd="0" destOrd="0" presId="urn:microsoft.com/office/officeart/2005/8/layout/hList1"/>
    <dgm:cxn modelId="{C509A7A8-E32E-4A46-B12C-094A807204DE}" type="presOf" srcId="{D210C59E-7FF4-4633-8789-A3F734960B27}" destId="{068685B3-35B8-4662-93BA-B45423B1F882}" srcOrd="0" destOrd="1" presId="urn:microsoft.com/office/officeart/2005/8/layout/hList1"/>
    <dgm:cxn modelId="{A27C02A9-1A78-4EDD-A5C3-07A0FE8BD934}" type="presOf" srcId="{00796144-54DC-4CB6-A373-E9E3CA4871D8}" destId="{94F3A291-7129-4F21-89BB-52654D9BF4A4}" srcOrd="0" destOrd="1" presId="urn:microsoft.com/office/officeart/2005/8/layout/hList1"/>
    <dgm:cxn modelId="{F64A71C2-7080-4D30-977E-A6BCEF543EEC}" type="presOf" srcId="{3BFC4C3E-A448-4CA4-AF60-5427D4804A43}" destId="{F6A74818-E450-4CF4-B3D9-34BD95831268}" srcOrd="0" destOrd="3" presId="urn:microsoft.com/office/officeart/2005/8/layout/hList1"/>
    <dgm:cxn modelId="{974601C3-90A6-43E6-8A71-DB7AA5EE81AB}" type="presOf" srcId="{FA9DD077-411E-4332-9B82-3DF0852D00A4}" destId="{94F3A291-7129-4F21-89BB-52654D9BF4A4}" srcOrd="0" destOrd="0" presId="urn:microsoft.com/office/officeart/2005/8/layout/hList1"/>
    <dgm:cxn modelId="{7BA10FC3-75C6-40AB-95EB-86B4FC5649FE}" type="presOf" srcId="{50B13ABF-319D-4A6F-82BE-E074F3E5D221}" destId="{F6A74818-E450-4CF4-B3D9-34BD95831268}" srcOrd="0" destOrd="1" presId="urn:microsoft.com/office/officeart/2005/8/layout/hList1"/>
    <dgm:cxn modelId="{BEA7C7C8-AC4C-4118-B013-AF69EA9CAA13}" srcId="{19483974-9C69-4B54-893C-69925AE6E1B0}" destId="{3BFC4C3E-A448-4CA4-AF60-5427D4804A43}" srcOrd="3" destOrd="0" parTransId="{C15D233F-1E47-4072-B0A6-E61BC4F7936D}" sibTransId="{19D85E45-31DA-423C-987F-B41DC695CF05}"/>
    <dgm:cxn modelId="{9464FDCB-7A23-47CE-B5F4-8417648C32C0}" srcId="{19483974-9C69-4B54-893C-69925AE6E1B0}" destId="{8E7C24F6-B946-4E3E-A5E4-BF2068077EE8}" srcOrd="2" destOrd="0" parTransId="{5F86A682-8D16-416A-A45B-FFBD10734A9E}" sibTransId="{4F6F4434-D7A6-413A-9A55-098D84FA9378}"/>
    <dgm:cxn modelId="{812EA7D1-4A4B-420D-8CE1-402EAA903108}" type="presOf" srcId="{2F20587B-1E75-4454-A83A-A9B694E88612}" destId="{BB3F2079-A1BD-43B6-99D7-19594E5C1FA2}" srcOrd="0" destOrd="0" presId="urn:microsoft.com/office/officeart/2005/8/layout/hList1"/>
    <dgm:cxn modelId="{C15A47D5-6BF4-446C-9C61-23F02A1D7134}" srcId="{19483974-9C69-4B54-893C-69925AE6E1B0}" destId="{50B13ABF-319D-4A6F-82BE-E074F3E5D221}" srcOrd="1" destOrd="0" parTransId="{6D2F7B8A-2151-4F88-BB55-CFD664DB4B23}" sibTransId="{D5324973-AC43-4F39-B9B9-F4148196338B}"/>
    <dgm:cxn modelId="{9C4DA3DB-BC59-442C-9903-9B02D66EF516}" type="presOf" srcId="{DAE61A37-6D51-4132-8194-5D7DE6CB6E45}" destId="{7B868202-1D77-4F0D-925F-E317992D1EEF}" srcOrd="0" destOrd="0" presId="urn:microsoft.com/office/officeart/2005/8/layout/hList1"/>
    <dgm:cxn modelId="{81EDFADB-2DD0-429D-A2D6-A2B82A0A5E1E}" type="presOf" srcId="{F9DCE069-0004-40E2-AD34-90FB0FE54002}" destId="{17CB1136-67A3-4147-8659-E870F5045DAD}" srcOrd="0" destOrd="0" presId="urn:microsoft.com/office/officeart/2005/8/layout/hList1"/>
    <dgm:cxn modelId="{C38898E3-F098-4F4D-B903-C4824461DBFD}" type="presOf" srcId="{8E999FC3-9A97-4975-AC12-4D5C061B7989}" destId="{FE6CC243-06E3-46D8-BC22-AA38FE8CC0BF}" srcOrd="0" destOrd="0" presId="urn:microsoft.com/office/officeart/2005/8/layout/hList1"/>
    <dgm:cxn modelId="{663F67EC-00F6-4084-A21D-696885E7F339}" type="presOf" srcId="{A607B8AA-FDF5-49BF-B1BA-F3E95847CF9C}" destId="{A360ECAC-DC13-45AD-8139-187700D8962B}" srcOrd="0" destOrd="0" presId="urn:microsoft.com/office/officeart/2005/8/layout/hList1"/>
    <dgm:cxn modelId="{675ABBEF-3CF5-41BC-9287-4105695C28F2}" srcId="{A607B8AA-FDF5-49BF-B1BA-F3E95847CF9C}" destId="{FA9DD077-411E-4332-9B82-3DF0852D00A4}" srcOrd="0" destOrd="0" parTransId="{CB4C515E-ED0E-48C5-95F0-3A4F9251D159}" sibTransId="{61EBB682-944C-4A1B-BC4C-C2E08187BBC8}"/>
    <dgm:cxn modelId="{AEB25AF1-6FB0-4005-8D33-8F7AE8BC29D8}" type="presOf" srcId="{032C8CBD-3EBC-4510-980C-A57D08214D7C}" destId="{6B0FC656-AEFE-4F3D-A299-7A0C28E4927C}" srcOrd="0" destOrd="0" presId="urn:microsoft.com/office/officeart/2005/8/layout/hList1"/>
    <dgm:cxn modelId="{856AA4FB-C489-4AEC-A05A-B6AB493538F6}" type="presOf" srcId="{C3B89ED7-4801-433F-B46E-1F9815F1A940}" destId="{068685B3-35B8-4662-93BA-B45423B1F882}" srcOrd="0" destOrd="2" presId="urn:microsoft.com/office/officeart/2005/8/layout/hList1"/>
    <dgm:cxn modelId="{2256E5FC-96CF-4A2B-B3A1-0AD4C098A8DB}" srcId="{F9DCE069-0004-40E2-AD34-90FB0FE54002}" destId="{41AEEA49-1090-443F-83D2-2ED44DFC6761}" srcOrd="5" destOrd="0" parTransId="{3E1184D9-2DB7-4BEE-AC3C-FAD9DAEFA5D1}" sibTransId="{9B2720A6-AEBC-4022-B11F-82BB32189EA9}"/>
    <dgm:cxn modelId="{A1E537FE-CF13-48D5-B558-BA9DEC92BD94}" type="presOf" srcId="{8E7C24F6-B946-4E3E-A5E4-BF2068077EE8}" destId="{F6A74818-E450-4CF4-B3D9-34BD95831268}" srcOrd="0" destOrd="2" presId="urn:microsoft.com/office/officeart/2005/8/layout/hList1"/>
    <dgm:cxn modelId="{C0820EFF-7641-48EF-B93F-6774071B3E01}" type="presOf" srcId="{D8D14B06-704E-4E76-804A-7FF5C195BF06}" destId="{5EFB4702-E70B-48A3-8E08-CCE1194CA435}" srcOrd="0" destOrd="0" presId="urn:microsoft.com/office/officeart/2005/8/layout/hList1"/>
    <dgm:cxn modelId="{65705706-49F1-4F74-9005-9DFE088F3C7B}" type="presParOf" srcId="{17CB1136-67A3-4147-8659-E870F5045DAD}" destId="{03F4CB7D-6B18-4896-A6AA-DDDE04B7AE3E}" srcOrd="0" destOrd="0" presId="urn:microsoft.com/office/officeart/2005/8/layout/hList1"/>
    <dgm:cxn modelId="{1F03930F-4223-4EE0-A8BA-AA7E350D9774}" type="presParOf" srcId="{03F4CB7D-6B18-4896-A6AA-DDDE04B7AE3E}" destId="{5EFB4702-E70B-48A3-8E08-CCE1194CA435}" srcOrd="0" destOrd="0" presId="urn:microsoft.com/office/officeart/2005/8/layout/hList1"/>
    <dgm:cxn modelId="{0ADE0DAE-38D4-44A7-A8C7-C0076588FC6C}" type="presParOf" srcId="{03F4CB7D-6B18-4896-A6AA-DDDE04B7AE3E}" destId="{6B0FC656-AEFE-4F3D-A299-7A0C28E4927C}" srcOrd="1" destOrd="0" presId="urn:microsoft.com/office/officeart/2005/8/layout/hList1"/>
    <dgm:cxn modelId="{B60EC0D4-998A-4E84-AA31-94E51B187F85}" type="presParOf" srcId="{17CB1136-67A3-4147-8659-E870F5045DAD}" destId="{C6943B0D-40EE-4A87-8697-BBE74A885162}" srcOrd="1" destOrd="0" presId="urn:microsoft.com/office/officeart/2005/8/layout/hList1"/>
    <dgm:cxn modelId="{4A8AF30C-7BA5-410A-AB46-B883745EC937}" type="presParOf" srcId="{17CB1136-67A3-4147-8659-E870F5045DAD}" destId="{FD5E78C8-4450-42CE-AB98-E32F7B880EE6}" srcOrd="2" destOrd="0" presId="urn:microsoft.com/office/officeart/2005/8/layout/hList1"/>
    <dgm:cxn modelId="{0641C07C-D7A8-4A4A-81FC-3EF0137F10CE}" type="presParOf" srcId="{FD5E78C8-4450-42CE-AB98-E32F7B880EE6}" destId="{FE6CC243-06E3-46D8-BC22-AA38FE8CC0BF}" srcOrd="0" destOrd="0" presId="urn:microsoft.com/office/officeart/2005/8/layout/hList1"/>
    <dgm:cxn modelId="{79DBCCD7-7A69-49FA-BCF0-C108E7CDC2C1}" type="presParOf" srcId="{FD5E78C8-4450-42CE-AB98-E32F7B880EE6}" destId="{27CD9147-E935-40D6-8B71-FC04E1A17127}" srcOrd="1" destOrd="0" presId="urn:microsoft.com/office/officeart/2005/8/layout/hList1"/>
    <dgm:cxn modelId="{2E3C2F19-1A2A-4350-87B6-795BF5CAE129}" type="presParOf" srcId="{17CB1136-67A3-4147-8659-E870F5045DAD}" destId="{E21305EC-624E-42D9-BBCF-D488DF471841}" srcOrd="3" destOrd="0" presId="urn:microsoft.com/office/officeart/2005/8/layout/hList1"/>
    <dgm:cxn modelId="{72F99688-96CE-4142-AB40-BE6B4D4E3232}" type="presParOf" srcId="{17CB1136-67A3-4147-8659-E870F5045DAD}" destId="{21C161F5-78F7-48A9-ADAC-F8DC2DF33CEA}" srcOrd="4" destOrd="0" presId="urn:microsoft.com/office/officeart/2005/8/layout/hList1"/>
    <dgm:cxn modelId="{ACF28EA6-DFB9-4538-A711-65F58D570C02}" type="presParOf" srcId="{21C161F5-78F7-48A9-ADAC-F8DC2DF33CEA}" destId="{A360ECAC-DC13-45AD-8139-187700D8962B}" srcOrd="0" destOrd="0" presId="urn:microsoft.com/office/officeart/2005/8/layout/hList1"/>
    <dgm:cxn modelId="{1EEF5FA8-AAC6-4180-BF64-07194BC34C81}" type="presParOf" srcId="{21C161F5-78F7-48A9-ADAC-F8DC2DF33CEA}" destId="{94F3A291-7129-4F21-89BB-52654D9BF4A4}" srcOrd="1" destOrd="0" presId="urn:microsoft.com/office/officeart/2005/8/layout/hList1"/>
    <dgm:cxn modelId="{2444B513-ACDF-4983-976C-65F6FE7E67A3}" type="presParOf" srcId="{17CB1136-67A3-4147-8659-E870F5045DAD}" destId="{F5AF76E8-907E-499D-A8B9-32DCFF639556}" srcOrd="5" destOrd="0" presId="urn:microsoft.com/office/officeart/2005/8/layout/hList1"/>
    <dgm:cxn modelId="{6C8B3DDF-1077-474E-A9AB-CC5465CB6FB2}" type="presParOf" srcId="{17CB1136-67A3-4147-8659-E870F5045DAD}" destId="{FC78D75B-E6C6-4289-A404-2B9343DDDFAE}" srcOrd="6" destOrd="0" presId="urn:microsoft.com/office/officeart/2005/8/layout/hList1"/>
    <dgm:cxn modelId="{583DF3B2-CD72-45DB-BBC6-3D749224C583}" type="presParOf" srcId="{FC78D75B-E6C6-4289-A404-2B9343DDDFAE}" destId="{AB58EBBF-A9FB-4DF4-9C2A-C7D40B5BED3A}" srcOrd="0" destOrd="0" presId="urn:microsoft.com/office/officeart/2005/8/layout/hList1"/>
    <dgm:cxn modelId="{30DCE5B6-A342-4FC9-9BB0-58BE17EB1950}" type="presParOf" srcId="{FC78D75B-E6C6-4289-A404-2B9343DDDFAE}" destId="{F6A74818-E450-4CF4-B3D9-34BD95831268}" srcOrd="1" destOrd="0" presId="urn:microsoft.com/office/officeart/2005/8/layout/hList1"/>
    <dgm:cxn modelId="{17BF1CC3-0DB7-40FF-8D62-A722AE84675F}" type="presParOf" srcId="{17CB1136-67A3-4147-8659-E870F5045DAD}" destId="{9438AD3B-FF47-4447-B9A8-269981252C4B}" srcOrd="7" destOrd="0" presId="urn:microsoft.com/office/officeart/2005/8/layout/hList1"/>
    <dgm:cxn modelId="{7FC3085B-2BEB-4CFD-B1F7-1226045F2910}" type="presParOf" srcId="{17CB1136-67A3-4147-8659-E870F5045DAD}" destId="{1A75F3D0-4A58-4B74-9D1C-A482EE037771}" srcOrd="8" destOrd="0" presId="urn:microsoft.com/office/officeart/2005/8/layout/hList1"/>
    <dgm:cxn modelId="{674FA520-D03A-438F-B755-B9FC249DC406}" type="presParOf" srcId="{1A75F3D0-4A58-4B74-9D1C-A482EE037771}" destId="{7B868202-1D77-4F0D-925F-E317992D1EEF}" srcOrd="0" destOrd="0" presId="urn:microsoft.com/office/officeart/2005/8/layout/hList1"/>
    <dgm:cxn modelId="{3B874F4C-B3D7-4825-82F8-EB1386733FF4}" type="presParOf" srcId="{1A75F3D0-4A58-4B74-9D1C-A482EE037771}" destId="{068685B3-35B8-4662-93BA-B45423B1F882}" srcOrd="1" destOrd="0" presId="urn:microsoft.com/office/officeart/2005/8/layout/hList1"/>
    <dgm:cxn modelId="{22D4276C-C459-4E92-8B5D-CF8F779412EE}" type="presParOf" srcId="{17CB1136-67A3-4147-8659-E870F5045DAD}" destId="{0BE34211-C220-4A7D-B487-52363DC4398A}" srcOrd="9" destOrd="0" presId="urn:microsoft.com/office/officeart/2005/8/layout/hList1"/>
    <dgm:cxn modelId="{87128F47-4D55-47C7-AE56-50D27F9C651E}" type="presParOf" srcId="{17CB1136-67A3-4147-8659-E870F5045DAD}" destId="{33B298DB-B41E-4681-AA2A-0AF4480E1038}" srcOrd="10" destOrd="0" presId="urn:microsoft.com/office/officeart/2005/8/layout/hList1"/>
    <dgm:cxn modelId="{30331BC9-B14D-4A4C-AEAF-E58AB7048A6B}" type="presParOf" srcId="{33B298DB-B41E-4681-AA2A-0AF4480E1038}" destId="{1B112C91-B2B6-45FA-BE2D-F7546F9F9260}" srcOrd="0" destOrd="0" presId="urn:microsoft.com/office/officeart/2005/8/layout/hList1"/>
    <dgm:cxn modelId="{67B2F13B-0378-4C04-A5CF-6FBDC9A82E4E}" type="presParOf" srcId="{33B298DB-B41E-4681-AA2A-0AF4480E1038}" destId="{BB3F2079-A1BD-43B6-99D7-19594E5C1FA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B4702-E70B-48A3-8E08-CCE1194CA435}">
      <dsp:nvSpPr>
        <dsp:cNvPr id="0" name=""/>
        <dsp:cNvSpPr/>
      </dsp:nvSpPr>
      <dsp:spPr>
        <a:xfrm>
          <a:off x="2353" y="41604"/>
          <a:ext cx="1250342" cy="3609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Transition Kick Off</a:t>
          </a:r>
        </a:p>
      </dsp:txBody>
      <dsp:txXfrm>
        <a:off x="2353" y="41604"/>
        <a:ext cx="1250342" cy="360922"/>
      </dsp:txXfrm>
    </dsp:sp>
    <dsp:sp modelId="{6B0FC656-AEFE-4F3D-A299-7A0C28E4927C}">
      <dsp:nvSpPr>
        <dsp:cNvPr id="0" name=""/>
        <dsp:cNvSpPr/>
      </dsp:nvSpPr>
      <dsp:spPr>
        <a:xfrm>
          <a:off x="2353" y="402526"/>
          <a:ext cx="1250342" cy="19180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Amendments and SOW Complete</a:t>
          </a:r>
        </a:p>
      </dsp:txBody>
      <dsp:txXfrm>
        <a:off x="2353" y="402526"/>
        <a:ext cx="1250342" cy="1918068"/>
      </dsp:txXfrm>
    </dsp:sp>
    <dsp:sp modelId="{FE6CC243-06E3-46D8-BC22-AA38FE8CC0BF}">
      <dsp:nvSpPr>
        <dsp:cNvPr id="0" name=""/>
        <dsp:cNvSpPr/>
      </dsp:nvSpPr>
      <dsp:spPr>
        <a:xfrm>
          <a:off x="1427743" y="41604"/>
          <a:ext cx="1250342" cy="3609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ESInet I Gateway Upgrade</a:t>
          </a:r>
        </a:p>
      </dsp:txBody>
      <dsp:txXfrm>
        <a:off x="1427743" y="41604"/>
        <a:ext cx="1250342" cy="360922"/>
      </dsp:txXfrm>
    </dsp:sp>
    <dsp:sp modelId="{27CD9147-E935-40D6-8B71-FC04E1A17127}">
      <dsp:nvSpPr>
        <dsp:cNvPr id="0" name=""/>
        <dsp:cNvSpPr/>
      </dsp:nvSpPr>
      <dsp:spPr>
        <a:xfrm>
          <a:off x="1427743" y="402526"/>
          <a:ext cx="1250342" cy="19180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West Upgrade of ESInet I for Comtech Interconnection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Comtech and West ALI Interconnection Upgraded and ALI 04-001 Inter-Operability Testing Performed</a:t>
          </a:r>
        </a:p>
      </dsp:txBody>
      <dsp:txXfrm>
        <a:off x="1427743" y="402526"/>
        <a:ext cx="1250342" cy="1918068"/>
      </dsp:txXfrm>
    </dsp:sp>
    <dsp:sp modelId="{A360ECAC-DC13-45AD-8139-187700D8962B}">
      <dsp:nvSpPr>
        <dsp:cNvPr id="0" name=""/>
        <dsp:cNvSpPr/>
      </dsp:nvSpPr>
      <dsp:spPr>
        <a:xfrm>
          <a:off x="2853133" y="41604"/>
          <a:ext cx="1250342" cy="3609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ESInet II ITT</a:t>
          </a:r>
        </a:p>
      </dsp:txBody>
      <dsp:txXfrm>
        <a:off x="2853133" y="41604"/>
        <a:ext cx="1250342" cy="360922"/>
      </dsp:txXfrm>
    </dsp:sp>
    <dsp:sp modelId="{94F3A291-7129-4F21-89BB-52654D9BF4A4}">
      <dsp:nvSpPr>
        <dsp:cNvPr id="0" name=""/>
        <dsp:cNvSpPr/>
      </dsp:nvSpPr>
      <dsp:spPr>
        <a:xfrm>
          <a:off x="2853133" y="402526"/>
          <a:ext cx="1250342" cy="19180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Intertandem Trunk Testing and Acceptance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Acceptance Test Plan Executed,  Completed, Accepted</a:t>
          </a:r>
        </a:p>
      </dsp:txBody>
      <dsp:txXfrm>
        <a:off x="2853133" y="402526"/>
        <a:ext cx="1250342" cy="1918068"/>
      </dsp:txXfrm>
    </dsp:sp>
    <dsp:sp modelId="{AB58EBBF-A9FB-4DF4-9C2A-C7D40B5BED3A}">
      <dsp:nvSpPr>
        <dsp:cNvPr id="0" name=""/>
        <dsp:cNvSpPr/>
      </dsp:nvSpPr>
      <dsp:spPr>
        <a:xfrm>
          <a:off x="4278523" y="41604"/>
          <a:ext cx="1250342" cy="3609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Carrier Kick-Off</a:t>
          </a:r>
        </a:p>
      </dsp:txBody>
      <dsp:txXfrm>
        <a:off x="4278523" y="41604"/>
        <a:ext cx="1250342" cy="360922"/>
      </dsp:txXfrm>
    </dsp:sp>
    <dsp:sp modelId="{F6A74818-E450-4CF4-B3D9-34BD95831268}">
      <dsp:nvSpPr>
        <dsp:cNvPr id="0" name=""/>
        <dsp:cNvSpPr/>
      </dsp:nvSpPr>
      <dsp:spPr>
        <a:xfrm>
          <a:off x="4278523" y="402526"/>
          <a:ext cx="1250342" cy="19180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Provide Ingress Details and ICDs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Map Carrier Capacity Requirements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Kick-Off Interconnection Orders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Test New Circuits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Provide ALI training to Carriers and PSAPs</a:t>
          </a:r>
        </a:p>
      </dsp:txBody>
      <dsp:txXfrm>
        <a:off x="4278523" y="402526"/>
        <a:ext cx="1250342" cy="1918068"/>
      </dsp:txXfrm>
    </dsp:sp>
    <dsp:sp modelId="{7B868202-1D77-4F0D-925F-E317992D1EEF}">
      <dsp:nvSpPr>
        <dsp:cNvPr id="0" name=""/>
        <dsp:cNvSpPr/>
      </dsp:nvSpPr>
      <dsp:spPr>
        <a:xfrm>
          <a:off x="5703914" y="41604"/>
          <a:ext cx="1250342" cy="3609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ESInet II ALI Migration</a:t>
          </a:r>
        </a:p>
      </dsp:txBody>
      <dsp:txXfrm>
        <a:off x="5703914" y="41604"/>
        <a:ext cx="1250342" cy="360922"/>
      </dsp:txXfrm>
    </dsp:sp>
    <dsp:sp modelId="{068685B3-35B8-4662-93BA-B45423B1F882}">
      <dsp:nvSpPr>
        <dsp:cNvPr id="0" name=""/>
        <dsp:cNvSpPr/>
      </dsp:nvSpPr>
      <dsp:spPr>
        <a:xfrm>
          <a:off x="5703914" y="402526"/>
          <a:ext cx="1250342" cy="19180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Upload ALI data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Migrate PSAPs to ESInet II ALI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Carriers and PSAPs start using Comtech ALI</a:t>
          </a:r>
        </a:p>
      </dsp:txBody>
      <dsp:txXfrm>
        <a:off x="5703914" y="402526"/>
        <a:ext cx="1250342" cy="1918068"/>
      </dsp:txXfrm>
    </dsp:sp>
    <dsp:sp modelId="{1B112C91-B2B6-45FA-BE2D-F7546F9F9260}">
      <dsp:nvSpPr>
        <dsp:cNvPr id="0" name=""/>
        <dsp:cNvSpPr/>
      </dsp:nvSpPr>
      <dsp:spPr>
        <a:xfrm>
          <a:off x="7129304" y="41604"/>
          <a:ext cx="1250342" cy="3609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Carrier Cutover</a:t>
          </a:r>
        </a:p>
      </dsp:txBody>
      <dsp:txXfrm>
        <a:off x="7129304" y="41604"/>
        <a:ext cx="1250342" cy="360922"/>
      </dsp:txXfrm>
    </dsp:sp>
    <dsp:sp modelId="{BB3F2079-A1BD-43B6-99D7-19594E5C1FA2}">
      <dsp:nvSpPr>
        <dsp:cNvPr id="0" name=""/>
        <dsp:cNvSpPr/>
      </dsp:nvSpPr>
      <dsp:spPr>
        <a:xfrm>
          <a:off x="7129304" y="402526"/>
          <a:ext cx="1250342" cy="19180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Carriers Migrate Traffic from ESInet I Interconnection to ESInet II</a:t>
          </a:r>
        </a:p>
      </dsp:txBody>
      <dsp:txXfrm>
        <a:off x="7129304" y="402526"/>
        <a:ext cx="1250342" cy="1918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2D151D3-2A82-4924-BE50-92FD41834A2D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DA796DD-3A97-4F89-BF8C-854738C10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25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796DD-3A97-4F89-BF8C-854738C105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687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71017-F8C2-4F44-81F6-26BCDBA3A94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448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71017-F8C2-4F44-81F6-26BCDBA3A94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170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71017-F8C2-4F44-81F6-26BCDBA3A94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702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71017-F8C2-4F44-81F6-26BCDBA3A94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503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71017-F8C2-4F44-81F6-26BCDBA3A94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180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71017-F8C2-4F44-81F6-26BCDBA3A94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2609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2EAC-99D3-44CD-836E-47077E19A1B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13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796DD-3A97-4F89-BF8C-854738C105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98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endParaRPr lang="en-US" b="0" u="none" baseline="0" dirty="0">
              <a:effectLst/>
            </a:endParaRPr>
          </a:p>
          <a:p>
            <a:pPr marL="174708" indent="-174708">
              <a:buFontTx/>
              <a:buChar char="-"/>
            </a:pPr>
            <a:endParaRPr lang="en-US" b="0" u="none" baseline="0" dirty="0">
              <a:effectLst/>
            </a:endParaRPr>
          </a:p>
          <a:p>
            <a:pPr marL="174708" indent="-174708">
              <a:buFontTx/>
              <a:buChar char="-"/>
            </a:pPr>
            <a:endParaRPr lang="en-US" b="0" u="none" baseline="0" dirty="0">
              <a:effectLst/>
            </a:endParaRPr>
          </a:p>
          <a:p>
            <a:pPr marL="174708" indent="-174708">
              <a:buFontTx/>
              <a:buChar char="-"/>
            </a:pPr>
            <a:endParaRPr lang="en-US" b="0" u="none" baseline="0" dirty="0">
              <a:effectLst/>
            </a:endParaRPr>
          </a:p>
          <a:p>
            <a:pPr marL="174708" indent="-174708">
              <a:buFontTx/>
              <a:buChar char="-"/>
            </a:pPr>
            <a:endParaRPr lang="en-US" b="0" u="none" baseline="0" dirty="0">
              <a:effectLst/>
            </a:endParaRPr>
          </a:p>
          <a:p>
            <a:pPr marL="174708" indent="-174708">
              <a:buFontTx/>
              <a:buChar char="-"/>
            </a:pP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2EAC-99D3-44CD-836E-47077E19A1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063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2EAC-99D3-44CD-836E-47077E19A1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17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2EAC-99D3-44CD-836E-47077E19A1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28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2EAC-99D3-44CD-836E-47077E19A1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56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2EAC-99D3-44CD-836E-47077E19A1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68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F6B2A-D521-4FAA-98B0-7317EAC4833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570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71017-F8C2-4F44-81F6-26BCDBA3A94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358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CEE89-60E0-4E96-A313-E1A36E1D2131}" type="datetimeFigureOut">
              <a:rPr lang="en-US" smtClean="0"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189F3-054D-4432-A585-373DE0061A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724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CEE89-60E0-4E96-A313-E1A36E1D2131}" type="datetimeFigureOut">
              <a:rPr lang="en-US" smtClean="0"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189F3-054D-4432-A585-373DE0061A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99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CEE89-60E0-4E96-A313-E1A36E1D2131}" type="datetimeFigureOut">
              <a:rPr lang="en-US" smtClean="0"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189F3-054D-4432-A585-373DE0061A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124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9/5/2018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189F3-054D-4432-A585-373DE0061A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962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 anchor="t">
            <a:normAutofit/>
          </a:bodyPr>
          <a:lstStyle>
            <a:lvl1pPr algn="ctr">
              <a:defRPr sz="32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28800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CEE89-60E0-4E96-A313-E1A36E1D2131}" type="datetimeFigureOut">
              <a:rPr lang="en-US" smtClean="0"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189F3-054D-4432-A585-373DE0061A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377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CEE89-60E0-4E96-A313-E1A36E1D2131}" type="datetimeFigureOut">
              <a:rPr lang="en-US" smtClean="0"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189F3-054D-4432-A585-373DE0061A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33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CEE89-60E0-4E96-A313-E1A36E1D2131}" type="datetimeFigureOut">
              <a:rPr lang="en-US" smtClean="0"/>
              <a:t>9/25/2018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189F3-054D-4432-A585-373DE0061A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573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CEE89-60E0-4E96-A313-E1A36E1D2131}" type="datetimeFigureOut">
              <a:rPr lang="en-US" smtClean="0"/>
              <a:t>9/25/2018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189F3-054D-4432-A585-373DE0061A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892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CEE89-60E0-4E96-A313-E1A36E1D2131}" type="datetimeFigureOut">
              <a:rPr lang="en-US" smtClean="0"/>
              <a:t>9/25/2018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189F3-054D-4432-A585-373DE0061A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232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CEE89-60E0-4E96-A313-E1A36E1D2131}" type="datetimeFigureOut">
              <a:rPr lang="en-US" smtClean="0"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189F3-054D-4432-A585-373DE0061A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795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CEE89-60E0-4E96-A313-E1A36E1D2131}" type="datetimeFigureOut">
              <a:rPr lang="en-US" smtClean="0"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189F3-054D-4432-A585-373DE0061A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69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CEE89-60E0-4E96-A313-E1A36E1D2131}" type="datetimeFigureOut">
              <a:rPr lang="en-US" smtClean="0"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189F3-054D-4432-A585-373DE0061A5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134E76-D4AB-4E1E-9B2E-DC128B5785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"/>
          <a:stretch/>
        </p:blipFill>
        <p:spPr>
          <a:xfrm>
            <a:off x="-2" y="182879"/>
            <a:ext cx="1828800" cy="1143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6464AC-90D3-4E63-81B4-B6C242C6568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038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87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emf"/><Relationship Id="rId2" Type="http://schemas.openxmlformats.org/officeDocument/2006/relationships/image" Target="../media/image4.png"/><Relationship Id="rId16" Type="http://schemas.openxmlformats.org/officeDocument/2006/relationships/image" Target="../media/image18.emf"/><Relationship Id="rId20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emf"/><Relationship Id="rId10" Type="http://schemas.openxmlformats.org/officeDocument/2006/relationships/image" Target="../media/image12.png"/><Relationship Id="rId19" Type="http://schemas.openxmlformats.org/officeDocument/2006/relationships/image" Target="../media/image21.emf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tvillani@noanet.net" TargetMode="External"/><Relationship Id="rId2" Type="http://schemas.openxmlformats.org/officeDocument/2006/relationships/hyperlink" Target="mailto:mhenson@noanet.ne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mailto:ecomm@noanet.net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914400"/>
            <a:ext cx="9144000" cy="2209800"/>
          </a:xfrm>
        </p:spPr>
        <p:txBody>
          <a:bodyPr>
            <a:noAutofit/>
          </a:bodyPr>
          <a:lstStyle/>
          <a:p>
            <a:r>
              <a:rPr lang="en-US" sz="5000" dirty="0"/>
              <a:t>Washington State</a:t>
            </a:r>
            <a:br>
              <a:rPr lang="en-US" sz="5000" dirty="0"/>
            </a:br>
            <a:r>
              <a:rPr lang="en-US" sz="5000" dirty="0"/>
              <a:t>Next Generation 911 System</a:t>
            </a:r>
            <a:br>
              <a:rPr lang="en-US" sz="5000" dirty="0"/>
            </a:br>
            <a:r>
              <a:rPr lang="en-US" sz="5000" dirty="0"/>
              <a:t>Carrier Summit</a:t>
            </a:r>
            <a:endParaRPr lang="en-US" sz="4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52801"/>
            <a:ext cx="9144000" cy="198119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Washington State 911 Coordination Office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200" dirty="0"/>
              <a:t>&amp;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Comtech/</a:t>
            </a:r>
            <a:r>
              <a:rPr lang="en-US" dirty="0" err="1"/>
              <a:t>NoaNet</a:t>
            </a:r>
            <a:endParaRPr lang="en-US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2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September 5, 2018</a:t>
            </a:r>
          </a:p>
        </p:txBody>
      </p:sp>
    </p:spTree>
    <p:extLst>
      <p:ext uri="{BB962C8B-B14F-4D97-AF65-F5344CB8AC3E}">
        <p14:creationId xmlns:p14="http://schemas.microsoft.com/office/powerpoint/2010/main" val="1630055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0EE9E-9EB9-4C93-B5B3-4ACFF71AF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ESInet II</a:t>
            </a:r>
            <a:br>
              <a:rPr lang="en-US" sz="3800" dirty="0"/>
            </a:br>
            <a:r>
              <a:rPr lang="en-US" sz="3800" dirty="0"/>
              <a:t>Project Overview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BFC89-02C4-41EE-9FD9-9AF453B99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  <a:p>
            <a:endParaRPr lang="en-US" dirty="0"/>
          </a:p>
          <a:p>
            <a:r>
              <a:rPr lang="en-US" dirty="0"/>
              <a:t>Project Team</a:t>
            </a:r>
          </a:p>
          <a:p>
            <a:endParaRPr lang="en-US" dirty="0"/>
          </a:p>
          <a:p>
            <a:r>
              <a:rPr lang="en-US" dirty="0"/>
              <a:t>Timing</a:t>
            </a:r>
          </a:p>
        </p:txBody>
      </p:sp>
    </p:spTree>
    <p:extLst>
      <p:ext uri="{BB962C8B-B14F-4D97-AF65-F5344CB8AC3E}">
        <p14:creationId xmlns:p14="http://schemas.microsoft.com/office/powerpoint/2010/main" val="3224112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 lIns="914400" rIns="914400" anchor="ctr" anchorCtr="1">
            <a:noAutofit/>
          </a:bodyPr>
          <a:lstStyle/>
          <a:p>
            <a:pPr algn="ctr"/>
            <a:r>
              <a:rPr lang="en-US" sz="3800" dirty="0"/>
              <a:t>Modernizing the </a:t>
            </a:r>
            <a:r>
              <a:rPr lang="en-US" sz="3800" dirty="0" err="1"/>
              <a:t>ESInet</a:t>
            </a:r>
            <a:endParaRPr lang="en-US" sz="3800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463040"/>
            <a:ext cx="8229600" cy="521208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200" dirty="0"/>
              <a:t>Nationally Standardized System = </a:t>
            </a:r>
          </a:p>
          <a:p>
            <a:pPr lvl="1">
              <a:spcBef>
                <a:spcPts val="0"/>
              </a:spcBef>
            </a:pPr>
            <a:r>
              <a:rPr lang="en-US" sz="2000" i="1" u="sng" dirty="0"/>
              <a:t>Compatible with All PSAPs (Intra and Interstate) 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Enhanced Call-Type capabilities (Voice, Text, Data, Imagery, etc.) =</a:t>
            </a:r>
          </a:p>
          <a:p>
            <a:pPr lvl="1">
              <a:spcBef>
                <a:spcPts val="0"/>
              </a:spcBef>
            </a:pPr>
            <a:r>
              <a:rPr lang="en-US" sz="2000" i="1" u="sng" dirty="0"/>
              <a:t>Accessibility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Enhanced Network Reporting, Monitoring and Troubleshooting Displays (We can see our network working and allows for immediate action in event of an outage) =</a:t>
            </a:r>
          </a:p>
          <a:p>
            <a:pPr lvl="1">
              <a:spcBef>
                <a:spcPts val="0"/>
              </a:spcBef>
            </a:pPr>
            <a:r>
              <a:rPr lang="en-US" sz="2000" i="1" u="sng" dirty="0"/>
              <a:t>Recoverability, Situational Awareness/Insight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Enhanced Geo-diversity (Dual pathways, Active/Active Processing) =</a:t>
            </a:r>
          </a:p>
          <a:p>
            <a:pPr lvl="1">
              <a:spcBef>
                <a:spcPts val="0"/>
              </a:spcBef>
            </a:pPr>
            <a:r>
              <a:rPr lang="en-US" sz="2000" i="1" u="sng" dirty="0"/>
              <a:t>Resilience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Transition to true geo-location validation and call-routing =</a:t>
            </a:r>
          </a:p>
          <a:p>
            <a:pPr lvl="1">
              <a:spcBef>
                <a:spcPts val="0"/>
              </a:spcBef>
            </a:pPr>
            <a:r>
              <a:rPr lang="en-US" sz="2000" i="1" u="sng" dirty="0"/>
              <a:t>Accuracy of Caller location (even if caller is on the move)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Single Data Set (instead of multiple data bases) =</a:t>
            </a:r>
          </a:p>
          <a:p>
            <a:pPr lvl="1">
              <a:spcBef>
                <a:spcPts val="0"/>
              </a:spcBef>
            </a:pPr>
            <a:r>
              <a:rPr lang="en-US" sz="2000" i="1" u="sng" dirty="0"/>
              <a:t>Simplified Processes 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Enhanced Service Level Agreements =</a:t>
            </a:r>
          </a:p>
          <a:p>
            <a:pPr lvl="1">
              <a:spcBef>
                <a:spcPts val="0"/>
              </a:spcBef>
            </a:pPr>
            <a:r>
              <a:rPr lang="en-US" sz="2000" i="1" u="sng" dirty="0"/>
              <a:t>Assured Reliability</a:t>
            </a:r>
          </a:p>
          <a:p>
            <a:pPr>
              <a:spcBef>
                <a:spcPts val="0"/>
              </a:spcBef>
            </a:pPr>
            <a:endParaRPr lang="en-US" sz="2200" i="1" u="sng" dirty="0"/>
          </a:p>
          <a:p>
            <a:pPr>
              <a:spcBef>
                <a:spcPts val="0"/>
              </a:spcBef>
            </a:pPr>
            <a:endParaRPr lang="en-US" sz="2200" i="1" u="sng" dirty="0"/>
          </a:p>
          <a:p>
            <a:pPr>
              <a:spcBef>
                <a:spcPts val="0"/>
              </a:spcBef>
            </a:pPr>
            <a:endParaRPr lang="en-US" sz="2200" i="1" u="sng" dirty="0"/>
          </a:p>
          <a:p>
            <a:pPr>
              <a:spcBef>
                <a:spcPts val="0"/>
              </a:spcBef>
            </a:pPr>
            <a:endParaRPr lang="en-US" sz="2200" dirty="0"/>
          </a:p>
          <a:p>
            <a:pPr>
              <a:spcBef>
                <a:spcPts val="0"/>
              </a:spcBef>
            </a:pPr>
            <a:endParaRPr lang="en-US" sz="2200" dirty="0"/>
          </a:p>
          <a:p>
            <a:pPr>
              <a:spcBef>
                <a:spcPts val="0"/>
              </a:spcBef>
            </a:pPr>
            <a:endParaRPr lang="en-US" sz="2200" dirty="0"/>
          </a:p>
          <a:p>
            <a:pPr>
              <a:spcBef>
                <a:spcPts val="0"/>
              </a:spcBef>
            </a:pPr>
            <a:endParaRPr lang="en-US" sz="2200" dirty="0"/>
          </a:p>
          <a:p>
            <a:pPr>
              <a:spcBef>
                <a:spcPts val="0"/>
              </a:spcBef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10060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The Washington State</a:t>
            </a:r>
          </a:p>
          <a:p>
            <a:pPr algn="ctr"/>
            <a:r>
              <a:rPr lang="en-US" sz="3600" dirty="0"/>
              <a:t>Next Generation 911 System</a:t>
            </a:r>
          </a:p>
        </p:txBody>
      </p:sp>
      <p:grpSp>
        <p:nvGrpSpPr>
          <p:cNvPr id="1210" name="Group 1209"/>
          <p:cNvGrpSpPr/>
          <p:nvPr/>
        </p:nvGrpSpPr>
        <p:grpSpPr>
          <a:xfrm>
            <a:off x="1882870" y="1676400"/>
            <a:ext cx="5378259" cy="4572000"/>
            <a:chOff x="1882870" y="1676400"/>
            <a:chExt cx="5378259" cy="4572000"/>
          </a:xfrm>
        </p:grpSpPr>
        <p:pic>
          <p:nvPicPr>
            <p:cNvPr id="5" name="Picture 4" descr="http://www.clker.com/cliparts/8/d/2/8/1258662140461877526jean_victor_balin_cloud.svg.hi.png"/>
            <p:cNvPicPr/>
            <p:nvPr/>
          </p:nvPicPr>
          <p:blipFill>
            <a:blip r:embed="rId2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870" y="1676400"/>
              <a:ext cx="5257800" cy="45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55" name="Group 354"/>
            <p:cNvGrpSpPr/>
            <p:nvPr/>
          </p:nvGrpSpPr>
          <p:grpSpPr>
            <a:xfrm>
              <a:off x="6379155" y="2932241"/>
              <a:ext cx="406152" cy="637625"/>
              <a:chOff x="4057326" y="1901748"/>
              <a:chExt cx="704850" cy="962025"/>
            </a:xfrm>
          </p:grpSpPr>
          <p:pic>
            <p:nvPicPr>
              <p:cNvPr id="481" name="Picture 480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7326" y="1901748"/>
                <a:ext cx="704850" cy="9620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82" name="Picture 481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6161" y="2362608"/>
                <a:ext cx="307240" cy="307240"/>
              </a:xfrm>
              <a:prstGeom prst="rect">
                <a:avLst/>
              </a:prstGeom>
            </p:spPr>
          </p:pic>
        </p:grpSp>
        <p:pic>
          <p:nvPicPr>
            <p:cNvPr id="356" name="Picture 35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5501" y="3850401"/>
              <a:ext cx="704196" cy="179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57" name="Group 356"/>
            <p:cNvGrpSpPr/>
            <p:nvPr/>
          </p:nvGrpSpPr>
          <p:grpSpPr>
            <a:xfrm>
              <a:off x="4470497" y="2802671"/>
              <a:ext cx="657625" cy="899009"/>
              <a:chOff x="2528173" y="1197807"/>
              <a:chExt cx="704850" cy="962025"/>
            </a:xfrm>
          </p:grpSpPr>
          <p:pic>
            <p:nvPicPr>
              <p:cNvPr id="465" name="Picture 464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8173" y="1197807"/>
                <a:ext cx="704850" cy="9620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466" name="Group 465"/>
              <p:cNvGrpSpPr>
                <a:grpSpLocks noChangeAspect="1"/>
              </p:cNvGrpSpPr>
              <p:nvPr/>
            </p:nvGrpSpPr>
            <p:grpSpPr>
              <a:xfrm>
                <a:off x="2812347" y="1543479"/>
                <a:ext cx="261062" cy="261660"/>
                <a:chOff x="2812347" y="1543479"/>
                <a:chExt cx="210533" cy="211016"/>
              </a:xfrm>
            </p:grpSpPr>
            <p:sp>
              <p:nvSpPr>
                <p:cNvPr id="467" name="Oval 466"/>
                <p:cNvSpPr>
                  <a:spLocks noChangeAspect="1"/>
                </p:cNvSpPr>
                <p:nvPr/>
              </p:nvSpPr>
              <p:spPr>
                <a:xfrm rot="19899051">
                  <a:off x="2850192" y="1580891"/>
                  <a:ext cx="134657" cy="136072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rgbClr val="DACFB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 kern="1200">
                      <a:solidFill>
                        <a:srgbClr val="FFFFFF"/>
                      </a:solidFill>
                      <a:effectLst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  <a:endParaRPr lang="en-US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468" name="Oval 467"/>
                <p:cNvSpPr>
                  <a:spLocks noChangeAspect="1"/>
                </p:cNvSpPr>
                <p:nvPr/>
              </p:nvSpPr>
              <p:spPr>
                <a:xfrm rot="19899051">
                  <a:off x="2877031" y="1608080"/>
                  <a:ext cx="80794" cy="81643"/>
                </a:xfrm>
                <a:prstGeom prst="ellipse">
                  <a:avLst/>
                </a:prstGeom>
                <a:solidFill>
                  <a:srgbClr val="DACFB5"/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 kern="1200">
                      <a:solidFill>
                        <a:srgbClr val="FFFFFF"/>
                      </a:solidFill>
                      <a:effectLst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  <a:endParaRPr lang="en-US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469" name="Down Arrow 468"/>
                <p:cNvSpPr/>
                <p:nvPr/>
              </p:nvSpPr>
              <p:spPr>
                <a:xfrm rot="3699051">
                  <a:off x="2859487" y="1662769"/>
                  <a:ext cx="54007" cy="129445"/>
                </a:xfrm>
                <a:prstGeom prst="downArrow">
                  <a:avLst>
                    <a:gd name="adj1" fmla="val 50000"/>
                    <a:gd name="adj2" fmla="val 59604"/>
                  </a:avLst>
                </a:prstGeom>
                <a:solidFill>
                  <a:schemeClr val="bg1"/>
                </a:solidFill>
                <a:ln w="6350">
                  <a:solidFill>
                    <a:srgbClr val="DACFB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 kern="1200">
                      <a:solidFill>
                        <a:srgbClr val="FFFFFF"/>
                      </a:solidFill>
                      <a:effectLst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  <a:endParaRPr lang="en-US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470" name="Down Arrow 469"/>
                <p:cNvSpPr/>
                <p:nvPr/>
              </p:nvSpPr>
              <p:spPr>
                <a:xfrm rot="14499051" flipH="1">
                  <a:off x="2921209" y="1505760"/>
                  <a:ext cx="54007" cy="129445"/>
                </a:xfrm>
                <a:prstGeom prst="downArrow">
                  <a:avLst>
                    <a:gd name="adj1" fmla="val 50000"/>
                    <a:gd name="adj2" fmla="val 59604"/>
                  </a:avLst>
                </a:prstGeom>
                <a:solidFill>
                  <a:schemeClr val="bg1"/>
                </a:solidFill>
                <a:ln w="6350">
                  <a:solidFill>
                    <a:srgbClr val="DACFB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 kern="1200">
                      <a:solidFill>
                        <a:srgbClr val="FFFFFF"/>
                      </a:solidFill>
                      <a:effectLst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  <a:endParaRPr lang="en-US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471" name="Down Arrow 470"/>
                <p:cNvSpPr/>
                <p:nvPr/>
              </p:nvSpPr>
              <p:spPr>
                <a:xfrm rot="19899051">
                  <a:off x="2968873" y="1615764"/>
                  <a:ext cx="54007" cy="129445"/>
                </a:xfrm>
                <a:prstGeom prst="downArrow">
                  <a:avLst>
                    <a:gd name="adj1" fmla="val 50000"/>
                    <a:gd name="adj2" fmla="val 59604"/>
                  </a:avLst>
                </a:prstGeom>
                <a:solidFill>
                  <a:schemeClr val="bg1"/>
                </a:solidFill>
                <a:ln w="6350">
                  <a:solidFill>
                    <a:srgbClr val="DACFB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 kern="1200">
                      <a:solidFill>
                        <a:srgbClr val="FFFFFF"/>
                      </a:solidFill>
                      <a:effectLst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  <a:endParaRPr lang="en-US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472" name="Down Arrow 471"/>
                <p:cNvSpPr/>
                <p:nvPr/>
              </p:nvSpPr>
              <p:spPr>
                <a:xfrm rot="19899051" flipV="1">
                  <a:off x="2812347" y="1553133"/>
                  <a:ext cx="54007" cy="129445"/>
                </a:xfrm>
                <a:prstGeom prst="downArrow">
                  <a:avLst>
                    <a:gd name="adj1" fmla="val 50000"/>
                    <a:gd name="adj2" fmla="val 59604"/>
                  </a:avLst>
                </a:prstGeom>
                <a:solidFill>
                  <a:schemeClr val="bg1"/>
                </a:solidFill>
                <a:ln w="6350">
                  <a:solidFill>
                    <a:srgbClr val="DACFB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 kern="1200">
                      <a:solidFill>
                        <a:srgbClr val="FFFFFF"/>
                      </a:solidFill>
                      <a:effectLst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  <a:endParaRPr lang="en-US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cxnSp>
              <p:nvCxnSpPr>
                <p:cNvPr id="473" name="Straight Connector 472"/>
                <p:cNvCxnSpPr>
                  <a:cxnSpLocks/>
                </p:cNvCxnSpPr>
                <p:nvPr/>
              </p:nvCxnSpPr>
              <p:spPr>
                <a:xfrm rot="19899051">
                  <a:off x="2951946" y="1623293"/>
                  <a:ext cx="25906" cy="65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4" name="Straight Connector 473"/>
                <p:cNvCxnSpPr>
                  <a:cxnSpLocks noChangeAspect="1"/>
                </p:cNvCxnSpPr>
                <p:nvPr/>
              </p:nvCxnSpPr>
              <p:spPr>
                <a:xfrm rot="19899051">
                  <a:off x="2857013" y="1674802"/>
                  <a:ext cx="26044" cy="63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5" name="Straight Connector 474"/>
                <p:cNvCxnSpPr>
                  <a:cxnSpLocks/>
                </p:cNvCxnSpPr>
                <p:nvPr/>
              </p:nvCxnSpPr>
              <p:spPr>
                <a:xfrm rot="3699051">
                  <a:off x="2877997" y="1601177"/>
                  <a:ext cx="25906" cy="65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6" name="Straight Connector 475"/>
                <p:cNvCxnSpPr>
                  <a:cxnSpLocks/>
                </p:cNvCxnSpPr>
                <p:nvPr/>
              </p:nvCxnSpPr>
              <p:spPr>
                <a:xfrm rot="3699051">
                  <a:off x="2930313" y="1696332"/>
                  <a:ext cx="25906" cy="65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7" name="Straight Connector 476"/>
                <p:cNvCxnSpPr/>
                <p:nvPr/>
              </p:nvCxnSpPr>
              <p:spPr>
                <a:xfrm rot="19899051" flipH="1">
                  <a:off x="2901678" y="1598230"/>
                  <a:ext cx="46183" cy="2"/>
                </a:xfrm>
                <a:prstGeom prst="line">
                  <a:avLst/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8" name="Straight Connector 477"/>
                <p:cNvCxnSpPr/>
                <p:nvPr/>
              </p:nvCxnSpPr>
              <p:spPr>
                <a:xfrm rot="19899051" flipH="1">
                  <a:off x="2887362" y="1699389"/>
                  <a:ext cx="45259" cy="2"/>
                </a:xfrm>
                <a:prstGeom prst="line">
                  <a:avLst/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/>
                <p:cNvCxnSpPr/>
                <p:nvPr/>
              </p:nvCxnSpPr>
              <p:spPr>
                <a:xfrm rot="3699051" flipH="1">
                  <a:off x="2844367" y="1640765"/>
                  <a:ext cx="45259" cy="2"/>
                </a:xfrm>
                <a:prstGeom prst="line">
                  <a:avLst/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/>
                <p:cNvCxnSpPr/>
                <p:nvPr/>
              </p:nvCxnSpPr>
              <p:spPr>
                <a:xfrm rot="3699051" flipH="1">
                  <a:off x="2944980" y="1656937"/>
                  <a:ext cx="45259" cy="2"/>
                </a:xfrm>
                <a:prstGeom prst="line">
                  <a:avLst/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358" name="Picture 35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6718" y="4300267"/>
              <a:ext cx="657625" cy="899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59" name="Group 358"/>
            <p:cNvGrpSpPr/>
            <p:nvPr/>
          </p:nvGrpSpPr>
          <p:grpSpPr>
            <a:xfrm>
              <a:off x="5385977" y="2354207"/>
              <a:ext cx="657625" cy="899009"/>
              <a:chOff x="3294465" y="814621"/>
              <a:chExt cx="704850" cy="962025"/>
            </a:xfrm>
          </p:grpSpPr>
          <p:pic>
            <p:nvPicPr>
              <p:cNvPr id="463" name="Picture 462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94465" y="814621"/>
                <a:ext cx="704850" cy="9620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64" name="Picture 463"/>
              <p:cNvPicPr>
                <a:picLocks noChangeAspect="1"/>
              </p:cNvPicPr>
              <p:nvPr/>
            </p:nvPicPr>
            <p:blipFill>
              <a:blip r:embed="rId6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47784" y="1082943"/>
                <a:ext cx="309196" cy="391648"/>
              </a:xfrm>
              <a:prstGeom prst="rect">
                <a:avLst/>
              </a:prstGeom>
            </p:spPr>
          </p:pic>
        </p:grpSp>
        <p:grpSp>
          <p:nvGrpSpPr>
            <p:cNvPr id="360" name="Group 359"/>
            <p:cNvGrpSpPr/>
            <p:nvPr/>
          </p:nvGrpSpPr>
          <p:grpSpPr>
            <a:xfrm>
              <a:off x="4441701" y="1956458"/>
              <a:ext cx="660929" cy="713945"/>
              <a:chOff x="2504070" y="474768"/>
              <a:chExt cx="708391" cy="763990"/>
            </a:xfrm>
          </p:grpSpPr>
          <p:pic>
            <p:nvPicPr>
              <p:cNvPr id="458" name="Picture 457" descr="http://files.softicons.com/download/system-icons/colobrush-icons-by-eponas-deeway/png/128/database.png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duotone>
                  <a:prstClr val="black"/>
                  <a:srgbClr val="F6F3EC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4070" y="474768"/>
                <a:ext cx="708391" cy="7083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459" name="Group 458"/>
              <p:cNvGrpSpPr/>
              <p:nvPr/>
            </p:nvGrpSpPr>
            <p:grpSpPr>
              <a:xfrm>
                <a:off x="2626100" y="562483"/>
                <a:ext cx="450850" cy="676275"/>
                <a:chOff x="2626100" y="562483"/>
                <a:chExt cx="450850" cy="676275"/>
              </a:xfrm>
            </p:grpSpPr>
            <p:pic>
              <p:nvPicPr>
                <p:cNvPr id="461" name="Picture 460" descr="http://advncs.com/i/GISGraphic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26100" y="562483"/>
                  <a:ext cx="450850" cy="6762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462" name="Straight Connector 461"/>
                <p:cNvCxnSpPr/>
                <p:nvPr/>
              </p:nvCxnSpPr>
              <p:spPr>
                <a:xfrm flipV="1">
                  <a:off x="2690234" y="1120648"/>
                  <a:ext cx="318135" cy="190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0" name="Rectangle 459"/>
              <p:cNvSpPr/>
              <p:nvPr/>
            </p:nvSpPr>
            <p:spPr>
              <a:xfrm>
                <a:off x="2570017" y="738202"/>
                <a:ext cx="549239" cy="34861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GIS</a:t>
                </a:r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361" name="Picture 360" descr="http://files.softicons.com/download/system-icons/colobrush-icons-by-eponas-deeway/png/128/database.pn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prstClr val="black"/>
                <a:srgbClr val="F6F3EC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0875" y="3733325"/>
              <a:ext cx="394151" cy="394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62" name="Straight Connector 361"/>
            <p:cNvCxnSpPr/>
            <p:nvPr/>
          </p:nvCxnSpPr>
          <p:spPr>
            <a:xfrm flipH="1">
              <a:off x="4755149" y="4001364"/>
              <a:ext cx="2452" cy="3845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/>
            <p:cNvCxnSpPr/>
            <p:nvPr/>
          </p:nvCxnSpPr>
          <p:spPr>
            <a:xfrm flipH="1">
              <a:off x="4758703" y="3490441"/>
              <a:ext cx="2452" cy="3845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/>
            <p:cNvCxnSpPr/>
            <p:nvPr/>
          </p:nvCxnSpPr>
          <p:spPr>
            <a:xfrm flipH="1">
              <a:off x="4758703" y="2546927"/>
              <a:ext cx="2452" cy="34180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/>
            <p:cNvCxnSpPr/>
            <p:nvPr/>
          </p:nvCxnSpPr>
          <p:spPr>
            <a:xfrm>
              <a:off x="5009312" y="2479018"/>
              <a:ext cx="423013" cy="2563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6" name="Flowchart: Multidocument 365"/>
            <p:cNvSpPr/>
            <p:nvPr/>
          </p:nvSpPr>
          <p:spPr>
            <a:xfrm>
              <a:off x="3730131" y="3845281"/>
              <a:ext cx="288560" cy="242947"/>
            </a:xfrm>
            <a:prstGeom prst="flowChartMultidocumen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kern="1200">
                  <a:solidFill>
                    <a:srgbClr val="FFFFFF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67" name="Straight Connector 366"/>
            <p:cNvCxnSpPr/>
            <p:nvPr/>
          </p:nvCxnSpPr>
          <p:spPr>
            <a:xfrm>
              <a:off x="3162256" y="4669207"/>
              <a:ext cx="1350460" cy="333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/>
            <p:cNvCxnSpPr/>
            <p:nvPr/>
          </p:nvCxnSpPr>
          <p:spPr>
            <a:xfrm flipV="1">
              <a:off x="5005758" y="4231417"/>
              <a:ext cx="1504329" cy="4675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/>
            <p:nvPr/>
          </p:nvCxnSpPr>
          <p:spPr>
            <a:xfrm flipV="1">
              <a:off x="5084814" y="3937016"/>
              <a:ext cx="580133" cy="31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/>
            <p:cNvCxnSpPr/>
            <p:nvPr/>
          </p:nvCxnSpPr>
          <p:spPr>
            <a:xfrm flipV="1">
              <a:off x="5947762" y="3402024"/>
              <a:ext cx="477370" cy="5349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>
            <a:xfrm>
              <a:off x="5871335" y="31750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/>
            <p:nvPr/>
          </p:nvCxnSpPr>
          <p:spPr>
            <a:xfrm>
              <a:off x="5871335" y="31750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/>
            <p:cNvCxnSpPr/>
            <p:nvPr/>
          </p:nvCxnSpPr>
          <p:spPr>
            <a:xfrm>
              <a:off x="5802945" y="3682590"/>
              <a:ext cx="0" cy="1110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4" name="Group 373"/>
            <p:cNvGrpSpPr/>
            <p:nvPr/>
          </p:nvGrpSpPr>
          <p:grpSpPr>
            <a:xfrm>
              <a:off x="5672060" y="3425152"/>
              <a:ext cx="259286" cy="288565"/>
              <a:chOff x="3533927" y="1729680"/>
              <a:chExt cx="277905" cy="308792"/>
            </a:xfrm>
          </p:grpSpPr>
          <p:sp>
            <p:nvSpPr>
              <p:cNvPr id="452" name="Vertical Scroll 451"/>
              <p:cNvSpPr/>
              <p:nvPr/>
            </p:nvSpPr>
            <p:spPr>
              <a:xfrm>
                <a:off x="3533927" y="1729680"/>
                <a:ext cx="277905" cy="273423"/>
              </a:xfrm>
              <a:prstGeom prst="verticalScroll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 kern="1200">
                    <a:solidFill>
                      <a:srgbClr val="FFFFFF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453" name="Straight Connector 452"/>
              <p:cNvCxnSpPr/>
              <p:nvPr/>
            </p:nvCxnSpPr>
            <p:spPr>
              <a:xfrm>
                <a:off x="3601212" y="1807728"/>
                <a:ext cx="15362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4" name="Straight Connector 453"/>
              <p:cNvCxnSpPr/>
              <p:nvPr/>
            </p:nvCxnSpPr>
            <p:spPr>
              <a:xfrm>
                <a:off x="3601212" y="1846133"/>
                <a:ext cx="15362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Straight Connector 454"/>
              <p:cNvCxnSpPr/>
              <p:nvPr/>
            </p:nvCxnSpPr>
            <p:spPr>
              <a:xfrm>
                <a:off x="3601212" y="1884538"/>
                <a:ext cx="15362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Straight Connector 455"/>
              <p:cNvCxnSpPr/>
              <p:nvPr/>
            </p:nvCxnSpPr>
            <p:spPr>
              <a:xfrm>
                <a:off x="3601212" y="1961348"/>
                <a:ext cx="15362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7" name="TextBox 223"/>
              <p:cNvSpPr txBox="1"/>
              <p:nvPr/>
            </p:nvSpPr>
            <p:spPr>
              <a:xfrm rot="16200000">
                <a:off x="3581594" y="1875912"/>
                <a:ext cx="182880" cy="14224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>
                  <a:lnSpc>
                    <a:spcPts val="4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00" kern="12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375" name="Straight Connector 374"/>
            <p:cNvCxnSpPr/>
            <p:nvPr/>
          </p:nvCxnSpPr>
          <p:spPr>
            <a:xfrm flipV="1">
              <a:off x="3995585" y="3940577"/>
              <a:ext cx="426567" cy="303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4" name="Picture 383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287652" y="3778321"/>
              <a:ext cx="690210" cy="9969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87" name="Straight Connector 386"/>
            <p:cNvCxnSpPr/>
            <p:nvPr/>
          </p:nvCxnSpPr>
          <p:spPr>
            <a:xfrm>
              <a:off x="2721842" y="3979741"/>
              <a:ext cx="270160" cy="4628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3" name="Picture 392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3883" y="3256893"/>
              <a:ext cx="498042" cy="809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9" name="TextBox 151"/>
            <p:cNvSpPr txBox="1"/>
            <p:nvPr/>
          </p:nvSpPr>
          <p:spPr>
            <a:xfrm>
              <a:off x="2314438" y="4993310"/>
              <a:ext cx="9260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12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BCF</a:t>
              </a:r>
              <a:endParaRPr lang="en-US" sz="10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IP Entry Point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98" name="TextBox 150"/>
            <p:cNvSpPr txBox="1"/>
            <p:nvPr/>
          </p:nvSpPr>
          <p:spPr>
            <a:xfrm>
              <a:off x="2754436" y="3429088"/>
              <a:ext cx="889721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LNG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Analog Entry Point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00" name="TextBox 152"/>
            <p:cNvSpPr txBox="1"/>
            <p:nvPr/>
          </p:nvSpPr>
          <p:spPr>
            <a:xfrm>
              <a:off x="6425132" y="4525024"/>
              <a:ext cx="493108" cy="288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12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BCF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01" name="TextBox 153"/>
            <p:cNvSpPr txBox="1"/>
            <p:nvPr/>
          </p:nvSpPr>
          <p:spPr>
            <a:xfrm>
              <a:off x="4431522" y="4993310"/>
              <a:ext cx="576558" cy="288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ESRP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02" name="TextBox 154"/>
            <p:cNvSpPr txBox="1"/>
            <p:nvPr/>
          </p:nvSpPr>
          <p:spPr>
            <a:xfrm>
              <a:off x="4059795" y="3083918"/>
              <a:ext cx="576558" cy="288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ECRF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03" name="TextBox 155"/>
            <p:cNvSpPr txBox="1"/>
            <p:nvPr/>
          </p:nvSpPr>
          <p:spPr>
            <a:xfrm>
              <a:off x="5212909" y="3009623"/>
              <a:ext cx="576558" cy="288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LVF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04" name="TextBox 3093"/>
            <p:cNvSpPr txBox="1"/>
            <p:nvPr/>
          </p:nvSpPr>
          <p:spPr>
            <a:xfrm>
              <a:off x="6510087" y="3000902"/>
              <a:ext cx="751042" cy="469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Web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Portal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07" name="TextBox 160"/>
            <p:cNvSpPr txBox="1"/>
            <p:nvPr/>
          </p:nvSpPr>
          <p:spPr>
            <a:xfrm>
              <a:off x="5425324" y="4012589"/>
              <a:ext cx="751042" cy="469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Policy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Store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08" name="TextBox 162"/>
            <p:cNvSpPr txBox="1"/>
            <p:nvPr/>
          </p:nvSpPr>
          <p:spPr>
            <a:xfrm>
              <a:off x="3619791" y="3596538"/>
              <a:ext cx="720697" cy="270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Events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09" name="TextBox 163"/>
            <p:cNvSpPr txBox="1"/>
            <p:nvPr/>
          </p:nvSpPr>
          <p:spPr>
            <a:xfrm>
              <a:off x="3521169" y="4020018"/>
              <a:ext cx="811733" cy="270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Presence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411" name="Group 410"/>
            <p:cNvGrpSpPr/>
            <p:nvPr/>
          </p:nvGrpSpPr>
          <p:grpSpPr>
            <a:xfrm rot="19740000">
              <a:off x="4630783" y="4525832"/>
              <a:ext cx="363804" cy="428069"/>
              <a:chOff x="2662339" y="2670144"/>
              <a:chExt cx="304518" cy="365760"/>
            </a:xfrm>
          </p:grpSpPr>
          <p:sp>
            <p:nvSpPr>
              <p:cNvPr id="416" name="TextBox 185"/>
              <p:cNvSpPr txBox="1"/>
              <p:nvPr/>
            </p:nvSpPr>
            <p:spPr>
              <a:xfrm rot="16200000" flipH="1">
                <a:off x="2610491" y="2731104"/>
                <a:ext cx="365760" cy="243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kern="1200">
                    <a:solidFill>
                      <a:srgbClr val="FFFFFF"/>
                    </a:solidFill>
                    <a:effectLst/>
                    <a:latin typeface="Aharoni" panose="02010803020104030203" pitchFamily="2" charset="-79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417" name="TextBox 128"/>
              <p:cNvSpPr txBox="1"/>
              <p:nvPr/>
            </p:nvSpPr>
            <p:spPr>
              <a:xfrm rot="5400000">
                <a:off x="2627096" y="2747759"/>
                <a:ext cx="314325" cy="243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kern="1200">
                    <a:solidFill>
                      <a:srgbClr val="FFFFFF"/>
                    </a:solidFill>
                    <a:effectLst/>
                    <a:latin typeface="Aharoni" panose="02010803020104030203" pitchFamily="2" charset="-79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418" name="Straight Connector 417"/>
              <p:cNvCxnSpPr/>
              <p:nvPr/>
            </p:nvCxnSpPr>
            <p:spPr>
              <a:xfrm flipH="1">
                <a:off x="2852887" y="2871229"/>
                <a:ext cx="29" cy="64008"/>
              </a:xfrm>
              <a:prstGeom prst="line">
                <a:avLst/>
              </a:prstGeom>
              <a:ln w="2413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9" name="TextBox 143"/>
              <p:cNvSpPr txBox="1"/>
              <p:nvPr/>
            </p:nvSpPr>
            <p:spPr>
              <a:xfrm>
                <a:off x="2783977" y="2790240"/>
                <a:ext cx="182880" cy="218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1200">
                    <a:solidFill>
                      <a:srgbClr val="FFFFFF"/>
                    </a:solidFill>
                    <a:effectLst/>
                    <a:latin typeface="Aharoni" panose="02010803020104030203" pitchFamily="2" charset="-79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420" name="Right Arrow 419"/>
              <p:cNvSpPr/>
              <p:nvPr/>
            </p:nvSpPr>
            <p:spPr>
              <a:xfrm>
                <a:off x="2812453" y="2818543"/>
                <a:ext cx="109728" cy="9144"/>
              </a:xfrm>
              <a:prstGeom prst="rightArrow">
                <a:avLst/>
              </a:prstGeom>
              <a:solidFill>
                <a:schemeClr val="bg1"/>
              </a:solidFill>
              <a:ln w="2032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 kern="1200">
                    <a:solidFill>
                      <a:srgbClr val="FFFFFF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421" name="Right Arrow 420"/>
              <p:cNvSpPr/>
              <p:nvPr/>
            </p:nvSpPr>
            <p:spPr>
              <a:xfrm flipH="1">
                <a:off x="2745951" y="2917378"/>
                <a:ext cx="9144" cy="9144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 kern="1200">
                    <a:solidFill>
                      <a:srgbClr val="FFFFFF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412" name="Straight Connector 411"/>
            <p:cNvCxnSpPr/>
            <p:nvPr/>
          </p:nvCxnSpPr>
          <p:spPr>
            <a:xfrm rot="5400000" flipV="1">
              <a:off x="4839285" y="4981163"/>
              <a:ext cx="475633" cy="32368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3" name="Picture 412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740" y="5039327"/>
              <a:ext cx="498042" cy="809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4" name="TextBox 191"/>
            <p:cNvSpPr txBox="1"/>
            <p:nvPr/>
          </p:nvSpPr>
          <p:spPr>
            <a:xfrm>
              <a:off x="5516366" y="5503099"/>
              <a:ext cx="819319" cy="469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PSTN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Gateway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415" name="Picture 414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1176" y="4276781"/>
              <a:ext cx="690210" cy="9969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0" name="TextBox 191"/>
            <p:cNvSpPr txBox="1"/>
            <p:nvPr/>
          </p:nvSpPr>
          <p:spPr>
            <a:xfrm>
              <a:off x="3612204" y="5579270"/>
              <a:ext cx="8193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Internet Gateway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41" name="Straight Connector 340"/>
            <p:cNvCxnSpPr/>
            <p:nvPr/>
          </p:nvCxnSpPr>
          <p:spPr>
            <a:xfrm>
              <a:off x="3103927" y="4969257"/>
              <a:ext cx="311039" cy="45864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0" name="Rounded Rectangle 349"/>
            <p:cNvSpPr/>
            <p:nvPr/>
          </p:nvSpPr>
          <p:spPr>
            <a:xfrm>
              <a:off x="2599979" y="2554267"/>
              <a:ext cx="998139" cy="456180"/>
            </a:xfrm>
            <a:prstGeom prst="roundRect">
              <a:avLst/>
            </a:prstGeom>
            <a:solidFill>
              <a:srgbClr val="E7E0D0"/>
            </a:solidFill>
            <a:ln>
              <a:solidFill>
                <a:srgbClr val="DACFB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800" kern="1200">
                  <a:solidFill>
                    <a:srgbClr val="FFFFFF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8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351" name="Picture 350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922" y="2602640"/>
              <a:ext cx="312457" cy="427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2" name="Picture 351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7533" y="2602635"/>
              <a:ext cx="312457" cy="427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3" name="Picture 352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0154" y="2602635"/>
              <a:ext cx="312457" cy="427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3" name="TextBox 191"/>
            <p:cNvSpPr txBox="1"/>
            <p:nvPr/>
          </p:nvSpPr>
          <p:spPr>
            <a:xfrm>
              <a:off x="2335519" y="2210300"/>
              <a:ext cx="15354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Network Location Information System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44" name="Straight Connector 343"/>
            <p:cNvCxnSpPr/>
            <p:nvPr/>
          </p:nvCxnSpPr>
          <p:spPr>
            <a:xfrm flipH="1">
              <a:off x="2726780" y="3000902"/>
              <a:ext cx="240594" cy="40131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/>
            <p:nvPr/>
          </p:nvCxnSpPr>
          <p:spPr>
            <a:xfrm>
              <a:off x="3585113" y="3007272"/>
              <a:ext cx="1092424" cy="1407787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6" name="TextBox 148"/>
            <p:cNvSpPr txBox="1"/>
            <p:nvPr/>
          </p:nvSpPr>
          <p:spPr>
            <a:xfrm rot="19620000">
              <a:off x="2661756" y="2682057"/>
              <a:ext cx="416487" cy="215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ALI</a:t>
              </a:r>
              <a:endParaRPr lang="en-US" sz="8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47" name="TextBox 150"/>
            <p:cNvSpPr txBox="1"/>
            <p:nvPr/>
          </p:nvSpPr>
          <p:spPr>
            <a:xfrm rot="19620000">
              <a:off x="2954392" y="2682068"/>
              <a:ext cx="415728" cy="215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LIS</a:t>
              </a:r>
              <a:endParaRPr lang="en-US" sz="8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48" name="TextBox 151"/>
            <p:cNvSpPr txBox="1"/>
            <p:nvPr/>
          </p:nvSpPr>
          <p:spPr>
            <a:xfrm rot="19620000">
              <a:off x="3214470" y="2687900"/>
              <a:ext cx="416487" cy="215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CIDB</a:t>
              </a:r>
              <a:endParaRPr lang="en-US" sz="8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349" name="Picture 348" descr="http://ts3.mm.bing.net/th?&amp;id=HN.608056288490882241&amp;w=300&amp;h=300&amp;c=0&amp;pid=1.9&amp;rs=0&amp;p=0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9297" y="5427902"/>
              <a:ext cx="560046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37" name="Straight Connector 336"/>
            <p:cNvCxnSpPr>
              <a:cxnSpLocks/>
              <a:endCxn id="352" idx="2"/>
            </p:cNvCxnSpPr>
            <p:nvPr/>
          </p:nvCxnSpPr>
          <p:spPr>
            <a:xfrm flipV="1">
              <a:off x="3091413" y="3029780"/>
              <a:ext cx="12349" cy="39202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/>
            <p:nvPr/>
          </p:nvCxnSpPr>
          <p:spPr>
            <a:xfrm flipV="1">
              <a:off x="3501370" y="4933937"/>
              <a:ext cx="1000990" cy="5352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/>
            <p:nvPr/>
          </p:nvCxnSpPr>
          <p:spPr>
            <a:xfrm flipV="1">
              <a:off x="3595651" y="2486830"/>
              <a:ext cx="914895" cy="31003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8" name="Picture 33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728" y="4735023"/>
              <a:ext cx="227588" cy="435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00" name="Picture 119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0953" y="1847834"/>
            <a:ext cx="457586" cy="457200"/>
          </a:xfrm>
          <a:prstGeom prst="rect">
            <a:avLst/>
          </a:prstGeom>
        </p:spPr>
      </p:pic>
      <p:pic>
        <p:nvPicPr>
          <p:cNvPr id="1201" name="Picture 120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0696" y="3401717"/>
            <a:ext cx="250023" cy="457200"/>
          </a:xfrm>
          <a:prstGeom prst="rect">
            <a:avLst/>
          </a:prstGeom>
        </p:spPr>
      </p:pic>
      <p:pic>
        <p:nvPicPr>
          <p:cNvPr id="1202" name="Picture 120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4060" y="3402265"/>
            <a:ext cx="457587" cy="457200"/>
          </a:xfrm>
          <a:prstGeom prst="rect">
            <a:avLst/>
          </a:prstGeom>
        </p:spPr>
      </p:pic>
      <p:pic>
        <p:nvPicPr>
          <p:cNvPr id="1204" name="Picture 1203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251" y="5105400"/>
            <a:ext cx="697130" cy="457200"/>
          </a:xfrm>
          <a:prstGeom prst="rect">
            <a:avLst/>
          </a:prstGeom>
        </p:spPr>
      </p:pic>
      <p:pic>
        <p:nvPicPr>
          <p:cNvPr id="1205" name="Picture 120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494461" y="2272332"/>
            <a:ext cx="1372760" cy="1371600"/>
          </a:xfrm>
          <a:prstGeom prst="rect">
            <a:avLst/>
          </a:prstGeom>
        </p:spPr>
      </p:pic>
      <p:sp>
        <p:nvSpPr>
          <p:cNvPr id="1207" name="TextBox 1206"/>
          <p:cNvSpPr txBox="1"/>
          <p:nvPr/>
        </p:nvSpPr>
        <p:spPr>
          <a:xfrm>
            <a:off x="2884106" y="1371600"/>
            <a:ext cx="3440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The Emergency Service IP Network</a:t>
            </a:r>
          </a:p>
          <a:p>
            <a:pPr algn="ctr"/>
            <a:r>
              <a:rPr lang="en-US" dirty="0" err="1"/>
              <a:t>ESInet</a:t>
            </a:r>
            <a:endParaRPr lang="en-US" dirty="0"/>
          </a:p>
        </p:txBody>
      </p:sp>
      <p:sp>
        <p:nvSpPr>
          <p:cNvPr id="1208" name="TextBox 1207"/>
          <p:cNvSpPr txBox="1"/>
          <p:nvPr/>
        </p:nvSpPr>
        <p:spPr>
          <a:xfrm>
            <a:off x="131814" y="2176758"/>
            <a:ext cx="1199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Traditional Wireline</a:t>
            </a:r>
          </a:p>
        </p:txBody>
      </p:sp>
      <p:sp>
        <p:nvSpPr>
          <p:cNvPr id="1209" name="TextBox 1208"/>
          <p:cNvSpPr txBox="1"/>
          <p:nvPr/>
        </p:nvSpPr>
        <p:spPr>
          <a:xfrm>
            <a:off x="38541" y="3728777"/>
            <a:ext cx="1179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Wireless/ Text-2-911</a:t>
            </a:r>
          </a:p>
        </p:txBody>
      </p:sp>
      <p:cxnSp>
        <p:nvCxnSpPr>
          <p:cNvPr id="704" name="Straight Connector 703"/>
          <p:cNvCxnSpPr/>
          <p:nvPr/>
        </p:nvCxnSpPr>
        <p:spPr>
          <a:xfrm>
            <a:off x="1140487" y="2498999"/>
            <a:ext cx="1284587" cy="9030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7" name="Straight Connector 706"/>
          <p:cNvCxnSpPr/>
          <p:nvPr/>
        </p:nvCxnSpPr>
        <p:spPr>
          <a:xfrm flipV="1">
            <a:off x="1119118" y="3533978"/>
            <a:ext cx="1273542" cy="2239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0" name="Straight Connector 709"/>
          <p:cNvCxnSpPr/>
          <p:nvPr/>
        </p:nvCxnSpPr>
        <p:spPr>
          <a:xfrm>
            <a:off x="1122850" y="3770300"/>
            <a:ext cx="1543537" cy="8792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" name="Straight Connector 716"/>
          <p:cNvCxnSpPr/>
          <p:nvPr/>
        </p:nvCxnSpPr>
        <p:spPr>
          <a:xfrm flipV="1">
            <a:off x="1015196" y="3952738"/>
            <a:ext cx="1458489" cy="12387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0" name="Straight Connector 719"/>
          <p:cNvCxnSpPr/>
          <p:nvPr/>
        </p:nvCxnSpPr>
        <p:spPr>
          <a:xfrm flipV="1">
            <a:off x="1026811" y="4677426"/>
            <a:ext cx="1665521" cy="5211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8" name="Picture 72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505104" y="4211169"/>
            <a:ext cx="1372760" cy="1371600"/>
          </a:xfrm>
          <a:prstGeom prst="rect">
            <a:avLst/>
          </a:prstGeom>
        </p:spPr>
      </p:pic>
      <p:sp>
        <p:nvSpPr>
          <p:cNvPr id="732" name="TextBox 731"/>
          <p:cNvSpPr txBox="1"/>
          <p:nvPr/>
        </p:nvSpPr>
        <p:spPr>
          <a:xfrm>
            <a:off x="118215" y="5495586"/>
            <a:ext cx="1266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VOIP/Other</a:t>
            </a:r>
          </a:p>
        </p:txBody>
      </p:sp>
      <p:sp>
        <p:nvSpPr>
          <p:cNvPr id="740" name="TextBox 739"/>
          <p:cNvSpPr txBox="1"/>
          <p:nvPr/>
        </p:nvSpPr>
        <p:spPr>
          <a:xfrm>
            <a:off x="-22408" y="6019800"/>
            <a:ext cx="21126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Call-Maker</a:t>
            </a:r>
          </a:p>
        </p:txBody>
      </p:sp>
      <p:sp>
        <p:nvSpPr>
          <p:cNvPr id="741" name="TextBox 740"/>
          <p:cNvSpPr txBox="1"/>
          <p:nvPr/>
        </p:nvSpPr>
        <p:spPr>
          <a:xfrm>
            <a:off x="7191992" y="6019800"/>
            <a:ext cx="19723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Call-Taker</a:t>
            </a:r>
          </a:p>
        </p:txBody>
      </p:sp>
      <p:cxnSp>
        <p:nvCxnSpPr>
          <p:cNvPr id="1221" name="Straight Arrow Connector 1220"/>
          <p:cNvCxnSpPr/>
          <p:nvPr/>
        </p:nvCxnSpPr>
        <p:spPr>
          <a:xfrm>
            <a:off x="2067875" y="6705600"/>
            <a:ext cx="5029200" cy="0"/>
          </a:xfrm>
          <a:prstGeom prst="straightConnector1">
            <a:avLst/>
          </a:prstGeom>
          <a:ln w="63500" cmpd="sng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4" name="TextBox 743"/>
          <p:cNvSpPr txBox="1"/>
          <p:nvPr/>
        </p:nvSpPr>
        <p:spPr>
          <a:xfrm>
            <a:off x="7467600" y="3429000"/>
            <a:ext cx="1428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Legacy </a:t>
            </a:r>
            <a:r>
              <a:rPr lang="en-US" dirty="0" err="1"/>
              <a:t>PSAPs</a:t>
            </a:r>
            <a:endParaRPr lang="en-US" dirty="0"/>
          </a:p>
        </p:txBody>
      </p:sp>
      <p:sp>
        <p:nvSpPr>
          <p:cNvPr id="745" name="TextBox 744"/>
          <p:cNvSpPr txBox="1"/>
          <p:nvPr/>
        </p:nvSpPr>
        <p:spPr>
          <a:xfrm>
            <a:off x="7471222" y="5410200"/>
            <a:ext cx="1444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NG911 </a:t>
            </a:r>
            <a:r>
              <a:rPr lang="en-US" dirty="0" err="1"/>
              <a:t>PSAPs</a:t>
            </a:r>
            <a:endParaRPr lang="en-US" dirty="0"/>
          </a:p>
        </p:txBody>
      </p:sp>
      <p:cxnSp>
        <p:nvCxnSpPr>
          <p:cNvPr id="746" name="Straight Connector 745"/>
          <p:cNvCxnSpPr>
            <a:endCxn id="744" idx="1"/>
          </p:cNvCxnSpPr>
          <p:nvPr/>
        </p:nvCxnSpPr>
        <p:spPr>
          <a:xfrm flipV="1">
            <a:off x="6892339" y="3613666"/>
            <a:ext cx="575261" cy="5799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9" name="Straight Connector 748"/>
          <p:cNvCxnSpPr>
            <a:endCxn id="728" idx="1"/>
          </p:cNvCxnSpPr>
          <p:nvPr/>
        </p:nvCxnSpPr>
        <p:spPr>
          <a:xfrm>
            <a:off x="6885161" y="4375108"/>
            <a:ext cx="619943" cy="5218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5" name="Straight Connector 1234"/>
          <p:cNvCxnSpPr/>
          <p:nvPr/>
        </p:nvCxnSpPr>
        <p:spPr>
          <a:xfrm flipH="1">
            <a:off x="7223760" y="1097280"/>
            <a:ext cx="91440" cy="521208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2" name="Straight Connector 761"/>
          <p:cNvCxnSpPr/>
          <p:nvPr/>
        </p:nvCxnSpPr>
        <p:spPr>
          <a:xfrm flipH="1">
            <a:off x="1828800" y="1097280"/>
            <a:ext cx="91440" cy="521208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6" name="TextBox 725"/>
          <p:cNvSpPr txBox="1"/>
          <p:nvPr/>
        </p:nvSpPr>
        <p:spPr>
          <a:xfrm>
            <a:off x="182880" y="1371600"/>
            <a:ext cx="20851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Originating Network</a:t>
            </a:r>
          </a:p>
        </p:txBody>
      </p:sp>
      <p:sp>
        <p:nvSpPr>
          <p:cNvPr id="727" name="TextBox 726"/>
          <p:cNvSpPr txBox="1"/>
          <p:nvPr/>
        </p:nvSpPr>
        <p:spPr>
          <a:xfrm>
            <a:off x="6858000" y="1371600"/>
            <a:ext cx="216245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Terminating Network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38542" y="1078468"/>
            <a:ext cx="9105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Contract is for This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762625" y="1276588"/>
            <a:ext cx="155448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920240" y="1276588"/>
            <a:ext cx="155448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3512039" y="6208521"/>
            <a:ext cx="2050561" cy="369332"/>
            <a:chOff x="3561899" y="6183868"/>
            <a:chExt cx="2050561" cy="369332"/>
          </a:xfrm>
        </p:grpSpPr>
        <p:sp>
          <p:nvSpPr>
            <p:cNvPr id="731" name="TextBox 730"/>
            <p:cNvSpPr txBox="1"/>
            <p:nvPr/>
          </p:nvSpPr>
          <p:spPr>
            <a:xfrm>
              <a:off x="3561899" y="6183868"/>
              <a:ext cx="20505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/>
                <a:t>Comtech</a:t>
              </a:r>
              <a:r>
                <a:rPr lang="en-US" dirty="0"/>
                <a:t> TCS </a:t>
              </a:r>
              <a:r>
                <a:rPr lang="en-US" b="1" dirty="0" err="1"/>
                <a:t>ESInet</a:t>
              </a:r>
              <a:endParaRPr lang="en-US" b="1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8104" y="6187160"/>
              <a:ext cx="1243584" cy="365760"/>
            </a:xfrm>
            <a:prstGeom prst="rect">
              <a:avLst/>
            </a:prstGeom>
          </p:spPr>
        </p:pic>
      </p:grp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5DE0CBD4-428B-4D44-B6D4-6BDE95EF4D93}"/>
              </a:ext>
            </a:extLst>
          </p:cNvPr>
          <p:cNvCxnSpPr>
            <a:cxnSpLocks/>
          </p:cNvCxnSpPr>
          <p:nvPr/>
        </p:nvCxnSpPr>
        <p:spPr>
          <a:xfrm flipV="1">
            <a:off x="3074006" y="3979741"/>
            <a:ext cx="5557" cy="42501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114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1">
            <a:normAutofit/>
          </a:bodyPr>
          <a:lstStyle/>
          <a:p>
            <a:r>
              <a:rPr lang="en-US" sz="3800" dirty="0"/>
              <a:t>The next episode… </a:t>
            </a:r>
            <a:br>
              <a:rPr lang="en-US" sz="3800" dirty="0"/>
            </a:br>
            <a:r>
              <a:rPr lang="en-US" sz="3800" dirty="0"/>
              <a:t>what are we getting?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572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000" dirty="0"/>
              <a:t>NENA i3-based ESInet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1800" dirty="0"/>
              <a:t>Defined in NENA 08-003/STA-010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1800" dirty="0"/>
              <a:t>Continued support for Interim RFAI and Legacy CAMA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000" dirty="0"/>
              <a:t>Major Features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1800" dirty="0"/>
              <a:t>Media agnostic (voice, txt, video, pictures, telematics, etc.)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1800" dirty="0"/>
              <a:t>Geospatial call routing and location validation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1800" dirty="0"/>
              <a:t>Extensive Policy Routing…see next slide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1800" dirty="0"/>
              <a:t>Stringent and comprehensive SLAs with Remedies that will hurt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1800" dirty="0"/>
              <a:t>Extensive reporting capabilities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1800" dirty="0"/>
              <a:t>Enhanced monitoring and troubleshooting capabilities</a:t>
            </a:r>
          </a:p>
          <a:p>
            <a:pPr lvl="2">
              <a:spcBef>
                <a:spcPts val="0"/>
              </a:spcBef>
              <a:spcAft>
                <a:spcPts val="300"/>
              </a:spcAft>
            </a:pPr>
            <a:r>
              <a:rPr lang="en-US" sz="1600" dirty="0"/>
              <a:t>Quality per call</a:t>
            </a:r>
          </a:p>
          <a:p>
            <a:pPr lvl="2">
              <a:spcBef>
                <a:spcPts val="0"/>
              </a:spcBef>
              <a:spcAft>
                <a:spcPts val="300"/>
              </a:spcAft>
            </a:pPr>
            <a:r>
              <a:rPr lang="en-US" sz="1600" dirty="0"/>
              <a:t>Monitoring dashboard…shows status of network and components at glance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1800" dirty="0"/>
              <a:t>Elimination of ALI (eventually)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000" dirty="0"/>
              <a:t>Completion October 2019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sz="20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621792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Generation is Now!</a:t>
            </a:r>
          </a:p>
        </p:txBody>
      </p:sp>
    </p:spTree>
    <p:extLst>
      <p:ext uri="{BB962C8B-B14F-4D97-AF65-F5344CB8AC3E}">
        <p14:creationId xmlns:p14="http://schemas.microsoft.com/office/powerpoint/2010/main" val="4286715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4819F-6D7F-45DB-AC6C-CBC41C9CA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SECO Project Team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67538-575E-475F-A2F9-D69D64AE2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/>
              <a:t>SECO</a:t>
            </a:r>
          </a:p>
          <a:p>
            <a:pPr lvl="1"/>
            <a:r>
              <a:rPr lang="en-US" dirty="0"/>
              <a:t>Executive Sponsor – Adam Wasserman</a:t>
            </a:r>
          </a:p>
          <a:p>
            <a:pPr lvl="1"/>
            <a:r>
              <a:rPr lang="en-US" dirty="0"/>
              <a:t>Project Director – Andy Leneweaver</a:t>
            </a:r>
          </a:p>
          <a:p>
            <a:pPr lvl="1"/>
            <a:r>
              <a:rPr lang="en-US" dirty="0"/>
              <a:t> Project QA – Jonathan Cochran</a:t>
            </a:r>
          </a:p>
          <a:p>
            <a:pPr lvl="1"/>
            <a:r>
              <a:rPr lang="en-US" dirty="0"/>
              <a:t>Telephone/Network – Kenn Moisey</a:t>
            </a:r>
          </a:p>
          <a:p>
            <a:pPr lvl="1"/>
            <a:r>
              <a:rPr lang="en-US" dirty="0" err="1"/>
              <a:t>GeoSpatial</a:t>
            </a:r>
            <a:r>
              <a:rPr lang="en-US" dirty="0"/>
              <a:t> Data – Dan Miller</a:t>
            </a:r>
          </a:p>
          <a:p>
            <a:pPr lvl="1"/>
            <a:r>
              <a:rPr lang="en-US" dirty="0"/>
              <a:t>Security – Steve Walsh</a:t>
            </a:r>
          </a:p>
          <a:p>
            <a:r>
              <a:rPr lang="en-US" dirty="0"/>
              <a:t>State CIO – Project Oversight</a:t>
            </a:r>
          </a:p>
          <a:p>
            <a:pPr lvl="1"/>
            <a:r>
              <a:rPr lang="en-US" dirty="0"/>
              <a:t>Rich Tomsinski</a:t>
            </a:r>
          </a:p>
        </p:txBody>
      </p:sp>
    </p:spTree>
    <p:extLst>
      <p:ext uri="{BB962C8B-B14F-4D97-AF65-F5344CB8AC3E}">
        <p14:creationId xmlns:p14="http://schemas.microsoft.com/office/powerpoint/2010/main" val="140511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4819F-6D7F-45DB-AC6C-CBC41C9CA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Project Team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67538-575E-475F-A2F9-D69D64AE2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Comtech </a:t>
            </a:r>
          </a:p>
          <a:p>
            <a:pPr lvl="1"/>
            <a:r>
              <a:rPr lang="en-US" dirty="0"/>
              <a:t>Program Management</a:t>
            </a:r>
          </a:p>
          <a:p>
            <a:pPr lvl="2"/>
            <a:r>
              <a:rPr lang="en-US" dirty="0"/>
              <a:t>Greg Pittsford, Dir, Andrew Singer and SVP Mark Longstaff</a:t>
            </a:r>
          </a:p>
          <a:p>
            <a:pPr lvl="1"/>
            <a:r>
              <a:rPr lang="en-US" dirty="0"/>
              <a:t>Project Management </a:t>
            </a:r>
          </a:p>
          <a:p>
            <a:pPr lvl="2"/>
            <a:r>
              <a:rPr lang="en-US" dirty="0"/>
              <a:t>Sr PM Rebecca Yeatman, Sr PM Lynne Warren and Sr Manager PMO Kris Herzog</a:t>
            </a:r>
          </a:p>
          <a:p>
            <a:pPr lvl="1"/>
            <a:r>
              <a:rPr lang="en-US" dirty="0"/>
              <a:t>NG deployment services</a:t>
            </a:r>
          </a:p>
          <a:p>
            <a:pPr lvl="2"/>
            <a:r>
              <a:rPr lang="en-US" dirty="0"/>
              <a:t>Shae Shaffer, Brody Evans and Michael Mihelich </a:t>
            </a:r>
          </a:p>
          <a:p>
            <a:pPr lvl="1"/>
            <a:r>
              <a:rPr lang="en-US" dirty="0"/>
              <a:t>NG Data Services</a:t>
            </a:r>
          </a:p>
          <a:p>
            <a:pPr lvl="2"/>
            <a:r>
              <a:rPr lang="en-US" dirty="0"/>
              <a:t>Madison Hite, Mandy Naylor and Michael Mihelich </a:t>
            </a:r>
          </a:p>
          <a:p>
            <a:pPr lvl="1"/>
            <a:r>
              <a:rPr lang="en-US" dirty="0"/>
              <a:t>Comtech NOC, Product Management, Network/Telecom/ Application/System Engineering</a:t>
            </a:r>
          </a:p>
          <a:p>
            <a:pPr lvl="1"/>
            <a:r>
              <a:rPr lang="en-US" dirty="0"/>
              <a:t>And the product teams from West viper, Comtech  CPE, Zetron, Solacom, Motorola CallWorks , Motorola Vesta</a:t>
            </a:r>
          </a:p>
        </p:txBody>
      </p:sp>
    </p:spTree>
    <p:extLst>
      <p:ext uri="{BB962C8B-B14F-4D97-AF65-F5344CB8AC3E}">
        <p14:creationId xmlns:p14="http://schemas.microsoft.com/office/powerpoint/2010/main" val="2755894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Autofit/>
          </a:bodyPr>
          <a:lstStyle/>
          <a:p>
            <a:r>
              <a:rPr lang="en-US" sz="3800" dirty="0"/>
              <a:t>   High Level Timeline:</a:t>
            </a:r>
            <a:br>
              <a:rPr lang="en-US" sz="3800" dirty="0"/>
            </a:br>
            <a:r>
              <a:rPr lang="en-US" sz="3800" dirty="0"/>
              <a:t>     </a:t>
            </a:r>
            <a:r>
              <a:rPr lang="en-US" sz="3800" dirty="0" err="1"/>
              <a:t>SoWA</a:t>
            </a:r>
            <a:r>
              <a:rPr lang="en-US" sz="3800" dirty="0"/>
              <a:t> ESInet II conversion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903C1AC-D9D0-42F8-A1B8-34C56BCFC296}"/>
              </a:ext>
            </a:extLst>
          </p:cNvPr>
          <p:cNvGraphicFramePr/>
          <p:nvPr>
            <p:extLst/>
          </p:nvPr>
        </p:nvGraphicFramePr>
        <p:xfrm>
          <a:off x="381000" y="4114800"/>
          <a:ext cx="83820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 4">
            <a:extLst>
              <a:ext uri="{FF2B5EF4-FFF2-40B4-BE49-F238E27FC236}">
                <a16:creationId xmlns:a16="http://schemas.microsoft.com/office/drawing/2014/main" id="{5F769485-0ED9-4D10-A51D-730744325F6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1463675"/>
            <a:ext cx="9144000" cy="2560638"/>
            <a:chOff x="0" y="922"/>
            <a:chExt cx="5760" cy="1613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D856F0B6-27F6-4F27-A922-9332AB95CDA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922"/>
              <a:ext cx="5760" cy="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AB5A2AA3-0B35-4B1A-90EA-F493BDA00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" y="2406"/>
              <a:ext cx="404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rgbClr val="5B9BD5"/>
                  </a:solidFill>
                  <a:effectLst/>
                  <a:latin typeface="Calibri" panose="020F0502020204030204" pitchFamily="34" charset="0"/>
                </a:rPr>
                <a:t>7/25/2017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CC3C491-D35E-4A78-BEF5-347C2F947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8" y="2406"/>
              <a:ext cx="403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rgbClr val="5B9BD5"/>
                  </a:solidFill>
                  <a:effectLst/>
                  <a:latin typeface="Calibri" panose="020F0502020204030204" pitchFamily="34" charset="0"/>
                </a:rPr>
                <a:t>10/1/2019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33E3D5F6-7995-4B47-9D1D-EC32E372B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" y="1880"/>
              <a:ext cx="5085" cy="416"/>
            </a:xfrm>
            <a:custGeom>
              <a:avLst/>
              <a:gdLst>
                <a:gd name="T0" fmla="*/ 0 w 14112"/>
                <a:gd name="T1" fmla="*/ 1152 h 1152"/>
                <a:gd name="T2" fmla="*/ 13824 w 14112"/>
                <a:gd name="T3" fmla="*/ 1152 h 1152"/>
                <a:gd name="T4" fmla="*/ 14112 w 14112"/>
                <a:gd name="T5" fmla="*/ 576 h 1152"/>
                <a:gd name="T6" fmla="*/ 13824 w 14112"/>
                <a:gd name="T7" fmla="*/ 0 h 1152"/>
                <a:gd name="T8" fmla="*/ 0 w 14112"/>
                <a:gd name="T9" fmla="*/ 0 h 1152"/>
                <a:gd name="T10" fmla="*/ 0 w 14112"/>
                <a:gd name="T11" fmla="*/ 1152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112" h="1152">
                  <a:moveTo>
                    <a:pt x="0" y="1152"/>
                  </a:moveTo>
                  <a:lnTo>
                    <a:pt x="13824" y="1152"/>
                  </a:lnTo>
                  <a:cubicBezTo>
                    <a:pt x="13983" y="1152"/>
                    <a:pt x="14112" y="894"/>
                    <a:pt x="14112" y="576"/>
                  </a:cubicBezTo>
                  <a:cubicBezTo>
                    <a:pt x="14112" y="258"/>
                    <a:pt x="13983" y="0"/>
                    <a:pt x="13824" y="0"/>
                  </a:cubicBezTo>
                  <a:lnTo>
                    <a:pt x="0" y="0"/>
                  </a:lnTo>
                  <a:lnTo>
                    <a:pt x="0" y="1152"/>
                  </a:lnTo>
                  <a:close/>
                </a:path>
              </a:pathLst>
            </a:custGeom>
            <a:solidFill>
              <a:srgbClr val="5B9BD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0BE5FB9-22AB-405C-9C43-254593E29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" y="1880"/>
              <a:ext cx="5085" cy="416"/>
            </a:xfrm>
            <a:custGeom>
              <a:avLst/>
              <a:gdLst>
                <a:gd name="T0" fmla="*/ 0 w 14112"/>
                <a:gd name="T1" fmla="*/ 1152 h 1152"/>
                <a:gd name="T2" fmla="*/ 13824 w 14112"/>
                <a:gd name="T3" fmla="*/ 1152 h 1152"/>
                <a:gd name="T4" fmla="*/ 14112 w 14112"/>
                <a:gd name="T5" fmla="*/ 576 h 1152"/>
                <a:gd name="T6" fmla="*/ 13824 w 14112"/>
                <a:gd name="T7" fmla="*/ 0 h 1152"/>
                <a:gd name="T8" fmla="*/ 0 w 14112"/>
                <a:gd name="T9" fmla="*/ 0 h 1152"/>
                <a:gd name="T10" fmla="*/ 0 w 14112"/>
                <a:gd name="T11" fmla="*/ 1152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112" h="1152">
                  <a:moveTo>
                    <a:pt x="0" y="1152"/>
                  </a:moveTo>
                  <a:lnTo>
                    <a:pt x="13824" y="1152"/>
                  </a:lnTo>
                  <a:cubicBezTo>
                    <a:pt x="13983" y="1152"/>
                    <a:pt x="14112" y="894"/>
                    <a:pt x="14112" y="576"/>
                  </a:cubicBezTo>
                  <a:cubicBezTo>
                    <a:pt x="14112" y="258"/>
                    <a:pt x="13983" y="0"/>
                    <a:pt x="13824" y="0"/>
                  </a:cubicBezTo>
                  <a:lnTo>
                    <a:pt x="0" y="0"/>
                  </a:lnTo>
                  <a:lnTo>
                    <a:pt x="0" y="1152"/>
                  </a:lnTo>
                  <a:close/>
                </a:path>
              </a:pathLst>
            </a:custGeom>
            <a:noFill/>
            <a:ln w="6350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E0978714-9BE3-4099-BE17-4AB32E51BC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" y="1880"/>
              <a:ext cx="208" cy="416"/>
            </a:xfrm>
            <a:prstGeom prst="ellipse">
              <a:avLst/>
            </a:prstGeom>
            <a:solidFill>
              <a:srgbClr val="5B9BD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82A555B9-7B9B-4169-A4D3-9ECD824B6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" y="1880"/>
              <a:ext cx="208" cy="416"/>
            </a:xfrm>
            <a:prstGeom prst="ellipse">
              <a:avLst/>
            </a:pr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C4D6464-1C84-4C4D-84BA-C2D6E2D9E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1880"/>
              <a:ext cx="104" cy="416"/>
            </a:xfrm>
            <a:custGeom>
              <a:avLst/>
              <a:gdLst>
                <a:gd name="T0" fmla="*/ 0 w 104"/>
                <a:gd name="T1" fmla="*/ 416 h 416"/>
                <a:gd name="T2" fmla="*/ 104 w 104"/>
                <a:gd name="T3" fmla="*/ 208 h 416"/>
                <a:gd name="T4" fmla="*/ 0 w 104"/>
                <a:gd name="T5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416">
                  <a:moveTo>
                    <a:pt x="0" y="416"/>
                  </a:moveTo>
                  <a:cubicBezTo>
                    <a:pt x="58" y="416"/>
                    <a:pt x="104" y="323"/>
                    <a:pt x="104" y="208"/>
                  </a:cubicBezTo>
                  <a:cubicBezTo>
                    <a:pt x="104" y="93"/>
                    <a:pt x="58" y="0"/>
                    <a:pt x="0" y="0"/>
                  </a:cubicBezTo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484840F0-0F61-4BCD-A5B6-5E9815D217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" y="2329"/>
              <a:ext cx="404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>
                  <a:ln>
                    <a:noFill/>
                  </a:ln>
                  <a:solidFill>
                    <a:srgbClr val="5B9BD5"/>
                  </a:solidFill>
                  <a:effectLst/>
                  <a:latin typeface="Calibri" panose="020F0502020204030204" pitchFamily="34" charset="0"/>
                </a:rPr>
                <a:t>10/1/2017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DCEB037C-9DD0-40C6-9724-CF8A9509A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" y="1880"/>
              <a:ext cx="104" cy="416"/>
            </a:xfrm>
            <a:custGeom>
              <a:avLst/>
              <a:gdLst>
                <a:gd name="T0" fmla="*/ 0 w 104"/>
                <a:gd name="T1" fmla="*/ 416 h 416"/>
                <a:gd name="T2" fmla="*/ 104 w 104"/>
                <a:gd name="T3" fmla="*/ 208 h 416"/>
                <a:gd name="T4" fmla="*/ 0 w 104"/>
                <a:gd name="T5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416">
                  <a:moveTo>
                    <a:pt x="0" y="416"/>
                  </a:moveTo>
                  <a:cubicBezTo>
                    <a:pt x="57" y="416"/>
                    <a:pt x="104" y="323"/>
                    <a:pt x="104" y="208"/>
                  </a:cubicBezTo>
                  <a:cubicBezTo>
                    <a:pt x="104" y="93"/>
                    <a:pt x="57" y="0"/>
                    <a:pt x="0" y="0"/>
                  </a:cubicBezTo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43CC6D96-F050-4CB1-B4C7-7D61C16FAF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" y="2329"/>
              <a:ext cx="363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>
                  <a:ln>
                    <a:noFill/>
                  </a:ln>
                  <a:solidFill>
                    <a:srgbClr val="5B9BD5"/>
                  </a:solidFill>
                  <a:effectLst/>
                  <a:latin typeface="Calibri" panose="020F0502020204030204" pitchFamily="34" charset="0"/>
                </a:rPr>
                <a:t>1/1/2018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09F69250-D436-4E51-95FB-6E877D830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" y="1880"/>
              <a:ext cx="104" cy="416"/>
            </a:xfrm>
            <a:custGeom>
              <a:avLst/>
              <a:gdLst>
                <a:gd name="T0" fmla="*/ 0 w 104"/>
                <a:gd name="T1" fmla="*/ 416 h 416"/>
                <a:gd name="T2" fmla="*/ 104 w 104"/>
                <a:gd name="T3" fmla="*/ 208 h 416"/>
                <a:gd name="T4" fmla="*/ 0 w 104"/>
                <a:gd name="T5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416">
                  <a:moveTo>
                    <a:pt x="0" y="416"/>
                  </a:moveTo>
                  <a:cubicBezTo>
                    <a:pt x="57" y="416"/>
                    <a:pt x="104" y="323"/>
                    <a:pt x="104" y="208"/>
                  </a:cubicBezTo>
                  <a:cubicBezTo>
                    <a:pt x="104" y="93"/>
                    <a:pt x="57" y="0"/>
                    <a:pt x="0" y="0"/>
                  </a:cubicBezTo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57CEB56C-4460-487B-B03E-0766ABD7EC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5" y="2329"/>
              <a:ext cx="363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>
                  <a:ln>
                    <a:noFill/>
                  </a:ln>
                  <a:solidFill>
                    <a:srgbClr val="5B9BD5"/>
                  </a:solidFill>
                  <a:effectLst/>
                  <a:latin typeface="Calibri" panose="020F0502020204030204" pitchFamily="34" charset="0"/>
                </a:rPr>
                <a:t>4/1/2018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D78E43E0-79C6-42DB-B2CA-CB51D1441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0" y="1880"/>
              <a:ext cx="103" cy="416"/>
            </a:xfrm>
            <a:custGeom>
              <a:avLst/>
              <a:gdLst>
                <a:gd name="T0" fmla="*/ 0 w 103"/>
                <a:gd name="T1" fmla="*/ 416 h 416"/>
                <a:gd name="T2" fmla="*/ 103 w 103"/>
                <a:gd name="T3" fmla="*/ 208 h 416"/>
                <a:gd name="T4" fmla="*/ 0 w 103"/>
                <a:gd name="T5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416">
                  <a:moveTo>
                    <a:pt x="0" y="416"/>
                  </a:moveTo>
                  <a:cubicBezTo>
                    <a:pt x="57" y="416"/>
                    <a:pt x="103" y="323"/>
                    <a:pt x="103" y="208"/>
                  </a:cubicBezTo>
                  <a:cubicBezTo>
                    <a:pt x="103" y="93"/>
                    <a:pt x="57" y="0"/>
                    <a:pt x="0" y="0"/>
                  </a:cubicBezTo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66BE3B55-E5DA-4A95-96D2-C291D3D65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329"/>
              <a:ext cx="363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>
                  <a:ln>
                    <a:noFill/>
                  </a:ln>
                  <a:solidFill>
                    <a:srgbClr val="5B9BD5"/>
                  </a:solidFill>
                  <a:effectLst/>
                  <a:latin typeface="Calibri" panose="020F0502020204030204" pitchFamily="34" charset="0"/>
                </a:rPr>
                <a:t>7/1/2018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C37A5D52-65B8-4133-9528-942A827E4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80"/>
              <a:ext cx="103" cy="416"/>
            </a:xfrm>
            <a:custGeom>
              <a:avLst/>
              <a:gdLst>
                <a:gd name="T0" fmla="*/ 0 w 103"/>
                <a:gd name="T1" fmla="*/ 416 h 416"/>
                <a:gd name="T2" fmla="*/ 103 w 103"/>
                <a:gd name="T3" fmla="*/ 208 h 416"/>
                <a:gd name="T4" fmla="*/ 0 w 103"/>
                <a:gd name="T5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416">
                  <a:moveTo>
                    <a:pt x="0" y="416"/>
                  </a:moveTo>
                  <a:cubicBezTo>
                    <a:pt x="57" y="416"/>
                    <a:pt x="103" y="323"/>
                    <a:pt x="103" y="208"/>
                  </a:cubicBezTo>
                  <a:cubicBezTo>
                    <a:pt x="103" y="93"/>
                    <a:pt x="57" y="0"/>
                    <a:pt x="0" y="0"/>
                  </a:cubicBezTo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59517388-EA93-4A27-91A0-43EEB3C7C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1" y="2329"/>
              <a:ext cx="404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>
                  <a:ln>
                    <a:noFill/>
                  </a:ln>
                  <a:solidFill>
                    <a:srgbClr val="5B9BD5"/>
                  </a:solidFill>
                  <a:effectLst/>
                  <a:latin typeface="Calibri" panose="020F0502020204030204" pitchFamily="34" charset="0"/>
                </a:rPr>
                <a:t>10/1/2018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5D0F59F3-3E8E-476A-AE17-E1B53041B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" y="1880"/>
              <a:ext cx="103" cy="416"/>
            </a:xfrm>
            <a:custGeom>
              <a:avLst/>
              <a:gdLst>
                <a:gd name="T0" fmla="*/ 0 w 103"/>
                <a:gd name="T1" fmla="*/ 416 h 416"/>
                <a:gd name="T2" fmla="*/ 103 w 103"/>
                <a:gd name="T3" fmla="*/ 208 h 416"/>
                <a:gd name="T4" fmla="*/ 0 w 103"/>
                <a:gd name="T5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416">
                  <a:moveTo>
                    <a:pt x="0" y="416"/>
                  </a:moveTo>
                  <a:cubicBezTo>
                    <a:pt x="57" y="416"/>
                    <a:pt x="103" y="323"/>
                    <a:pt x="103" y="208"/>
                  </a:cubicBezTo>
                  <a:cubicBezTo>
                    <a:pt x="103" y="93"/>
                    <a:pt x="57" y="0"/>
                    <a:pt x="0" y="0"/>
                  </a:cubicBezTo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id="{83E4B6DD-B1D6-414B-A10D-1B6C31107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3" y="2329"/>
              <a:ext cx="364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>
                  <a:ln>
                    <a:noFill/>
                  </a:ln>
                  <a:solidFill>
                    <a:srgbClr val="5B9BD5"/>
                  </a:solidFill>
                  <a:effectLst/>
                  <a:latin typeface="Calibri" panose="020F0502020204030204" pitchFamily="34" charset="0"/>
                </a:rPr>
                <a:t>1/1/2019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0466228C-0496-4BE3-B243-7EE55FB16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4" y="1880"/>
              <a:ext cx="103" cy="416"/>
            </a:xfrm>
            <a:custGeom>
              <a:avLst/>
              <a:gdLst>
                <a:gd name="T0" fmla="*/ 0 w 103"/>
                <a:gd name="T1" fmla="*/ 416 h 416"/>
                <a:gd name="T2" fmla="*/ 103 w 103"/>
                <a:gd name="T3" fmla="*/ 208 h 416"/>
                <a:gd name="T4" fmla="*/ 0 w 103"/>
                <a:gd name="T5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416">
                  <a:moveTo>
                    <a:pt x="0" y="416"/>
                  </a:moveTo>
                  <a:cubicBezTo>
                    <a:pt x="57" y="416"/>
                    <a:pt x="103" y="323"/>
                    <a:pt x="103" y="208"/>
                  </a:cubicBezTo>
                  <a:cubicBezTo>
                    <a:pt x="103" y="93"/>
                    <a:pt x="57" y="0"/>
                    <a:pt x="0" y="0"/>
                  </a:cubicBezTo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4">
              <a:extLst>
                <a:ext uri="{FF2B5EF4-FFF2-40B4-BE49-F238E27FC236}">
                  <a16:creationId xmlns:a16="http://schemas.microsoft.com/office/drawing/2014/main" id="{E10FD329-815A-4F5C-872A-467C7F3B00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6" y="2329"/>
              <a:ext cx="364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>
                  <a:ln>
                    <a:noFill/>
                  </a:ln>
                  <a:solidFill>
                    <a:srgbClr val="5B9BD5"/>
                  </a:solidFill>
                  <a:effectLst/>
                  <a:latin typeface="Calibri" panose="020F0502020204030204" pitchFamily="34" charset="0"/>
                </a:rPr>
                <a:t>4/1/2019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BBFBC212-308F-44E6-8D1C-27E5F1B11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1" y="1880"/>
              <a:ext cx="104" cy="416"/>
            </a:xfrm>
            <a:custGeom>
              <a:avLst/>
              <a:gdLst>
                <a:gd name="T0" fmla="*/ 0 w 104"/>
                <a:gd name="T1" fmla="*/ 416 h 416"/>
                <a:gd name="T2" fmla="*/ 104 w 104"/>
                <a:gd name="T3" fmla="*/ 208 h 416"/>
                <a:gd name="T4" fmla="*/ 0 w 104"/>
                <a:gd name="T5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416">
                  <a:moveTo>
                    <a:pt x="0" y="416"/>
                  </a:moveTo>
                  <a:cubicBezTo>
                    <a:pt x="58" y="416"/>
                    <a:pt x="104" y="323"/>
                    <a:pt x="104" y="208"/>
                  </a:cubicBezTo>
                  <a:cubicBezTo>
                    <a:pt x="104" y="93"/>
                    <a:pt x="58" y="0"/>
                    <a:pt x="0" y="0"/>
                  </a:cubicBezTo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6">
              <a:extLst>
                <a:ext uri="{FF2B5EF4-FFF2-40B4-BE49-F238E27FC236}">
                  <a16:creationId xmlns:a16="http://schemas.microsoft.com/office/drawing/2014/main" id="{471243A3-066E-4911-97D2-04142F88D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4" y="2329"/>
              <a:ext cx="363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>
                  <a:ln>
                    <a:noFill/>
                  </a:ln>
                  <a:solidFill>
                    <a:srgbClr val="5B9BD5"/>
                  </a:solidFill>
                  <a:effectLst/>
                  <a:latin typeface="Calibri" panose="020F0502020204030204" pitchFamily="34" charset="0"/>
                </a:rPr>
                <a:t>7/1/2019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DF73FA7D-E687-4821-BB7F-554DCEBBE4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" y="1880"/>
              <a:ext cx="4" cy="409"/>
            </a:xfrm>
            <a:custGeom>
              <a:avLst/>
              <a:gdLst>
                <a:gd name="T0" fmla="*/ 4 w 4"/>
                <a:gd name="T1" fmla="*/ 15 h 409"/>
                <a:gd name="T2" fmla="*/ 0 w 4"/>
                <a:gd name="T3" fmla="*/ 0 h 409"/>
                <a:gd name="T4" fmla="*/ 4 w 4"/>
                <a:gd name="T5" fmla="*/ 23 h 409"/>
                <a:gd name="T6" fmla="*/ 0 w 4"/>
                <a:gd name="T7" fmla="*/ 39 h 409"/>
                <a:gd name="T8" fmla="*/ 4 w 4"/>
                <a:gd name="T9" fmla="*/ 23 h 409"/>
                <a:gd name="T10" fmla="*/ 4 w 4"/>
                <a:gd name="T11" fmla="*/ 62 h 409"/>
                <a:gd name="T12" fmla="*/ 0 w 4"/>
                <a:gd name="T13" fmla="*/ 46 h 409"/>
                <a:gd name="T14" fmla="*/ 4 w 4"/>
                <a:gd name="T15" fmla="*/ 70 h 409"/>
                <a:gd name="T16" fmla="*/ 0 w 4"/>
                <a:gd name="T17" fmla="*/ 85 h 409"/>
                <a:gd name="T18" fmla="*/ 4 w 4"/>
                <a:gd name="T19" fmla="*/ 70 h 409"/>
                <a:gd name="T20" fmla="*/ 4 w 4"/>
                <a:gd name="T21" fmla="*/ 108 h 409"/>
                <a:gd name="T22" fmla="*/ 0 w 4"/>
                <a:gd name="T23" fmla="*/ 93 h 409"/>
                <a:gd name="T24" fmla="*/ 4 w 4"/>
                <a:gd name="T25" fmla="*/ 116 h 409"/>
                <a:gd name="T26" fmla="*/ 0 w 4"/>
                <a:gd name="T27" fmla="*/ 131 h 409"/>
                <a:gd name="T28" fmla="*/ 4 w 4"/>
                <a:gd name="T29" fmla="*/ 116 h 409"/>
                <a:gd name="T30" fmla="*/ 4 w 4"/>
                <a:gd name="T31" fmla="*/ 154 h 409"/>
                <a:gd name="T32" fmla="*/ 0 w 4"/>
                <a:gd name="T33" fmla="*/ 139 h 409"/>
                <a:gd name="T34" fmla="*/ 4 w 4"/>
                <a:gd name="T35" fmla="*/ 162 h 409"/>
                <a:gd name="T36" fmla="*/ 0 w 4"/>
                <a:gd name="T37" fmla="*/ 177 h 409"/>
                <a:gd name="T38" fmla="*/ 4 w 4"/>
                <a:gd name="T39" fmla="*/ 162 h 409"/>
                <a:gd name="T40" fmla="*/ 4 w 4"/>
                <a:gd name="T41" fmla="*/ 200 h 409"/>
                <a:gd name="T42" fmla="*/ 0 w 4"/>
                <a:gd name="T43" fmla="*/ 185 h 409"/>
                <a:gd name="T44" fmla="*/ 4 w 4"/>
                <a:gd name="T45" fmla="*/ 208 h 409"/>
                <a:gd name="T46" fmla="*/ 0 w 4"/>
                <a:gd name="T47" fmla="*/ 224 h 409"/>
                <a:gd name="T48" fmla="*/ 4 w 4"/>
                <a:gd name="T49" fmla="*/ 208 h 409"/>
                <a:gd name="T50" fmla="*/ 4 w 4"/>
                <a:gd name="T51" fmla="*/ 247 h 409"/>
                <a:gd name="T52" fmla="*/ 0 w 4"/>
                <a:gd name="T53" fmla="*/ 231 h 409"/>
                <a:gd name="T54" fmla="*/ 4 w 4"/>
                <a:gd name="T55" fmla="*/ 255 h 409"/>
                <a:gd name="T56" fmla="*/ 0 w 4"/>
                <a:gd name="T57" fmla="*/ 270 h 409"/>
                <a:gd name="T58" fmla="*/ 4 w 4"/>
                <a:gd name="T59" fmla="*/ 255 h 409"/>
                <a:gd name="T60" fmla="*/ 4 w 4"/>
                <a:gd name="T61" fmla="*/ 293 h 409"/>
                <a:gd name="T62" fmla="*/ 0 w 4"/>
                <a:gd name="T63" fmla="*/ 278 h 409"/>
                <a:gd name="T64" fmla="*/ 4 w 4"/>
                <a:gd name="T65" fmla="*/ 301 h 409"/>
                <a:gd name="T66" fmla="*/ 0 w 4"/>
                <a:gd name="T67" fmla="*/ 316 h 409"/>
                <a:gd name="T68" fmla="*/ 4 w 4"/>
                <a:gd name="T69" fmla="*/ 301 h 409"/>
                <a:gd name="T70" fmla="*/ 4 w 4"/>
                <a:gd name="T71" fmla="*/ 339 h 409"/>
                <a:gd name="T72" fmla="*/ 0 w 4"/>
                <a:gd name="T73" fmla="*/ 324 h 409"/>
                <a:gd name="T74" fmla="*/ 4 w 4"/>
                <a:gd name="T75" fmla="*/ 347 h 409"/>
                <a:gd name="T76" fmla="*/ 0 w 4"/>
                <a:gd name="T77" fmla="*/ 362 h 409"/>
                <a:gd name="T78" fmla="*/ 4 w 4"/>
                <a:gd name="T79" fmla="*/ 347 h 409"/>
                <a:gd name="T80" fmla="*/ 4 w 4"/>
                <a:gd name="T81" fmla="*/ 385 h 409"/>
                <a:gd name="T82" fmla="*/ 0 w 4"/>
                <a:gd name="T83" fmla="*/ 370 h 409"/>
                <a:gd name="T84" fmla="*/ 4 w 4"/>
                <a:gd name="T85" fmla="*/ 393 h 409"/>
                <a:gd name="T86" fmla="*/ 0 w 4"/>
                <a:gd name="T87" fmla="*/ 409 h 409"/>
                <a:gd name="T88" fmla="*/ 4 w 4"/>
                <a:gd name="T89" fmla="*/ 393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" h="409">
                  <a:moveTo>
                    <a:pt x="4" y="0"/>
                  </a:moveTo>
                  <a:lnTo>
                    <a:pt x="4" y="1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4" y="0"/>
                  </a:lnTo>
                  <a:close/>
                  <a:moveTo>
                    <a:pt x="4" y="23"/>
                  </a:moveTo>
                  <a:lnTo>
                    <a:pt x="4" y="39"/>
                  </a:lnTo>
                  <a:lnTo>
                    <a:pt x="0" y="39"/>
                  </a:lnTo>
                  <a:lnTo>
                    <a:pt x="0" y="23"/>
                  </a:lnTo>
                  <a:lnTo>
                    <a:pt x="4" y="23"/>
                  </a:lnTo>
                  <a:close/>
                  <a:moveTo>
                    <a:pt x="4" y="46"/>
                  </a:moveTo>
                  <a:lnTo>
                    <a:pt x="4" y="62"/>
                  </a:lnTo>
                  <a:lnTo>
                    <a:pt x="0" y="62"/>
                  </a:lnTo>
                  <a:lnTo>
                    <a:pt x="0" y="46"/>
                  </a:lnTo>
                  <a:lnTo>
                    <a:pt x="4" y="46"/>
                  </a:lnTo>
                  <a:close/>
                  <a:moveTo>
                    <a:pt x="4" y="70"/>
                  </a:moveTo>
                  <a:lnTo>
                    <a:pt x="4" y="85"/>
                  </a:lnTo>
                  <a:lnTo>
                    <a:pt x="0" y="85"/>
                  </a:lnTo>
                  <a:lnTo>
                    <a:pt x="0" y="70"/>
                  </a:lnTo>
                  <a:lnTo>
                    <a:pt x="4" y="70"/>
                  </a:lnTo>
                  <a:close/>
                  <a:moveTo>
                    <a:pt x="4" y="93"/>
                  </a:moveTo>
                  <a:lnTo>
                    <a:pt x="4" y="108"/>
                  </a:lnTo>
                  <a:lnTo>
                    <a:pt x="0" y="108"/>
                  </a:lnTo>
                  <a:lnTo>
                    <a:pt x="0" y="93"/>
                  </a:lnTo>
                  <a:lnTo>
                    <a:pt x="4" y="93"/>
                  </a:lnTo>
                  <a:close/>
                  <a:moveTo>
                    <a:pt x="4" y="116"/>
                  </a:moveTo>
                  <a:lnTo>
                    <a:pt x="4" y="131"/>
                  </a:lnTo>
                  <a:lnTo>
                    <a:pt x="0" y="131"/>
                  </a:lnTo>
                  <a:lnTo>
                    <a:pt x="0" y="116"/>
                  </a:lnTo>
                  <a:lnTo>
                    <a:pt x="4" y="116"/>
                  </a:lnTo>
                  <a:close/>
                  <a:moveTo>
                    <a:pt x="4" y="139"/>
                  </a:moveTo>
                  <a:lnTo>
                    <a:pt x="4" y="154"/>
                  </a:lnTo>
                  <a:lnTo>
                    <a:pt x="0" y="154"/>
                  </a:lnTo>
                  <a:lnTo>
                    <a:pt x="0" y="139"/>
                  </a:lnTo>
                  <a:lnTo>
                    <a:pt x="4" y="139"/>
                  </a:lnTo>
                  <a:close/>
                  <a:moveTo>
                    <a:pt x="4" y="162"/>
                  </a:moveTo>
                  <a:lnTo>
                    <a:pt x="4" y="177"/>
                  </a:lnTo>
                  <a:lnTo>
                    <a:pt x="0" y="177"/>
                  </a:lnTo>
                  <a:lnTo>
                    <a:pt x="0" y="162"/>
                  </a:lnTo>
                  <a:lnTo>
                    <a:pt x="4" y="162"/>
                  </a:lnTo>
                  <a:close/>
                  <a:moveTo>
                    <a:pt x="4" y="185"/>
                  </a:moveTo>
                  <a:lnTo>
                    <a:pt x="4" y="200"/>
                  </a:lnTo>
                  <a:lnTo>
                    <a:pt x="0" y="200"/>
                  </a:lnTo>
                  <a:lnTo>
                    <a:pt x="0" y="185"/>
                  </a:lnTo>
                  <a:lnTo>
                    <a:pt x="4" y="185"/>
                  </a:lnTo>
                  <a:close/>
                  <a:moveTo>
                    <a:pt x="4" y="208"/>
                  </a:moveTo>
                  <a:lnTo>
                    <a:pt x="4" y="224"/>
                  </a:lnTo>
                  <a:lnTo>
                    <a:pt x="0" y="224"/>
                  </a:lnTo>
                  <a:lnTo>
                    <a:pt x="0" y="208"/>
                  </a:lnTo>
                  <a:lnTo>
                    <a:pt x="4" y="208"/>
                  </a:lnTo>
                  <a:close/>
                  <a:moveTo>
                    <a:pt x="4" y="231"/>
                  </a:moveTo>
                  <a:lnTo>
                    <a:pt x="4" y="247"/>
                  </a:lnTo>
                  <a:lnTo>
                    <a:pt x="0" y="247"/>
                  </a:lnTo>
                  <a:lnTo>
                    <a:pt x="0" y="231"/>
                  </a:lnTo>
                  <a:lnTo>
                    <a:pt x="4" y="231"/>
                  </a:lnTo>
                  <a:close/>
                  <a:moveTo>
                    <a:pt x="4" y="255"/>
                  </a:moveTo>
                  <a:lnTo>
                    <a:pt x="4" y="270"/>
                  </a:lnTo>
                  <a:lnTo>
                    <a:pt x="0" y="270"/>
                  </a:lnTo>
                  <a:lnTo>
                    <a:pt x="0" y="255"/>
                  </a:lnTo>
                  <a:lnTo>
                    <a:pt x="4" y="255"/>
                  </a:lnTo>
                  <a:close/>
                  <a:moveTo>
                    <a:pt x="4" y="278"/>
                  </a:moveTo>
                  <a:lnTo>
                    <a:pt x="4" y="293"/>
                  </a:lnTo>
                  <a:lnTo>
                    <a:pt x="0" y="293"/>
                  </a:lnTo>
                  <a:lnTo>
                    <a:pt x="0" y="278"/>
                  </a:lnTo>
                  <a:lnTo>
                    <a:pt x="4" y="278"/>
                  </a:lnTo>
                  <a:close/>
                  <a:moveTo>
                    <a:pt x="4" y="301"/>
                  </a:moveTo>
                  <a:lnTo>
                    <a:pt x="4" y="316"/>
                  </a:lnTo>
                  <a:lnTo>
                    <a:pt x="0" y="316"/>
                  </a:lnTo>
                  <a:lnTo>
                    <a:pt x="0" y="301"/>
                  </a:lnTo>
                  <a:lnTo>
                    <a:pt x="4" y="301"/>
                  </a:lnTo>
                  <a:close/>
                  <a:moveTo>
                    <a:pt x="4" y="324"/>
                  </a:moveTo>
                  <a:lnTo>
                    <a:pt x="4" y="339"/>
                  </a:lnTo>
                  <a:lnTo>
                    <a:pt x="0" y="339"/>
                  </a:lnTo>
                  <a:lnTo>
                    <a:pt x="0" y="324"/>
                  </a:lnTo>
                  <a:lnTo>
                    <a:pt x="4" y="324"/>
                  </a:lnTo>
                  <a:close/>
                  <a:moveTo>
                    <a:pt x="4" y="347"/>
                  </a:moveTo>
                  <a:lnTo>
                    <a:pt x="4" y="362"/>
                  </a:lnTo>
                  <a:lnTo>
                    <a:pt x="0" y="362"/>
                  </a:lnTo>
                  <a:lnTo>
                    <a:pt x="0" y="347"/>
                  </a:lnTo>
                  <a:lnTo>
                    <a:pt x="4" y="347"/>
                  </a:lnTo>
                  <a:close/>
                  <a:moveTo>
                    <a:pt x="4" y="370"/>
                  </a:moveTo>
                  <a:lnTo>
                    <a:pt x="4" y="385"/>
                  </a:lnTo>
                  <a:lnTo>
                    <a:pt x="0" y="385"/>
                  </a:lnTo>
                  <a:lnTo>
                    <a:pt x="0" y="370"/>
                  </a:lnTo>
                  <a:lnTo>
                    <a:pt x="4" y="370"/>
                  </a:lnTo>
                  <a:close/>
                  <a:moveTo>
                    <a:pt x="4" y="393"/>
                  </a:moveTo>
                  <a:lnTo>
                    <a:pt x="4" y="409"/>
                  </a:lnTo>
                  <a:lnTo>
                    <a:pt x="0" y="409"/>
                  </a:lnTo>
                  <a:lnTo>
                    <a:pt x="0" y="393"/>
                  </a:lnTo>
                  <a:lnTo>
                    <a:pt x="4" y="393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9CE3BDFB-D8F0-44F6-9702-8B3282228C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7" y="1888"/>
              <a:ext cx="4" cy="408"/>
            </a:xfrm>
            <a:custGeom>
              <a:avLst/>
              <a:gdLst>
                <a:gd name="T0" fmla="*/ 0 w 4"/>
                <a:gd name="T1" fmla="*/ 393 h 408"/>
                <a:gd name="T2" fmla="*/ 4 w 4"/>
                <a:gd name="T3" fmla="*/ 408 h 408"/>
                <a:gd name="T4" fmla="*/ 0 w 4"/>
                <a:gd name="T5" fmla="*/ 385 h 408"/>
                <a:gd name="T6" fmla="*/ 4 w 4"/>
                <a:gd name="T7" fmla="*/ 370 h 408"/>
                <a:gd name="T8" fmla="*/ 0 w 4"/>
                <a:gd name="T9" fmla="*/ 385 h 408"/>
                <a:gd name="T10" fmla="*/ 0 w 4"/>
                <a:gd name="T11" fmla="*/ 347 h 408"/>
                <a:gd name="T12" fmla="*/ 4 w 4"/>
                <a:gd name="T13" fmla="*/ 362 h 408"/>
                <a:gd name="T14" fmla="*/ 0 w 4"/>
                <a:gd name="T15" fmla="*/ 339 h 408"/>
                <a:gd name="T16" fmla="*/ 4 w 4"/>
                <a:gd name="T17" fmla="*/ 324 h 408"/>
                <a:gd name="T18" fmla="*/ 0 w 4"/>
                <a:gd name="T19" fmla="*/ 339 h 408"/>
                <a:gd name="T20" fmla="*/ 0 w 4"/>
                <a:gd name="T21" fmla="*/ 300 h 408"/>
                <a:gd name="T22" fmla="*/ 4 w 4"/>
                <a:gd name="T23" fmla="*/ 316 h 408"/>
                <a:gd name="T24" fmla="*/ 0 w 4"/>
                <a:gd name="T25" fmla="*/ 293 h 408"/>
                <a:gd name="T26" fmla="*/ 4 w 4"/>
                <a:gd name="T27" fmla="*/ 277 h 408"/>
                <a:gd name="T28" fmla="*/ 0 w 4"/>
                <a:gd name="T29" fmla="*/ 293 h 408"/>
                <a:gd name="T30" fmla="*/ 0 w 4"/>
                <a:gd name="T31" fmla="*/ 254 h 408"/>
                <a:gd name="T32" fmla="*/ 4 w 4"/>
                <a:gd name="T33" fmla="*/ 270 h 408"/>
                <a:gd name="T34" fmla="*/ 0 w 4"/>
                <a:gd name="T35" fmla="*/ 247 h 408"/>
                <a:gd name="T36" fmla="*/ 4 w 4"/>
                <a:gd name="T37" fmla="*/ 231 h 408"/>
                <a:gd name="T38" fmla="*/ 0 w 4"/>
                <a:gd name="T39" fmla="*/ 247 h 408"/>
                <a:gd name="T40" fmla="*/ 0 w 4"/>
                <a:gd name="T41" fmla="*/ 208 h 408"/>
                <a:gd name="T42" fmla="*/ 4 w 4"/>
                <a:gd name="T43" fmla="*/ 223 h 408"/>
                <a:gd name="T44" fmla="*/ 0 w 4"/>
                <a:gd name="T45" fmla="*/ 200 h 408"/>
                <a:gd name="T46" fmla="*/ 4 w 4"/>
                <a:gd name="T47" fmla="*/ 185 h 408"/>
                <a:gd name="T48" fmla="*/ 0 w 4"/>
                <a:gd name="T49" fmla="*/ 200 h 408"/>
                <a:gd name="T50" fmla="*/ 0 w 4"/>
                <a:gd name="T51" fmla="*/ 162 h 408"/>
                <a:gd name="T52" fmla="*/ 4 w 4"/>
                <a:gd name="T53" fmla="*/ 177 h 408"/>
                <a:gd name="T54" fmla="*/ 0 w 4"/>
                <a:gd name="T55" fmla="*/ 154 h 408"/>
                <a:gd name="T56" fmla="*/ 4 w 4"/>
                <a:gd name="T57" fmla="*/ 139 h 408"/>
                <a:gd name="T58" fmla="*/ 0 w 4"/>
                <a:gd name="T59" fmla="*/ 154 h 408"/>
                <a:gd name="T60" fmla="*/ 0 w 4"/>
                <a:gd name="T61" fmla="*/ 115 h 408"/>
                <a:gd name="T62" fmla="*/ 4 w 4"/>
                <a:gd name="T63" fmla="*/ 131 h 408"/>
                <a:gd name="T64" fmla="*/ 0 w 4"/>
                <a:gd name="T65" fmla="*/ 108 h 408"/>
                <a:gd name="T66" fmla="*/ 4 w 4"/>
                <a:gd name="T67" fmla="*/ 92 h 408"/>
                <a:gd name="T68" fmla="*/ 0 w 4"/>
                <a:gd name="T69" fmla="*/ 108 h 408"/>
                <a:gd name="T70" fmla="*/ 0 w 4"/>
                <a:gd name="T71" fmla="*/ 69 h 408"/>
                <a:gd name="T72" fmla="*/ 4 w 4"/>
                <a:gd name="T73" fmla="*/ 85 h 408"/>
                <a:gd name="T74" fmla="*/ 0 w 4"/>
                <a:gd name="T75" fmla="*/ 62 h 408"/>
                <a:gd name="T76" fmla="*/ 4 w 4"/>
                <a:gd name="T77" fmla="*/ 46 h 408"/>
                <a:gd name="T78" fmla="*/ 0 w 4"/>
                <a:gd name="T79" fmla="*/ 62 h 408"/>
                <a:gd name="T80" fmla="*/ 0 w 4"/>
                <a:gd name="T81" fmla="*/ 23 h 408"/>
                <a:gd name="T82" fmla="*/ 4 w 4"/>
                <a:gd name="T83" fmla="*/ 38 h 408"/>
                <a:gd name="T84" fmla="*/ 0 w 4"/>
                <a:gd name="T85" fmla="*/ 15 h 408"/>
                <a:gd name="T86" fmla="*/ 4 w 4"/>
                <a:gd name="T87" fmla="*/ 0 h 408"/>
                <a:gd name="T88" fmla="*/ 0 w 4"/>
                <a:gd name="T89" fmla="*/ 15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" h="408">
                  <a:moveTo>
                    <a:pt x="0" y="408"/>
                  </a:moveTo>
                  <a:lnTo>
                    <a:pt x="0" y="393"/>
                  </a:lnTo>
                  <a:lnTo>
                    <a:pt x="4" y="393"/>
                  </a:lnTo>
                  <a:lnTo>
                    <a:pt x="4" y="408"/>
                  </a:lnTo>
                  <a:lnTo>
                    <a:pt x="0" y="408"/>
                  </a:lnTo>
                  <a:close/>
                  <a:moveTo>
                    <a:pt x="0" y="385"/>
                  </a:moveTo>
                  <a:lnTo>
                    <a:pt x="0" y="370"/>
                  </a:lnTo>
                  <a:lnTo>
                    <a:pt x="4" y="370"/>
                  </a:lnTo>
                  <a:lnTo>
                    <a:pt x="4" y="385"/>
                  </a:lnTo>
                  <a:lnTo>
                    <a:pt x="0" y="385"/>
                  </a:lnTo>
                  <a:close/>
                  <a:moveTo>
                    <a:pt x="0" y="362"/>
                  </a:moveTo>
                  <a:lnTo>
                    <a:pt x="0" y="347"/>
                  </a:lnTo>
                  <a:lnTo>
                    <a:pt x="4" y="347"/>
                  </a:lnTo>
                  <a:lnTo>
                    <a:pt x="4" y="362"/>
                  </a:lnTo>
                  <a:lnTo>
                    <a:pt x="0" y="362"/>
                  </a:lnTo>
                  <a:close/>
                  <a:moveTo>
                    <a:pt x="0" y="339"/>
                  </a:moveTo>
                  <a:lnTo>
                    <a:pt x="0" y="324"/>
                  </a:lnTo>
                  <a:lnTo>
                    <a:pt x="4" y="324"/>
                  </a:lnTo>
                  <a:lnTo>
                    <a:pt x="4" y="339"/>
                  </a:lnTo>
                  <a:lnTo>
                    <a:pt x="0" y="339"/>
                  </a:lnTo>
                  <a:close/>
                  <a:moveTo>
                    <a:pt x="0" y="316"/>
                  </a:moveTo>
                  <a:lnTo>
                    <a:pt x="0" y="300"/>
                  </a:lnTo>
                  <a:lnTo>
                    <a:pt x="4" y="300"/>
                  </a:lnTo>
                  <a:lnTo>
                    <a:pt x="4" y="316"/>
                  </a:lnTo>
                  <a:lnTo>
                    <a:pt x="0" y="316"/>
                  </a:lnTo>
                  <a:close/>
                  <a:moveTo>
                    <a:pt x="0" y="293"/>
                  </a:moveTo>
                  <a:lnTo>
                    <a:pt x="0" y="277"/>
                  </a:lnTo>
                  <a:lnTo>
                    <a:pt x="4" y="277"/>
                  </a:lnTo>
                  <a:lnTo>
                    <a:pt x="4" y="293"/>
                  </a:lnTo>
                  <a:lnTo>
                    <a:pt x="0" y="293"/>
                  </a:lnTo>
                  <a:close/>
                  <a:moveTo>
                    <a:pt x="0" y="270"/>
                  </a:moveTo>
                  <a:lnTo>
                    <a:pt x="0" y="254"/>
                  </a:lnTo>
                  <a:lnTo>
                    <a:pt x="4" y="254"/>
                  </a:lnTo>
                  <a:lnTo>
                    <a:pt x="4" y="270"/>
                  </a:lnTo>
                  <a:lnTo>
                    <a:pt x="0" y="270"/>
                  </a:lnTo>
                  <a:close/>
                  <a:moveTo>
                    <a:pt x="0" y="247"/>
                  </a:moveTo>
                  <a:lnTo>
                    <a:pt x="0" y="231"/>
                  </a:lnTo>
                  <a:lnTo>
                    <a:pt x="4" y="231"/>
                  </a:lnTo>
                  <a:lnTo>
                    <a:pt x="4" y="247"/>
                  </a:lnTo>
                  <a:lnTo>
                    <a:pt x="0" y="247"/>
                  </a:lnTo>
                  <a:close/>
                  <a:moveTo>
                    <a:pt x="0" y="223"/>
                  </a:moveTo>
                  <a:lnTo>
                    <a:pt x="0" y="208"/>
                  </a:lnTo>
                  <a:lnTo>
                    <a:pt x="4" y="208"/>
                  </a:lnTo>
                  <a:lnTo>
                    <a:pt x="4" y="223"/>
                  </a:lnTo>
                  <a:lnTo>
                    <a:pt x="0" y="223"/>
                  </a:lnTo>
                  <a:close/>
                  <a:moveTo>
                    <a:pt x="0" y="200"/>
                  </a:moveTo>
                  <a:lnTo>
                    <a:pt x="0" y="185"/>
                  </a:lnTo>
                  <a:lnTo>
                    <a:pt x="4" y="185"/>
                  </a:lnTo>
                  <a:lnTo>
                    <a:pt x="4" y="200"/>
                  </a:lnTo>
                  <a:lnTo>
                    <a:pt x="0" y="200"/>
                  </a:lnTo>
                  <a:close/>
                  <a:moveTo>
                    <a:pt x="0" y="177"/>
                  </a:moveTo>
                  <a:lnTo>
                    <a:pt x="0" y="162"/>
                  </a:lnTo>
                  <a:lnTo>
                    <a:pt x="4" y="162"/>
                  </a:lnTo>
                  <a:lnTo>
                    <a:pt x="4" y="177"/>
                  </a:lnTo>
                  <a:lnTo>
                    <a:pt x="0" y="177"/>
                  </a:lnTo>
                  <a:close/>
                  <a:moveTo>
                    <a:pt x="0" y="154"/>
                  </a:moveTo>
                  <a:lnTo>
                    <a:pt x="0" y="139"/>
                  </a:lnTo>
                  <a:lnTo>
                    <a:pt x="4" y="139"/>
                  </a:lnTo>
                  <a:lnTo>
                    <a:pt x="4" y="154"/>
                  </a:lnTo>
                  <a:lnTo>
                    <a:pt x="0" y="154"/>
                  </a:lnTo>
                  <a:close/>
                  <a:moveTo>
                    <a:pt x="0" y="131"/>
                  </a:moveTo>
                  <a:lnTo>
                    <a:pt x="0" y="115"/>
                  </a:lnTo>
                  <a:lnTo>
                    <a:pt x="4" y="115"/>
                  </a:lnTo>
                  <a:lnTo>
                    <a:pt x="4" y="131"/>
                  </a:lnTo>
                  <a:lnTo>
                    <a:pt x="0" y="131"/>
                  </a:lnTo>
                  <a:close/>
                  <a:moveTo>
                    <a:pt x="0" y="108"/>
                  </a:moveTo>
                  <a:lnTo>
                    <a:pt x="0" y="92"/>
                  </a:lnTo>
                  <a:lnTo>
                    <a:pt x="4" y="92"/>
                  </a:lnTo>
                  <a:lnTo>
                    <a:pt x="4" y="108"/>
                  </a:lnTo>
                  <a:lnTo>
                    <a:pt x="0" y="108"/>
                  </a:lnTo>
                  <a:close/>
                  <a:moveTo>
                    <a:pt x="0" y="85"/>
                  </a:moveTo>
                  <a:lnTo>
                    <a:pt x="0" y="69"/>
                  </a:lnTo>
                  <a:lnTo>
                    <a:pt x="4" y="69"/>
                  </a:lnTo>
                  <a:lnTo>
                    <a:pt x="4" y="85"/>
                  </a:lnTo>
                  <a:lnTo>
                    <a:pt x="0" y="85"/>
                  </a:lnTo>
                  <a:close/>
                  <a:moveTo>
                    <a:pt x="0" y="62"/>
                  </a:moveTo>
                  <a:lnTo>
                    <a:pt x="0" y="46"/>
                  </a:lnTo>
                  <a:lnTo>
                    <a:pt x="4" y="46"/>
                  </a:lnTo>
                  <a:lnTo>
                    <a:pt x="4" y="62"/>
                  </a:lnTo>
                  <a:lnTo>
                    <a:pt x="0" y="62"/>
                  </a:lnTo>
                  <a:close/>
                  <a:moveTo>
                    <a:pt x="0" y="38"/>
                  </a:moveTo>
                  <a:lnTo>
                    <a:pt x="0" y="23"/>
                  </a:lnTo>
                  <a:lnTo>
                    <a:pt x="4" y="23"/>
                  </a:lnTo>
                  <a:lnTo>
                    <a:pt x="4" y="38"/>
                  </a:lnTo>
                  <a:lnTo>
                    <a:pt x="0" y="38"/>
                  </a:lnTo>
                  <a:close/>
                  <a:moveTo>
                    <a:pt x="0" y="15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58FDCDC8-6782-4C2E-9750-4E9B15CAF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" y="1603"/>
              <a:ext cx="830" cy="243"/>
            </a:xfrm>
            <a:custGeom>
              <a:avLst/>
              <a:gdLst>
                <a:gd name="T0" fmla="*/ 0 w 2304"/>
                <a:gd name="T1" fmla="*/ 672 h 672"/>
                <a:gd name="T2" fmla="*/ 0 w 2304"/>
                <a:gd name="T3" fmla="*/ 480 h 672"/>
                <a:gd name="T4" fmla="*/ 192 w 2304"/>
                <a:gd name="T5" fmla="*/ 192 h 672"/>
                <a:gd name="T6" fmla="*/ 960 w 2304"/>
                <a:gd name="T7" fmla="*/ 192 h 672"/>
                <a:gd name="T8" fmla="*/ 1152 w 2304"/>
                <a:gd name="T9" fmla="*/ 0 h 672"/>
                <a:gd name="T10" fmla="*/ 1344 w 2304"/>
                <a:gd name="T11" fmla="*/ 192 h 672"/>
                <a:gd name="T12" fmla="*/ 2112 w 2304"/>
                <a:gd name="T13" fmla="*/ 192 h 672"/>
                <a:gd name="T14" fmla="*/ 2304 w 2304"/>
                <a:gd name="T15" fmla="*/ 480 h 672"/>
                <a:gd name="T16" fmla="*/ 2304 w 2304"/>
                <a:gd name="T17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4" h="672">
                  <a:moveTo>
                    <a:pt x="0" y="672"/>
                  </a:moveTo>
                  <a:lnTo>
                    <a:pt x="0" y="480"/>
                  </a:lnTo>
                  <a:cubicBezTo>
                    <a:pt x="0" y="333"/>
                    <a:pt x="83" y="210"/>
                    <a:pt x="192" y="192"/>
                  </a:cubicBezTo>
                  <a:lnTo>
                    <a:pt x="960" y="192"/>
                  </a:lnTo>
                  <a:cubicBezTo>
                    <a:pt x="1045" y="178"/>
                    <a:pt x="1118" y="105"/>
                    <a:pt x="1152" y="0"/>
                  </a:cubicBezTo>
                  <a:cubicBezTo>
                    <a:pt x="1186" y="105"/>
                    <a:pt x="1259" y="178"/>
                    <a:pt x="1344" y="192"/>
                  </a:cubicBezTo>
                  <a:lnTo>
                    <a:pt x="2112" y="192"/>
                  </a:lnTo>
                  <a:cubicBezTo>
                    <a:pt x="2221" y="210"/>
                    <a:pt x="2303" y="333"/>
                    <a:pt x="2304" y="480"/>
                  </a:cubicBezTo>
                  <a:lnTo>
                    <a:pt x="2304" y="672"/>
                  </a:lnTo>
                </a:path>
              </a:pathLst>
            </a:custGeom>
            <a:noFill/>
            <a:ln w="6350" cap="rnd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30">
              <a:extLst>
                <a:ext uri="{FF2B5EF4-FFF2-40B4-BE49-F238E27FC236}">
                  <a16:creationId xmlns:a16="http://schemas.microsoft.com/office/drawing/2014/main" id="{5BB2A205-9CC1-4237-A628-3E1B769144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4" y="1533"/>
              <a:ext cx="91" cy="70"/>
            </a:xfrm>
            <a:prstGeom prst="line">
              <a:avLst/>
            </a:prstGeom>
            <a:noFill/>
            <a:ln w="6350" cap="rnd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31">
              <a:extLst>
                <a:ext uri="{FF2B5EF4-FFF2-40B4-BE49-F238E27FC236}">
                  <a16:creationId xmlns:a16="http://schemas.microsoft.com/office/drawing/2014/main" id="{779C79E8-D2CC-4F19-BB50-4F9E23F82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" y="1313"/>
              <a:ext cx="404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>
                  <a:ln>
                    <a:noFill/>
                  </a:ln>
                  <a:solidFill>
                    <a:srgbClr val="A5A5A5"/>
                  </a:solidFill>
                  <a:effectLst/>
                  <a:latin typeface="Calibri" panose="020F0502020204030204" pitchFamily="34" charset="0"/>
                </a:rPr>
                <a:t>7/26/2017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32">
              <a:extLst>
                <a:ext uri="{FF2B5EF4-FFF2-40B4-BE49-F238E27FC236}">
                  <a16:creationId xmlns:a16="http://schemas.microsoft.com/office/drawing/2014/main" id="{AA838419-3E8A-47DA-AB92-12AC60E02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8" y="1313"/>
              <a:ext cx="63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>
                  <a:ln>
                    <a:noFill/>
                  </a:ln>
                  <a:solidFill>
                    <a:srgbClr val="A5A5A5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33">
              <a:extLst>
                <a:ext uri="{FF2B5EF4-FFF2-40B4-BE49-F238E27FC236}">
                  <a16:creationId xmlns:a16="http://schemas.microsoft.com/office/drawing/2014/main" id="{7FE303D7-6C72-421A-8D33-138E0698C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" y="1313"/>
              <a:ext cx="70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>
                  <a:ln>
                    <a:noFill/>
                  </a:ln>
                  <a:solidFill>
                    <a:srgbClr val="A5A5A5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4">
              <a:extLst>
                <a:ext uri="{FF2B5EF4-FFF2-40B4-BE49-F238E27FC236}">
                  <a16:creationId xmlns:a16="http://schemas.microsoft.com/office/drawing/2014/main" id="{EE28E001-E0A1-43E9-8076-8DC31FF21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" y="1313"/>
              <a:ext cx="63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>
                  <a:ln>
                    <a:noFill/>
                  </a:ln>
                  <a:solidFill>
                    <a:srgbClr val="A5A5A5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35">
              <a:extLst>
                <a:ext uri="{FF2B5EF4-FFF2-40B4-BE49-F238E27FC236}">
                  <a16:creationId xmlns:a16="http://schemas.microsoft.com/office/drawing/2014/main" id="{40021EC7-D75F-41E4-B480-020B28A21E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" y="1313"/>
              <a:ext cx="404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>
                  <a:ln>
                    <a:noFill/>
                  </a:ln>
                  <a:solidFill>
                    <a:srgbClr val="A5A5A5"/>
                  </a:solidFill>
                  <a:effectLst/>
                  <a:latin typeface="Calibri" panose="020F0502020204030204" pitchFamily="34" charset="0"/>
                </a:rPr>
                <a:t>12/6/2017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36">
              <a:extLst>
                <a:ext uri="{FF2B5EF4-FFF2-40B4-BE49-F238E27FC236}">
                  <a16:creationId xmlns:a16="http://schemas.microsoft.com/office/drawing/2014/main" id="{6B900356-2E9A-4DE1-A598-9C7A5F7A4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413"/>
              <a:ext cx="917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>
                  <a:ln>
                    <a:noFill/>
                  </a:ln>
                  <a:solidFill>
                    <a:srgbClr val="A5A5A5"/>
                  </a:solidFill>
                  <a:effectLst/>
                  <a:latin typeface="Calibri" panose="020F0502020204030204" pitchFamily="34" charset="0"/>
                </a:rPr>
                <a:t>ESInet I Gateway Upgrade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6DAD5050-7408-44F0-B743-D08AA5C2AF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2" y="1880"/>
              <a:ext cx="4" cy="409"/>
            </a:xfrm>
            <a:custGeom>
              <a:avLst/>
              <a:gdLst>
                <a:gd name="T0" fmla="*/ 4 w 4"/>
                <a:gd name="T1" fmla="*/ 15 h 409"/>
                <a:gd name="T2" fmla="*/ 0 w 4"/>
                <a:gd name="T3" fmla="*/ 0 h 409"/>
                <a:gd name="T4" fmla="*/ 4 w 4"/>
                <a:gd name="T5" fmla="*/ 23 h 409"/>
                <a:gd name="T6" fmla="*/ 0 w 4"/>
                <a:gd name="T7" fmla="*/ 39 h 409"/>
                <a:gd name="T8" fmla="*/ 4 w 4"/>
                <a:gd name="T9" fmla="*/ 23 h 409"/>
                <a:gd name="T10" fmla="*/ 4 w 4"/>
                <a:gd name="T11" fmla="*/ 62 h 409"/>
                <a:gd name="T12" fmla="*/ 0 w 4"/>
                <a:gd name="T13" fmla="*/ 46 h 409"/>
                <a:gd name="T14" fmla="*/ 4 w 4"/>
                <a:gd name="T15" fmla="*/ 70 h 409"/>
                <a:gd name="T16" fmla="*/ 0 w 4"/>
                <a:gd name="T17" fmla="*/ 85 h 409"/>
                <a:gd name="T18" fmla="*/ 4 w 4"/>
                <a:gd name="T19" fmla="*/ 70 h 409"/>
                <a:gd name="T20" fmla="*/ 4 w 4"/>
                <a:gd name="T21" fmla="*/ 108 h 409"/>
                <a:gd name="T22" fmla="*/ 0 w 4"/>
                <a:gd name="T23" fmla="*/ 93 h 409"/>
                <a:gd name="T24" fmla="*/ 4 w 4"/>
                <a:gd name="T25" fmla="*/ 116 h 409"/>
                <a:gd name="T26" fmla="*/ 0 w 4"/>
                <a:gd name="T27" fmla="*/ 131 h 409"/>
                <a:gd name="T28" fmla="*/ 4 w 4"/>
                <a:gd name="T29" fmla="*/ 116 h 409"/>
                <a:gd name="T30" fmla="*/ 4 w 4"/>
                <a:gd name="T31" fmla="*/ 154 h 409"/>
                <a:gd name="T32" fmla="*/ 0 w 4"/>
                <a:gd name="T33" fmla="*/ 139 h 409"/>
                <a:gd name="T34" fmla="*/ 4 w 4"/>
                <a:gd name="T35" fmla="*/ 162 h 409"/>
                <a:gd name="T36" fmla="*/ 0 w 4"/>
                <a:gd name="T37" fmla="*/ 177 h 409"/>
                <a:gd name="T38" fmla="*/ 4 w 4"/>
                <a:gd name="T39" fmla="*/ 162 h 409"/>
                <a:gd name="T40" fmla="*/ 4 w 4"/>
                <a:gd name="T41" fmla="*/ 200 h 409"/>
                <a:gd name="T42" fmla="*/ 0 w 4"/>
                <a:gd name="T43" fmla="*/ 185 h 409"/>
                <a:gd name="T44" fmla="*/ 4 w 4"/>
                <a:gd name="T45" fmla="*/ 208 h 409"/>
                <a:gd name="T46" fmla="*/ 0 w 4"/>
                <a:gd name="T47" fmla="*/ 224 h 409"/>
                <a:gd name="T48" fmla="*/ 4 w 4"/>
                <a:gd name="T49" fmla="*/ 208 h 409"/>
                <a:gd name="T50" fmla="*/ 4 w 4"/>
                <a:gd name="T51" fmla="*/ 247 h 409"/>
                <a:gd name="T52" fmla="*/ 0 w 4"/>
                <a:gd name="T53" fmla="*/ 231 h 409"/>
                <a:gd name="T54" fmla="*/ 4 w 4"/>
                <a:gd name="T55" fmla="*/ 255 h 409"/>
                <a:gd name="T56" fmla="*/ 0 w 4"/>
                <a:gd name="T57" fmla="*/ 270 h 409"/>
                <a:gd name="T58" fmla="*/ 4 w 4"/>
                <a:gd name="T59" fmla="*/ 255 h 409"/>
                <a:gd name="T60" fmla="*/ 4 w 4"/>
                <a:gd name="T61" fmla="*/ 293 h 409"/>
                <a:gd name="T62" fmla="*/ 0 w 4"/>
                <a:gd name="T63" fmla="*/ 278 h 409"/>
                <a:gd name="T64" fmla="*/ 4 w 4"/>
                <a:gd name="T65" fmla="*/ 301 h 409"/>
                <a:gd name="T66" fmla="*/ 0 w 4"/>
                <a:gd name="T67" fmla="*/ 316 h 409"/>
                <a:gd name="T68" fmla="*/ 4 w 4"/>
                <a:gd name="T69" fmla="*/ 301 h 409"/>
                <a:gd name="T70" fmla="*/ 4 w 4"/>
                <a:gd name="T71" fmla="*/ 339 h 409"/>
                <a:gd name="T72" fmla="*/ 0 w 4"/>
                <a:gd name="T73" fmla="*/ 324 h 409"/>
                <a:gd name="T74" fmla="*/ 4 w 4"/>
                <a:gd name="T75" fmla="*/ 347 h 409"/>
                <a:gd name="T76" fmla="*/ 0 w 4"/>
                <a:gd name="T77" fmla="*/ 362 h 409"/>
                <a:gd name="T78" fmla="*/ 4 w 4"/>
                <a:gd name="T79" fmla="*/ 347 h 409"/>
                <a:gd name="T80" fmla="*/ 4 w 4"/>
                <a:gd name="T81" fmla="*/ 385 h 409"/>
                <a:gd name="T82" fmla="*/ 0 w 4"/>
                <a:gd name="T83" fmla="*/ 370 h 409"/>
                <a:gd name="T84" fmla="*/ 4 w 4"/>
                <a:gd name="T85" fmla="*/ 393 h 409"/>
                <a:gd name="T86" fmla="*/ 0 w 4"/>
                <a:gd name="T87" fmla="*/ 409 h 409"/>
                <a:gd name="T88" fmla="*/ 4 w 4"/>
                <a:gd name="T89" fmla="*/ 393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" h="409">
                  <a:moveTo>
                    <a:pt x="4" y="0"/>
                  </a:moveTo>
                  <a:lnTo>
                    <a:pt x="4" y="1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4" y="0"/>
                  </a:lnTo>
                  <a:close/>
                  <a:moveTo>
                    <a:pt x="4" y="23"/>
                  </a:moveTo>
                  <a:lnTo>
                    <a:pt x="4" y="39"/>
                  </a:lnTo>
                  <a:lnTo>
                    <a:pt x="0" y="39"/>
                  </a:lnTo>
                  <a:lnTo>
                    <a:pt x="0" y="23"/>
                  </a:lnTo>
                  <a:lnTo>
                    <a:pt x="4" y="23"/>
                  </a:lnTo>
                  <a:close/>
                  <a:moveTo>
                    <a:pt x="4" y="46"/>
                  </a:moveTo>
                  <a:lnTo>
                    <a:pt x="4" y="62"/>
                  </a:lnTo>
                  <a:lnTo>
                    <a:pt x="0" y="62"/>
                  </a:lnTo>
                  <a:lnTo>
                    <a:pt x="0" y="46"/>
                  </a:lnTo>
                  <a:lnTo>
                    <a:pt x="4" y="46"/>
                  </a:lnTo>
                  <a:close/>
                  <a:moveTo>
                    <a:pt x="4" y="70"/>
                  </a:moveTo>
                  <a:lnTo>
                    <a:pt x="4" y="85"/>
                  </a:lnTo>
                  <a:lnTo>
                    <a:pt x="0" y="85"/>
                  </a:lnTo>
                  <a:lnTo>
                    <a:pt x="0" y="70"/>
                  </a:lnTo>
                  <a:lnTo>
                    <a:pt x="4" y="70"/>
                  </a:lnTo>
                  <a:close/>
                  <a:moveTo>
                    <a:pt x="4" y="93"/>
                  </a:moveTo>
                  <a:lnTo>
                    <a:pt x="4" y="108"/>
                  </a:lnTo>
                  <a:lnTo>
                    <a:pt x="0" y="108"/>
                  </a:lnTo>
                  <a:lnTo>
                    <a:pt x="0" y="93"/>
                  </a:lnTo>
                  <a:lnTo>
                    <a:pt x="4" y="93"/>
                  </a:lnTo>
                  <a:close/>
                  <a:moveTo>
                    <a:pt x="4" y="116"/>
                  </a:moveTo>
                  <a:lnTo>
                    <a:pt x="4" y="131"/>
                  </a:lnTo>
                  <a:lnTo>
                    <a:pt x="0" y="131"/>
                  </a:lnTo>
                  <a:lnTo>
                    <a:pt x="0" y="116"/>
                  </a:lnTo>
                  <a:lnTo>
                    <a:pt x="4" y="116"/>
                  </a:lnTo>
                  <a:close/>
                  <a:moveTo>
                    <a:pt x="4" y="139"/>
                  </a:moveTo>
                  <a:lnTo>
                    <a:pt x="4" y="154"/>
                  </a:lnTo>
                  <a:lnTo>
                    <a:pt x="0" y="154"/>
                  </a:lnTo>
                  <a:lnTo>
                    <a:pt x="0" y="139"/>
                  </a:lnTo>
                  <a:lnTo>
                    <a:pt x="4" y="139"/>
                  </a:lnTo>
                  <a:close/>
                  <a:moveTo>
                    <a:pt x="4" y="162"/>
                  </a:moveTo>
                  <a:lnTo>
                    <a:pt x="4" y="177"/>
                  </a:lnTo>
                  <a:lnTo>
                    <a:pt x="0" y="177"/>
                  </a:lnTo>
                  <a:lnTo>
                    <a:pt x="0" y="162"/>
                  </a:lnTo>
                  <a:lnTo>
                    <a:pt x="4" y="162"/>
                  </a:lnTo>
                  <a:close/>
                  <a:moveTo>
                    <a:pt x="4" y="185"/>
                  </a:moveTo>
                  <a:lnTo>
                    <a:pt x="4" y="200"/>
                  </a:lnTo>
                  <a:lnTo>
                    <a:pt x="0" y="200"/>
                  </a:lnTo>
                  <a:lnTo>
                    <a:pt x="0" y="185"/>
                  </a:lnTo>
                  <a:lnTo>
                    <a:pt x="4" y="185"/>
                  </a:lnTo>
                  <a:close/>
                  <a:moveTo>
                    <a:pt x="4" y="208"/>
                  </a:moveTo>
                  <a:lnTo>
                    <a:pt x="4" y="224"/>
                  </a:lnTo>
                  <a:lnTo>
                    <a:pt x="0" y="224"/>
                  </a:lnTo>
                  <a:lnTo>
                    <a:pt x="0" y="208"/>
                  </a:lnTo>
                  <a:lnTo>
                    <a:pt x="4" y="208"/>
                  </a:lnTo>
                  <a:close/>
                  <a:moveTo>
                    <a:pt x="4" y="231"/>
                  </a:moveTo>
                  <a:lnTo>
                    <a:pt x="4" y="247"/>
                  </a:lnTo>
                  <a:lnTo>
                    <a:pt x="0" y="247"/>
                  </a:lnTo>
                  <a:lnTo>
                    <a:pt x="0" y="231"/>
                  </a:lnTo>
                  <a:lnTo>
                    <a:pt x="4" y="231"/>
                  </a:lnTo>
                  <a:close/>
                  <a:moveTo>
                    <a:pt x="4" y="255"/>
                  </a:moveTo>
                  <a:lnTo>
                    <a:pt x="4" y="270"/>
                  </a:lnTo>
                  <a:lnTo>
                    <a:pt x="0" y="270"/>
                  </a:lnTo>
                  <a:lnTo>
                    <a:pt x="0" y="255"/>
                  </a:lnTo>
                  <a:lnTo>
                    <a:pt x="4" y="255"/>
                  </a:lnTo>
                  <a:close/>
                  <a:moveTo>
                    <a:pt x="4" y="278"/>
                  </a:moveTo>
                  <a:lnTo>
                    <a:pt x="4" y="293"/>
                  </a:lnTo>
                  <a:lnTo>
                    <a:pt x="0" y="293"/>
                  </a:lnTo>
                  <a:lnTo>
                    <a:pt x="0" y="278"/>
                  </a:lnTo>
                  <a:lnTo>
                    <a:pt x="4" y="278"/>
                  </a:lnTo>
                  <a:close/>
                  <a:moveTo>
                    <a:pt x="4" y="301"/>
                  </a:moveTo>
                  <a:lnTo>
                    <a:pt x="4" y="316"/>
                  </a:lnTo>
                  <a:lnTo>
                    <a:pt x="0" y="316"/>
                  </a:lnTo>
                  <a:lnTo>
                    <a:pt x="0" y="301"/>
                  </a:lnTo>
                  <a:lnTo>
                    <a:pt x="4" y="301"/>
                  </a:lnTo>
                  <a:close/>
                  <a:moveTo>
                    <a:pt x="4" y="324"/>
                  </a:moveTo>
                  <a:lnTo>
                    <a:pt x="4" y="339"/>
                  </a:lnTo>
                  <a:lnTo>
                    <a:pt x="0" y="339"/>
                  </a:lnTo>
                  <a:lnTo>
                    <a:pt x="0" y="324"/>
                  </a:lnTo>
                  <a:lnTo>
                    <a:pt x="4" y="324"/>
                  </a:lnTo>
                  <a:close/>
                  <a:moveTo>
                    <a:pt x="4" y="347"/>
                  </a:moveTo>
                  <a:lnTo>
                    <a:pt x="4" y="362"/>
                  </a:lnTo>
                  <a:lnTo>
                    <a:pt x="0" y="362"/>
                  </a:lnTo>
                  <a:lnTo>
                    <a:pt x="0" y="347"/>
                  </a:lnTo>
                  <a:lnTo>
                    <a:pt x="4" y="347"/>
                  </a:lnTo>
                  <a:close/>
                  <a:moveTo>
                    <a:pt x="4" y="370"/>
                  </a:moveTo>
                  <a:lnTo>
                    <a:pt x="4" y="385"/>
                  </a:lnTo>
                  <a:lnTo>
                    <a:pt x="0" y="385"/>
                  </a:lnTo>
                  <a:lnTo>
                    <a:pt x="0" y="370"/>
                  </a:lnTo>
                  <a:lnTo>
                    <a:pt x="4" y="370"/>
                  </a:lnTo>
                  <a:close/>
                  <a:moveTo>
                    <a:pt x="4" y="393"/>
                  </a:moveTo>
                  <a:lnTo>
                    <a:pt x="4" y="409"/>
                  </a:lnTo>
                  <a:lnTo>
                    <a:pt x="0" y="409"/>
                  </a:lnTo>
                  <a:lnTo>
                    <a:pt x="0" y="393"/>
                  </a:lnTo>
                  <a:lnTo>
                    <a:pt x="4" y="393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ECEB6C9D-7FC5-4CCF-8EE2-1BD906CC81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3" y="1888"/>
              <a:ext cx="3" cy="408"/>
            </a:xfrm>
            <a:custGeom>
              <a:avLst/>
              <a:gdLst>
                <a:gd name="T0" fmla="*/ 0 w 3"/>
                <a:gd name="T1" fmla="*/ 393 h 408"/>
                <a:gd name="T2" fmla="*/ 3 w 3"/>
                <a:gd name="T3" fmla="*/ 408 h 408"/>
                <a:gd name="T4" fmla="*/ 0 w 3"/>
                <a:gd name="T5" fmla="*/ 385 h 408"/>
                <a:gd name="T6" fmla="*/ 3 w 3"/>
                <a:gd name="T7" fmla="*/ 370 h 408"/>
                <a:gd name="T8" fmla="*/ 0 w 3"/>
                <a:gd name="T9" fmla="*/ 385 h 408"/>
                <a:gd name="T10" fmla="*/ 0 w 3"/>
                <a:gd name="T11" fmla="*/ 347 h 408"/>
                <a:gd name="T12" fmla="*/ 3 w 3"/>
                <a:gd name="T13" fmla="*/ 362 h 408"/>
                <a:gd name="T14" fmla="*/ 0 w 3"/>
                <a:gd name="T15" fmla="*/ 339 h 408"/>
                <a:gd name="T16" fmla="*/ 3 w 3"/>
                <a:gd name="T17" fmla="*/ 324 h 408"/>
                <a:gd name="T18" fmla="*/ 0 w 3"/>
                <a:gd name="T19" fmla="*/ 339 h 408"/>
                <a:gd name="T20" fmla="*/ 0 w 3"/>
                <a:gd name="T21" fmla="*/ 300 h 408"/>
                <a:gd name="T22" fmla="*/ 3 w 3"/>
                <a:gd name="T23" fmla="*/ 316 h 408"/>
                <a:gd name="T24" fmla="*/ 0 w 3"/>
                <a:gd name="T25" fmla="*/ 293 h 408"/>
                <a:gd name="T26" fmla="*/ 3 w 3"/>
                <a:gd name="T27" fmla="*/ 277 h 408"/>
                <a:gd name="T28" fmla="*/ 0 w 3"/>
                <a:gd name="T29" fmla="*/ 293 h 408"/>
                <a:gd name="T30" fmla="*/ 0 w 3"/>
                <a:gd name="T31" fmla="*/ 254 h 408"/>
                <a:gd name="T32" fmla="*/ 3 w 3"/>
                <a:gd name="T33" fmla="*/ 270 h 408"/>
                <a:gd name="T34" fmla="*/ 0 w 3"/>
                <a:gd name="T35" fmla="*/ 247 h 408"/>
                <a:gd name="T36" fmla="*/ 3 w 3"/>
                <a:gd name="T37" fmla="*/ 231 h 408"/>
                <a:gd name="T38" fmla="*/ 0 w 3"/>
                <a:gd name="T39" fmla="*/ 247 h 408"/>
                <a:gd name="T40" fmla="*/ 0 w 3"/>
                <a:gd name="T41" fmla="*/ 208 h 408"/>
                <a:gd name="T42" fmla="*/ 3 w 3"/>
                <a:gd name="T43" fmla="*/ 223 h 408"/>
                <a:gd name="T44" fmla="*/ 0 w 3"/>
                <a:gd name="T45" fmla="*/ 200 h 408"/>
                <a:gd name="T46" fmla="*/ 3 w 3"/>
                <a:gd name="T47" fmla="*/ 185 h 408"/>
                <a:gd name="T48" fmla="*/ 0 w 3"/>
                <a:gd name="T49" fmla="*/ 200 h 408"/>
                <a:gd name="T50" fmla="*/ 0 w 3"/>
                <a:gd name="T51" fmla="*/ 162 h 408"/>
                <a:gd name="T52" fmla="*/ 3 w 3"/>
                <a:gd name="T53" fmla="*/ 177 h 408"/>
                <a:gd name="T54" fmla="*/ 0 w 3"/>
                <a:gd name="T55" fmla="*/ 154 h 408"/>
                <a:gd name="T56" fmla="*/ 3 w 3"/>
                <a:gd name="T57" fmla="*/ 139 h 408"/>
                <a:gd name="T58" fmla="*/ 0 w 3"/>
                <a:gd name="T59" fmla="*/ 154 h 408"/>
                <a:gd name="T60" fmla="*/ 0 w 3"/>
                <a:gd name="T61" fmla="*/ 115 h 408"/>
                <a:gd name="T62" fmla="*/ 3 w 3"/>
                <a:gd name="T63" fmla="*/ 131 h 408"/>
                <a:gd name="T64" fmla="*/ 0 w 3"/>
                <a:gd name="T65" fmla="*/ 108 h 408"/>
                <a:gd name="T66" fmla="*/ 3 w 3"/>
                <a:gd name="T67" fmla="*/ 92 h 408"/>
                <a:gd name="T68" fmla="*/ 0 w 3"/>
                <a:gd name="T69" fmla="*/ 108 h 408"/>
                <a:gd name="T70" fmla="*/ 0 w 3"/>
                <a:gd name="T71" fmla="*/ 69 h 408"/>
                <a:gd name="T72" fmla="*/ 3 w 3"/>
                <a:gd name="T73" fmla="*/ 85 h 408"/>
                <a:gd name="T74" fmla="*/ 0 w 3"/>
                <a:gd name="T75" fmla="*/ 62 h 408"/>
                <a:gd name="T76" fmla="*/ 3 w 3"/>
                <a:gd name="T77" fmla="*/ 46 h 408"/>
                <a:gd name="T78" fmla="*/ 0 w 3"/>
                <a:gd name="T79" fmla="*/ 62 h 408"/>
                <a:gd name="T80" fmla="*/ 0 w 3"/>
                <a:gd name="T81" fmla="*/ 23 h 408"/>
                <a:gd name="T82" fmla="*/ 3 w 3"/>
                <a:gd name="T83" fmla="*/ 38 h 408"/>
                <a:gd name="T84" fmla="*/ 0 w 3"/>
                <a:gd name="T85" fmla="*/ 15 h 408"/>
                <a:gd name="T86" fmla="*/ 3 w 3"/>
                <a:gd name="T87" fmla="*/ 0 h 408"/>
                <a:gd name="T88" fmla="*/ 0 w 3"/>
                <a:gd name="T89" fmla="*/ 15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" h="408">
                  <a:moveTo>
                    <a:pt x="0" y="408"/>
                  </a:moveTo>
                  <a:lnTo>
                    <a:pt x="0" y="393"/>
                  </a:lnTo>
                  <a:lnTo>
                    <a:pt x="3" y="393"/>
                  </a:lnTo>
                  <a:lnTo>
                    <a:pt x="3" y="408"/>
                  </a:lnTo>
                  <a:lnTo>
                    <a:pt x="0" y="408"/>
                  </a:lnTo>
                  <a:close/>
                  <a:moveTo>
                    <a:pt x="0" y="385"/>
                  </a:moveTo>
                  <a:lnTo>
                    <a:pt x="0" y="370"/>
                  </a:lnTo>
                  <a:lnTo>
                    <a:pt x="3" y="370"/>
                  </a:lnTo>
                  <a:lnTo>
                    <a:pt x="3" y="385"/>
                  </a:lnTo>
                  <a:lnTo>
                    <a:pt x="0" y="385"/>
                  </a:lnTo>
                  <a:close/>
                  <a:moveTo>
                    <a:pt x="0" y="362"/>
                  </a:moveTo>
                  <a:lnTo>
                    <a:pt x="0" y="347"/>
                  </a:lnTo>
                  <a:lnTo>
                    <a:pt x="3" y="347"/>
                  </a:lnTo>
                  <a:lnTo>
                    <a:pt x="3" y="362"/>
                  </a:lnTo>
                  <a:lnTo>
                    <a:pt x="0" y="362"/>
                  </a:lnTo>
                  <a:close/>
                  <a:moveTo>
                    <a:pt x="0" y="339"/>
                  </a:moveTo>
                  <a:lnTo>
                    <a:pt x="0" y="324"/>
                  </a:lnTo>
                  <a:lnTo>
                    <a:pt x="3" y="324"/>
                  </a:lnTo>
                  <a:lnTo>
                    <a:pt x="3" y="339"/>
                  </a:lnTo>
                  <a:lnTo>
                    <a:pt x="0" y="339"/>
                  </a:lnTo>
                  <a:close/>
                  <a:moveTo>
                    <a:pt x="0" y="316"/>
                  </a:moveTo>
                  <a:lnTo>
                    <a:pt x="0" y="300"/>
                  </a:lnTo>
                  <a:lnTo>
                    <a:pt x="3" y="300"/>
                  </a:lnTo>
                  <a:lnTo>
                    <a:pt x="3" y="316"/>
                  </a:lnTo>
                  <a:lnTo>
                    <a:pt x="0" y="316"/>
                  </a:lnTo>
                  <a:close/>
                  <a:moveTo>
                    <a:pt x="0" y="293"/>
                  </a:moveTo>
                  <a:lnTo>
                    <a:pt x="0" y="277"/>
                  </a:lnTo>
                  <a:lnTo>
                    <a:pt x="3" y="277"/>
                  </a:lnTo>
                  <a:lnTo>
                    <a:pt x="3" y="293"/>
                  </a:lnTo>
                  <a:lnTo>
                    <a:pt x="0" y="293"/>
                  </a:lnTo>
                  <a:close/>
                  <a:moveTo>
                    <a:pt x="0" y="270"/>
                  </a:moveTo>
                  <a:lnTo>
                    <a:pt x="0" y="254"/>
                  </a:lnTo>
                  <a:lnTo>
                    <a:pt x="3" y="254"/>
                  </a:lnTo>
                  <a:lnTo>
                    <a:pt x="3" y="270"/>
                  </a:lnTo>
                  <a:lnTo>
                    <a:pt x="0" y="270"/>
                  </a:lnTo>
                  <a:close/>
                  <a:moveTo>
                    <a:pt x="0" y="247"/>
                  </a:moveTo>
                  <a:lnTo>
                    <a:pt x="0" y="231"/>
                  </a:lnTo>
                  <a:lnTo>
                    <a:pt x="3" y="231"/>
                  </a:lnTo>
                  <a:lnTo>
                    <a:pt x="3" y="247"/>
                  </a:lnTo>
                  <a:lnTo>
                    <a:pt x="0" y="247"/>
                  </a:lnTo>
                  <a:close/>
                  <a:moveTo>
                    <a:pt x="0" y="223"/>
                  </a:moveTo>
                  <a:lnTo>
                    <a:pt x="0" y="208"/>
                  </a:lnTo>
                  <a:lnTo>
                    <a:pt x="3" y="208"/>
                  </a:lnTo>
                  <a:lnTo>
                    <a:pt x="3" y="223"/>
                  </a:lnTo>
                  <a:lnTo>
                    <a:pt x="0" y="223"/>
                  </a:lnTo>
                  <a:close/>
                  <a:moveTo>
                    <a:pt x="0" y="200"/>
                  </a:moveTo>
                  <a:lnTo>
                    <a:pt x="0" y="185"/>
                  </a:lnTo>
                  <a:lnTo>
                    <a:pt x="3" y="185"/>
                  </a:lnTo>
                  <a:lnTo>
                    <a:pt x="3" y="200"/>
                  </a:lnTo>
                  <a:lnTo>
                    <a:pt x="0" y="200"/>
                  </a:lnTo>
                  <a:close/>
                  <a:moveTo>
                    <a:pt x="0" y="177"/>
                  </a:moveTo>
                  <a:lnTo>
                    <a:pt x="0" y="162"/>
                  </a:lnTo>
                  <a:lnTo>
                    <a:pt x="3" y="162"/>
                  </a:lnTo>
                  <a:lnTo>
                    <a:pt x="3" y="177"/>
                  </a:lnTo>
                  <a:lnTo>
                    <a:pt x="0" y="177"/>
                  </a:lnTo>
                  <a:close/>
                  <a:moveTo>
                    <a:pt x="0" y="154"/>
                  </a:moveTo>
                  <a:lnTo>
                    <a:pt x="0" y="139"/>
                  </a:lnTo>
                  <a:lnTo>
                    <a:pt x="3" y="139"/>
                  </a:lnTo>
                  <a:lnTo>
                    <a:pt x="3" y="154"/>
                  </a:lnTo>
                  <a:lnTo>
                    <a:pt x="0" y="154"/>
                  </a:lnTo>
                  <a:close/>
                  <a:moveTo>
                    <a:pt x="0" y="131"/>
                  </a:moveTo>
                  <a:lnTo>
                    <a:pt x="0" y="115"/>
                  </a:lnTo>
                  <a:lnTo>
                    <a:pt x="3" y="115"/>
                  </a:lnTo>
                  <a:lnTo>
                    <a:pt x="3" y="131"/>
                  </a:lnTo>
                  <a:lnTo>
                    <a:pt x="0" y="131"/>
                  </a:lnTo>
                  <a:close/>
                  <a:moveTo>
                    <a:pt x="0" y="108"/>
                  </a:moveTo>
                  <a:lnTo>
                    <a:pt x="0" y="92"/>
                  </a:lnTo>
                  <a:lnTo>
                    <a:pt x="3" y="92"/>
                  </a:lnTo>
                  <a:lnTo>
                    <a:pt x="3" y="108"/>
                  </a:lnTo>
                  <a:lnTo>
                    <a:pt x="0" y="108"/>
                  </a:lnTo>
                  <a:close/>
                  <a:moveTo>
                    <a:pt x="0" y="85"/>
                  </a:moveTo>
                  <a:lnTo>
                    <a:pt x="0" y="69"/>
                  </a:lnTo>
                  <a:lnTo>
                    <a:pt x="3" y="69"/>
                  </a:lnTo>
                  <a:lnTo>
                    <a:pt x="3" y="85"/>
                  </a:lnTo>
                  <a:lnTo>
                    <a:pt x="0" y="85"/>
                  </a:lnTo>
                  <a:close/>
                  <a:moveTo>
                    <a:pt x="0" y="62"/>
                  </a:moveTo>
                  <a:lnTo>
                    <a:pt x="0" y="46"/>
                  </a:lnTo>
                  <a:lnTo>
                    <a:pt x="3" y="46"/>
                  </a:lnTo>
                  <a:lnTo>
                    <a:pt x="3" y="62"/>
                  </a:lnTo>
                  <a:lnTo>
                    <a:pt x="0" y="62"/>
                  </a:lnTo>
                  <a:close/>
                  <a:moveTo>
                    <a:pt x="0" y="38"/>
                  </a:moveTo>
                  <a:lnTo>
                    <a:pt x="0" y="23"/>
                  </a:lnTo>
                  <a:lnTo>
                    <a:pt x="3" y="23"/>
                  </a:lnTo>
                  <a:lnTo>
                    <a:pt x="3" y="38"/>
                  </a:lnTo>
                  <a:lnTo>
                    <a:pt x="0" y="38"/>
                  </a:lnTo>
                  <a:close/>
                  <a:moveTo>
                    <a:pt x="0" y="15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C6EA558B-BF4A-4BFB-ABD0-4565CDCC0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" y="1603"/>
              <a:ext cx="830" cy="243"/>
            </a:xfrm>
            <a:custGeom>
              <a:avLst/>
              <a:gdLst>
                <a:gd name="T0" fmla="*/ 0 w 2304"/>
                <a:gd name="T1" fmla="*/ 672 h 672"/>
                <a:gd name="T2" fmla="*/ 0 w 2304"/>
                <a:gd name="T3" fmla="*/ 480 h 672"/>
                <a:gd name="T4" fmla="*/ 192 w 2304"/>
                <a:gd name="T5" fmla="*/ 192 h 672"/>
                <a:gd name="T6" fmla="*/ 960 w 2304"/>
                <a:gd name="T7" fmla="*/ 192 h 672"/>
                <a:gd name="T8" fmla="*/ 1152 w 2304"/>
                <a:gd name="T9" fmla="*/ 0 h 672"/>
                <a:gd name="T10" fmla="*/ 1344 w 2304"/>
                <a:gd name="T11" fmla="*/ 192 h 672"/>
                <a:gd name="T12" fmla="*/ 2112 w 2304"/>
                <a:gd name="T13" fmla="*/ 192 h 672"/>
                <a:gd name="T14" fmla="*/ 2304 w 2304"/>
                <a:gd name="T15" fmla="*/ 480 h 672"/>
                <a:gd name="T16" fmla="*/ 2304 w 2304"/>
                <a:gd name="T17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4" h="672">
                  <a:moveTo>
                    <a:pt x="0" y="672"/>
                  </a:moveTo>
                  <a:lnTo>
                    <a:pt x="0" y="480"/>
                  </a:lnTo>
                  <a:cubicBezTo>
                    <a:pt x="1" y="333"/>
                    <a:pt x="83" y="210"/>
                    <a:pt x="192" y="192"/>
                  </a:cubicBezTo>
                  <a:lnTo>
                    <a:pt x="960" y="192"/>
                  </a:lnTo>
                  <a:cubicBezTo>
                    <a:pt x="1045" y="178"/>
                    <a:pt x="1118" y="105"/>
                    <a:pt x="1152" y="0"/>
                  </a:cubicBezTo>
                  <a:cubicBezTo>
                    <a:pt x="1186" y="105"/>
                    <a:pt x="1259" y="178"/>
                    <a:pt x="1344" y="192"/>
                  </a:cubicBezTo>
                  <a:lnTo>
                    <a:pt x="2112" y="192"/>
                  </a:lnTo>
                  <a:cubicBezTo>
                    <a:pt x="2221" y="210"/>
                    <a:pt x="2304" y="333"/>
                    <a:pt x="2304" y="480"/>
                  </a:cubicBezTo>
                  <a:lnTo>
                    <a:pt x="2304" y="672"/>
                  </a:lnTo>
                </a:path>
              </a:pathLst>
            </a:custGeom>
            <a:noFill/>
            <a:ln w="6350" cap="rnd">
              <a:solidFill>
                <a:srgbClr val="73AE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40">
              <a:extLst>
                <a:ext uri="{FF2B5EF4-FFF2-40B4-BE49-F238E27FC236}">
                  <a16:creationId xmlns:a16="http://schemas.microsoft.com/office/drawing/2014/main" id="{CD59E5C2-0075-450B-9229-3490529A6F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69" y="1221"/>
              <a:ext cx="0" cy="382"/>
            </a:xfrm>
            <a:prstGeom prst="line">
              <a:avLst/>
            </a:prstGeom>
            <a:noFill/>
            <a:ln w="6350" cap="rnd">
              <a:solidFill>
                <a:srgbClr val="73AE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41">
              <a:extLst>
                <a:ext uri="{FF2B5EF4-FFF2-40B4-BE49-F238E27FC236}">
                  <a16:creationId xmlns:a16="http://schemas.microsoft.com/office/drawing/2014/main" id="{01E598F0-0261-427C-B0FB-EB2759CED5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5" y="953"/>
              <a:ext cx="444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>
                  <a:ln>
                    <a:noFill/>
                  </a:ln>
                  <a:solidFill>
                    <a:srgbClr val="73AE42"/>
                  </a:solidFill>
                  <a:effectLst/>
                  <a:latin typeface="Calibri" panose="020F0502020204030204" pitchFamily="34" charset="0"/>
                </a:rPr>
                <a:t>12/10/2017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42">
              <a:extLst>
                <a:ext uri="{FF2B5EF4-FFF2-40B4-BE49-F238E27FC236}">
                  <a16:creationId xmlns:a16="http://schemas.microsoft.com/office/drawing/2014/main" id="{9F96110F-22A7-4ED9-A975-6A3EB9598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2" y="953"/>
              <a:ext cx="64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>
                  <a:ln>
                    <a:noFill/>
                  </a:ln>
                  <a:solidFill>
                    <a:srgbClr val="73AE42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43">
              <a:extLst>
                <a:ext uri="{FF2B5EF4-FFF2-40B4-BE49-F238E27FC236}">
                  <a16:creationId xmlns:a16="http://schemas.microsoft.com/office/drawing/2014/main" id="{D9E5CB24-6FD9-47CA-B94A-1C9338237A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953"/>
              <a:ext cx="69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>
                  <a:ln>
                    <a:noFill/>
                  </a:ln>
                  <a:solidFill>
                    <a:srgbClr val="73AE42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44">
              <a:extLst>
                <a:ext uri="{FF2B5EF4-FFF2-40B4-BE49-F238E27FC236}">
                  <a16:creationId xmlns:a16="http://schemas.microsoft.com/office/drawing/2014/main" id="{B503A28A-F8FC-4E45-A36B-4788D7A3A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3" y="953"/>
              <a:ext cx="64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>
                  <a:ln>
                    <a:noFill/>
                  </a:ln>
                  <a:solidFill>
                    <a:srgbClr val="73AE42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45">
              <a:extLst>
                <a:ext uri="{FF2B5EF4-FFF2-40B4-BE49-F238E27FC236}">
                  <a16:creationId xmlns:a16="http://schemas.microsoft.com/office/drawing/2014/main" id="{1632FA5A-69ED-43AB-8BD6-F18CF6854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1" y="953"/>
              <a:ext cx="403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>
                  <a:ln>
                    <a:noFill/>
                  </a:ln>
                  <a:solidFill>
                    <a:srgbClr val="73AE42"/>
                  </a:solidFill>
                  <a:effectLst/>
                  <a:latin typeface="Calibri" panose="020F0502020204030204" pitchFamily="34" charset="0"/>
                </a:rPr>
                <a:t>4/22/2018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46">
              <a:extLst>
                <a:ext uri="{FF2B5EF4-FFF2-40B4-BE49-F238E27FC236}">
                  <a16:creationId xmlns:a16="http://schemas.microsoft.com/office/drawing/2014/main" id="{C086426A-154B-4665-9B32-A0AE5DF18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" y="1055"/>
              <a:ext cx="1395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>
                  <a:ln>
                    <a:noFill/>
                  </a:ln>
                  <a:solidFill>
                    <a:srgbClr val="73AE42"/>
                  </a:solidFill>
                  <a:effectLst/>
                  <a:latin typeface="Calibri" panose="020F0502020204030204" pitchFamily="34" charset="0"/>
                </a:rPr>
                <a:t>ESInet II ITT DS3/DS1/DS0 Acceptance &amp;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47">
              <a:extLst>
                <a:ext uri="{FF2B5EF4-FFF2-40B4-BE49-F238E27FC236}">
                  <a16:creationId xmlns:a16="http://schemas.microsoft.com/office/drawing/2014/main" id="{0A3EBC3F-D7F3-4159-9F84-9CA598B0D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9" y="1147"/>
              <a:ext cx="1337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>
                  <a:ln>
                    <a:noFill/>
                  </a:ln>
                  <a:solidFill>
                    <a:srgbClr val="73AE42"/>
                  </a:solidFill>
                  <a:effectLst/>
                  <a:latin typeface="Calibri" panose="020F0502020204030204" pitchFamily="34" charset="0"/>
                </a:rPr>
                <a:t>State Acceptance Test Plan Completed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Freeform 48">
              <a:extLst>
                <a:ext uri="{FF2B5EF4-FFF2-40B4-BE49-F238E27FC236}">
                  <a16:creationId xmlns:a16="http://schemas.microsoft.com/office/drawing/2014/main" id="{99C6F92C-9637-4C20-8197-92A7B7A1A7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1" y="1880"/>
              <a:ext cx="4" cy="409"/>
            </a:xfrm>
            <a:custGeom>
              <a:avLst/>
              <a:gdLst>
                <a:gd name="T0" fmla="*/ 4 w 4"/>
                <a:gd name="T1" fmla="*/ 15 h 409"/>
                <a:gd name="T2" fmla="*/ 0 w 4"/>
                <a:gd name="T3" fmla="*/ 0 h 409"/>
                <a:gd name="T4" fmla="*/ 4 w 4"/>
                <a:gd name="T5" fmla="*/ 23 h 409"/>
                <a:gd name="T6" fmla="*/ 0 w 4"/>
                <a:gd name="T7" fmla="*/ 39 h 409"/>
                <a:gd name="T8" fmla="*/ 4 w 4"/>
                <a:gd name="T9" fmla="*/ 23 h 409"/>
                <a:gd name="T10" fmla="*/ 4 w 4"/>
                <a:gd name="T11" fmla="*/ 62 h 409"/>
                <a:gd name="T12" fmla="*/ 0 w 4"/>
                <a:gd name="T13" fmla="*/ 46 h 409"/>
                <a:gd name="T14" fmla="*/ 4 w 4"/>
                <a:gd name="T15" fmla="*/ 70 h 409"/>
                <a:gd name="T16" fmla="*/ 0 w 4"/>
                <a:gd name="T17" fmla="*/ 85 h 409"/>
                <a:gd name="T18" fmla="*/ 4 w 4"/>
                <a:gd name="T19" fmla="*/ 70 h 409"/>
                <a:gd name="T20" fmla="*/ 4 w 4"/>
                <a:gd name="T21" fmla="*/ 108 h 409"/>
                <a:gd name="T22" fmla="*/ 0 w 4"/>
                <a:gd name="T23" fmla="*/ 93 h 409"/>
                <a:gd name="T24" fmla="*/ 4 w 4"/>
                <a:gd name="T25" fmla="*/ 116 h 409"/>
                <a:gd name="T26" fmla="*/ 0 w 4"/>
                <a:gd name="T27" fmla="*/ 131 h 409"/>
                <a:gd name="T28" fmla="*/ 4 w 4"/>
                <a:gd name="T29" fmla="*/ 116 h 409"/>
                <a:gd name="T30" fmla="*/ 4 w 4"/>
                <a:gd name="T31" fmla="*/ 154 h 409"/>
                <a:gd name="T32" fmla="*/ 0 w 4"/>
                <a:gd name="T33" fmla="*/ 139 h 409"/>
                <a:gd name="T34" fmla="*/ 4 w 4"/>
                <a:gd name="T35" fmla="*/ 162 h 409"/>
                <a:gd name="T36" fmla="*/ 0 w 4"/>
                <a:gd name="T37" fmla="*/ 177 h 409"/>
                <a:gd name="T38" fmla="*/ 4 w 4"/>
                <a:gd name="T39" fmla="*/ 162 h 409"/>
                <a:gd name="T40" fmla="*/ 4 w 4"/>
                <a:gd name="T41" fmla="*/ 200 h 409"/>
                <a:gd name="T42" fmla="*/ 0 w 4"/>
                <a:gd name="T43" fmla="*/ 185 h 409"/>
                <a:gd name="T44" fmla="*/ 4 w 4"/>
                <a:gd name="T45" fmla="*/ 208 h 409"/>
                <a:gd name="T46" fmla="*/ 0 w 4"/>
                <a:gd name="T47" fmla="*/ 224 h 409"/>
                <a:gd name="T48" fmla="*/ 4 w 4"/>
                <a:gd name="T49" fmla="*/ 208 h 409"/>
                <a:gd name="T50" fmla="*/ 4 w 4"/>
                <a:gd name="T51" fmla="*/ 247 h 409"/>
                <a:gd name="T52" fmla="*/ 0 w 4"/>
                <a:gd name="T53" fmla="*/ 231 h 409"/>
                <a:gd name="T54" fmla="*/ 4 w 4"/>
                <a:gd name="T55" fmla="*/ 255 h 409"/>
                <a:gd name="T56" fmla="*/ 0 w 4"/>
                <a:gd name="T57" fmla="*/ 270 h 409"/>
                <a:gd name="T58" fmla="*/ 4 w 4"/>
                <a:gd name="T59" fmla="*/ 255 h 409"/>
                <a:gd name="T60" fmla="*/ 4 w 4"/>
                <a:gd name="T61" fmla="*/ 293 h 409"/>
                <a:gd name="T62" fmla="*/ 0 w 4"/>
                <a:gd name="T63" fmla="*/ 278 h 409"/>
                <a:gd name="T64" fmla="*/ 4 w 4"/>
                <a:gd name="T65" fmla="*/ 301 h 409"/>
                <a:gd name="T66" fmla="*/ 0 w 4"/>
                <a:gd name="T67" fmla="*/ 316 h 409"/>
                <a:gd name="T68" fmla="*/ 4 w 4"/>
                <a:gd name="T69" fmla="*/ 301 h 409"/>
                <a:gd name="T70" fmla="*/ 4 w 4"/>
                <a:gd name="T71" fmla="*/ 339 h 409"/>
                <a:gd name="T72" fmla="*/ 0 w 4"/>
                <a:gd name="T73" fmla="*/ 324 h 409"/>
                <a:gd name="T74" fmla="*/ 4 w 4"/>
                <a:gd name="T75" fmla="*/ 347 h 409"/>
                <a:gd name="T76" fmla="*/ 0 w 4"/>
                <a:gd name="T77" fmla="*/ 362 h 409"/>
                <a:gd name="T78" fmla="*/ 4 w 4"/>
                <a:gd name="T79" fmla="*/ 347 h 409"/>
                <a:gd name="T80" fmla="*/ 4 w 4"/>
                <a:gd name="T81" fmla="*/ 385 h 409"/>
                <a:gd name="T82" fmla="*/ 0 w 4"/>
                <a:gd name="T83" fmla="*/ 370 h 409"/>
                <a:gd name="T84" fmla="*/ 4 w 4"/>
                <a:gd name="T85" fmla="*/ 393 h 409"/>
                <a:gd name="T86" fmla="*/ 0 w 4"/>
                <a:gd name="T87" fmla="*/ 409 h 409"/>
                <a:gd name="T88" fmla="*/ 4 w 4"/>
                <a:gd name="T89" fmla="*/ 393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" h="409">
                  <a:moveTo>
                    <a:pt x="4" y="0"/>
                  </a:moveTo>
                  <a:lnTo>
                    <a:pt x="4" y="1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4" y="0"/>
                  </a:lnTo>
                  <a:close/>
                  <a:moveTo>
                    <a:pt x="4" y="23"/>
                  </a:moveTo>
                  <a:lnTo>
                    <a:pt x="4" y="39"/>
                  </a:lnTo>
                  <a:lnTo>
                    <a:pt x="0" y="39"/>
                  </a:lnTo>
                  <a:lnTo>
                    <a:pt x="0" y="23"/>
                  </a:lnTo>
                  <a:lnTo>
                    <a:pt x="4" y="23"/>
                  </a:lnTo>
                  <a:close/>
                  <a:moveTo>
                    <a:pt x="4" y="46"/>
                  </a:moveTo>
                  <a:lnTo>
                    <a:pt x="4" y="62"/>
                  </a:lnTo>
                  <a:lnTo>
                    <a:pt x="0" y="62"/>
                  </a:lnTo>
                  <a:lnTo>
                    <a:pt x="0" y="46"/>
                  </a:lnTo>
                  <a:lnTo>
                    <a:pt x="4" y="46"/>
                  </a:lnTo>
                  <a:close/>
                  <a:moveTo>
                    <a:pt x="4" y="70"/>
                  </a:moveTo>
                  <a:lnTo>
                    <a:pt x="4" y="85"/>
                  </a:lnTo>
                  <a:lnTo>
                    <a:pt x="0" y="85"/>
                  </a:lnTo>
                  <a:lnTo>
                    <a:pt x="0" y="70"/>
                  </a:lnTo>
                  <a:lnTo>
                    <a:pt x="4" y="70"/>
                  </a:lnTo>
                  <a:close/>
                  <a:moveTo>
                    <a:pt x="4" y="93"/>
                  </a:moveTo>
                  <a:lnTo>
                    <a:pt x="4" y="108"/>
                  </a:lnTo>
                  <a:lnTo>
                    <a:pt x="0" y="108"/>
                  </a:lnTo>
                  <a:lnTo>
                    <a:pt x="0" y="93"/>
                  </a:lnTo>
                  <a:lnTo>
                    <a:pt x="4" y="93"/>
                  </a:lnTo>
                  <a:close/>
                  <a:moveTo>
                    <a:pt x="4" y="116"/>
                  </a:moveTo>
                  <a:lnTo>
                    <a:pt x="4" y="131"/>
                  </a:lnTo>
                  <a:lnTo>
                    <a:pt x="0" y="131"/>
                  </a:lnTo>
                  <a:lnTo>
                    <a:pt x="0" y="116"/>
                  </a:lnTo>
                  <a:lnTo>
                    <a:pt x="4" y="116"/>
                  </a:lnTo>
                  <a:close/>
                  <a:moveTo>
                    <a:pt x="4" y="139"/>
                  </a:moveTo>
                  <a:lnTo>
                    <a:pt x="4" y="154"/>
                  </a:lnTo>
                  <a:lnTo>
                    <a:pt x="0" y="154"/>
                  </a:lnTo>
                  <a:lnTo>
                    <a:pt x="0" y="139"/>
                  </a:lnTo>
                  <a:lnTo>
                    <a:pt x="4" y="139"/>
                  </a:lnTo>
                  <a:close/>
                  <a:moveTo>
                    <a:pt x="4" y="162"/>
                  </a:moveTo>
                  <a:lnTo>
                    <a:pt x="4" y="177"/>
                  </a:lnTo>
                  <a:lnTo>
                    <a:pt x="0" y="177"/>
                  </a:lnTo>
                  <a:lnTo>
                    <a:pt x="0" y="162"/>
                  </a:lnTo>
                  <a:lnTo>
                    <a:pt x="4" y="162"/>
                  </a:lnTo>
                  <a:close/>
                  <a:moveTo>
                    <a:pt x="4" y="185"/>
                  </a:moveTo>
                  <a:lnTo>
                    <a:pt x="4" y="200"/>
                  </a:lnTo>
                  <a:lnTo>
                    <a:pt x="0" y="200"/>
                  </a:lnTo>
                  <a:lnTo>
                    <a:pt x="0" y="185"/>
                  </a:lnTo>
                  <a:lnTo>
                    <a:pt x="4" y="185"/>
                  </a:lnTo>
                  <a:close/>
                  <a:moveTo>
                    <a:pt x="4" y="208"/>
                  </a:moveTo>
                  <a:lnTo>
                    <a:pt x="4" y="224"/>
                  </a:lnTo>
                  <a:lnTo>
                    <a:pt x="0" y="224"/>
                  </a:lnTo>
                  <a:lnTo>
                    <a:pt x="0" y="208"/>
                  </a:lnTo>
                  <a:lnTo>
                    <a:pt x="4" y="208"/>
                  </a:lnTo>
                  <a:close/>
                  <a:moveTo>
                    <a:pt x="4" y="231"/>
                  </a:moveTo>
                  <a:lnTo>
                    <a:pt x="4" y="247"/>
                  </a:lnTo>
                  <a:lnTo>
                    <a:pt x="0" y="247"/>
                  </a:lnTo>
                  <a:lnTo>
                    <a:pt x="0" y="231"/>
                  </a:lnTo>
                  <a:lnTo>
                    <a:pt x="4" y="231"/>
                  </a:lnTo>
                  <a:close/>
                  <a:moveTo>
                    <a:pt x="4" y="255"/>
                  </a:moveTo>
                  <a:lnTo>
                    <a:pt x="4" y="270"/>
                  </a:lnTo>
                  <a:lnTo>
                    <a:pt x="0" y="270"/>
                  </a:lnTo>
                  <a:lnTo>
                    <a:pt x="0" y="255"/>
                  </a:lnTo>
                  <a:lnTo>
                    <a:pt x="4" y="255"/>
                  </a:lnTo>
                  <a:close/>
                  <a:moveTo>
                    <a:pt x="4" y="278"/>
                  </a:moveTo>
                  <a:lnTo>
                    <a:pt x="4" y="293"/>
                  </a:lnTo>
                  <a:lnTo>
                    <a:pt x="0" y="293"/>
                  </a:lnTo>
                  <a:lnTo>
                    <a:pt x="0" y="278"/>
                  </a:lnTo>
                  <a:lnTo>
                    <a:pt x="4" y="278"/>
                  </a:lnTo>
                  <a:close/>
                  <a:moveTo>
                    <a:pt x="4" y="301"/>
                  </a:moveTo>
                  <a:lnTo>
                    <a:pt x="4" y="316"/>
                  </a:lnTo>
                  <a:lnTo>
                    <a:pt x="0" y="316"/>
                  </a:lnTo>
                  <a:lnTo>
                    <a:pt x="0" y="301"/>
                  </a:lnTo>
                  <a:lnTo>
                    <a:pt x="4" y="301"/>
                  </a:lnTo>
                  <a:close/>
                  <a:moveTo>
                    <a:pt x="4" y="324"/>
                  </a:moveTo>
                  <a:lnTo>
                    <a:pt x="4" y="339"/>
                  </a:lnTo>
                  <a:lnTo>
                    <a:pt x="0" y="339"/>
                  </a:lnTo>
                  <a:lnTo>
                    <a:pt x="0" y="324"/>
                  </a:lnTo>
                  <a:lnTo>
                    <a:pt x="4" y="324"/>
                  </a:lnTo>
                  <a:close/>
                  <a:moveTo>
                    <a:pt x="4" y="347"/>
                  </a:moveTo>
                  <a:lnTo>
                    <a:pt x="4" y="362"/>
                  </a:lnTo>
                  <a:lnTo>
                    <a:pt x="0" y="362"/>
                  </a:lnTo>
                  <a:lnTo>
                    <a:pt x="0" y="347"/>
                  </a:lnTo>
                  <a:lnTo>
                    <a:pt x="4" y="347"/>
                  </a:lnTo>
                  <a:close/>
                  <a:moveTo>
                    <a:pt x="4" y="370"/>
                  </a:moveTo>
                  <a:lnTo>
                    <a:pt x="4" y="385"/>
                  </a:lnTo>
                  <a:lnTo>
                    <a:pt x="0" y="385"/>
                  </a:lnTo>
                  <a:lnTo>
                    <a:pt x="0" y="370"/>
                  </a:lnTo>
                  <a:lnTo>
                    <a:pt x="4" y="370"/>
                  </a:lnTo>
                  <a:close/>
                  <a:moveTo>
                    <a:pt x="4" y="393"/>
                  </a:moveTo>
                  <a:lnTo>
                    <a:pt x="4" y="409"/>
                  </a:lnTo>
                  <a:lnTo>
                    <a:pt x="0" y="409"/>
                  </a:lnTo>
                  <a:lnTo>
                    <a:pt x="0" y="393"/>
                  </a:lnTo>
                  <a:lnTo>
                    <a:pt x="4" y="393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9">
              <a:extLst>
                <a:ext uri="{FF2B5EF4-FFF2-40B4-BE49-F238E27FC236}">
                  <a16:creationId xmlns:a16="http://schemas.microsoft.com/office/drawing/2014/main" id="{985AEB0A-7915-483C-A2AE-63817213AF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72" y="1888"/>
              <a:ext cx="4" cy="408"/>
            </a:xfrm>
            <a:custGeom>
              <a:avLst/>
              <a:gdLst>
                <a:gd name="T0" fmla="*/ 0 w 4"/>
                <a:gd name="T1" fmla="*/ 393 h 408"/>
                <a:gd name="T2" fmla="*/ 4 w 4"/>
                <a:gd name="T3" fmla="*/ 408 h 408"/>
                <a:gd name="T4" fmla="*/ 0 w 4"/>
                <a:gd name="T5" fmla="*/ 385 h 408"/>
                <a:gd name="T6" fmla="*/ 4 w 4"/>
                <a:gd name="T7" fmla="*/ 370 h 408"/>
                <a:gd name="T8" fmla="*/ 0 w 4"/>
                <a:gd name="T9" fmla="*/ 385 h 408"/>
                <a:gd name="T10" fmla="*/ 0 w 4"/>
                <a:gd name="T11" fmla="*/ 347 h 408"/>
                <a:gd name="T12" fmla="*/ 4 w 4"/>
                <a:gd name="T13" fmla="*/ 362 h 408"/>
                <a:gd name="T14" fmla="*/ 0 w 4"/>
                <a:gd name="T15" fmla="*/ 339 h 408"/>
                <a:gd name="T16" fmla="*/ 4 w 4"/>
                <a:gd name="T17" fmla="*/ 324 h 408"/>
                <a:gd name="T18" fmla="*/ 0 w 4"/>
                <a:gd name="T19" fmla="*/ 339 h 408"/>
                <a:gd name="T20" fmla="*/ 0 w 4"/>
                <a:gd name="T21" fmla="*/ 300 h 408"/>
                <a:gd name="T22" fmla="*/ 4 w 4"/>
                <a:gd name="T23" fmla="*/ 316 h 408"/>
                <a:gd name="T24" fmla="*/ 0 w 4"/>
                <a:gd name="T25" fmla="*/ 293 h 408"/>
                <a:gd name="T26" fmla="*/ 4 w 4"/>
                <a:gd name="T27" fmla="*/ 277 h 408"/>
                <a:gd name="T28" fmla="*/ 0 w 4"/>
                <a:gd name="T29" fmla="*/ 293 h 408"/>
                <a:gd name="T30" fmla="*/ 0 w 4"/>
                <a:gd name="T31" fmla="*/ 254 h 408"/>
                <a:gd name="T32" fmla="*/ 4 w 4"/>
                <a:gd name="T33" fmla="*/ 270 h 408"/>
                <a:gd name="T34" fmla="*/ 0 w 4"/>
                <a:gd name="T35" fmla="*/ 247 h 408"/>
                <a:gd name="T36" fmla="*/ 4 w 4"/>
                <a:gd name="T37" fmla="*/ 231 h 408"/>
                <a:gd name="T38" fmla="*/ 0 w 4"/>
                <a:gd name="T39" fmla="*/ 247 h 408"/>
                <a:gd name="T40" fmla="*/ 0 w 4"/>
                <a:gd name="T41" fmla="*/ 208 h 408"/>
                <a:gd name="T42" fmla="*/ 4 w 4"/>
                <a:gd name="T43" fmla="*/ 223 h 408"/>
                <a:gd name="T44" fmla="*/ 0 w 4"/>
                <a:gd name="T45" fmla="*/ 200 h 408"/>
                <a:gd name="T46" fmla="*/ 4 w 4"/>
                <a:gd name="T47" fmla="*/ 185 h 408"/>
                <a:gd name="T48" fmla="*/ 0 w 4"/>
                <a:gd name="T49" fmla="*/ 200 h 408"/>
                <a:gd name="T50" fmla="*/ 0 w 4"/>
                <a:gd name="T51" fmla="*/ 162 h 408"/>
                <a:gd name="T52" fmla="*/ 4 w 4"/>
                <a:gd name="T53" fmla="*/ 177 h 408"/>
                <a:gd name="T54" fmla="*/ 0 w 4"/>
                <a:gd name="T55" fmla="*/ 154 h 408"/>
                <a:gd name="T56" fmla="*/ 4 w 4"/>
                <a:gd name="T57" fmla="*/ 139 h 408"/>
                <a:gd name="T58" fmla="*/ 0 w 4"/>
                <a:gd name="T59" fmla="*/ 154 h 408"/>
                <a:gd name="T60" fmla="*/ 0 w 4"/>
                <a:gd name="T61" fmla="*/ 115 h 408"/>
                <a:gd name="T62" fmla="*/ 4 w 4"/>
                <a:gd name="T63" fmla="*/ 131 h 408"/>
                <a:gd name="T64" fmla="*/ 0 w 4"/>
                <a:gd name="T65" fmla="*/ 108 h 408"/>
                <a:gd name="T66" fmla="*/ 4 w 4"/>
                <a:gd name="T67" fmla="*/ 92 h 408"/>
                <a:gd name="T68" fmla="*/ 0 w 4"/>
                <a:gd name="T69" fmla="*/ 108 h 408"/>
                <a:gd name="T70" fmla="*/ 0 w 4"/>
                <a:gd name="T71" fmla="*/ 69 h 408"/>
                <a:gd name="T72" fmla="*/ 4 w 4"/>
                <a:gd name="T73" fmla="*/ 85 h 408"/>
                <a:gd name="T74" fmla="*/ 0 w 4"/>
                <a:gd name="T75" fmla="*/ 62 h 408"/>
                <a:gd name="T76" fmla="*/ 4 w 4"/>
                <a:gd name="T77" fmla="*/ 46 h 408"/>
                <a:gd name="T78" fmla="*/ 0 w 4"/>
                <a:gd name="T79" fmla="*/ 62 h 408"/>
                <a:gd name="T80" fmla="*/ 0 w 4"/>
                <a:gd name="T81" fmla="*/ 23 h 408"/>
                <a:gd name="T82" fmla="*/ 4 w 4"/>
                <a:gd name="T83" fmla="*/ 38 h 408"/>
                <a:gd name="T84" fmla="*/ 0 w 4"/>
                <a:gd name="T85" fmla="*/ 15 h 408"/>
                <a:gd name="T86" fmla="*/ 4 w 4"/>
                <a:gd name="T87" fmla="*/ 0 h 408"/>
                <a:gd name="T88" fmla="*/ 0 w 4"/>
                <a:gd name="T89" fmla="*/ 15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" h="408">
                  <a:moveTo>
                    <a:pt x="0" y="408"/>
                  </a:moveTo>
                  <a:lnTo>
                    <a:pt x="0" y="393"/>
                  </a:lnTo>
                  <a:lnTo>
                    <a:pt x="4" y="393"/>
                  </a:lnTo>
                  <a:lnTo>
                    <a:pt x="4" y="408"/>
                  </a:lnTo>
                  <a:lnTo>
                    <a:pt x="0" y="408"/>
                  </a:lnTo>
                  <a:close/>
                  <a:moveTo>
                    <a:pt x="0" y="385"/>
                  </a:moveTo>
                  <a:lnTo>
                    <a:pt x="0" y="370"/>
                  </a:lnTo>
                  <a:lnTo>
                    <a:pt x="4" y="370"/>
                  </a:lnTo>
                  <a:lnTo>
                    <a:pt x="4" y="385"/>
                  </a:lnTo>
                  <a:lnTo>
                    <a:pt x="0" y="385"/>
                  </a:lnTo>
                  <a:close/>
                  <a:moveTo>
                    <a:pt x="0" y="362"/>
                  </a:moveTo>
                  <a:lnTo>
                    <a:pt x="0" y="347"/>
                  </a:lnTo>
                  <a:lnTo>
                    <a:pt x="4" y="347"/>
                  </a:lnTo>
                  <a:lnTo>
                    <a:pt x="4" y="362"/>
                  </a:lnTo>
                  <a:lnTo>
                    <a:pt x="0" y="362"/>
                  </a:lnTo>
                  <a:close/>
                  <a:moveTo>
                    <a:pt x="0" y="339"/>
                  </a:moveTo>
                  <a:lnTo>
                    <a:pt x="0" y="324"/>
                  </a:lnTo>
                  <a:lnTo>
                    <a:pt x="4" y="324"/>
                  </a:lnTo>
                  <a:lnTo>
                    <a:pt x="4" y="339"/>
                  </a:lnTo>
                  <a:lnTo>
                    <a:pt x="0" y="339"/>
                  </a:lnTo>
                  <a:close/>
                  <a:moveTo>
                    <a:pt x="0" y="316"/>
                  </a:moveTo>
                  <a:lnTo>
                    <a:pt x="0" y="300"/>
                  </a:lnTo>
                  <a:lnTo>
                    <a:pt x="4" y="300"/>
                  </a:lnTo>
                  <a:lnTo>
                    <a:pt x="4" y="316"/>
                  </a:lnTo>
                  <a:lnTo>
                    <a:pt x="0" y="316"/>
                  </a:lnTo>
                  <a:close/>
                  <a:moveTo>
                    <a:pt x="0" y="293"/>
                  </a:moveTo>
                  <a:lnTo>
                    <a:pt x="0" y="277"/>
                  </a:lnTo>
                  <a:lnTo>
                    <a:pt x="4" y="277"/>
                  </a:lnTo>
                  <a:lnTo>
                    <a:pt x="4" y="293"/>
                  </a:lnTo>
                  <a:lnTo>
                    <a:pt x="0" y="293"/>
                  </a:lnTo>
                  <a:close/>
                  <a:moveTo>
                    <a:pt x="0" y="270"/>
                  </a:moveTo>
                  <a:lnTo>
                    <a:pt x="0" y="254"/>
                  </a:lnTo>
                  <a:lnTo>
                    <a:pt x="4" y="254"/>
                  </a:lnTo>
                  <a:lnTo>
                    <a:pt x="4" y="270"/>
                  </a:lnTo>
                  <a:lnTo>
                    <a:pt x="0" y="270"/>
                  </a:lnTo>
                  <a:close/>
                  <a:moveTo>
                    <a:pt x="0" y="247"/>
                  </a:moveTo>
                  <a:lnTo>
                    <a:pt x="0" y="231"/>
                  </a:lnTo>
                  <a:lnTo>
                    <a:pt x="4" y="231"/>
                  </a:lnTo>
                  <a:lnTo>
                    <a:pt x="4" y="247"/>
                  </a:lnTo>
                  <a:lnTo>
                    <a:pt x="0" y="247"/>
                  </a:lnTo>
                  <a:close/>
                  <a:moveTo>
                    <a:pt x="0" y="223"/>
                  </a:moveTo>
                  <a:lnTo>
                    <a:pt x="0" y="208"/>
                  </a:lnTo>
                  <a:lnTo>
                    <a:pt x="4" y="208"/>
                  </a:lnTo>
                  <a:lnTo>
                    <a:pt x="4" y="223"/>
                  </a:lnTo>
                  <a:lnTo>
                    <a:pt x="0" y="223"/>
                  </a:lnTo>
                  <a:close/>
                  <a:moveTo>
                    <a:pt x="0" y="200"/>
                  </a:moveTo>
                  <a:lnTo>
                    <a:pt x="0" y="185"/>
                  </a:lnTo>
                  <a:lnTo>
                    <a:pt x="4" y="185"/>
                  </a:lnTo>
                  <a:lnTo>
                    <a:pt x="4" y="200"/>
                  </a:lnTo>
                  <a:lnTo>
                    <a:pt x="0" y="200"/>
                  </a:lnTo>
                  <a:close/>
                  <a:moveTo>
                    <a:pt x="0" y="177"/>
                  </a:moveTo>
                  <a:lnTo>
                    <a:pt x="0" y="162"/>
                  </a:lnTo>
                  <a:lnTo>
                    <a:pt x="4" y="162"/>
                  </a:lnTo>
                  <a:lnTo>
                    <a:pt x="4" y="177"/>
                  </a:lnTo>
                  <a:lnTo>
                    <a:pt x="0" y="177"/>
                  </a:lnTo>
                  <a:close/>
                  <a:moveTo>
                    <a:pt x="0" y="154"/>
                  </a:moveTo>
                  <a:lnTo>
                    <a:pt x="0" y="139"/>
                  </a:lnTo>
                  <a:lnTo>
                    <a:pt x="4" y="139"/>
                  </a:lnTo>
                  <a:lnTo>
                    <a:pt x="4" y="154"/>
                  </a:lnTo>
                  <a:lnTo>
                    <a:pt x="0" y="154"/>
                  </a:lnTo>
                  <a:close/>
                  <a:moveTo>
                    <a:pt x="0" y="131"/>
                  </a:moveTo>
                  <a:lnTo>
                    <a:pt x="0" y="115"/>
                  </a:lnTo>
                  <a:lnTo>
                    <a:pt x="4" y="115"/>
                  </a:lnTo>
                  <a:lnTo>
                    <a:pt x="4" y="131"/>
                  </a:lnTo>
                  <a:lnTo>
                    <a:pt x="0" y="131"/>
                  </a:lnTo>
                  <a:close/>
                  <a:moveTo>
                    <a:pt x="0" y="108"/>
                  </a:moveTo>
                  <a:lnTo>
                    <a:pt x="0" y="92"/>
                  </a:lnTo>
                  <a:lnTo>
                    <a:pt x="4" y="92"/>
                  </a:lnTo>
                  <a:lnTo>
                    <a:pt x="4" y="108"/>
                  </a:lnTo>
                  <a:lnTo>
                    <a:pt x="0" y="108"/>
                  </a:lnTo>
                  <a:close/>
                  <a:moveTo>
                    <a:pt x="0" y="85"/>
                  </a:moveTo>
                  <a:lnTo>
                    <a:pt x="0" y="69"/>
                  </a:lnTo>
                  <a:lnTo>
                    <a:pt x="4" y="69"/>
                  </a:lnTo>
                  <a:lnTo>
                    <a:pt x="4" y="85"/>
                  </a:lnTo>
                  <a:lnTo>
                    <a:pt x="0" y="85"/>
                  </a:lnTo>
                  <a:close/>
                  <a:moveTo>
                    <a:pt x="0" y="62"/>
                  </a:moveTo>
                  <a:lnTo>
                    <a:pt x="0" y="46"/>
                  </a:lnTo>
                  <a:lnTo>
                    <a:pt x="4" y="46"/>
                  </a:lnTo>
                  <a:lnTo>
                    <a:pt x="4" y="62"/>
                  </a:lnTo>
                  <a:lnTo>
                    <a:pt x="0" y="62"/>
                  </a:lnTo>
                  <a:close/>
                  <a:moveTo>
                    <a:pt x="0" y="38"/>
                  </a:moveTo>
                  <a:lnTo>
                    <a:pt x="0" y="23"/>
                  </a:lnTo>
                  <a:lnTo>
                    <a:pt x="4" y="23"/>
                  </a:lnTo>
                  <a:lnTo>
                    <a:pt x="4" y="38"/>
                  </a:lnTo>
                  <a:lnTo>
                    <a:pt x="0" y="38"/>
                  </a:lnTo>
                  <a:close/>
                  <a:moveTo>
                    <a:pt x="0" y="15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0">
              <a:extLst>
                <a:ext uri="{FF2B5EF4-FFF2-40B4-BE49-F238E27FC236}">
                  <a16:creationId xmlns:a16="http://schemas.microsoft.com/office/drawing/2014/main" id="{2E8AB69C-63E1-4F69-A2A0-C159F8759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3" y="1603"/>
              <a:ext cx="1261" cy="243"/>
            </a:xfrm>
            <a:custGeom>
              <a:avLst/>
              <a:gdLst>
                <a:gd name="T0" fmla="*/ 0 w 3500"/>
                <a:gd name="T1" fmla="*/ 672 h 672"/>
                <a:gd name="T2" fmla="*/ 0 w 3500"/>
                <a:gd name="T3" fmla="*/ 480 h 672"/>
                <a:gd name="T4" fmla="*/ 192 w 3500"/>
                <a:gd name="T5" fmla="*/ 192 h 672"/>
                <a:gd name="T6" fmla="*/ 1558 w 3500"/>
                <a:gd name="T7" fmla="*/ 192 h 672"/>
                <a:gd name="T8" fmla="*/ 1750 w 3500"/>
                <a:gd name="T9" fmla="*/ 0 h 672"/>
                <a:gd name="T10" fmla="*/ 1942 w 3500"/>
                <a:gd name="T11" fmla="*/ 192 h 672"/>
                <a:gd name="T12" fmla="*/ 3308 w 3500"/>
                <a:gd name="T13" fmla="*/ 192 h 672"/>
                <a:gd name="T14" fmla="*/ 3500 w 3500"/>
                <a:gd name="T15" fmla="*/ 480 h 672"/>
                <a:gd name="T16" fmla="*/ 3500 w 3500"/>
                <a:gd name="T17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00" h="672">
                  <a:moveTo>
                    <a:pt x="0" y="672"/>
                  </a:moveTo>
                  <a:lnTo>
                    <a:pt x="0" y="480"/>
                  </a:lnTo>
                  <a:cubicBezTo>
                    <a:pt x="1" y="333"/>
                    <a:pt x="83" y="210"/>
                    <a:pt x="192" y="192"/>
                  </a:cubicBezTo>
                  <a:lnTo>
                    <a:pt x="1558" y="192"/>
                  </a:lnTo>
                  <a:cubicBezTo>
                    <a:pt x="1643" y="178"/>
                    <a:pt x="1716" y="105"/>
                    <a:pt x="1750" y="0"/>
                  </a:cubicBezTo>
                  <a:cubicBezTo>
                    <a:pt x="1784" y="105"/>
                    <a:pt x="1857" y="178"/>
                    <a:pt x="1942" y="192"/>
                  </a:cubicBezTo>
                  <a:lnTo>
                    <a:pt x="3308" y="192"/>
                  </a:lnTo>
                  <a:cubicBezTo>
                    <a:pt x="3417" y="210"/>
                    <a:pt x="3499" y="333"/>
                    <a:pt x="3500" y="480"/>
                  </a:cubicBezTo>
                  <a:lnTo>
                    <a:pt x="3500" y="672"/>
                  </a:lnTo>
                </a:path>
              </a:pathLst>
            </a:custGeom>
            <a:noFill/>
            <a:ln w="6350" cap="rnd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1">
              <a:extLst>
                <a:ext uri="{FF2B5EF4-FFF2-40B4-BE49-F238E27FC236}">
                  <a16:creationId xmlns:a16="http://schemas.microsoft.com/office/drawing/2014/main" id="{408322C7-E851-40AB-A9BB-AD10A8426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4" y="1186"/>
              <a:ext cx="77" cy="417"/>
            </a:xfrm>
            <a:custGeom>
              <a:avLst/>
              <a:gdLst>
                <a:gd name="T0" fmla="*/ 0 w 77"/>
                <a:gd name="T1" fmla="*/ 417 h 417"/>
                <a:gd name="T2" fmla="*/ 0 w 77"/>
                <a:gd name="T3" fmla="*/ 59 h 417"/>
                <a:gd name="T4" fmla="*/ 77 w 77"/>
                <a:gd name="T5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17">
                  <a:moveTo>
                    <a:pt x="0" y="417"/>
                  </a:moveTo>
                  <a:lnTo>
                    <a:pt x="0" y="59"/>
                  </a:lnTo>
                  <a:lnTo>
                    <a:pt x="77" y="0"/>
                  </a:lnTo>
                </a:path>
              </a:pathLst>
            </a:custGeom>
            <a:noFill/>
            <a:ln w="6350" cap="rnd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52">
              <a:extLst>
                <a:ext uri="{FF2B5EF4-FFF2-40B4-BE49-F238E27FC236}">
                  <a16:creationId xmlns:a16="http://schemas.microsoft.com/office/drawing/2014/main" id="{8F76E97B-A841-4867-8CAD-1FA8F0928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" y="966"/>
              <a:ext cx="317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</a:rPr>
                <a:t>3/13/2019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55" name="Rectangle 53">
              <a:extLst>
                <a:ext uri="{FF2B5EF4-FFF2-40B4-BE49-F238E27FC236}">
                  <a16:creationId xmlns:a16="http://schemas.microsoft.com/office/drawing/2014/main" id="{0649809F-706C-464F-BB38-0ADFF929EC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4" y="966"/>
              <a:ext cx="64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>
                  <a:ln>
                    <a:noFill/>
                  </a:ln>
                  <a:solidFill>
                    <a:srgbClr val="A5A5A5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54">
              <a:extLst>
                <a:ext uri="{FF2B5EF4-FFF2-40B4-BE49-F238E27FC236}">
                  <a16:creationId xmlns:a16="http://schemas.microsoft.com/office/drawing/2014/main" id="{1AEFA68D-C529-4433-8785-D1B320710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2" y="966"/>
              <a:ext cx="69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>
                  <a:ln>
                    <a:noFill/>
                  </a:ln>
                  <a:solidFill>
                    <a:srgbClr val="A5A5A5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55">
              <a:extLst>
                <a:ext uri="{FF2B5EF4-FFF2-40B4-BE49-F238E27FC236}">
                  <a16:creationId xmlns:a16="http://schemas.microsoft.com/office/drawing/2014/main" id="{C089B222-90EF-4A88-8229-C9222CC807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5" y="966"/>
              <a:ext cx="64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>
                  <a:ln>
                    <a:noFill/>
                  </a:ln>
                  <a:solidFill>
                    <a:srgbClr val="A5A5A5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56">
              <a:extLst>
                <a:ext uri="{FF2B5EF4-FFF2-40B4-BE49-F238E27FC236}">
                  <a16:creationId xmlns:a16="http://schemas.microsoft.com/office/drawing/2014/main" id="{6AC4F491-F9E1-4929-B04D-A2F131516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3" y="966"/>
              <a:ext cx="317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>
                  <a:ln>
                    <a:noFill/>
                  </a:ln>
                  <a:effectLst/>
                  <a:latin typeface="Calibri" panose="020F0502020204030204" pitchFamily="34" charset="0"/>
                </a:rPr>
                <a:t>10/1/2019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effectLst/>
              </a:endParaRPr>
            </a:p>
          </p:txBody>
        </p:sp>
        <p:sp>
          <p:nvSpPr>
            <p:cNvPr id="59" name="Rectangle 57">
              <a:extLst>
                <a:ext uri="{FF2B5EF4-FFF2-40B4-BE49-F238E27FC236}">
                  <a16:creationId xmlns:a16="http://schemas.microsoft.com/office/drawing/2014/main" id="{C135CABF-795F-420D-ACE2-0B605DD7E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3" y="1066"/>
              <a:ext cx="85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dirty="0">
                  <a:ln>
                    <a:noFill/>
                  </a:ln>
                  <a:latin typeface="Calibri" panose="020F0502020204030204" pitchFamily="34" charset="0"/>
                </a:rPr>
                <a:t>Carrier Cutover’s to </a:t>
              </a:r>
              <a:r>
                <a:rPr kumimoji="0" lang="en-US" altLang="en-US" sz="900" b="1" i="0" u="none" strike="noStrike" cap="none" normalizeH="0" baseline="0" dirty="0" err="1">
                  <a:ln>
                    <a:noFill/>
                  </a:ln>
                  <a:latin typeface="Calibri" panose="020F0502020204030204" pitchFamily="34" charset="0"/>
                </a:rPr>
                <a:t>ESInet</a:t>
              </a:r>
              <a:r>
                <a:rPr kumimoji="0" lang="en-US" altLang="en-US" sz="900" b="1" i="0" u="none" strike="noStrike" cap="none" normalizeH="0" baseline="0" dirty="0">
                  <a:ln>
                    <a:noFill/>
                  </a:ln>
                  <a:latin typeface="Calibri" panose="020F0502020204030204" pitchFamily="34" charset="0"/>
                </a:rPr>
                <a:t> II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</a:endParaRPr>
            </a:p>
          </p:txBody>
        </p:sp>
        <p:sp>
          <p:nvSpPr>
            <p:cNvPr id="60" name="Freeform 58">
              <a:extLst>
                <a:ext uri="{FF2B5EF4-FFF2-40B4-BE49-F238E27FC236}">
                  <a16:creationId xmlns:a16="http://schemas.microsoft.com/office/drawing/2014/main" id="{2D1F0F40-192A-498E-9AB8-A0E88D72E9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9" y="1880"/>
              <a:ext cx="4" cy="409"/>
            </a:xfrm>
            <a:custGeom>
              <a:avLst/>
              <a:gdLst>
                <a:gd name="T0" fmla="*/ 4 w 4"/>
                <a:gd name="T1" fmla="*/ 15 h 409"/>
                <a:gd name="T2" fmla="*/ 0 w 4"/>
                <a:gd name="T3" fmla="*/ 0 h 409"/>
                <a:gd name="T4" fmla="*/ 4 w 4"/>
                <a:gd name="T5" fmla="*/ 23 h 409"/>
                <a:gd name="T6" fmla="*/ 0 w 4"/>
                <a:gd name="T7" fmla="*/ 39 h 409"/>
                <a:gd name="T8" fmla="*/ 4 w 4"/>
                <a:gd name="T9" fmla="*/ 23 h 409"/>
                <a:gd name="T10" fmla="*/ 4 w 4"/>
                <a:gd name="T11" fmla="*/ 62 h 409"/>
                <a:gd name="T12" fmla="*/ 0 w 4"/>
                <a:gd name="T13" fmla="*/ 46 h 409"/>
                <a:gd name="T14" fmla="*/ 4 w 4"/>
                <a:gd name="T15" fmla="*/ 70 h 409"/>
                <a:gd name="T16" fmla="*/ 0 w 4"/>
                <a:gd name="T17" fmla="*/ 85 h 409"/>
                <a:gd name="T18" fmla="*/ 4 w 4"/>
                <a:gd name="T19" fmla="*/ 70 h 409"/>
                <a:gd name="T20" fmla="*/ 4 w 4"/>
                <a:gd name="T21" fmla="*/ 108 h 409"/>
                <a:gd name="T22" fmla="*/ 0 w 4"/>
                <a:gd name="T23" fmla="*/ 93 h 409"/>
                <a:gd name="T24" fmla="*/ 4 w 4"/>
                <a:gd name="T25" fmla="*/ 116 h 409"/>
                <a:gd name="T26" fmla="*/ 0 w 4"/>
                <a:gd name="T27" fmla="*/ 131 h 409"/>
                <a:gd name="T28" fmla="*/ 4 w 4"/>
                <a:gd name="T29" fmla="*/ 116 h 409"/>
                <a:gd name="T30" fmla="*/ 4 w 4"/>
                <a:gd name="T31" fmla="*/ 154 h 409"/>
                <a:gd name="T32" fmla="*/ 0 w 4"/>
                <a:gd name="T33" fmla="*/ 139 h 409"/>
                <a:gd name="T34" fmla="*/ 4 w 4"/>
                <a:gd name="T35" fmla="*/ 162 h 409"/>
                <a:gd name="T36" fmla="*/ 0 w 4"/>
                <a:gd name="T37" fmla="*/ 177 h 409"/>
                <a:gd name="T38" fmla="*/ 4 w 4"/>
                <a:gd name="T39" fmla="*/ 162 h 409"/>
                <a:gd name="T40" fmla="*/ 4 w 4"/>
                <a:gd name="T41" fmla="*/ 200 h 409"/>
                <a:gd name="T42" fmla="*/ 0 w 4"/>
                <a:gd name="T43" fmla="*/ 185 h 409"/>
                <a:gd name="T44" fmla="*/ 4 w 4"/>
                <a:gd name="T45" fmla="*/ 208 h 409"/>
                <a:gd name="T46" fmla="*/ 0 w 4"/>
                <a:gd name="T47" fmla="*/ 224 h 409"/>
                <a:gd name="T48" fmla="*/ 4 w 4"/>
                <a:gd name="T49" fmla="*/ 208 h 409"/>
                <a:gd name="T50" fmla="*/ 4 w 4"/>
                <a:gd name="T51" fmla="*/ 247 h 409"/>
                <a:gd name="T52" fmla="*/ 0 w 4"/>
                <a:gd name="T53" fmla="*/ 231 h 409"/>
                <a:gd name="T54" fmla="*/ 4 w 4"/>
                <a:gd name="T55" fmla="*/ 255 h 409"/>
                <a:gd name="T56" fmla="*/ 0 w 4"/>
                <a:gd name="T57" fmla="*/ 270 h 409"/>
                <a:gd name="T58" fmla="*/ 4 w 4"/>
                <a:gd name="T59" fmla="*/ 255 h 409"/>
                <a:gd name="T60" fmla="*/ 4 w 4"/>
                <a:gd name="T61" fmla="*/ 293 h 409"/>
                <a:gd name="T62" fmla="*/ 0 w 4"/>
                <a:gd name="T63" fmla="*/ 278 h 409"/>
                <a:gd name="T64" fmla="*/ 4 w 4"/>
                <a:gd name="T65" fmla="*/ 301 h 409"/>
                <a:gd name="T66" fmla="*/ 0 w 4"/>
                <a:gd name="T67" fmla="*/ 316 h 409"/>
                <a:gd name="T68" fmla="*/ 4 w 4"/>
                <a:gd name="T69" fmla="*/ 301 h 409"/>
                <a:gd name="T70" fmla="*/ 4 w 4"/>
                <a:gd name="T71" fmla="*/ 339 h 409"/>
                <a:gd name="T72" fmla="*/ 0 w 4"/>
                <a:gd name="T73" fmla="*/ 324 h 409"/>
                <a:gd name="T74" fmla="*/ 4 w 4"/>
                <a:gd name="T75" fmla="*/ 347 h 409"/>
                <a:gd name="T76" fmla="*/ 0 w 4"/>
                <a:gd name="T77" fmla="*/ 362 h 409"/>
                <a:gd name="T78" fmla="*/ 4 w 4"/>
                <a:gd name="T79" fmla="*/ 347 h 409"/>
                <a:gd name="T80" fmla="*/ 4 w 4"/>
                <a:gd name="T81" fmla="*/ 385 h 409"/>
                <a:gd name="T82" fmla="*/ 0 w 4"/>
                <a:gd name="T83" fmla="*/ 370 h 409"/>
                <a:gd name="T84" fmla="*/ 4 w 4"/>
                <a:gd name="T85" fmla="*/ 393 h 409"/>
                <a:gd name="T86" fmla="*/ 0 w 4"/>
                <a:gd name="T87" fmla="*/ 409 h 409"/>
                <a:gd name="T88" fmla="*/ 4 w 4"/>
                <a:gd name="T89" fmla="*/ 393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" h="409">
                  <a:moveTo>
                    <a:pt x="4" y="0"/>
                  </a:moveTo>
                  <a:lnTo>
                    <a:pt x="4" y="1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4" y="0"/>
                  </a:lnTo>
                  <a:close/>
                  <a:moveTo>
                    <a:pt x="4" y="23"/>
                  </a:moveTo>
                  <a:lnTo>
                    <a:pt x="4" y="39"/>
                  </a:lnTo>
                  <a:lnTo>
                    <a:pt x="0" y="39"/>
                  </a:lnTo>
                  <a:lnTo>
                    <a:pt x="0" y="23"/>
                  </a:lnTo>
                  <a:lnTo>
                    <a:pt x="4" y="23"/>
                  </a:lnTo>
                  <a:close/>
                  <a:moveTo>
                    <a:pt x="4" y="46"/>
                  </a:moveTo>
                  <a:lnTo>
                    <a:pt x="4" y="62"/>
                  </a:lnTo>
                  <a:lnTo>
                    <a:pt x="0" y="62"/>
                  </a:lnTo>
                  <a:lnTo>
                    <a:pt x="0" y="46"/>
                  </a:lnTo>
                  <a:lnTo>
                    <a:pt x="4" y="46"/>
                  </a:lnTo>
                  <a:close/>
                  <a:moveTo>
                    <a:pt x="4" y="70"/>
                  </a:moveTo>
                  <a:lnTo>
                    <a:pt x="4" y="85"/>
                  </a:lnTo>
                  <a:lnTo>
                    <a:pt x="0" y="85"/>
                  </a:lnTo>
                  <a:lnTo>
                    <a:pt x="0" y="70"/>
                  </a:lnTo>
                  <a:lnTo>
                    <a:pt x="4" y="70"/>
                  </a:lnTo>
                  <a:close/>
                  <a:moveTo>
                    <a:pt x="4" y="93"/>
                  </a:moveTo>
                  <a:lnTo>
                    <a:pt x="4" y="108"/>
                  </a:lnTo>
                  <a:lnTo>
                    <a:pt x="0" y="108"/>
                  </a:lnTo>
                  <a:lnTo>
                    <a:pt x="0" y="93"/>
                  </a:lnTo>
                  <a:lnTo>
                    <a:pt x="4" y="93"/>
                  </a:lnTo>
                  <a:close/>
                  <a:moveTo>
                    <a:pt x="4" y="116"/>
                  </a:moveTo>
                  <a:lnTo>
                    <a:pt x="4" y="131"/>
                  </a:lnTo>
                  <a:lnTo>
                    <a:pt x="0" y="131"/>
                  </a:lnTo>
                  <a:lnTo>
                    <a:pt x="0" y="116"/>
                  </a:lnTo>
                  <a:lnTo>
                    <a:pt x="4" y="116"/>
                  </a:lnTo>
                  <a:close/>
                  <a:moveTo>
                    <a:pt x="4" y="139"/>
                  </a:moveTo>
                  <a:lnTo>
                    <a:pt x="4" y="154"/>
                  </a:lnTo>
                  <a:lnTo>
                    <a:pt x="0" y="154"/>
                  </a:lnTo>
                  <a:lnTo>
                    <a:pt x="0" y="139"/>
                  </a:lnTo>
                  <a:lnTo>
                    <a:pt x="4" y="139"/>
                  </a:lnTo>
                  <a:close/>
                  <a:moveTo>
                    <a:pt x="4" y="162"/>
                  </a:moveTo>
                  <a:lnTo>
                    <a:pt x="4" y="177"/>
                  </a:lnTo>
                  <a:lnTo>
                    <a:pt x="0" y="177"/>
                  </a:lnTo>
                  <a:lnTo>
                    <a:pt x="0" y="162"/>
                  </a:lnTo>
                  <a:lnTo>
                    <a:pt x="4" y="162"/>
                  </a:lnTo>
                  <a:close/>
                  <a:moveTo>
                    <a:pt x="4" y="185"/>
                  </a:moveTo>
                  <a:lnTo>
                    <a:pt x="4" y="200"/>
                  </a:lnTo>
                  <a:lnTo>
                    <a:pt x="0" y="200"/>
                  </a:lnTo>
                  <a:lnTo>
                    <a:pt x="0" y="185"/>
                  </a:lnTo>
                  <a:lnTo>
                    <a:pt x="4" y="185"/>
                  </a:lnTo>
                  <a:close/>
                  <a:moveTo>
                    <a:pt x="4" y="208"/>
                  </a:moveTo>
                  <a:lnTo>
                    <a:pt x="4" y="224"/>
                  </a:lnTo>
                  <a:lnTo>
                    <a:pt x="0" y="224"/>
                  </a:lnTo>
                  <a:lnTo>
                    <a:pt x="0" y="208"/>
                  </a:lnTo>
                  <a:lnTo>
                    <a:pt x="4" y="208"/>
                  </a:lnTo>
                  <a:close/>
                  <a:moveTo>
                    <a:pt x="4" y="231"/>
                  </a:moveTo>
                  <a:lnTo>
                    <a:pt x="4" y="247"/>
                  </a:lnTo>
                  <a:lnTo>
                    <a:pt x="0" y="247"/>
                  </a:lnTo>
                  <a:lnTo>
                    <a:pt x="0" y="231"/>
                  </a:lnTo>
                  <a:lnTo>
                    <a:pt x="4" y="231"/>
                  </a:lnTo>
                  <a:close/>
                  <a:moveTo>
                    <a:pt x="4" y="255"/>
                  </a:moveTo>
                  <a:lnTo>
                    <a:pt x="4" y="270"/>
                  </a:lnTo>
                  <a:lnTo>
                    <a:pt x="0" y="270"/>
                  </a:lnTo>
                  <a:lnTo>
                    <a:pt x="0" y="255"/>
                  </a:lnTo>
                  <a:lnTo>
                    <a:pt x="4" y="255"/>
                  </a:lnTo>
                  <a:close/>
                  <a:moveTo>
                    <a:pt x="4" y="278"/>
                  </a:moveTo>
                  <a:lnTo>
                    <a:pt x="4" y="293"/>
                  </a:lnTo>
                  <a:lnTo>
                    <a:pt x="0" y="293"/>
                  </a:lnTo>
                  <a:lnTo>
                    <a:pt x="0" y="278"/>
                  </a:lnTo>
                  <a:lnTo>
                    <a:pt x="4" y="278"/>
                  </a:lnTo>
                  <a:close/>
                  <a:moveTo>
                    <a:pt x="4" y="301"/>
                  </a:moveTo>
                  <a:lnTo>
                    <a:pt x="4" y="316"/>
                  </a:lnTo>
                  <a:lnTo>
                    <a:pt x="0" y="316"/>
                  </a:lnTo>
                  <a:lnTo>
                    <a:pt x="0" y="301"/>
                  </a:lnTo>
                  <a:lnTo>
                    <a:pt x="4" y="301"/>
                  </a:lnTo>
                  <a:close/>
                  <a:moveTo>
                    <a:pt x="4" y="324"/>
                  </a:moveTo>
                  <a:lnTo>
                    <a:pt x="4" y="339"/>
                  </a:lnTo>
                  <a:lnTo>
                    <a:pt x="0" y="339"/>
                  </a:lnTo>
                  <a:lnTo>
                    <a:pt x="0" y="324"/>
                  </a:lnTo>
                  <a:lnTo>
                    <a:pt x="4" y="324"/>
                  </a:lnTo>
                  <a:close/>
                  <a:moveTo>
                    <a:pt x="4" y="347"/>
                  </a:moveTo>
                  <a:lnTo>
                    <a:pt x="4" y="362"/>
                  </a:lnTo>
                  <a:lnTo>
                    <a:pt x="0" y="362"/>
                  </a:lnTo>
                  <a:lnTo>
                    <a:pt x="0" y="347"/>
                  </a:lnTo>
                  <a:lnTo>
                    <a:pt x="4" y="347"/>
                  </a:lnTo>
                  <a:close/>
                  <a:moveTo>
                    <a:pt x="4" y="370"/>
                  </a:moveTo>
                  <a:lnTo>
                    <a:pt x="4" y="385"/>
                  </a:lnTo>
                  <a:lnTo>
                    <a:pt x="0" y="385"/>
                  </a:lnTo>
                  <a:lnTo>
                    <a:pt x="0" y="370"/>
                  </a:lnTo>
                  <a:lnTo>
                    <a:pt x="4" y="370"/>
                  </a:lnTo>
                  <a:close/>
                  <a:moveTo>
                    <a:pt x="4" y="393"/>
                  </a:moveTo>
                  <a:lnTo>
                    <a:pt x="4" y="409"/>
                  </a:lnTo>
                  <a:lnTo>
                    <a:pt x="0" y="409"/>
                  </a:lnTo>
                  <a:lnTo>
                    <a:pt x="0" y="393"/>
                  </a:lnTo>
                  <a:lnTo>
                    <a:pt x="4" y="393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9">
              <a:extLst>
                <a:ext uri="{FF2B5EF4-FFF2-40B4-BE49-F238E27FC236}">
                  <a16:creationId xmlns:a16="http://schemas.microsoft.com/office/drawing/2014/main" id="{462DFA2E-7FCE-4F1E-A3E8-4C56E0C94C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2" y="1888"/>
              <a:ext cx="4" cy="408"/>
            </a:xfrm>
            <a:custGeom>
              <a:avLst/>
              <a:gdLst>
                <a:gd name="T0" fmla="*/ 0 w 4"/>
                <a:gd name="T1" fmla="*/ 393 h 408"/>
                <a:gd name="T2" fmla="*/ 4 w 4"/>
                <a:gd name="T3" fmla="*/ 408 h 408"/>
                <a:gd name="T4" fmla="*/ 0 w 4"/>
                <a:gd name="T5" fmla="*/ 385 h 408"/>
                <a:gd name="T6" fmla="*/ 4 w 4"/>
                <a:gd name="T7" fmla="*/ 370 h 408"/>
                <a:gd name="T8" fmla="*/ 0 w 4"/>
                <a:gd name="T9" fmla="*/ 385 h 408"/>
                <a:gd name="T10" fmla="*/ 0 w 4"/>
                <a:gd name="T11" fmla="*/ 347 h 408"/>
                <a:gd name="T12" fmla="*/ 4 w 4"/>
                <a:gd name="T13" fmla="*/ 362 h 408"/>
                <a:gd name="T14" fmla="*/ 0 w 4"/>
                <a:gd name="T15" fmla="*/ 339 h 408"/>
                <a:gd name="T16" fmla="*/ 4 w 4"/>
                <a:gd name="T17" fmla="*/ 324 h 408"/>
                <a:gd name="T18" fmla="*/ 0 w 4"/>
                <a:gd name="T19" fmla="*/ 339 h 408"/>
                <a:gd name="T20" fmla="*/ 0 w 4"/>
                <a:gd name="T21" fmla="*/ 300 h 408"/>
                <a:gd name="T22" fmla="*/ 4 w 4"/>
                <a:gd name="T23" fmla="*/ 316 h 408"/>
                <a:gd name="T24" fmla="*/ 0 w 4"/>
                <a:gd name="T25" fmla="*/ 293 h 408"/>
                <a:gd name="T26" fmla="*/ 4 w 4"/>
                <a:gd name="T27" fmla="*/ 277 h 408"/>
                <a:gd name="T28" fmla="*/ 0 w 4"/>
                <a:gd name="T29" fmla="*/ 293 h 408"/>
                <a:gd name="T30" fmla="*/ 0 w 4"/>
                <a:gd name="T31" fmla="*/ 254 h 408"/>
                <a:gd name="T32" fmla="*/ 4 w 4"/>
                <a:gd name="T33" fmla="*/ 270 h 408"/>
                <a:gd name="T34" fmla="*/ 0 w 4"/>
                <a:gd name="T35" fmla="*/ 247 h 408"/>
                <a:gd name="T36" fmla="*/ 4 w 4"/>
                <a:gd name="T37" fmla="*/ 231 h 408"/>
                <a:gd name="T38" fmla="*/ 0 w 4"/>
                <a:gd name="T39" fmla="*/ 247 h 408"/>
                <a:gd name="T40" fmla="*/ 0 w 4"/>
                <a:gd name="T41" fmla="*/ 208 h 408"/>
                <a:gd name="T42" fmla="*/ 4 w 4"/>
                <a:gd name="T43" fmla="*/ 223 h 408"/>
                <a:gd name="T44" fmla="*/ 0 w 4"/>
                <a:gd name="T45" fmla="*/ 200 h 408"/>
                <a:gd name="T46" fmla="*/ 4 w 4"/>
                <a:gd name="T47" fmla="*/ 185 h 408"/>
                <a:gd name="T48" fmla="*/ 0 w 4"/>
                <a:gd name="T49" fmla="*/ 200 h 408"/>
                <a:gd name="T50" fmla="*/ 0 w 4"/>
                <a:gd name="T51" fmla="*/ 162 h 408"/>
                <a:gd name="T52" fmla="*/ 4 w 4"/>
                <a:gd name="T53" fmla="*/ 177 h 408"/>
                <a:gd name="T54" fmla="*/ 0 w 4"/>
                <a:gd name="T55" fmla="*/ 154 h 408"/>
                <a:gd name="T56" fmla="*/ 4 w 4"/>
                <a:gd name="T57" fmla="*/ 139 h 408"/>
                <a:gd name="T58" fmla="*/ 0 w 4"/>
                <a:gd name="T59" fmla="*/ 154 h 408"/>
                <a:gd name="T60" fmla="*/ 0 w 4"/>
                <a:gd name="T61" fmla="*/ 115 h 408"/>
                <a:gd name="T62" fmla="*/ 4 w 4"/>
                <a:gd name="T63" fmla="*/ 131 h 408"/>
                <a:gd name="T64" fmla="*/ 0 w 4"/>
                <a:gd name="T65" fmla="*/ 108 h 408"/>
                <a:gd name="T66" fmla="*/ 4 w 4"/>
                <a:gd name="T67" fmla="*/ 92 h 408"/>
                <a:gd name="T68" fmla="*/ 0 w 4"/>
                <a:gd name="T69" fmla="*/ 108 h 408"/>
                <a:gd name="T70" fmla="*/ 0 w 4"/>
                <a:gd name="T71" fmla="*/ 69 h 408"/>
                <a:gd name="T72" fmla="*/ 4 w 4"/>
                <a:gd name="T73" fmla="*/ 85 h 408"/>
                <a:gd name="T74" fmla="*/ 0 w 4"/>
                <a:gd name="T75" fmla="*/ 62 h 408"/>
                <a:gd name="T76" fmla="*/ 4 w 4"/>
                <a:gd name="T77" fmla="*/ 46 h 408"/>
                <a:gd name="T78" fmla="*/ 0 w 4"/>
                <a:gd name="T79" fmla="*/ 62 h 408"/>
                <a:gd name="T80" fmla="*/ 0 w 4"/>
                <a:gd name="T81" fmla="*/ 23 h 408"/>
                <a:gd name="T82" fmla="*/ 4 w 4"/>
                <a:gd name="T83" fmla="*/ 38 h 408"/>
                <a:gd name="T84" fmla="*/ 0 w 4"/>
                <a:gd name="T85" fmla="*/ 15 h 408"/>
                <a:gd name="T86" fmla="*/ 4 w 4"/>
                <a:gd name="T87" fmla="*/ 0 h 408"/>
                <a:gd name="T88" fmla="*/ 0 w 4"/>
                <a:gd name="T89" fmla="*/ 15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" h="408">
                  <a:moveTo>
                    <a:pt x="0" y="408"/>
                  </a:moveTo>
                  <a:lnTo>
                    <a:pt x="0" y="393"/>
                  </a:lnTo>
                  <a:lnTo>
                    <a:pt x="4" y="393"/>
                  </a:lnTo>
                  <a:lnTo>
                    <a:pt x="4" y="408"/>
                  </a:lnTo>
                  <a:lnTo>
                    <a:pt x="0" y="408"/>
                  </a:lnTo>
                  <a:close/>
                  <a:moveTo>
                    <a:pt x="0" y="385"/>
                  </a:moveTo>
                  <a:lnTo>
                    <a:pt x="0" y="370"/>
                  </a:lnTo>
                  <a:lnTo>
                    <a:pt x="4" y="370"/>
                  </a:lnTo>
                  <a:lnTo>
                    <a:pt x="4" y="385"/>
                  </a:lnTo>
                  <a:lnTo>
                    <a:pt x="0" y="385"/>
                  </a:lnTo>
                  <a:close/>
                  <a:moveTo>
                    <a:pt x="0" y="362"/>
                  </a:moveTo>
                  <a:lnTo>
                    <a:pt x="0" y="347"/>
                  </a:lnTo>
                  <a:lnTo>
                    <a:pt x="4" y="347"/>
                  </a:lnTo>
                  <a:lnTo>
                    <a:pt x="4" y="362"/>
                  </a:lnTo>
                  <a:lnTo>
                    <a:pt x="0" y="362"/>
                  </a:lnTo>
                  <a:close/>
                  <a:moveTo>
                    <a:pt x="0" y="339"/>
                  </a:moveTo>
                  <a:lnTo>
                    <a:pt x="0" y="324"/>
                  </a:lnTo>
                  <a:lnTo>
                    <a:pt x="4" y="324"/>
                  </a:lnTo>
                  <a:lnTo>
                    <a:pt x="4" y="339"/>
                  </a:lnTo>
                  <a:lnTo>
                    <a:pt x="0" y="339"/>
                  </a:lnTo>
                  <a:close/>
                  <a:moveTo>
                    <a:pt x="0" y="316"/>
                  </a:moveTo>
                  <a:lnTo>
                    <a:pt x="0" y="300"/>
                  </a:lnTo>
                  <a:lnTo>
                    <a:pt x="4" y="300"/>
                  </a:lnTo>
                  <a:lnTo>
                    <a:pt x="4" y="316"/>
                  </a:lnTo>
                  <a:lnTo>
                    <a:pt x="0" y="316"/>
                  </a:lnTo>
                  <a:close/>
                  <a:moveTo>
                    <a:pt x="0" y="293"/>
                  </a:moveTo>
                  <a:lnTo>
                    <a:pt x="0" y="277"/>
                  </a:lnTo>
                  <a:lnTo>
                    <a:pt x="4" y="277"/>
                  </a:lnTo>
                  <a:lnTo>
                    <a:pt x="4" y="293"/>
                  </a:lnTo>
                  <a:lnTo>
                    <a:pt x="0" y="293"/>
                  </a:lnTo>
                  <a:close/>
                  <a:moveTo>
                    <a:pt x="0" y="270"/>
                  </a:moveTo>
                  <a:lnTo>
                    <a:pt x="0" y="254"/>
                  </a:lnTo>
                  <a:lnTo>
                    <a:pt x="4" y="254"/>
                  </a:lnTo>
                  <a:lnTo>
                    <a:pt x="4" y="270"/>
                  </a:lnTo>
                  <a:lnTo>
                    <a:pt x="0" y="270"/>
                  </a:lnTo>
                  <a:close/>
                  <a:moveTo>
                    <a:pt x="0" y="247"/>
                  </a:moveTo>
                  <a:lnTo>
                    <a:pt x="0" y="231"/>
                  </a:lnTo>
                  <a:lnTo>
                    <a:pt x="4" y="231"/>
                  </a:lnTo>
                  <a:lnTo>
                    <a:pt x="4" y="247"/>
                  </a:lnTo>
                  <a:lnTo>
                    <a:pt x="0" y="247"/>
                  </a:lnTo>
                  <a:close/>
                  <a:moveTo>
                    <a:pt x="0" y="223"/>
                  </a:moveTo>
                  <a:lnTo>
                    <a:pt x="0" y="208"/>
                  </a:lnTo>
                  <a:lnTo>
                    <a:pt x="4" y="208"/>
                  </a:lnTo>
                  <a:lnTo>
                    <a:pt x="4" y="223"/>
                  </a:lnTo>
                  <a:lnTo>
                    <a:pt x="0" y="223"/>
                  </a:lnTo>
                  <a:close/>
                  <a:moveTo>
                    <a:pt x="0" y="200"/>
                  </a:moveTo>
                  <a:lnTo>
                    <a:pt x="0" y="185"/>
                  </a:lnTo>
                  <a:lnTo>
                    <a:pt x="4" y="185"/>
                  </a:lnTo>
                  <a:lnTo>
                    <a:pt x="4" y="200"/>
                  </a:lnTo>
                  <a:lnTo>
                    <a:pt x="0" y="200"/>
                  </a:lnTo>
                  <a:close/>
                  <a:moveTo>
                    <a:pt x="0" y="177"/>
                  </a:moveTo>
                  <a:lnTo>
                    <a:pt x="0" y="162"/>
                  </a:lnTo>
                  <a:lnTo>
                    <a:pt x="4" y="162"/>
                  </a:lnTo>
                  <a:lnTo>
                    <a:pt x="4" y="177"/>
                  </a:lnTo>
                  <a:lnTo>
                    <a:pt x="0" y="177"/>
                  </a:lnTo>
                  <a:close/>
                  <a:moveTo>
                    <a:pt x="0" y="154"/>
                  </a:moveTo>
                  <a:lnTo>
                    <a:pt x="0" y="139"/>
                  </a:lnTo>
                  <a:lnTo>
                    <a:pt x="4" y="139"/>
                  </a:lnTo>
                  <a:lnTo>
                    <a:pt x="4" y="154"/>
                  </a:lnTo>
                  <a:lnTo>
                    <a:pt x="0" y="154"/>
                  </a:lnTo>
                  <a:close/>
                  <a:moveTo>
                    <a:pt x="0" y="131"/>
                  </a:moveTo>
                  <a:lnTo>
                    <a:pt x="0" y="115"/>
                  </a:lnTo>
                  <a:lnTo>
                    <a:pt x="4" y="115"/>
                  </a:lnTo>
                  <a:lnTo>
                    <a:pt x="4" y="131"/>
                  </a:lnTo>
                  <a:lnTo>
                    <a:pt x="0" y="131"/>
                  </a:lnTo>
                  <a:close/>
                  <a:moveTo>
                    <a:pt x="0" y="108"/>
                  </a:moveTo>
                  <a:lnTo>
                    <a:pt x="0" y="92"/>
                  </a:lnTo>
                  <a:lnTo>
                    <a:pt x="4" y="92"/>
                  </a:lnTo>
                  <a:lnTo>
                    <a:pt x="4" y="108"/>
                  </a:lnTo>
                  <a:lnTo>
                    <a:pt x="0" y="108"/>
                  </a:lnTo>
                  <a:close/>
                  <a:moveTo>
                    <a:pt x="0" y="85"/>
                  </a:moveTo>
                  <a:lnTo>
                    <a:pt x="0" y="69"/>
                  </a:lnTo>
                  <a:lnTo>
                    <a:pt x="4" y="69"/>
                  </a:lnTo>
                  <a:lnTo>
                    <a:pt x="4" y="85"/>
                  </a:lnTo>
                  <a:lnTo>
                    <a:pt x="0" y="85"/>
                  </a:lnTo>
                  <a:close/>
                  <a:moveTo>
                    <a:pt x="0" y="62"/>
                  </a:moveTo>
                  <a:lnTo>
                    <a:pt x="0" y="46"/>
                  </a:lnTo>
                  <a:lnTo>
                    <a:pt x="4" y="46"/>
                  </a:lnTo>
                  <a:lnTo>
                    <a:pt x="4" y="62"/>
                  </a:lnTo>
                  <a:lnTo>
                    <a:pt x="0" y="62"/>
                  </a:lnTo>
                  <a:close/>
                  <a:moveTo>
                    <a:pt x="0" y="38"/>
                  </a:moveTo>
                  <a:lnTo>
                    <a:pt x="0" y="23"/>
                  </a:lnTo>
                  <a:lnTo>
                    <a:pt x="4" y="23"/>
                  </a:lnTo>
                  <a:lnTo>
                    <a:pt x="4" y="38"/>
                  </a:lnTo>
                  <a:lnTo>
                    <a:pt x="0" y="38"/>
                  </a:lnTo>
                  <a:close/>
                  <a:moveTo>
                    <a:pt x="0" y="15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0">
              <a:extLst>
                <a:ext uri="{FF2B5EF4-FFF2-40B4-BE49-F238E27FC236}">
                  <a16:creationId xmlns:a16="http://schemas.microsoft.com/office/drawing/2014/main" id="{0327C388-8AFB-4C55-B802-D85C21B4D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" y="1672"/>
              <a:ext cx="3733" cy="174"/>
            </a:xfrm>
            <a:custGeom>
              <a:avLst/>
              <a:gdLst>
                <a:gd name="T0" fmla="*/ 0 w 10360"/>
                <a:gd name="T1" fmla="*/ 480 h 480"/>
                <a:gd name="T2" fmla="*/ 192 w 10360"/>
                <a:gd name="T3" fmla="*/ 192 h 480"/>
                <a:gd name="T4" fmla="*/ 4988 w 10360"/>
                <a:gd name="T5" fmla="*/ 192 h 480"/>
                <a:gd name="T6" fmla="*/ 5180 w 10360"/>
                <a:gd name="T7" fmla="*/ 0 h 480"/>
                <a:gd name="T8" fmla="*/ 5372 w 10360"/>
                <a:gd name="T9" fmla="*/ 192 h 480"/>
                <a:gd name="T10" fmla="*/ 10168 w 10360"/>
                <a:gd name="T11" fmla="*/ 192 h 480"/>
                <a:gd name="T12" fmla="*/ 10360 w 10360"/>
                <a:gd name="T1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60" h="480">
                  <a:moveTo>
                    <a:pt x="0" y="480"/>
                  </a:moveTo>
                  <a:cubicBezTo>
                    <a:pt x="1" y="333"/>
                    <a:pt x="83" y="210"/>
                    <a:pt x="192" y="192"/>
                  </a:cubicBezTo>
                  <a:lnTo>
                    <a:pt x="4988" y="192"/>
                  </a:lnTo>
                  <a:cubicBezTo>
                    <a:pt x="5073" y="178"/>
                    <a:pt x="5146" y="105"/>
                    <a:pt x="5180" y="0"/>
                  </a:cubicBezTo>
                  <a:cubicBezTo>
                    <a:pt x="5214" y="105"/>
                    <a:pt x="5287" y="178"/>
                    <a:pt x="5372" y="192"/>
                  </a:cubicBezTo>
                  <a:lnTo>
                    <a:pt x="10168" y="192"/>
                  </a:lnTo>
                  <a:cubicBezTo>
                    <a:pt x="10277" y="210"/>
                    <a:pt x="10359" y="333"/>
                    <a:pt x="10360" y="480"/>
                  </a:cubicBezTo>
                </a:path>
              </a:pathLst>
            </a:custGeom>
            <a:noFill/>
            <a:ln w="6350" cap="rnd">
              <a:solidFill>
                <a:srgbClr val="62598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1">
              <a:extLst>
                <a:ext uri="{FF2B5EF4-FFF2-40B4-BE49-F238E27FC236}">
                  <a16:creationId xmlns:a16="http://schemas.microsoft.com/office/drawing/2014/main" id="{787EE659-B03F-4028-8AFA-9B6C38355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1464"/>
              <a:ext cx="137" cy="208"/>
            </a:xfrm>
            <a:custGeom>
              <a:avLst/>
              <a:gdLst>
                <a:gd name="T0" fmla="*/ 0 w 137"/>
                <a:gd name="T1" fmla="*/ 208 h 208"/>
                <a:gd name="T2" fmla="*/ 0 w 137"/>
                <a:gd name="T3" fmla="*/ 105 h 208"/>
                <a:gd name="T4" fmla="*/ 137 w 137"/>
                <a:gd name="T5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7" h="208">
                  <a:moveTo>
                    <a:pt x="0" y="208"/>
                  </a:moveTo>
                  <a:lnTo>
                    <a:pt x="0" y="105"/>
                  </a:lnTo>
                  <a:lnTo>
                    <a:pt x="137" y="0"/>
                  </a:lnTo>
                </a:path>
              </a:pathLst>
            </a:custGeom>
            <a:noFill/>
            <a:ln w="6350" cap="rnd">
              <a:solidFill>
                <a:srgbClr val="62598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2">
              <a:extLst>
                <a:ext uri="{FF2B5EF4-FFF2-40B4-BE49-F238E27FC236}">
                  <a16:creationId xmlns:a16="http://schemas.microsoft.com/office/drawing/2014/main" id="{93470A9C-8C61-467A-8389-77644C720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9" y="1197"/>
              <a:ext cx="317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</a:rPr>
                <a:t>9/30/2017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65" name="Rectangle 63">
              <a:extLst>
                <a:ext uri="{FF2B5EF4-FFF2-40B4-BE49-F238E27FC236}">
                  <a16:creationId xmlns:a16="http://schemas.microsoft.com/office/drawing/2014/main" id="{03A3F4DB-E30F-4258-A662-77ECEC6AD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8" y="1197"/>
              <a:ext cx="63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>
                  <a:ln>
                    <a:noFill/>
                  </a:ln>
                  <a:solidFill>
                    <a:srgbClr val="625986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id="{7A4CF8B3-559A-4F2F-9C12-A000404669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5" y="1197"/>
              <a:ext cx="69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>
                  <a:ln>
                    <a:noFill/>
                  </a:ln>
                  <a:solidFill>
                    <a:srgbClr val="625986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Rectangle 65">
              <a:extLst>
                <a:ext uri="{FF2B5EF4-FFF2-40B4-BE49-F238E27FC236}">
                  <a16:creationId xmlns:a16="http://schemas.microsoft.com/office/drawing/2014/main" id="{5AF40A14-3A0C-4606-9568-70B199A665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9" y="1197"/>
              <a:ext cx="63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>
                  <a:ln>
                    <a:noFill/>
                  </a:ln>
                  <a:solidFill>
                    <a:srgbClr val="625986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Rectangle 66">
              <a:extLst>
                <a:ext uri="{FF2B5EF4-FFF2-40B4-BE49-F238E27FC236}">
                  <a16:creationId xmlns:a16="http://schemas.microsoft.com/office/drawing/2014/main" id="{9C6F33CD-D103-42CC-B980-BEA4DB8FC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6" y="1197"/>
              <a:ext cx="317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>
                  <a:ln>
                    <a:noFill/>
                  </a:ln>
                  <a:effectLst/>
                  <a:latin typeface="Calibri" panose="020F0502020204030204" pitchFamily="34" charset="0"/>
                </a:rPr>
                <a:t>5/21/2019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effectLst/>
              </a:endParaRPr>
            </a:p>
          </p:txBody>
        </p:sp>
        <p:sp>
          <p:nvSpPr>
            <p:cNvPr id="69" name="Rectangle 67">
              <a:extLst>
                <a:ext uri="{FF2B5EF4-FFF2-40B4-BE49-F238E27FC236}">
                  <a16:creationId xmlns:a16="http://schemas.microsoft.com/office/drawing/2014/main" id="{0DD90559-A19B-44B6-83EA-16064F464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2" y="1296"/>
              <a:ext cx="143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effectLst/>
                  <a:latin typeface="Calibri" panose="020F0502020204030204" pitchFamily="34" charset="0"/>
                </a:rPr>
                <a:t>Carrier Kick Off, Ordering, Training, Testing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effectLst/>
              </a:endParaRPr>
            </a:p>
          </p:txBody>
        </p:sp>
        <p:sp>
          <p:nvSpPr>
            <p:cNvPr id="70" name="Rectangle 68">
              <a:extLst>
                <a:ext uri="{FF2B5EF4-FFF2-40B4-BE49-F238E27FC236}">
                  <a16:creationId xmlns:a16="http://schemas.microsoft.com/office/drawing/2014/main" id="{0EA3E5EC-8D3C-47EE-A559-3026A85617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1390"/>
              <a:ext cx="1151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>
                  <a:ln>
                    <a:noFill/>
                  </a:ln>
                  <a:effectLst/>
                  <a:latin typeface="Calibri" panose="020F0502020204030204" pitchFamily="34" charset="0"/>
                </a:rPr>
                <a:t>PSAP/Carrier Training for ESInet II ALI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effectLst/>
              </a:endParaRPr>
            </a:p>
          </p:txBody>
        </p:sp>
        <p:sp>
          <p:nvSpPr>
            <p:cNvPr id="71" name="Freeform 69">
              <a:extLst>
                <a:ext uri="{FF2B5EF4-FFF2-40B4-BE49-F238E27FC236}">
                  <a16:creationId xmlns:a16="http://schemas.microsoft.com/office/drawing/2014/main" id="{7424D7A2-B6E9-41D1-B60C-DBF144063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" y="1880"/>
              <a:ext cx="1789" cy="416"/>
            </a:xfrm>
            <a:custGeom>
              <a:avLst/>
              <a:gdLst>
                <a:gd name="T0" fmla="*/ 0 w 4965"/>
                <a:gd name="T1" fmla="*/ 1152 h 1152"/>
                <a:gd name="T2" fmla="*/ 4677 w 4965"/>
                <a:gd name="T3" fmla="*/ 1152 h 1152"/>
                <a:gd name="T4" fmla="*/ 4965 w 4965"/>
                <a:gd name="T5" fmla="*/ 576 h 1152"/>
                <a:gd name="T6" fmla="*/ 4677 w 4965"/>
                <a:gd name="T7" fmla="*/ 0 h 1152"/>
                <a:gd name="T8" fmla="*/ 0 w 4965"/>
                <a:gd name="T9" fmla="*/ 0 h 1152"/>
                <a:gd name="T10" fmla="*/ 288 w 4965"/>
                <a:gd name="T11" fmla="*/ 576 h 1152"/>
                <a:gd name="T12" fmla="*/ 0 w 4965"/>
                <a:gd name="T13" fmla="*/ 1152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65" h="1152">
                  <a:moveTo>
                    <a:pt x="0" y="1152"/>
                  </a:moveTo>
                  <a:lnTo>
                    <a:pt x="4677" y="1152"/>
                  </a:lnTo>
                  <a:cubicBezTo>
                    <a:pt x="4836" y="1152"/>
                    <a:pt x="4965" y="894"/>
                    <a:pt x="4965" y="576"/>
                  </a:cubicBezTo>
                  <a:cubicBezTo>
                    <a:pt x="4965" y="258"/>
                    <a:pt x="4836" y="0"/>
                    <a:pt x="4677" y="0"/>
                  </a:cubicBezTo>
                  <a:lnTo>
                    <a:pt x="0" y="0"/>
                  </a:lnTo>
                  <a:cubicBezTo>
                    <a:pt x="159" y="0"/>
                    <a:pt x="288" y="258"/>
                    <a:pt x="288" y="576"/>
                  </a:cubicBezTo>
                  <a:cubicBezTo>
                    <a:pt x="288" y="894"/>
                    <a:pt x="159" y="1152"/>
                    <a:pt x="0" y="1152"/>
                  </a:cubicBezTo>
                  <a:close/>
                </a:path>
              </a:pathLst>
            </a:custGeom>
            <a:solidFill>
              <a:srgbClr val="73AE4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0">
              <a:extLst>
                <a:ext uri="{FF2B5EF4-FFF2-40B4-BE49-F238E27FC236}">
                  <a16:creationId xmlns:a16="http://schemas.microsoft.com/office/drawing/2014/main" id="{8275EF13-242D-418A-8C68-F4E635D96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" y="1880"/>
              <a:ext cx="1789" cy="416"/>
            </a:xfrm>
            <a:custGeom>
              <a:avLst/>
              <a:gdLst>
                <a:gd name="T0" fmla="*/ 0 w 4965"/>
                <a:gd name="T1" fmla="*/ 1152 h 1152"/>
                <a:gd name="T2" fmla="*/ 4677 w 4965"/>
                <a:gd name="T3" fmla="*/ 1152 h 1152"/>
                <a:gd name="T4" fmla="*/ 4965 w 4965"/>
                <a:gd name="T5" fmla="*/ 576 h 1152"/>
                <a:gd name="T6" fmla="*/ 4677 w 4965"/>
                <a:gd name="T7" fmla="*/ 0 h 1152"/>
                <a:gd name="T8" fmla="*/ 0 w 4965"/>
                <a:gd name="T9" fmla="*/ 0 h 1152"/>
                <a:gd name="T10" fmla="*/ 288 w 4965"/>
                <a:gd name="T11" fmla="*/ 576 h 1152"/>
                <a:gd name="T12" fmla="*/ 0 w 4965"/>
                <a:gd name="T13" fmla="*/ 1152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65" h="1152">
                  <a:moveTo>
                    <a:pt x="0" y="1152"/>
                  </a:moveTo>
                  <a:lnTo>
                    <a:pt x="4677" y="1152"/>
                  </a:lnTo>
                  <a:cubicBezTo>
                    <a:pt x="4836" y="1152"/>
                    <a:pt x="4965" y="894"/>
                    <a:pt x="4965" y="576"/>
                  </a:cubicBezTo>
                  <a:cubicBezTo>
                    <a:pt x="4965" y="258"/>
                    <a:pt x="4836" y="0"/>
                    <a:pt x="4677" y="0"/>
                  </a:cubicBezTo>
                  <a:lnTo>
                    <a:pt x="0" y="0"/>
                  </a:lnTo>
                  <a:cubicBezTo>
                    <a:pt x="159" y="0"/>
                    <a:pt x="288" y="258"/>
                    <a:pt x="288" y="576"/>
                  </a:cubicBezTo>
                  <a:cubicBezTo>
                    <a:pt x="288" y="894"/>
                    <a:pt x="159" y="1152"/>
                    <a:pt x="0" y="1152"/>
                  </a:cubicBezTo>
                  <a:close/>
                </a:path>
              </a:pathLst>
            </a:custGeom>
            <a:noFill/>
            <a:ln w="6350" cap="rnd">
              <a:solidFill>
                <a:srgbClr val="73AE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71">
              <a:extLst>
                <a:ext uri="{FF2B5EF4-FFF2-40B4-BE49-F238E27FC236}">
                  <a16:creationId xmlns:a16="http://schemas.microsoft.com/office/drawing/2014/main" id="{DDE10ECC-97D0-4A8E-992A-FB3A8FBD3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3" y="1995"/>
              <a:ext cx="404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4/27/2018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72">
              <a:extLst>
                <a:ext uri="{FF2B5EF4-FFF2-40B4-BE49-F238E27FC236}">
                  <a16:creationId xmlns:a16="http://schemas.microsoft.com/office/drawing/2014/main" id="{EBB9E738-275B-4E26-8605-314614AF6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2" y="1995"/>
              <a:ext cx="63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Rectangle 73">
              <a:extLst>
                <a:ext uri="{FF2B5EF4-FFF2-40B4-BE49-F238E27FC236}">
                  <a16:creationId xmlns:a16="http://schemas.microsoft.com/office/drawing/2014/main" id="{1FD96367-6460-4FB8-872A-4357143379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9" y="1995"/>
              <a:ext cx="70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Rectangle 74">
              <a:extLst>
                <a:ext uri="{FF2B5EF4-FFF2-40B4-BE49-F238E27FC236}">
                  <a16:creationId xmlns:a16="http://schemas.microsoft.com/office/drawing/2014/main" id="{484C0F74-245E-4CBC-885A-1F416ADB2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3" y="1995"/>
              <a:ext cx="63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Rectangle 75">
              <a:extLst>
                <a:ext uri="{FF2B5EF4-FFF2-40B4-BE49-F238E27FC236}">
                  <a16:creationId xmlns:a16="http://schemas.microsoft.com/office/drawing/2014/main" id="{B3367AE9-56AA-493D-93A5-F885E0335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" y="1995"/>
              <a:ext cx="404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1/22/2019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Rectangle 76">
              <a:extLst>
                <a:ext uri="{FF2B5EF4-FFF2-40B4-BE49-F238E27FC236}">
                  <a16:creationId xmlns:a16="http://schemas.microsoft.com/office/drawing/2014/main" id="{F3980F3F-BF1E-4ACF-AFBF-5B8DA1422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1" y="2094"/>
              <a:ext cx="1159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PSAP ESInet 1 to ESInet 2 cutover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Freeform 77">
              <a:extLst>
                <a:ext uri="{FF2B5EF4-FFF2-40B4-BE49-F238E27FC236}">
                  <a16:creationId xmlns:a16="http://schemas.microsoft.com/office/drawing/2014/main" id="{B76E109E-4175-4F91-B2B1-86F327315B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1" y="1880"/>
              <a:ext cx="3" cy="409"/>
            </a:xfrm>
            <a:custGeom>
              <a:avLst/>
              <a:gdLst>
                <a:gd name="T0" fmla="*/ 3 w 3"/>
                <a:gd name="T1" fmla="*/ 15 h 409"/>
                <a:gd name="T2" fmla="*/ 0 w 3"/>
                <a:gd name="T3" fmla="*/ 0 h 409"/>
                <a:gd name="T4" fmla="*/ 3 w 3"/>
                <a:gd name="T5" fmla="*/ 23 h 409"/>
                <a:gd name="T6" fmla="*/ 0 w 3"/>
                <a:gd name="T7" fmla="*/ 39 h 409"/>
                <a:gd name="T8" fmla="*/ 3 w 3"/>
                <a:gd name="T9" fmla="*/ 23 h 409"/>
                <a:gd name="T10" fmla="*/ 3 w 3"/>
                <a:gd name="T11" fmla="*/ 62 h 409"/>
                <a:gd name="T12" fmla="*/ 0 w 3"/>
                <a:gd name="T13" fmla="*/ 46 h 409"/>
                <a:gd name="T14" fmla="*/ 3 w 3"/>
                <a:gd name="T15" fmla="*/ 70 h 409"/>
                <a:gd name="T16" fmla="*/ 0 w 3"/>
                <a:gd name="T17" fmla="*/ 85 h 409"/>
                <a:gd name="T18" fmla="*/ 3 w 3"/>
                <a:gd name="T19" fmla="*/ 70 h 409"/>
                <a:gd name="T20" fmla="*/ 3 w 3"/>
                <a:gd name="T21" fmla="*/ 108 h 409"/>
                <a:gd name="T22" fmla="*/ 0 w 3"/>
                <a:gd name="T23" fmla="*/ 93 h 409"/>
                <a:gd name="T24" fmla="*/ 3 w 3"/>
                <a:gd name="T25" fmla="*/ 116 h 409"/>
                <a:gd name="T26" fmla="*/ 0 w 3"/>
                <a:gd name="T27" fmla="*/ 131 h 409"/>
                <a:gd name="T28" fmla="*/ 3 w 3"/>
                <a:gd name="T29" fmla="*/ 116 h 409"/>
                <a:gd name="T30" fmla="*/ 3 w 3"/>
                <a:gd name="T31" fmla="*/ 154 h 409"/>
                <a:gd name="T32" fmla="*/ 0 w 3"/>
                <a:gd name="T33" fmla="*/ 139 h 409"/>
                <a:gd name="T34" fmla="*/ 3 w 3"/>
                <a:gd name="T35" fmla="*/ 162 h 409"/>
                <a:gd name="T36" fmla="*/ 0 w 3"/>
                <a:gd name="T37" fmla="*/ 177 h 409"/>
                <a:gd name="T38" fmla="*/ 3 w 3"/>
                <a:gd name="T39" fmla="*/ 162 h 409"/>
                <a:gd name="T40" fmla="*/ 3 w 3"/>
                <a:gd name="T41" fmla="*/ 200 h 409"/>
                <a:gd name="T42" fmla="*/ 0 w 3"/>
                <a:gd name="T43" fmla="*/ 185 h 409"/>
                <a:gd name="T44" fmla="*/ 3 w 3"/>
                <a:gd name="T45" fmla="*/ 208 h 409"/>
                <a:gd name="T46" fmla="*/ 0 w 3"/>
                <a:gd name="T47" fmla="*/ 224 h 409"/>
                <a:gd name="T48" fmla="*/ 3 w 3"/>
                <a:gd name="T49" fmla="*/ 208 h 409"/>
                <a:gd name="T50" fmla="*/ 3 w 3"/>
                <a:gd name="T51" fmla="*/ 247 h 409"/>
                <a:gd name="T52" fmla="*/ 0 w 3"/>
                <a:gd name="T53" fmla="*/ 231 h 409"/>
                <a:gd name="T54" fmla="*/ 3 w 3"/>
                <a:gd name="T55" fmla="*/ 255 h 409"/>
                <a:gd name="T56" fmla="*/ 0 w 3"/>
                <a:gd name="T57" fmla="*/ 270 h 409"/>
                <a:gd name="T58" fmla="*/ 3 w 3"/>
                <a:gd name="T59" fmla="*/ 255 h 409"/>
                <a:gd name="T60" fmla="*/ 3 w 3"/>
                <a:gd name="T61" fmla="*/ 293 h 409"/>
                <a:gd name="T62" fmla="*/ 0 w 3"/>
                <a:gd name="T63" fmla="*/ 278 h 409"/>
                <a:gd name="T64" fmla="*/ 3 w 3"/>
                <a:gd name="T65" fmla="*/ 301 h 409"/>
                <a:gd name="T66" fmla="*/ 0 w 3"/>
                <a:gd name="T67" fmla="*/ 316 h 409"/>
                <a:gd name="T68" fmla="*/ 3 w 3"/>
                <a:gd name="T69" fmla="*/ 301 h 409"/>
                <a:gd name="T70" fmla="*/ 3 w 3"/>
                <a:gd name="T71" fmla="*/ 339 h 409"/>
                <a:gd name="T72" fmla="*/ 0 w 3"/>
                <a:gd name="T73" fmla="*/ 324 h 409"/>
                <a:gd name="T74" fmla="*/ 3 w 3"/>
                <a:gd name="T75" fmla="*/ 347 h 409"/>
                <a:gd name="T76" fmla="*/ 0 w 3"/>
                <a:gd name="T77" fmla="*/ 362 h 409"/>
                <a:gd name="T78" fmla="*/ 3 w 3"/>
                <a:gd name="T79" fmla="*/ 347 h 409"/>
                <a:gd name="T80" fmla="*/ 3 w 3"/>
                <a:gd name="T81" fmla="*/ 385 h 409"/>
                <a:gd name="T82" fmla="*/ 0 w 3"/>
                <a:gd name="T83" fmla="*/ 370 h 409"/>
                <a:gd name="T84" fmla="*/ 3 w 3"/>
                <a:gd name="T85" fmla="*/ 393 h 409"/>
                <a:gd name="T86" fmla="*/ 0 w 3"/>
                <a:gd name="T87" fmla="*/ 409 h 409"/>
                <a:gd name="T88" fmla="*/ 3 w 3"/>
                <a:gd name="T89" fmla="*/ 393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" h="409">
                  <a:moveTo>
                    <a:pt x="3" y="0"/>
                  </a:moveTo>
                  <a:lnTo>
                    <a:pt x="3" y="1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3" y="0"/>
                  </a:lnTo>
                  <a:close/>
                  <a:moveTo>
                    <a:pt x="3" y="23"/>
                  </a:moveTo>
                  <a:lnTo>
                    <a:pt x="3" y="39"/>
                  </a:lnTo>
                  <a:lnTo>
                    <a:pt x="0" y="39"/>
                  </a:lnTo>
                  <a:lnTo>
                    <a:pt x="0" y="23"/>
                  </a:lnTo>
                  <a:lnTo>
                    <a:pt x="3" y="23"/>
                  </a:lnTo>
                  <a:close/>
                  <a:moveTo>
                    <a:pt x="3" y="46"/>
                  </a:moveTo>
                  <a:lnTo>
                    <a:pt x="3" y="62"/>
                  </a:lnTo>
                  <a:lnTo>
                    <a:pt x="0" y="62"/>
                  </a:lnTo>
                  <a:lnTo>
                    <a:pt x="0" y="46"/>
                  </a:lnTo>
                  <a:lnTo>
                    <a:pt x="3" y="46"/>
                  </a:lnTo>
                  <a:close/>
                  <a:moveTo>
                    <a:pt x="3" y="70"/>
                  </a:moveTo>
                  <a:lnTo>
                    <a:pt x="3" y="85"/>
                  </a:lnTo>
                  <a:lnTo>
                    <a:pt x="0" y="85"/>
                  </a:lnTo>
                  <a:lnTo>
                    <a:pt x="0" y="70"/>
                  </a:lnTo>
                  <a:lnTo>
                    <a:pt x="3" y="70"/>
                  </a:lnTo>
                  <a:close/>
                  <a:moveTo>
                    <a:pt x="3" y="93"/>
                  </a:moveTo>
                  <a:lnTo>
                    <a:pt x="3" y="108"/>
                  </a:lnTo>
                  <a:lnTo>
                    <a:pt x="0" y="108"/>
                  </a:lnTo>
                  <a:lnTo>
                    <a:pt x="0" y="93"/>
                  </a:lnTo>
                  <a:lnTo>
                    <a:pt x="3" y="93"/>
                  </a:lnTo>
                  <a:close/>
                  <a:moveTo>
                    <a:pt x="3" y="116"/>
                  </a:moveTo>
                  <a:lnTo>
                    <a:pt x="3" y="131"/>
                  </a:lnTo>
                  <a:lnTo>
                    <a:pt x="0" y="131"/>
                  </a:lnTo>
                  <a:lnTo>
                    <a:pt x="0" y="116"/>
                  </a:lnTo>
                  <a:lnTo>
                    <a:pt x="3" y="116"/>
                  </a:lnTo>
                  <a:close/>
                  <a:moveTo>
                    <a:pt x="3" y="139"/>
                  </a:moveTo>
                  <a:lnTo>
                    <a:pt x="3" y="154"/>
                  </a:lnTo>
                  <a:lnTo>
                    <a:pt x="0" y="154"/>
                  </a:lnTo>
                  <a:lnTo>
                    <a:pt x="0" y="139"/>
                  </a:lnTo>
                  <a:lnTo>
                    <a:pt x="3" y="139"/>
                  </a:lnTo>
                  <a:close/>
                  <a:moveTo>
                    <a:pt x="3" y="162"/>
                  </a:moveTo>
                  <a:lnTo>
                    <a:pt x="3" y="177"/>
                  </a:lnTo>
                  <a:lnTo>
                    <a:pt x="0" y="177"/>
                  </a:lnTo>
                  <a:lnTo>
                    <a:pt x="0" y="162"/>
                  </a:lnTo>
                  <a:lnTo>
                    <a:pt x="3" y="162"/>
                  </a:lnTo>
                  <a:close/>
                  <a:moveTo>
                    <a:pt x="3" y="185"/>
                  </a:moveTo>
                  <a:lnTo>
                    <a:pt x="3" y="200"/>
                  </a:lnTo>
                  <a:lnTo>
                    <a:pt x="0" y="200"/>
                  </a:lnTo>
                  <a:lnTo>
                    <a:pt x="0" y="185"/>
                  </a:lnTo>
                  <a:lnTo>
                    <a:pt x="3" y="185"/>
                  </a:lnTo>
                  <a:close/>
                  <a:moveTo>
                    <a:pt x="3" y="208"/>
                  </a:moveTo>
                  <a:lnTo>
                    <a:pt x="3" y="224"/>
                  </a:lnTo>
                  <a:lnTo>
                    <a:pt x="0" y="224"/>
                  </a:lnTo>
                  <a:lnTo>
                    <a:pt x="0" y="208"/>
                  </a:lnTo>
                  <a:lnTo>
                    <a:pt x="3" y="208"/>
                  </a:lnTo>
                  <a:close/>
                  <a:moveTo>
                    <a:pt x="3" y="231"/>
                  </a:moveTo>
                  <a:lnTo>
                    <a:pt x="3" y="247"/>
                  </a:lnTo>
                  <a:lnTo>
                    <a:pt x="0" y="247"/>
                  </a:lnTo>
                  <a:lnTo>
                    <a:pt x="0" y="231"/>
                  </a:lnTo>
                  <a:lnTo>
                    <a:pt x="3" y="231"/>
                  </a:lnTo>
                  <a:close/>
                  <a:moveTo>
                    <a:pt x="3" y="255"/>
                  </a:moveTo>
                  <a:lnTo>
                    <a:pt x="3" y="270"/>
                  </a:lnTo>
                  <a:lnTo>
                    <a:pt x="0" y="270"/>
                  </a:lnTo>
                  <a:lnTo>
                    <a:pt x="0" y="255"/>
                  </a:lnTo>
                  <a:lnTo>
                    <a:pt x="3" y="255"/>
                  </a:lnTo>
                  <a:close/>
                  <a:moveTo>
                    <a:pt x="3" y="278"/>
                  </a:moveTo>
                  <a:lnTo>
                    <a:pt x="3" y="293"/>
                  </a:lnTo>
                  <a:lnTo>
                    <a:pt x="0" y="293"/>
                  </a:lnTo>
                  <a:lnTo>
                    <a:pt x="0" y="278"/>
                  </a:lnTo>
                  <a:lnTo>
                    <a:pt x="3" y="278"/>
                  </a:lnTo>
                  <a:close/>
                  <a:moveTo>
                    <a:pt x="3" y="301"/>
                  </a:moveTo>
                  <a:lnTo>
                    <a:pt x="3" y="316"/>
                  </a:lnTo>
                  <a:lnTo>
                    <a:pt x="0" y="316"/>
                  </a:lnTo>
                  <a:lnTo>
                    <a:pt x="0" y="301"/>
                  </a:lnTo>
                  <a:lnTo>
                    <a:pt x="3" y="301"/>
                  </a:lnTo>
                  <a:close/>
                  <a:moveTo>
                    <a:pt x="3" y="324"/>
                  </a:moveTo>
                  <a:lnTo>
                    <a:pt x="3" y="339"/>
                  </a:lnTo>
                  <a:lnTo>
                    <a:pt x="0" y="339"/>
                  </a:lnTo>
                  <a:lnTo>
                    <a:pt x="0" y="324"/>
                  </a:lnTo>
                  <a:lnTo>
                    <a:pt x="3" y="324"/>
                  </a:lnTo>
                  <a:close/>
                  <a:moveTo>
                    <a:pt x="3" y="347"/>
                  </a:moveTo>
                  <a:lnTo>
                    <a:pt x="3" y="362"/>
                  </a:lnTo>
                  <a:lnTo>
                    <a:pt x="0" y="362"/>
                  </a:lnTo>
                  <a:lnTo>
                    <a:pt x="0" y="347"/>
                  </a:lnTo>
                  <a:lnTo>
                    <a:pt x="3" y="347"/>
                  </a:lnTo>
                  <a:close/>
                  <a:moveTo>
                    <a:pt x="3" y="370"/>
                  </a:moveTo>
                  <a:lnTo>
                    <a:pt x="3" y="385"/>
                  </a:lnTo>
                  <a:lnTo>
                    <a:pt x="0" y="385"/>
                  </a:lnTo>
                  <a:lnTo>
                    <a:pt x="0" y="370"/>
                  </a:lnTo>
                  <a:lnTo>
                    <a:pt x="3" y="370"/>
                  </a:lnTo>
                  <a:close/>
                  <a:moveTo>
                    <a:pt x="3" y="393"/>
                  </a:moveTo>
                  <a:lnTo>
                    <a:pt x="3" y="409"/>
                  </a:lnTo>
                  <a:lnTo>
                    <a:pt x="0" y="409"/>
                  </a:lnTo>
                  <a:lnTo>
                    <a:pt x="0" y="393"/>
                  </a:lnTo>
                  <a:lnTo>
                    <a:pt x="3" y="393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8">
              <a:extLst>
                <a:ext uri="{FF2B5EF4-FFF2-40B4-BE49-F238E27FC236}">
                  <a16:creationId xmlns:a16="http://schemas.microsoft.com/office/drawing/2014/main" id="{D35C8E85-00EF-4553-AAB6-3B416E7911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5" y="1888"/>
              <a:ext cx="4" cy="408"/>
            </a:xfrm>
            <a:custGeom>
              <a:avLst/>
              <a:gdLst>
                <a:gd name="T0" fmla="*/ 0 w 4"/>
                <a:gd name="T1" fmla="*/ 393 h 408"/>
                <a:gd name="T2" fmla="*/ 4 w 4"/>
                <a:gd name="T3" fmla="*/ 408 h 408"/>
                <a:gd name="T4" fmla="*/ 0 w 4"/>
                <a:gd name="T5" fmla="*/ 385 h 408"/>
                <a:gd name="T6" fmla="*/ 4 w 4"/>
                <a:gd name="T7" fmla="*/ 370 h 408"/>
                <a:gd name="T8" fmla="*/ 0 w 4"/>
                <a:gd name="T9" fmla="*/ 385 h 408"/>
                <a:gd name="T10" fmla="*/ 0 w 4"/>
                <a:gd name="T11" fmla="*/ 347 h 408"/>
                <a:gd name="T12" fmla="*/ 4 w 4"/>
                <a:gd name="T13" fmla="*/ 362 h 408"/>
                <a:gd name="T14" fmla="*/ 0 w 4"/>
                <a:gd name="T15" fmla="*/ 339 h 408"/>
                <a:gd name="T16" fmla="*/ 4 w 4"/>
                <a:gd name="T17" fmla="*/ 324 h 408"/>
                <a:gd name="T18" fmla="*/ 0 w 4"/>
                <a:gd name="T19" fmla="*/ 339 h 408"/>
                <a:gd name="T20" fmla="*/ 0 w 4"/>
                <a:gd name="T21" fmla="*/ 300 h 408"/>
                <a:gd name="T22" fmla="*/ 4 w 4"/>
                <a:gd name="T23" fmla="*/ 316 h 408"/>
                <a:gd name="T24" fmla="*/ 0 w 4"/>
                <a:gd name="T25" fmla="*/ 293 h 408"/>
                <a:gd name="T26" fmla="*/ 4 w 4"/>
                <a:gd name="T27" fmla="*/ 277 h 408"/>
                <a:gd name="T28" fmla="*/ 0 w 4"/>
                <a:gd name="T29" fmla="*/ 293 h 408"/>
                <a:gd name="T30" fmla="*/ 0 w 4"/>
                <a:gd name="T31" fmla="*/ 254 h 408"/>
                <a:gd name="T32" fmla="*/ 4 w 4"/>
                <a:gd name="T33" fmla="*/ 270 h 408"/>
                <a:gd name="T34" fmla="*/ 0 w 4"/>
                <a:gd name="T35" fmla="*/ 247 h 408"/>
                <a:gd name="T36" fmla="*/ 4 w 4"/>
                <a:gd name="T37" fmla="*/ 231 h 408"/>
                <a:gd name="T38" fmla="*/ 0 w 4"/>
                <a:gd name="T39" fmla="*/ 247 h 408"/>
                <a:gd name="T40" fmla="*/ 0 w 4"/>
                <a:gd name="T41" fmla="*/ 208 h 408"/>
                <a:gd name="T42" fmla="*/ 4 w 4"/>
                <a:gd name="T43" fmla="*/ 223 h 408"/>
                <a:gd name="T44" fmla="*/ 0 w 4"/>
                <a:gd name="T45" fmla="*/ 200 h 408"/>
                <a:gd name="T46" fmla="*/ 4 w 4"/>
                <a:gd name="T47" fmla="*/ 185 h 408"/>
                <a:gd name="T48" fmla="*/ 0 w 4"/>
                <a:gd name="T49" fmla="*/ 200 h 408"/>
                <a:gd name="T50" fmla="*/ 0 w 4"/>
                <a:gd name="T51" fmla="*/ 162 h 408"/>
                <a:gd name="T52" fmla="*/ 4 w 4"/>
                <a:gd name="T53" fmla="*/ 177 h 408"/>
                <a:gd name="T54" fmla="*/ 0 w 4"/>
                <a:gd name="T55" fmla="*/ 154 h 408"/>
                <a:gd name="T56" fmla="*/ 4 w 4"/>
                <a:gd name="T57" fmla="*/ 139 h 408"/>
                <a:gd name="T58" fmla="*/ 0 w 4"/>
                <a:gd name="T59" fmla="*/ 154 h 408"/>
                <a:gd name="T60" fmla="*/ 0 w 4"/>
                <a:gd name="T61" fmla="*/ 115 h 408"/>
                <a:gd name="T62" fmla="*/ 4 w 4"/>
                <a:gd name="T63" fmla="*/ 131 h 408"/>
                <a:gd name="T64" fmla="*/ 0 w 4"/>
                <a:gd name="T65" fmla="*/ 108 h 408"/>
                <a:gd name="T66" fmla="*/ 4 w 4"/>
                <a:gd name="T67" fmla="*/ 92 h 408"/>
                <a:gd name="T68" fmla="*/ 0 w 4"/>
                <a:gd name="T69" fmla="*/ 108 h 408"/>
                <a:gd name="T70" fmla="*/ 0 w 4"/>
                <a:gd name="T71" fmla="*/ 69 h 408"/>
                <a:gd name="T72" fmla="*/ 4 w 4"/>
                <a:gd name="T73" fmla="*/ 85 h 408"/>
                <a:gd name="T74" fmla="*/ 0 w 4"/>
                <a:gd name="T75" fmla="*/ 62 h 408"/>
                <a:gd name="T76" fmla="*/ 4 w 4"/>
                <a:gd name="T77" fmla="*/ 46 h 408"/>
                <a:gd name="T78" fmla="*/ 0 w 4"/>
                <a:gd name="T79" fmla="*/ 62 h 408"/>
                <a:gd name="T80" fmla="*/ 0 w 4"/>
                <a:gd name="T81" fmla="*/ 23 h 408"/>
                <a:gd name="T82" fmla="*/ 4 w 4"/>
                <a:gd name="T83" fmla="*/ 38 h 408"/>
                <a:gd name="T84" fmla="*/ 0 w 4"/>
                <a:gd name="T85" fmla="*/ 15 h 408"/>
                <a:gd name="T86" fmla="*/ 4 w 4"/>
                <a:gd name="T87" fmla="*/ 0 h 408"/>
                <a:gd name="T88" fmla="*/ 0 w 4"/>
                <a:gd name="T89" fmla="*/ 15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" h="408">
                  <a:moveTo>
                    <a:pt x="0" y="408"/>
                  </a:moveTo>
                  <a:lnTo>
                    <a:pt x="0" y="393"/>
                  </a:lnTo>
                  <a:lnTo>
                    <a:pt x="4" y="393"/>
                  </a:lnTo>
                  <a:lnTo>
                    <a:pt x="4" y="408"/>
                  </a:lnTo>
                  <a:lnTo>
                    <a:pt x="0" y="408"/>
                  </a:lnTo>
                  <a:close/>
                  <a:moveTo>
                    <a:pt x="0" y="385"/>
                  </a:moveTo>
                  <a:lnTo>
                    <a:pt x="0" y="370"/>
                  </a:lnTo>
                  <a:lnTo>
                    <a:pt x="4" y="370"/>
                  </a:lnTo>
                  <a:lnTo>
                    <a:pt x="4" y="385"/>
                  </a:lnTo>
                  <a:lnTo>
                    <a:pt x="0" y="385"/>
                  </a:lnTo>
                  <a:close/>
                  <a:moveTo>
                    <a:pt x="0" y="362"/>
                  </a:moveTo>
                  <a:lnTo>
                    <a:pt x="0" y="347"/>
                  </a:lnTo>
                  <a:lnTo>
                    <a:pt x="4" y="347"/>
                  </a:lnTo>
                  <a:lnTo>
                    <a:pt x="4" y="362"/>
                  </a:lnTo>
                  <a:lnTo>
                    <a:pt x="0" y="362"/>
                  </a:lnTo>
                  <a:close/>
                  <a:moveTo>
                    <a:pt x="0" y="339"/>
                  </a:moveTo>
                  <a:lnTo>
                    <a:pt x="0" y="324"/>
                  </a:lnTo>
                  <a:lnTo>
                    <a:pt x="4" y="324"/>
                  </a:lnTo>
                  <a:lnTo>
                    <a:pt x="4" y="339"/>
                  </a:lnTo>
                  <a:lnTo>
                    <a:pt x="0" y="339"/>
                  </a:lnTo>
                  <a:close/>
                  <a:moveTo>
                    <a:pt x="0" y="316"/>
                  </a:moveTo>
                  <a:lnTo>
                    <a:pt x="0" y="300"/>
                  </a:lnTo>
                  <a:lnTo>
                    <a:pt x="4" y="300"/>
                  </a:lnTo>
                  <a:lnTo>
                    <a:pt x="4" y="316"/>
                  </a:lnTo>
                  <a:lnTo>
                    <a:pt x="0" y="316"/>
                  </a:lnTo>
                  <a:close/>
                  <a:moveTo>
                    <a:pt x="0" y="293"/>
                  </a:moveTo>
                  <a:lnTo>
                    <a:pt x="0" y="277"/>
                  </a:lnTo>
                  <a:lnTo>
                    <a:pt x="4" y="277"/>
                  </a:lnTo>
                  <a:lnTo>
                    <a:pt x="4" y="293"/>
                  </a:lnTo>
                  <a:lnTo>
                    <a:pt x="0" y="293"/>
                  </a:lnTo>
                  <a:close/>
                  <a:moveTo>
                    <a:pt x="0" y="270"/>
                  </a:moveTo>
                  <a:lnTo>
                    <a:pt x="0" y="254"/>
                  </a:lnTo>
                  <a:lnTo>
                    <a:pt x="4" y="254"/>
                  </a:lnTo>
                  <a:lnTo>
                    <a:pt x="4" y="270"/>
                  </a:lnTo>
                  <a:lnTo>
                    <a:pt x="0" y="270"/>
                  </a:lnTo>
                  <a:close/>
                  <a:moveTo>
                    <a:pt x="0" y="247"/>
                  </a:moveTo>
                  <a:lnTo>
                    <a:pt x="0" y="231"/>
                  </a:lnTo>
                  <a:lnTo>
                    <a:pt x="4" y="231"/>
                  </a:lnTo>
                  <a:lnTo>
                    <a:pt x="4" y="247"/>
                  </a:lnTo>
                  <a:lnTo>
                    <a:pt x="0" y="247"/>
                  </a:lnTo>
                  <a:close/>
                  <a:moveTo>
                    <a:pt x="0" y="223"/>
                  </a:moveTo>
                  <a:lnTo>
                    <a:pt x="0" y="208"/>
                  </a:lnTo>
                  <a:lnTo>
                    <a:pt x="4" y="208"/>
                  </a:lnTo>
                  <a:lnTo>
                    <a:pt x="4" y="223"/>
                  </a:lnTo>
                  <a:lnTo>
                    <a:pt x="0" y="223"/>
                  </a:lnTo>
                  <a:close/>
                  <a:moveTo>
                    <a:pt x="0" y="200"/>
                  </a:moveTo>
                  <a:lnTo>
                    <a:pt x="0" y="185"/>
                  </a:lnTo>
                  <a:lnTo>
                    <a:pt x="4" y="185"/>
                  </a:lnTo>
                  <a:lnTo>
                    <a:pt x="4" y="200"/>
                  </a:lnTo>
                  <a:lnTo>
                    <a:pt x="0" y="200"/>
                  </a:lnTo>
                  <a:close/>
                  <a:moveTo>
                    <a:pt x="0" y="177"/>
                  </a:moveTo>
                  <a:lnTo>
                    <a:pt x="0" y="162"/>
                  </a:lnTo>
                  <a:lnTo>
                    <a:pt x="4" y="162"/>
                  </a:lnTo>
                  <a:lnTo>
                    <a:pt x="4" y="177"/>
                  </a:lnTo>
                  <a:lnTo>
                    <a:pt x="0" y="177"/>
                  </a:lnTo>
                  <a:close/>
                  <a:moveTo>
                    <a:pt x="0" y="154"/>
                  </a:moveTo>
                  <a:lnTo>
                    <a:pt x="0" y="139"/>
                  </a:lnTo>
                  <a:lnTo>
                    <a:pt x="4" y="139"/>
                  </a:lnTo>
                  <a:lnTo>
                    <a:pt x="4" y="154"/>
                  </a:lnTo>
                  <a:lnTo>
                    <a:pt x="0" y="154"/>
                  </a:lnTo>
                  <a:close/>
                  <a:moveTo>
                    <a:pt x="0" y="131"/>
                  </a:moveTo>
                  <a:lnTo>
                    <a:pt x="0" y="115"/>
                  </a:lnTo>
                  <a:lnTo>
                    <a:pt x="4" y="115"/>
                  </a:lnTo>
                  <a:lnTo>
                    <a:pt x="4" y="131"/>
                  </a:lnTo>
                  <a:lnTo>
                    <a:pt x="0" y="131"/>
                  </a:lnTo>
                  <a:close/>
                  <a:moveTo>
                    <a:pt x="0" y="108"/>
                  </a:moveTo>
                  <a:lnTo>
                    <a:pt x="0" y="92"/>
                  </a:lnTo>
                  <a:lnTo>
                    <a:pt x="4" y="92"/>
                  </a:lnTo>
                  <a:lnTo>
                    <a:pt x="4" y="108"/>
                  </a:lnTo>
                  <a:lnTo>
                    <a:pt x="0" y="108"/>
                  </a:lnTo>
                  <a:close/>
                  <a:moveTo>
                    <a:pt x="0" y="85"/>
                  </a:moveTo>
                  <a:lnTo>
                    <a:pt x="0" y="69"/>
                  </a:lnTo>
                  <a:lnTo>
                    <a:pt x="4" y="69"/>
                  </a:lnTo>
                  <a:lnTo>
                    <a:pt x="4" y="85"/>
                  </a:lnTo>
                  <a:lnTo>
                    <a:pt x="0" y="85"/>
                  </a:lnTo>
                  <a:close/>
                  <a:moveTo>
                    <a:pt x="0" y="62"/>
                  </a:moveTo>
                  <a:lnTo>
                    <a:pt x="0" y="46"/>
                  </a:lnTo>
                  <a:lnTo>
                    <a:pt x="4" y="46"/>
                  </a:lnTo>
                  <a:lnTo>
                    <a:pt x="4" y="62"/>
                  </a:lnTo>
                  <a:lnTo>
                    <a:pt x="0" y="62"/>
                  </a:lnTo>
                  <a:close/>
                  <a:moveTo>
                    <a:pt x="0" y="38"/>
                  </a:moveTo>
                  <a:lnTo>
                    <a:pt x="0" y="23"/>
                  </a:lnTo>
                  <a:lnTo>
                    <a:pt x="4" y="23"/>
                  </a:lnTo>
                  <a:lnTo>
                    <a:pt x="4" y="38"/>
                  </a:lnTo>
                  <a:lnTo>
                    <a:pt x="0" y="38"/>
                  </a:lnTo>
                  <a:close/>
                  <a:moveTo>
                    <a:pt x="0" y="15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9">
              <a:extLst>
                <a:ext uri="{FF2B5EF4-FFF2-40B4-BE49-F238E27FC236}">
                  <a16:creationId xmlns:a16="http://schemas.microsoft.com/office/drawing/2014/main" id="{56DCAB5A-16FA-4756-BA9E-57BE97F2A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2" y="1603"/>
              <a:ext cx="325" cy="243"/>
            </a:xfrm>
            <a:custGeom>
              <a:avLst/>
              <a:gdLst>
                <a:gd name="T0" fmla="*/ 0 w 901"/>
                <a:gd name="T1" fmla="*/ 672 h 672"/>
                <a:gd name="T2" fmla="*/ 0 w 901"/>
                <a:gd name="T3" fmla="*/ 480 h 672"/>
                <a:gd name="T4" fmla="*/ 192 w 901"/>
                <a:gd name="T5" fmla="*/ 192 h 672"/>
                <a:gd name="T6" fmla="*/ 259 w 901"/>
                <a:gd name="T7" fmla="*/ 192 h 672"/>
                <a:gd name="T8" fmla="*/ 451 w 901"/>
                <a:gd name="T9" fmla="*/ 0 h 672"/>
                <a:gd name="T10" fmla="*/ 643 w 901"/>
                <a:gd name="T11" fmla="*/ 192 h 672"/>
                <a:gd name="T12" fmla="*/ 709 w 901"/>
                <a:gd name="T13" fmla="*/ 192 h 672"/>
                <a:gd name="T14" fmla="*/ 901 w 901"/>
                <a:gd name="T15" fmla="*/ 480 h 672"/>
                <a:gd name="T16" fmla="*/ 901 w 901"/>
                <a:gd name="T17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1" h="672">
                  <a:moveTo>
                    <a:pt x="0" y="672"/>
                  </a:moveTo>
                  <a:lnTo>
                    <a:pt x="0" y="480"/>
                  </a:lnTo>
                  <a:cubicBezTo>
                    <a:pt x="1" y="333"/>
                    <a:pt x="83" y="210"/>
                    <a:pt x="192" y="192"/>
                  </a:cubicBezTo>
                  <a:lnTo>
                    <a:pt x="259" y="192"/>
                  </a:lnTo>
                  <a:cubicBezTo>
                    <a:pt x="344" y="178"/>
                    <a:pt x="417" y="105"/>
                    <a:pt x="451" y="0"/>
                  </a:cubicBezTo>
                  <a:cubicBezTo>
                    <a:pt x="485" y="105"/>
                    <a:pt x="558" y="178"/>
                    <a:pt x="643" y="192"/>
                  </a:cubicBezTo>
                  <a:lnTo>
                    <a:pt x="709" y="192"/>
                  </a:lnTo>
                  <a:cubicBezTo>
                    <a:pt x="818" y="210"/>
                    <a:pt x="900" y="333"/>
                    <a:pt x="901" y="480"/>
                  </a:cubicBezTo>
                  <a:lnTo>
                    <a:pt x="901" y="672"/>
                  </a:lnTo>
                </a:path>
              </a:pathLst>
            </a:custGeom>
            <a:noFill/>
            <a:ln w="6350" cap="rnd">
              <a:solidFill>
                <a:srgbClr val="73AE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80">
              <a:extLst>
                <a:ext uri="{FF2B5EF4-FFF2-40B4-BE49-F238E27FC236}">
                  <a16:creationId xmlns:a16="http://schemas.microsoft.com/office/drawing/2014/main" id="{77F8E615-75A6-4801-8E12-A43BC99284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45" y="1256"/>
              <a:ext cx="0" cy="347"/>
            </a:xfrm>
            <a:prstGeom prst="line">
              <a:avLst/>
            </a:prstGeom>
            <a:noFill/>
            <a:ln w="6350" cap="rnd">
              <a:solidFill>
                <a:srgbClr val="73AE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81">
              <a:extLst>
                <a:ext uri="{FF2B5EF4-FFF2-40B4-BE49-F238E27FC236}">
                  <a16:creationId xmlns:a16="http://schemas.microsoft.com/office/drawing/2014/main" id="{AE23FDB6-FFD5-4A0F-9EBE-809069AA1A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0" y="1034"/>
              <a:ext cx="403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>
                  <a:ln>
                    <a:noFill/>
                  </a:ln>
                  <a:solidFill>
                    <a:srgbClr val="73AE42"/>
                  </a:solidFill>
                  <a:effectLst/>
                  <a:latin typeface="Calibri" panose="020F0502020204030204" pitchFamily="34" charset="0"/>
                </a:rPr>
                <a:t>1/19/2019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Rectangle 82">
              <a:extLst>
                <a:ext uri="{FF2B5EF4-FFF2-40B4-BE49-F238E27FC236}">
                  <a16:creationId xmlns:a16="http://schemas.microsoft.com/office/drawing/2014/main" id="{8DC01C19-74ED-4781-AADB-0FFD89327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8" y="1034"/>
              <a:ext cx="64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>
                  <a:ln>
                    <a:noFill/>
                  </a:ln>
                  <a:solidFill>
                    <a:srgbClr val="73AE42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83">
              <a:extLst>
                <a:ext uri="{FF2B5EF4-FFF2-40B4-BE49-F238E27FC236}">
                  <a16:creationId xmlns:a16="http://schemas.microsoft.com/office/drawing/2014/main" id="{7C24FA21-E034-4E51-B55E-5F396BCBC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034"/>
              <a:ext cx="69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>
                  <a:ln>
                    <a:noFill/>
                  </a:ln>
                  <a:solidFill>
                    <a:srgbClr val="73AE42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84">
              <a:extLst>
                <a:ext uri="{FF2B5EF4-FFF2-40B4-BE49-F238E27FC236}">
                  <a16:creationId xmlns:a16="http://schemas.microsoft.com/office/drawing/2014/main" id="{AC3246C0-4B18-45AB-9D27-F15979CD7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9" y="1034"/>
              <a:ext cx="64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>
                  <a:ln>
                    <a:noFill/>
                  </a:ln>
                  <a:solidFill>
                    <a:srgbClr val="73AE42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85">
              <a:extLst>
                <a:ext uri="{FF2B5EF4-FFF2-40B4-BE49-F238E27FC236}">
                  <a16:creationId xmlns:a16="http://schemas.microsoft.com/office/drawing/2014/main" id="{85963147-5AD8-45E6-9B95-F23152FD2A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7" y="1034"/>
              <a:ext cx="403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>
                  <a:ln>
                    <a:noFill/>
                  </a:ln>
                  <a:solidFill>
                    <a:srgbClr val="73AE42"/>
                  </a:solidFill>
                  <a:effectLst/>
                  <a:latin typeface="Calibri" panose="020F0502020204030204" pitchFamily="34" charset="0"/>
                </a:rPr>
                <a:t>3/12/2019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86">
              <a:extLst>
                <a:ext uri="{FF2B5EF4-FFF2-40B4-BE49-F238E27FC236}">
                  <a16:creationId xmlns:a16="http://schemas.microsoft.com/office/drawing/2014/main" id="{AD202A8A-6227-41D6-AB8E-CFDD5C8DE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3" y="1136"/>
              <a:ext cx="432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>
                  <a:ln>
                    <a:noFill/>
                  </a:ln>
                  <a:solidFill>
                    <a:srgbClr val="73AE42"/>
                  </a:solidFill>
                  <a:effectLst/>
                  <a:latin typeface="Calibri" panose="020F0502020204030204" pitchFamily="34" charset="0"/>
                </a:rPr>
                <a:t>ALI Cutover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Freeform 87">
              <a:extLst>
                <a:ext uri="{FF2B5EF4-FFF2-40B4-BE49-F238E27FC236}">
                  <a16:creationId xmlns:a16="http://schemas.microsoft.com/office/drawing/2014/main" id="{D161FCB7-8CE0-4081-B3C3-A3388883E7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5" y="1568"/>
              <a:ext cx="55" cy="289"/>
            </a:xfrm>
            <a:custGeom>
              <a:avLst/>
              <a:gdLst>
                <a:gd name="T0" fmla="*/ 0 w 55"/>
                <a:gd name="T1" fmla="*/ 289 h 289"/>
                <a:gd name="T2" fmla="*/ 0 w 55"/>
                <a:gd name="T3" fmla="*/ 47 h 289"/>
                <a:gd name="T4" fmla="*/ 0 w 55"/>
                <a:gd name="T5" fmla="*/ 47 h 289"/>
                <a:gd name="T6" fmla="*/ 55 w 55"/>
                <a:gd name="T7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289">
                  <a:moveTo>
                    <a:pt x="0" y="289"/>
                  </a:moveTo>
                  <a:lnTo>
                    <a:pt x="0" y="47"/>
                  </a:lnTo>
                  <a:moveTo>
                    <a:pt x="0" y="47"/>
                  </a:moveTo>
                  <a:lnTo>
                    <a:pt x="55" y="0"/>
                  </a:lnTo>
                </a:path>
              </a:pathLst>
            </a:custGeom>
            <a:noFill/>
            <a:ln w="6350" cap="rnd">
              <a:solidFill>
                <a:srgbClr val="73AE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8">
              <a:extLst>
                <a:ext uri="{FF2B5EF4-FFF2-40B4-BE49-F238E27FC236}">
                  <a16:creationId xmlns:a16="http://schemas.microsoft.com/office/drawing/2014/main" id="{BAABCBD9-B3D3-44C8-B21B-C1FE486DC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0" y="1846"/>
              <a:ext cx="69" cy="69"/>
            </a:xfrm>
            <a:custGeom>
              <a:avLst/>
              <a:gdLst>
                <a:gd name="T0" fmla="*/ 0 w 69"/>
                <a:gd name="T1" fmla="*/ 8 h 69"/>
                <a:gd name="T2" fmla="*/ 26 w 69"/>
                <a:gd name="T3" fmla="*/ 34 h 69"/>
                <a:gd name="T4" fmla="*/ 0 w 69"/>
                <a:gd name="T5" fmla="*/ 60 h 69"/>
                <a:gd name="T6" fmla="*/ 9 w 69"/>
                <a:gd name="T7" fmla="*/ 69 h 69"/>
                <a:gd name="T8" fmla="*/ 35 w 69"/>
                <a:gd name="T9" fmla="*/ 43 h 69"/>
                <a:gd name="T10" fmla="*/ 61 w 69"/>
                <a:gd name="T11" fmla="*/ 69 h 69"/>
                <a:gd name="T12" fmla="*/ 69 w 69"/>
                <a:gd name="T13" fmla="*/ 60 h 69"/>
                <a:gd name="T14" fmla="*/ 43 w 69"/>
                <a:gd name="T15" fmla="*/ 34 h 69"/>
                <a:gd name="T16" fmla="*/ 69 w 69"/>
                <a:gd name="T17" fmla="*/ 8 h 69"/>
                <a:gd name="T18" fmla="*/ 61 w 69"/>
                <a:gd name="T19" fmla="*/ 0 h 69"/>
                <a:gd name="T20" fmla="*/ 35 w 69"/>
                <a:gd name="T21" fmla="*/ 26 h 69"/>
                <a:gd name="T22" fmla="*/ 9 w 69"/>
                <a:gd name="T23" fmla="*/ 0 h 69"/>
                <a:gd name="T24" fmla="*/ 0 w 69"/>
                <a:gd name="T25" fmla="*/ 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69">
                  <a:moveTo>
                    <a:pt x="0" y="8"/>
                  </a:moveTo>
                  <a:lnTo>
                    <a:pt x="26" y="34"/>
                  </a:lnTo>
                  <a:lnTo>
                    <a:pt x="0" y="60"/>
                  </a:lnTo>
                  <a:lnTo>
                    <a:pt x="9" y="69"/>
                  </a:lnTo>
                  <a:lnTo>
                    <a:pt x="35" y="43"/>
                  </a:lnTo>
                  <a:lnTo>
                    <a:pt x="61" y="69"/>
                  </a:lnTo>
                  <a:lnTo>
                    <a:pt x="69" y="60"/>
                  </a:lnTo>
                  <a:lnTo>
                    <a:pt x="43" y="34"/>
                  </a:lnTo>
                  <a:lnTo>
                    <a:pt x="69" y="8"/>
                  </a:lnTo>
                  <a:lnTo>
                    <a:pt x="61" y="0"/>
                  </a:lnTo>
                  <a:lnTo>
                    <a:pt x="35" y="26"/>
                  </a:lnTo>
                  <a:lnTo>
                    <a:pt x="9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73A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9">
              <a:extLst>
                <a:ext uri="{FF2B5EF4-FFF2-40B4-BE49-F238E27FC236}">
                  <a16:creationId xmlns:a16="http://schemas.microsoft.com/office/drawing/2014/main" id="{A13449A4-827D-4C4A-8C6F-D3E6C2CCE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0" y="1846"/>
              <a:ext cx="69" cy="69"/>
            </a:xfrm>
            <a:custGeom>
              <a:avLst/>
              <a:gdLst>
                <a:gd name="T0" fmla="*/ 0 w 69"/>
                <a:gd name="T1" fmla="*/ 8 h 69"/>
                <a:gd name="T2" fmla="*/ 26 w 69"/>
                <a:gd name="T3" fmla="*/ 34 h 69"/>
                <a:gd name="T4" fmla="*/ 0 w 69"/>
                <a:gd name="T5" fmla="*/ 60 h 69"/>
                <a:gd name="T6" fmla="*/ 9 w 69"/>
                <a:gd name="T7" fmla="*/ 69 h 69"/>
                <a:gd name="T8" fmla="*/ 35 w 69"/>
                <a:gd name="T9" fmla="*/ 43 h 69"/>
                <a:gd name="T10" fmla="*/ 61 w 69"/>
                <a:gd name="T11" fmla="*/ 69 h 69"/>
                <a:gd name="T12" fmla="*/ 69 w 69"/>
                <a:gd name="T13" fmla="*/ 60 h 69"/>
                <a:gd name="T14" fmla="*/ 43 w 69"/>
                <a:gd name="T15" fmla="*/ 34 h 69"/>
                <a:gd name="T16" fmla="*/ 69 w 69"/>
                <a:gd name="T17" fmla="*/ 8 h 69"/>
                <a:gd name="T18" fmla="*/ 61 w 69"/>
                <a:gd name="T19" fmla="*/ 0 h 69"/>
                <a:gd name="T20" fmla="*/ 35 w 69"/>
                <a:gd name="T21" fmla="*/ 26 h 69"/>
                <a:gd name="T22" fmla="*/ 9 w 69"/>
                <a:gd name="T23" fmla="*/ 0 h 69"/>
                <a:gd name="T24" fmla="*/ 0 w 69"/>
                <a:gd name="T25" fmla="*/ 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69">
                  <a:moveTo>
                    <a:pt x="0" y="8"/>
                  </a:moveTo>
                  <a:lnTo>
                    <a:pt x="26" y="34"/>
                  </a:lnTo>
                  <a:lnTo>
                    <a:pt x="0" y="60"/>
                  </a:lnTo>
                  <a:lnTo>
                    <a:pt x="9" y="69"/>
                  </a:lnTo>
                  <a:lnTo>
                    <a:pt x="35" y="43"/>
                  </a:lnTo>
                  <a:lnTo>
                    <a:pt x="61" y="69"/>
                  </a:lnTo>
                  <a:lnTo>
                    <a:pt x="69" y="60"/>
                  </a:lnTo>
                  <a:lnTo>
                    <a:pt x="43" y="34"/>
                  </a:lnTo>
                  <a:lnTo>
                    <a:pt x="69" y="8"/>
                  </a:lnTo>
                  <a:lnTo>
                    <a:pt x="61" y="0"/>
                  </a:lnTo>
                  <a:lnTo>
                    <a:pt x="35" y="26"/>
                  </a:lnTo>
                  <a:lnTo>
                    <a:pt x="9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90">
              <a:extLst>
                <a:ext uri="{FF2B5EF4-FFF2-40B4-BE49-F238E27FC236}">
                  <a16:creationId xmlns:a16="http://schemas.microsoft.com/office/drawing/2014/main" id="{73216505-A9BC-40A8-92AA-E60F6BEA0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3" y="1346"/>
              <a:ext cx="404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rgbClr val="73AE42"/>
                  </a:solidFill>
                  <a:effectLst/>
                  <a:latin typeface="Calibri" panose="020F0502020204030204" pitchFamily="34" charset="0"/>
                </a:rPr>
                <a:t>7/29/2019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Rectangle 91">
              <a:extLst>
                <a:ext uri="{FF2B5EF4-FFF2-40B4-BE49-F238E27FC236}">
                  <a16:creationId xmlns:a16="http://schemas.microsoft.com/office/drawing/2014/main" id="{BBF71999-9475-45B8-9C0F-766900E69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6" y="1448"/>
              <a:ext cx="525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>
                  <a:ln>
                    <a:noFill/>
                  </a:ln>
                  <a:solidFill>
                    <a:srgbClr val="73AE42"/>
                  </a:solidFill>
                  <a:effectLst/>
                  <a:latin typeface="Calibri" panose="020F0502020204030204" pitchFamily="34" charset="0"/>
                </a:rPr>
                <a:t>LVF Milestone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" name="Line 92">
              <a:extLst>
                <a:ext uri="{FF2B5EF4-FFF2-40B4-BE49-F238E27FC236}">
                  <a16:creationId xmlns:a16="http://schemas.microsoft.com/office/drawing/2014/main" id="{1C49457E-91A4-48C6-9744-1D864347FB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3" y="1325"/>
              <a:ext cx="0" cy="555"/>
            </a:xfrm>
            <a:prstGeom prst="line">
              <a:avLst/>
            </a:prstGeom>
            <a:noFill/>
            <a:ln w="6350" cap="rnd">
              <a:solidFill>
                <a:srgbClr val="73AE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93">
              <a:extLst>
                <a:ext uri="{FF2B5EF4-FFF2-40B4-BE49-F238E27FC236}">
                  <a16:creationId xmlns:a16="http://schemas.microsoft.com/office/drawing/2014/main" id="{7314B559-0794-40F9-A5D4-221E183C4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" y="995"/>
              <a:ext cx="404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>
                  <a:ln>
                    <a:noFill/>
                  </a:ln>
                  <a:solidFill>
                    <a:srgbClr val="73AE42"/>
                  </a:solidFill>
                  <a:effectLst/>
                  <a:latin typeface="Calibri" panose="020F0502020204030204" pitchFamily="34" charset="0"/>
                </a:rPr>
                <a:t>7/25/2017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" name="Oval 94">
              <a:extLst>
                <a:ext uri="{FF2B5EF4-FFF2-40B4-BE49-F238E27FC236}">
                  <a16:creationId xmlns:a16="http://schemas.microsoft.com/office/drawing/2014/main" id="{031C0422-7FC5-464D-88ED-40A0373EE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" y="1308"/>
              <a:ext cx="35" cy="35"/>
            </a:xfrm>
            <a:prstGeom prst="ellipse">
              <a:avLst/>
            </a:prstGeom>
            <a:solidFill>
              <a:srgbClr val="73AE4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95">
              <a:extLst>
                <a:ext uri="{FF2B5EF4-FFF2-40B4-BE49-F238E27FC236}">
                  <a16:creationId xmlns:a16="http://schemas.microsoft.com/office/drawing/2014/main" id="{46B3ACE4-005B-43AB-8F4D-AAA4F77D3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" y="1308"/>
              <a:ext cx="35" cy="35"/>
            </a:xfrm>
            <a:prstGeom prst="ellipse">
              <a:avLst/>
            </a:prstGeom>
            <a:noFill/>
            <a:ln w="6350" cap="rnd">
              <a:solidFill>
                <a:srgbClr val="73AE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96">
              <a:extLst>
                <a:ext uri="{FF2B5EF4-FFF2-40B4-BE49-F238E27FC236}">
                  <a16:creationId xmlns:a16="http://schemas.microsoft.com/office/drawing/2014/main" id="{BA7E2ED2-47FF-45FD-BAED-1711F1A422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" y="1095"/>
              <a:ext cx="778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>
                  <a:ln>
                    <a:noFill/>
                  </a:ln>
                  <a:solidFill>
                    <a:srgbClr val="73AE42"/>
                  </a:solidFill>
                  <a:effectLst/>
                  <a:latin typeface="Calibri" panose="020F0502020204030204" pitchFamily="34" charset="0"/>
                </a:rPr>
                <a:t>Transition Agreement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Rectangle 97">
              <a:extLst>
                <a:ext uri="{FF2B5EF4-FFF2-40B4-BE49-F238E27FC236}">
                  <a16:creationId xmlns:a16="http://schemas.microsoft.com/office/drawing/2014/main" id="{8A8B4A19-0194-4A34-A642-4BD08C7F3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1188"/>
              <a:ext cx="63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>
                  <a:ln>
                    <a:noFill/>
                  </a:ln>
                  <a:solidFill>
                    <a:srgbClr val="73AE42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Rectangle 98">
              <a:extLst>
                <a:ext uri="{FF2B5EF4-FFF2-40B4-BE49-F238E27FC236}">
                  <a16:creationId xmlns:a16="http://schemas.microsoft.com/office/drawing/2014/main" id="{AA644BFC-D6BF-4EC6-BAE7-CAFEBCFEB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" y="1188"/>
              <a:ext cx="184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>
                  <a:ln>
                    <a:noFill/>
                  </a:ln>
                  <a:solidFill>
                    <a:srgbClr val="73AE42"/>
                  </a:solidFill>
                  <a:effectLst/>
                  <a:latin typeface="Calibri" panose="020F0502020204030204" pitchFamily="34" charset="0"/>
                </a:rPr>
                <a:t>Kick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Rectangle 99">
              <a:extLst>
                <a:ext uri="{FF2B5EF4-FFF2-40B4-BE49-F238E27FC236}">
                  <a16:creationId xmlns:a16="http://schemas.microsoft.com/office/drawing/2014/main" id="{C6E13133-90E1-4464-97B2-3180C3A48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" y="1188"/>
              <a:ext cx="69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>
                  <a:ln>
                    <a:noFill/>
                  </a:ln>
                  <a:solidFill>
                    <a:srgbClr val="73AE42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" name="Rectangle 100">
              <a:extLst>
                <a:ext uri="{FF2B5EF4-FFF2-40B4-BE49-F238E27FC236}">
                  <a16:creationId xmlns:a16="http://schemas.microsoft.com/office/drawing/2014/main" id="{54E9B093-34C1-4FF1-8B37-3CD172687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" y="1188"/>
              <a:ext cx="155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>
                  <a:ln>
                    <a:noFill/>
                  </a:ln>
                  <a:solidFill>
                    <a:srgbClr val="73AE42"/>
                  </a:solidFill>
                  <a:effectLst/>
                  <a:latin typeface="Calibri" panose="020F0502020204030204" pitchFamily="34" charset="0"/>
                </a:rPr>
                <a:t>Off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" name="Line 101">
              <a:extLst>
                <a:ext uri="{FF2B5EF4-FFF2-40B4-BE49-F238E27FC236}">
                  <a16:creationId xmlns:a16="http://schemas.microsoft.com/office/drawing/2014/main" id="{E01CE33A-7C3C-4D47-9B5B-C26AA9D4AB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74" y="1395"/>
              <a:ext cx="0" cy="485"/>
            </a:xfrm>
            <a:prstGeom prst="line">
              <a:avLst/>
            </a:prstGeom>
            <a:noFill/>
            <a:ln w="6350" cap="rnd">
              <a:solidFill>
                <a:srgbClr val="73AE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Oval 103">
              <a:extLst>
                <a:ext uri="{FF2B5EF4-FFF2-40B4-BE49-F238E27FC236}">
                  <a16:creationId xmlns:a16="http://schemas.microsoft.com/office/drawing/2014/main" id="{844CD872-6273-4F01-A624-CFB02A22E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7" y="1377"/>
              <a:ext cx="35" cy="35"/>
            </a:xfrm>
            <a:prstGeom prst="ellipse">
              <a:avLst/>
            </a:prstGeom>
            <a:solidFill>
              <a:srgbClr val="FD97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Oval 104">
              <a:extLst>
                <a:ext uri="{FF2B5EF4-FFF2-40B4-BE49-F238E27FC236}">
                  <a16:creationId xmlns:a16="http://schemas.microsoft.com/office/drawing/2014/main" id="{C78CBA98-4F8E-45B1-993F-B68A0FC030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7" y="1377"/>
              <a:ext cx="35" cy="35"/>
            </a:xfrm>
            <a:prstGeom prst="ellipse">
              <a:avLst/>
            </a:prstGeom>
            <a:noFill/>
            <a:ln w="6350" cap="rnd">
              <a:solidFill>
                <a:srgbClr val="73AE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105">
              <a:extLst>
                <a:ext uri="{FF2B5EF4-FFF2-40B4-BE49-F238E27FC236}">
                  <a16:creationId xmlns:a16="http://schemas.microsoft.com/office/drawing/2014/main" id="{3D8552A6-AE23-4738-9773-08E618C952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4" y="1037"/>
              <a:ext cx="44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>
                  <a:ln>
                    <a:noFill/>
                  </a:ln>
                  <a:solidFill>
                    <a:srgbClr val="FD9759"/>
                  </a:solidFill>
                  <a:effectLst/>
                  <a:latin typeface="Calibri" panose="020F0502020204030204" pitchFamily="34" charset="0"/>
                </a:rPr>
                <a:t>10/1/2019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>
                  <a:ln>
                    <a:noFill/>
                  </a:ln>
                  <a:solidFill>
                    <a:srgbClr val="FD9759"/>
                  </a:solidFill>
                  <a:effectLst/>
                  <a:latin typeface="Calibri" panose="020F0502020204030204" pitchFamily="34" charset="0"/>
                </a:rPr>
                <a:t>Conversion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>
                  <a:ln>
                    <a:noFill/>
                  </a:ln>
                  <a:solidFill>
                    <a:srgbClr val="FD9759"/>
                  </a:solidFill>
                  <a:effectLst/>
                  <a:latin typeface="Calibri" panose="020F0502020204030204" pitchFamily="34" charset="0"/>
                </a:rPr>
                <a:t>Complete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4195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601162"/>
          </a:xfrm>
        </p:spPr>
        <p:txBody>
          <a:bodyPr>
            <a:normAutofit/>
          </a:bodyPr>
          <a:lstStyle/>
          <a:p>
            <a:r>
              <a:rPr lang="en-US" sz="3200" dirty="0"/>
              <a:t>Comtech’s NG DIG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State of Washington ALI Kickoff 2018/2019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5646"/>
            <a:ext cx="1524000" cy="365125"/>
          </a:xfrm>
        </p:spPr>
        <p:txBody>
          <a:bodyPr/>
          <a:lstStyle/>
          <a:p>
            <a:fld id="{F48428B7-A451-4B3D-A663-4F028A0F6EB9}" type="slidenum">
              <a:rPr lang="en-US" smtClean="0"/>
              <a:t>17</a:t>
            </a:fld>
            <a:r>
              <a:rPr lang="en-US" dirty="0"/>
              <a:t> Proprietary Level 1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945289"/>
            <a:ext cx="2667000" cy="85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FEA64B-EF97-4C20-9304-FF0265B7672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/>
              <a:t>   ALI Database Transition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38273581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Introduction</a:t>
            </a:r>
          </a:p>
          <a:p>
            <a:endParaRPr lang="en-US" dirty="0"/>
          </a:p>
          <a:p>
            <a:r>
              <a:rPr lang="en-US" dirty="0"/>
              <a:t>Schedule</a:t>
            </a:r>
          </a:p>
          <a:p>
            <a:endParaRPr lang="en-US" dirty="0"/>
          </a:p>
          <a:p>
            <a:r>
              <a:rPr lang="en-US" dirty="0"/>
              <a:t>Access and Verification Testing</a:t>
            </a:r>
          </a:p>
          <a:p>
            <a:endParaRPr lang="en-US" dirty="0"/>
          </a:p>
          <a:p>
            <a:r>
              <a:rPr lang="en-US" dirty="0"/>
              <a:t>Training Sessions</a:t>
            </a:r>
          </a:p>
          <a:p>
            <a:endParaRPr lang="en-US" dirty="0"/>
          </a:p>
          <a:p>
            <a:r>
              <a:rPr lang="en-US" dirty="0"/>
              <a:t>Q&amp;A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18198" y="6522445"/>
            <a:ext cx="1465997" cy="365125"/>
          </a:xfrm>
        </p:spPr>
        <p:txBody>
          <a:bodyPr/>
          <a:lstStyle/>
          <a:p>
            <a:fld id="{F48428B7-A451-4B3D-A663-4F028A0F6EB9}" type="slidenum">
              <a:rPr lang="en-US" smtClean="0"/>
              <a:t>18</a:t>
            </a:fld>
            <a:r>
              <a:rPr lang="en-US" dirty="0"/>
              <a:t> Proprietary Level 1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Overview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C2157FC7-4CB3-4370-A3FA-09E4A42C3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945289"/>
            <a:ext cx="2667000" cy="85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529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Next Generation Data Integrity Group (NG DIG)</a:t>
            </a:r>
          </a:p>
          <a:p>
            <a:endParaRPr lang="en-US" dirty="0"/>
          </a:p>
          <a:p>
            <a:r>
              <a:rPr lang="en-US" dirty="0"/>
              <a:t>Working with you to provide access to the new ALI DB</a:t>
            </a:r>
          </a:p>
          <a:p>
            <a:endParaRPr lang="en-US" dirty="0"/>
          </a:p>
          <a:p>
            <a:r>
              <a:rPr lang="en-US" dirty="0"/>
              <a:t>Contact Info:</a:t>
            </a:r>
          </a:p>
          <a:p>
            <a:pPr lvl="1"/>
            <a:r>
              <a:rPr lang="en-US" dirty="0"/>
              <a:t>ng-data-services@comtechtel.com</a:t>
            </a:r>
          </a:p>
          <a:p>
            <a:pPr lvl="1"/>
            <a:r>
              <a:rPr lang="en-US" dirty="0"/>
              <a:t>206.792.2285</a:t>
            </a:r>
          </a:p>
          <a:p>
            <a:pPr lvl="1"/>
            <a:r>
              <a:rPr lang="en-US" dirty="0"/>
              <a:t>M-F 6:00 – 18:00 (PST)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1524000" cy="365125"/>
          </a:xfrm>
        </p:spPr>
        <p:txBody>
          <a:bodyPr/>
          <a:lstStyle/>
          <a:p>
            <a:fld id="{F48428B7-A451-4B3D-A663-4F028A0F6EB9}" type="slidenum">
              <a:rPr lang="en-US" smtClean="0"/>
              <a:t>19</a:t>
            </a:fld>
            <a:r>
              <a:rPr lang="en-US" dirty="0"/>
              <a:t> Proprietary Level 1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Introduction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0DD32F41-4A8A-48A6-8809-5D72167BD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945289"/>
            <a:ext cx="2667000" cy="85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564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76454-775B-4FAE-973D-7C0F2666C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52" y="0"/>
            <a:ext cx="8686800" cy="1143000"/>
          </a:xfrm>
        </p:spPr>
        <p:txBody>
          <a:bodyPr>
            <a:noAutofit/>
          </a:bodyPr>
          <a:lstStyle/>
          <a:p>
            <a:r>
              <a:rPr lang="en-US" sz="3800" dirty="0"/>
              <a:t>AGENDA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61A66E-6B91-4AA7-8C73-4079B9C26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82152" cy="52578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2400" b="1" dirty="0"/>
              <a:t>Welcome 					</a:t>
            </a:r>
            <a:r>
              <a:rPr lang="en-US" sz="2400" dirty="0"/>
              <a:t>– Adam Wasserman</a:t>
            </a:r>
          </a:p>
          <a:p>
            <a:pPr lvl="0">
              <a:spcBef>
                <a:spcPts val="0"/>
              </a:spcBef>
            </a:pPr>
            <a:r>
              <a:rPr lang="en-US" sz="2400" b="1" dirty="0"/>
              <a:t>Introductions 				</a:t>
            </a:r>
            <a:r>
              <a:rPr lang="en-US" sz="2400" dirty="0"/>
              <a:t>– Andy Leneweaver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Around the Room, On the Phone, Web Only Participants</a:t>
            </a:r>
          </a:p>
          <a:p>
            <a:pPr lvl="0">
              <a:spcBef>
                <a:spcPts val="0"/>
              </a:spcBef>
              <a:tabLst>
                <a:tab pos="1828800" algn="l"/>
              </a:tabLst>
            </a:pPr>
            <a:r>
              <a:rPr lang="en-US" sz="2400" b="1" dirty="0"/>
              <a:t>Overview of the Washington State NG 911 System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NG911 System Overview</a:t>
            </a:r>
            <a:r>
              <a:rPr lang="en-US" sz="2400" dirty="0"/>
              <a:t> 			– Andy Leneweaver</a:t>
            </a:r>
          </a:p>
          <a:p>
            <a:pPr lvl="0">
              <a:spcBef>
                <a:spcPts val="0"/>
              </a:spcBef>
            </a:pPr>
            <a:r>
              <a:rPr lang="en-US" sz="2400" b="1" dirty="0"/>
              <a:t>ESInet II Project Overview 		</a:t>
            </a:r>
            <a:r>
              <a:rPr lang="en-US" sz="2400" dirty="0"/>
              <a:t>– Comtech</a:t>
            </a:r>
            <a:endParaRPr lang="en-US" sz="2400" b="1" dirty="0"/>
          </a:p>
          <a:p>
            <a:pPr lvl="1">
              <a:spcBef>
                <a:spcPts val="0"/>
              </a:spcBef>
            </a:pPr>
            <a:r>
              <a:rPr lang="en-US" sz="2000" dirty="0"/>
              <a:t>Phases &amp; Timing</a:t>
            </a:r>
          </a:p>
          <a:p>
            <a:pPr lvl="0">
              <a:spcBef>
                <a:spcPts val="0"/>
              </a:spcBef>
            </a:pPr>
            <a:r>
              <a:rPr lang="en-US" sz="2400" b="1" dirty="0"/>
              <a:t>ALI Transition  				</a:t>
            </a:r>
            <a:r>
              <a:rPr lang="en-US" sz="2400" dirty="0"/>
              <a:t>– Comtech</a:t>
            </a:r>
            <a:endParaRPr lang="en-US" sz="2400" b="1" dirty="0"/>
          </a:p>
          <a:p>
            <a:pPr lvl="1">
              <a:spcBef>
                <a:spcPts val="0"/>
              </a:spcBef>
            </a:pPr>
            <a:r>
              <a:rPr lang="en-US" sz="2000" dirty="0"/>
              <a:t>Scope – Project Team – Timing Details - Expectations</a:t>
            </a:r>
          </a:p>
          <a:p>
            <a:pPr lvl="0">
              <a:spcBef>
                <a:spcPts val="0"/>
              </a:spcBef>
            </a:pPr>
            <a:r>
              <a:rPr lang="en-US" sz="2400" b="1" dirty="0"/>
              <a:t>Carrier Transition  				</a:t>
            </a:r>
            <a:r>
              <a:rPr lang="en-US" sz="2400" dirty="0"/>
              <a:t>– Comtech/</a:t>
            </a:r>
            <a:r>
              <a:rPr lang="en-US" sz="2400" dirty="0" err="1"/>
              <a:t>NoaNet</a:t>
            </a:r>
            <a:endParaRPr lang="en-US" sz="2400" b="1" dirty="0"/>
          </a:p>
          <a:p>
            <a:pPr lvl="1">
              <a:spcBef>
                <a:spcPts val="0"/>
              </a:spcBef>
            </a:pPr>
            <a:r>
              <a:rPr lang="en-US" sz="2000" dirty="0"/>
              <a:t>Scope – Project Team – Timing Details - Expectations</a:t>
            </a:r>
          </a:p>
          <a:p>
            <a:pPr lvl="0">
              <a:spcBef>
                <a:spcPts val="0"/>
              </a:spcBef>
            </a:pPr>
            <a:r>
              <a:rPr lang="en-US" sz="2400" b="1" dirty="0"/>
              <a:t>Questions 					</a:t>
            </a:r>
            <a:r>
              <a:rPr lang="en-US" sz="2400" dirty="0"/>
              <a:t>– Andy Leneweaver</a:t>
            </a:r>
          </a:p>
          <a:p>
            <a:pPr lvl="0">
              <a:spcBef>
                <a:spcPts val="0"/>
              </a:spcBef>
            </a:pPr>
            <a:r>
              <a:rPr lang="en-US" sz="2400" b="1" dirty="0"/>
              <a:t>Way Ahead &amp; Ending Thoughts</a:t>
            </a:r>
            <a:r>
              <a:rPr lang="en-US" sz="2400" dirty="0"/>
              <a:t> 		– Adam Wasserman</a:t>
            </a:r>
          </a:p>
        </p:txBody>
      </p:sp>
    </p:spTree>
    <p:extLst>
      <p:ext uri="{BB962C8B-B14F-4D97-AF65-F5344CB8AC3E}">
        <p14:creationId xmlns:p14="http://schemas.microsoft.com/office/powerpoint/2010/main" val="319777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User Forms Submitted (November – December 2018)</a:t>
            </a:r>
          </a:p>
          <a:p>
            <a:endParaRPr lang="en-US" dirty="0"/>
          </a:p>
          <a:p>
            <a:r>
              <a:rPr lang="en-US" dirty="0"/>
              <a:t>User Setup and Verification (December 2018 - January 2019)</a:t>
            </a:r>
          </a:p>
          <a:p>
            <a:endParaRPr lang="en-US" dirty="0"/>
          </a:p>
          <a:p>
            <a:r>
              <a:rPr lang="en-US" dirty="0"/>
              <a:t>Training Sessions (November 2018 – January 2019 )</a:t>
            </a:r>
          </a:p>
          <a:p>
            <a:endParaRPr lang="en-US" dirty="0"/>
          </a:p>
          <a:p>
            <a:r>
              <a:rPr lang="en-US" dirty="0"/>
              <a:t>Dual Provisioning Starts (1/23/19)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1524000" cy="365125"/>
          </a:xfrm>
        </p:spPr>
        <p:txBody>
          <a:bodyPr/>
          <a:lstStyle/>
          <a:p>
            <a:fld id="{F48428B7-A451-4B3D-A663-4F028A0F6EB9}" type="slidenum">
              <a:rPr lang="en-US" smtClean="0"/>
              <a:t>20</a:t>
            </a:fld>
            <a:r>
              <a:rPr lang="en-US" dirty="0"/>
              <a:t> Proprietary Level 1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Schedule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ABCB4327-1BA7-4FF3-AC2B-83B79CA38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945289"/>
            <a:ext cx="2667000" cy="85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1370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User forms will be used to grant access</a:t>
            </a:r>
          </a:p>
          <a:p>
            <a:endParaRPr lang="en-US" dirty="0"/>
          </a:p>
          <a:p>
            <a:r>
              <a:rPr lang="en-US" dirty="0"/>
              <a:t>We will need user information, as well as IP addresses to be loaded behind our internal firewall</a:t>
            </a:r>
          </a:p>
          <a:p>
            <a:endParaRPr lang="en-US" dirty="0"/>
          </a:p>
          <a:p>
            <a:r>
              <a:rPr lang="en-US" dirty="0"/>
              <a:t>Setup can take up to 2 weeks</a:t>
            </a:r>
          </a:p>
          <a:p>
            <a:endParaRPr lang="en-US" dirty="0"/>
          </a:p>
          <a:p>
            <a:r>
              <a:rPr lang="en-US" dirty="0"/>
              <a:t>Once complete, we test and will verify user accounts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6394" y="6492875"/>
            <a:ext cx="1487606" cy="365125"/>
          </a:xfrm>
        </p:spPr>
        <p:txBody>
          <a:bodyPr/>
          <a:lstStyle/>
          <a:p>
            <a:fld id="{F48428B7-A451-4B3D-A663-4F028A0F6EB9}" type="slidenum">
              <a:rPr lang="en-US" smtClean="0"/>
              <a:t>21</a:t>
            </a:fld>
            <a:r>
              <a:rPr lang="en-US" dirty="0"/>
              <a:t> Proprietary Level 1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Access and Verification Testing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7706E25B-A4FF-4C09-9441-B63DD066C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945289"/>
            <a:ext cx="2667000" cy="85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794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NG DIG will provide user trainings</a:t>
            </a:r>
          </a:p>
          <a:p>
            <a:endParaRPr lang="en-US" dirty="0"/>
          </a:p>
          <a:p>
            <a:r>
              <a:rPr lang="en-US" dirty="0"/>
              <a:t>This will cover things like downloading MSAG and ALI, searching customer records, and processing discrepant records</a:t>
            </a:r>
          </a:p>
          <a:p>
            <a:endParaRPr lang="en-US" dirty="0"/>
          </a:p>
          <a:p>
            <a:r>
              <a:rPr lang="en-US" dirty="0"/>
              <a:t>We will outreach with information closer to that time and provide numerous training dates/times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6394" y="6492875"/>
            <a:ext cx="1487606" cy="365125"/>
          </a:xfrm>
        </p:spPr>
        <p:txBody>
          <a:bodyPr/>
          <a:lstStyle/>
          <a:p>
            <a:fld id="{F48428B7-A451-4B3D-A663-4F028A0F6EB9}" type="slidenum">
              <a:rPr lang="en-US" smtClean="0"/>
              <a:t>22</a:t>
            </a:fld>
            <a:r>
              <a:rPr lang="en-US" dirty="0"/>
              <a:t> Proprietary Level 1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Training Sessions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43EDB03B-8599-43DD-B62C-DD23F22E0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945289"/>
            <a:ext cx="2667000" cy="85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3284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Thank you for your time!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/>
              <a:t>Q &amp; 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1524000" cy="365125"/>
          </a:xfrm>
        </p:spPr>
        <p:txBody>
          <a:bodyPr/>
          <a:lstStyle/>
          <a:p>
            <a:fld id="{F48428B7-A451-4B3D-A663-4F028A0F6EB9}" type="slidenum">
              <a:rPr lang="en-US" smtClean="0"/>
              <a:t>23</a:t>
            </a:fld>
            <a:r>
              <a:rPr lang="en-US" dirty="0"/>
              <a:t> Proprietary Level 1 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D30A1838-A69E-4A89-9538-47D23290E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945289"/>
            <a:ext cx="2667000" cy="85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504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FCAB6-5642-492C-83F1-25364F64F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   Carrier Transition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7F9CD-2BBE-4EC9-9D3A-F4FC165A3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/>
              <a:t>Scope</a:t>
            </a:r>
          </a:p>
          <a:p>
            <a:pPr lvl="1"/>
            <a:r>
              <a:rPr lang="en-US" dirty="0"/>
              <a:t>Move all required voice trunks from </a:t>
            </a:r>
            <a:r>
              <a:rPr lang="en-US" dirty="0" err="1"/>
              <a:t>ESINet</a:t>
            </a:r>
            <a:r>
              <a:rPr lang="en-US" dirty="0"/>
              <a:t> I to the new Ingress sites for </a:t>
            </a:r>
            <a:r>
              <a:rPr lang="en-US" dirty="0" err="1"/>
              <a:t>ESINet</a:t>
            </a:r>
            <a:r>
              <a:rPr lang="en-US" dirty="0"/>
              <a:t> II</a:t>
            </a:r>
          </a:p>
          <a:p>
            <a:pPr lvl="1"/>
            <a:r>
              <a:rPr lang="en-US" dirty="0"/>
              <a:t>Two Redundant Pairs</a:t>
            </a:r>
          </a:p>
          <a:p>
            <a:pPr lvl="2"/>
            <a:r>
              <a:rPr lang="en-US" dirty="0"/>
              <a:t>North Pair (STTLWAWB and 422 Riverside </a:t>
            </a:r>
            <a:r>
              <a:rPr lang="en-US" dirty="0" err="1"/>
              <a:t>Dr</a:t>
            </a:r>
            <a:r>
              <a:rPr lang="en-US" dirty="0"/>
              <a:t> Spokane, WA)</a:t>
            </a:r>
          </a:p>
          <a:p>
            <a:pPr lvl="2"/>
            <a:r>
              <a:rPr lang="en-US" dirty="0"/>
              <a:t>South Pair (PTLDORPB and KNWKWA01)</a:t>
            </a:r>
          </a:p>
          <a:p>
            <a:pPr lvl="1"/>
            <a:r>
              <a:rPr lang="en-US" dirty="0"/>
              <a:t>Each required Trunk will be redundant based on the pair chosen</a:t>
            </a:r>
          </a:p>
          <a:p>
            <a:pPr lvl="1"/>
            <a:r>
              <a:rPr lang="en-US" dirty="0"/>
              <a:t>Facilities available, DS1, DS3, Gigabit Ethernet, </a:t>
            </a:r>
            <a:r>
              <a:rPr lang="en-US" dirty="0" err="1"/>
              <a:t>OCx</a:t>
            </a:r>
            <a:r>
              <a:rPr lang="en-US" dirty="0"/>
              <a:t> by ICB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57DFEA-7FE3-45EE-990D-DFECA1249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976" y="946404"/>
            <a:ext cx="2670048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585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FCAB6-5642-492C-83F1-25364F64F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 Carrier Transition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7F9CD-2BBE-4EC9-9D3A-F4FC165A3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/>
              <a:t>Project Team</a:t>
            </a:r>
          </a:p>
          <a:p>
            <a:pPr lvl="1"/>
            <a:r>
              <a:rPr lang="en-US" dirty="0"/>
              <a:t>Mike Henson</a:t>
            </a:r>
          </a:p>
          <a:p>
            <a:pPr lvl="2"/>
            <a:r>
              <a:rPr lang="en-US" sz="2600" dirty="0"/>
              <a:t>360-815-4630 </a:t>
            </a:r>
            <a:r>
              <a:rPr lang="en-US" sz="2600" dirty="0">
                <a:hlinkClick r:id="rId2"/>
              </a:rPr>
              <a:t>mhenson@noanet.net</a:t>
            </a:r>
            <a:endParaRPr lang="en-US" sz="2600" dirty="0"/>
          </a:p>
          <a:p>
            <a:pPr lvl="1"/>
            <a:r>
              <a:rPr lang="en-US" dirty="0"/>
              <a:t>Tom Villani</a:t>
            </a:r>
          </a:p>
          <a:p>
            <a:pPr lvl="2"/>
            <a:r>
              <a:rPr lang="en-US" sz="2600" dirty="0"/>
              <a:t>509-668-0409 </a:t>
            </a:r>
            <a:r>
              <a:rPr lang="en-US" sz="2600" dirty="0">
                <a:hlinkClick r:id="rId3"/>
              </a:rPr>
              <a:t>tvillani@noanet.net</a:t>
            </a:r>
            <a:endParaRPr lang="en-US" sz="2600" dirty="0"/>
          </a:p>
          <a:p>
            <a:pPr lvl="1"/>
            <a:r>
              <a:rPr lang="en-US" dirty="0"/>
              <a:t>Inquiry email</a:t>
            </a:r>
          </a:p>
          <a:p>
            <a:pPr lvl="2"/>
            <a:r>
              <a:rPr lang="en-US" sz="2600" dirty="0">
                <a:hlinkClick r:id="rId4"/>
              </a:rPr>
              <a:t>ecomm@noanet.net</a:t>
            </a:r>
            <a:endParaRPr lang="en-US" sz="2600" dirty="0"/>
          </a:p>
          <a:p>
            <a:pPr lvl="1"/>
            <a:r>
              <a:rPr lang="en-US" dirty="0"/>
              <a:t>Escalation point</a:t>
            </a:r>
          </a:p>
          <a:p>
            <a:pPr lvl="2"/>
            <a:r>
              <a:rPr lang="en-US" sz="2600" dirty="0"/>
              <a:t>Greg Pittsford, 206-792-2238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675B13-EAF0-4C45-B48F-46DC52AEC8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976" y="946404"/>
            <a:ext cx="2670048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1046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FCAB6-5642-492C-83F1-25364F64F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 Carrier Transition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7F9CD-2BBE-4EC9-9D3A-F4FC165A3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257800"/>
          </a:xfrm>
        </p:spPr>
        <p:txBody>
          <a:bodyPr/>
          <a:lstStyle/>
          <a:p>
            <a:r>
              <a:rPr lang="en-US" dirty="0"/>
              <a:t>Timing Details</a:t>
            </a:r>
          </a:p>
          <a:p>
            <a:pPr lvl="1"/>
            <a:r>
              <a:rPr lang="en-US" dirty="0"/>
              <a:t>Carrier Introductions- Q3 2018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Carrier Facility Plan- Q4 2018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Carrier Order- Q1 2019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Carrier Migration- Q2-Q3 2019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1D2124-E437-4CDF-8B2C-BCB610FEA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976" y="946404"/>
            <a:ext cx="2670048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818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FCAB6-5642-492C-83F1-25364F64F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 Carrier Transition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7F9CD-2BBE-4EC9-9D3A-F4FC165A3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/>
              <a:t>Expectations</a:t>
            </a:r>
          </a:p>
          <a:p>
            <a:pPr lvl="1"/>
            <a:r>
              <a:rPr lang="en-US" dirty="0"/>
              <a:t>Technical contact needed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Introduction call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Worksheet for ALI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Worksheet forecast for network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System Introduction and training for Online ASR for ordering</a:t>
            </a:r>
          </a:p>
        </p:txBody>
      </p:sp>
    </p:spTree>
    <p:extLst>
      <p:ext uri="{BB962C8B-B14F-4D97-AF65-F5344CB8AC3E}">
        <p14:creationId xmlns:p14="http://schemas.microsoft.com/office/powerpoint/2010/main" val="40635865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06483"/>
            <a:ext cx="9144000" cy="440828"/>
          </a:xfrm>
        </p:spPr>
        <p:txBody>
          <a:bodyPr>
            <a:noAutofit/>
          </a:bodyPr>
          <a:lstStyle/>
          <a:p>
            <a:r>
              <a:rPr lang="en-US" sz="3600" b="1" dirty="0"/>
              <a:t>911 – The </a:t>
            </a:r>
            <a:r>
              <a:rPr lang="en-US" sz="3600" b="1" dirty="0">
                <a:solidFill>
                  <a:srgbClr val="FF0000"/>
                </a:solidFill>
              </a:rPr>
              <a:t>First</a:t>
            </a:r>
            <a:r>
              <a:rPr lang="en-US" sz="3600" b="1" dirty="0"/>
              <a:t> </a:t>
            </a:r>
            <a:r>
              <a:rPr lang="en-US" sz="3600" b="1" dirty="0" err="1"/>
              <a:t>First</a:t>
            </a:r>
            <a:r>
              <a:rPr lang="en-US" sz="3600" b="1" dirty="0"/>
              <a:t> Responder</a:t>
            </a:r>
          </a:p>
        </p:txBody>
      </p:sp>
      <p:pic>
        <p:nvPicPr>
          <p:cNvPr id="5" name="Picture 4" descr="... 911 call that was made from a cell phone that belonged to an inma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3" y="2016231"/>
            <a:ext cx="9065952" cy="471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621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3152"/>
            <a:ext cx="9144000" cy="1143000"/>
          </a:xfrm>
        </p:spPr>
        <p:txBody>
          <a:bodyPr>
            <a:noAutofit/>
          </a:bodyPr>
          <a:lstStyle/>
          <a:p>
            <a:r>
              <a:rPr lang="en-US" sz="3800" dirty="0"/>
              <a:t>911 TRIVIA:</a:t>
            </a:r>
            <a:br>
              <a:rPr lang="en-US" sz="3800" dirty="0"/>
            </a:br>
            <a:r>
              <a:rPr lang="en-US" sz="3800" dirty="0"/>
              <a:t>  “Did you Know?”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63040"/>
            <a:ext cx="8229600" cy="5212080"/>
          </a:xfrm>
        </p:spPr>
        <p:txBody>
          <a:bodyPr>
            <a:normAutofit/>
          </a:bodyPr>
          <a:lstStyle/>
          <a:p>
            <a:r>
              <a:rPr lang="en-US" dirty="0"/>
              <a:t>You can use your old cell phone to dial 911!</a:t>
            </a:r>
          </a:p>
          <a:p>
            <a:endParaRPr lang="en-US" dirty="0"/>
          </a:p>
          <a:p>
            <a:r>
              <a:rPr lang="en-US" dirty="0"/>
              <a:t>Britain implemented the “999” emergency number in 1937</a:t>
            </a:r>
          </a:p>
          <a:p>
            <a:endParaRPr lang="en-US" dirty="0"/>
          </a:p>
          <a:p>
            <a:r>
              <a:rPr lang="en-US" dirty="0"/>
              <a:t>Indonesia- Dial 118 or 119* for general emergency, and…</a:t>
            </a:r>
          </a:p>
          <a:p>
            <a:pPr lvl="1"/>
            <a:r>
              <a:rPr lang="en-US" dirty="0"/>
              <a:t>115- for Search &amp; Rescue</a:t>
            </a:r>
          </a:p>
          <a:p>
            <a:pPr lvl="1"/>
            <a:r>
              <a:rPr lang="en-US" dirty="0"/>
              <a:t>129- for a Natural Disaster</a:t>
            </a:r>
          </a:p>
        </p:txBody>
      </p:sp>
    </p:spTree>
    <p:extLst>
      <p:ext uri="{BB962C8B-B14F-4D97-AF65-F5344CB8AC3E}">
        <p14:creationId xmlns:p14="http://schemas.microsoft.com/office/powerpoint/2010/main" val="345109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Autofit/>
          </a:bodyPr>
          <a:lstStyle/>
          <a:p>
            <a:pPr algn="ctr"/>
            <a:r>
              <a:rPr lang="en-US" sz="3800" dirty="0"/>
              <a:t>A Quick History of</a:t>
            </a:r>
            <a:br>
              <a:rPr lang="en-US" sz="3800" dirty="0"/>
            </a:br>
            <a:r>
              <a:rPr lang="en-US" sz="3800" dirty="0"/>
              <a:t>WA STATE 911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040"/>
            <a:ext cx="8229600" cy="521208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000" u="sng" dirty="0"/>
              <a:t>1968:</a:t>
            </a:r>
            <a:r>
              <a:rPr lang="en-US" sz="2000" dirty="0"/>
              <a:t> “9-1-1” as an emergency number began in Alabama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50</a:t>
            </a:r>
            <a:r>
              <a:rPr lang="en-US" sz="1800" baseline="30000" dirty="0"/>
              <a:t>th</a:t>
            </a:r>
            <a:r>
              <a:rPr lang="en-US" sz="1800" dirty="0"/>
              <a:t> Anniversary celebrated February 16th </a:t>
            </a:r>
          </a:p>
          <a:p>
            <a:pPr>
              <a:spcBef>
                <a:spcPts val="1200"/>
              </a:spcBef>
            </a:pPr>
            <a:r>
              <a:rPr lang="en-US" sz="2000" u="sng" dirty="0"/>
              <a:t>1969:</a:t>
            </a:r>
            <a:r>
              <a:rPr lang="en-US" sz="2000" dirty="0"/>
              <a:t>  Puyallup became first locality west of the Mississippi in the lower 48 to have a 911 call center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(Now called Public Safety Answering Points – PSAPs)</a:t>
            </a:r>
          </a:p>
          <a:p>
            <a:pPr>
              <a:spcBef>
                <a:spcPts val="1200"/>
              </a:spcBef>
            </a:pPr>
            <a:r>
              <a:rPr lang="en-US" sz="2000" u="sng" dirty="0"/>
              <a:t>1985:</a:t>
            </a:r>
            <a:r>
              <a:rPr lang="en-US" sz="2000" dirty="0"/>
              <a:t>  King County implemented first Enhanced 911 system in the state</a:t>
            </a:r>
          </a:p>
          <a:p>
            <a:pPr>
              <a:spcBef>
                <a:spcPts val="1200"/>
              </a:spcBef>
            </a:pPr>
            <a:r>
              <a:rPr lang="en-US" sz="2000" i="1" u="sng" dirty="0"/>
              <a:t>1991:</a:t>
            </a:r>
            <a:r>
              <a:rPr lang="en-US" sz="2000" i="1" dirty="0"/>
              <a:t> “Referendum 42” – “</a:t>
            </a:r>
            <a:r>
              <a:rPr lang="en-US" sz="2000" dirty="0"/>
              <a:t>Shall Enhanced 911 emergency telephone dialing be provided throughout the state and be funded by a tax on telephone lines?”  Passed Yes 61%, No 39%</a:t>
            </a:r>
          </a:p>
          <a:p>
            <a:pPr>
              <a:spcBef>
                <a:spcPts val="1200"/>
              </a:spcBef>
            </a:pPr>
            <a:r>
              <a:rPr lang="en-US" sz="2000" u="sng" dirty="0"/>
              <a:t>1992:</a:t>
            </a:r>
            <a:r>
              <a:rPr lang="en-US" sz="2000" dirty="0"/>
              <a:t> STATE ENHANCED 911 COORDINATION OFFICE (SECO) established to assist and facilitate statewide Enhanced 911 implementation</a:t>
            </a:r>
          </a:p>
          <a:p>
            <a:pPr>
              <a:spcBef>
                <a:spcPts val="1200"/>
              </a:spcBef>
            </a:pPr>
            <a:r>
              <a:rPr lang="en-US" sz="2000" u="sng" dirty="0"/>
              <a:t>1996:</a:t>
            </a:r>
            <a:r>
              <a:rPr lang="en-US" sz="2000" dirty="0"/>
              <a:t> Congress passes “Telecommunications Act of 1996”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 (addressed 9-1-1 at national level)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6211669"/>
            <a:ext cx="7315200" cy="64633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Washington State:  A consistent national leader in development and refinement of 911 services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091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A Quick History of</a:t>
            </a:r>
            <a:br>
              <a:rPr lang="en-US" sz="3600" dirty="0"/>
            </a:br>
            <a:r>
              <a:rPr lang="en-US" sz="3600" dirty="0"/>
              <a:t>WA STATE 911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040"/>
            <a:ext cx="8229600" cy="521208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u="sng" dirty="0"/>
              <a:t>1998:</a:t>
            </a:r>
            <a:r>
              <a:rPr lang="en-US" sz="2000" dirty="0"/>
              <a:t> Statewide migration to Enhanced 911 begins – physical address and other information displayed for call-taker, selective routing to correct PSAP</a:t>
            </a:r>
          </a:p>
          <a:p>
            <a:pPr>
              <a:spcBef>
                <a:spcPts val="1200"/>
              </a:spcBef>
            </a:pPr>
            <a:r>
              <a:rPr lang="en-US" sz="2000" u="sng" dirty="0"/>
              <a:t>2009:</a:t>
            </a:r>
            <a:r>
              <a:rPr lang="en-US" sz="2000" dirty="0"/>
              <a:t> Migration to Next Generation—first step—interim NG911 Emergency Services Internet Protocol (ESInet) buildout begins – IPSR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Completed 2012</a:t>
            </a:r>
          </a:p>
          <a:p>
            <a:pPr>
              <a:spcBef>
                <a:spcPts val="1200"/>
              </a:spcBef>
            </a:pPr>
            <a:r>
              <a:rPr lang="en-US" sz="2000" u="sng" dirty="0"/>
              <a:t>2013-2016</a:t>
            </a:r>
            <a:r>
              <a:rPr lang="en-US" sz="2000" dirty="0"/>
              <a:t>:  PSAPs begin converting to “Next Generation” capable CPE</a:t>
            </a:r>
          </a:p>
          <a:p>
            <a:pPr>
              <a:spcBef>
                <a:spcPts val="1200"/>
              </a:spcBef>
            </a:pPr>
            <a:r>
              <a:rPr lang="en-US" sz="2000" u="sng" dirty="0"/>
              <a:t>2014:</a:t>
            </a:r>
            <a:r>
              <a:rPr lang="en-US" sz="2000" dirty="0"/>
              <a:t>  SECO begins work to acquire a fully capable NG911 </a:t>
            </a:r>
            <a:r>
              <a:rPr lang="en-US" sz="2000" dirty="0" err="1"/>
              <a:t>ESInet</a:t>
            </a:r>
            <a:r>
              <a:rPr lang="en-US" sz="2000" dirty="0"/>
              <a:t> (II) that is designed to transport Calls, Text, data, Images &amp; Video.</a:t>
            </a:r>
          </a:p>
          <a:p>
            <a:pPr>
              <a:spcBef>
                <a:spcPts val="1200"/>
              </a:spcBef>
            </a:pPr>
            <a:r>
              <a:rPr lang="en-US" sz="2000" u="sng" dirty="0"/>
              <a:t>2016:</a:t>
            </a:r>
            <a:r>
              <a:rPr lang="en-US" sz="2000" dirty="0"/>
              <a:t>  Apparent Successful Bidder announced. Work begins on NG 911</a:t>
            </a:r>
          </a:p>
          <a:p>
            <a:pPr>
              <a:spcBef>
                <a:spcPts val="1200"/>
              </a:spcBef>
            </a:pPr>
            <a:r>
              <a:rPr lang="en-US" sz="2000" u="sng" dirty="0"/>
              <a:t>2019:</a:t>
            </a:r>
            <a:r>
              <a:rPr lang="en-US" sz="2000" dirty="0"/>
              <a:t> End-state is a NENA i3 (+) Standard Statewide NG911 </a:t>
            </a:r>
            <a:r>
              <a:rPr lang="en-US" sz="2000" dirty="0" err="1"/>
              <a:t>ESInet</a:t>
            </a:r>
            <a:r>
              <a:rPr lang="en-US" sz="2000" dirty="0"/>
              <a:t> connected to NG911-Capable Primary PSAPs.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5669DF-1176-4703-BE98-C44F854A33EE}"/>
              </a:ext>
            </a:extLst>
          </p:cNvPr>
          <p:cNvSpPr txBox="1"/>
          <p:nvPr/>
        </p:nvSpPr>
        <p:spPr>
          <a:xfrm>
            <a:off x="914400" y="6211669"/>
            <a:ext cx="7315200" cy="64633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Washington State:  A consistent national leader in development and refinement of 911 services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652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63040"/>
            <a:ext cx="8229600" cy="521208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400" dirty="0">
                <a:latin typeface="Calibri (Body)"/>
              </a:rPr>
              <a:t>Statewide Services - Provided on behalf of all counties</a:t>
            </a:r>
          </a:p>
          <a:p>
            <a:pPr lvl="1"/>
            <a:r>
              <a:rPr lang="en-US" sz="2000" dirty="0">
                <a:latin typeface="Calibri (Body)"/>
              </a:rPr>
              <a:t>Statewide 911 System</a:t>
            </a:r>
          </a:p>
          <a:p>
            <a:pPr lvl="1"/>
            <a:r>
              <a:rPr lang="en-US" sz="2000" dirty="0">
                <a:latin typeface="Calibri (Body)"/>
              </a:rPr>
              <a:t>Tele-communicator Training</a:t>
            </a:r>
          </a:p>
          <a:p>
            <a:pPr lvl="1"/>
            <a:r>
              <a:rPr lang="en-US" sz="2000" dirty="0">
                <a:latin typeface="Calibri (Body)"/>
              </a:rPr>
              <a:t>Language Translation Services</a:t>
            </a:r>
          </a:p>
          <a:p>
            <a:pPr lvl="1"/>
            <a:r>
              <a:rPr lang="en-US" sz="2000" dirty="0">
                <a:latin typeface="Calibri (Body)"/>
              </a:rPr>
              <a:t>TTY/TDD Support and Training</a:t>
            </a:r>
          </a:p>
          <a:p>
            <a:pPr lvl="1"/>
            <a:r>
              <a:rPr lang="en-US" sz="2000" dirty="0">
                <a:latin typeface="Calibri (Body)"/>
              </a:rPr>
              <a:t>Technical Support</a:t>
            </a:r>
            <a:endParaRPr lang="en-US" sz="2400" dirty="0">
              <a:latin typeface="Calibri (Body)"/>
            </a:endParaRPr>
          </a:p>
          <a:p>
            <a:pPr>
              <a:spcBef>
                <a:spcPts val="1200"/>
              </a:spcBef>
            </a:pPr>
            <a:r>
              <a:rPr lang="en-US" sz="2400" dirty="0">
                <a:latin typeface="Calibri (Body)"/>
              </a:rPr>
              <a:t>Financial Support to Maintain a Baseline Level of Service</a:t>
            </a:r>
          </a:p>
          <a:p>
            <a:pPr lvl="1"/>
            <a:r>
              <a:rPr lang="en-US" sz="2000" dirty="0">
                <a:latin typeface="Calibri (Body)"/>
              </a:rPr>
              <a:t>Support based on amount of local excise tax revenue</a:t>
            </a:r>
          </a:p>
          <a:p>
            <a:pPr lvl="1"/>
            <a:r>
              <a:rPr lang="en-US" sz="2000" dirty="0">
                <a:latin typeface="Calibri (Body)"/>
              </a:rPr>
              <a:t>County / WSP Contracts for some operational costs</a:t>
            </a:r>
          </a:p>
          <a:p>
            <a:pPr lvl="1"/>
            <a:r>
              <a:rPr lang="en-US" sz="2000" dirty="0">
                <a:latin typeface="Calibri (Body)"/>
              </a:rPr>
              <a:t>Capital equipment replacement (when/if funds available)</a:t>
            </a:r>
            <a:endParaRPr lang="en-US" sz="2400" dirty="0">
              <a:latin typeface="Calibri (Body)"/>
            </a:endParaRPr>
          </a:p>
          <a:p>
            <a:pPr>
              <a:spcBef>
                <a:spcPts val="1200"/>
              </a:spcBef>
            </a:pPr>
            <a:r>
              <a:rPr lang="en-US" sz="2400" dirty="0">
                <a:latin typeface="Calibri (Body)"/>
              </a:rPr>
              <a:t>Coordinator Professional Development - Provided to all counties</a:t>
            </a:r>
          </a:p>
          <a:p>
            <a:pPr lvl="1"/>
            <a:r>
              <a:rPr lang="en-US" sz="2000" dirty="0">
                <a:latin typeface="Calibri (Body)"/>
              </a:rPr>
              <a:t>Training, coordination, and NG modernization </a:t>
            </a:r>
          </a:p>
          <a:p>
            <a:endParaRPr lang="en-US" sz="2400" dirty="0">
              <a:latin typeface="Calibri (Body)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D06D85B-1D7B-4F04-A247-698CF398849C}"/>
              </a:ext>
            </a:extLst>
          </p:cNvPr>
          <p:cNvSpPr txBox="1">
            <a:spLocks/>
          </p:cNvSpPr>
          <p:nvPr/>
        </p:nvSpPr>
        <p:spPr>
          <a:xfrm>
            <a:off x="0" y="7315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Washington State</a:t>
            </a:r>
            <a:br>
              <a:rPr lang="en-US" sz="3800" dirty="0"/>
            </a:br>
            <a:r>
              <a:rPr lang="en-US" sz="3800" dirty="0"/>
              <a:t>911 Coordination office</a:t>
            </a:r>
          </a:p>
        </p:txBody>
      </p:sp>
    </p:spTree>
    <p:extLst>
      <p:ext uri="{BB962C8B-B14F-4D97-AF65-F5344CB8AC3E}">
        <p14:creationId xmlns:p14="http://schemas.microsoft.com/office/powerpoint/2010/main" val="2772010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Autofit/>
          </a:bodyPr>
          <a:lstStyle/>
          <a:p>
            <a:r>
              <a:rPr lang="en-US" sz="3800" dirty="0"/>
              <a:t>Revised Code of WA (RCW)</a:t>
            </a:r>
            <a:br>
              <a:rPr lang="en-US" sz="3800" dirty="0"/>
            </a:br>
            <a:r>
              <a:rPr lang="en-US" sz="3800" dirty="0"/>
              <a:t>WA Admin. Code (WAC)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12080"/>
          </a:xfrm>
        </p:spPr>
        <p:txBody>
          <a:bodyPr>
            <a:noAutofit/>
          </a:bodyPr>
          <a:lstStyle/>
          <a:p>
            <a:r>
              <a:rPr lang="en-US" sz="2400" dirty="0"/>
              <a:t>911 RCWs - Chapter 38.52.500 thru 38.52.577</a:t>
            </a:r>
          </a:p>
          <a:p>
            <a:pPr lvl="1"/>
            <a:r>
              <a:rPr lang="en-US" sz="2000" dirty="0"/>
              <a:t>Statewide Enhanced 911 Service</a:t>
            </a:r>
          </a:p>
          <a:p>
            <a:pPr lvl="1"/>
            <a:r>
              <a:rPr lang="en-US" sz="2000" dirty="0"/>
              <a:t>State Enhanced 911 Advisory Committee</a:t>
            </a:r>
          </a:p>
          <a:p>
            <a:pPr lvl="2"/>
            <a:r>
              <a:rPr lang="en-US" sz="1800" dirty="0"/>
              <a:t>Representing: NENA-WA, APCO-WA, various WA Law, Fire &amp; EMS Associations, various WA city &amp; county associations, large &amp; small wireline &amp; wireless providers, VOIP providers, the WA UTC and the WSP</a:t>
            </a:r>
          </a:p>
          <a:p>
            <a:r>
              <a:rPr lang="en-US" sz="2400" dirty="0"/>
              <a:t>911 Tax RCWs - Chapter 82.14B.030 thru 82.14B.210</a:t>
            </a:r>
          </a:p>
          <a:p>
            <a:pPr lvl="1"/>
            <a:r>
              <a:rPr lang="en-US" sz="2000" dirty="0"/>
              <a:t>Establishes Tax on Telephone Access Line Use</a:t>
            </a:r>
          </a:p>
          <a:p>
            <a:pPr lvl="1"/>
            <a:r>
              <a:rPr lang="en-US" sz="2000" dirty="0"/>
              <a:t>To be used only for the emergency services communication system</a:t>
            </a:r>
            <a:endParaRPr lang="en-US" sz="1800" dirty="0"/>
          </a:p>
          <a:p>
            <a:r>
              <a:rPr lang="en-US" sz="2400" dirty="0"/>
              <a:t>911 WACs – Chapter 118-66-010 thru 118-68-090</a:t>
            </a:r>
          </a:p>
          <a:p>
            <a:pPr lvl="1"/>
            <a:r>
              <a:rPr lang="en-US" sz="2000" dirty="0"/>
              <a:t>118-66 – Defines/describes 911 Funding and eligibility</a:t>
            </a:r>
          </a:p>
          <a:p>
            <a:pPr lvl="1"/>
            <a:r>
              <a:rPr lang="en-US" sz="2000" dirty="0"/>
              <a:t>118-67 – Defines/describes uniform technical and operational standards for wireless 911 calls</a:t>
            </a:r>
          </a:p>
          <a:p>
            <a:pPr lvl="1"/>
            <a:r>
              <a:rPr lang="en-US" sz="2000" dirty="0"/>
              <a:t>118-68 – Defines/describes Automatic Location Information</a:t>
            </a:r>
          </a:p>
        </p:txBody>
      </p:sp>
    </p:spTree>
    <p:extLst>
      <p:ext uri="{BB962C8B-B14F-4D97-AF65-F5344CB8AC3E}">
        <p14:creationId xmlns:p14="http://schemas.microsoft.com/office/powerpoint/2010/main" val="2299918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pPr algn="ctr"/>
            <a:r>
              <a:rPr lang="en-US" sz="3800" dirty="0"/>
              <a:t>Evolving Nature of</a:t>
            </a:r>
            <a:br>
              <a:rPr lang="en-US" sz="3800" dirty="0"/>
            </a:br>
            <a:r>
              <a:rPr lang="en-US" sz="3800" dirty="0"/>
              <a:t>9-1-1 Calls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57200" y="1463040"/>
            <a:ext cx="8229600" cy="52120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u="sng" dirty="0"/>
              <a:t>17 Years ago (2000)</a:t>
            </a:r>
            <a:r>
              <a:rPr lang="en-US" dirty="0"/>
              <a:t>:</a:t>
            </a:r>
          </a:p>
          <a:p>
            <a:pPr algn="ctr"/>
            <a:r>
              <a:rPr lang="en-US" sz="3000" dirty="0"/>
              <a:t>73% of 9-1-1 calls came from Landlines</a:t>
            </a:r>
          </a:p>
          <a:p>
            <a:pPr algn="ctr"/>
            <a:r>
              <a:rPr lang="en-US" sz="3000" dirty="0"/>
              <a:t>27% came from ‘Cell Phones’ </a:t>
            </a:r>
          </a:p>
          <a:p>
            <a:pPr algn="ctr"/>
            <a:r>
              <a:rPr lang="en-US" sz="3000" dirty="0"/>
              <a:t>0% came from VoIP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u="sng" dirty="0"/>
              <a:t>Last Year (SFY 2017)</a:t>
            </a:r>
            <a:r>
              <a:rPr lang="en-US" dirty="0"/>
              <a:t>:    </a:t>
            </a:r>
          </a:p>
          <a:p>
            <a:pPr algn="ctr"/>
            <a:r>
              <a:rPr lang="en-US" sz="3000" dirty="0"/>
              <a:t>13% of 9-1-1 calls came from Landlines</a:t>
            </a:r>
          </a:p>
          <a:p>
            <a:pPr algn="ctr"/>
            <a:r>
              <a:rPr lang="en-US" sz="3000" dirty="0"/>
              <a:t>81% come from ‘Cell Phones’ </a:t>
            </a:r>
          </a:p>
          <a:p>
            <a:pPr algn="ctr"/>
            <a:r>
              <a:rPr lang="en-US" sz="3000" dirty="0"/>
              <a:t>6% come from VoIP </a:t>
            </a:r>
          </a:p>
        </p:txBody>
      </p:sp>
    </p:spTree>
    <p:extLst>
      <p:ext uri="{BB962C8B-B14F-4D97-AF65-F5344CB8AC3E}">
        <p14:creationId xmlns:p14="http://schemas.microsoft.com/office/powerpoint/2010/main" val="1648196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noFill/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tx1"/>
                </a:solidFill>
              </a:rPr>
              <a:t>Washington State</a:t>
            </a:r>
            <a:br>
              <a:rPr lang="en-US" sz="3800" dirty="0">
                <a:solidFill>
                  <a:schemeClr val="tx1"/>
                </a:solidFill>
              </a:rPr>
            </a:br>
            <a:r>
              <a:rPr lang="en-US" sz="3800" dirty="0">
                <a:solidFill>
                  <a:schemeClr val="tx1"/>
                </a:solidFill>
              </a:rPr>
              <a:t>911 Statistics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63040"/>
            <a:ext cx="8229600" cy="521208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FY17 – 911 Calls for service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Statewide Total Year 		= 6,699,977 (-1%)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Average Per Day 			= 18,356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Average Per Hour 			= 765</a:t>
            </a:r>
          </a:p>
          <a:p>
            <a:pPr lvl="1"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FY17 – 911 Calls by Service Type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13%	Wireline 		= 853,718  (-9%)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81%	Wireless 		= 5,448,361 (+.01%)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6%	VoIP			= 397,898  (+8%)</a:t>
            </a:r>
          </a:p>
          <a:p>
            <a:pPr lvl="1"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FY17 - 8,525,824 phone subscribers statewide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14 %	Landline			= 1,219,727 (-1%)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13%	VOIP       			= 1,113,677 (+1%)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62%	Wireless  		= 5,304,898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10%	Pre-Paid Wireless 	= 887,522</a:t>
            </a:r>
          </a:p>
          <a:p>
            <a:pPr lvl="1">
              <a:spcBef>
                <a:spcPts val="0"/>
              </a:spcBef>
            </a:pPr>
            <a:endParaRPr lang="en-US" sz="2400" dirty="0"/>
          </a:p>
          <a:p>
            <a:pPr lvl="1"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031293" y="6453915"/>
            <a:ext cx="2112707" cy="40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3" dirty="0"/>
              <a:t>*Percentages shown in comparison to FY16 numbers </a:t>
            </a:r>
          </a:p>
        </p:txBody>
      </p:sp>
    </p:spTree>
    <p:extLst>
      <p:ext uri="{BB962C8B-B14F-4D97-AF65-F5344CB8AC3E}">
        <p14:creationId xmlns:p14="http://schemas.microsoft.com/office/powerpoint/2010/main" val="3511625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 anchor="ctr" anchorCtr="1">
            <a:normAutofit/>
          </a:bodyPr>
          <a:lstStyle/>
          <a:p>
            <a:pPr algn="ctr"/>
            <a:r>
              <a:rPr lang="en-US" sz="3800" dirty="0"/>
              <a:t>Status of Text-2-911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BE1FD4-FE51-48DE-8AF6-8A6F8B8141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463040"/>
            <a:ext cx="8229600" cy="527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795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E766A74BB2E16E44A845281A94A57E60" ma:contentTypeVersion="76" ma:contentTypeDescription="" ma:contentTypeScope="" ma:versionID="a82791c5aa45601e9cb46cb5cbd59de2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4a924c8152a3ca6d41f5defb10cfa585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fix xmlns="dc463f71-b30c-4ab2-9473-d307f9d35888">UT</Prefix>
    <DocumentSetType xmlns="dc463f71-b30c-4ab2-9473-d307f9d35888">Workpapers</DocumentSetType>
    <Visibility xmlns="dc463f71-b30c-4ab2-9473-d307f9d35888">Full Visibility</Visibility>
    <IsConfidential xmlns="dc463f71-b30c-4ab2-9473-d307f9d35888">false</IsConfidential>
    <AgendaOrder xmlns="dc463f71-b30c-4ab2-9473-d307f9d35888">false</AgendaOrder>
    <CaseType xmlns="dc463f71-b30c-4ab2-9473-d307f9d35888">Petition</CaseType>
    <IndustryCode xmlns="dc463f71-b30c-4ab2-9473-d307f9d35888">170</IndustryCode>
    <CaseStatus xmlns="dc463f71-b30c-4ab2-9473-d307f9d35888">Closed</CaseStatus>
    <OpenedDate xmlns="dc463f71-b30c-4ab2-9473-d307f9d35888">2018-09-27T07:00:00+00:00</OpenedDate>
    <SignificantOrder xmlns="dc463f71-b30c-4ab2-9473-d307f9d35888">false</SignificantOrder>
    <Date1 xmlns="dc463f71-b30c-4ab2-9473-d307f9d35888">2018-09-27T07:00:00+00:00</Date1>
    <IsDocumentOrder xmlns="dc463f71-b30c-4ab2-9473-d307f9d35888">false</IsDocumentOrder>
    <IsHighlyConfidential xmlns="dc463f71-b30c-4ab2-9473-d307f9d35888">false</IsHighlyConfidential>
    <CaseCompanyNames xmlns="dc463f71-b30c-4ab2-9473-d307f9d35888">State of Washington Military Department Emergency Management Division</CaseCompanyNames>
    <Nickname xmlns="http://schemas.microsoft.com/sharepoint/v3" xsi:nil="true"/>
    <DocketNumber xmlns="dc463f71-b30c-4ab2-9473-d307f9d35888">180820</DocketNumber>
    <DelegatedOrder xmlns="dc463f71-b30c-4ab2-9473-d307f9d35888">false</DelegatedOrder>
  </documentManagement>
</p:properties>
</file>

<file path=customXml/item5.xml><?xml version="1.0" encoding="utf-8"?>
<?mso-contentType ?>
<SharedContentType xmlns="Microsoft.SharePoint.Taxonomy.ContentTypeSync" SourceId="015f1b76-b32e-440f-80a7-f0ca4d8a872c" ContentTypeId="0x0101006E56B4D1795A2E4DB2F0B01679ED314A" PreviousValue="true"/>
</file>

<file path=customXml/itemProps1.xml><?xml version="1.0" encoding="utf-8"?>
<ds:datastoreItem xmlns:ds="http://schemas.openxmlformats.org/officeDocument/2006/customXml" ds:itemID="{B7291820-AC4D-42FF-BB50-92843AD3F5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E05267-5B1D-4031-9D1E-406307901A7F}"/>
</file>

<file path=customXml/itemProps3.xml><?xml version="1.0" encoding="utf-8"?>
<ds:datastoreItem xmlns:ds="http://schemas.openxmlformats.org/officeDocument/2006/customXml" ds:itemID="{22AACDA8-2E52-46EE-9C32-0D4C7C10B276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A57FCF8-2EF4-46DD-8116-D5AFC8035622}">
  <ds:schemaRefs>
    <ds:schemaRef ds:uri="3ca031b6-8ebb-4d68-8e82-6384cfe2ecbd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0e40d805-9458-469a-b4d0-355add1a5c4d"/>
    <ds:schemaRef ds:uri="f5fb8e20-718c-40db-aae0-0fa88f5c23a5"/>
  </ds:schemaRefs>
</ds:datastoreItem>
</file>

<file path=customXml/itemProps5.xml><?xml version="1.0" encoding="utf-8"?>
<ds:datastoreItem xmlns:ds="http://schemas.openxmlformats.org/officeDocument/2006/customXml" ds:itemID="{34B7D696-61AA-41B3-995D-6FC83FFA3108}"/>
</file>

<file path=docProps/app.xml><?xml version="1.0" encoding="utf-8"?>
<Properties xmlns="http://schemas.openxmlformats.org/officeDocument/2006/extended-properties" xmlns:vt="http://schemas.openxmlformats.org/officeDocument/2006/docPropsVTypes">
  <TotalTime>9686</TotalTime>
  <Words>1670</Words>
  <Application>Microsoft Office PowerPoint</Application>
  <PresentationFormat>On-screen Show (4:3)</PresentationFormat>
  <Paragraphs>413</Paragraphs>
  <Slides>29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Aharoni</vt:lpstr>
      <vt:lpstr>Arial</vt:lpstr>
      <vt:lpstr>Calibri</vt:lpstr>
      <vt:lpstr>Calibri (Body)</vt:lpstr>
      <vt:lpstr>Times New Roman</vt:lpstr>
      <vt:lpstr>Office Theme</vt:lpstr>
      <vt:lpstr>Washington State Next Generation 911 System Carrier Summit</vt:lpstr>
      <vt:lpstr>AGENDA</vt:lpstr>
      <vt:lpstr>A Quick History of WA STATE 911</vt:lpstr>
      <vt:lpstr>A Quick History of WA STATE 911</vt:lpstr>
      <vt:lpstr>PowerPoint Presentation</vt:lpstr>
      <vt:lpstr>Revised Code of WA (RCW) WA Admin. Code (WAC)</vt:lpstr>
      <vt:lpstr>Evolving Nature of 9-1-1 Calls</vt:lpstr>
      <vt:lpstr>Washington State 911 Statistics</vt:lpstr>
      <vt:lpstr>Status of Text-2-911</vt:lpstr>
      <vt:lpstr>ESInet II Project Overview </vt:lpstr>
      <vt:lpstr>Modernizing the ESInet</vt:lpstr>
      <vt:lpstr>PowerPoint Presentation</vt:lpstr>
      <vt:lpstr>The next episode…  what are we getting?</vt:lpstr>
      <vt:lpstr>SECO Project Team </vt:lpstr>
      <vt:lpstr>Project Team </vt:lpstr>
      <vt:lpstr>   High Level Timeline:      SoWA ESInet II conversion</vt:lpstr>
      <vt:lpstr>Comtech’s NG DIG</vt:lpstr>
      <vt:lpstr>Overview</vt:lpstr>
      <vt:lpstr>Introduction</vt:lpstr>
      <vt:lpstr>Schedule</vt:lpstr>
      <vt:lpstr>Access and Verification Testing</vt:lpstr>
      <vt:lpstr>Training Sessions</vt:lpstr>
      <vt:lpstr>Q &amp; A</vt:lpstr>
      <vt:lpstr>   Carrier Transition</vt:lpstr>
      <vt:lpstr> Carrier Transition</vt:lpstr>
      <vt:lpstr> Carrier Transition</vt:lpstr>
      <vt:lpstr> Carrier Transition</vt:lpstr>
      <vt:lpstr>911 – The First First Responder</vt:lpstr>
      <vt:lpstr>911 TRIVIA:   “Did you Know?”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Moisey, Kenneth A (MIL)</dc:creator>
  <cp:lastModifiedBy>Adam Wasserman (MIL)</cp:lastModifiedBy>
  <cp:revision>204</cp:revision>
  <cp:lastPrinted>2018-03-13T22:28:45Z</cp:lastPrinted>
  <dcterms:created xsi:type="dcterms:W3CDTF">2014-09-19T21:25:25Z</dcterms:created>
  <dcterms:modified xsi:type="dcterms:W3CDTF">2018-09-25T23:04:44Z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0x0101006E56B4D1795A2E4DB2F0B01679ED314A00E766A74BB2E16E44A845281A94A57E60</vt:lpwstr>
  </property>
  <property fmtid="{D5CDD505-2E9C-101B-9397-08002B2CF9AE}" pid="3" name="_dlc_DocIdItemGuid">
    <vt:lpwstr>27b353c2-ddc4-4446-a186-3ac997911dd8</vt:lpwstr>
  </property>
  <property fmtid="{D5CDD505-2E9C-101B-9397-08002B2CF9AE}" pid="4" name="_docset_NoMedatataSyncRequired">
    <vt:lpwstr>False</vt:lpwstr>
  </property>
  <property fmtid="{D5CDD505-2E9C-101B-9397-08002B2CF9AE}" pid="5" name="IsEFSEC">
    <vt:bool>false</vt:bool>
  </property>
</Properties>
</file>