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4" r:id="rId1"/>
  </p:sldMasterIdLst>
  <p:notesMasterIdLst>
    <p:notesMasterId r:id="rId24"/>
  </p:notesMasterIdLst>
  <p:handoutMasterIdLst>
    <p:handoutMasterId r:id="rId25"/>
  </p:handoutMasterIdLst>
  <p:sldIdLst>
    <p:sldId id="256" r:id="rId2"/>
    <p:sldId id="298" r:id="rId3"/>
    <p:sldId id="311" r:id="rId4"/>
    <p:sldId id="301" r:id="rId5"/>
    <p:sldId id="321" r:id="rId6"/>
    <p:sldId id="322" r:id="rId7"/>
    <p:sldId id="302" r:id="rId8"/>
    <p:sldId id="258" r:id="rId9"/>
    <p:sldId id="304" r:id="rId10"/>
    <p:sldId id="307" r:id="rId11"/>
    <p:sldId id="287" r:id="rId12"/>
    <p:sldId id="308" r:id="rId13"/>
    <p:sldId id="289" r:id="rId14"/>
    <p:sldId id="309" r:id="rId15"/>
    <p:sldId id="323" r:id="rId16"/>
    <p:sldId id="319" r:id="rId17"/>
    <p:sldId id="320" r:id="rId18"/>
    <p:sldId id="324" r:id="rId19"/>
    <p:sldId id="313" r:id="rId20"/>
    <p:sldId id="263" r:id="rId21"/>
    <p:sldId id="310" r:id="rId22"/>
    <p:sldId id="270" r:id="rId23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7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D565"/>
    <a:srgbClr val="FF9933"/>
    <a:srgbClr val="FF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 autoAdjust="0"/>
  </p:normalViewPr>
  <p:slideViewPr>
    <p:cSldViewPr>
      <p:cViewPr varScale="1">
        <p:scale>
          <a:sx n="114" d="100"/>
          <a:sy n="114" d="100"/>
        </p:scale>
        <p:origin x="153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5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14778"/>
    </p:cViewPr>
  </p:sorterViewPr>
  <p:notesViewPr>
    <p:cSldViewPr>
      <p:cViewPr varScale="1">
        <p:scale>
          <a:sx n="113" d="100"/>
          <a:sy n="113" d="100"/>
        </p:scale>
        <p:origin x="2418" y="90"/>
      </p:cViewPr>
      <p:guideLst>
        <p:guide orient="horz" pos="2207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33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4028721" cy="350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3" tIns="46118" rIns="92233" bIns="46118" numCol="1" anchor="t" anchorCtr="0" compatLnSpc="1">
            <a:prstTxWarp prst="textNoShape">
              <a:avLst/>
            </a:prstTxWarp>
          </a:bodyPr>
          <a:lstStyle>
            <a:lvl1pPr defTabSz="922833" eaLnBrk="1" hangingPunct="1">
              <a:defRPr sz="1100" b="1" i="1"/>
            </a:lvl1pPr>
          </a:lstStyle>
          <a:p>
            <a:r>
              <a:rPr lang="en-US" altLang="en-US" sz="1050" b="0" i="0" dirty="0">
                <a:latin typeface="Arial" panose="020B0604020202020204" pitchFamily="34" charset="0"/>
                <a:cs typeface="Arial" panose="020B0604020202020204" pitchFamily="34" charset="0"/>
              </a:rPr>
              <a:t>Final Version: 02/21/2020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456460" y="1"/>
            <a:ext cx="4839942" cy="350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3" tIns="46118" rIns="92233" bIns="46118" numCol="1" anchor="t" anchorCtr="0" compatLnSpc="1">
            <a:prstTxWarp prst="textNoShape">
              <a:avLst/>
            </a:prstTxWarp>
          </a:bodyPr>
          <a:lstStyle>
            <a:lvl1pPr algn="r" defTabSz="922833" eaLnBrk="1" hangingPunct="1">
              <a:defRPr sz="1100" b="1" i="1"/>
            </a:lvl1pPr>
          </a:lstStyle>
          <a:p>
            <a:r>
              <a:rPr lang="en-US" altLang="en-US" b="0" i="0" dirty="0">
                <a:latin typeface="Arial" panose="020B0604020202020204" pitchFamily="34" charset="0"/>
                <a:cs typeface="Arial" panose="020B0604020202020204" pitchFamily="34" charset="0"/>
              </a:rPr>
              <a:t>Review Meeting: June 12, 2023</a:t>
            </a:r>
            <a:endParaRPr lang="en-US" altLang="en-US" sz="1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6667791"/>
            <a:ext cx="4254178" cy="34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3" tIns="46118" rIns="92233" bIns="46118" numCol="1" anchor="b" anchorCtr="0" compatLnSpc="1">
            <a:prstTxWarp prst="textNoShape">
              <a:avLst/>
            </a:prstTxWarp>
          </a:bodyPr>
          <a:lstStyle>
            <a:lvl1pPr defTabSz="922833" eaLnBrk="1" hangingPunct="1">
              <a:defRPr sz="1100" b="1" i="1"/>
            </a:lvl1pPr>
          </a:lstStyle>
          <a:p>
            <a:r>
              <a:rPr lang="en-US" altLang="en-US" b="0" i="0" dirty="0">
                <a:latin typeface="Arial" panose="020B0604020202020204" pitchFamily="34" charset="0"/>
                <a:cs typeface="Arial" panose="020B0604020202020204" pitchFamily="34" charset="0"/>
              </a:rPr>
              <a:t>Prepared by Forefront Economics Inc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7684" y="6659404"/>
            <a:ext cx="4028721" cy="350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3" tIns="46118" rIns="92233" bIns="46118" numCol="1" anchor="b" anchorCtr="0" compatLnSpc="1">
            <a:prstTxWarp prst="textNoShape">
              <a:avLst/>
            </a:prstTxWarp>
          </a:bodyPr>
          <a:lstStyle>
            <a:lvl1pPr algn="r" defTabSz="922833" eaLnBrk="1" hangingPunct="1">
              <a:defRPr sz="1100" b="1" i="1"/>
            </a:lvl1pPr>
          </a:lstStyle>
          <a:p>
            <a:r>
              <a:rPr lang="en-US" altLang="en-US" sz="1200" b="0" i="0" dirty="0"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9B478876-10E4-4CF2-8220-A4DBD8CAD53A}" type="slidenum">
              <a:rPr lang="en-US" altLang="en-US" sz="1200" b="0" i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altLang="en-US" sz="16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60680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4051899" cy="346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02" tIns="45350" rIns="90702" bIns="4535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5575" y="1"/>
            <a:ext cx="4051898" cy="346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02" tIns="45350" rIns="90702" bIns="4535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June 12, 2023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17525"/>
            <a:ext cx="3532188" cy="2649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5782" y="3338686"/>
            <a:ext cx="6885910" cy="3166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02" tIns="45350" rIns="90702" bIns="453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6677371"/>
            <a:ext cx="4051899" cy="346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02" tIns="45350" rIns="90702" bIns="4535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5575" y="6677371"/>
            <a:ext cx="4051898" cy="346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02" tIns="45350" rIns="90702" bIns="4535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4AF04D2-4475-4E1E-A5C3-235B2C12703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425561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 dirty="0"/>
              <a:t>June 12,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AF04D2-4475-4E1E-A5C3-235B2C127037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907818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 dirty="0"/>
              <a:t>June 12,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AF04D2-4475-4E1E-A5C3-235B2C127037}" type="slidenum">
              <a:rPr lang="en-US" altLang="en-US" smtClean="0"/>
              <a:pPr/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170959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 dirty="0"/>
              <a:t>June 12,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AF04D2-4475-4E1E-A5C3-235B2C127037}" type="slidenum">
              <a:rPr lang="en-US" altLang="en-US" smtClean="0"/>
              <a:pPr/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21497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 dirty="0"/>
              <a:t>June 12,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AF04D2-4475-4E1E-A5C3-235B2C127037}" type="slidenum">
              <a:rPr lang="en-US" altLang="en-US" smtClean="0"/>
              <a:pPr/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36371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 dirty="0"/>
              <a:t>June 12,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AF04D2-4475-4E1E-A5C3-235B2C127037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26551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 dirty="0"/>
              <a:t>June 12,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AF04D2-4475-4E1E-A5C3-235B2C127037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182047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 dirty="0"/>
              <a:t>June 12,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AF04D2-4475-4E1E-A5C3-235B2C127037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2675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 dirty="0"/>
              <a:t>June 12,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AF04D2-4475-4E1E-A5C3-235B2C127037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2675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 dirty="0"/>
              <a:t>June 12,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AF04D2-4475-4E1E-A5C3-235B2C127037}" type="slidenum">
              <a:rPr lang="en-US" altLang="en-US" smtClean="0"/>
              <a:pPr/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739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 dirty="0"/>
              <a:t>June 12,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AF04D2-4475-4E1E-A5C3-235B2C127037}" type="slidenum">
              <a:rPr lang="en-US" altLang="en-US" smtClean="0"/>
              <a:pPr/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218325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 dirty="0"/>
              <a:t>June 12,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AF04D2-4475-4E1E-A5C3-235B2C127037}" type="slidenum">
              <a:rPr lang="en-US" altLang="en-US" smtClean="0"/>
              <a:pPr/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8405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 dirty="0"/>
              <a:t>June 12,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AF04D2-4475-4E1E-A5C3-235B2C127037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8856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 dirty="0">
                <a:latin typeface="Times New Roman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dirty="0">
                  <a:latin typeface="Times New Roman" charset="0"/>
                </a:endParaRPr>
              </a:p>
            </p:txBody>
          </p:sp>
        </p:grpSp>
      </p:grpSp>
      <p:sp>
        <p:nvSpPr>
          <p:cNvPr id="5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19, 2023</a:t>
            </a: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Prepared by Forefront Economics Inc</a:t>
            </a: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7F6B66-A6C6-4BC8-A8A5-80D169D74C2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1" name="Picture 4" descr="CynFEinc logo w words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638800"/>
            <a:ext cx="4117975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 Box 19"/>
          <p:cNvSpPr txBox="1">
            <a:spLocks noChangeArrowheads="1"/>
          </p:cNvSpPr>
          <p:nvPr userDrawn="1"/>
        </p:nvSpPr>
        <p:spPr bwMode="auto">
          <a:xfrm>
            <a:off x="381000" y="5181600"/>
            <a:ext cx="2667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/>
              <a:t>Mark E. Thompson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algn="r"/>
            <a:r>
              <a:rPr lang="en-US" altLang="en-US" dirty="0"/>
              <a:t>Slide </a:t>
            </a:r>
            <a:fld id="{D0167A83-020C-4AA5-907F-A7F7F0C35272}" type="slidenum">
              <a:rPr lang="en-US" altLang="en-US" smtClean="0"/>
              <a:pPr algn="r"/>
              <a:t>‹#›</a:t>
            </a:fld>
            <a:endParaRPr lang="en-US" alt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19, 2023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en-US" altLang="en-US" dirty="0"/>
              <a:t>Slide </a:t>
            </a:r>
            <a:fld id="{539410E9-9579-4A1B-8A69-AC26D480BA35}" type="slidenum">
              <a:rPr lang="en-US" altLang="en-US" smtClean="0"/>
              <a:pPr algn="r"/>
              <a:t>‹#›</a:t>
            </a:fld>
            <a:endParaRPr lang="en-US" alt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19, 2023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r>
              <a:rPr lang="en-US" noProof="0" dirty="0"/>
              <a:t>Click icon to add SmartArt graphic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04A7C82-4DA4-457C-AA6F-2DDB4C6FD716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19, 2023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/>
            <a:r>
              <a:rPr lang="en-US" altLang="en-US" dirty="0"/>
              <a:t>Prepared by Forefront Economics Inc</a:t>
            </a:r>
          </a:p>
          <a:p>
            <a:r>
              <a:rPr lang="en-US" altLang="en-US" dirty="0"/>
              <a:t>Slide </a:t>
            </a:r>
            <a:fld id="{004A7C82-4DA4-457C-AA6F-2DDB4C6FD716}" type="slidenum">
              <a:rPr lang="en-US" altLang="en-US" smtClean="0"/>
              <a:pPr/>
              <a:t>‹#›</a:t>
            </a:fld>
            <a:endParaRPr lang="en-US" altLang="en-US" dirty="0"/>
          </a:p>
          <a:p>
            <a:endParaRPr lang="en-US" alt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19, 2023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8279"/>
            <a:ext cx="8229600" cy="769441"/>
          </a:xfrm>
        </p:spPr>
        <p:txBody>
          <a:bodyPr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2pPr marL="742950" indent="-344488">
              <a:defRPr/>
            </a:lvl2pPr>
            <a:lvl3pPr marL="1033463" indent="-228600">
              <a:defRPr/>
            </a:lvl3pPr>
            <a:lvl4pPr marL="1371600" indent="-287338">
              <a:defRPr/>
            </a:lvl4pPr>
            <a:lvl5pPr marL="1658938" indent="-22860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50" b="0" baseline="0">
                <a:latin typeface="+mn-lt"/>
              </a:defRPr>
            </a:lvl1pPr>
          </a:lstStyle>
          <a:p>
            <a:r>
              <a:rPr lang="en-US" altLang="en-US" dirty="0"/>
              <a:t>Slide </a:t>
            </a:r>
            <a:fld id="{145CB07F-D6BD-4E7E-B237-7571379E73DC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 i="1">
                <a:latin typeface="+mn-lt"/>
              </a:defRPr>
            </a:lvl1pPr>
          </a:lstStyle>
          <a:p>
            <a:r>
              <a:rPr lang="en-US" dirty="0"/>
              <a:t>July 19, 2023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algn="r"/>
            <a:r>
              <a:rPr lang="en-US" altLang="en-US" dirty="0"/>
              <a:t>Slide </a:t>
            </a:r>
            <a:fld id="{7B491C10-D970-4D55-BF20-F9156A21F96A}" type="slidenum">
              <a:rPr lang="en-US" altLang="en-US" smtClean="0"/>
              <a:pPr algn="r"/>
              <a:t>‹#›</a:t>
            </a:fld>
            <a:endParaRPr lang="en-US" alt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19, 2023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8279"/>
            <a:ext cx="8229600" cy="769441"/>
          </a:xfrm>
        </p:spPr>
        <p:txBody>
          <a:bodyPr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en-US" altLang="en-US" dirty="0"/>
              <a:t>Slide </a:t>
            </a:r>
            <a:fld id="{388CA3D9-CD32-4DE2-9870-D4128F4F7720}" type="slidenum">
              <a:rPr lang="en-US" altLang="en-US" smtClean="0"/>
              <a:pPr algn="r"/>
              <a:t>‹#›</a:t>
            </a:fld>
            <a:endParaRPr lang="en-US" alt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19, 2023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en-US" altLang="en-US" dirty="0"/>
              <a:t>Slide </a:t>
            </a:r>
            <a:fld id="{4360CC3A-9ADF-4681-8D05-78A2D4A09EDD}" type="slidenum">
              <a:rPr lang="en-US" altLang="en-US" smtClean="0"/>
              <a:pPr algn="r"/>
              <a:t>‹#›</a:t>
            </a:fld>
            <a:endParaRPr lang="en-US" altLang="en-US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19, 2023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200"/>
            </a:lvl1pPr>
          </a:lstStyle>
          <a:p>
            <a:r>
              <a:rPr lang="en-US" altLang="en-US" dirty="0"/>
              <a:t>Slide </a:t>
            </a:r>
            <a:fld id="{32ACB1BD-7A14-44EE-83EE-51F36722173A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19, 2023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en-US" altLang="en-US" dirty="0"/>
              <a:t>Slide </a:t>
            </a:r>
            <a:fld id="{92A7EDA9-CD74-463F-B0D0-6C7ED8F0357A}" type="slidenum">
              <a:rPr lang="en-US" altLang="en-US" smtClean="0"/>
              <a:pPr algn="r"/>
              <a:t>‹#›</a:t>
            </a:fld>
            <a:endParaRPr lang="en-US" altLang="en-US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19, 2023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en-US" altLang="en-US" dirty="0"/>
              <a:t>Slide </a:t>
            </a:r>
            <a:fld id="{561CA32B-7507-4AB5-A905-7A6A7E937C09}" type="slidenum">
              <a:rPr lang="en-US" altLang="en-US" smtClean="0"/>
              <a:pPr algn="r"/>
              <a:t>‹#›</a:t>
            </a:fld>
            <a:endParaRPr lang="en-US" alt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19, 2023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algn="r"/>
            <a:r>
              <a:rPr lang="en-US" altLang="en-US" dirty="0"/>
              <a:t>Slide </a:t>
            </a:r>
            <a:fld id="{016B28FF-BAB8-4634-9CC4-FC7021E36101}" type="slidenum">
              <a:rPr lang="en-US" altLang="en-US" smtClean="0"/>
              <a:pPr algn="r"/>
              <a:t>‹#›</a:t>
            </a:fld>
            <a:endParaRPr lang="en-US" alt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19, 2023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i="1">
                <a:latin typeface="+mn-lt"/>
              </a:defRPr>
            </a:lvl1pPr>
          </a:lstStyle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1">
                <a:latin typeface="+mn-lt"/>
              </a:defRPr>
            </a:lvl1pPr>
          </a:lstStyle>
          <a:p>
            <a:r>
              <a:rPr lang="en-US" altLang="en-US" dirty="0"/>
              <a:t>Slide </a:t>
            </a:r>
            <a:fld id="{004A7C82-4DA4-457C-AA6F-2DDB4C6FD716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 dirty="0">
                <a:latin typeface="Times New Roman" charset="0"/>
              </a:endParaRPr>
            </a:p>
          </p:txBody>
        </p:sp>
        <p:sp>
          <p:nvSpPr>
            <p:cNvPr id="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 dirty="0">
                <a:latin typeface="Times New Roman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 dirty="0">
                <a:latin typeface="Times New Roman" charset="0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4101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Agenda</a:t>
            </a:r>
          </a:p>
        </p:txBody>
      </p:sp>
      <p:sp>
        <p:nvSpPr>
          <p:cNvPr id="4102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dirty="0"/>
              <a:t>July 19, 2023</a:t>
            </a:r>
          </a:p>
        </p:txBody>
      </p:sp>
      <p:pic>
        <p:nvPicPr>
          <p:cNvPr id="4104" name="Picture 17" descr="FE Diamond Logo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72400" y="457200"/>
            <a:ext cx="8382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19400" y="1676400"/>
            <a:ext cx="6172200" cy="2514600"/>
          </a:xfrm>
        </p:spPr>
        <p:txBody>
          <a:bodyPr/>
          <a:lstStyle/>
          <a:p>
            <a:r>
              <a:rPr lang="en-US" altLang="en-US" sz="4000" dirty="0"/>
              <a:t>Cascade Washington: </a:t>
            </a:r>
            <a:br>
              <a:rPr lang="en-US" altLang="en-US" sz="3600" dirty="0"/>
            </a:br>
            <a:r>
              <a:rPr lang="en-US" altLang="en-US" sz="3200" dirty="0"/>
              <a:t>Low Income Program Participation Propensity Analysis</a:t>
            </a:r>
            <a:endParaRPr lang="en-US" altLang="en-US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05200" y="4267200"/>
            <a:ext cx="4191000" cy="533400"/>
          </a:xfrm>
        </p:spPr>
        <p:txBody>
          <a:bodyPr>
            <a:normAutofit fontScale="77500" lnSpcReduction="20000"/>
          </a:bodyPr>
          <a:lstStyle/>
          <a:p>
            <a:r>
              <a:rPr lang="en-US" altLang="en-US" sz="1800" dirty="0"/>
              <a:t>Cascade Natural Gas</a:t>
            </a:r>
          </a:p>
          <a:p>
            <a:r>
              <a:rPr lang="en-US" altLang="en-US" sz="1800" dirty="0"/>
              <a:t>Energy Assistance Advisory Group:  July 19,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r>
              <a:rPr lang="en-US" altLang="en-US" sz="3600" dirty="0"/>
              <a:t>Propensity Models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455851"/>
            <a:ext cx="8153400" cy="4789374"/>
          </a:xfrm>
        </p:spPr>
        <p:txBody>
          <a:bodyPr>
            <a:normAutofit fontScale="925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en-US" sz="2200" dirty="0"/>
              <a:t>Statistical models used to explain and predict the probability of a given event or outcome</a:t>
            </a:r>
          </a:p>
          <a:p>
            <a:pPr lvl="1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altLang="en-US" sz="1800" dirty="0"/>
              <a:t>Models relate the “outcome” (e.g. participation in low-income programs) to explanatory variables (“drivers”)</a:t>
            </a: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altLang="en-US" sz="2200" dirty="0"/>
              <a:t>Propensity models used extensively in: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altLang="en-US" sz="1800" dirty="0"/>
              <a:t>Medical Research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1600" dirty="0"/>
              <a:t>What is the probability that a patient will develop lung cancer?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1600" dirty="0"/>
              <a:t>Driver variables: years smoking, years since last cigarette, sex, age, income</a:t>
            </a:r>
          </a:p>
          <a:p>
            <a:pPr lvl="1">
              <a:lnSpc>
                <a:spcPct val="13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altLang="en-US" sz="1800" dirty="0"/>
              <a:t>Social Research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1600" dirty="0"/>
              <a:t>What is the probability a student will graduate from college?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1600" dirty="0"/>
              <a:t>Driver variables: income, parents education, parents occupation, SAT/ACT scores</a:t>
            </a:r>
          </a:p>
          <a:p>
            <a:pPr lvl="1">
              <a:lnSpc>
                <a:spcPct val="14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altLang="en-US" sz="1800" dirty="0"/>
              <a:t>Economic Research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1600" dirty="0"/>
              <a:t>What is the probability a consumer will purchase a product or service?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1600" dirty="0"/>
              <a:t>Driver variables: price, price of competing and complimentary products, income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en-US" altLang="en-US" dirty="0"/>
          </a:p>
          <a:p>
            <a:pPr algn="r"/>
            <a:r>
              <a:rPr lang="en-US" altLang="en-US" sz="1200" dirty="0"/>
              <a:t>Slide </a:t>
            </a:r>
            <a:fld id="{145CB07F-D6BD-4E7E-B237-7571379E73DC}" type="slidenum">
              <a:rPr lang="en-US" altLang="en-US" sz="1200" smtClean="0"/>
              <a:pPr algn="r"/>
              <a:t>10</a:t>
            </a:fld>
            <a:endParaRPr lang="en-US" alt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6AA71D-E3E7-495E-9639-5E042514C82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/>
              <a:t>July 19, 2023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r>
              <a:rPr lang="en-US" altLang="en-US" sz="3600" dirty="0"/>
              <a:t>Propensity Models (cont’d)</a:t>
            </a:r>
          </a:p>
        </p:txBody>
      </p:sp>
      <p:sp>
        <p:nvSpPr>
          <p:cNvPr id="71683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476231"/>
            <a:ext cx="8305800" cy="4645025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sz="2200" dirty="0"/>
              <a:t>Results of logistic regression models are evaluated using many criteria</a:t>
            </a:r>
          </a:p>
          <a:p>
            <a:pPr lvl="1">
              <a:lnSpc>
                <a:spcPct val="120000"/>
              </a:lnSpc>
              <a:spcBef>
                <a:spcPts val="300"/>
              </a:spcBef>
            </a:pPr>
            <a:r>
              <a:rPr lang="en-US" altLang="en-US" sz="1900" dirty="0"/>
              <a:t>Experience table: number of “true” positives vs. false positives/negatives</a:t>
            </a:r>
          </a:p>
          <a:p>
            <a:pPr lvl="1">
              <a:lnSpc>
                <a:spcPct val="120000"/>
              </a:lnSpc>
              <a:spcBef>
                <a:spcPts val="300"/>
              </a:spcBef>
            </a:pPr>
            <a:r>
              <a:rPr lang="en-US" altLang="en-US" sz="1900" dirty="0"/>
              <a:t>“Lift” (preferred for model selection)</a:t>
            </a:r>
          </a:p>
          <a:p>
            <a:pPr lvl="1">
              <a:lnSpc>
                <a:spcPct val="120000"/>
              </a:lnSpc>
              <a:spcBef>
                <a:spcPts val="300"/>
              </a:spcBef>
            </a:pPr>
            <a:r>
              <a:rPr lang="en-US" altLang="en-US" sz="1900" dirty="0"/>
              <a:t>Actual experience using model (experience is the best teacher)</a:t>
            </a:r>
          </a:p>
          <a:p>
            <a:r>
              <a:rPr lang="en-US" altLang="en-US" sz="2200" dirty="0"/>
              <a:t>Model results used to “score” other data beyond the sample used to estimate the model</a:t>
            </a:r>
          </a:p>
          <a:p>
            <a:pPr lvl="1">
              <a:lnSpc>
                <a:spcPct val="120000"/>
              </a:lnSpc>
              <a:spcBef>
                <a:spcPts val="300"/>
              </a:spcBef>
            </a:pPr>
            <a:r>
              <a:rPr lang="en-US" altLang="en-US" sz="1900" dirty="0"/>
              <a:t>Score: the estimated probability of event (e.g., low-income program participation) for a single observation (e.g., Cascade premise) </a:t>
            </a:r>
          </a:p>
          <a:p>
            <a:pPr lvl="1">
              <a:lnSpc>
                <a:spcPct val="120000"/>
              </a:lnSpc>
              <a:spcBef>
                <a:spcPts val="300"/>
              </a:spcBef>
            </a:pPr>
            <a:r>
              <a:rPr lang="en-US" altLang="en-US" sz="1900" dirty="0"/>
              <a:t>Sorting by estimated probability shows relative probability</a:t>
            </a:r>
          </a:p>
          <a:p>
            <a:pPr lvl="2"/>
            <a:r>
              <a:rPr lang="en-US" altLang="en-US" sz="2000" dirty="0"/>
              <a:t>Decile assignments based on sort ordered </a:t>
            </a:r>
          </a:p>
          <a:p>
            <a:pPr lvl="2"/>
            <a:r>
              <a:rPr lang="en-US" altLang="en-US" sz="2000" dirty="0"/>
              <a:t>More meaningful than absolute probability</a:t>
            </a:r>
          </a:p>
          <a:p>
            <a:pPr lvl="1">
              <a:lnSpc>
                <a:spcPct val="120000"/>
              </a:lnSpc>
              <a:spcBef>
                <a:spcPts val="300"/>
              </a:spcBef>
            </a:pPr>
            <a:r>
              <a:rPr lang="en-US" altLang="en-US" sz="1900" dirty="0"/>
              <a:t>A model with a poor experience table may still provide useful relative probability estimates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r>
              <a:rPr lang="en-US" altLang="en-US" sz="1200" dirty="0"/>
              <a:t>Slide </a:t>
            </a:r>
            <a:fld id="{145CB07F-D6BD-4E7E-B237-7571379E73DC}" type="slidenum">
              <a:rPr lang="en-US" altLang="en-US" sz="1200" smtClean="0"/>
              <a:pPr algn="r"/>
              <a:t>11</a:t>
            </a:fld>
            <a:endParaRPr lang="en-US" altLang="en-US" sz="1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67FE309A-C361-49B9-9C85-513E40B052FB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r>
              <a:rPr lang="en-US" i="1" dirty="0">
                <a:latin typeface="+mn-lt"/>
              </a:rPr>
              <a:t>July 19, 2023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2869"/>
            <a:ext cx="8229600" cy="1200329"/>
          </a:xfrm>
        </p:spPr>
        <p:txBody>
          <a:bodyPr/>
          <a:lstStyle/>
          <a:p>
            <a:r>
              <a:rPr lang="en-US" altLang="en-US" sz="3600" dirty="0"/>
              <a:t>Sample of Premises for </a:t>
            </a:r>
            <a:br>
              <a:rPr lang="en-US" altLang="en-US" sz="3600" dirty="0"/>
            </a:br>
            <a:r>
              <a:rPr lang="en-US" altLang="en-US" sz="3600" dirty="0"/>
              <a:t>Propensity Modeling</a:t>
            </a:r>
          </a:p>
        </p:txBody>
      </p:sp>
      <p:sp>
        <p:nvSpPr>
          <p:cNvPr id="9" name="Rectangle 4099">
            <a:extLst>
              <a:ext uri="{FF2B5EF4-FFF2-40B4-BE49-F238E27FC236}">
                <a16:creationId xmlns:a16="http://schemas.microsoft.com/office/drawing/2014/main" id="{B0139209-2097-46E5-8263-02598D7A36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3501" y="1981199"/>
            <a:ext cx="8229600" cy="2438401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altLang="en-US" sz="2000" dirty="0"/>
              <a:t>Select random sample of 5,000 premises that have been occupied by a low-income bill assistance program participant within the last 5 years (2018-2022)</a:t>
            </a:r>
          </a:p>
          <a:p>
            <a:pPr>
              <a:spcBef>
                <a:spcPts val="1200"/>
              </a:spcBef>
            </a:pPr>
            <a:r>
              <a:rPr lang="en-US" altLang="en-US" sz="2000" dirty="0"/>
              <a:t>Select random sample 5,000 premises that have not been occupied by a low-income bill assistance program participant within the last 5 years (2018-2022)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r>
              <a:rPr lang="en-US" altLang="en-US" sz="1200" dirty="0"/>
              <a:t>Slide </a:t>
            </a:r>
            <a:fld id="{145CB07F-D6BD-4E7E-B237-7571379E73DC}" type="slidenum">
              <a:rPr lang="en-US" altLang="en-US" sz="1200" smtClean="0"/>
              <a:pPr algn="r"/>
              <a:t>12</a:t>
            </a:fld>
            <a:endParaRPr lang="en-US" altLang="en-US" sz="11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A8DF3D-32A9-48BD-AF0E-148221FA22A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/>
              <a:t>July 19, 2023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67CEC99-24A7-0144-B0B5-7CCA1F82CB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6846" y="4267200"/>
            <a:ext cx="4202554" cy="142291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7257"/>
            <a:ext cx="8229600" cy="766445"/>
          </a:xfrm>
        </p:spPr>
        <p:txBody>
          <a:bodyPr/>
          <a:lstStyle/>
          <a:p>
            <a:r>
              <a:rPr lang="en-US" altLang="en-US" sz="3600" dirty="0"/>
              <a:t>Model Estimation</a:t>
            </a:r>
          </a:p>
        </p:txBody>
      </p:sp>
      <p:graphicFrame>
        <p:nvGraphicFramePr>
          <p:cNvPr id="74756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9003958"/>
              </p:ext>
            </p:extLst>
          </p:nvPr>
        </p:nvGraphicFramePr>
        <p:xfrm>
          <a:off x="1066800" y="1905000"/>
          <a:ext cx="6477000" cy="7664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30320" imgH="228600" progId="Equation.3">
                  <p:embed/>
                </p:oleObj>
              </mc:Choice>
              <mc:Fallback>
                <p:oleObj name="Equation" r:id="rId2" imgW="1930320" imgH="228600" progId="Equation.3">
                  <p:embed/>
                  <p:pic>
                    <p:nvPicPr>
                      <p:cNvPr id="7475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905000"/>
                        <a:ext cx="6477000" cy="76644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en-US" altLang="en-US" sz="1200" dirty="0"/>
          </a:p>
          <a:p>
            <a:pPr algn="r"/>
            <a:r>
              <a:rPr lang="en-US" altLang="en-US" sz="1200" dirty="0"/>
              <a:t>Slide </a:t>
            </a:r>
            <a:fld id="{145CB07F-D6BD-4E7E-B237-7571379E73DC}" type="slidenum">
              <a:rPr lang="en-US" altLang="en-US" sz="1200" smtClean="0"/>
              <a:pPr algn="r"/>
              <a:t>13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3400" y="3048000"/>
            <a:ext cx="8153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3444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0334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-2873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1658938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ts val="2500"/>
              </a:lnSpc>
            </a:pPr>
            <a:r>
              <a:rPr lang="en-US" altLang="en-US" sz="2000" dirty="0"/>
              <a:t>The Coefficients of model (b1, b2, …b?) are what is referred to as the “model” </a:t>
            </a:r>
          </a:p>
          <a:p>
            <a:pPr>
              <a:spcBef>
                <a:spcPts val="1200"/>
              </a:spcBef>
            </a:pPr>
            <a:r>
              <a:rPr lang="en-US" altLang="en-US" sz="2000" dirty="0"/>
              <a:t>Data for each individual home is supplied for each variable (X) in the model</a:t>
            </a:r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0F34D741-AC06-454E-B7F2-15507B0C3B5C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r>
              <a:rPr lang="en-US" i="1" dirty="0">
                <a:latin typeface="+mn-lt"/>
              </a:rPr>
              <a:t>July 19, 2023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5034"/>
            <a:ext cx="8229600" cy="795825"/>
          </a:xfrm>
        </p:spPr>
        <p:txBody>
          <a:bodyPr/>
          <a:lstStyle/>
          <a:p>
            <a:r>
              <a:rPr lang="en-US" altLang="en-US" sz="3600" dirty="0"/>
              <a:t>Propensity Model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en-US" altLang="en-US" dirty="0"/>
          </a:p>
          <a:p>
            <a:pPr algn="r"/>
            <a:r>
              <a:rPr lang="en-US" altLang="en-US" sz="1200" dirty="0"/>
              <a:t>Slide </a:t>
            </a:r>
            <a:fld id="{145CB07F-D6BD-4E7E-B237-7571379E73DC}" type="slidenum">
              <a:rPr lang="en-US" altLang="en-US" sz="1200" smtClean="0"/>
              <a:pPr algn="r"/>
              <a:t>14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4E332C-85D4-44CE-9578-2B50F6ED75A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i="1" dirty="0">
                <a:latin typeface="+mn-lt"/>
              </a:rPr>
              <a:t>July 19, 2023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FF2F1C1-36B7-4266-98A8-EE042C115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4192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1800" dirty="0"/>
              <a:t>Two final models were selected from each of two categories of models</a:t>
            </a:r>
          </a:p>
          <a:p>
            <a:pPr lvl="1">
              <a:spcBef>
                <a:spcPts val="0"/>
              </a:spcBef>
            </a:pPr>
            <a:r>
              <a:rPr lang="en-US" sz="1400" dirty="0"/>
              <a:t>Models using all Cascade variables, Census variables and variables from purchased household data</a:t>
            </a:r>
          </a:p>
          <a:p>
            <a:pPr lvl="1">
              <a:spcBef>
                <a:spcPts val="0"/>
              </a:spcBef>
            </a:pPr>
            <a:r>
              <a:rPr lang="en-US" sz="1400" dirty="0"/>
              <a:t>Models using only variables from Cascade and Census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Dozens of variables in various combinations were estimated and the “best” model selected.  For inclusion, variables had to satisfy the following criteria</a:t>
            </a:r>
          </a:p>
          <a:p>
            <a:pPr lvl="1">
              <a:spcBef>
                <a:spcPts val="0"/>
              </a:spcBef>
            </a:pPr>
            <a:r>
              <a:rPr lang="en-US" sz="1400" dirty="0"/>
              <a:t>Statistically significant and correctly signed</a:t>
            </a:r>
          </a:p>
          <a:p>
            <a:pPr lvl="1">
              <a:spcBef>
                <a:spcPts val="0"/>
              </a:spcBef>
            </a:pPr>
            <a:r>
              <a:rPr lang="en-US" sz="1400" dirty="0"/>
              <a:t>Overall model performance deteriorates significantly if variable is removed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Model predicted probability of customer participation considers all variables simultaneously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Receiver Operating Characteristics (ROC) curve provides information on prediction accuracy of models.  Table below shows the area under the ROC curve for the “best” model is each category.</a:t>
            </a:r>
          </a:p>
          <a:p>
            <a:pPr lvl="1">
              <a:spcBef>
                <a:spcPts val="0"/>
              </a:spcBef>
            </a:pPr>
            <a:r>
              <a:rPr lang="en-US" sz="1400" dirty="0"/>
              <a:t>Area under ROC varies from 0.5 to 1.0 </a:t>
            </a:r>
          </a:p>
          <a:p>
            <a:pPr lvl="2">
              <a:spcBef>
                <a:spcPts val="0"/>
              </a:spcBef>
            </a:pPr>
            <a:r>
              <a:rPr lang="en-US" sz="1000" dirty="0"/>
              <a:t>No set rules but values between 0.8 and 0.9 are generally considered excellent	</a:t>
            </a:r>
          </a:p>
          <a:p>
            <a:pPr lvl="1">
              <a:spcBef>
                <a:spcPts val="0"/>
              </a:spcBef>
            </a:pPr>
            <a:r>
              <a:rPr lang="en-US" sz="1400" dirty="0"/>
              <a:t>ROC curves show</a:t>
            </a:r>
          </a:p>
          <a:p>
            <a:pPr lvl="2">
              <a:spcBef>
                <a:spcPts val="0"/>
              </a:spcBef>
            </a:pPr>
            <a:r>
              <a:rPr lang="en-US" sz="1000" dirty="0"/>
              <a:t>both models have excellent prediction accuracy</a:t>
            </a:r>
          </a:p>
          <a:p>
            <a:pPr lvl="2">
              <a:spcBef>
                <a:spcPts val="0"/>
              </a:spcBef>
            </a:pPr>
            <a:r>
              <a:rPr lang="en-US" sz="1000" dirty="0"/>
              <a:t>neither model stands out from the other as a better predictor. 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81A3193-9695-82F1-2C82-2A1AF69856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5287057"/>
            <a:ext cx="3886200" cy="885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5204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711C8-2376-20A6-CCD7-851122BD8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514863"/>
            <a:ext cx="8229600" cy="769441"/>
          </a:xfrm>
        </p:spPr>
        <p:txBody>
          <a:bodyPr/>
          <a:lstStyle/>
          <a:p>
            <a:r>
              <a:rPr lang="en-US" dirty="0"/>
              <a:t>Variables in Final Models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B15DB8-5229-D29C-6E2C-3CE26DF159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B5B43C-97EC-4DEE-4218-C382C35ED0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sz="1200" dirty="0"/>
              <a:t>Slide </a:t>
            </a:r>
            <a:fld id="{145CB07F-D6BD-4E7E-B237-7571379E73DC}" type="slidenum">
              <a:rPr lang="en-US" altLang="en-US" sz="1200" smtClean="0"/>
              <a:pPr/>
              <a:t>15</a:t>
            </a:fld>
            <a:endParaRPr lang="en-US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AEBC9C-E291-1BD8-7E39-0F8038F3E19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/>
              <a:t>July 19, 2023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A1399D2-6EE7-164C-1FC3-9D42393C85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524000"/>
            <a:ext cx="7963733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8029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C3E95-6481-4B67-8D3C-5FAC94297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r>
              <a:rPr lang="en-US" sz="3600" dirty="0"/>
              <a:t>Model Results - Lift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84714-815A-4691-873A-65C1CB024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4438396" cy="4718050"/>
          </a:xfrm>
        </p:spPr>
        <p:txBody>
          <a:bodyPr>
            <a:normAutofit fontScale="92500" lnSpcReduction="10000"/>
          </a:bodyPr>
          <a:lstStyle/>
          <a:p>
            <a:r>
              <a:rPr lang="en-US" sz="1400" dirty="0"/>
              <a:t>Lift – how well a model identifies high likelihood prospects relative to average participation rate</a:t>
            </a:r>
          </a:p>
          <a:p>
            <a:pPr lvl="1"/>
            <a:r>
              <a:rPr lang="en-US" sz="1600" dirty="0"/>
              <a:t>Allows comparison of models ability to identify likely program prospects</a:t>
            </a:r>
          </a:p>
          <a:p>
            <a:r>
              <a:rPr lang="en-US" sz="1400" dirty="0"/>
              <a:t>Lift shows the ratio of model predicted probability to average probability</a:t>
            </a:r>
          </a:p>
          <a:p>
            <a:pPr marL="628650" lvl="1" indent="-230188"/>
            <a:r>
              <a:rPr lang="en-US" sz="1000" dirty="0"/>
              <a:t>Higher lift means better low-income program prospects</a:t>
            </a:r>
          </a:p>
          <a:p>
            <a:pPr marL="628650" lvl="1" indent="-230188"/>
            <a:r>
              <a:rPr lang="en-US" sz="1000" dirty="0"/>
              <a:t>Lift of 1.0 means model no better than average of current participation </a:t>
            </a:r>
          </a:p>
          <a:p>
            <a:r>
              <a:rPr lang="en-US" sz="1400" dirty="0"/>
              <a:t>Results in chart sorted from most likely to participate in low income programs (decile 1) to least likely (decile 10)</a:t>
            </a:r>
          </a:p>
          <a:p>
            <a:r>
              <a:rPr lang="en-US" sz="1400" dirty="0"/>
              <a:t>In terms of ability to predict program participation, the best models from each category are not meaningfully different.</a:t>
            </a:r>
          </a:p>
          <a:p>
            <a:r>
              <a:rPr lang="en-US" sz="1400" dirty="0"/>
              <a:t>Both provide excellent in first decile (10% of the premises predicted by model).</a:t>
            </a:r>
          </a:p>
          <a:p>
            <a:r>
              <a:rPr lang="en-US" sz="1400" dirty="0"/>
              <a:t>Model using only Cascade and Census variables (CNG Vars)  </a:t>
            </a:r>
          </a:p>
          <a:p>
            <a:pPr lvl="1"/>
            <a:r>
              <a:rPr lang="en-US" sz="1400" dirty="0"/>
              <a:t>Has better coverage (almost all Cascade premises can be predicted with model)</a:t>
            </a:r>
          </a:p>
          <a:p>
            <a:pPr lvl="1"/>
            <a:r>
              <a:rPr lang="en-US" sz="1400" dirty="0"/>
              <a:t>Does a slightly better job of identifying premises with the highest probability of program participation (Decile 1)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5202AC-6858-4203-9C16-F35BC568BC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60CAD4-5159-406C-94FA-173F2F9393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sz="1200" dirty="0"/>
              <a:t>Slide </a:t>
            </a:r>
            <a:fld id="{145CB07F-D6BD-4E7E-B237-7571379E73DC}" type="slidenum">
              <a:rPr lang="en-US" altLang="en-US" sz="1200" smtClean="0"/>
              <a:pPr/>
              <a:t>16</a:t>
            </a:fld>
            <a:endParaRPr lang="en-US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D2E667-9A79-4654-9695-62340364BB8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i="1" dirty="0">
                <a:latin typeface="+mn-lt"/>
              </a:rPr>
              <a:t>July 19, 2023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AF6135E-837B-C9DE-67EC-1407888342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3196" y="1828800"/>
            <a:ext cx="4227946" cy="2805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436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46CAC-FA92-4F6F-96E1-6828E660B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18755"/>
            <a:ext cx="8229600" cy="646331"/>
          </a:xfrm>
        </p:spPr>
        <p:txBody>
          <a:bodyPr/>
          <a:lstStyle/>
          <a:p>
            <a:r>
              <a:rPr lang="en-US" sz="3600" dirty="0"/>
              <a:t>Customer Profiles by Decile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5DECF-6641-447C-81A4-3E519F06A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905000"/>
          </a:xfrm>
        </p:spPr>
        <p:txBody>
          <a:bodyPr>
            <a:normAutofit fontScale="62500" lnSpcReduction="20000"/>
          </a:bodyPr>
          <a:lstStyle/>
          <a:p>
            <a:r>
              <a:rPr lang="en-US" sz="3800" dirty="0"/>
              <a:t>Shows how decile groups compare across variables in the analysis 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sz="2600" dirty="0"/>
              <a:t>Use to contrast top prospects for program participation (decile 1 and decile 2) to other customers.  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sz="2600" dirty="0"/>
              <a:t>Top three deciles shown separately and remaining deciles grouped to better illustrate differences in analysis variables between groups of customers.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B4E431-1E68-4713-82CE-3390DF61BBE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36CDC2-C9F9-4729-ACE8-ADDFBEDCAC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sz="1200" dirty="0"/>
              <a:t>Slide </a:t>
            </a:r>
            <a:fld id="{145CB07F-D6BD-4E7E-B237-7571379E73DC}" type="slidenum">
              <a:rPr lang="en-US" altLang="en-US" sz="1200" smtClean="0"/>
              <a:pPr/>
              <a:t>17</a:t>
            </a:fld>
            <a:endParaRPr lang="en-US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0C3D02-EA1F-4D8C-B695-B5572263CE0E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i="1" dirty="0">
                <a:latin typeface="+mn-lt"/>
              </a:rPr>
              <a:t>July 19, 2023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F7EADD1-C8AF-90E3-E36D-A313FD739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3200400"/>
            <a:ext cx="7094764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3243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59D0F-736B-25B8-2070-38FF8637C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r>
              <a:rPr lang="en-US" sz="4000" dirty="0"/>
              <a:t>Scoring All Customer Premises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A7F16-2A08-72E9-9497-236D47669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2057400"/>
          </a:xfrm>
        </p:spPr>
        <p:txBody>
          <a:bodyPr>
            <a:normAutofit/>
          </a:bodyPr>
          <a:lstStyle/>
          <a:p>
            <a:r>
              <a:rPr lang="en-US" sz="2400" dirty="0"/>
              <a:t>Scoring refers to using model to predict low-income program participation probability for Cascade customers</a:t>
            </a:r>
          </a:p>
          <a:p>
            <a:pPr>
              <a:spcBef>
                <a:spcPts val="1800"/>
              </a:spcBef>
            </a:pPr>
            <a:r>
              <a:rPr lang="en-US" sz="2400" dirty="0"/>
              <a:t>Final model based on Cascade and Census variables used to “score” all premises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D61E2D-FCEC-5D46-1B74-B99C843678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C9C648-3999-7F0B-F81C-2D0D984140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sz="1200" dirty="0"/>
              <a:t>Slide </a:t>
            </a:r>
            <a:fld id="{145CB07F-D6BD-4E7E-B237-7571379E73DC}" type="slidenum">
              <a:rPr lang="en-US" altLang="en-US" sz="1200" smtClean="0"/>
              <a:pPr/>
              <a:t>18</a:t>
            </a:fld>
            <a:endParaRPr lang="en-US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CBC5A5-0A86-1AB5-C9DD-804B890B544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/>
              <a:t>July 19, 2023</a:t>
            </a:r>
          </a:p>
        </p:txBody>
      </p:sp>
    </p:spTree>
    <p:extLst>
      <p:ext uri="{BB962C8B-B14F-4D97-AF65-F5344CB8AC3E}">
        <p14:creationId xmlns:p14="http://schemas.microsoft.com/office/powerpoint/2010/main" val="37861464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5034"/>
            <a:ext cx="8229600" cy="646331"/>
          </a:xfrm>
        </p:spPr>
        <p:txBody>
          <a:bodyPr/>
          <a:lstStyle/>
          <a:p>
            <a:r>
              <a:rPr lang="en-US" altLang="en-US" sz="3600" dirty="0"/>
              <a:t>Interpreting Results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3886200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altLang="en-US" sz="2800" dirty="0"/>
              <a:t>Uses (relative probability)</a:t>
            </a:r>
          </a:p>
          <a:p>
            <a:pPr lvl="1"/>
            <a:r>
              <a:rPr lang="en-US" altLang="en-US" sz="2100" dirty="0"/>
              <a:t>Identifies premises with high probability of program participation relative to other premises</a:t>
            </a:r>
          </a:p>
          <a:p>
            <a:pPr lvl="1"/>
            <a:r>
              <a:rPr lang="en-US" altLang="en-US" sz="2100" dirty="0"/>
              <a:t>Identifies Census Tracts with high number of premises with high probability of program participation relative to other premises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altLang="en-US" sz="2800" dirty="0"/>
              <a:t>Limitations (absolute probability)</a:t>
            </a:r>
          </a:p>
          <a:p>
            <a:pPr lvl="1"/>
            <a:r>
              <a:rPr lang="en-US" altLang="en-US" sz="2200" dirty="0"/>
              <a:t>Can not use probability estimates as absolute estimates.  Examples of absolute probability uses include:</a:t>
            </a:r>
          </a:p>
          <a:p>
            <a:pPr lvl="2"/>
            <a:r>
              <a:rPr lang="en-US" altLang="en-US" sz="1700" dirty="0"/>
              <a:t>Which premises will participate in low-income programs next year</a:t>
            </a:r>
          </a:p>
          <a:p>
            <a:pPr lvl="2"/>
            <a:r>
              <a:rPr lang="en-US" altLang="en-US" sz="1700" dirty="0"/>
              <a:t>How many premises will participate in low-income programs next year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en-US" altLang="en-US" dirty="0"/>
          </a:p>
          <a:p>
            <a:pPr algn="r"/>
            <a:r>
              <a:rPr lang="en-US" altLang="en-US" sz="1200" dirty="0"/>
              <a:t>Slide </a:t>
            </a:r>
            <a:fld id="{145CB07F-D6BD-4E7E-B237-7571379E73DC}" type="slidenum">
              <a:rPr lang="en-US" altLang="en-US" sz="1200" smtClean="0"/>
              <a:pPr algn="r"/>
              <a:t>19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F5859F92-AD6B-43A6-B6DE-EAF816C85122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r>
              <a:rPr lang="en-US" i="1" dirty="0">
                <a:latin typeface="+mn-lt"/>
              </a:rPr>
              <a:t>July 19,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5E6CE-D5B2-4D3B-AD61-BABE47489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1"/>
            <a:ext cx="8229600" cy="757652"/>
          </a:xfrm>
        </p:spPr>
        <p:txBody>
          <a:bodyPr/>
          <a:lstStyle/>
          <a:p>
            <a:r>
              <a:rPr lang="en-US" sz="3600" dirty="0"/>
              <a:t>Review Meeting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7D163-D213-4D87-90AA-23DDA23C3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6400"/>
            <a:ext cx="7848600" cy="3886200"/>
          </a:xfrm>
        </p:spPr>
        <p:txBody>
          <a:bodyPr>
            <a:normAutofit/>
          </a:bodyPr>
          <a:lstStyle/>
          <a:p>
            <a:r>
              <a:rPr lang="en-US" sz="2800" dirty="0"/>
              <a:t>Introductions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Project Overview</a:t>
            </a:r>
          </a:p>
          <a:p>
            <a:pPr lvl="1"/>
            <a:r>
              <a:rPr lang="en-US" sz="2000" dirty="0"/>
              <a:t>Objectives &amp; Approach</a:t>
            </a:r>
          </a:p>
          <a:p>
            <a:pPr lvl="1"/>
            <a:r>
              <a:rPr lang="en-US" sz="2000" dirty="0"/>
              <a:t>Results</a:t>
            </a:r>
          </a:p>
          <a:p>
            <a:pPr lvl="1"/>
            <a:r>
              <a:rPr lang="en-US" sz="2000" dirty="0"/>
              <a:t>Deliverables and Uses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Wrap-up and Next Steps Discussion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F43D6F-818A-421A-A8DD-4F1B94CB0B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4592C1-1C42-4897-91DF-F3228C1E02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sz="1200" dirty="0"/>
              <a:t>Slide </a:t>
            </a:r>
            <a:fld id="{145CB07F-D6BD-4E7E-B237-7571379E73DC}" type="slidenum">
              <a:rPr lang="en-US" altLang="en-US" sz="1200" smtClean="0"/>
              <a:pPr/>
              <a:t>2</a:t>
            </a:fld>
            <a:endParaRPr lang="en-US" altLang="en-US" sz="12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3B2501-FA13-43F6-BEA7-7710CEF40A9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/>
              <a:t>July 19, 2023</a:t>
            </a:r>
          </a:p>
        </p:txBody>
      </p:sp>
    </p:spTree>
    <p:extLst>
      <p:ext uri="{BB962C8B-B14F-4D97-AF65-F5344CB8AC3E}">
        <p14:creationId xmlns:p14="http://schemas.microsoft.com/office/powerpoint/2010/main" val="30780940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r>
              <a:rPr lang="en-US" altLang="en-US" sz="3600" dirty="0"/>
              <a:t>Application of Results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3276600" cy="4495800"/>
          </a:xfrm>
        </p:spPr>
        <p:txBody>
          <a:bodyPr>
            <a:normAutofit fontScale="85000" lnSpcReduction="10000"/>
          </a:bodyPr>
          <a:lstStyle/>
          <a:p>
            <a:r>
              <a:rPr lang="en-US" altLang="en-US" sz="2400" dirty="0"/>
              <a:t>Drive program participation higher through targeted outreach</a:t>
            </a:r>
          </a:p>
          <a:p>
            <a:pPr lvl="1"/>
            <a:r>
              <a:rPr lang="en-US" altLang="en-US" sz="2000" dirty="0"/>
              <a:t>Example: Contact top 20%-25% of prospects</a:t>
            </a:r>
          </a:p>
          <a:p>
            <a:pPr lvl="1"/>
            <a:r>
              <a:rPr lang="en-US" altLang="en-US" sz="2000" dirty="0"/>
              <a:t>Example: Neighborhood events (top 20 Census Tracts shown in table)</a:t>
            </a:r>
          </a:p>
          <a:p>
            <a:pPr>
              <a:spcBef>
                <a:spcPts val="1200"/>
              </a:spcBef>
            </a:pPr>
            <a:r>
              <a:rPr lang="en-US" altLang="en-US" sz="2400" dirty="0"/>
              <a:t>Other Possible Uses</a:t>
            </a:r>
          </a:p>
          <a:p>
            <a:pPr lvl="1"/>
            <a:r>
              <a:rPr lang="en-US" altLang="en-US" sz="2000" dirty="0"/>
              <a:t>Targeting of other customer service (e.g. DSM programs and services)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en-US" altLang="en-US" dirty="0"/>
          </a:p>
          <a:p>
            <a:pPr algn="r"/>
            <a:r>
              <a:rPr lang="en-US" altLang="en-US" sz="1200" dirty="0"/>
              <a:t>Slide </a:t>
            </a:r>
            <a:fld id="{145CB07F-D6BD-4E7E-B237-7571379E73DC}" type="slidenum">
              <a:rPr lang="en-US" altLang="en-US" sz="1200" smtClean="0"/>
              <a:pPr algn="r"/>
              <a:t>20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90A7D8-5F49-4011-8AA5-9ED4F37C5D9E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i="1" dirty="0">
                <a:latin typeface="+mn-lt"/>
              </a:rPr>
              <a:t>July 19, 2023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B8B0566-1FFE-F41E-F66F-3F851D128A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9690" y="1525558"/>
            <a:ext cx="3133725" cy="44196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2E777-D089-4265-97AB-D544F2F27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66636"/>
            <a:ext cx="8229600" cy="1200329"/>
          </a:xfrm>
        </p:spPr>
        <p:txBody>
          <a:bodyPr/>
          <a:lstStyle/>
          <a:p>
            <a:r>
              <a:rPr lang="en-US" sz="3600" dirty="0"/>
              <a:t>Wrap-Up and Discussion of </a:t>
            </a:r>
            <a:br>
              <a:rPr lang="en-US" sz="3600" dirty="0"/>
            </a:br>
            <a:r>
              <a:rPr lang="en-US" sz="3600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5D466-0608-404B-8C94-D6B82579A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584" y="1752600"/>
            <a:ext cx="8229600" cy="38862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2C0126-E084-4685-9585-DC58B52815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27BDB9-D033-44BC-B4CE-23EB51E682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sz="1200" dirty="0"/>
              <a:t>Slide </a:t>
            </a:r>
            <a:fld id="{145CB07F-D6BD-4E7E-B237-7571379E73DC}" type="slidenum">
              <a:rPr lang="en-US" altLang="en-US" sz="1200" smtClean="0"/>
              <a:pPr/>
              <a:t>21</a:t>
            </a:fld>
            <a:endParaRPr lang="en-US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53402B4-DBAB-4B9D-9C4D-919FA827778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i="1" dirty="0">
                <a:latin typeface="+mn-lt"/>
              </a:rPr>
              <a:t>July 19, 2023</a:t>
            </a:r>
          </a:p>
        </p:txBody>
      </p:sp>
    </p:spTree>
    <p:extLst>
      <p:ext uri="{BB962C8B-B14F-4D97-AF65-F5344CB8AC3E}">
        <p14:creationId xmlns:p14="http://schemas.microsoft.com/office/powerpoint/2010/main" val="30094566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r>
              <a:rPr lang="en-US" altLang="en-US" sz="3600" dirty="0"/>
              <a:t>Deliverables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423315"/>
            <a:ext cx="8229600" cy="467268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Document Files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PowerPoint documenting approach and findings 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Technical notes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Variable list, labels and coded values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Programs and Tables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Excel </a:t>
            </a:r>
            <a:r>
              <a:rPr lang="en-US" altLang="en-US" sz="2000" dirty="0"/>
              <a:t>workbooks</a:t>
            </a:r>
            <a:r>
              <a:rPr lang="en-US" altLang="en-US" sz="2400" dirty="0"/>
              <a:t> with premise data and propensity model scores</a:t>
            </a:r>
          </a:p>
          <a:p>
            <a:pPr lvl="2"/>
            <a:r>
              <a:rPr lang="en-US" altLang="en-US" sz="2000" dirty="0"/>
              <a:t>Excel workbook with separate sheets for decile 1 and decile 2 prospects: “****_Final_Decile_1and2.xlsx”</a:t>
            </a:r>
          </a:p>
          <a:p>
            <a:pPr lvl="2"/>
            <a:r>
              <a:rPr lang="en-US" altLang="en-US" sz="2000" dirty="0"/>
              <a:t>Excel workbook with consolidated county and Cascade residential data: “****_Final_All.xlsx”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Score Code</a:t>
            </a:r>
          </a:p>
          <a:p>
            <a:pPr lvl="2"/>
            <a:r>
              <a:rPr lang="en-US" altLang="en-US" sz="2000" dirty="0"/>
              <a:t>Provides for easy updating of scores as underlying data changes</a:t>
            </a:r>
          </a:p>
          <a:p>
            <a:pPr lvl="3"/>
            <a:r>
              <a:rPr lang="en-US" altLang="en-US" sz="1800" dirty="0"/>
              <a:t>Consult with us before using to avoid misapplication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en-US" altLang="en-US" dirty="0"/>
          </a:p>
          <a:p>
            <a:pPr algn="r"/>
            <a:r>
              <a:rPr lang="en-US" altLang="en-US" sz="1200" dirty="0"/>
              <a:t>Slide </a:t>
            </a:r>
            <a:fld id="{145CB07F-D6BD-4E7E-B237-7571379E73DC}" type="slidenum">
              <a:rPr lang="en-US" altLang="en-US" sz="1200" smtClean="0"/>
              <a:pPr algn="r"/>
              <a:t>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317C57-ABA4-4E56-A4F3-256BAA92421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i="1" dirty="0">
                <a:latin typeface="+mn-lt"/>
              </a:rPr>
              <a:t>July 19, 2023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200329"/>
          </a:xfrm>
        </p:spPr>
        <p:txBody>
          <a:bodyPr/>
          <a:lstStyle/>
          <a:p>
            <a:r>
              <a:rPr lang="en-US" altLang="en-US" sz="3600" dirty="0"/>
              <a:t>Summary of Project</a:t>
            </a:r>
            <a:br>
              <a:rPr lang="en-US" altLang="en-US" sz="3600" dirty="0"/>
            </a:br>
            <a:r>
              <a:rPr lang="en-US" altLang="en-US" sz="3600" dirty="0"/>
              <a:t>Objectives and Approach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057400"/>
            <a:ext cx="7924800" cy="4111625"/>
          </a:xfrm>
        </p:spPr>
        <p:txBody>
          <a:bodyPr>
            <a:normAutofit fontScale="62500" lnSpcReduction="20000"/>
          </a:bodyPr>
          <a:lstStyle/>
          <a:p>
            <a:r>
              <a:rPr lang="en-US" altLang="en-US" dirty="0"/>
              <a:t>Project Objectives</a:t>
            </a:r>
          </a:p>
          <a:p>
            <a:pPr lvl="1"/>
            <a:r>
              <a:rPr lang="en-US" altLang="en-US" dirty="0"/>
              <a:t>Develop premise level residential database for better understanding characteristics of low-income program participants</a:t>
            </a:r>
          </a:p>
          <a:p>
            <a:pPr lvl="1"/>
            <a:r>
              <a:rPr lang="en-US" altLang="en-US" dirty="0"/>
              <a:t>Use the enhanced residential database to identify residential prospects for low-income programs</a:t>
            </a:r>
          </a:p>
          <a:p>
            <a:pPr lvl="1"/>
            <a:r>
              <a:rPr lang="en-US" altLang="en-US" dirty="0"/>
              <a:t>Use results to target best prospects as a means of cost effectively driving low-income program participation rates higher </a:t>
            </a:r>
          </a:p>
          <a:p>
            <a:r>
              <a:rPr lang="en-US" altLang="en-US" dirty="0"/>
              <a:t>Approach </a:t>
            </a:r>
          </a:p>
          <a:p>
            <a:pPr lvl="1"/>
            <a:r>
              <a:rPr lang="en-US" altLang="en-US" dirty="0"/>
              <a:t>Combine Cascade Natural Gas (Cascade) customer information with secondary data </a:t>
            </a:r>
          </a:p>
          <a:p>
            <a:pPr lvl="1"/>
            <a:r>
              <a:rPr lang="en-US" altLang="en-US" dirty="0"/>
              <a:t>Profile and contrast low-income participants with other residential customers</a:t>
            </a:r>
          </a:p>
          <a:p>
            <a:pPr lvl="1"/>
            <a:r>
              <a:rPr lang="en-US" altLang="en-US" dirty="0"/>
              <a:t>Model low-income program participation as a function of customer attributes</a:t>
            </a:r>
          </a:p>
          <a:p>
            <a:pPr lvl="1"/>
            <a:r>
              <a:rPr lang="en-US" altLang="en-US" dirty="0"/>
              <a:t>Apply model to “score” customers for program targeting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sz="1200" dirty="0"/>
              <a:t>Slide </a:t>
            </a:r>
            <a:fld id="{145CB07F-D6BD-4E7E-B237-7571379E73DC}" type="slidenum">
              <a:rPr lang="en-US" altLang="en-US" sz="1200" smtClean="0"/>
              <a:pPr/>
              <a:t>3</a:t>
            </a:fld>
            <a:endParaRPr lang="en-US" altLang="en-US" sz="12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7E7C38-D861-4F25-8676-DCFE87F832E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/>
              <a:t>July 19, 2023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156E7-576C-403F-B77E-196092C69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57653"/>
          </a:xfrm>
        </p:spPr>
        <p:txBody>
          <a:bodyPr/>
          <a:lstStyle/>
          <a:p>
            <a:r>
              <a:rPr lang="en-US" sz="3600" dirty="0"/>
              <a:t>Developing the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4221F-5EA6-4BAD-A0D5-9E39C12B1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75213"/>
            <a:ext cx="3657601" cy="4492624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Combine Cascade CIS Data with Secondary Data </a:t>
            </a:r>
          </a:p>
          <a:p>
            <a:r>
              <a:rPr lang="en-US" dirty="0"/>
              <a:t>CIS Data</a:t>
            </a:r>
          </a:p>
          <a:p>
            <a:pPr lvl="1"/>
            <a:r>
              <a:rPr lang="en-US" sz="2600" dirty="0"/>
              <a:t>Billing (usage, dollars)</a:t>
            </a:r>
          </a:p>
          <a:p>
            <a:pPr lvl="1"/>
            <a:r>
              <a:rPr lang="en-US" sz="2600" dirty="0"/>
              <a:t>L-I program participation</a:t>
            </a:r>
          </a:p>
          <a:p>
            <a:pPr lvl="1"/>
            <a:r>
              <a:rPr lang="en-US" sz="2600" dirty="0"/>
              <a:t>Payment data</a:t>
            </a:r>
          </a:p>
          <a:p>
            <a:pPr lvl="2"/>
            <a:r>
              <a:rPr lang="en-US" sz="2200" dirty="0"/>
              <a:t>Late payments</a:t>
            </a:r>
          </a:p>
          <a:p>
            <a:pPr lvl="2"/>
            <a:r>
              <a:rPr lang="en-US" sz="2200" dirty="0"/>
              <a:t>Arrearage balances</a:t>
            </a:r>
          </a:p>
          <a:p>
            <a:r>
              <a:rPr lang="en-US" dirty="0"/>
              <a:t>Secondary Data – Household Level</a:t>
            </a:r>
          </a:p>
          <a:p>
            <a:pPr lvl="1"/>
            <a:r>
              <a:rPr lang="en-US" sz="2600" dirty="0"/>
              <a:t>Household income</a:t>
            </a:r>
          </a:p>
          <a:p>
            <a:pPr lvl="1"/>
            <a:r>
              <a:rPr lang="en-US" sz="2600" dirty="0"/>
              <a:t>Premise size, age and market value</a:t>
            </a:r>
          </a:p>
          <a:p>
            <a:r>
              <a:rPr lang="en-US" dirty="0"/>
              <a:t>Secondary Data – Census Tract</a:t>
            </a:r>
          </a:p>
          <a:p>
            <a:pPr lvl="1"/>
            <a:r>
              <a:rPr lang="en-US" sz="2600" dirty="0"/>
              <a:t>Energy burden data </a:t>
            </a:r>
          </a:p>
          <a:p>
            <a:pPr lvl="1"/>
            <a:r>
              <a:rPr lang="en-US" sz="2600" dirty="0"/>
              <a:t>Concentration (percentage) of low-income households in Census Tract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92E394-634C-4ACB-A4DF-9FC4E7728F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8FC23-2F0C-4B45-8487-1200AE4B38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sz="1200" dirty="0"/>
              <a:t>Slide </a:t>
            </a:r>
            <a:fld id="{145CB07F-D6BD-4E7E-B237-7571379E73DC}" type="slidenum">
              <a:rPr lang="en-US" altLang="en-US" sz="1200" smtClean="0"/>
              <a:pPr/>
              <a:t>4</a:t>
            </a:fld>
            <a:endParaRPr lang="en-US" altLang="en-US" sz="12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093235A-ADC3-4C7B-B97F-0B13611989EF}"/>
              </a:ext>
            </a:extLst>
          </p:cNvPr>
          <p:cNvSpPr/>
          <p:nvPr/>
        </p:nvSpPr>
        <p:spPr bwMode="auto">
          <a:xfrm>
            <a:off x="3962400" y="1974074"/>
            <a:ext cx="2819400" cy="2750326"/>
          </a:xfrm>
          <a:prstGeom prst="ellipse">
            <a:avLst/>
          </a:prstGeom>
          <a:solidFill>
            <a:srgbClr val="A0D56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CIS Data</a:t>
            </a:r>
          </a:p>
          <a:p>
            <a:pPr marL="182880" marR="0" indent="-18288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Energy Use</a:t>
            </a:r>
          </a:p>
          <a:p>
            <a:pPr marL="182880" marR="0" indent="-18288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400" dirty="0">
                <a:latin typeface="Arial" charset="0"/>
              </a:rPr>
              <a:t>Low-Income Program Participation</a:t>
            </a:r>
          </a:p>
          <a:p>
            <a:pPr marL="182880" marR="0" indent="-18288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Late Payment and Arrearage History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2FF78DE-D745-4BAD-B28B-F0B5E8EE41E7}"/>
              </a:ext>
            </a:extLst>
          </p:cNvPr>
          <p:cNvSpPr/>
          <p:nvPr/>
        </p:nvSpPr>
        <p:spPr bwMode="auto">
          <a:xfrm>
            <a:off x="6096000" y="1974074"/>
            <a:ext cx="2895600" cy="2750326"/>
          </a:xfrm>
          <a:prstGeom prst="ellipse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Secondary Data</a:t>
            </a:r>
          </a:p>
          <a:p>
            <a:pPr marL="182880" marR="0" indent="-18288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400" dirty="0">
                <a:latin typeface="Arial" charset="0"/>
              </a:rPr>
              <a:t>Premise Level</a:t>
            </a:r>
          </a:p>
          <a:p>
            <a:pPr marL="640080" lvl="1" indent="-182880">
              <a:buFont typeface="Arial" panose="020B0604020202020204" pitchFamily="34" charset="0"/>
              <a:buChar char="•"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HH Income</a:t>
            </a:r>
          </a:p>
          <a:p>
            <a:pPr marL="640080" lvl="1" indent="-182880">
              <a:buFont typeface="Arial" panose="020B0604020202020204" pitchFamily="34" charset="0"/>
              <a:buChar char="•"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Size of Home</a:t>
            </a:r>
          </a:p>
          <a:p>
            <a:pPr marL="640080" lvl="1" indent="-182880">
              <a:buFont typeface="Arial" panose="020B0604020202020204" pitchFamily="34" charset="0"/>
              <a:buChar char="•"/>
            </a:pPr>
            <a:r>
              <a:rPr lang="en-US" sz="1400" dirty="0">
                <a:latin typeface="Arial" charset="0"/>
              </a:rPr>
              <a:t>Age of Home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Censu</a:t>
            </a:r>
            <a:r>
              <a:rPr lang="en-US" sz="1400" dirty="0">
                <a:latin typeface="Arial" charset="0"/>
              </a:rPr>
              <a:t>s Tract</a:t>
            </a:r>
          </a:p>
          <a:p>
            <a:pPr marL="640080" lvl="1" indent="-182880">
              <a:buFont typeface="Arial" panose="020B0604020202020204" pitchFamily="34" charset="0"/>
              <a:buChar char="•"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Energy Burden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4C36BCC4-8F1E-4BD8-B369-E5A5E5B6B3E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/>
              <a:t>July 19, 2023</a:t>
            </a:r>
          </a:p>
        </p:txBody>
      </p:sp>
    </p:spTree>
    <p:extLst>
      <p:ext uri="{BB962C8B-B14F-4D97-AF65-F5344CB8AC3E}">
        <p14:creationId xmlns:p14="http://schemas.microsoft.com/office/powerpoint/2010/main" val="4156622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56FC2-5D54-D70F-3FCD-C2CECFC14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53134"/>
            <a:ext cx="8229600" cy="646331"/>
          </a:xfrm>
        </p:spPr>
        <p:txBody>
          <a:bodyPr/>
          <a:lstStyle/>
          <a:p>
            <a:r>
              <a:rPr lang="en-US" sz="3600" dirty="0"/>
              <a:t>Types of Cascade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0E87D-B9AB-8FE1-DDDA-346B18AD1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27092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Premise Records</a:t>
            </a:r>
          </a:p>
          <a:p>
            <a:pPr lvl="1"/>
            <a:r>
              <a:rPr lang="en-US" dirty="0"/>
              <a:t>Service address and related location information</a:t>
            </a:r>
          </a:p>
          <a:p>
            <a:pPr lvl="1"/>
            <a:r>
              <a:rPr lang="en-US" dirty="0"/>
              <a:t>Serves as the basic unit of analysis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/>
              <a:t>Energy Bill Assistance Program History</a:t>
            </a:r>
          </a:p>
          <a:p>
            <a:pPr lvl="1"/>
            <a:r>
              <a:rPr lang="en-US" dirty="0"/>
              <a:t>The basis of dependent variable in propensity models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/>
              <a:t>Billing Records</a:t>
            </a:r>
          </a:p>
          <a:p>
            <a:pPr lvl="1"/>
            <a:r>
              <a:rPr lang="en-US" dirty="0"/>
              <a:t>Annual therms and dollars billed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3100" dirty="0"/>
              <a:t>Payment history</a:t>
            </a:r>
          </a:p>
          <a:p>
            <a:pPr lvl="1"/>
            <a:r>
              <a:rPr lang="en-US" dirty="0"/>
              <a:t>Number of late payments</a:t>
            </a:r>
          </a:p>
          <a:p>
            <a:pPr lvl="1"/>
            <a:r>
              <a:rPr lang="en-US" dirty="0"/>
              <a:t>Arrearage balance</a:t>
            </a:r>
          </a:p>
          <a:p>
            <a:pPr lvl="1"/>
            <a:r>
              <a:rPr lang="en-US" dirty="0"/>
              <a:t>Non-payment related disconnects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E8CAE9-34DF-B3B5-CAE5-81F2399E84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Prepared by Forefront Economics Inc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CF2AB0-D67D-D641-8582-4C0BC064A0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sz="1200" dirty="0"/>
              <a:t>Slide </a:t>
            </a:r>
            <a:fld id="{145CB07F-D6BD-4E7E-B237-7571379E73DC}" type="slidenum">
              <a:rPr lang="en-US" altLang="en-US" sz="1200" smtClean="0"/>
              <a:pPr/>
              <a:t>5</a:t>
            </a:fld>
            <a:endParaRPr lang="en-US" altLang="en-US" sz="12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71A120-17BF-960F-47EF-BB4D2722CFA9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/>
              <a:t>July 19, 2023</a:t>
            </a:r>
          </a:p>
        </p:txBody>
      </p:sp>
    </p:spTree>
    <p:extLst>
      <p:ext uri="{BB962C8B-B14F-4D97-AF65-F5344CB8AC3E}">
        <p14:creationId xmlns:p14="http://schemas.microsoft.com/office/powerpoint/2010/main" val="2868160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1BF28-1EFC-BA31-8927-5C62472FA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42835"/>
            <a:ext cx="8229600" cy="1200329"/>
          </a:xfrm>
        </p:spPr>
        <p:txBody>
          <a:bodyPr/>
          <a:lstStyle/>
          <a:p>
            <a:r>
              <a:rPr lang="en-US" sz="3600" dirty="0"/>
              <a:t>Energy Bill Assistance Program </a:t>
            </a:r>
            <a:br>
              <a:rPr lang="en-US" sz="3600" dirty="0"/>
            </a:br>
            <a:r>
              <a:rPr lang="en-US" sz="3600" dirty="0"/>
              <a:t>Data (Cascade)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58D7D-2937-8574-D563-4C447BE03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20574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1600" dirty="0"/>
              <a:t>Energy bill assistance program participation history obtained for the past five years.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1600" dirty="0"/>
              <a:t>Participant counts jumped over the last two years from special pandemic relief assistance (Big Heart).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1600" dirty="0"/>
              <a:t>This history is the basis for establishing dependent variable in low-income program participation propensity models.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DCEF98-F543-BEFB-5A69-75FFFFC66D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Prepared by Forefront Economics Inc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545390-F70C-00FD-EF12-066CB2B7D9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sz="1200" dirty="0"/>
              <a:t>Slide </a:t>
            </a:r>
            <a:fld id="{145CB07F-D6BD-4E7E-B237-7571379E73DC}" type="slidenum">
              <a:rPr lang="en-US" altLang="en-US" sz="1200" smtClean="0"/>
              <a:pPr/>
              <a:t>6</a:t>
            </a:fld>
            <a:endParaRPr lang="en-US" altLang="en-US" sz="12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012EA38-51D6-7464-5379-4D1E8D044F6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/>
              <a:t>July 19, 2023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F38AA5A-19F5-1987-8CFA-7E97687256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3875407"/>
            <a:ext cx="7264300" cy="1839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368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F36E17-B164-4624-BE3E-F8995AD87F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378E45C0-9338-4C4D-86E7-6A440CAED6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200329"/>
          </a:xfrm>
        </p:spPr>
        <p:txBody>
          <a:bodyPr/>
          <a:lstStyle/>
          <a:p>
            <a:r>
              <a:rPr lang="en-US" altLang="en-US" sz="3600" dirty="0"/>
              <a:t>Combining CIS and Secondary Records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31A8AFD-432D-4236-AEC1-4A37F7A6A6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458200" cy="4495800"/>
          </a:xfrm>
        </p:spPr>
        <p:txBody>
          <a:bodyPr>
            <a:normAutofit fontScale="92500"/>
          </a:bodyPr>
          <a:lstStyle/>
          <a:p>
            <a:pPr marL="341313" indent="-285750">
              <a:lnSpc>
                <a:spcPct val="9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Geocode Cascade and Secondary Addresses</a:t>
            </a:r>
          </a:p>
          <a:p>
            <a:pPr marL="684213" lvl="1" indent="-342900">
              <a:spcBef>
                <a:spcPts val="300"/>
              </a:spcBef>
            </a:pPr>
            <a:r>
              <a:rPr lang="en-US" altLang="en-US" sz="2000" dirty="0">
                <a:cs typeface="Times New Roman" panose="02020603050405020304" pitchFamily="18" charset="0"/>
              </a:rPr>
              <a:t>Standardizes addresses for improved match rates</a:t>
            </a:r>
          </a:p>
          <a:p>
            <a:pPr marL="684213" lvl="1" indent="-342900">
              <a:spcBef>
                <a:spcPts val="300"/>
              </a:spcBef>
            </a:pPr>
            <a:r>
              <a:rPr lang="en-US" altLang="en-US" sz="2000" dirty="0">
                <a:cs typeface="Times New Roman" panose="02020603050405020304" pitchFamily="18" charset="0"/>
              </a:rPr>
              <a:t>Appends Census Tract numbers (2010 and 2020)</a:t>
            </a:r>
          </a:p>
          <a:p>
            <a:pPr marL="684213" lvl="1" indent="-342900">
              <a:spcBef>
                <a:spcPts val="300"/>
              </a:spcBef>
            </a:pPr>
            <a:r>
              <a:rPr lang="en-US" altLang="en-US" sz="2000" dirty="0">
                <a:cs typeface="Times New Roman" panose="02020603050405020304" pitchFamily="18" charset="0"/>
              </a:rPr>
              <a:t>Appends latitude &amp; longitude for GIS applications</a:t>
            </a:r>
          </a:p>
          <a:p>
            <a:pPr marL="284163">
              <a:lnSpc>
                <a:spcPct val="90000"/>
              </a:lnSpc>
              <a:spcBef>
                <a:spcPct val="40000"/>
              </a:spcBef>
            </a:pPr>
            <a:r>
              <a:rPr lang="en-US" altLang="en-US" sz="2400" dirty="0">
                <a:cs typeface="Times New Roman" panose="02020603050405020304" pitchFamily="18" charset="0"/>
              </a:rPr>
              <a:t>Match Cascade Records to Secondary Household Data</a:t>
            </a:r>
          </a:p>
          <a:p>
            <a:pPr marL="684213" lvl="1" indent="-342900">
              <a:spcBef>
                <a:spcPts val="300"/>
              </a:spcBef>
            </a:pPr>
            <a:r>
              <a:rPr lang="en-US" altLang="en-US" sz="2000" dirty="0">
                <a:cs typeface="Times New Roman" panose="02020603050405020304" pitchFamily="18" charset="0"/>
              </a:rPr>
              <a:t>Run data enhancement routines, data cleaning, and reduction:</a:t>
            </a:r>
          </a:p>
          <a:p>
            <a:pPr marL="969963" lvl="2" indent="-231775">
              <a:lnSpc>
                <a:spcPct val="90000"/>
              </a:lnSpc>
            </a:pPr>
            <a:r>
              <a:rPr lang="en-US" altLang="en-US" sz="1600" dirty="0">
                <a:cs typeface="Times New Roman" panose="02020603050405020304" pitchFamily="18" charset="0"/>
              </a:rPr>
              <a:t>Calculate therms per square foot</a:t>
            </a:r>
          </a:p>
          <a:p>
            <a:pPr marL="969963" lvl="2" indent="-231775">
              <a:lnSpc>
                <a:spcPct val="90000"/>
              </a:lnSpc>
            </a:pPr>
            <a:r>
              <a:rPr lang="en-US" altLang="en-US" sz="1600" dirty="0">
                <a:cs typeface="Times New Roman" panose="02020603050405020304" pitchFamily="18" charset="0"/>
              </a:rPr>
              <a:t>Combine common fields (e.g. address fields)</a:t>
            </a:r>
          </a:p>
          <a:p>
            <a:pPr marL="279400" indent="-231775">
              <a:lnSpc>
                <a:spcPct val="9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Match Cascade Records to US DOE Energy Burden Estimates</a:t>
            </a:r>
          </a:p>
          <a:p>
            <a:pPr marL="679450" lvl="1" indent="-231775">
              <a:spcBef>
                <a:spcPts val="300"/>
              </a:spcBef>
            </a:pPr>
            <a:r>
              <a:rPr lang="en-US" altLang="en-US" sz="2000" dirty="0">
                <a:cs typeface="Times New Roman" panose="02020603050405020304" pitchFamily="18" charset="0"/>
              </a:rPr>
              <a:t>Source:  Low-Income Energy Assistance Data (LEAD) </a:t>
            </a:r>
          </a:p>
          <a:p>
            <a:pPr marL="679450" lvl="1" indent="-231775">
              <a:spcBef>
                <a:spcPts val="300"/>
              </a:spcBef>
            </a:pPr>
            <a:r>
              <a:rPr lang="en-US" altLang="en-US" sz="2000" dirty="0">
                <a:cs typeface="Times New Roman" panose="02020603050405020304" pitchFamily="18" charset="0"/>
              </a:rPr>
              <a:t>Census Tract level data</a:t>
            </a:r>
          </a:p>
          <a:p>
            <a:pPr marL="341313" indent="-285750">
              <a:lnSpc>
                <a:spcPct val="9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Result</a:t>
            </a:r>
          </a:p>
          <a:p>
            <a:pPr marL="684213" lvl="1" indent="-342900">
              <a:spcBef>
                <a:spcPts val="300"/>
              </a:spcBef>
            </a:pPr>
            <a:r>
              <a:rPr lang="en-US" altLang="en-US" sz="2000" dirty="0">
                <a:cs typeface="Times New Roman" panose="02020603050405020304" pitchFamily="18" charset="0"/>
              </a:rPr>
              <a:t>An information rich and site-specific data set for residential customers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5E29F9-2EF8-4077-B865-EB16B9C7797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/>
              <a:t>July 19,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4AE21C-E06C-410D-BB93-B6704DED25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sz="1200" dirty="0"/>
              <a:t>Slide </a:t>
            </a:r>
            <a:fld id="{145CB07F-D6BD-4E7E-B237-7571379E73DC}" type="slidenum">
              <a:rPr lang="en-US" altLang="en-US" sz="1200" smtClean="0"/>
              <a:pPr/>
              <a:t>7</a:t>
            </a:fld>
            <a:endParaRPr lang="en-US" alt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4127" y="457201"/>
            <a:ext cx="8229600" cy="838200"/>
          </a:xfrm>
        </p:spPr>
        <p:txBody>
          <a:bodyPr/>
          <a:lstStyle/>
          <a:p>
            <a:r>
              <a:rPr lang="en-US" altLang="en-US" sz="3600" dirty="0"/>
              <a:t>Geocode and Match Results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76400"/>
            <a:ext cx="7734300" cy="7619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en-US" sz="2200" dirty="0"/>
              <a:t>High percentage of records geocoded in both datasets</a:t>
            </a:r>
          </a:p>
          <a:p>
            <a:pPr lvl="1">
              <a:lnSpc>
                <a:spcPct val="120000"/>
              </a:lnSpc>
              <a:spcBef>
                <a:spcPts val="300"/>
              </a:spcBef>
            </a:pPr>
            <a:r>
              <a:rPr lang="en-US" altLang="en-US" sz="1900" dirty="0"/>
              <a:t>Indicates street addresses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r>
              <a:rPr lang="en-US" altLang="en-US" sz="1200" dirty="0"/>
              <a:t>Slide </a:t>
            </a:r>
            <a:fld id="{145CB07F-D6BD-4E7E-B237-7571379E73DC}" type="slidenum">
              <a:rPr lang="en-US" altLang="en-US" sz="1200" smtClean="0"/>
              <a:pPr algn="r"/>
              <a:t>8</a:t>
            </a:fld>
            <a:endParaRPr lang="en-US" altLang="en-US" sz="1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5300" y="3959226"/>
            <a:ext cx="8007926" cy="2285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3444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0334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-2873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1658938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400" dirty="0"/>
              <a:t>Match Results – Cascade premises found in household data</a:t>
            </a:r>
          </a:p>
          <a:p>
            <a:pPr lvl="1">
              <a:lnSpc>
                <a:spcPct val="120000"/>
              </a:lnSpc>
              <a:spcBef>
                <a:spcPts val="300"/>
              </a:spcBef>
            </a:pPr>
            <a:r>
              <a:rPr lang="en-US" altLang="en-US" sz="2100" dirty="0"/>
              <a:t>Nearly 104,000 premises (53% of geocoded premises) matched to household data </a:t>
            </a:r>
          </a:p>
          <a:p>
            <a:pPr lvl="1">
              <a:lnSpc>
                <a:spcPct val="120000"/>
              </a:lnSpc>
              <a:spcBef>
                <a:spcPts val="300"/>
              </a:spcBef>
            </a:pPr>
            <a:r>
              <a:rPr lang="en-US" altLang="en-US" sz="2100" dirty="0"/>
              <a:t>Household data restricted due to business rules designed to prevent mismatch between occupant and attribute data</a:t>
            </a:r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en-US" altLang="en-US" sz="1600" dirty="0"/>
              <a:t>Example:  If site record shows occupant moved and record has not been updated for a new occupant, the record was omitted.   </a:t>
            </a:r>
          </a:p>
          <a:p>
            <a:pPr lvl="1">
              <a:lnSpc>
                <a:spcPct val="120000"/>
              </a:lnSpc>
              <a:spcBef>
                <a:spcPts val="300"/>
              </a:spcBef>
            </a:pPr>
            <a:r>
              <a:rPr lang="en-US" altLang="en-US" sz="2100" dirty="0"/>
              <a:t>Plenty of matched premises for statistical modeling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52212A16-AABD-4DDF-8B72-6CEDC3A8532D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r>
              <a:rPr lang="en-US" dirty="0"/>
              <a:t>July 19, 2023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6B69DC6-4BDC-845A-5391-193FA5218C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484580"/>
            <a:ext cx="5410200" cy="119384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EDABF-E9E4-466C-88A7-803B33489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071"/>
            <a:ext cx="8153400" cy="819329"/>
          </a:xfrm>
        </p:spPr>
        <p:txBody>
          <a:bodyPr>
            <a:noAutofit/>
          </a:bodyPr>
          <a:lstStyle/>
          <a:p>
            <a:r>
              <a:rPr lang="en-US" sz="3600" dirty="0"/>
              <a:t>Comparing 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4B8EF-BE5C-4E39-B349-95A7276817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7620000" cy="743129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Combined data allow for comparison of premises receiving energy bill assistance (EBA) with those that did not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68A219-9588-46DB-B2A0-20BB78CE1B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dirty="0"/>
              <a:t>Prepared by Forefront Economics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84472B-9C41-4E42-B5AB-4D301AE351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sz="1200" dirty="0"/>
              <a:t>Slide </a:t>
            </a:r>
            <a:fld id="{145CB07F-D6BD-4E7E-B237-7571379E73DC}" type="slidenum">
              <a:rPr lang="en-US" altLang="en-US" sz="1200" smtClean="0"/>
              <a:pPr/>
              <a:t>9</a:t>
            </a:fld>
            <a:endParaRPr lang="en-US" altLang="en-US" sz="12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708DE7-5037-4862-BFE7-330EE7A878D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/>
              <a:t>July 19, 2023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66A69E2-EB51-36B1-81C2-3E9DFEE9E386}"/>
              </a:ext>
            </a:extLst>
          </p:cNvPr>
          <p:cNvSpPr txBox="1">
            <a:spLocks/>
          </p:cNvSpPr>
          <p:nvPr/>
        </p:nvSpPr>
        <p:spPr bwMode="auto">
          <a:xfrm>
            <a:off x="457200" y="2133600"/>
            <a:ext cx="3276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3444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0334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-2873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1658938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EBA participants:</a:t>
            </a:r>
          </a:p>
          <a:p>
            <a:pPr lvl="1"/>
            <a:r>
              <a:rPr lang="en-US" kern="0" dirty="0"/>
              <a:t>Have lower gas bills</a:t>
            </a:r>
          </a:p>
          <a:p>
            <a:pPr lvl="1"/>
            <a:r>
              <a:rPr lang="en-US" kern="0" dirty="0"/>
              <a:t>Higher Cascade account turnover</a:t>
            </a:r>
          </a:p>
          <a:p>
            <a:pPr lvl="1"/>
            <a:r>
              <a:rPr lang="en-US" kern="0" dirty="0"/>
              <a:t>More late payments and much higher arrearage balances</a:t>
            </a:r>
          </a:p>
          <a:p>
            <a:pPr lvl="1"/>
            <a:r>
              <a:rPr lang="en-US" kern="0" dirty="0"/>
              <a:t>Lower household incomes</a:t>
            </a:r>
          </a:p>
          <a:p>
            <a:pPr lvl="1"/>
            <a:r>
              <a:rPr lang="en-US" kern="0" dirty="0"/>
              <a:t>Live in smaller, older, less valuable homes</a:t>
            </a:r>
          </a:p>
          <a:p>
            <a:pPr lvl="1"/>
            <a:r>
              <a:rPr lang="en-US" kern="0" dirty="0"/>
              <a:t>Use significantly more gas per square foot.</a:t>
            </a:r>
          </a:p>
          <a:p>
            <a:pPr lvl="1"/>
            <a:endParaRPr lang="en-US" kern="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3D181C3-30F2-FB8B-6C3F-B6CBE4734D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0206" y="2133600"/>
            <a:ext cx="4967944" cy="4248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769000"/>
      </p:ext>
    </p:extLst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7">
      <a:dk1>
        <a:srgbClr val="000000"/>
      </a:dk1>
      <a:lt1>
        <a:srgbClr val="FFFFFF"/>
      </a:lt1>
      <a:dk2>
        <a:srgbClr val="000000"/>
      </a:dk2>
      <a:lt2>
        <a:srgbClr val="CC3300"/>
      </a:lt2>
      <a:accent1>
        <a:srgbClr val="FFCC00"/>
      </a:accent1>
      <a:accent2>
        <a:srgbClr val="CC6600"/>
      </a:accent2>
      <a:accent3>
        <a:srgbClr val="FFFFFF"/>
      </a:accent3>
      <a:accent4>
        <a:srgbClr val="000000"/>
      </a:accent4>
      <a:accent5>
        <a:srgbClr val="FFE2AA"/>
      </a:accent5>
      <a:accent6>
        <a:srgbClr val="B95C00"/>
      </a:accent6>
      <a:hlink>
        <a:srgbClr val="663300"/>
      </a:hlink>
      <a:folHlink>
        <a:srgbClr val="CC9900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3E4F6BCA26D4124898A947854461FAE8" ma:contentTypeVersion="44" ma:contentTypeDescription="" ma:contentTypeScope="" ma:versionID="04d8f703f5bd88e2dedb0ceddeacae86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5371b12cbd0ca12feeca5b6edfa8e73e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UG</Prefix>
    <DocumentSetType xmlns="dc463f71-b30c-4ab2-9473-d307f9d35888">Compliance</DocumentSetType>
    <Visibility xmlns="dc463f71-b30c-4ab2-9473-d307f9d35888">Full Visibility</Visibility>
    <IsConfidential xmlns="dc463f71-b30c-4ab2-9473-d307f9d35888">false</IsConfidential>
    <AgendaOrder xmlns="dc463f71-b30c-4ab2-9473-d307f9d35888">false</AgendaOrder>
    <CaseType xmlns="dc463f71-b30c-4ab2-9473-d307f9d35888">Tariff Revision</CaseType>
    <IndustryCode xmlns="dc463f71-b30c-4ab2-9473-d307f9d35888">150</IndustryCode>
    <CaseStatus xmlns="dc463f71-b30c-4ab2-9473-d307f9d35888">Formal</CaseStatus>
    <OpenedDate xmlns="dc463f71-b30c-4ab2-9473-d307f9d35888">2021-09-30T07:00:00+00:00</OpenedDate>
    <SignificantOrder xmlns="dc463f71-b30c-4ab2-9473-d307f9d35888">false</SignificantOrder>
    <Date1 xmlns="dc463f71-b30c-4ab2-9473-d307f9d35888">2023-07-21T07:00:00+00:00</Date1>
    <IsDocumentOrder xmlns="dc463f71-b30c-4ab2-9473-d307f9d35888">false</IsDocumentOrder>
    <IsHighlyConfidential xmlns="dc463f71-b30c-4ab2-9473-d307f9d35888">false</IsHighlyConfidential>
    <CaseCompanyNames xmlns="dc463f71-b30c-4ab2-9473-d307f9d35888">Cascade Natural Gas Corporation</CaseCompanyNames>
    <Nickname xmlns="http://schemas.microsoft.com/sharepoint/v3" xsi:nil="true"/>
    <DocketNumber xmlns="dc463f71-b30c-4ab2-9473-d307f9d35888">210755</DocketNumber>
    <DelegatedOrder xmlns="dc463f71-b30c-4ab2-9473-d307f9d35888">false</DelegatedOrder>
  </documentManagement>
</p:properties>
</file>

<file path=customXml/itemProps1.xml><?xml version="1.0" encoding="utf-8"?>
<ds:datastoreItem xmlns:ds="http://schemas.openxmlformats.org/officeDocument/2006/customXml" ds:itemID="{D73EF832-7D4E-452C-B5E7-E868EC064BE5}"/>
</file>

<file path=customXml/itemProps2.xml><?xml version="1.0" encoding="utf-8"?>
<ds:datastoreItem xmlns:ds="http://schemas.openxmlformats.org/officeDocument/2006/customXml" ds:itemID="{C04E3C43-71E6-44EA-A1A1-67610A85B379}"/>
</file>

<file path=customXml/itemProps3.xml><?xml version="1.0" encoding="utf-8"?>
<ds:datastoreItem xmlns:ds="http://schemas.openxmlformats.org/officeDocument/2006/customXml" ds:itemID="{CD326E90-B4E1-4BA0-86B5-3083CD5F64E1}"/>
</file>

<file path=customXml/itemProps4.xml><?xml version="1.0" encoding="utf-8"?>
<ds:datastoreItem xmlns:ds="http://schemas.openxmlformats.org/officeDocument/2006/customXml" ds:itemID="{51EC57B9-5BEE-435F-849A-80CD132FB80D}"/>
</file>

<file path=docProps/app.xml><?xml version="1.0" encoding="utf-8"?>
<Properties xmlns="http://schemas.openxmlformats.org/officeDocument/2006/extended-properties" xmlns:vt="http://schemas.openxmlformats.org/officeDocument/2006/docPropsVTypes">
  <Template>2012 Template</Template>
  <TotalTime>6813</TotalTime>
  <Words>1917</Words>
  <Application>Microsoft Office PowerPoint</Application>
  <PresentationFormat>On-screen Show (4:3)</PresentationFormat>
  <Paragraphs>288</Paragraphs>
  <Slides>22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Times New Roman</vt:lpstr>
      <vt:lpstr>Wingdings</vt:lpstr>
      <vt:lpstr>Pixel</vt:lpstr>
      <vt:lpstr>Equation</vt:lpstr>
      <vt:lpstr>Cascade Washington:  Low Income Program Participation Propensity Analysis</vt:lpstr>
      <vt:lpstr>Review Meeting Agenda</vt:lpstr>
      <vt:lpstr>Summary of Project Objectives and Approach</vt:lpstr>
      <vt:lpstr>Developing the Data</vt:lpstr>
      <vt:lpstr>Types of Cascade Data</vt:lpstr>
      <vt:lpstr>Energy Bill Assistance Program  Data (Cascade)</vt:lpstr>
      <vt:lpstr>Combining CIS and Secondary Records</vt:lpstr>
      <vt:lpstr>Geocode and Match Results</vt:lpstr>
      <vt:lpstr>Comparing Attributes</vt:lpstr>
      <vt:lpstr>Propensity Models</vt:lpstr>
      <vt:lpstr>Propensity Models (cont’d)</vt:lpstr>
      <vt:lpstr>Sample of Premises for  Propensity Modeling</vt:lpstr>
      <vt:lpstr>Model Estimation</vt:lpstr>
      <vt:lpstr>Propensity Model Results</vt:lpstr>
      <vt:lpstr>Variables in Final Models</vt:lpstr>
      <vt:lpstr>Model Results - Lift</vt:lpstr>
      <vt:lpstr>Customer Profiles by Decile</vt:lpstr>
      <vt:lpstr>Scoring All Customer Premises</vt:lpstr>
      <vt:lpstr>Interpreting Results</vt:lpstr>
      <vt:lpstr>Application of Results</vt:lpstr>
      <vt:lpstr>Wrap-Up and Discussion of  Next Steps</vt:lpstr>
      <vt:lpstr>Deliverables</vt:lpstr>
    </vt:vector>
  </TitlesOfParts>
  <Company>Dell Computer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Conservation Propensity</dc:title>
  <dc:creator>Mark Thompson</dc:creator>
  <cp:lastModifiedBy>Doyle, Andrew (UTC)</cp:lastModifiedBy>
  <cp:revision>362</cp:revision>
  <cp:lastPrinted>2020-02-01T00:27:34Z</cp:lastPrinted>
  <dcterms:created xsi:type="dcterms:W3CDTF">2000-11-04T18:08:14Z</dcterms:created>
  <dcterms:modified xsi:type="dcterms:W3CDTF">2023-07-21T17:41:29Z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0x0101006E56B4D1795A2E4DB2F0B01679ED314A003E4F6BCA26D4124898A947854461FAE8</vt:lpwstr>
  </property>
  <property fmtid="{D5CDD505-2E9C-101B-9397-08002B2CF9AE}" pid="3" name="_docset_NoMedatataSyncRequired">
    <vt:lpwstr>False</vt:lpwstr>
  </property>
</Properties>
</file>