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9" r:id="rId2"/>
    <p:sldId id="280" r:id="rId3"/>
    <p:sldId id="282" r:id="rId4"/>
  </p:sldIdLst>
  <p:sldSz cx="6858000" cy="9144000" type="screen4x3"/>
  <p:notesSz cx="7010400" cy="9236075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1" autoAdjust="0"/>
    <p:restoredTop sz="99846" autoAdjust="0"/>
  </p:normalViewPr>
  <p:slideViewPr>
    <p:cSldViewPr snapToGrid="0" snapToObjects="1">
      <p:cViewPr varScale="1">
        <p:scale>
          <a:sx n="68" d="100"/>
          <a:sy n="68" d="100"/>
        </p:scale>
        <p:origin x="2272" y="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970340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2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970340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970340" y="0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208213" y="692150"/>
            <a:ext cx="25971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01677" y="4387768"/>
            <a:ext cx="5607050" cy="41559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2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40" y="8772379"/>
            <a:ext cx="3038475" cy="462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1" tIns="45530" rIns="91061" bIns="455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08213" y="692150"/>
            <a:ext cx="25971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08213" y="692150"/>
            <a:ext cx="25971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4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609593" indent="0" algn="ctr">
              <a:buNone/>
              <a:defRPr/>
            </a:lvl2pPr>
            <a:lvl3pPr marL="1219185" indent="0" algn="ctr">
              <a:buNone/>
              <a:defRPr/>
            </a:lvl3pPr>
            <a:lvl4pPr marL="1828777" indent="0" algn="ctr">
              <a:buNone/>
              <a:defRPr/>
            </a:lvl4pPr>
            <a:lvl5pPr marL="2438369" indent="0" algn="ctr">
              <a:buNone/>
              <a:defRPr/>
            </a:lvl5pPr>
            <a:lvl6pPr marL="3047962" indent="0" algn="ctr">
              <a:buNone/>
              <a:defRPr/>
            </a:lvl6pPr>
            <a:lvl7pPr marL="3657555" indent="0" algn="ctr">
              <a:buNone/>
              <a:defRPr/>
            </a:lvl7pPr>
            <a:lvl8pPr marL="4267146" indent="0" algn="ctr">
              <a:buNone/>
              <a:defRPr/>
            </a:lvl8pPr>
            <a:lvl9pPr marL="48767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93" indent="0">
              <a:buNone/>
              <a:defRPr sz="2400"/>
            </a:lvl2pPr>
            <a:lvl3pPr marL="1219185" indent="0">
              <a:buNone/>
              <a:defRPr sz="2133"/>
            </a:lvl3pPr>
            <a:lvl4pPr marL="1828777" indent="0">
              <a:buNone/>
              <a:defRPr sz="1867"/>
            </a:lvl4pPr>
            <a:lvl5pPr marL="2438369" indent="0">
              <a:buNone/>
              <a:defRPr sz="1867"/>
            </a:lvl5pPr>
            <a:lvl6pPr marL="3047962" indent="0">
              <a:buNone/>
              <a:defRPr sz="1867"/>
            </a:lvl6pPr>
            <a:lvl7pPr marL="3657555" indent="0">
              <a:buNone/>
              <a:defRPr sz="1867"/>
            </a:lvl7pPr>
            <a:lvl8pPr marL="4267146" indent="0">
              <a:buNone/>
              <a:defRPr sz="1867"/>
            </a:lvl8pPr>
            <a:lvl9pPr marL="4876739" indent="0">
              <a:buNone/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3" indent="0">
              <a:buNone/>
              <a:defRPr sz="2667" b="1"/>
            </a:lvl2pPr>
            <a:lvl3pPr marL="1219185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69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5" indent="0">
              <a:buNone/>
              <a:defRPr sz="2133" b="1"/>
            </a:lvl7pPr>
            <a:lvl8pPr marL="4267146" indent="0">
              <a:buNone/>
              <a:defRPr sz="2133" b="1"/>
            </a:lvl8pPr>
            <a:lvl9pPr marL="4876739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3" indent="0">
              <a:buNone/>
              <a:defRPr sz="2667" b="1"/>
            </a:lvl2pPr>
            <a:lvl3pPr marL="1219185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69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5" indent="0">
              <a:buNone/>
              <a:defRPr sz="2133" b="1"/>
            </a:lvl7pPr>
            <a:lvl8pPr marL="4267146" indent="0">
              <a:buNone/>
              <a:defRPr sz="2133" b="1"/>
            </a:lvl8pPr>
            <a:lvl9pPr marL="4876739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9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93" indent="0">
              <a:buNone/>
              <a:defRPr sz="1600"/>
            </a:lvl2pPr>
            <a:lvl3pPr marL="1219185" indent="0">
              <a:buNone/>
              <a:defRPr sz="1333"/>
            </a:lvl3pPr>
            <a:lvl4pPr marL="1828777" indent="0">
              <a:buNone/>
              <a:defRPr sz="1200"/>
            </a:lvl4pPr>
            <a:lvl5pPr marL="2438369" indent="0">
              <a:buNone/>
              <a:defRPr sz="1200"/>
            </a:lvl5pPr>
            <a:lvl6pPr marL="3047962" indent="0">
              <a:buNone/>
              <a:defRPr sz="1200"/>
            </a:lvl6pPr>
            <a:lvl7pPr marL="3657555" indent="0">
              <a:buNone/>
              <a:defRPr sz="1200"/>
            </a:lvl7pPr>
            <a:lvl8pPr marL="4267146" indent="0">
              <a:buNone/>
              <a:defRPr sz="1200"/>
            </a:lvl8pPr>
            <a:lvl9pPr marL="487673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93" indent="0">
              <a:buNone/>
              <a:defRPr sz="3733"/>
            </a:lvl2pPr>
            <a:lvl3pPr marL="1219185" indent="0">
              <a:buNone/>
              <a:defRPr sz="3200"/>
            </a:lvl3pPr>
            <a:lvl4pPr marL="1828777" indent="0">
              <a:buNone/>
              <a:defRPr sz="2667"/>
            </a:lvl4pPr>
            <a:lvl5pPr marL="2438369" indent="0">
              <a:buNone/>
              <a:defRPr sz="2667"/>
            </a:lvl5pPr>
            <a:lvl6pPr marL="3047962" indent="0">
              <a:buNone/>
              <a:defRPr sz="2667"/>
            </a:lvl6pPr>
            <a:lvl7pPr marL="3657555" indent="0">
              <a:buNone/>
              <a:defRPr sz="2667"/>
            </a:lvl7pPr>
            <a:lvl8pPr marL="4267146" indent="0">
              <a:buNone/>
              <a:defRPr sz="2667"/>
            </a:lvl8pPr>
            <a:lvl9pPr marL="4876739" indent="0">
              <a:buNone/>
              <a:defRPr sz="266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93" indent="0">
              <a:buNone/>
              <a:defRPr sz="1600"/>
            </a:lvl2pPr>
            <a:lvl3pPr marL="1219185" indent="0">
              <a:buNone/>
              <a:defRPr sz="1333"/>
            </a:lvl3pPr>
            <a:lvl4pPr marL="1828777" indent="0">
              <a:buNone/>
              <a:defRPr sz="1200"/>
            </a:lvl4pPr>
            <a:lvl5pPr marL="2438369" indent="0">
              <a:buNone/>
              <a:defRPr sz="1200"/>
            </a:lvl5pPr>
            <a:lvl6pPr marL="3047962" indent="0">
              <a:buNone/>
              <a:defRPr sz="1200"/>
            </a:lvl6pPr>
            <a:lvl7pPr marL="3657555" indent="0">
              <a:buNone/>
              <a:defRPr sz="1200"/>
            </a:lvl7pPr>
            <a:lvl8pPr marL="4267146" indent="0">
              <a:buNone/>
              <a:defRPr sz="1200"/>
            </a:lvl8pPr>
            <a:lvl9pPr marL="487673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67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3D738E15-AEB6-489B-8855-604E389FEDF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5pPr>
      <a:lvl6pPr marL="609593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6pPr>
      <a:lvl7pPr marL="1219185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7pPr>
      <a:lvl8pPr marL="1828777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8pPr>
      <a:lvl9pPr marL="2438369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9pPr>
    </p:titleStyle>
    <p:bodyStyle>
      <a:lvl1pPr marL="457195" indent="-457195" algn="l" rtl="0" eaLnBrk="0" fontAlgn="base" hangingPunct="0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87" indent="-380995" algn="l" rtl="0" eaLnBrk="0" fontAlgn="base" hangingPunct="0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</a:defRPr>
      </a:lvl2pPr>
      <a:lvl3pPr marL="1523981" indent="-304796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3574" indent="-304796" algn="l" rtl="0" eaLnBrk="0" fontAlgn="base" hangingPunct="0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4pPr>
      <a:lvl5pPr marL="2743165" indent="-304796" algn="l" rtl="0" eaLnBrk="0" fontAlgn="base" hangingPunct="0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5pPr>
      <a:lvl6pPr marL="3352758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2351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1943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1535" indent="-304796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3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5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7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69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2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55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46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39" algn="l" defTabSz="12191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0" y="97246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Current</a:t>
            </a:r>
            <a:br>
              <a:rPr lang="en-US" sz="2400" u="sng" dirty="0" smtClean="0">
                <a:solidFill>
                  <a:srgbClr val="000000"/>
                </a:solidFill>
              </a:rPr>
            </a:br>
            <a:r>
              <a:rPr lang="en-US" sz="2400" u="sng" dirty="0" smtClean="0">
                <a:solidFill>
                  <a:srgbClr val="000000"/>
                </a:solidFill>
              </a:rPr>
              <a:t>Ownership Structure </a:t>
            </a:r>
            <a:r>
              <a:rPr lang="en-US" sz="2400" u="sng" dirty="0">
                <a:solidFill>
                  <a:srgbClr val="000000"/>
                </a:solidFill>
              </a:rPr>
              <a:t>Chart of Zayo</a:t>
            </a:r>
            <a:r>
              <a:rPr lang="en-US" sz="2400" dirty="0">
                <a:solidFill>
                  <a:srgbClr val="000000"/>
                </a:solidFill>
              </a:rPr>
              <a:t>*</a:t>
            </a:r>
            <a:endParaRPr lang="en-US" sz="2400" u="sng" dirty="0">
              <a:solidFill>
                <a:srgbClr val="000000"/>
              </a:solidFill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>
          <a:xfrm>
            <a:off x="2352740" y="1550104"/>
            <a:ext cx="2247900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Public Shareholders</a:t>
            </a: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>
          <a:xfrm>
            <a:off x="2352733" y="2353237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 Holdings, Inc.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dirty="0">
              <a:solidFill>
                <a:srgbClr val="FF0000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>
          <a:xfrm>
            <a:off x="2352733" y="3217475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Group, LLC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63" idx="2"/>
            <a:endCxn id="34" idx="0"/>
          </p:cNvCxnSpPr>
          <p:nvPr/>
        </p:nvCxnSpPr>
        <p:spPr>
          <a:xfrm>
            <a:off x="3476683" y="2794448"/>
            <a:ext cx="0" cy="42302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2" idx="2"/>
            <a:endCxn id="63" idx="0"/>
          </p:cNvCxnSpPr>
          <p:nvPr/>
        </p:nvCxnSpPr>
        <p:spPr>
          <a:xfrm flipH="1">
            <a:off x="3476683" y="1827103"/>
            <a:ext cx="7" cy="526134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4"/>
          <p:cNvSpPr txBox="1">
            <a:spLocks noChangeArrowheads="1"/>
          </p:cNvSpPr>
          <p:nvPr/>
        </p:nvSpPr>
        <p:spPr>
          <a:xfrm>
            <a:off x="2352737" y="4053938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Allstream Business US,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(Oregon)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>
          <a:xfrm>
            <a:off x="2352735" y="4966808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Electric </a:t>
            </a:r>
            <a:r>
              <a:rPr lang="en-US" sz="1200" dirty="0" err="1">
                <a:solidFill>
                  <a:srgbClr val="000000"/>
                </a:solidFill>
              </a:rPr>
              <a:t>Lightwave</a:t>
            </a:r>
            <a:r>
              <a:rPr lang="en-US" sz="1200" dirty="0">
                <a:solidFill>
                  <a:srgbClr val="000000"/>
                </a:solidFill>
              </a:rPr>
              <a:t>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stCxn id="34" idx="2"/>
            <a:endCxn id="39" idx="0"/>
          </p:cNvCxnSpPr>
          <p:nvPr/>
        </p:nvCxnSpPr>
        <p:spPr>
          <a:xfrm>
            <a:off x="3476683" y="3658686"/>
            <a:ext cx="4" cy="39525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9" idx="2"/>
            <a:endCxn id="40" idx="0"/>
          </p:cNvCxnSpPr>
          <p:nvPr/>
        </p:nvCxnSpPr>
        <p:spPr>
          <a:xfrm flipH="1">
            <a:off x="3476685" y="4495149"/>
            <a:ext cx="2" cy="471659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518" y="6722544"/>
            <a:ext cx="3774643" cy="107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/>
              <a:t>*The entities listed only include the holders of FCC and/or State PUC authorizations and those entities that are in their chain of ownership. The chart excludes all other subsidiaries of </a:t>
            </a:r>
            <a:r>
              <a:rPr lang="en-US" sz="1067" dirty="0" err="1"/>
              <a:t>Zayo</a:t>
            </a:r>
            <a:r>
              <a:rPr lang="en-US" sz="1067" dirty="0"/>
              <a:t> Group Holdings, Inc.</a:t>
            </a:r>
          </a:p>
          <a:p>
            <a:pPr algn="l"/>
            <a:endParaRPr lang="en-US" sz="1067" dirty="0"/>
          </a:p>
          <a:p>
            <a:pPr algn="l"/>
            <a:r>
              <a:rPr lang="en-US" sz="1067" dirty="0"/>
              <a:t>**All ownership percentages are 100%.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106369" y="8281989"/>
            <a:ext cx="64526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 smtClean="0"/>
              <a:t>Page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61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0" y="235579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Post-Transaction</a:t>
            </a:r>
            <a:br>
              <a:rPr lang="en-US" sz="2400" u="sng" dirty="0" smtClean="0">
                <a:solidFill>
                  <a:srgbClr val="000000"/>
                </a:solidFill>
              </a:rPr>
            </a:br>
            <a:r>
              <a:rPr lang="en-US" sz="2400" u="sng" dirty="0" smtClean="0">
                <a:solidFill>
                  <a:srgbClr val="000000"/>
                </a:solidFill>
              </a:rPr>
              <a:t>Ownership Structure </a:t>
            </a:r>
            <a:r>
              <a:rPr lang="en-US" sz="2400" u="sng" dirty="0">
                <a:solidFill>
                  <a:srgbClr val="000000"/>
                </a:solidFill>
              </a:rPr>
              <a:t>Chart of Zayo</a:t>
            </a:r>
            <a:r>
              <a:rPr lang="en-US" sz="2400" dirty="0">
                <a:solidFill>
                  <a:srgbClr val="000000"/>
                </a:solidFill>
              </a:rPr>
              <a:t>*</a:t>
            </a:r>
            <a:endParaRPr lang="en-US" sz="2400" u="sng" dirty="0">
              <a:solidFill>
                <a:srgbClr val="000000"/>
              </a:solidFill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>
          <a:xfrm>
            <a:off x="2352740" y="1550104"/>
            <a:ext cx="22479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See Page 3 for  Ownership of Front Range </a:t>
            </a:r>
            <a:r>
              <a:rPr lang="en-US" sz="1200" dirty="0" err="1" smtClean="0">
                <a:solidFill>
                  <a:srgbClr val="000000"/>
                </a:solidFill>
              </a:rPr>
              <a:t>TopCo</a:t>
            </a:r>
            <a:r>
              <a:rPr lang="en-US" sz="1200" dirty="0" smtClean="0">
                <a:solidFill>
                  <a:srgbClr val="000000"/>
                </a:solidFill>
              </a:rPr>
              <a:t>, Inc.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>
          <a:xfrm>
            <a:off x="2352729" y="3438080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 Holdings, Inc.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dirty="0">
              <a:solidFill>
                <a:srgbClr val="FF0000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>
          <a:xfrm>
            <a:off x="2352729" y="4302318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000000"/>
                </a:solidFill>
              </a:rPr>
              <a:t>Zayo</a:t>
            </a:r>
            <a:r>
              <a:rPr lang="en-US" sz="1200" dirty="0">
                <a:solidFill>
                  <a:srgbClr val="000000"/>
                </a:solidFill>
              </a:rPr>
              <a:t> Group, LLC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63" idx="2"/>
            <a:endCxn id="34" idx="0"/>
          </p:cNvCxnSpPr>
          <p:nvPr/>
        </p:nvCxnSpPr>
        <p:spPr>
          <a:xfrm>
            <a:off x="3476679" y="3879291"/>
            <a:ext cx="0" cy="42302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2" idx="2"/>
            <a:endCxn id="15" idx="0"/>
          </p:cNvCxnSpPr>
          <p:nvPr/>
        </p:nvCxnSpPr>
        <p:spPr>
          <a:xfrm flipH="1">
            <a:off x="3476679" y="2011769"/>
            <a:ext cx="11" cy="44517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4"/>
          <p:cNvSpPr txBox="1">
            <a:spLocks noChangeArrowheads="1"/>
          </p:cNvSpPr>
          <p:nvPr/>
        </p:nvSpPr>
        <p:spPr>
          <a:xfrm>
            <a:off x="2352733" y="5138781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Allstream Business US,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(Oregon)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>
          <a:xfrm>
            <a:off x="2352731" y="6051651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</a:rPr>
              <a:t>Electric </a:t>
            </a:r>
            <a:r>
              <a:rPr lang="en-US" sz="1200" dirty="0" err="1">
                <a:solidFill>
                  <a:srgbClr val="000000"/>
                </a:solidFill>
              </a:rPr>
              <a:t>Lightwave</a:t>
            </a:r>
            <a:r>
              <a:rPr lang="en-US" sz="1200" dirty="0">
                <a:solidFill>
                  <a:srgbClr val="000000"/>
                </a:solidFill>
              </a:rPr>
              <a:t>, LLC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strike="sngStrike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stCxn id="34" idx="2"/>
            <a:endCxn id="39" idx="0"/>
          </p:cNvCxnSpPr>
          <p:nvPr/>
        </p:nvCxnSpPr>
        <p:spPr>
          <a:xfrm>
            <a:off x="3476679" y="4743529"/>
            <a:ext cx="4" cy="39525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9" idx="2"/>
            <a:endCxn id="40" idx="0"/>
          </p:cNvCxnSpPr>
          <p:nvPr/>
        </p:nvCxnSpPr>
        <p:spPr>
          <a:xfrm flipH="1">
            <a:off x="3476681" y="5579992"/>
            <a:ext cx="2" cy="471659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518" y="6722544"/>
            <a:ext cx="3774643" cy="107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/>
              <a:t>*The entities listed only include the holders of FCC and/or State PUC authorizations and those entities that are in their chain of ownership. The chart excludes all other subsidiaries of </a:t>
            </a:r>
            <a:r>
              <a:rPr lang="en-US" sz="1067" dirty="0" err="1"/>
              <a:t>Zayo</a:t>
            </a:r>
            <a:r>
              <a:rPr lang="en-US" sz="1067" dirty="0"/>
              <a:t> Group Holdings, Inc.</a:t>
            </a:r>
          </a:p>
          <a:p>
            <a:pPr algn="l"/>
            <a:endParaRPr lang="en-US" sz="1067" dirty="0"/>
          </a:p>
          <a:p>
            <a:pPr algn="l"/>
            <a:r>
              <a:rPr lang="en-US" sz="1067" dirty="0"/>
              <a:t>**All ownership percentages are 100%.</a:t>
            </a:r>
            <a:endParaRPr lang="en-US" sz="120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>
          <a:xfrm>
            <a:off x="2352729" y="2456947"/>
            <a:ext cx="2247900" cy="441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Front Range </a:t>
            </a:r>
            <a:r>
              <a:rPr lang="en-US" sz="1200" dirty="0" err="1" smtClean="0">
                <a:solidFill>
                  <a:srgbClr val="000000"/>
                </a:solidFill>
              </a:rPr>
              <a:t>TopCo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>
                <a:solidFill>
                  <a:srgbClr val="000000"/>
                </a:solidFill>
              </a:rPr>
              <a:t>Inc.</a:t>
            </a:r>
          </a:p>
          <a:p>
            <a:pPr eaLnBrk="1" hangingPunct="1">
              <a:spcBef>
                <a:spcPts val="0"/>
              </a:spcBef>
            </a:pPr>
            <a:r>
              <a:rPr lang="en-US" sz="1067" dirty="0">
                <a:solidFill>
                  <a:srgbClr val="000000"/>
                </a:solidFill>
              </a:rPr>
              <a:t>(Delaware)</a:t>
            </a:r>
            <a:endParaRPr lang="en-US" sz="1067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15" idx="2"/>
            <a:endCxn id="63" idx="0"/>
          </p:cNvCxnSpPr>
          <p:nvPr/>
        </p:nvCxnSpPr>
        <p:spPr>
          <a:xfrm>
            <a:off x="3476679" y="2898158"/>
            <a:ext cx="0" cy="53992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06369" y="8281989"/>
            <a:ext cx="64526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 smtClean="0"/>
              <a:t>Page 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97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43554" y="7904901"/>
            <a:ext cx="1280160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147781" tIns="73891" rIns="147781" bIns="7389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Front Range </a:t>
            </a:r>
          </a:p>
          <a:p>
            <a:pPr algn="ctr"/>
            <a:r>
              <a:rPr lang="en-US" sz="1000" dirty="0"/>
              <a:t>TopCo Inc.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8935" y="6189665"/>
            <a:ext cx="1280160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147781" tIns="0" rIns="147781" bIns="14778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000" dirty="0"/>
              <a:t>Front Range JV, LP 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636472" y="4503469"/>
            <a:ext cx="1280160" cy="64008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33" dirty="0"/>
          </a:p>
          <a:p>
            <a:pPr algn="ctr"/>
            <a:r>
              <a:rPr lang="en-US" sz="1000" dirty="0"/>
              <a:t>Front Range JV</a:t>
            </a:r>
          </a:p>
          <a:p>
            <a:pPr algn="ctr"/>
            <a:r>
              <a:rPr lang="en-US" sz="1000" dirty="0"/>
              <a:t> GP, LLC</a:t>
            </a:r>
          </a:p>
          <a:p>
            <a:pPr algn="ctr"/>
            <a:r>
              <a:rPr lang="en-US" sz="1000">
                <a:solidFill>
                  <a:srgbClr val="FF0000"/>
                </a:solidFill>
              </a:rPr>
              <a:t>(</a:t>
            </a:r>
            <a:r>
              <a:rPr lang="en-US" sz="1000" smtClean="0">
                <a:solidFill>
                  <a:srgbClr val="FF0000"/>
                </a:solidFill>
              </a:rPr>
              <a:t>US-DE</a:t>
            </a:r>
            <a:r>
              <a:rPr lang="en-US" sz="1000" dirty="0" smtClean="0">
                <a:solidFill>
                  <a:srgbClr val="FF0000"/>
                </a:solidFill>
              </a:rPr>
              <a:t>) </a:t>
            </a:r>
            <a:r>
              <a:rPr lang="en-US" sz="1000" dirty="0">
                <a:solidFill>
                  <a:srgbClr val="FF0000"/>
                </a:solidFill>
              </a:rPr>
              <a:t>#7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761" y="5094867"/>
            <a:ext cx="1581759" cy="8229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Intermediate Delaware LPs</a:t>
            </a:r>
            <a:endParaRPr lang="en-US" sz="1000" dirty="0"/>
          </a:p>
          <a:p>
            <a:pPr algn="ctr"/>
            <a:r>
              <a:rPr lang="en-US" sz="1000" dirty="0" smtClean="0"/>
              <a:t>Controlled </a:t>
            </a:r>
            <a:r>
              <a:rPr lang="en-US" sz="1000" dirty="0"/>
              <a:t>by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Front </a:t>
            </a:r>
            <a:r>
              <a:rPr lang="en-US" sz="1000" dirty="0"/>
              <a:t>Range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JV GP</a:t>
            </a:r>
            <a:r>
              <a:rPr lang="en-US" sz="1000" dirty="0"/>
              <a:t>, </a:t>
            </a:r>
            <a:r>
              <a:rPr lang="en-US" sz="1000" dirty="0" smtClean="0"/>
              <a:t>LLC</a:t>
            </a:r>
            <a:endParaRPr lang="en-US" sz="1000" dirty="0"/>
          </a:p>
        </p:txBody>
      </p:sp>
      <p:sp>
        <p:nvSpPr>
          <p:cNvPr id="13" name="Regular Pentagon 12"/>
          <p:cNvSpPr/>
          <p:nvPr/>
        </p:nvSpPr>
        <p:spPr>
          <a:xfrm>
            <a:off x="2064296" y="2352633"/>
            <a:ext cx="1463040" cy="914400"/>
          </a:xfrm>
          <a:prstGeom prst="pentagon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DCP Wholly Controlled </a:t>
            </a:r>
            <a:br>
              <a:rPr lang="en-US" sz="1000" dirty="0" smtClean="0"/>
            </a:br>
            <a:r>
              <a:rPr lang="en-US" sz="1000" dirty="0" smtClean="0"/>
              <a:t>Fund/ Co-Invest</a:t>
            </a:r>
            <a:br>
              <a:rPr lang="en-US" sz="1000" dirty="0" smtClean="0"/>
            </a:br>
            <a:r>
              <a:rPr lang="en-US" sz="1000" dirty="0" smtClean="0"/>
              <a:t> Vehicles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US-DE/KY)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6" name="Regular Pentagon 15"/>
          <p:cNvSpPr/>
          <p:nvPr/>
        </p:nvSpPr>
        <p:spPr>
          <a:xfrm>
            <a:off x="3698412" y="2334245"/>
            <a:ext cx="1463040" cy="914400"/>
          </a:xfrm>
          <a:prstGeom prst="pentagon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Fund and Co-Invest</a:t>
            </a:r>
            <a:br>
              <a:rPr lang="en-US" sz="1000" dirty="0" smtClean="0"/>
            </a:br>
            <a:r>
              <a:rPr lang="en-US" sz="1000" dirty="0" smtClean="0"/>
              <a:t> Vehicles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US-DE)/LU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96726" y="1770177"/>
            <a:ext cx="1280160" cy="64008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Wholly Owned </a:t>
            </a:r>
            <a:br>
              <a:rPr lang="en-US" sz="1000" dirty="0" smtClean="0"/>
            </a:br>
            <a:r>
              <a:rPr lang="en-US" sz="1000" dirty="0" smtClean="0"/>
              <a:t>General Partners/</a:t>
            </a:r>
            <a:r>
              <a:rPr lang="en-US" sz="1000" dirty="0" err="1" smtClean="0"/>
              <a:t>AIFM</a:t>
            </a:r>
            <a:endParaRPr lang="en-US" sz="1000" dirty="0"/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(LU/US-DE)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2080" y="1954992"/>
            <a:ext cx="1280160" cy="64008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DCP General Partners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1076554"/>
            <a:ext cx="1280160" cy="64008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Digital Colony</a:t>
            </a:r>
            <a:br>
              <a:rPr lang="en-US" sz="1000" dirty="0" smtClean="0"/>
            </a:br>
            <a:r>
              <a:rPr lang="en-US" sz="1000" dirty="0" smtClean="0"/>
              <a:t>GP, LLC</a:t>
            </a:r>
            <a:endParaRPr lang="en-US" sz="1000" dirty="0"/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US-DE)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01229" y="884420"/>
            <a:ext cx="1280160" cy="64008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AB</a:t>
            </a:r>
            <a:endParaRPr lang="en-US" sz="1000" dirty="0"/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(Sweden)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25" idx="2"/>
            <a:endCxn id="24" idx="0"/>
          </p:cNvCxnSpPr>
          <p:nvPr/>
        </p:nvCxnSpPr>
        <p:spPr>
          <a:xfrm flipH="1">
            <a:off x="1012160" y="1716634"/>
            <a:ext cx="8920" cy="2383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991748" y="1396594"/>
            <a:ext cx="1221802" cy="71943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DCP </a:t>
            </a:r>
            <a:br>
              <a:rPr lang="en-US" sz="1000" dirty="0" smtClean="0"/>
            </a:br>
            <a:r>
              <a:rPr lang="en-US" sz="1000" dirty="0" smtClean="0"/>
              <a:t>LPs/Co-Investors</a:t>
            </a:r>
            <a:br>
              <a:rPr lang="en-US" sz="1000" dirty="0" smtClean="0"/>
            </a:b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561979" y="1396594"/>
            <a:ext cx="1221802" cy="71943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EQT </a:t>
            </a:r>
            <a:br>
              <a:rPr lang="en-US" sz="1000" dirty="0" smtClean="0"/>
            </a:br>
            <a:r>
              <a:rPr lang="en-US" sz="1000" dirty="0" smtClean="0"/>
              <a:t>LPs/Co-Investors</a:t>
            </a:r>
            <a:br>
              <a:rPr lang="en-US" sz="1000" dirty="0" smtClean="0"/>
            </a:b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1520841" y="1716634"/>
            <a:ext cx="0" cy="643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7511" y="7522135"/>
            <a:ext cx="1403074" cy="725060"/>
            <a:chOff x="238988" y="74047"/>
            <a:chExt cx="1403074" cy="72506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364270" y="477806"/>
              <a:ext cx="307169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64270" y="698638"/>
              <a:ext cx="307169" cy="0"/>
            </a:xfrm>
            <a:prstGeom prst="line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>
              <a:spLocks noChangeAspect="1"/>
            </p:cNvSpPr>
            <p:nvPr/>
          </p:nvSpPr>
          <p:spPr>
            <a:xfrm>
              <a:off x="733668" y="624316"/>
              <a:ext cx="908394" cy="174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6" dirty="0">
                  <a:latin typeface="Arial" panose="020B0604020202020204" pitchFamily="34" charset="0"/>
                  <a:cs typeface="Arial" panose="020B0604020202020204" pitchFamily="34" charset="0"/>
                </a:rPr>
                <a:t>General Partner</a:t>
              </a:r>
            </a:p>
          </p:txBody>
        </p:sp>
        <p:sp>
          <p:nvSpPr>
            <p:cNvPr id="87" name="TextBox 86"/>
            <p:cNvSpPr txBox="1">
              <a:spLocks noChangeAspect="1"/>
            </p:cNvSpPr>
            <p:nvPr/>
          </p:nvSpPr>
          <p:spPr>
            <a:xfrm>
              <a:off x="733668" y="390411"/>
              <a:ext cx="908394" cy="174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36" dirty="0">
                  <a:latin typeface="Arial" panose="020B0604020202020204" pitchFamily="34" charset="0"/>
                  <a:cs typeface="Arial" panose="020B0604020202020204" pitchFamily="34" charset="0"/>
                </a:rPr>
                <a:t>Economic Ownership</a:t>
              </a:r>
            </a:p>
          </p:txBody>
        </p:sp>
        <p:sp>
          <p:nvSpPr>
            <p:cNvPr id="88" name="TextBox 87"/>
            <p:cNvSpPr txBox="1">
              <a:spLocks noChangeAspect="1"/>
            </p:cNvSpPr>
            <p:nvPr/>
          </p:nvSpPr>
          <p:spPr>
            <a:xfrm>
              <a:off x="238988" y="74047"/>
              <a:ext cx="908394" cy="257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6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rights are 100% unless noted otherwise</a:t>
              </a: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79039" y="51032"/>
            <a:ext cx="5737766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u="sng" noProof="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Post-Transaction Ownership Chart of Front Range </a:t>
            </a:r>
            <a:r>
              <a:rPr lang="en-US" sz="2400" u="sng" noProof="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TopCo</a:t>
            </a:r>
            <a:r>
              <a:rPr lang="en-US" sz="2400" u="sng" noProof="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Inc.</a:t>
            </a:r>
          </a:p>
        </p:txBody>
      </p:sp>
      <p:sp>
        <p:nvSpPr>
          <p:cNvPr id="122" name="TextBox 121"/>
          <p:cNvSpPr txBox="1">
            <a:spLocks noChangeAspect="1"/>
          </p:cNvSpPr>
          <p:nvPr/>
        </p:nvSpPr>
        <p:spPr>
          <a:xfrm>
            <a:off x="1447697" y="6026265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Approx.</a:t>
            </a:r>
            <a:b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7.6%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/>
          <p:cNvSpPr txBox="1">
            <a:spLocks noChangeAspect="1"/>
          </p:cNvSpPr>
          <p:nvPr/>
        </p:nvSpPr>
        <p:spPr>
          <a:xfrm>
            <a:off x="620548" y="6248174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Approx.</a:t>
            </a:r>
            <a:b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45.3%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/>
          <p:cNvSpPr txBox="1">
            <a:spLocks noChangeAspect="1"/>
          </p:cNvSpPr>
          <p:nvPr/>
        </p:nvSpPr>
        <p:spPr>
          <a:xfrm>
            <a:off x="1905000" y="6019800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Approx. 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45.3%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>
            <a:spLocks noChangeAspect="1"/>
          </p:cNvSpPr>
          <p:nvPr/>
        </p:nvSpPr>
        <p:spPr>
          <a:xfrm>
            <a:off x="4728412" y="8146726"/>
            <a:ext cx="908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(See Page 2 for Zayo entities)</a:t>
            </a:r>
            <a:endParaRPr lang="en-US" sz="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43554" y="7023158"/>
            <a:ext cx="1280160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txBody>
          <a:bodyPr rot="0" spcFirstLastPara="0" vert="horz" wrap="none" lIns="147781" tIns="73891" rIns="147781" bIns="7389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Intermediate Wholly </a:t>
            </a:r>
            <a:br>
              <a:rPr lang="en-US" sz="1000" dirty="0" smtClean="0"/>
            </a:br>
            <a:r>
              <a:rPr lang="en-US" sz="1000" dirty="0" smtClean="0"/>
              <a:t>Owned Holding</a:t>
            </a:r>
            <a:endParaRPr lang="en-US" sz="1000" dirty="0"/>
          </a:p>
          <a:p>
            <a:pPr algn="ctr"/>
            <a:r>
              <a:rPr lang="en-US" sz="1000" dirty="0" smtClean="0"/>
              <a:t>Companies </a:t>
            </a:r>
            <a:r>
              <a:rPr lang="en-US" sz="1000" dirty="0" smtClean="0">
                <a:solidFill>
                  <a:srgbClr val="FF0000"/>
                </a:solidFill>
              </a:rPr>
              <a:t>(US-DE)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/>
          <p:cNvCxnSpPr>
            <a:stCxn id="26" idx="2"/>
            <a:endCxn id="23" idx="0"/>
          </p:cNvCxnSpPr>
          <p:nvPr/>
        </p:nvCxnSpPr>
        <p:spPr>
          <a:xfrm flipH="1">
            <a:off x="5636806" y="1524500"/>
            <a:ext cx="4503" cy="2456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0" idx="4"/>
            <a:endCxn id="16" idx="0"/>
          </p:cNvCxnSpPr>
          <p:nvPr/>
        </p:nvCxnSpPr>
        <p:spPr>
          <a:xfrm>
            <a:off x="4172880" y="2116029"/>
            <a:ext cx="257052" cy="2182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7" idx="4"/>
            <a:endCxn id="13" idx="0"/>
          </p:cNvCxnSpPr>
          <p:nvPr/>
        </p:nvCxnSpPr>
        <p:spPr>
          <a:xfrm>
            <a:off x="2602649" y="2116029"/>
            <a:ext cx="193167" cy="23660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216805" y="2419905"/>
            <a:ext cx="0" cy="25352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" idx="2"/>
            <a:endCxn id="4" idx="0"/>
          </p:cNvCxnSpPr>
          <p:nvPr/>
        </p:nvCxnSpPr>
        <p:spPr>
          <a:xfrm>
            <a:off x="3276552" y="5143549"/>
            <a:ext cx="2463" cy="1046116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3909431" y="4955204"/>
            <a:ext cx="230737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24" idx="3"/>
          </p:cNvCxnSpPr>
          <p:nvPr/>
        </p:nvCxnSpPr>
        <p:spPr>
          <a:xfrm>
            <a:off x="1652240" y="2275032"/>
            <a:ext cx="513263" cy="320040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23" idx="2"/>
          </p:cNvCxnSpPr>
          <p:nvPr/>
        </p:nvCxnSpPr>
        <p:spPr>
          <a:xfrm rot="5400000">
            <a:off x="5071777" y="2379314"/>
            <a:ext cx="534086" cy="595973"/>
          </a:xfrm>
          <a:prstGeom prst="bentConnector2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stCxn id="24" idx="2"/>
          </p:cNvCxnSpPr>
          <p:nvPr/>
        </p:nvCxnSpPr>
        <p:spPr>
          <a:xfrm rot="16200000" flipH="1">
            <a:off x="759519" y="2847713"/>
            <a:ext cx="1484871" cy="97958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endCxn id="9" idx="0"/>
          </p:cNvCxnSpPr>
          <p:nvPr/>
        </p:nvCxnSpPr>
        <p:spPr>
          <a:xfrm>
            <a:off x="1995748" y="4079943"/>
            <a:ext cx="1280804" cy="423526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>
            <a:spLocks noChangeAspect="1"/>
          </p:cNvSpPr>
          <p:nvPr/>
        </p:nvSpPr>
        <p:spPr>
          <a:xfrm>
            <a:off x="5366220" y="3510288"/>
            <a:ext cx="90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/>
          <p:cNvSpPr txBox="1">
            <a:spLocks noChangeAspect="1"/>
          </p:cNvSpPr>
          <p:nvPr/>
        </p:nvSpPr>
        <p:spPr>
          <a:xfrm>
            <a:off x="901584" y="3431276"/>
            <a:ext cx="120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/>
          <p:cNvSpPr txBox="1">
            <a:spLocks noChangeAspect="1"/>
          </p:cNvSpPr>
          <p:nvPr/>
        </p:nvSpPr>
        <p:spPr>
          <a:xfrm>
            <a:off x="4806239" y="4539651"/>
            <a:ext cx="908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Representation</a:t>
            </a:r>
          </a:p>
          <a:p>
            <a:pPr algn="ctr"/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4548968" y="4141174"/>
            <a:ext cx="887275" cy="41442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FMR, LLC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Elbow Connector 11"/>
          <p:cNvCxnSpPr>
            <a:endCxn id="11" idx="0"/>
          </p:cNvCxnSpPr>
          <p:nvPr/>
        </p:nvCxnSpPr>
        <p:spPr>
          <a:xfrm rot="5400000">
            <a:off x="739811" y="3669174"/>
            <a:ext cx="2150523" cy="700862"/>
          </a:xfrm>
          <a:prstGeom prst="bentConnector3">
            <a:avLst/>
          </a:prstGeom>
          <a:ln w="12700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2"/>
          </p:cNvCxnSpPr>
          <p:nvPr/>
        </p:nvCxnSpPr>
        <p:spPr>
          <a:xfrm rot="5400000">
            <a:off x="2496800" y="2863132"/>
            <a:ext cx="1095519" cy="1866540"/>
          </a:xfrm>
          <a:prstGeom prst="bentConnector2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106496" y="4344162"/>
            <a:ext cx="4793" cy="750705"/>
          </a:xfrm>
          <a:prstGeom prst="straightConnector1">
            <a:avLst/>
          </a:prstGeom>
          <a:ln w="12700"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4" idx="1"/>
          </p:cNvCxnSpPr>
          <p:nvPr/>
        </p:nvCxnSpPr>
        <p:spPr>
          <a:xfrm rot="16200000" flipH="1">
            <a:off x="2078162" y="5948932"/>
            <a:ext cx="568396" cy="553149"/>
          </a:xfrm>
          <a:prstGeom prst="bentConnector2">
            <a:avLst/>
          </a:prstGeom>
          <a:ln w="12700"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2"/>
          </p:cNvCxnSpPr>
          <p:nvPr/>
        </p:nvCxnSpPr>
        <p:spPr>
          <a:xfrm rot="16200000" flipH="1">
            <a:off x="1649478" y="5732989"/>
            <a:ext cx="795074" cy="1164749"/>
          </a:xfrm>
          <a:prstGeom prst="bentConnector2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84" idx="2"/>
            <a:endCxn id="9" idx="3"/>
          </p:cNvCxnSpPr>
          <p:nvPr/>
        </p:nvCxnSpPr>
        <p:spPr>
          <a:xfrm rot="5400000">
            <a:off x="4320664" y="4151566"/>
            <a:ext cx="267911" cy="107597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711306" y="4230140"/>
            <a:ext cx="283766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711306" y="4230140"/>
            <a:ext cx="0" cy="86472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24539" y="8422529"/>
            <a:ext cx="307169" cy="0"/>
          </a:xfrm>
          <a:prstGeom prst="line">
            <a:avLst/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 noChangeAspect="1"/>
          </p:cNvSpPr>
          <p:nvPr/>
        </p:nvSpPr>
        <p:spPr>
          <a:xfrm>
            <a:off x="593560" y="8288997"/>
            <a:ext cx="908394" cy="2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Digital Colony </a:t>
            </a:r>
            <a:b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Equity</a:t>
            </a:r>
            <a:endParaRPr lang="en-US" sz="5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234760" y="8656320"/>
            <a:ext cx="307169" cy="0"/>
          </a:xfrm>
          <a:prstGeom prst="line">
            <a:avLst/>
          </a:prstGeom>
          <a:ln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spect="1"/>
          </p:cNvSpPr>
          <p:nvPr/>
        </p:nvSpPr>
        <p:spPr>
          <a:xfrm>
            <a:off x="604599" y="8540077"/>
            <a:ext cx="908394" cy="2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EQT </a:t>
            </a:r>
            <a:b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Equity</a:t>
            </a:r>
            <a:endParaRPr lang="en-US" sz="5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33575" y="8880460"/>
            <a:ext cx="307169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>
            <a:spLocks noChangeAspect="1"/>
          </p:cNvSpPr>
          <p:nvPr/>
        </p:nvSpPr>
        <p:spPr>
          <a:xfrm>
            <a:off x="572191" y="8776358"/>
            <a:ext cx="908394" cy="2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FMR </a:t>
            </a:r>
            <a:b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6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Equity</a:t>
            </a:r>
            <a:endParaRPr lang="en-US" sz="5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/>
          <p:cNvCxnSpPr>
            <a:stCxn id="4" idx="2"/>
            <a:endCxn id="65" idx="0"/>
          </p:cNvCxnSpPr>
          <p:nvPr/>
        </p:nvCxnSpPr>
        <p:spPr>
          <a:xfrm>
            <a:off x="3279015" y="6829745"/>
            <a:ext cx="4619" cy="1934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5" idx="2"/>
            <a:endCxn id="8" idx="0"/>
          </p:cNvCxnSpPr>
          <p:nvPr/>
        </p:nvCxnSpPr>
        <p:spPr>
          <a:xfrm>
            <a:off x="3283634" y="7663238"/>
            <a:ext cx="0" cy="2416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711306" y="5917826"/>
            <a:ext cx="0" cy="71157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720852" y="6629400"/>
            <a:ext cx="922702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9" idx="1"/>
            <a:endCxn id="11" idx="3"/>
          </p:cNvCxnSpPr>
          <p:nvPr/>
        </p:nvCxnSpPr>
        <p:spPr>
          <a:xfrm rot="10800000" flipV="1">
            <a:off x="2255520" y="4823509"/>
            <a:ext cx="380952" cy="682838"/>
          </a:xfrm>
          <a:prstGeom prst="bentConnector3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130137" y="8711601"/>
            <a:ext cx="64526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67" dirty="0" smtClean="0"/>
              <a:t>Page 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6338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2"/>
  <p:tag name="AS_OS" val="Microsoft Windows NT 6.1.7601 Service Pack 1"/>
  <p:tag name="AS_RELEASE_DATE" val="2013.10.24"/>
  <p:tag name="AS_TITLE" val="Aspose.Slides for .NET 4.0"/>
  <p:tag name="AS_VERSION" val="8.0.0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7915D6423BED549AAA81833071A647D" ma:contentTypeVersion="56" ma:contentTypeDescription="" ma:contentTypeScope="" ma:versionID="56c065a95d7d42349e90cd583b4d1af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2019-08-30T07:00:00+00:00</OpenedDate>
    <SignificantOrder xmlns="dc463f71-b30c-4ab2-9473-d307f9d35888">false</SignificantOrder>
    <Date1 xmlns="dc463f71-b30c-4ab2-9473-d307f9d35888">2019-08-30T07:00:00+00:00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Zayo Group, LLC;Electric Lightwave, LLC</CaseCompanyNames>
    <Nickname xmlns="http://schemas.microsoft.com/sharepoint/v3" xsi:nil="true"/>
    <DocketNumber xmlns="dc463f71-b30c-4ab2-9473-d307f9d35888">190727</DocketNumber>
    <DelegatedOrder xmlns="dc463f71-b30c-4ab2-9473-d307f9d35888">false</DelegatedOrder>
  </documentManagement>
</p:properti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6B4FA29D-F1F5-4CB4-9023-89CEBD1ACCFA}"/>
</file>

<file path=customXml/itemProps2.xml><?xml version="1.0" encoding="utf-8"?>
<ds:datastoreItem xmlns:ds="http://schemas.openxmlformats.org/officeDocument/2006/customXml" ds:itemID="{E0F2759D-824D-4989-A64D-F3D12F820901}"/>
</file>

<file path=customXml/itemProps3.xml><?xml version="1.0" encoding="utf-8"?>
<ds:datastoreItem xmlns:ds="http://schemas.openxmlformats.org/officeDocument/2006/customXml" ds:itemID="{A32B0B2C-FB56-4D07-AD3F-F240904BA3B3}"/>
</file>

<file path=customXml/itemProps4.xml><?xml version="1.0" encoding="utf-8"?>
<ds:datastoreItem xmlns:ds="http://schemas.openxmlformats.org/officeDocument/2006/customXml" ds:itemID="{5ADE070C-6857-4ACE-A36F-B29B9185A68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2019-08-30T12:40:43Z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0x0101006E56B4D1795A2E4DB2F0B01679ED314A0057915D6423BED549AAA81833071A647D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