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79" r:id="rId2"/>
    <p:sldId id="280" r:id="rId3"/>
    <p:sldId id="282" r:id="rId4"/>
  </p:sldIdLst>
  <p:sldSz cx="6858000" cy="9144000" type="screen4x3"/>
  <p:notesSz cx="7010400" cy="9236075"/>
  <p:custDataLst>
    <p:tags r:id="rId7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71" autoAdjust="0"/>
    <p:restoredTop sz="99846" autoAdjust="0"/>
  </p:normalViewPr>
  <p:slideViewPr>
    <p:cSldViewPr snapToGrid="0" snapToObjects="1">
      <p:cViewPr varScale="1">
        <p:scale>
          <a:sx n="68" d="100"/>
          <a:sy n="68" d="100"/>
        </p:scale>
        <p:origin x="2272" y="6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2" y="0"/>
            <a:ext cx="3038475" cy="46211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061" tIns="45530" rIns="91061" bIns="4553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3970340" y="0"/>
            <a:ext cx="3038475" cy="46211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061" tIns="45530" rIns="91061" bIns="4553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>
          <a:xfrm>
            <a:off x="2" y="8772379"/>
            <a:ext cx="3038475" cy="46211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061" tIns="45530" rIns="91061" bIns="4553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>
          <a:xfrm>
            <a:off x="3970340" y="8772379"/>
            <a:ext cx="3038475" cy="46211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061" tIns="45530" rIns="91061" bIns="4553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62D29CA-01D7-4BA3-B656-BFB1E924AD41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7951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2" y="0"/>
            <a:ext cx="3038475" cy="46211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061" tIns="45530" rIns="91061" bIns="4553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970340" y="0"/>
            <a:ext cx="3038475" cy="46211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061" tIns="45530" rIns="91061" bIns="4553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2208213" y="692150"/>
            <a:ext cx="2597150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701677" y="4387768"/>
            <a:ext cx="5607050" cy="415591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061" tIns="45530" rIns="91061" bIns="455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2" y="8772379"/>
            <a:ext cx="3038475" cy="46211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061" tIns="45530" rIns="91061" bIns="4553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0340" y="8772379"/>
            <a:ext cx="3038475" cy="46211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061" tIns="45530" rIns="91061" bIns="4553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BAABD14-DCAA-40C1-B1BC-869CB11E2311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1316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08213" y="692150"/>
            <a:ext cx="2597150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008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08213" y="692150"/>
            <a:ext cx="2597150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340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609593" indent="0" algn="ctr">
              <a:buNone/>
              <a:defRPr/>
            </a:lvl2pPr>
            <a:lvl3pPr marL="1219185" indent="0" algn="ctr">
              <a:buNone/>
              <a:defRPr/>
            </a:lvl3pPr>
            <a:lvl4pPr marL="1828777" indent="0" algn="ctr">
              <a:buNone/>
              <a:defRPr/>
            </a:lvl4pPr>
            <a:lvl5pPr marL="2438369" indent="0" algn="ctr">
              <a:buNone/>
              <a:defRPr/>
            </a:lvl5pPr>
            <a:lvl6pPr marL="3047962" indent="0" algn="ctr">
              <a:buNone/>
              <a:defRPr/>
            </a:lvl6pPr>
            <a:lvl7pPr marL="3657555" indent="0" algn="ctr">
              <a:buNone/>
              <a:defRPr/>
            </a:lvl7pPr>
            <a:lvl8pPr marL="4267146" indent="0" algn="ctr">
              <a:buNone/>
              <a:defRPr/>
            </a:lvl8pPr>
            <a:lvl9pPr marL="487673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62296-BC4C-47BC-AA7E-F0A93E9B142A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060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21BFF1-A2A2-478C-BBEA-70C00EDFBAD9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0463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7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7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CA9826-7AA4-4BBF-9937-CEE9168914E0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518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678B99-2FD1-4F1D-ABF3-A9C11203455B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887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667"/>
            </a:lvl1pPr>
            <a:lvl2pPr marL="609593" indent="0">
              <a:buNone/>
              <a:defRPr sz="2400"/>
            </a:lvl2pPr>
            <a:lvl3pPr marL="1219185" indent="0">
              <a:buNone/>
              <a:defRPr sz="2133"/>
            </a:lvl3pPr>
            <a:lvl4pPr marL="1828777" indent="0">
              <a:buNone/>
              <a:defRPr sz="1867"/>
            </a:lvl4pPr>
            <a:lvl5pPr marL="2438369" indent="0">
              <a:buNone/>
              <a:defRPr sz="1867"/>
            </a:lvl5pPr>
            <a:lvl6pPr marL="3047962" indent="0">
              <a:buNone/>
              <a:defRPr sz="1867"/>
            </a:lvl6pPr>
            <a:lvl7pPr marL="3657555" indent="0">
              <a:buNone/>
              <a:defRPr sz="1867"/>
            </a:lvl7pPr>
            <a:lvl8pPr marL="4267146" indent="0">
              <a:buNone/>
              <a:defRPr sz="1867"/>
            </a:lvl8pPr>
            <a:lvl9pPr marL="4876739" indent="0">
              <a:buNone/>
              <a:defRPr sz="18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5E38FC-8FD6-4E7F-A680-9BF88CF8210B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375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3"/>
            <a:ext cx="3028950" cy="603461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3"/>
            <a:ext cx="3028950" cy="603461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5D415-EB13-496C-A1D0-509C633E8476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1483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93" indent="0">
              <a:buNone/>
              <a:defRPr sz="2667" b="1"/>
            </a:lvl2pPr>
            <a:lvl3pPr marL="1219185" indent="0">
              <a:buNone/>
              <a:defRPr sz="2400" b="1"/>
            </a:lvl3pPr>
            <a:lvl4pPr marL="1828777" indent="0">
              <a:buNone/>
              <a:defRPr sz="2133" b="1"/>
            </a:lvl4pPr>
            <a:lvl5pPr marL="2438369" indent="0">
              <a:buNone/>
              <a:defRPr sz="2133" b="1"/>
            </a:lvl5pPr>
            <a:lvl6pPr marL="3047962" indent="0">
              <a:buNone/>
              <a:defRPr sz="2133" b="1"/>
            </a:lvl6pPr>
            <a:lvl7pPr marL="3657555" indent="0">
              <a:buNone/>
              <a:defRPr sz="2133" b="1"/>
            </a:lvl7pPr>
            <a:lvl8pPr marL="4267146" indent="0">
              <a:buNone/>
              <a:defRPr sz="2133" b="1"/>
            </a:lvl8pPr>
            <a:lvl9pPr marL="4876739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93" indent="0">
              <a:buNone/>
              <a:defRPr sz="2667" b="1"/>
            </a:lvl2pPr>
            <a:lvl3pPr marL="1219185" indent="0">
              <a:buNone/>
              <a:defRPr sz="2400" b="1"/>
            </a:lvl3pPr>
            <a:lvl4pPr marL="1828777" indent="0">
              <a:buNone/>
              <a:defRPr sz="2133" b="1"/>
            </a:lvl4pPr>
            <a:lvl5pPr marL="2438369" indent="0">
              <a:buNone/>
              <a:defRPr sz="2133" b="1"/>
            </a:lvl5pPr>
            <a:lvl6pPr marL="3047962" indent="0">
              <a:buNone/>
              <a:defRPr sz="2133" b="1"/>
            </a:lvl6pPr>
            <a:lvl7pPr marL="3657555" indent="0">
              <a:buNone/>
              <a:defRPr sz="2133" b="1"/>
            </a:lvl7pPr>
            <a:lvl8pPr marL="4267146" indent="0">
              <a:buNone/>
              <a:defRPr sz="2133" b="1"/>
            </a:lvl8pPr>
            <a:lvl9pPr marL="4876739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ACF0B-4089-405B-B933-5925C7CFB5A1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670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E46BF8-6E0C-4584-87E0-F39B75CADE67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880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2AD131-A60E-4974-903C-39E4279DF8A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243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9"/>
            <a:ext cx="3833813" cy="7804151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9"/>
            <a:ext cx="2256235" cy="6254751"/>
          </a:xfrm>
        </p:spPr>
        <p:txBody>
          <a:bodyPr/>
          <a:lstStyle>
            <a:lvl1pPr marL="0" indent="0">
              <a:buNone/>
              <a:defRPr sz="1867"/>
            </a:lvl1pPr>
            <a:lvl2pPr marL="609593" indent="0">
              <a:buNone/>
              <a:defRPr sz="1600"/>
            </a:lvl2pPr>
            <a:lvl3pPr marL="1219185" indent="0">
              <a:buNone/>
              <a:defRPr sz="1333"/>
            </a:lvl3pPr>
            <a:lvl4pPr marL="1828777" indent="0">
              <a:buNone/>
              <a:defRPr sz="1200"/>
            </a:lvl4pPr>
            <a:lvl5pPr marL="2438369" indent="0">
              <a:buNone/>
              <a:defRPr sz="1200"/>
            </a:lvl5pPr>
            <a:lvl6pPr marL="3047962" indent="0">
              <a:buNone/>
              <a:defRPr sz="1200"/>
            </a:lvl6pPr>
            <a:lvl7pPr marL="3657555" indent="0">
              <a:buNone/>
              <a:defRPr sz="1200"/>
            </a:lvl7pPr>
            <a:lvl8pPr marL="4267146" indent="0">
              <a:buNone/>
              <a:defRPr sz="1200"/>
            </a:lvl8pPr>
            <a:lvl9pPr marL="4876739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135F3B-0CB7-4C65-A9EB-B152DBB68BAB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784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2"/>
            <a:ext cx="4114800" cy="7556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4267"/>
            </a:lvl1pPr>
            <a:lvl2pPr marL="609593" indent="0">
              <a:buNone/>
              <a:defRPr sz="3733"/>
            </a:lvl2pPr>
            <a:lvl3pPr marL="1219185" indent="0">
              <a:buNone/>
              <a:defRPr sz="3200"/>
            </a:lvl3pPr>
            <a:lvl4pPr marL="1828777" indent="0">
              <a:buNone/>
              <a:defRPr sz="2667"/>
            </a:lvl4pPr>
            <a:lvl5pPr marL="2438369" indent="0">
              <a:buNone/>
              <a:defRPr sz="2667"/>
            </a:lvl5pPr>
            <a:lvl6pPr marL="3047962" indent="0">
              <a:buNone/>
              <a:defRPr sz="2667"/>
            </a:lvl6pPr>
            <a:lvl7pPr marL="3657555" indent="0">
              <a:buNone/>
              <a:defRPr sz="2667"/>
            </a:lvl7pPr>
            <a:lvl8pPr marL="4267146" indent="0">
              <a:buNone/>
              <a:defRPr sz="2667"/>
            </a:lvl8pPr>
            <a:lvl9pPr marL="4876739" indent="0">
              <a:buNone/>
              <a:defRPr sz="2667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3"/>
            <a:ext cx="4114800" cy="1073149"/>
          </a:xfrm>
        </p:spPr>
        <p:txBody>
          <a:bodyPr/>
          <a:lstStyle>
            <a:lvl1pPr marL="0" indent="0">
              <a:buNone/>
              <a:defRPr sz="1867"/>
            </a:lvl1pPr>
            <a:lvl2pPr marL="609593" indent="0">
              <a:buNone/>
              <a:defRPr sz="1600"/>
            </a:lvl2pPr>
            <a:lvl3pPr marL="1219185" indent="0">
              <a:buNone/>
              <a:defRPr sz="1333"/>
            </a:lvl3pPr>
            <a:lvl4pPr marL="1828777" indent="0">
              <a:buNone/>
              <a:defRPr sz="1200"/>
            </a:lvl4pPr>
            <a:lvl5pPr marL="2438369" indent="0">
              <a:buNone/>
              <a:defRPr sz="1200"/>
            </a:lvl5pPr>
            <a:lvl6pPr marL="3047962" indent="0">
              <a:buNone/>
              <a:defRPr sz="1200"/>
            </a:lvl6pPr>
            <a:lvl7pPr marL="3657555" indent="0">
              <a:buNone/>
              <a:defRPr sz="1200"/>
            </a:lvl7pPr>
            <a:lvl8pPr marL="4267146" indent="0">
              <a:buNone/>
              <a:defRPr sz="1200"/>
            </a:lvl8pPr>
            <a:lvl9pPr marL="4876739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8ED3B0-64DA-4CC1-9DEF-513300B07D22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624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2133603"/>
            <a:ext cx="6172200" cy="6034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42900" y="8326967"/>
            <a:ext cx="16002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867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43150" y="8326967"/>
            <a:ext cx="21717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67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914900" y="8326967"/>
            <a:ext cx="16002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67"/>
            </a:lvl1pPr>
          </a:lstStyle>
          <a:p>
            <a:fld id="{3D738E15-AEB6-489B-8855-604E389FEDF0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</a:defRPr>
      </a:lvl5pPr>
      <a:lvl6pPr marL="609593" algn="ctr" rtl="0" fontAlgn="base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</a:defRPr>
      </a:lvl6pPr>
      <a:lvl7pPr marL="1219185" algn="ctr" rtl="0" fontAlgn="base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</a:defRPr>
      </a:lvl7pPr>
      <a:lvl8pPr marL="1828777" algn="ctr" rtl="0" fontAlgn="base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</a:defRPr>
      </a:lvl8pPr>
      <a:lvl9pPr marL="2438369" algn="ctr" rtl="0" fontAlgn="base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</a:defRPr>
      </a:lvl9pPr>
    </p:titleStyle>
    <p:bodyStyle>
      <a:lvl1pPr marL="457195" indent="-457195" algn="l" rtl="0" eaLnBrk="0" fontAlgn="base" hangingPunct="0">
        <a:spcBef>
          <a:spcPct val="20000"/>
        </a:spcBef>
        <a:spcAft>
          <a:spcPct val="0"/>
        </a:spcAft>
        <a:buChar char="•"/>
        <a:defRPr sz="4267">
          <a:solidFill>
            <a:schemeClr val="tx1"/>
          </a:solidFill>
          <a:latin typeface="+mn-lt"/>
          <a:ea typeface="+mn-ea"/>
          <a:cs typeface="+mn-cs"/>
        </a:defRPr>
      </a:lvl1pPr>
      <a:lvl2pPr marL="990587" indent="-380995" algn="l" rtl="0" eaLnBrk="0" fontAlgn="base" hangingPunct="0">
        <a:spcBef>
          <a:spcPct val="20000"/>
        </a:spcBef>
        <a:spcAft>
          <a:spcPct val="0"/>
        </a:spcAft>
        <a:buChar char="–"/>
        <a:defRPr sz="3733">
          <a:solidFill>
            <a:schemeClr val="tx1"/>
          </a:solidFill>
          <a:latin typeface="+mn-lt"/>
        </a:defRPr>
      </a:lvl2pPr>
      <a:lvl3pPr marL="1523981" indent="-304796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3pPr>
      <a:lvl4pPr marL="2133574" indent="-304796" algn="l" rtl="0" eaLnBrk="0" fontAlgn="base" hangingPunct="0">
        <a:spcBef>
          <a:spcPct val="20000"/>
        </a:spcBef>
        <a:spcAft>
          <a:spcPct val="0"/>
        </a:spcAft>
        <a:buChar char="–"/>
        <a:defRPr sz="2667">
          <a:solidFill>
            <a:schemeClr val="tx1"/>
          </a:solidFill>
          <a:latin typeface="+mn-lt"/>
        </a:defRPr>
      </a:lvl4pPr>
      <a:lvl5pPr marL="2743165" indent="-304796" algn="l" rtl="0" eaLnBrk="0" fontAlgn="base" hangingPunct="0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</a:defRPr>
      </a:lvl5pPr>
      <a:lvl6pPr marL="3352758" indent="-304796" algn="l" rtl="0" fontAlgn="base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</a:defRPr>
      </a:lvl6pPr>
      <a:lvl7pPr marL="3962351" indent="-304796" algn="l" rtl="0" fontAlgn="base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</a:defRPr>
      </a:lvl7pPr>
      <a:lvl8pPr marL="4571943" indent="-304796" algn="l" rtl="0" fontAlgn="base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</a:defRPr>
      </a:lvl8pPr>
      <a:lvl9pPr marL="5181535" indent="-304796" algn="l" rtl="0" fontAlgn="base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93" algn="l" defTabSz="12191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85" algn="l" defTabSz="12191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77" algn="l" defTabSz="12191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69" algn="l" defTabSz="12191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62" algn="l" defTabSz="12191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55" algn="l" defTabSz="12191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146" algn="l" defTabSz="12191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739" algn="l" defTabSz="12191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46"/>
          <p:cNvSpPr txBox="1">
            <a:spLocks noChangeArrowheads="1"/>
          </p:cNvSpPr>
          <p:nvPr/>
        </p:nvSpPr>
        <p:spPr>
          <a:xfrm>
            <a:off x="0" y="97246"/>
            <a:ext cx="6858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u="sng" dirty="0" smtClean="0">
                <a:solidFill>
                  <a:srgbClr val="000000"/>
                </a:solidFill>
              </a:rPr>
              <a:t>Current</a:t>
            </a:r>
            <a:br>
              <a:rPr lang="en-US" sz="2400" u="sng" dirty="0" smtClean="0">
                <a:solidFill>
                  <a:srgbClr val="000000"/>
                </a:solidFill>
              </a:rPr>
            </a:br>
            <a:r>
              <a:rPr lang="en-US" sz="2400" u="sng" dirty="0" smtClean="0">
                <a:solidFill>
                  <a:srgbClr val="000000"/>
                </a:solidFill>
              </a:rPr>
              <a:t>Ownership Structure </a:t>
            </a:r>
            <a:r>
              <a:rPr lang="en-US" sz="2400" u="sng" dirty="0">
                <a:solidFill>
                  <a:srgbClr val="000000"/>
                </a:solidFill>
              </a:rPr>
              <a:t>Chart of Zayo</a:t>
            </a:r>
            <a:r>
              <a:rPr lang="en-US" sz="2400" dirty="0">
                <a:solidFill>
                  <a:srgbClr val="000000"/>
                </a:solidFill>
              </a:rPr>
              <a:t>*</a:t>
            </a:r>
            <a:endParaRPr lang="en-US" sz="2400" u="sng" dirty="0">
              <a:solidFill>
                <a:srgbClr val="000000"/>
              </a:solidFill>
            </a:endParaRPr>
          </a:p>
        </p:txBody>
      </p:sp>
      <p:sp>
        <p:nvSpPr>
          <p:cNvPr id="62" name="Text Box 4"/>
          <p:cNvSpPr txBox="1">
            <a:spLocks noChangeArrowheads="1"/>
          </p:cNvSpPr>
          <p:nvPr/>
        </p:nvSpPr>
        <p:spPr>
          <a:xfrm>
            <a:off x="2352740" y="1550104"/>
            <a:ext cx="2247900" cy="276999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</a:rPr>
              <a:t>Public Shareholders</a:t>
            </a:r>
          </a:p>
        </p:txBody>
      </p:sp>
      <p:sp>
        <p:nvSpPr>
          <p:cNvPr id="63" name="Text Box 4"/>
          <p:cNvSpPr txBox="1">
            <a:spLocks noChangeArrowheads="1"/>
          </p:cNvSpPr>
          <p:nvPr/>
        </p:nvSpPr>
        <p:spPr>
          <a:xfrm>
            <a:off x="2352733" y="2353237"/>
            <a:ext cx="2247900" cy="44121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sz="1200" dirty="0" err="1">
                <a:solidFill>
                  <a:srgbClr val="000000"/>
                </a:solidFill>
              </a:rPr>
              <a:t>Zayo</a:t>
            </a:r>
            <a:r>
              <a:rPr lang="en-US" sz="1200" dirty="0">
                <a:solidFill>
                  <a:srgbClr val="000000"/>
                </a:solidFill>
              </a:rPr>
              <a:t> Group Holdings, Inc.</a:t>
            </a:r>
          </a:p>
          <a:p>
            <a:pPr eaLnBrk="1" hangingPunct="1">
              <a:spcBef>
                <a:spcPts val="0"/>
              </a:spcBef>
            </a:pPr>
            <a:r>
              <a:rPr lang="en-US" sz="1067" dirty="0">
                <a:solidFill>
                  <a:srgbClr val="000000"/>
                </a:solidFill>
              </a:rPr>
              <a:t>(Delaware)</a:t>
            </a:r>
            <a:endParaRPr lang="en-US" sz="1067" dirty="0">
              <a:solidFill>
                <a:srgbClr val="FF0000"/>
              </a:solidFill>
            </a:endParaRPr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>
          <a:xfrm>
            <a:off x="2352733" y="3217475"/>
            <a:ext cx="2247900" cy="44121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dirty="0" err="1">
                <a:solidFill>
                  <a:srgbClr val="000000"/>
                </a:solidFill>
              </a:rPr>
              <a:t>Zayo</a:t>
            </a:r>
            <a:r>
              <a:rPr lang="en-US" sz="1200" dirty="0">
                <a:solidFill>
                  <a:srgbClr val="000000"/>
                </a:solidFill>
              </a:rPr>
              <a:t> Group, LLC</a:t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067" dirty="0">
                <a:solidFill>
                  <a:srgbClr val="000000"/>
                </a:solidFill>
              </a:rPr>
              <a:t>(Delaware)</a:t>
            </a:r>
            <a:endParaRPr lang="en-US" sz="1067" strike="sngStrike" dirty="0">
              <a:solidFill>
                <a:srgbClr val="FF0000"/>
              </a:solidFill>
            </a:endParaRPr>
          </a:p>
        </p:txBody>
      </p:sp>
      <p:cxnSp>
        <p:nvCxnSpPr>
          <p:cNvPr id="3" name="Straight Connector 2"/>
          <p:cNvCxnSpPr>
            <a:stCxn id="63" idx="2"/>
            <a:endCxn id="34" idx="0"/>
          </p:cNvCxnSpPr>
          <p:nvPr/>
        </p:nvCxnSpPr>
        <p:spPr>
          <a:xfrm>
            <a:off x="3476683" y="2794448"/>
            <a:ext cx="0" cy="423027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stCxn id="62" idx="2"/>
            <a:endCxn id="63" idx="0"/>
          </p:cNvCxnSpPr>
          <p:nvPr/>
        </p:nvCxnSpPr>
        <p:spPr>
          <a:xfrm flipH="1">
            <a:off x="3476683" y="1827103"/>
            <a:ext cx="7" cy="526134"/>
          </a:xfrm>
          <a:prstGeom prst="line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 Box 4"/>
          <p:cNvSpPr txBox="1">
            <a:spLocks noChangeArrowheads="1"/>
          </p:cNvSpPr>
          <p:nvPr/>
        </p:nvSpPr>
        <p:spPr>
          <a:xfrm>
            <a:off x="2352737" y="4053938"/>
            <a:ext cx="2247900" cy="44121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</a:rPr>
              <a:t>Allstream Business US, LLC</a:t>
            </a:r>
          </a:p>
          <a:p>
            <a:pPr eaLnBrk="1" hangingPunct="1">
              <a:spcBef>
                <a:spcPts val="0"/>
              </a:spcBef>
            </a:pPr>
            <a:r>
              <a:rPr lang="en-US" sz="1067" dirty="0">
                <a:solidFill>
                  <a:srgbClr val="000000"/>
                </a:solidFill>
              </a:rPr>
              <a:t>(Oregon)</a:t>
            </a:r>
            <a:endParaRPr lang="en-US" sz="1067" strike="sngStrike" dirty="0">
              <a:solidFill>
                <a:srgbClr val="FF0000"/>
              </a:solidFill>
            </a:endParaRPr>
          </a:p>
        </p:txBody>
      </p:sp>
      <p:sp>
        <p:nvSpPr>
          <p:cNvPr id="40" name="Text Box 4"/>
          <p:cNvSpPr txBox="1">
            <a:spLocks noChangeArrowheads="1"/>
          </p:cNvSpPr>
          <p:nvPr/>
        </p:nvSpPr>
        <p:spPr>
          <a:xfrm>
            <a:off x="2352735" y="4966808"/>
            <a:ext cx="2247900" cy="44121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</a:rPr>
              <a:t>Electric </a:t>
            </a:r>
            <a:r>
              <a:rPr lang="en-US" sz="1200" dirty="0" err="1">
                <a:solidFill>
                  <a:srgbClr val="000000"/>
                </a:solidFill>
              </a:rPr>
              <a:t>Lightwave</a:t>
            </a:r>
            <a:r>
              <a:rPr lang="en-US" sz="1200" dirty="0">
                <a:solidFill>
                  <a:srgbClr val="000000"/>
                </a:solidFill>
              </a:rPr>
              <a:t>, LLC</a:t>
            </a:r>
          </a:p>
          <a:p>
            <a:pPr eaLnBrk="1" hangingPunct="1">
              <a:spcBef>
                <a:spcPts val="0"/>
              </a:spcBef>
            </a:pPr>
            <a:r>
              <a:rPr lang="en-US" sz="1067" dirty="0">
                <a:solidFill>
                  <a:srgbClr val="000000"/>
                </a:solidFill>
              </a:rPr>
              <a:t>(Delaware)</a:t>
            </a:r>
            <a:endParaRPr lang="en-US" sz="1067" strike="sngStrike" dirty="0">
              <a:solidFill>
                <a:srgbClr val="FF0000"/>
              </a:solidFill>
            </a:endParaRPr>
          </a:p>
        </p:txBody>
      </p:sp>
      <p:cxnSp>
        <p:nvCxnSpPr>
          <p:cNvPr id="10" name="Straight Connector 9"/>
          <p:cNvCxnSpPr>
            <a:stCxn id="34" idx="2"/>
            <a:endCxn id="39" idx="0"/>
          </p:cNvCxnSpPr>
          <p:nvPr/>
        </p:nvCxnSpPr>
        <p:spPr>
          <a:xfrm>
            <a:off x="3476683" y="3658686"/>
            <a:ext cx="4" cy="395252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39" idx="2"/>
            <a:endCxn id="40" idx="0"/>
          </p:cNvCxnSpPr>
          <p:nvPr/>
        </p:nvCxnSpPr>
        <p:spPr>
          <a:xfrm flipH="1">
            <a:off x="3476685" y="4495149"/>
            <a:ext cx="2" cy="471659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42518" y="6722544"/>
            <a:ext cx="3774643" cy="10776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67" dirty="0"/>
              <a:t>*The entities listed only include the holders of FCC and/or State PUC authorizations and those entities that are in their chain of ownership. The chart excludes all other subsidiaries of </a:t>
            </a:r>
            <a:r>
              <a:rPr lang="en-US" sz="1067" dirty="0" err="1"/>
              <a:t>Zayo</a:t>
            </a:r>
            <a:r>
              <a:rPr lang="en-US" sz="1067" dirty="0"/>
              <a:t> Group Holdings, Inc.</a:t>
            </a:r>
          </a:p>
          <a:p>
            <a:pPr algn="l"/>
            <a:endParaRPr lang="en-US" sz="1067" dirty="0"/>
          </a:p>
          <a:p>
            <a:pPr algn="l"/>
            <a:r>
              <a:rPr lang="en-US" sz="1067" dirty="0"/>
              <a:t>**All ownership percentages are 100%.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3106369" y="8281989"/>
            <a:ext cx="645262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67" dirty="0" smtClean="0"/>
              <a:t>Page 1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69617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46"/>
          <p:cNvSpPr txBox="1">
            <a:spLocks noChangeArrowheads="1"/>
          </p:cNvSpPr>
          <p:nvPr/>
        </p:nvSpPr>
        <p:spPr>
          <a:xfrm>
            <a:off x="0" y="235579"/>
            <a:ext cx="6858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u="sng" dirty="0" smtClean="0">
                <a:solidFill>
                  <a:srgbClr val="000000"/>
                </a:solidFill>
              </a:rPr>
              <a:t>Post-Transaction</a:t>
            </a:r>
            <a:br>
              <a:rPr lang="en-US" sz="2400" u="sng" dirty="0" smtClean="0">
                <a:solidFill>
                  <a:srgbClr val="000000"/>
                </a:solidFill>
              </a:rPr>
            </a:br>
            <a:r>
              <a:rPr lang="en-US" sz="2400" u="sng" dirty="0" smtClean="0">
                <a:solidFill>
                  <a:srgbClr val="000000"/>
                </a:solidFill>
              </a:rPr>
              <a:t>Ownership Structure </a:t>
            </a:r>
            <a:r>
              <a:rPr lang="en-US" sz="2400" u="sng" dirty="0">
                <a:solidFill>
                  <a:srgbClr val="000000"/>
                </a:solidFill>
              </a:rPr>
              <a:t>Chart of Zayo</a:t>
            </a:r>
            <a:r>
              <a:rPr lang="en-US" sz="2400" dirty="0">
                <a:solidFill>
                  <a:srgbClr val="000000"/>
                </a:solidFill>
              </a:rPr>
              <a:t>*</a:t>
            </a:r>
            <a:endParaRPr lang="en-US" sz="2400" u="sng" dirty="0">
              <a:solidFill>
                <a:srgbClr val="000000"/>
              </a:solidFill>
            </a:endParaRPr>
          </a:p>
        </p:txBody>
      </p:sp>
      <p:sp>
        <p:nvSpPr>
          <p:cNvPr id="62" name="Text Box 4"/>
          <p:cNvSpPr txBox="1">
            <a:spLocks noChangeArrowheads="1"/>
          </p:cNvSpPr>
          <p:nvPr/>
        </p:nvSpPr>
        <p:spPr>
          <a:xfrm>
            <a:off x="2352740" y="1550104"/>
            <a:ext cx="2247900" cy="461665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sz="1200" dirty="0" smtClean="0">
                <a:solidFill>
                  <a:srgbClr val="000000"/>
                </a:solidFill>
              </a:rPr>
              <a:t>See Page 3 for  Ownership of Front Range </a:t>
            </a:r>
            <a:r>
              <a:rPr lang="en-US" sz="1200" dirty="0" err="1" smtClean="0">
                <a:solidFill>
                  <a:srgbClr val="000000"/>
                </a:solidFill>
              </a:rPr>
              <a:t>TopCo</a:t>
            </a:r>
            <a:r>
              <a:rPr lang="en-US" sz="1200" dirty="0" smtClean="0">
                <a:solidFill>
                  <a:srgbClr val="000000"/>
                </a:solidFill>
              </a:rPr>
              <a:t>, Inc.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63" name="Text Box 4"/>
          <p:cNvSpPr txBox="1">
            <a:spLocks noChangeArrowheads="1"/>
          </p:cNvSpPr>
          <p:nvPr/>
        </p:nvSpPr>
        <p:spPr>
          <a:xfrm>
            <a:off x="2352729" y="3438080"/>
            <a:ext cx="2247900" cy="44121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sz="1200" dirty="0" err="1">
                <a:solidFill>
                  <a:srgbClr val="000000"/>
                </a:solidFill>
              </a:rPr>
              <a:t>Zayo</a:t>
            </a:r>
            <a:r>
              <a:rPr lang="en-US" sz="1200" dirty="0">
                <a:solidFill>
                  <a:srgbClr val="000000"/>
                </a:solidFill>
              </a:rPr>
              <a:t> Group Holdings, Inc.</a:t>
            </a:r>
          </a:p>
          <a:p>
            <a:pPr eaLnBrk="1" hangingPunct="1">
              <a:spcBef>
                <a:spcPts val="0"/>
              </a:spcBef>
            </a:pPr>
            <a:r>
              <a:rPr lang="en-US" sz="1067" dirty="0">
                <a:solidFill>
                  <a:srgbClr val="000000"/>
                </a:solidFill>
              </a:rPr>
              <a:t>(Delaware)</a:t>
            </a:r>
            <a:endParaRPr lang="en-US" sz="1067" dirty="0">
              <a:solidFill>
                <a:srgbClr val="FF0000"/>
              </a:solidFill>
            </a:endParaRPr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>
          <a:xfrm>
            <a:off x="2352729" y="4302318"/>
            <a:ext cx="2247900" cy="44121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dirty="0" err="1">
                <a:solidFill>
                  <a:srgbClr val="000000"/>
                </a:solidFill>
              </a:rPr>
              <a:t>Zayo</a:t>
            </a:r>
            <a:r>
              <a:rPr lang="en-US" sz="1200" dirty="0">
                <a:solidFill>
                  <a:srgbClr val="000000"/>
                </a:solidFill>
              </a:rPr>
              <a:t> Group, LLC</a:t>
            </a:r>
            <a:br>
              <a:rPr lang="en-US" sz="1200" dirty="0">
                <a:solidFill>
                  <a:srgbClr val="000000"/>
                </a:solidFill>
              </a:rPr>
            </a:br>
            <a:r>
              <a:rPr lang="en-US" sz="1067" dirty="0">
                <a:solidFill>
                  <a:srgbClr val="000000"/>
                </a:solidFill>
              </a:rPr>
              <a:t>(Delaware)</a:t>
            </a:r>
            <a:endParaRPr lang="en-US" sz="1067" strike="sngStrike" dirty="0">
              <a:solidFill>
                <a:srgbClr val="FF0000"/>
              </a:solidFill>
            </a:endParaRPr>
          </a:p>
        </p:txBody>
      </p:sp>
      <p:cxnSp>
        <p:nvCxnSpPr>
          <p:cNvPr id="3" name="Straight Connector 2"/>
          <p:cNvCxnSpPr>
            <a:stCxn id="63" idx="2"/>
            <a:endCxn id="34" idx="0"/>
          </p:cNvCxnSpPr>
          <p:nvPr/>
        </p:nvCxnSpPr>
        <p:spPr>
          <a:xfrm>
            <a:off x="3476679" y="3879291"/>
            <a:ext cx="0" cy="423027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stCxn id="62" idx="2"/>
            <a:endCxn id="15" idx="0"/>
          </p:cNvCxnSpPr>
          <p:nvPr/>
        </p:nvCxnSpPr>
        <p:spPr>
          <a:xfrm flipH="1">
            <a:off x="3476679" y="2011769"/>
            <a:ext cx="11" cy="445178"/>
          </a:xfrm>
          <a:prstGeom prst="line">
            <a:avLst/>
          </a:prstGeom>
          <a:ln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 Box 4"/>
          <p:cNvSpPr txBox="1">
            <a:spLocks noChangeArrowheads="1"/>
          </p:cNvSpPr>
          <p:nvPr/>
        </p:nvSpPr>
        <p:spPr>
          <a:xfrm>
            <a:off x="2352733" y="5138781"/>
            <a:ext cx="2247900" cy="44121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</a:rPr>
              <a:t>Allstream Business US, LLC</a:t>
            </a:r>
          </a:p>
          <a:p>
            <a:pPr eaLnBrk="1" hangingPunct="1">
              <a:spcBef>
                <a:spcPts val="0"/>
              </a:spcBef>
            </a:pPr>
            <a:r>
              <a:rPr lang="en-US" sz="1067" dirty="0">
                <a:solidFill>
                  <a:srgbClr val="000000"/>
                </a:solidFill>
              </a:rPr>
              <a:t>(Oregon)</a:t>
            </a:r>
            <a:endParaRPr lang="en-US" sz="1067" strike="sngStrike" dirty="0">
              <a:solidFill>
                <a:srgbClr val="FF0000"/>
              </a:solidFill>
            </a:endParaRPr>
          </a:p>
        </p:txBody>
      </p:sp>
      <p:sp>
        <p:nvSpPr>
          <p:cNvPr id="40" name="Text Box 4"/>
          <p:cNvSpPr txBox="1">
            <a:spLocks noChangeArrowheads="1"/>
          </p:cNvSpPr>
          <p:nvPr/>
        </p:nvSpPr>
        <p:spPr>
          <a:xfrm>
            <a:off x="2352731" y="6051651"/>
            <a:ext cx="2247900" cy="44121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</a:rPr>
              <a:t>Electric </a:t>
            </a:r>
            <a:r>
              <a:rPr lang="en-US" sz="1200" dirty="0" err="1">
                <a:solidFill>
                  <a:srgbClr val="000000"/>
                </a:solidFill>
              </a:rPr>
              <a:t>Lightwave</a:t>
            </a:r>
            <a:r>
              <a:rPr lang="en-US" sz="1200" dirty="0">
                <a:solidFill>
                  <a:srgbClr val="000000"/>
                </a:solidFill>
              </a:rPr>
              <a:t>, LLC</a:t>
            </a:r>
          </a:p>
          <a:p>
            <a:pPr eaLnBrk="1" hangingPunct="1">
              <a:spcBef>
                <a:spcPts val="0"/>
              </a:spcBef>
            </a:pPr>
            <a:r>
              <a:rPr lang="en-US" sz="1067" dirty="0">
                <a:solidFill>
                  <a:srgbClr val="000000"/>
                </a:solidFill>
              </a:rPr>
              <a:t>(Delaware)</a:t>
            </a:r>
            <a:endParaRPr lang="en-US" sz="1067" strike="sngStrike" dirty="0">
              <a:solidFill>
                <a:srgbClr val="FF0000"/>
              </a:solidFill>
            </a:endParaRPr>
          </a:p>
        </p:txBody>
      </p:sp>
      <p:cxnSp>
        <p:nvCxnSpPr>
          <p:cNvPr id="10" name="Straight Connector 9"/>
          <p:cNvCxnSpPr>
            <a:stCxn id="34" idx="2"/>
            <a:endCxn id="39" idx="0"/>
          </p:cNvCxnSpPr>
          <p:nvPr/>
        </p:nvCxnSpPr>
        <p:spPr>
          <a:xfrm>
            <a:off x="3476679" y="4743529"/>
            <a:ext cx="4" cy="395252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39" idx="2"/>
            <a:endCxn id="40" idx="0"/>
          </p:cNvCxnSpPr>
          <p:nvPr/>
        </p:nvCxnSpPr>
        <p:spPr>
          <a:xfrm flipH="1">
            <a:off x="3476681" y="5579992"/>
            <a:ext cx="2" cy="471659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42518" y="6722544"/>
            <a:ext cx="3774643" cy="10776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67" dirty="0"/>
              <a:t>*The entities listed only include the holders of FCC and/or State PUC authorizations and those entities that are in their chain of ownership. The chart excludes all other subsidiaries of </a:t>
            </a:r>
            <a:r>
              <a:rPr lang="en-US" sz="1067" dirty="0" err="1"/>
              <a:t>Zayo</a:t>
            </a:r>
            <a:r>
              <a:rPr lang="en-US" sz="1067" dirty="0"/>
              <a:t> Group Holdings, Inc.</a:t>
            </a:r>
          </a:p>
          <a:p>
            <a:pPr algn="l"/>
            <a:endParaRPr lang="en-US" sz="1067" dirty="0"/>
          </a:p>
          <a:p>
            <a:pPr algn="l"/>
            <a:r>
              <a:rPr lang="en-US" sz="1067" dirty="0"/>
              <a:t>**All ownership percentages are 100%.</a:t>
            </a:r>
            <a:endParaRPr lang="en-US" sz="1200" dirty="0"/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>
          <a:xfrm>
            <a:off x="2352729" y="2456947"/>
            <a:ext cx="2247900" cy="44121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sz="1200" dirty="0" smtClean="0">
                <a:solidFill>
                  <a:srgbClr val="000000"/>
                </a:solidFill>
              </a:rPr>
              <a:t>Front Range </a:t>
            </a:r>
            <a:r>
              <a:rPr lang="en-US" sz="1200" dirty="0" err="1" smtClean="0">
                <a:solidFill>
                  <a:srgbClr val="000000"/>
                </a:solidFill>
              </a:rPr>
              <a:t>TopCo</a:t>
            </a:r>
            <a:r>
              <a:rPr lang="en-US" sz="1200" dirty="0" smtClean="0">
                <a:solidFill>
                  <a:srgbClr val="000000"/>
                </a:solidFill>
              </a:rPr>
              <a:t>, </a:t>
            </a:r>
            <a:r>
              <a:rPr lang="en-US" sz="1200" dirty="0">
                <a:solidFill>
                  <a:srgbClr val="000000"/>
                </a:solidFill>
              </a:rPr>
              <a:t>Inc.</a:t>
            </a:r>
          </a:p>
          <a:p>
            <a:pPr eaLnBrk="1" hangingPunct="1">
              <a:spcBef>
                <a:spcPts val="0"/>
              </a:spcBef>
            </a:pPr>
            <a:r>
              <a:rPr lang="en-US" sz="1067" dirty="0">
                <a:solidFill>
                  <a:srgbClr val="000000"/>
                </a:solidFill>
              </a:rPr>
              <a:t>(Delaware)</a:t>
            </a:r>
            <a:endParaRPr lang="en-US" sz="1067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>
            <a:stCxn id="15" idx="2"/>
            <a:endCxn id="63" idx="0"/>
          </p:cNvCxnSpPr>
          <p:nvPr/>
        </p:nvCxnSpPr>
        <p:spPr>
          <a:xfrm>
            <a:off x="3476679" y="2898158"/>
            <a:ext cx="0" cy="539922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106369" y="8281989"/>
            <a:ext cx="645262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67" dirty="0" smtClean="0"/>
              <a:t>Page 2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9973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643554" y="7904901"/>
            <a:ext cx="1280160" cy="6400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olid"/>
          </a:ln>
        </p:spPr>
        <p:txBody>
          <a:bodyPr rot="0" spcFirstLastPara="0" vert="horz" wrap="none" lIns="147781" tIns="73891" rIns="147781" bIns="73891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/>
              <a:t>Front Range </a:t>
            </a:r>
          </a:p>
          <a:p>
            <a:pPr algn="ctr"/>
            <a:r>
              <a:rPr lang="en-US" sz="1000" dirty="0"/>
              <a:t>TopCo Inc.</a:t>
            </a:r>
          </a:p>
          <a:p>
            <a:pPr algn="ctr"/>
            <a:r>
              <a:rPr lang="en-US" sz="1000" dirty="0">
                <a:solidFill>
                  <a:srgbClr val="FF0000"/>
                </a:solidFill>
              </a:rPr>
              <a:t>(</a:t>
            </a:r>
            <a:r>
              <a:rPr lang="en-US" sz="1000" dirty="0" smtClean="0">
                <a:solidFill>
                  <a:srgbClr val="FF0000"/>
                </a:solidFill>
              </a:rPr>
              <a:t>US-DE)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38935" y="6189665"/>
            <a:ext cx="1280160" cy="6400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olid"/>
          </a:ln>
        </p:spPr>
        <p:txBody>
          <a:bodyPr rot="0" spcFirstLastPara="0" vert="horz" wrap="none" lIns="147781" tIns="0" rIns="147781" bIns="147781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600" dirty="0"/>
          </a:p>
          <a:p>
            <a:pPr algn="ctr"/>
            <a:endParaRPr lang="en-US" sz="1600" dirty="0"/>
          </a:p>
          <a:p>
            <a:pPr algn="ctr"/>
            <a:r>
              <a:rPr lang="en-US" sz="1000" dirty="0"/>
              <a:t>Front Range JV, LP </a:t>
            </a:r>
          </a:p>
          <a:p>
            <a:pPr algn="ctr"/>
            <a:r>
              <a:rPr lang="en-US" sz="1000" dirty="0">
                <a:solidFill>
                  <a:srgbClr val="FF0000"/>
                </a:solidFill>
              </a:rPr>
              <a:t>(</a:t>
            </a:r>
            <a:r>
              <a:rPr lang="en-US" sz="1000" dirty="0" smtClean="0">
                <a:solidFill>
                  <a:srgbClr val="FF0000"/>
                </a:solidFill>
              </a:rPr>
              <a:t>US-DE)</a:t>
            </a:r>
            <a:endParaRPr lang="en-US" sz="1000" dirty="0">
              <a:solidFill>
                <a:srgbClr val="FF0000"/>
              </a:solidFill>
            </a:endParaRPr>
          </a:p>
          <a:p>
            <a:pPr algn="ctr"/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2636472" y="4503469"/>
            <a:ext cx="1280160" cy="640080"/>
          </a:xfrm>
          <a:prstGeom prst="rect">
            <a:avLst/>
          </a:prstGeom>
          <a:noFill/>
          <a:ln w="6350">
            <a:solidFill>
              <a:schemeClr val="tx1"/>
            </a:solidFill>
            <a:prstDash val="solid"/>
          </a:ln>
        </p:spPr>
        <p:txBody>
          <a:bodyPr rot="0" spcFirstLastPara="0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33" dirty="0"/>
          </a:p>
          <a:p>
            <a:pPr algn="ctr"/>
            <a:r>
              <a:rPr lang="en-US" sz="1000" dirty="0"/>
              <a:t>Front Range JV</a:t>
            </a:r>
          </a:p>
          <a:p>
            <a:pPr algn="ctr"/>
            <a:r>
              <a:rPr lang="en-US" sz="1000" dirty="0"/>
              <a:t> GP, LLC</a:t>
            </a:r>
          </a:p>
          <a:p>
            <a:pPr algn="ctr"/>
            <a:r>
              <a:rPr lang="en-US" sz="1000">
                <a:solidFill>
                  <a:srgbClr val="FF0000"/>
                </a:solidFill>
              </a:rPr>
              <a:t>(</a:t>
            </a:r>
            <a:r>
              <a:rPr lang="en-US" sz="1000" smtClean="0">
                <a:solidFill>
                  <a:srgbClr val="FF0000"/>
                </a:solidFill>
              </a:rPr>
              <a:t>US-DE</a:t>
            </a:r>
            <a:r>
              <a:rPr lang="en-US" sz="1000" dirty="0" smtClean="0">
                <a:solidFill>
                  <a:srgbClr val="FF0000"/>
                </a:solidFill>
              </a:rPr>
              <a:t>) </a:t>
            </a:r>
            <a:r>
              <a:rPr lang="en-US" sz="1000" dirty="0">
                <a:solidFill>
                  <a:srgbClr val="FF0000"/>
                </a:solidFill>
              </a:rPr>
              <a:t>#7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73761" y="5094867"/>
            <a:ext cx="1581759" cy="82296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olid"/>
          </a:ln>
        </p:spPr>
        <p:txBody>
          <a:bodyPr rot="0" spcFirstLastPara="0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 smtClean="0"/>
              <a:t>Intermediate Delaware LPs</a:t>
            </a:r>
            <a:endParaRPr lang="en-US" sz="1000" dirty="0"/>
          </a:p>
          <a:p>
            <a:pPr algn="ctr"/>
            <a:r>
              <a:rPr lang="en-US" sz="1000" dirty="0" smtClean="0"/>
              <a:t>Controlled </a:t>
            </a:r>
            <a:r>
              <a:rPr lang="en-US" sz="1000" dirty="0"/>
              <a:t>by 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>Front </a:t>
            </a:r>
            <a:r>
              <a:rPr lang="en-US" sz="1000" dirty="0"/>
              <a:t>Range 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>JV GP</a:t>
            </a:r>
            <a:r>
              <a:rPr lang="en-US" sz="1000" dirty="0"/>
              <a:t>, </a:t>
            </a:r>
            <a:r>
              <a:rPr lang="en-US" sz="1000" dirty="0" smtClean="0"/>
              <a:t>LLC</a:t>
            </a:r>
            <a:endParaRPr lang="en-US" sz="1000" dirty="0"/>
          </a:p>
        </p:txBody>
      </p:sp>
      <p:sp>
        <p:nvSpPr>
          <p:cNvPr id="13" name="Regular Pentagon 12"/>
          <p:cNvSpPr/>
          <p:nvPr/>
        </p:nvSpPr>
        <p:spPr>
          <a:xfrm>
            <a:off x="2064296" y="2352633"/>
            <a:ext cx="1463040" cy="914400"/>
          </a:xfrm>
          <a:prstGeom prst="pentagon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dash"/>
          </a:ln>
        </p:spPr>
        <p:txBody>
          <a:bodyPr rot="0" spcFirstLastPara="0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 smtClean="0"/>
              <a:t>DCP Wholly Controlled </a:t>
            </a:r>
            <a:br>
              <a:rPr lang="en-US" sz="1000" dirty="0" smtClean="0"/>
            </a:br>
            <a:r>
              <a:rPr lang="en-US" sz="1000" dirty="0" smtClean="0"/>
              <a:t>Fund/ Co-Invest</a:t>
            </a:r>
            <a:br>
              <a:rPr lang="en-US" sz="1000" dirty="0" smtClean="0"/>
            </a:br>
            <a:r>
              <a:rPr lang="en-US" sz="1000" dirty="0" smtClean="0"/>
              <a:t> Vehicles</a:t>
            </a:r>
            <a:endParaRPr lang="en-US" sz="1000" dirty="0"/>
          </a:p>
          <a:p>
            <a:pPr algn="ctr"/>
            <a:r>
              <a:rPr lang="en-US" sz="1000" dirty="0">
                <a:solidFill>
                  <a:srgbClr val="FF0000"/>
                </a:solidFill>
              </a:rPr>
              <a:t>(</a:t>
            </a:r>
            <a:r>
              <a:rPr lang="en-US" sz="1000" dirty="0" smtClean="0">
                <a:solidFill>
                  <a:srgbClr val="FF0000"/>
                </a:solidFill>
              </a:rPr>
              <a:t>US-DE/KY) 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16" name="Regular Pentagon 15"/>
          <p:cNvSpPr/>
          <p:nvPr/>
        </p:nvSpPr>
        <p:spPr>
          <a:xfrm>
            <a:off x="3698412" y="2334245"/>
            <a:ext cx="1463040" cy="914400"/>
          </a:xfrm>
          <a:prstGeom prst="pentagon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dash"/>
          </a:ln>
        </p:spPr>
        <p:txBody>
          <a:bodyPr rot="0" spcFirstLastPara="0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 smtClean="0"/>
              <a:t>EQT Fund and Co-Invest</a:t>
            </a:r>
            <a:br>
              <a:rPr lang="en-US" sz="1000" dirty="0" smtClean="0"/>
            </a:br>
            <a:r>
              <a:rPr lang="en-US" sz="1000" dirty="0" smtClean="0"/>
              <a:t> Vehicles</a:t>
            </a:r>
            <a:endParaRPr lang="en-US" sz="1000" dirty="0"/>
          </a:p>
          <a:p>
            <a:pPr algn="ctr"/>
            <a:r>
              <a:rPr lang="en-US" sz="1000" dirty="0">
                <a:solidFill>
                  <a:srgbClr val="FF0000"/>
                </a:solidFill>
              </a:rPr>
              <a:t>(</a:t>
            </a:r>
            <a:r>
              <a:rPr lang="en-US" sz="1000" dirty="0" smtClean="0">
                <a:solidFill>
                  <a:srgbClr val="FF0000"/>
                </a:solidFill>
              </a:rPr>
              <a:t>US-DE)/LU 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996726" y="1770177"/>
            <a:ext cx="1280160" cy="640080"/>
          </a:xfrm>
          <a:prstGeom prst="roundRect">
            <a:avLst/>
          </a:prstGeom>
          <a:noFill/>
          <a:ln w="6350">
            <a:solidFill>
              <a:schemeClr val="tx1"/>
            </a:solidFill>
            <a:prstDash val="solid"/>
          </a:ln>
        </p:spPr>
        <p:txBody>
          <a:bodyPr rot="0" spcFirstLastPara="0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 smtClean="0"/>
              <a:t>EQT Wholly Owned </a:t>
            </a:r>
            <a:br>
              <a:rPr lang="en-US" sz="1000" dirty="0" smtClean="0"/>
            </a:br>
            <a:r>
              <a:rPr lang="en-US" sz="1000" dirty="0" smtClean="0"/>
              <a:t>General Partners/</a:t>
            </a:r>
            <a:r>
              <a:rPr lang="en-US" sz="1000" dirty="0" err="1" smtClean="0"/>
              <a:t>AIFM</a:t>
            </a:r>
            <a:endParaRPr lang="en-US" sz="1000" dirty="0"/>
          </a:p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(LU/US-DE)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372080" y="1954992"/>
            <a:ext cx="1280160" cy="640080"/>
          </a:xfrm>
          <a:prstGeom prst="roundRect">
            <a:avLst/>
          </a:prstGeom>
          <a:noFill/>
          <a:ln w="6350">
            <a:solidFill>
              <a:schemeClr val="tx1"/>
            </a:solidFill>
            <a:prstDash val="solid"/>
          </a:ln>
        </p:spPr>
        <p:txBody>
          <a:bodyPr rot="0" spcFirstLastPara="0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 smtClean="0"/>
              <a:t>DCP General Partners</a:t>
            </a:r>
            <a:endParaRPr lang="en-US" sz="1000" dirty="0"/>
          </a:p>
          <a:p>
            <a:pPr algn="ctr"/>
            <a:r>
              <a:rPr lang="en-US" sz="1000" dirty="0">
                <a:solidFill>
                  <a:srgbClr val="FF0000"/>
                </a:solidFill>
              </a:rPr>
              <a:t>(</a:t>
            </a:r>
            <a:r>
              <a:rPr lang="en-US" sz="1000" dirty="0" smtClean="0">
                <a:solidFill>
                  <a:srgbClr val="FF0000"/>
                </a:solidFill>
              </a:rPr>
              <a:t>US-DE) 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81000" y="1076554"/>
            <a:ext cx="1280160" cy="640080"/>
          </a:xfrm>
          <a:prstGeom prst="rect">
            <a:avLst/>
          </a:prstGeom>
          <a:noFill/>
          <a:ln w="6350">
            <a:solidFill>
              <a:schemeClr val="tx1"/>
            </a:solidFill>
            <a:prstDash val="solid"/>
          </a:ln>
        </p:spPr>
        <p:txBody>
          <a:bodyPr rot="0" spcFirstLastPara="0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 smtClean="0"/>
              <a:t>Digital Colony</a:t>
            </a:r>
            <a:br>
              <a:rPr lang="en-US" sz="1000" dirty="0" smtClean="0"/>
            </a:br>
            <a:r>
              <a:rPr lang="en-US" sz="1000" dirty="0" smtClean="0"/>
              <a:t>GP, LLC</a:t>
            </a:r>
            <a:endParaRPr lang="en-US" sz="1000" dirty="0"/>
          </a:p>
          <a:p>
            <a:pPr algn="ctr"/>
            <a:r>
              <a:rPr lang="en-US" sz="1000" dirty="0">
                <a:solidFill>
                  <a:srgbClr val="FF0000"/>
                </a:solidFill>
              </a:rPr>
              <a:t>(</a:t>
            </a:r>
            <a:r>
              <a:rPr lang="en-US" sz="1000" dirty="0" smtClean="0">
                <a:solidFill>
                  <a:srgbClr val="FF0000"/>
                </a:solidFill>
              </a:rPr>
              <a:t>US-DE) 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001229" y="884420"/>
            <a:ext cx="1280160" cy="640080"/>
          </a:xfrm>
          <a:prstGeom prst="rect">
            <a:avLst/>
          </a:prstGeom>
          <a:noFill/>
          <a:ln w="6350">
            <a:solidFill>
              <a:schemeClr val="tx1"/>
            </a:solidFill>
            <a:prstDash val="solid"/>
          </a:ln>
        </p:spPr>
        <p:txBody>
          <a:bodyPr rot="0" spcFirstLastPara="0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 smtClean="0"/>
              <a:t>EQT AB</a:t>
            </a:r>
            <a:endParaRPr lang="en-US" sz="1000" dirty="0"/>
          </a:p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(Sweden)</a:t>
            </a:r>
            <a:endParaRPr lang="en-US" sz="1000" dirty="0">
              <a:solidFill>
                <a:srgbClr val="FF0000"/>
              </a:solidFill>
            </a:endParaRPr>
          </a:p>
        </p:txBody>
      </p:sp>
      <p:cxnSp>
        <p:nvCxnSpPr>
          <p:cNvPr id="36" name="Straight Arrow Connector 35"/>
          <p:cNvCxnSpPr>
            <a:stCxn id="25" idx="2"/>
            <a:endCxn id="24" idx="0"/>
          </p:cNvCxnSpPr>
          <p:nvPr/>
        </p:nvCxnSpPr>
        <p:spPr>
          <a:xfrm flipH="1">
            <a:off x="1012160" y="1716634"/>
            <a:ext cx="8920" cy="23835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1991748" y="1396594"/>
            <a:ext cx="1221802" cy="719435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olid"/>
          </a:ln>
        </p:spPr>
        <p:txBody>
          <a:bodyPr rot="0" spcFirstLastPara="0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 smtClean="0"/>
              <a:t>DCP </a:t>
            </a:r>
            <a:br>
              <a:rPr lang="en-US" sz="1000" dirty="0" smtClean="0"/>
            </a:br>
            <a:r>
              <a:rPr lang="en-US" sz="1000" dirty="0" smtClean="0"/>
              <a:t>LPs/Co-Investors</a:t>
            </a:r>
            <a:br>
              <a:rPr lang="en-US" sz="1000" dirty="0" smtClean="0"/>
            </a:b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3561979" y="1396594"/>
            <a:ext cx="1221802" cy="719435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olid"/>
          </a:ln>
        </p:spPr>
        <p:txBody>
          <a:bodyPr rot="0" spcFirstLastPara="0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 smtClean="0"/>
              <a:t>EQT </a:t>
            </a:r>
            <a:br>
              <a:rPr lang="en-US" sz="1000" dirty="0" smtClean="0"/>
            </a:br>
            <a:r>
              <a:rPr lang="en-US" sz="1000" dirty="0" smtClean="0"/>
              <a:t>LPs/Co-Investors</a:t>
            </a:r>
            <a:br>
              <a:rPr lang="en-US" sz="1000" dirty="0" smtClean="0"/>
            </a:br>
            <a:endParaRPr lang="en-US" sz="1000" dirty="0">
              <a:solidFill>
                <a:srgbClr val="FF0000"/>
              </a:solidFill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>
            <a:off x="1520841" y="1716634"/>
            <a:ext cx="0" cy="64393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3" name="Group 82"/>
          <p:cNvGrpSpPr/>
          <p:nvPr/>
        </p:nvGrpSpPr>
        <p:grpSpPr>
          <a:xfrm>
            <a:off x="77511" y="7522135"/>
            <a:ext cx="1403074" cy="725060"/>
            <a:chOff x="238988" y="74047"/>
            <a:chExt cx="1403074" cy="725060"/>
          </a:xfrm>
        </p:grpSpPr>
        <p:cxnSp>
          <p:nvCxnSpPr>
            <p:cNvPr id="84" name="Straight Connector 83"/>
            <p:cNvCxnSpPr/>
            <p:nvPr/>
          </p:nvCxnSpPr>
          <p:spPr>
            <a:xfrm>
              <a:off x="364270" y="477806"/>
              <a:ext cx="307169" cy="0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364270" y="698638"/>
              <a:ext cx="307169" cy="0"/>
            </a:xfrm>
            <a:prstGeom prst="line">
              <a:avLst/>
            </a:prstGeom>
            <a:ln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/>
            <p:cNvSpPr txBox="1">
              <a:spLocks noChangeAspect="1"/>
            </p:cNvSpPr>
            <p:nvPr/>
          </p:nvSpPr>
          <p:spPr>
            <a:xfrm>
              <a:off x="733668" y="624316"/>
              <a:ext cx="908394" cy="1747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36" dirty="0">
                  <a:latin typeface="Arial" panose="020B0604020202020204" pitchFamily="34" charset="0"/>
                  <a:cs typeface="Arial" panose="020B0604020202020204" pitchFamily="34" charset="0"/>
                </a:rPr>
                <a:t>General Partner</a:t>
              </a:r>
            </a:p>
          </p:txBody>
        </p:sp>
        <p:sp>
          <p:nvSpPr>
            <p:cNvPr id="87" name="TextBox 86"/>
            <p:cNvSpPr txBox="1">
              <a:spLocks noChangeAspect="1"/>
            </p:cNvSpPr>
            <p:nvPr/>
          </p:nvSpPr>
          <p:spPr>
            <a:xfrm>
              <a:off x="733668" y="390411"/>
              <a:ext cx="908394" cy="1747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36" dirty="0">
                  <a:latin typeface="Arial" panose="020B0604020202020204" pitchFamily="34" charset="0"/>
                  <a:cs typeface="Arial" panose="020B0604020202020204" pitchFamily="34" charset="0"/>
                </a:rPr>
                <a:t>Economic Ownership</a:t>
              </a:r>
            </a:p>
          </p:txBody>
        </p:sp>
        <p:sp>
          <p:nvSpPr>
            <p:cNvPr id="88" name="TextBox 87"/>
            <p:cNvSpPr txBox="1">
              <a:spLocks noChangeAspect="1"/>
            </p:cNvSpPr>
            <p:nvPr/>
          </p:nvSpPr>
          <p:spPr>
            <a:xfrm>
              <a:off x="238988" y="74047"/>
              <a:ext cx="908394" cy="2572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36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All rights are 100% unless noted otherwise</a:t>
              </a:r>
            </a:p>
          </p:txBody>
        </p:sp>
      </p:grpSp>
      <p:sp>
        <p:nvSpPr>
          <p:cNvPr id="116" name="TextBox 115"/>
          <p:cNvSpPr txBox="1"/>
          <p:nvPr/>
        </p:nvSpPr>
        <p:spPr>
          <a:xfrm>
            <a:off x="479039" y="51032"/>
            <a:ext cx="5737766" cy="73866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400" u="sng" noProof="0" dirty="0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Post-Transaction Ownership Chart of Front Range </a:t>
            </a:r>
            <a:r>
              <a:rPr lang="en-US" sz="2400" u="sng" noProof="0" dirty="0" err="1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TopCo</a:t>
            </a:r>
            <a:r>
              <a:rPr lang="en-US" sz="2400" u="sng" noProof="0" dirty="0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, Inc.</a:t>
            </a:r>
          </a:p>
        </p:txBody>
      </p:sp>
      <p:sp>
        <p:nvSpPr>
          <p:cNvPr id="122" name="TextBox 121"/>
          <p:cNvSpPr txBox="1">
            <a:spLocks noChangeAspect="1"/>
          </p:cNvSpPr>
          <p:nvPr/>
        </p:nvSpPr>
        <p:spPr>
          <a:xfrm>
            <a:off x="1447697" y="6026265"/>
            <a:ext cx="908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Approx.</a:t>
            </a:r>
            <a:br>
              <a:rPr lang="en-US" sz="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7.6%</a:t>
            </a:r>
          </a:p>
          <a:p>
            <a:pPr algn="ctr"/>
            <a:r>
              <a:rPr lang="en-US" sz="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Equity</a:t>
            </a:r>
            <a:endParaRPr lang="en-US" sz="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TextBox 122"/>
          <p:cNvSpPr txBox="1">
            <a:spLocks noChangeAspect="1"/>
          </p:cNvSpPr>
          <p:nvPr/>
        </p:nvSpPr>
        <p:spPr>
          <a:xfrm>
            <a:off x="620548" y="6248174"/>
            <a:ext cx="908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Approx.</a:t>
            </a:r>
            <a:br>
              <a:rPr lang="en-US" sz="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45.3%</a:t>
            </a:r>
          </a:p>
          <a:p>
            <a:pPr algn="ctr"/>
            <a:r>
              <a:rPr lang="en-US" sz="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Equity</a:t>
            </a:r>
            <a:endParaRPr lang="en-US" sz="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TextBox 123"/>
          <p:cNvSpPr txBox="1">
            <a:spLocks noChangeAspect="1"/>
          </p:cNvSpPr>
          <p:nvPr/>
        </p:nvSpPr>
        <p:spPr>
          <a:xfrm>
            <a:off x="1905000" y="6019800"/>
            <a:ext cx="908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Approx. </a:t>
            </a:r>
          </a:p>
          <a:p>
            <a:pPr algn="ctr"/>
            <a:r>
              <a:rPr lang="en-US" sz="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45.3%</a:t>
            </a:r>
          </a:p>
          <a:p>
            <a:pPr algn="ctr"/>
            <a:r>
              <a:rPr lang="en-US" sz="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Equity</a:t>
            </a:r>
            <a:endParaRPr lang="en-US" sz="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0"/>
          <p:cNvSpPr txBox="1">
            <a:spLocks noChangeAspect="1"/>
          </p:cNvSpPr>
          <p:nvPr/>
        </p:nvSpPr>
        <p:spPr>
          <a:xfrm>
            <a:off x="4728412" y="8146726"/>
            <a:ext cx="9083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(See Page 2 for Zayo entities)</a:t>
            </a:r>
            <a:endParaRPr lang="en-US" sz="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643554" y="7023158"/>
            <a:ext cx="1280160" cy="6400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txBody>
          <a:bodyPr rot="0" spcFirstLastPara="0" vert="horz" wrap="none" lIns="147781" tIns="73891" rIns="147781" bIns="73891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 smtClean="0"/>
              <a:t>Intermediate Wholly </a:t>
            </a:r>
            <a:br>
              <a:rPr lang="en-US" sz="1000" dirty="0" smtClean="0"/>
            </a:br>
            <a:r>
              <a:rPr lang="en-US" sz="1000" dirty="0" smtClean="0"/>
              <a:t>Owned Holding</a:t>
            </a:r>
            <a:endParaRPr lang="en-US" sz="1000" dirty="0"/>
          </a:p>
          <a:p>
            <a:pPr algn="ctr"/>
            <a:r>
              <a:rPr lang="en-US" sz="1000" dirty="0" smtClean="0"/>
              <a:t>Companies </a:t>
            </a:r>
            <a:r>
              <a:rPr lang="en-US" sz="1000" dirty="0" smtClean="0">
                <a:solidFill>
                  <a:srgbClr val="FF0000"/>
                </a:solidFill>
              </a:rPr>
              <a:t>(US-DE)</a:t>
            </a:r>
            <a:endParaRPr lang="en-US" sz="1000" dirty="0">
              <a:solidFill>
                <a:srgbClr val="FF0000"/>
              </a:solidFill>
            </a:endParaRPr>
          </a:p>
        </p:txBody>
      </p:sp>
      <p:cxnSp>
        <p:nvCxnSpPr>
          <p:cNvPr id="56" name="Straight Arrow Connector 55"/>
          <p:cNvCxnSpPr>
            <a:stCxn id="26" idx="2"/>
            <a:endCxn id="23" idx="0"/>
          </p:cNvCxnSpPr>
          <p:nvPr/>
        </p:nvCxnSpPr>
        <p:spPr>
          <a:xfrm flipH="1">
            <a:off x="5636806" y="1524500"/>
            <a:ext cx="4503" cy="24567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40" idx="4"/>
            <a:endCxn id="16" idx="0"/>
          </p:cNvCxnSpPr>
          <p:nvPr/>
        </p:nvCxnSpPr>
        <p:spPr>
          <a:xfrm>
            <a:off x="4172880" y="2116029"/>
            <a:ext cx="257052" cy="21821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37" idx="4"/>
            <a:endCxn id="13" idx="0"/>
          </p:cNvCxnSpPr>
          <p:nvPr/>
        </p:nvCxnSpPr>
        <p:spPr>
          <a:xfrm>
            <a:off x="2602649" y="2116029"/>
            <a:ext cx="193167" cy="23660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6216805" y="2419905"/>
            <a:ext cx="0" cy="253529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>
            <a:stCxn id="9" idx="2"/>
            <a:endCxn id="4" idx="0"/>
          </p:cNvCxnSpPr>
          <p:nvPr/>
        </p:nvCxnSpPr>
        <p:spPr>
          <a:xfrm>
            <a:off x="3276552" y="5143549"/>
            <a:ext cx="2463" cy="1046116"/>
          </a:xfrm>
          <a:prstGeom prst="straightConnector1">
            <a:avLst/>
          </a:prstGeom>
          <a:ln w="127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/>
          <p:nvPr/>
        </p:nvCxnSpPr>
        <p:spPr>
          <a:xfrm flipH="1">
            <a:off x="3909431" y="4955204"/>
            <a:ext cx="2307374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Arrow Connector 169"/>
          <p:cNvCxnSpPr>
            <a:stCxn id="24" idx="3"/>
          </p:cNvCxnSpPr>
          <p:nvPr/>
        </p:nvCxnSpPr>
        <p:spPr>
          <a:xfrm>
            <a:off x="1652240" y="2275032"/>
            <a:ext cx="513263" cy="320040"/>
          </a:xfrm>
          <a:prstGeom prst="straightConnector1">
            <a:avLst/>
          </a:prstGeom>
          <a:ln w="127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Elbow Connector 171"/>
          <p:cNvCxnSpPr>
            <a:stCxn id="23" idx="2"/>
          </p:cNvCxnSpPr>
          <p:nvPr/>
        </p:nvCxnSpPr>
        <p:spPr>
          <a:xfrm rot="5400000">
            <a:off x="5071777" y="2379314"/>
            <a:ext cx="534086" cy="595973"/>
          </a:xfrm>
          <a:prstGeom prst="bentConnector2">
            <a:avLst/>
          </a:prstGeom>
          <a:ln w="127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Elbow Connector 175"/>
          <p:cNvCxnSpPr>
            <a:stCxn id="24" idx="2"/>
          </p:cNvCxnSpPr>
          <p:nvPr/>
        </p:nvCxnSpPr>
        <p:spPr>
          <a:xfrm rot="16200000" flipH="1">
            <a:off x="759519" y="2847713"/>
            <a:ext cx="1484871" cy="979588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Elbow Connector 177"/>
          <p:cNvCxnSpPr>
            <a:endCxn id="9" idx="0"/>
          </p:cNvCxnSpPr>
          <p:nvPr/>
        </p:nvCxnSpPr>
        <p:spPr>
          <a:xfrm>
            <a:off x="1995748" y="4079943"/>
            <a:ext cx="1280804" cy="423526"/>
          </a:xfrm>
          <a:prstGeom prst="bentConnector2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Box 178"/>
          <p:cNvSpPr txBox="1">
            <a:spLocks noChangeAspect="1"/>
          </p:cNvSpPr>
          <p:nvPr/>
        </p:nvSpPr>
        <p:spPr>
          <a:xfrm>
            <a:off x="5366220" y="3510288"/>
            <a:ext cx="908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45%</a:t>
            </a:r>
          </a:p>
          <a:p>
            <a:pPr algn="ctr"/>
            <a:r>
              <a:rPr lang="en-US" sz="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Board</a:t>
            </a:r>
          </a:p>
          <a:p>
            <a:pPr algn="ctr"/>
            <a:r>
              <a:rPr lang="en-US" sz="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Representation</a:t>
            </a:r>
            <a:endParaRPr lang="en-US" sz="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TextBox 179"/>
          <p:cNvSpPr txBox="1">
            <a:spLocks noChangeAspect="1"/>
          </p:cNvSpPr>
          <p:nvPr/>
        </p:nvSpPr>
        <p:spPr>
          <a:xfrm>
            <a:off x="901584" y="3431276"/>
            <a:ext cx="12007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45%</a:t>
            </a:r>
          </a:p>
          <a:p>
            <a:pPr algn="ctr"/>
            <a:r>
              <a:rPr lang="en-US" sz="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Board </a:t>
            </a:r>
          </a:p>
          <a:p>
            <a:pPr algn="ctr"/>
            <a:r>
              <a:rPr lang="en-US" sz="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Representation</a:t>
            </a:r>
            <a:endParaRPr lang="en-US" sz="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TextBox 180"/>
          <p:cNvSpPr txBox="1">
            <a:spLocks noChangeAspect="1"/>
          </p:cNvSpPr>
          <p:nvPr/>
        </p:nvSpPr>
        <p:spPr>
          <a:xfrm>
            <a:off x="4806239" y="4539651"/>
            <a:ext cx="9083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10%</a:t>
            </a:r>
          </a:p>
          <a:p>
            <a:pPr algn="ctr"/>
            <a:r>
              <a:rPr lang="en-US" sz="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Board Representation</a:t>
            </a:r>
          </a:p>
          <a:p>
            <a:pPr algn="ctr"/>
            <a:endParaRPr lang="en-US" sz="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Rectangle 183"/>
          <p:cNvSpPr/>
          <p:nvPr/>
        </p:nvSpPr>
        <p:spPr>
          <a:xfrm>
            <a:off x="4548968" y="4141174"/>
            <a:ext cx="887275" cy="41442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olid"/>
          </a:ln>
        </p:spPr>
        <p:txBody>
          <a:bodyPr rot="0" spcFirstLastPara="0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 smtClean="0"/>
              <a:t>FMR, LLC</a:t>
            </a:r>
            <a:endParaRPr lang="en-US" sz="1000" dirty="0">
              <a:solidFill>
                <a:srgbClr val="FF0000"/>
              </a:solidFill>
            </a:endParaRPr>
          </a:p>
        </p:txBody>
      </p:sp>
      <p:cxnSp>
        <p:nvCxnSpPr>
          <p:cNvPr id="12" name="Elbow Connector 11"/>
          <p:cNvCxnSpPr>
            <a:endCxn id="11" idx="0"/>
          </p:cNvCxnSpPr>
          <p:nvPr/>
        </p:nvCxnSpPr>
        <p:spPr>
          <a:xfrm rot="5400000">
            <a:off x="739811" y="3669174"/>
            <a:ext cx="2150523" cy="700862"/>
          </a:xfrm>
          <a:prstGeom prst="bentConnector3">
            <a:avLst/>
          </a:prstGeom>
          <a:ln w="12700">
            <a:solidFill>
              <a:schemeClr val="tx1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16" idx="2"/>
          </p:cNvCxnSpPr>
          <p:nvPr/>
        </p:nvCxnSpPr>
        <p:spPr>
          <a:xfrm rot="5400000">
            <a:off x="2496800" y="2863132"/>
            <a:ext cx="1095519" cy="1866540"/>
          </a:xfrm>
          <a:prstGeom prst="bentConnector2">
            <a:avLst/>
          </a:prstGeom>
          <a:ln w="12700">
            <a:solidFill>
              <a:schemeClr val="tx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2106496" y="4344162"/>
            <a:ext cx="4793" cy="750705"/>
          </a:xfrm>
          <a:prstGeom prst="straightConnector1">
            <a:avLst/>
          </a:prstGeom>
          <a:ln w="12700">
            <a:solidFill>
              <a:schemeClr val="tx1"/>
            </a:solidFill>
            <a:prstDash val="lgDashDot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endCxn id="4" idx="1"/>
          </p:cNvCxnSpPr>
          <p:nvPr/>
        </p:nvCxnSpPr>
        <p:spPr>
          <a:xfrm rot="16200000" flipH="1">
            <a:off x="2078162" y="5948932"/>
            <a:ext cx="568396" cy="553149"/>
          </a:xfrm>
          <a:prstGeom prst="bentConnector2">
            <a:avLst/>
          </a:prstGeom>
          <a:ln w="12700">
            <a:solidFill>
              <a:schemeClr val="tx1"/>
            </a:solidFill>
            <a:prstDash val="lgDashDot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11" idx="2"/>
          </p:cNvCxnSpPr>
          <p:nvPr/>
        </p:nvCxnSpPr>
        <p:spPr>
          <a:xfrm rot="16200000" flipH="1">
            <a:off x="1649478" y="5732989"/>
            <a:ext cx="795074" cy="1164749"/>
          </a:xfrm>
          <a:prstGeom prst="bentConnector2">
            <a:avLst/>
          </a:prstGeom>
          <a:ln w="127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184" idx="2"/>
            <a:endCxn id="9" idx="3"/>
          </p:cNvCxnSpPr>
          <p:nvPr/>
        </p:nvCxnSpPr>
        <p:spPr>
          <a:xfrm rot="5400000">
            <a:off x="4320664" y="4151566"/>
            <a:ext cx="267911" cy="1075974"/>
          </a:xfrm>
          <a:prstGeom prst="bentConnector2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>
            <a:off x="1711306" y="4230140"/>
            <a:ext cx="2837662" cy="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1711306" y="4230140"/>
            <a:ext cx="0" cy="864727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224539" y="8422529"/>
            <a:ext cx="307169" cy="0"/>
          </a:xfrm>
          <a:prstGeom prst="line">
            <a:avLst/>
          </a:prstGeom>
          <a:ln>
            <a:solidFill>
              <a:schemeClr val="tx1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>
            <a:spLocks noChangeAspect="1"/>
          </p:cNvSpPr>
          <p:nvPr/>
        </p:nvSpPr>
        <p:spPr>
          <a:xfrm>
            <a:off x="593560" y="8288997"/>
            <a:ext cx="908394" cy="257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36" dirty="0" smtClean="0">
                <a:latin typeface="Arial" panose="020B0604020202020204" pitchFamily="34" charset="0"/>
                <a:cs typeface="Arial" panose="020B0604020202020204" pitchFamily="34" charset="0"/>
              </a:rPr>
              <a:t>Digital Colony </a:t>
            </a:r>
            <a:br>
              <a:rPr lang="en-US" sz="536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536" dirty="0" smtClean="0">
                <a:latin typeface="Arial" panose="020B0604020202020204" pitchFamily="34" charset="0"/>
                <a:cs typeface="Arial" panose="020B0604020202020204" pitchFamily="34" charset="0"/>
              </a:rPr>
              <a:t>Indirect Equity</a:t>
            </a:r>
            <a:endParaRPr lang="en-US" sz="53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0" name="Straight Connector 109"/>
          <p:cNvCxnSpPr/>
          <p:nvPr/>
        </p:nvCxnSpPr>
        <p:spPr>
          <a:xfrm>
            <a:off x="234760" y="8656320"/>
            <a:ext cx="307169" cy="0"/>
          </a:xfrm>
          <a:prstGeom prst="line">
            <a:avLst/>
          </a:prstGeom>
          <a:ln>
            <a:solidFill>
              <a:schemeClr val="tx1"/>
            </a:solidFill>
            <a:prstDash val="lgDashDot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>
            <a:spLocks noChangeAspect="1"/>
          </p:cNvSpPr>
          <p:nvPr/>
        </p:nvSpPr>
        <p:spPr>
          <a:xfrm>
            <a:off x="604599" y="8540077"/>
            <a:ext cx="908394" cy="257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36" dirty="0" smtClean="0">
                <a:latin typeface="Arial" panose="020B0604020202020204" pitchFamily="34" charset="0"/>
                <a:cs typeface="Arial" panose="020B0604020202020204" pitchFamily="34" charset="0"/>
              </a:rPr>
              <a:t>EQT </a:t>
            </a:r>
            <a:br>
              <a:rPr lang="en-US" sz="536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536" dirty="0" smtClean="0">
                <a:latin typeface="Arial" panose="020B0604020202020204" pitchFamily="34" charset="0"/>
                <a:cs typeface="Arial" panose="020B0604020202020204" pitchFamily="34" charset="0"/>
              </a:rPr>
              <a:t>Indirect Equity</a:t>
            </a:r>
            <a:endParaRPr lang="en-US" sz="53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4" name="Straight Connector 113"/>
          <p:cNvCxnSpPr/>
          <p:nvPr/>
        </p:nvCxnSpPr>
        <p:spPr>
          <a:xfrm>
            <a:off x="233575" y="8880460"/>
            <a:ext cx="307169" cy="0"/>
          </a:xfrm>
          <a:prstGeom prst="line">
            <a:avLst/>
          </a:prstGeom>
          <a:ln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>
            <a:spLocks noChangeAspect="1"/>
          </p:cNvSpPr>
          <p:nvPr/>
        </p:nvSpPr>
        <p:spPr>
          <a:xfrm>
            <a:off x="572191" y="8776358"/>
            <a:ext cx="908394" cy="257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36" dirty="0" smtClean="0">
                <a:latin typeface="Arial" panose="020B0604020202020204" pitchFamily="34" charset="0"/>
                <a:cs typeface="Arial" panose="020B0604020202020204" pitchFamily="34" charset="0"/>
              </a:rPr>
              <a:t>FMR </a:t>
            </a:r>
            <a:br>
              <a:rPr lang="en-US" sz="536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536" dirty="0" smtClean="0">
                <a:latin typeface="Arial" panose="020B0604020202020204" pitchFamily="34" charset="0"/>
                <a:cs typeface="Arial" panose="020B0604020202020204" pitchFamily="34" charset="0"/>
              </a:rPr>
              <a:t>Indirect Equity</a:t>
            </a:r>
            <a:endParaRPr lang="en-US" sz="53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Straight Arrow Connector 67"/>
          <p:cNvCxnSpPr>
            <a:stCxn id="4" idx="2"/>
            <a:endCxn id="65" idx="0"/>
          </p:cNvCxnSpPr>
          <p:nvPr/>
        </p:nvCxnSpPr>
        <p:spPr>
          <a:xfrm>
            <a:off x="3279015" y="6829745"/>
            <a:ext cx="4619" cy="19341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65" idx="2"/>
            <a:endCxn id="8" idx="0"/>
          </p:cNvCxnSpPr>
          <p:nvPr/>
        </p:nvCxnSpPr>
        <p:spPr>
          <a:xfrm>
            <a:off x="3283634" y="7663238"/>
            <a:ext cx="0" cy="24166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1711306" y="5917826"/>
            <a:ext cx="0" cy="711574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>
            <a:off x="1720852" y="6629400"/>
            <a:ext cx="922702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Elbow Connector 2"/>
          <p:cNvCxnSpPr>
            <a:stCxn id="9" idx="1"/>
            <a:endCxn id="11" idx="3"/>
          </p:cNvCxnSpPr>
          <p:nvPr/>
        </p:nvCxnSpPr>
        <p:spPr>
          <a:xfrm rot="10800000" flipV="1">
            <a:off x="2255520" y="4823509"/>
            <a:ext cx="380952" cy="682838"/>
          </a:xfrm>
          <a:prstGeom prst="bentConnector3">
            <a:avLst/>
          </a:prstGeom>
          <a:ln w="127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3130137" y="8711601"/>
            <a:ext cx="645262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67" dirty="0" smtClean="0"/>
              <a:t>Page 3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8633851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1022"/>
  <p:tag name="AS_OS" val="Microsoft Windows NT 6.1.7601 Service Pack 1"/>
  <p:tag name="AS_RELEASE_DATE" val="2013.10.24"/>
  <p:tag name="AS_TITLE" val="Aspose.Slides for .NET 4.0"/>
  <p:tag name="AS_VERSION" val="8.0.0.0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Uigh" typeface="Microsoft Uighur"/>
        <a:font script="Beng" typeface="Vrinda"/>
        <a:font script="Thai" typeface="Angsana New"/>
        <a:font script="Mlym" typeface="Kartika"/>
        <a:font script="Taml" typeface="Latha"/>
        <a:font script="Yiii" typeface="Microsoft Yi Baiti"/>
        <a:font script="Cher" typeface="Plantagenet Cherokee"/>
        <a:font script="Gujr" typeface="Shruti"/>
        <a:font script="Viet" typeface="Times New Roman"/>
        <a:font script="Mong" typeface="Mongolian Baiti"/>
        <a:font script="Arab" typeface="Times New Roman"/>
        <a:font script="Hebr" typeface="Times New Roman"/>
        <a:font script="Telu" typeface="Gautami"/>
        <a:font script="Ethi" typeface="Nyala"/>
        <a:font script="Jpan" typeface="ＭＳ Ｐゴシック"/>
        <a:font script="Sinh" typeface="Iskoola Pota"/>
        <a:font script="Deva" typeface="Mangal"/>
        <a:font script="Knda" typeface="Tunga"/>
        <a:font script="Tibt" typeface="Microsoft Himalaya"/>
        <a:font script="Khmr" typeface="MoolBoran"/>
        <a:font script="Orya" typeface="Kalinga"/>
        <a:font script="Hant" typeface="新細明體"/>
        <a:font script="Laoo" typeface="DokChampa"/>
        <a:font script="Hans" typeface="宋体"/>
        <a:font script="Geor" typeface="Sylfaen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Calibri"/>
        <a:ea typeface=""/>
        <a:cs typeface=""/>
        <a:font script="Uigh" typeface="Microsoft Uighur"/>
        <a:font script="Beng" typeface="Vrinda"/>
        <a:font script="Thai" typeface="Cordia New"/>
        <a:font script="Mlym" typeface="Kartika"/>
        <a:font script="Taml" typeface="Latha"/>
        <a:font script="Yiii" typeface="Microsoft Yi Baiti"/>
        <a:font script="Cher" typeface="Plantagenet Cherokee"/>
        <a:font script="Gujr" typeface="Shruti"/>
        <a:font script="Viet" typeface="Arial"/>
        <a:font script="Mong" typeface="Mongolian Baiti"/>
        <a:font script="Arab" typeface="Arial"/>
        <a:font script="Hebr" typeface="Arial"/>
        <a:font script="Telu" typeface="Gautami"/>
        <a:font script="Ethi" typeface="Nyala"/>
        <a:font script="Jpan" typeface="ＭＳ Ｐゴシック"/>
        <a:font script="Sinh" typeface="Iskoola Pota"/>
        <a:font script="Deva" typeface="Mangal"/>
        <a:font script="Knda" typeface="Tunga"/>
        <a:font script="Tibt" typeface="Microsoft Himalaya"/>
        <a:font script="Khmr" typeface="DaunPenh"/>
        <a:font script="Orya" typeface="Kalinga"/>
        <a:font script="Hant" typeface="新細明體"/>
        <a:font script="Laoo" typeface="DokChampa"/>
        <a:font script="Hans" typeface="宋体"/>
        <a:font script="Geor" typeface="Sylfaen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Uigh" typeface="Microsoft Uighur"/>
        <a:font script="Beng" typeface="Vrinda"/>
        <a:font script="Thai" typeface="Angsana New"/>
        <a:font script="Mlym" typeface="Kartika"/>
        <a:font script="Taml" typeface="Latha"/>
        <a:font script="Yiii" typeface="Microsoft Yi Baiti"/>
        <a:font script="Cher" typeface="Plantagenet Cherokee"/>
        <a:font script="Gujr" typeface="Shruti"/>
        <a:font script="Viet" typeface="Times New Roman"/>
        <a:font script="Mong" typeface="Mongolian Baiti"/>
        <a:font script="Arab" typeface="Times New Roman"/>
        <a:font script="Hebr" typeface="Times New Roman"/>
        <a:font script="Telu" typeface="Gautami"/>
        <a:font script="Ethi" typeface="Nyala"/>
        <a:font script="Jpan" typeface="ＭＳ Ｐゴシック"/>
        <a:font script="Sinh" typeface="Iskoola Pota"/>
        <a:font script="Deva" typeface="Mangal"/>
        <a:font script="Knda" typeface="Tunga"/>
        <a:font script="Tibt" typeface="Microsoft Himalaya"/>
        <a:font script="Khmr" typeface="MoolBoran"/>
        <a:font script="Orya" typeface="Kalinga"/>
        <a:font script="Hant" typeface="新細明體"/>
        <a:font script="Laoo" typeface="DokChampa"/>
        <a:font script="Hans" typeface="宋体"/>
        <a:font script="Geor" typeface="Sylfaen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Calibri"/>
        <a:ea typeface=""/>
        <a:cs typeface=""/>
        <a:font script="Uigh" typeface="Microsoft Uighur"/>
        <a:font script="Beng" typeface="Vrinda"/>
        <a:font script="Thai" typeface="Cordia New"/>
        <a:font script="Mlym" typeface="Kartika"/>
        <a:font script="Taml" typeface="Latha"/>
        <a:font script="Yiii" typeface="Microsoft Yi Baiti"/>
        <a:font script="Cher" typeface="Plantagenet Cherokee"/>
        <a:font script="Gujr" typeface="Shruti"/>
        <a:font script="Viet" typeface="Arial"/>
        <a:font script="Mong" typeface="Mongolian Baiti"/>
        <a:font script="Arab" typeface="Arial"/>
        <a:font script="Hebr" typeface="Arial"/>
        <a:font script="Telu" typeface="Gautami"/>
        <a:font script="Ethi" typeface="Nyala"/>
        <a:font script="Jpan" typeface="ＭＳ Ｐゴシック"/>
        <a:font script="Sinh" typeface="Iskoola Pota"/>
        <a:font script="Deva" typeface="Mangal"/>
        <a:font script="Knda" typeface="Tunga"/>
        <a:font script="Tibt" typeface="Microsoft Himalaya"/>
        <a:font script="Khmr" typeface="DaunPenh"/>
        <a:font script="Orya" typeface="Kalinga"/>
        <a:font script="Hant" typeface="新細明體"/>
        <a:font script="Laoo" typeface="DokChampa"/>
        <a:font script="Hans" typeface="宋体"/>
        <a:font script="Geor" typeface="Sylfaen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57915D6423BED549AAA81833071A647D" ma:contentTypeVersion="56" ma:contentTypeDescription="" ma:contentTypeScope="" ma:versionID="56c065a95d7d42349e90cd583b4d1af9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af2abde1a0b6371d480e25bd0fb5d73b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UT</Prefix>
    <DocumentSetType xmlns="dc463f71-b30c-4ab2-9473-d307f9d35888">Initial Filing</DocumentSetType>
    <Visibility xmlns="dc463f71-b30c-4ab2-9473-d307f9d35888">Full Visibility</Visibility>
    <IsConfidential xmlns="dc463f71-b30c-4ab2-9473-d307f9d35888">false</IsConfidential>
    <AgendaOrder xmlns="dc463f71-b30c-4ab2-9473-d307f9d35888">false</AgendaOrder>
    <CaseType xmlns="dc463f71-b30c-4ab2-9473-d307f9d35888">Transfer of Property</CaseType>
    <IndustryCode xmlns="dc463f71-b30c-4ab2-9473-d307f9d35888">170</IndustryCode>
    <CaseStatus xmlns="dc463f71-b30c-4ab2-9473-d307f9d35888">Closed</CaseStatus>
    <OpenedDate xmlns="dc463f71-b30c-4ab2-9473-d307f9d35888">2019-08-30T07:00:00+00:00</OpenedDate>
    <SignificantOrder xmlns="dc463f71-b30c-4ab2-9473-d307f9d35888">false</SignificantOrder>
    <Date1 xmlns="dc463f71-b30c-4ab2-9473-d307f9d35888">2019-08-30T07:00:00+00:00</Date1>
    <IsDocumentOrder xmlns="dc463f71-b30c-4ab2-9473-d307f9d35888">false</IsDocumentOrder>
    <IsHighlyConfidential xmlns="dc463f71-b30c-4ab2-9473-d307f9d35888">false</IsHighlyConfidential>
    <CaseCompanyNames xmlns="dc463f71-b30c-4ab2-9473-d307f9d35888">Zayo Group, LLC;Electric Lightwave, LLC</CaseCompanyNames>
    <Nickname xmlns="http://schemas.microsoft.com/sharepoint/v3" xsi:nil="true"/>
    <DocketNumber xmlns="dc463f71-b30c-4ab2-9473-d307f9d35888">190727</DocketNumber>
    <DelegatedOrder xmlns="dc463f71-b30c-4ab2-9473-d307f9d35888">false</DelegatedOrder>
  </documentManagement>
</p:properties>
</file>

<file path=customXml/item4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Props1.xml><?xml version="1.0" encoding="utf-8"?>
<ds:datastoreItem xmlns:ds="http://schemas.openxmlformats.org/officeDocument/2006/customXml" ds:itemID="{6B4FA29D-F1F5-4CB4-9023-89CEBD1ACCFA}"/>
</file>

<file path=customXml/itemProps2.xml><?xml version="1.0" encoding="utf-8"?>
<ds:datastoreItem xmlns:ds="http://schemas.openxmlformats.org/officeDocument/2006/customXml" ds:itemID="{E0F2759D-824D-4989-A64D-F3D12F820901}"/>
</file>

<file path=customXml/itemProps3.xml><?xml version="1.0" encoding="utf-8"?>
<ds:datastoreItem xmlns:ds="http://schemas.openxmlformats.org/officeDocument/2006/customXml" ds:itemID="{A32B0B2C-FB56-4D07-AD3F-F240904BA3B3}"/>
</file>

<file path=customXml/itemProps4.xml><?xml version="1.0" encoding="utf-8"?>
<ds:datastoreItem xmlns:ds="http://schemas.openxmlformats.org/officeDocument/2006/customXml" ds:itemID="{5ADE070C-6857-4ACE-A36F-B29B9185A681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295</Words>
  <Application>Microsoft Office PowerPoint</Application>
  <PresentationFormat>On-screen Show (4:3)</PresentationFormat>
  <Paragraphs>82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2019-08-30T12:40:43Z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0x0101006E56B4D1795A2E4DB2F0B01679ED314A0057915D6423BED549AAA81833071A647D</vt:lpwstr>
  </property>
  <property fmtid="{D5CDD505-2E9C-101B-9397-08002B2CF9AE}" pid="3" name="_docset_NoMedatataSyncRequired">
    <vt:lpwstr>False</vt:lpwstr>
  </property>
  <property fmtid="{D5CDD505-2E9C-101B-9397-08002B2CF9AE}" pid="4" name="IsEFSEC">
    <vt:bool>false</vt:bool>
  </property>
</Properties>
</file>