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entation.xml" ContentType="application/vnd.openxmlformats-officedocument.presentationml.presentation.main+xml"/>
  <Override PartName="/ppt/slides/slide10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Layouts/slideLayout2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notesSlides/notesSlide2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notesSlides/notesSlide9.xml" ContentType="application/vnd.openxmlformats-officedocument.presentationml.notesSlide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Slides/notesSlide7.xml" ContentType="application/vnd.openxmlformats-officedocument.presentationml.notesSlide+xml"/>
  <Override PartName="/ppt/theme/theme2.xml" ContentType="application/vnd.openxmlformats-officedocument.theme+xml"/>
  <Override PartName="/ppt/theme/theme3.xml" ContentType="application/vnd.openxmlformats-officedocument.theme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customXml/itemProps1.xml" ContentType="application/vnd.openxmlformats-officedocument.customXmlProperties+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7"/>
  </p:notesMasterIdLst>
  <p:handoutMasterIdLst>
    <p:handoutMasterId r:id="rId18"/>
  </p:handoutMasterIdLst>
  <p:sldIdLst>
    <p:sldId id="256" r:id="rId5"/>
    <p:sldId id="264" r:id="rId6"/>
    <p:sldId id="288" r:id="rId7"/>
    <p:sldId id="259" r:id="rId8"/>
    <p:sldId id="263" r:id="rId9"/>
    <p:sldId id="284" r:id="rId10"/>
    <p:sldId id="258" r:id="rId11"/>
    <p:sldId id="285" r:id="rId12"/>
    <p:sldId id="286" r:id="rId13"/>
    <p:sldId id="289" r:id="rId14"/>
    <p:sldId id="287" r:id="rId15"/>
    <p:sldId id="283" r:id="rId16"/>
  </p:sldIdLst>
  <p:sldSz cx="9144000" cy="6858000" type="screen4x3"/>
  <p:notesSz cx="6934200" cy="9220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76" d="100"/>
          <a:sy n="76" d="100"/>
        </p:scale>
        <p:origin x="-1188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54" d="100"/>
          <a:sy n="54" d="100"/>
        </p:scale>
        <p:origin x="-3066" y="-102"/>
      </p:cViewPr>
      <p:guideLst>
        <p:guide orient="horz" pos="2904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customXml" Target="../customXml/item4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4820" cy="461010"/>
          </a:xfrm>
          <a:prstGeom prst="rect">
            <a:avLst/>
          </a:prstGeom>
        </p:spPr>
        <p:txBody>
          <a:bodyPr vert="horz" lIns="92309" tIns="46154" rIns="92309" bIns="46154" rtlCol="0"/>
          <a:lstStyle>
            <a:lvl1pPr algn="l">
              <a:defRPr sz="1200"/>
            </a:lvl1pPr>
          </a:lstStyle>
          <a:p>
            <a:endParaRPr lang="en-US" dirty="0">
              <a:latin typeface="Swis721 BT Roman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775" y="0"/>
            <a:ext cx="3004820" cy="461010"/>
          </a:xfrm>
          <a:prstGeom prst="rect">
            <a:avLst/>
          </a:prstGeom>
        </p:spPr>
        <p:txBody>
          <a:bodyPr vert="horz" lIns="92309" tIns="46154" rIns="92309" bIns="46154" rtlCol="0"/>
          <a:lstStyle>
            <a:lvl1pPr algn="r">
              <a:defRPr sz="1200"/>
            </a:lvl1pPr>
          </a:lstStyle>
          <a:p>
            <a:fld id="{0163BAF1-C1C5-480E-B5EF-6CF22DBE2E11}" type="datetimeFigureOut">
              <a:rPr lang="en-US" smtClean="0">
                <a:latin typeface="Swis721 BT Roman" pitchFamily="34" charset="0"/>
              </a:rPr>
              <a:pPr/>
              <a:t>11/12/2013</a:t>
            </a:fld>
            <a:endParaRPr lang="en-US" dirty="0">
              <a:latin typeface="Swis721 BT Roman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57590"/>
            <a:ext cx="3004820" cy="461010"/>
          </a:xfrm>
          <a:prstGeom prst="rect">
            <a:avLst/>
          </a:prstGeom>
        </p:spPr>
        <p:txBody>
          <a:bodyPr vert="horz" lIns="92309" tIns="46154" rIns="92309" bIns="46154" rtlCol="0" anchor="b"/>
          <a:lstStyle>
            <a:lvl1pPr algn="l">
              <a:defRPr sz="1200"/>
            </a:lvl1pPr>
          </a:lstStyle>
          <a:p>
            <a:endParaRPr lang="en-US" dirty="0">
              <a:latin typeface="Swis721 BT Roman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775" y="8757590"/>
            <a:ext cx="3004820" cy="461010"/>
          </a:xfrm>
          <a:prstGeom prst="rect">
            <a:avLst/>
          </a:prstGeom>
        </p:spPr>
        <p:txBody>
          <a:bodyPr vert="horz" lIns="92309" tIns="46154" rIns="92309" bIns="46154" rtlCol="0" anchor="b"/>
          <a:lstStyle>
            <a:lvl1pPr algn="r">
              <a:defRPr sz="1200"/>
            </a:lvl1pPr>
          </a:lstStyle>
          <a:p>
            <a:fld id="{EA763F9A-1149-4C2B-AF53-F608EAF016BB}" type="slidenum">
              <a:rPr lang="en-US" smtClean="0">
                <a:latin typeface="Swis721 BT Roman" pitchFamily="34" charset="0"/>
              </a:rPr>
              <a:pPr/>
              <a:t>‹#›</a:t>
            </a:fld>
            <a:endParaRPr lang="en-US" dirty="0">
              <a:latin typeface="Swis721 BT Roman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767623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4820" cy="461010"/>
          </a:xfrm>
          <a:prstGeom prst="rect">
            <a:avLst/>
          </a:prstGeom>
        </p:spPr>
        <p:txBody>
          <a:bodyPr vert="horz" lIns="92309" tIns="46154" rIns="92309" bIns="46154" rtlCol="0"/>
          <a:lstStyle>
            <a:lvl1pPr algn="l">
              <a:defRPr sz="1200">
                <a:latin typeface="Swis721 BT Roman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27775" y="0"/>
            <a:ext cx="3004820" cy="461010"/>
          </a:xfrm>
          <a:prstGeom prst="rect">
            <a:avLst/>
          </a:prstGeom>
        </p:spPr>
        <p:txBody>
          <a:bodyPr vert="horz" lIns="92309" tIns="46154" rIns="92309" bIns="46154" rtlCol="0"/>
          <a:lstStyle>
            <a:lvl1pPr algn="r">
              <a:defRPr sz="1200">
                <a:latin typeface="Swis721 BT Roman" pitchFamily="34" charset="0"/>
              </a:defRPr>
            </a:lvl1pPr>
          </a:lstStyle>
          <a:p>
            <a:fld id="{59B33E47-4C1F-4627-B9B0-925320496EA1}" type="datetimeFigureOut">
              <a:rPr lang="en-US" smtClean="0"/>
              <a:pPr/>
              <a:t>11/12/2013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2050" y="692150"/>
            <a:ext cx="4610100" cy="3457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309" tIns="46154" rIns="92309" bIns="46154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3420" y="4379595"/>
            <a:ext cx="5547360" cy="4149090"/>
          </a:xfrm>
          <a:prstGeom prst="rect">
            <a:avLst/>
          </a:prstGeom>
        </p:spPr>
        <p:txBody>
          <a:bodyPr vert="horz" lIns="92309" tIns="46154" rIns="92309" bIns="46154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57590"/>
            <a:ext cx="3004820" cy="461010"/>
          </a:xfrm>
          <a:prstGeom prst="rect">
            <a:avLst/>
          </a:prstGeom>
        </p:spPr>
        <p:txBody>
          <a:bodyPr vert="horz" lIns="92309" tIns="46154" rIns="92309" bIns="46154" rtlCol="0" anchor="b"/>
          <a:lstStyle>
            <a:lvl1pPr algn="l">
              <a:defRPr sz="1200">
                <a:latin typeface="Swis721 BT Roman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27775" y="8757590"/>
            <a:ext cx="3004820" cy="461010"/>
          </a:xfrm>
          <a:prstGeom prst="rect">
            <a:avLst/>
          </a:prstGeom>
        </p:spPr>
        <p:txBody>
          <a:bodyPr vert="horz" lIns="92309" tIns="46154" rIns="92309" bIns="46154" rtlCol="0" anchor="b"/>
          <a:lstStyle>
            <a:lvl1pPr algn="r">
              <a:defRPr sz="1200">
                <a:latin typeface="Swis721 BT Roman" pitchFamily="34" charset="0"/>
              </a:defRPr>
            </a:lvl1pPr>
          </a:lstStyle>
          <a:p>
            <a:fld id="{1E23D904-04FF-487D-8052-EA82C5B51F8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982098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23D904-04FF-487D-8052-EA82C5B51F83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23D904-04FF-487D-8052-EA82C5B51F83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23D904-04FF-487D-8052-EA82C5B51F83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23D904-04FF-487D-8052-EA82C5B51F83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23D904-04FF-487D-8052-EA82C5B51F83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23D904-04FF-487D-8052-EA82C5B51F83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23D904-04FF-487D-8052-EA82C5B51F83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23D904-04FF-487D-8052-EA82C5B51F83}" type="slidenum">
              <a:rPr lang="en-US" smtClean="0"/>
              <a:pPr/>
              <a:t>11</a:t>
            </a:fld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23D904-04FF-487D-8052-EA82C5B51F83}" type="slidenum">
              <a:rPr lang="en-US" smtClean="0"/>
              <a:pPr/>
              <a:t>12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311400"/>
            <a:ext cx="7670800" cy="1289050"/>
          </a:xfrm>
        </p:spPr>
        <p:txBody>
          <a:bodyPr>
            <a:normAutofit/>
          </a:bodyPr>
          <a:lstStyle>
            <a:lvl1pPr algn="r">
              <a:defRPr sz="3600" b="0" i="0">
                <a:solidFill>
                  <a:schemeClr val="bg1"/>
                </a:solidFill>
                <a:latin typeface="Swis721 Md BT Medium"/>
                <a:cs typeface="Swis721 Md BT Medium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471333"/>
            <a:ext cx="6985000" cy="770467"/>
          </a:xfrm>
        </p:spPr>
        <p:txBody>
          <a:bodyPr>
            <a:normAutofit/>
          </a:bodyPr>
          <a:lstStyle>
            <a:lvl1pPr marL="0" indent="0" algn="r">
              <a:buNone/>
              <a:defRPr sz="2400" b="0" i="0">
                <a:solidFill>
                  <a:schemeClr val="tx1">
                    <a:tint val="75000"/>
                  </a:schemeClr>
                </a:solidFill>
                <a:latin typeface="Swis721 BT Roman"/>
                <a:cs typeface="Swis721 BT Roman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Author Name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73C75-E55D-48D4-8526-C84565CC4664}" type="datetime1">
              <a:rPr lang="en-US" smtClean="0"/>
              <a:pPr/>
              <a:t>11/12/2013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40C39-5108-E841-85F7-F0B9C0D30E8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>
              <a:defRPr sz="3600" b="0" i="0">
                <a:solidFill>
                  <a:schemeClr val="tx1">
                    <a:lumMod val="75000"/>
                    <a:lumOff val="25000"/>
                  </a:schemeClr>
                </a:solidFill>
                <a:latin typeface="Swis721 BT Roman"/>
                <a:cs typeface="Swis721 BT Roman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 b="0" i="0">
                <a:solidFill>
                  <a:schemeClr val="tx1">
                    <a:lumMod val="75000"/>
                    <a:lumOff val="25000"/>
                  </a:schemeClr>
                </a:solidFill>
                <a:latin typeface="Swis721 BT Roman"/>
                <a:cs typeface="Swis721 BT Roman"/>
              </a:defRPr>
            </a:lvl1pPr>
            <a:lvl2pPr>
              <a:defRPr sz="2400" b="0" i="0">
                <a:solidFill>
                  <a:schemeClr val="tx1">
                    <a:lumMod val="75000"/>
                    <a:lumOff val="25000"/>
                  </a:schemeClr>
                </a:solidFill>
                <a:latin typeface="Swis721 BT Roman"/>
                <a:cs typeface="Swis721 BT Roman"/>
              </a:defRPr>
            </a:lvl2pPr>
            <a:lvl3pPr>
              <a:defRPr sz="2000" b="0" i="0">
                <a:solidFill>
                  <a:schemeClr val="tx1">
                    <a:lumMod val="75000"/>
                    <a:lumOff val="25000"/>
                  </a:schemeClr>
                </a:solidFill>
                <a:latin typeface="Swis721 BT Roman"/>
                <a:cs typeface="Swis721 BT Roman"/>
              </a:defRPr>
            </a:lvl3pPr>
            <a:lvl4pPr>
              <a:defRPr sz="1600" b="0" i="0">
                <a:solidFill>
                  <a:schemeClr val="tx1">
                    <a:lumMod val="75000"/>
                    <a:lumOff val="25000"/>
                  </a:schemeClr>
                </a:solidFill>
                <a:latin typeface="Swis721 BT Roman"/>
                <a:cs typeface="Swis721 BT Roman"/>
              </a:defRPr>
            </a:lvl4pPr>
            <a:lvl5pPr>
              <a:defRPr sz="1600" b="0" i="0">
                <a:solidFill>
                  <a:schemeClr val="tx1">
                    <a:lumMod val="75000"/>
                    <a:lumOff val="25000"/>
                  </a:schemeClr>
                </a:solidFill>
                <a:latin typeface="Swis721 BT Roman"/>
                <a:cs typeface="Swis721 BT Roman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74800" y="6493933"/>
            <a:ext cx="2133600" cy="227542"/>
          </a:xfrm>
        </p:spPr>
        <p:txBody>
          <a:bodyPr/>
          <a:lstStyle>
            <a:lvl1pPr>
              <a:defRPr b="0" i="0">
                <a:solidFill>
                  <a:schemeClr val="bg1"/>
                </a:solidFill>
                <a:latin typeface="Swis721 BT Roman"/>
                <a:cs typeface="Swis721 BT Roman"/>
              </a:defRPr>
            </a:lvl1pPr>
          </a:lstStyle>
          <a:p>
            <a:fld id="{6C6B2FF4-7A45-4A58-9C79-64CC82A134E3}" type="datetime1">
              <a:rPr lang="en-US" smtClean="0"/>
              <a:pPr/>
              <a:t>11/12/2013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241800" y="6493933"/>
            <a:ext cx="2895600" cy="227542"/>
          </a:xfrm>
        </p:spPr>
        <p:txBody>
          <a:bodyPr/>
          <a:lstStyle>
            <a:lvl1pPr algn="l">
              <a:defRPr b="0" i="0">
                <a:solidFill>
                  <a:schemeClr val="bg1"/>
                </a:solidFill>
                <a:latin typeface="Swis721 BT Roman"/>
                <a:cs typeface="Swis721 BT Roman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57200" y="6493933"/>
            <a:ext cx="1032934" cy="227542"/>
          </a:xfrm>
        </p:spPr>
        <p:txBody>
          <a:bodyPr/>
          <a:lstStyle>
            <a:lvl1pPr algn="l">
              <a:defRPr b="0" i="0">
                <a:solidFill>
                  <a:schemeClr val="bg1"/>
                </a:solidFill>
                <a:latin typeface="Swis721 Md BT Medium"/>
                <a:cs typeface="Swis721 Md BT Medium"/>
              </a:defRPr>
            </a:lvl1pPr>
          </a:lstStyle>
          <a:p>
            <a:fld id="{1AF40C39-5108-E841-85F7-F0B9C0D30E8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67E8A-2AC8-4000-BBBB-0CC3F40AA8D3}" type="datetime1">
              <a:rPr lang="en-US" smtClean="0"/>
              <a:pPr/>
              <a:t>11/12/2013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40C39-5108-E841-85F7-F0B9C0D30E8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t">
            <a:normAutofit/>
          </a:bodyPr>
          <a:lstStyle>
            <a:lvl1pPr marL="0" indent="0">
              <a:buNone/>
              <a:defRPr sz="2000" b="0" i="0">
                <a:latin typeface="Swis721 BT Roman"/>
                <a:cs typeface="Swis721 BT Roman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t">
            <a:normAutofit/>
          </a:bodyPr>
          <a:lstStyle>
            <a:lvl1pPr marL="0" indent="0">
              <a:buNone/>
              <a:defRPr sz="2000" b="0" i="0">
                <a:latin typeface="Swis721 BT Roman"/>
                <a:cs typeface="Swis721 BT Roman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E7EFA-5DDE-4452-ACF6-9B5F1B45FE4E}" type="datetime1">
              <a:rPr lang="en-US" smtClean="0"/>
              <a:pPr/>
              <a:t>11/12/2013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40C39-5108-E841-85F7-F0B9C0D30E8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F5097-037A-4FBD-99A2-E805E6A0FBF8}" type="datetime1">
              <a:rPr lang="en-US" smtClean="0"/>
              <a:pPr/>
              <a:t>11/12/2013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40C39-5108-E841-85F7-F0B9C0D30E8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8C999-D00A-41A6-9F55-B939EF6762A6}" type="datetime1">
              <a:rPr lang="en-US" smtClean="0"/>
              <a:pPr/>
              <a:t>11/12/2013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40C39-5108-E841-85F7-F0B9C0D30E8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60398"/>
            <a:ext cx="3008313" cy="774701"/>
          </a:xfrm>
        </p:spPr>
        <p:txBody>
          <a:bodyPr anchor="ctr">
            <a:normAutofit/>
          </a:bodyPr>
          <a:lstStyle>
            <a:lvl1pPr algn="l">
              <a:defRPr sz="1800" b="1">
                <a:latin typeface="Swis721 Md BT Medium"/>
                <a:cs typeface="Swis721 Md BT Medium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660399"/>
            <a:ext cx="5111750" cy="5465763"/>
          </a:xfrm>
        </p:spPr>
        <p:txBody>
          <a:bodyPr anchor="t"/>
          <a:lstStyle>
            <a:lvl1pPr>
              <a:buNone/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0"/>
            <a:endParaRPr lang="en-US" dirty="0" smtClean="0"/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51000"/>
            <a:ext cx="3008313" cy="44751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A823B-A8A3-4F2D-9F81-15112DB4B6A5}" type="datetime1">
              <a:rPr lang="en-US" smtClean="0"/>
              <a:pPr/>
              <a:t>11/12/2013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40C39-5108-E841-85F7-F0B9C0D30E8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697C6-F029-4601-8A9D-B145835D0541}" type="datetime1">
              <a:rPr lang="en-US" smtClean="0"/>
              <a:pPr/>
              <a:t>11/12/2013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40C39-5108-E841-85F7-F0B9C0D30E8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0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944932" y="6519332"/>
            <a:ext cx="1153067" cy="20214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i="0">
                <a:solidFill>
                  <a:schemeClr val="bg1"/>
                </a:solidFill>
                <a:latin typeface="Swis721 BT Roman"/>
                <a:cs typeface="Swis721 BT Roman"/>
              </a:defRPr>
            </a:lvl1pPr>
          </a:lstStyle>
          <a:p>
            <a:fld id="{8CA82C63-EEE0-4593-A315-13EDF82418E7}" type="datetime1">
              <a:rPr lang="en-US" smtClean="0"/>
              <a:pPr/>
              <a:t>11/12/2013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6068" y="6519333"/>
            <a:ext cx="2895600" cy="2021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0" i="0">
                <a:solidFill>
                  <a:schemeClr val="bg1"/>
                </a:solidFill>
                <a:latin typeface="Swis721 BT Roman"/>
                <a:cs typeface="Swis721 BT Roman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519333"/>
            <a:ext cx="778933" cy="2021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1AF40C39-5108-E841-85F7-F0B9C0D30E8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tx1">
              <a:lumMod val="75000"/>
              <a:lumOff val="25000"/>
            </a:schemeClr>
          </a:solidFill>
          <a:latin typeface="Swis721 BT Roman"/>
          <a:ea typeface="+mj-ea"/>
          <a:cs typeface="Swis721 BT Roman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800" b="0" i="0" kern="1200">
          <a:solidFill>
            <a:schemeClr val="tx1">
              <a:lumMod val="75000"/>
              <a:lumOff val="25000"/>
            </a:schemeClr>
          </a:solidFill>
          <a:latin typeface="Swis721 BT Roman"/>
          <a:ea typeface="+mn-ea"/>
          <a:cs typeface="Swis721 BT Roman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400" b="0" i="0" kern="1200">
          <a:solidFill>
            <a:schemeClr val="tx1">
              <a:lumMod val="75000"/>
              <a:lumOff val="25000"/>
            </a:schemeClr>
          </a:solidFill>
          <a:latin typeface="Swis721 BT Roman"/>
          <a:ea typeface="+mn-ea"/>
          <a:cs typeface="Swis721 BT Roman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000" b="0" i="0" kern="1200">
          <a:solidFill>
            <a:schemeClr val="tx1">
              <a:lumMod val="75000"/>
              <a:lumOff val="25000"/>
            </a:schemeClr>
          </a:solidFill>
          <a:latin typeface="Swis721 BT Roman"/>
          <a:ea typeface="+mn-ea"/>
          <a:cs typeface="Swis721 BT Roman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600" b="0" i="0" kern="1200">
          <a:solidFill>
            <a:schemeClr val="tx1">
              <a:lumMod val="75000"/>
              <a:lumOff val="25000"/>
            </a:schemeClr>
          </a:solidFill>
          <a:latin typeface="Swis721 BT Roman"/>
          <a:ea typeface="+mn-ea"/>
          <a:cs typeface="Swis721 BT Roman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600" b="0" i="0" kern="1200">
          <a:solidFill>
            <a:schemeClr val="tx1">
              <a:lumMod val="75000"/>
              <a:lumOff val="25000"/>
            </a:schemeClr>
          </a:solidFill>
          <a:latin typeface="Swis721 BT Roman"/>
          <a:ea typeface="+mn-ea"/>
          <a:cs typeface="Swis721 BT Roman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2564131"/>
            <a:ext cx="7670800" cy="93671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IP Networks:  Legal and Policy Issues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5111931"/>
            <a:ext cx="6985000" cy="1105989"/>
          </a:xfrm>
        </p:spPr>
        <p:txBody>
          <a:bodyPr>
            <a:normAutofit/>
          </a:bodyPr>
          <a:lstStyle/>
          <a:p>
            <a:r>
              <a:rPr lang="en-US" sz="1400" dirty="0" smtClean="0"/>
              <a:t>Dave Conn</a:t>
            </a:r>
          </a:p>
          <a:p>
            <a:r>
              <a:rPr lang="en-US" sz="1400" dirty="0" smtClean="0"/>
              <a:t>Vice President -- State Regulatory</a:t>
            </a:r>
          </a:p>
          <a:p>
            <a:r>
              <a:rPr lang="en-US" sz="1400" dirty="0" smtClean="0"/>
              <a:t>T-Mobile US</a:t>
            </a:r>
          </a:p>
          <a:p>
            <a:r>
              <a:rPr lang="en-US" sz="1400" dirty="0" smtClean="0"/>
              <a:t>Dave.Conn@T-Mobile.com</a:t>
            </a:r>
            <a:endParaRPr lang="en-US" sz="1400" dirty="0"/>
          </a:p>
        </p:txBody>
      </p:sp>
      <p:sp>
        <p:nvSpPr>
          <p:cNvPr id="4" name="Subtitle 8"/>
          <p:cNvSpPr txBox="1">
            <a:spLocks/>
          </p:cNvSpPr>
          <p:nvPr/>
        </p:nvSpPr>
        <p:spPr>
          <a:xfrm>
            <a:off x="1219200" y="3683726"/>
            <a:ext cx="6985000" cy="14282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1600" b="0" i="0" u="none" strike="noStrike" kern="1200" cap="none" spc="0" normalizeH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Swis721 BT Roman"/>
                <a:ea typeface="+mn-ea"/>
                <a:cs typeface="Swis721 BT Roman"/>
              </a:rPr>
              <a:t> Washington Utilities and Transportation Commission</a:t>
            </a:r>
            <a:endParaRPr lang="en-US" sz="1600" dirty="0" smtClean="0">
              <a:solidFill>
                <a:schemeClr val="accent2"/>
              </a:solidFill>
              <a:latin typeface="Swis721 BT Roman"/>
              <a:cs typeface="Swis721 BT Roman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Swis721 BT Roman"/>
                <a:ea typeface="+mn-ea"/>
                <a:cs typeface="Swis721 BT Roman"/>
              </a:rPr>
              <a:t>Workshop</a:t>
            </a:r>
            <a:r>
              <a:rPr kumimoji="0" lang="en-US" sz="1600" b="0" i="0" u="none" strike="noStrike" kern="1200" cap="none" spc="0" normalizeH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Swis721 BT Roman"/>
                <a:ea typeface="+mn-ea"/>
                <a:cs typeface="Swis721 BT Roman"/>
              </a:rPr>
              <a:t> 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sz="1600" baseline="0" dirty="0" smtClean="0">
                <a:solidFill>
                  <a:schemeClr val="accent2"/>
                </a:solidFill>
                <a:latin typeface="Swis721 BT Roman"/>
                <a:cs typeface="Swis721 BT Roman"/>
              </a:rPr>
              <a:t>November</a:t>
            </a:r>
            <a:r>
              <a:rPr lang="en-US" sz="1600" dirty="0" smtClean="0">
                <a:solidFill>
                  <a:schemeClr val="accent2"/>
                </a:solidFill>
                <a:latin typeface="Swis721 BT Roman"/>
                <a:cs typeface="Swis721 BT Roman"/>
              </a:rPr>
              <a:t> 12, 2013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Swis721 BT Roman"/>
              <a:ea typeface="+mn-ea"/>
              <a:cs typeface="Swis721 BT Roman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40C39-5108-E841-85F7-F0B9C0D30E8D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Considerations (continued)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Section 251 of the Act will continue to apply to ILECs during and after the transition to  IP networks.</a:t>
            </a:r>
          </a:p>
          <a:p>
            <a:r>
              <a:rPr lang="en-US" sz="2800" dirty="0" smtClean="0">
                <a:latin typeface="Swis721 BT" pitchFamily="34" charset="0"/>
              </a:rPr>
              <a:t>Voluntary negotiations preferred, but a regulatory backstop is required for the negotiation process to work (jurisdiction under 47 U.S.C. §§ 201, 251).</a:t>
            </a:r>
          </a:p>
          <a:p>
            <a:pPr lvl="2"/>
            <a:r>
              <a:rPr lang="en-US" dirty="0" smtClean="0">
                <a:latin typeface="Swis721 BT" pitchFamily="34" charset="0"/>
              </a:rPr>
              <a:t>Either existing state arbitration processes under Section 252 or a standard FCC process (such as a complaint process) could be used.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40C39-5108-E841-85F7-F0B9C0D30E8D}" type="slidenum">
              <a:rPr lang="en-US" smtClean="0"/>
              <a:pPr/>
              <a:t>10</a:t>
            </a:fld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6223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IP Trials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dirty="0" smtClean="0">
                <a:latin typeface="Swis721 BT" pitchFamily="34" charset="0"/>
              </a:rPr>
              <a:t>T-Mobile supports a regional trial of VoIP interconnection, covering a number of states, to ensure a robust set of urban and rural areas that may be served by different ILECs. (i.e. Pacific Northwest region, Southeast region)</a:t>
            </a:r>
          </a:p>
          <a:p>
            <a:pPr lvl="1"/>
            <a:r>
              <a:rPr lang="en-US" dirty="0" smtClean="0"/>
              <a:t>Carriers should interconnect at a single location in the region, such as an Internet exchange point.</a:t>
            </a:r>
          </a:p>
          <a:p>
            <a:pPr lvl="1"/>
            <a:r>
              <a:rPr lang="en-US" dirty="0" smtClean="0"/>
              <a:t>Exchange of all voice traffic in IP format.</a:t>
            </a:r>
          </a:p>
          <a:p>
            <a:pPr lvl="1"/>
            <a:r>
              <a:rPr lang="en-US" dirty="0" smtClean="0"/>
              <a:t>Interconnection rates and terms must be reasonable with a regulatory backstop.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40C39-5108-E841-85F7-F0B9C0D30E8D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6903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6481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>
              <a:buNone/>
            </a:pPr>
            <a:endParaRPr lang="en-US" dirty="0" smtClean="0"/>
          </a:p>
          <a:p>
            <a:pPr lvl="1" algn="ctr">
              <a:buNone/>
            </a:pPr>
            <a:r>
              <a:rPr lang="en-US" sz="3200" dirty="0" smtClean="0"/>
              <a:t>Questions?</a:t>
            </a:r>
          </a:p>
          <a:p>
            <a:pPr lvl="1" algn="ctr">
              <a:buNone/>
            </a:pPr>
            <a:r>
              <a:rPr lang="en-US" sz="3200" dirty="0" smtClean="0"/>
              <a:t>Email:  Dave.Conn@T-Mobile.com</a:t>
            </a:r>
          </a:p>
          <a:p>
            <a:pPr lvl="1" algn="ctr">
              <a:buNone/>
            </a:pPr>
            <a:endParaRPr lang="en-US" sz="3200" dirty="0" smtClean="0"/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40C39-5108-E841-85F7-F0B9C0D30E8D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6903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837055" cy="99998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T-Mobile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Completed combination with MetroPCS on May 1, 2013; trades on NYSE as “TMUS”</a:t>
            </a:r>
          </a:p>
          <a:p>
            <a:r>
              <a:rPr lang="en-US" dirty="0" smtClean="0"/>
              <a:t>Combined company:</a:t>
            </a:r>
          </a:p>
          <a:p>
            <a:pPr lvl="1"/>
            <a:r>
              <a:rPr lang="en-US" dirty="0" smtClean="0"/>
              <a:t>c. 45 million customers</a:t>
            </a:r>
          </a:p>
          <a:p>
            <a:pPr lvl="1"/>
            <a:r>
              <a:rPr lang="en-US" dirty="0" smtClean="0"/>
              <a:t>$3.4B capital expenditures (2012)</a:t>
            </a:r>
          </a:p>
          <a:p>
            <a:pPr lvl="1"/>
            <a:r>
              <a:rPr lang="en-US" dirty="0" smtClean="0"/>
              <a:t>$24.8B revenues (2012)</a:t>
            </a:r>
          </a:p>
          <a:p>
            <a:r>
              <a:rPr lang="en-US" dirty="0" smtClean="0"/>
              <a:t>“UnCarrier” Initiatives</a:t>
            </a:r>
          </a:p>
          <a:p>
            <a:pPr lvl="1"/>
            <a:r>
              <a:rPr lang="en-US" dirty="0" smtClean="0"/>
              <a:t>1.0 Simple Choice plans rolled out in March 2013</a:t>
            </a:r>
          </a:p>
          <a:p>
            <a:pPr lvl="1"/>
            <a:r>
              <a:rPr lang="en-US" dirty="0" smtClean="0"/>
              <a:t>2.0 JUMP!™	 Phone Upgrade Program</a:t>
            </a:r>
          </a:p>
          <a:p>
            <a:pPr lvl="1"/>
            <a:r>
              <a:rPr lang="en-US" dirty="0" smtClean="0"/>
              <a:t>3.0 Part I – Expanded Data and Texting in 100 Simple Global countries for most Simple Choice customers</a:t>
            </a:r>
          </a:p>
          <a:p>
            <a:pPr lvl="1"/>
            <a:r>
              <a:rPr lang="en-US" dirty="0" smtClean="0"/>
              <a:t>3.0 Part II – Tablets Un-Leashed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40C39-5108-E841-85F7-F0B9C0D30E8D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6903895"/>
      </p:ext>
    </p:extLst>
  </p:cSld>
  <p:clrMapOvr>
    <a:masterClrMapping/>
  </p:clrMapOvr>
  <p:transition advTm="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IP Transition	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Font typeface="Arial" pitchFamily="34" charset="0"/>
              <a:buChar char="•"/>
            </a:pPr>
            <a:r>
              <a:rPr lang="en-US" dirty="0" smtClean="0"/>
              <a:t>An orderly industry transition to IP networks holds potential for enormous benefits, including greater efficiencies for carriers and new and better competitive services for consumers.</a:t>
            </a:r>
          </a:p>
          <a:p>
            <a:pPr lvl="1">
              <a:buFont typeface="Arial" pitchFamily="34" charset="0"/>
              <a:buChar char="•"/>
            </a:pPr>
            <a:endParaRPr lang="en-US" dirty="0" smtClean="0"/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However, IP networks should not replicate the architecture of the legacy TDM network which reflects outdated and inefficient network design.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40C39-5108-E841-85F7-F0B9C0D30E8D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The Importance of IP Interconnection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Network evolution</a:t>
            </a:r>
          </a:p>
          <a:p>
            <a:pPr lvl="1"/>
            <a:r>
              <a:rPr lang="en-US" dirty="0" smtClean="0"/>
              <a:t>GSM </a:t>
            </a:r>
            <a:r>
              <a:rPr lang="en-US" dirty="0" smtClean="0">
                <a:latin typeface="Times New Roman"/>
                <a:cs typeface="Times New Roman"/>
              </a:rPr>
              <a:t>→ </a:t>
            </a:r>
            <a:r>
              <a:rPr lang="en-US" dirty="0" smtClean="0">
                <a:cs typeface="Times New Roman"/>
              </a:rPr>
              <a:t>EDGE</a:t>
            </a:r>
            <a:r>
              <a:rPr lang="en-US" dirty="0" smtClean="0"/>
              <a:t> </a:t>
            </a:r>
            <a:r>
              <a:rPr lang="en-US" dirty="0" smtClean="0">
                <a:latin typeface="Times New Roman"/>
                <a:cs typeface="Times New Roman"/>
              </a:rPr>
              <a:t>→ </a:t>
            </a:r>
            <a:r>
              <a:rPr lang="en-US" dirty="0" smtClean="0">
                <a:cs typeface="Times New Roman"/>
              </a:rPr>
              <a:t>UMTS</a:t>
            </a:r>
            <a:r>
              <a:rPr lang="en-US" dirty="0" smtClean="0"/>
              <a:t> </a:t>
            </a:r>
            <a:r>
              <a:rPr lang="en-US" dirty="0" smtClean="0">
                <a:latin typeface="Times New Roman"/>
                <a:cs typeface="Times New Roman"/>
              </a:rPr>
              <a:t>→ </a:t>
            </a:r>
            <a:r>
              <a:rPr lang="en-US" dirty="0" smtClean="0">
                <a:cs typeface="Times New Roman"/>
              </a:rPr>
              <a:t>HSPA</a:t>
            </a:r>
            <a:r>
              <a:rPr lang="en-US" dirty="0" smtClean="0"/>
              <a:t> </a:t>
            </a:r>
            <a:r>
              <a:rPr lang="en-US" dirty="0" smtClean="0">
                <a:latin typeface="Times New Roman"/>
                <a:cs typeface="Times New Roman"/>
              </a:rPr>
              <a:t>→ </a:t>
            </a:r>
            <a:r>
              <a:rPr lang="en-US" dirty="0" smtClean="0">
                <a:cs typeface="Times New Roman"/>
              </a:rPr>
              <a:t>HSPA+ </a:t>
            </a:r>
            <a:r>
              <a:rPr lang="en-US" dirty="0" smtClean="0">
                <a:latin typeface="Times New Roman"/>
                <a:cs typeface="Times New Roman"/>
              </a:rPr>
              <a:t>→ </a:t>
            </a:r>
            <a:r>
              <a:rPr lang="en-US" dirty="0" smtClean="0">
                <a:cs typeface="Times New Roman"/>
              </a:rPr>
              <a:t>LTE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endParaRPr lang="en-US" dirty="0" smtClean="0"/>
          </a:p>
          <a:p>
            <a:pPr lvl="1"/>
            <a:r>
              <a:rPr lang="en-US" dirty="0" smtClean="0"/>
              <a:t>CDMA </a:t>
            </a:r>
            <a:r>
              <a:rPr lang="en-US" dirty="0" smtClean="0">
                <a:latin typeface="Times New Roman"/>
                <a:cs typeface="Times New Roman"/>
              </a:rPr>
              <a:t>→ </a:t>
            </a:r>
            <a:r>
              <a:rPr lang="en-US" dirty="0" smtClean="0">
                <a:cs typeface="Times New Roman"/>
              </a:rPr>
              <a:t>CDMA2000 </a:t>
            </a:r>
            <a:r>
              <a:rPr lang="en-US" dirty="0" smtClean="0">
                <a:latin typeface="Times New Roman"/>
                <a:cs typeface="Times New Roman"/>
              </a:rPr>
              <a:t>→ </a:t>
            </a:r>
            <a:r>
              <a:rPr lang="en-US" dirty="0" smtClean="0">
                <a:cs typeface="Times New Roman"/>
              </a:rPr>
              <a:t>EVDO</a:t>
            </a:r>
            <a:r>
              <a:rPr lang="en-US" dirty="0" smtClean="0"/>
              <a:t> Rev. 0 / A / B </a:t>
            </a:r>
            <a:r>
              <a:rPr lang="en-US" dirty="0" smtClean="0">
                <a:latin typeface="Times New Roman"/>
                <a:cs typeface="Times New Roman"/>
              </a:rPr>
              <a:t>→ </a:t>
            </a:r>
            <a:r>
              <a:rPr lang="en-US" dirty="0" smtClean="0">
                <a:cs typeface="Times New Roman"/>
              </a:rPr>
              <a:t>LTE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</a:p>
          <a:p>
            <a:r>
              <a:rPr lang="en-US" dirty="0" smtClean="0"/>
              <a:t>LTE rapidly evolving to Voice over LTE (VoLTE)</a:t>
            </a:r>
          </a:p>
          <a:p>
            <a:r>
              <a:rPr lang="en-US" dirty="0" smtClean="0"/>
              <a:t>VoLTE is a packetized voice technology</a:t>
            </a:r>
          </a:p>
          <a:p>
            <a:r>
              <a:rPr lang="en-US" dirty="0" smtClean="0"/>
              <a:t>Bottom Line</a:t>
            </a:r>
          </a:p>
          <a:p>
            <a:pPr lvl="1"/>
            <a:r>
              <a:rPr lang="en-US" dirty="0" smtClean="0"/>
              <a:t>Voice services provided by wireless carriers will transition over the next few years to a packet-based technology.</a:t>
            </a:r>
          </a:p>
          <a:p>
            <a:pPr lvl="1"/>
            <a:r>
              <a:rPr lang="en-US" dirty="0" smtClean="0"/>
              <a:t>Conversion of traffic to circuit-switched technology for interconnection is inefficient.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40C39-5108-E841-85F7-F0B9C0D30E8D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6903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Network Architecture of the Past</a:t>
            </a:r>
            <a:endParaRPr lang="en-US" dirty="0"/>
          </a:p>
        </p:txBody>
      </p:sp>
      <p:pic>
        <p:nvPicPr>
          <p:cNvPr id="5" name="Content Placeholder 4" descr="PSTN_office_classification_hierarchy.svg.pn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47972" y="1538664"/>
            <a:ext cx="4699403" cy="4699403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40C39-5108-E841-85F7-F0B9C0D30E8D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416658" y="1538664"/>
            <a:ext cx="3487117" cy="41426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ct val="20000"/>
              </a:spcBef>
              <a:buFont typeface="Arial"/>
              <a:buChar char="•"/>
            </a:pPr>
            <a:r>
              <a:rPr lang="en-US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Swis721 BT Roman"/>
                <a:cs typeface="Swis721 BT Roman"/>
              </a:rPr>
              <a:t> Hierarchical</a:t>
            </a:r>
          </a:p>
          <a:p>
            <a:pPr marL="342900" indent="-342900">
              <a:spcBef>
                <a:spcPct val="20000"/>
              </a:spcBef>
              <a:buFont typeface="Arial"/>
              <a:buChar char="•"/>
            </a:pPr>
            <a:r>
              <a:rPr lang="en-US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Swis721 BT Roman"/>
                <a:cs typeface="Swis721 BT Roman"/>
              </a:rPr>
              <a:t> Generally: links up and down, but not “sideways”</a:t>
            </a:r>
          </a:p>
          <a:p>
            <a:pPr marL="342900" indent="-342900">
              <a:spcBef>
                <a:spcPct val="20000"/>
              </a:spcBef>
              <a:buFont typeface="Arial"/>
              <a:buChar char="•"/>
            </a:pPr>
            <a:r>
              <a:rPr lang="en-US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Swis721 BT Roman"/>
                <a:cs typeface="Swis721 BT Roman"/>
              </a:rPr>
              <a:t> Common ownership (except for “independent” class 5 offices and some tandems)</a:t>
            </a:r>
          </a:p>
        </p:txBody>
      </p:sp>
    </p:spTree>
    <p:extLst>
      <p:ext uri="{BB962C8B-B14F-4D97-AF65-F5344CB8AC3E}">
        <p14:creationId xmlns:p14="http://schemas.microsoft.com/office/powerpoint/2010/main" val="4196903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Network Architecture of the Present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40C39-5108-E841-85F7-F0B9C0D30E8D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277174" y="1723328"/>
            <a:ext cx="3758338" cy="37117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ct val="20000"/>
              </a:spcBef>
              <a:buFont typeface="Arial"/>
              <a:buChar char="•"/>
            </a:pPr>
            <a:r>
              <a:rPr lang="en-US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Swis721 BT Roman"/>
                <a:cs typeface="Swis721 BT Roman"/>
              </a:rPr>
              <a:t> Flatter</a:t>
            </a:r>
          </a:p>
          <a:p>
            <a:pPr marL="342900" indent="-342900">
              <a:spcBef>
                <a:spcPct val="20000"/>
              </a:spcBef>
              <a:buFont typeface="Arial"/>
              <a:buChar char="•"/>
            </a:pPr>
            <a:r>
              <a:rPr lang="en-US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Swis721 BT Roman"/>
                <a:cs typeface="Swis721 BT Roman"/>
              </a:rPr>
              <a:t> Multiple connections (both direct and indirect interconnections)</a:t>
            </a:r>
          </a:p>
          <a:p>
            <a:pPr marL="342900" indent="-342900">
              <a:spcBef>
                <a:spcPct val="20000"/>
              </a:spcBef>
              <a:buFont typeface="Arial"/>
              <a:buChar char="•"/>
            </a:pPr>
            <a:r>
              <a:rPr lang="en-US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Swis721 BT Roman"/>
                <a:cs typeface="Swis721 BT Roman"/>
              </a:rPr>
              <a:t> Diverse ownership, but key points under RBOC control</a:t>
            </a:r>
          </a:p>
        </p:txBody>
      </p:sp>
      <p:pic>
        <p:nvPicPr>
          <p:cNvPr id="9" name="Content Placeholder 8" descr="present network.PN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70481" y="1518834"/>
            <a:ext cx="5106692" cy="4726463"/>
          </a:xfrm>
        </p:spPr>
      </p:pic>
    </p:spTree>
    <p:extLst>
      <p:ext uri="{BB962C8B-B14F-4D97-AF65-F5344CB8AC3E}">
        <p14:creationId xmlns:p14="http://schemas.microsoft.com/office/powerpoint/2010/main" val="4196903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Network Architecture of the Future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73486" y="1600200"/>
            <a:ext cx="3213314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Flat</a:t>
            </a:r>
          </a:p>
          <a:p>
            <a:r>
              <a:rPr lang="en-US" dirty="0" smtClean="0"/>
              <a:t>Route diversity with regional exchange points</a:t>
            </a:r>
          </a:p>
          <a:p>
            <a:r>
              <a:rPr lang="en-US" dirty="0" smtClean="0"/>
              <a:t>Diverse ownership without RBOC concentration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40C39-5108-E841-85F7-F0B9C0D30E8D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1813302" y="3084876"/>
            <a:ext cx="2100020" cy="1687890"/>
          </a:xfrm>
          <a:prstGeom prst="ellipse">
            <a:avLst/>
          </a:prstGeom>
          <a:solidFill>
            <a:schemeClr val="bg2">
              <a:lumMod val="90000"/>
            </a:schemeClr>
          </a:solidFill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Regional Packet Traffic Exchange Point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21410" y="1922480"/>
            <a:ext cx="914400" cy="369332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Carrier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64210" y="3677039"/>
            <a:ext cx="914400" cy="369332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Carrier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380854" y="3559489"/>
            <a:ext cx="914400" cy="369332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Carrier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559085" y="5086071"/>
            <a:ext cx="914400" cy="369332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Carrier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821410" y="5270737"/>
            <a:ext cx="914400" cy="369332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Carrier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218122" y="2107146"/>
            <a:ext cx="914400" cy="369332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Carrier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601418" y="1922480"/>
            <a:ext cx="914400" cy="369332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Carrier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863312" y="5270737"/>
            <a:ext cx="914400" cy="369332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Carrier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7" name="Straight Arrow Connector 16"/>
          <p:cNvCxnSpPr>
            <a:stCxn id="7" idx="2"/>
            <a:endCxn id="6" idx="1"/>
          </p:cNvCxnSpPr>
          <p:nvPr/>
        </p:nvCxnSpPr>
        <p:spPr>
          <a:xfrm>
            <a:off x="1278610" y="2291812"/>
            <a:ext cx="842233" cy="1040250"/>
          </a:xfrm>
          <a:prstGeom prst="straightConnector1">
            <a:avLst/>
          </a:prstGeom>
          <a:ln w="38100">
            <a:solidFill>
              <a:schemeClr val="tx2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8" idx="3"/>
            <a:endCxn id="6" idx="2"/>
          </p:cNvCxnSpPr>
          <p:nvPr/>
        </p:nvCxnSpPr>
        <p:spPr>
          <a:xfrm>
            <a:off x="1278610" y="3861705"/>
            <a:ext cx="534692" cy="67116"/>
          </a:xfrm>
          <a:prstGeom prst="straightConnector1">
            <a:avLst/>
          </a:prstGeom>
          <a:ln w="38100">
            <a:solidFill>
              <a:schemeClr val="tx2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endCxn id="6" idx="0"/>
          </p:cNvCxnSpPr>
          <p:nvPr/>
        </p:nvCxnSpPr>
        <p:spPr>
          <a:xfrm flipH="1">
            <a:off x="2863312" y="2291812"/>
            <a:ext cx="135610" cy="793064"/>
          </a:xfrm>
          <a:prstGeom prst="straightConnector1">
            <a:avLst/>
          </a:prstGeom>
          <a:ln w="38100">
            <a:solidFill>
              <a:schemeClr val="tx2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endCxn id="6" idx="7"/>
          </p:cNvCxnSpPr>
          <p:nvPr/>
        </p:nvCxnSpPr>
        <p:spPr>
          <a:xfrm flipH="1">
            <a:off x="3605781" y="2499076"/>
            <a:ext cx="1025472" cy="832986"/>
          </a:xfrm>
          <a:prstGeom prst="straightConnector1">
            <a:avLst/>
          </a:prstGeom>
          <a:ln w="38100">
            <a:solidFill>
              <a:schemeClr val="tx2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6" idx="6"/>
            <a:endCxn id="9" idx="1"/>
          </p:cNvCxnSpPr>
          <p:nvPr/>
        </p:nvCxnSpPr>
        <p:spPr>
          <a:xfrm flipV="1">
            <a:off x="3913322" y="3744155"/>
            <a:ext cx="467532" cy="184666"/>
          </a:xfrm>
          <a:prstGeom prst="straightConnector1">
            <a:avLst/>
          </a:prstGeom>
          <a:ln w="38100">
            <a:solidFill>
              <a:schemeClr val="tx2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6" idx="5"/>
            <a:endCxn id="10" idx="1"/>
          </p:cNvCxnSpPr>
          <p:nvPr/>
        </p:nvCxnSpPr>
        <p:spPr>
          <a:xfrm>
            <a:off x="3605781" y="4525580"/>
            <a:ext cx="953304" cy="745157"/>
          </a:xfrm>
          <a:prstGeom prst="straightConnector1">
            <a:avLst/>
          </a:prstGeom>
          <a:ln w="38100">
            <a:solidFill>
              <a:schemeClr val="tx2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6" idx="4"/>
            <a:endCxn id="14" idx="0"/>
          </p:cNvCxnSpPr>
          <p:nvPr/>
        </p:nvCxnSpPr>
        <p:spPr>
          <a:xfrm>
            <a:off x="2863312" y="4772766"/>
            <a:ext cx="457200" cy="497971"/>
          </a:xfrm>
          <a:prstGeom prst="straightConnector1">
            <a:avLst/>
          </a:prstGeom>
          <a:ln w="38100">
            <a:solidFill>
              <a:schemeClr val="tx2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stCxn id="6" idx="3"/>
          </p:cNvCxnSpPr>
          <p:nvPr/>
        </p:nvCxnSpPr>
        <p:spPr>
          <a:xfrm flipH="1">
            <a:off x="1299433" y="4525580"/>
            <a:ext cx="821410" cy="745157"/>
          </a:xfrm>
          <a:prstGeom prst="straightConnector1">
            <a:avLst/>
          </a:prstGeom>
          <a:ln w="38100">
            <a:solidFill>
              <a:schemeClr val="tx2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96903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6223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Advantages of Future Network Architecture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1"/>
            <a:r>
              <a:rPr lang="en-US" sz="2800" dirty="0" smtClean="0"/>
              <a:t>Each carrier controls, and is responsible for, its own traffic (that is, traffic which originates on its network, or which terminates on its network).</a:t>
            </a:r>
          </a:p>
          <a:p>
            <a:pPr lvl="1"/>
            <a:r>
              <a:rPr lang="en-US" sz="2800" dirty="0" smtClean="0"/>
              <a:t>Two-way traffic flows allow transport facilities efficiency.</a:t>
            </a:r>
          </a:p>
          <a:p>
            <a:pPr lvl="1"/>
            <a:r>
              <a:rPr lang="en-US" sz="2800" dirty="0" smtClean="0"/>
              <a:t>Neutral interconnection points dilute large carrier control, and allow possibility to leverage existing internet exchange points.</a:t>
            </a:r>
          </a:p>
          <a:p>
            <a:pPr lvl="1"/>
            <a:r>
              <a:rPr lang="en-US" sz="2800" dirty="0" smtClean="0"/>
              <a:t>Improved network reliability.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40C39-5108-E841-85F7-F0B9C0D30E8D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6903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6223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Key Considerations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sz="2800" dirty="0" smtClean="0">
                <a:latin typeface="Swis721 BT" pitchFamily="34" charset="0"/>
              </a:rPr>
              <a:t>IP voice exchange points should be “carrier-neutral”:  they should not be under the exclusive control of any carrier.</a:t>
            </a:r>
          </a:p>
          <a:p>
            <a:pPr lvl="1"/>
            <a:r>
              <a:rPr lang="en-US" sz="2800" dirty="0" smtClean="0">
                <a:latin typeface="Swis721 BT" pitchFamily="34" charset="0"/>
              </a:rPr>
              <a:t>Incumbent carriers with existing voice interconnection points on their premises have an incentive to maintain their control.</a:t>
            </a:r>
          </a:p>
          <a:p>
            <a:pPr lvl="1"/>
            <a:r>
              <a:rPr lang="en-US" sz="2800" dirty="0" smtClean="0">
                <a:latin typeface="Swis721 BT" pitchFamily="34" charset="0"/>
              </a:rPr>
              <a:t>Fewer points of interconnection (“POIs”) required.</a:t>
            </a:r>
            <a:endParaRPr lang="en-US" dirty="0" smtClean="0">
              <a:latin typeface="Swis721 BT" pitchFamily="34" charset="0"/>
            </a:endParaRPr>
          </a:p>
          <a:p>
            <a:pPr lvl="1"/>
            <a:r>
              <a:rPr lang="en-US" sz="2800" dirty="0" smtClean="0">
                <a:latin typeface="Swis721 BT" pitchFamily="34" charset="0"/>
              </a:rPr>
              <a:t>“Bill and Keep” for all traffic. </a:t>
            </a:r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40C39-5108-E841-85F7-F0B9C0D30E8D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6903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T-Mobile 2.0 A">
      <a:dk1>
        <a:srgbClr val="404040"/>
      </a:dk1>
      <a:lt1>
        <a:srgbClr val="FFFFFF"/>
      </a:lt1>
      <a:dk2>
        <a:srgbClr val="000000"/>
      </a:dk2>
      <a:lt2>
        <a:srgbClr val="E8E8E8"/>
      </a:lt2>
      <a:accent1>
        <a:srgbClr val="E20074"/>
      </a:accent1>
      <a:accent2>
        <a:srgbClr val="6A6A6A"/>
      </a:accent2>
      <a:accent3>
        <a:srgbClr val="9B9B9B"/>
      </a:accent3>
      <a:accent4>
        <a:srgbClr val="C1D82F"/>
      </a:accent4>
      <a:accent5>
        <a:srgbClr val="6DB33F"/>
      </a:accent5>
      <a:accent6>
        <a:srgbClr val="008DA8"/>
      </a:accent6>
      <a:hlink>
        <a:srgbClr val="E20074"/>
      </a:hlink>
      <a:folHlink>
        <a:srgbClr val="97024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T-Mobile 2.0 A">
      <a:dk1>
        <a:srgbClr val="404040"/>
      </a:dk1>
      <a:lt1>
        <a:srgbClr val="FFFFFF"/>
      </a:lt1>
      <a:dk2>
        <a:srgbClr val="000000"/>
      </a:dk2>
      <a:lt2>
        <a:srgbClr val="E8E8E8"/>
      </a:lt2>
      <a:accent1>
        <a:srgbClr val="E20074"/>
      </a:accent1>
      <a:accent2>
        <a:srgbClr val="6A6A6A"/>
      </a:accent2>
      <a:accent3>
        <a:srgbClr val="9B9B9B"/>
      </a:accent3>
      <a:accent4>
        <a:srgbClr val="C1D82F"/>
      </a:accent4>
      <a:accent5>
        <a:srgbClr val="6DB33F"/>
      </a:accent5>
      <a:accent6>
        <a:srgbClr val="008DA8"/>
      </a:accent6>
      <a:hlink>
        <a:srgbClr val="E20074"/>
      </a:hlink>
      <a:folHlink>
        <a:srgbClr val="97024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T-Mobile 2.0 A">
      <a:dk1>
        <a:srgbClr val="404040"/>
      </a:dk1>
      <a:lt1>
        <a:srgbClr val="FFFFFF"/>
      </a:lt1>
      <a:dk2>
        <a:srgbClr val="000000"/>
      </a:dk2>
      <a:lt2>
        <a:srgbClr val="E8E8E8"/>
      </a:lt2>
      <a:accent1>
        <a:srgbClr val="E20074"/>
      </a:accent1>
      <a:accent2>
        <a:srgbClr val="6A6A6A"/>
      </a:accent2>
      <a:accent3>
        <a:srgbClr val="9B9B9B"/>
      </a:accent3>
      <a:accent4>
        <a:srgbClr val="C1D82F"/>
      </a:accent4>
      <a:accent5>
        <a:srgbClr val="6DB33F"/>
      </a:accent5>
      <a:accent6>
        <a:srgbClr val="008DA8"/>
      </a:accent6>
      <a:hlink>
        <a:srgbClr val="E20074"/>
      </a:hlink>
      <a:folHlink>
        <a:srgbClr val="97024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Filed Document" ma:contentTypeID="0x0101006E56B4D1795A2E4DB2F0B01679ED314A00CC487AD4221686458FFE45E7609FF2AF" ma:contentTypeVersion="135" ma:contentTypeDescription="" ma:contentTypeScope="" ma:versionID="74c88e36f45b2923292f3d2fb9c5211e">
  <xsd:schema xmlns:xsd="http://www.w3.org/2001/XMLSchema" xmlns:xs="http://www.w3.org/2001/XMLSchema" xmlns:p="http://schemas.microsoft.com/office/2006/metadata/properties" xmlns:ns1="http://schemas.microsoft.com/sharepoint/v3" xmlns:ns2="dc463f71-b30c-4ab2-9473-d307f9d35888" targetNamespace="http://schemas.microsoft.com/office/2006/metadata/properties" ma:root="true" ma:fieldsID="4ccd4140794adb7bccf17b21b5812a9d" ns1:_="" ns2:_="">
    <xsd:import namespace="http://schemas.microsoft.com/sharepoint/v3"/>
    <xsd:import namespace="dc463f71-b30c-4ab2-9473-d307f9d35888"/>
    <xsd:element name="properties">
      <xsd:complexType>
        <xsd:sequence>
          <xsd:element name="documentManagement">
            <xsd:complexType>
              <xsd:all>
                <xsd:element ref="ns2:IsConfidential" minOccurs="0"/>
                <xsd:element ref="ns2:IsHighlyConfidential" minOccurs="0"/>
                <xsd:element ref="ns2:Date1" minOccurs="0"/>
                <xsd:element ref="ns2:DocketNumber" minOccurs="0"/>
                <xsd:element ref="ns2:DocumentSetType" minOccurs="0"/>
                <xsd:element ref="ns2:IndustryCode" minOccurs="0"/>
                <xsd:element ref="ns2:CaseType" minOccurs="0"/>
                <xsd:element ref="ns2:CaseStatus" minOccurs="0"/>
                <xsd:element ref="ns2:AgendaOrder" minOccurs="0"/>
                <xsd:element ref="ns2:DelegatedOrder" minOccurs="0"/>
                <xsd:element ref="ns2:IsDocumentOrder" minOccurs="0"/>
                <xsd:element ref="ns2:CaseCompanyNames" minOccurs="0"/>
                <xsd:element ref="ns2:OpenedDate" minOccurs="0"/>
                <xsd:element ref="ns2:Prefix" minOccurs="0"/>
                <xsd:element ref="ns2:Visibility" minOccurs="0"/>
                <xsd:element ref="ns1:Nickname" minOccurs="0"/>
                <xsd:element ref="ns2:SignificantOrde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Nickname" ma:index="17" nillable="true" ma:displayName="Nickname" ma:internalName="Nicknam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c463f71-b30c-4ab2-9473-d307f9d35888" elementFormDefault="qualified">
    <xsd:import namespace="http://schemas.microsoft.com/office/2006/documentManagement/types"/>
    <xsd:import namespace="http://schemas.microsoft.com/office/infopath/2007/PartnerControls"/>
    <xsd:element name="IsConfidential" ma:index="2" nillable="true" ma:displayName="Is Confidential" ma:default="0" ma:internalName="IsConfidential" ma:readOnly="false">
      <xsd:simpleType>
        <xsd:restriction base="dms:Boolean"/>
      </xsd:simpleType>
    </xsd:element>
    <xsd:element name="IsHighlyConfidential" ma:index="3" nillable="true" ma:displayName="Is Highly Confidential" ma:default="0" ma:internalName="IsHighlyConfidential" ma:readOnly="false">
      <xsd:simpleType>
        <xsd:restriction base="dms:Boolean"/>
      </xsd:simpleType>
    </xsd:element>
    <xsd:element name="Date1" ma:index="4" nillable="true" ma:displayName="Date" ma:default="[today]" ma:description="Date the document set was requested" ma:format="DateOnly" ma:internalName="Date1" ma:readOnly="false">
      <xsd:simpleType>
        <xsd:restriction base="dms:DateTime"/>
      </xsd:simpleType>
    </xsd:element>
    <xsd:element name="DocketNumber" ma:index="5" nillable="true" ma:displayName="Docket Number" ma:internalName="DocketNumber" ma:readOnly="false">
      <xsd:simpleType>
        <xsd:restriction base="dms:Text">
          <xsd:maxLength value="255"/>
        </xsd:restriction>
      </xsd:simpleType>
    </xsd:element>
    <xsd:element name="DocumentSetType" ma:index="6" nillable="true" ma:displayName="Document Set Type" ma:internalName="DocumentSetType" ma:readOnly="false">
      <xsd:simpleType>
        <xsd:restriction base="dms:Text">
          <xsd:maxLength value="255"/>
        </xsd:restriction>
      </xsd:simpleType>
    </xsd:element>
    <xsd:element name="IndustryCode" ma:index="7" nillable="true" ma:displayName="Industry Code" ma:internalName="IndustryCode" ma:readOnly="false">
      <xsd:simpleType>
        <xsd:restriction base="dms:Text">
          <xsd:maxLength value="255"/>
        </xsd:restriction>
      </xsd:simpleType>
    </xsd:element>
    <xsd:element name="CaseType" ma:index="8" nillable="true" ma:displayName="CaseType" ma:internalName="CaseType" ma:readOnly="false">
      <xsd:simpleType>
        <xsd:restriction base="dms:Text">
          <xsd:maxLength value="255"/>
        </xsd:restriction>
      </xsd:simpleType>
    </xsd:element>
    <xsd:element name="CaseStatus" ma:index="9" nillable="true" ma:displayName="CaseStatus" ma:internalName="CaseStatus" ma:readOnly="false">
      <xsd:simpleType>
        <xsd:restriction base="dms:Text">
          <xsd:maxLength value="255"/>
        </xsd:restriction>
      </xsd:simpleType>
    </xsd:element>
    <xsd:element name="AgendaOrder" ma:index="10" nillable="true" ma:displayName="Agenda Order" ma:default="0" ma:internalName="AgendaOrder" ma:readOnly="false">
      <xsd:simpleType>
        <xsd:restriction base="dms:Boolean"/>
      </xsd:simpleType>
    </xsd:element>
    <xsd:element name="DelegatedOrder" ma:index="11" nillable="true" ma:displayName="DelegatedOrder" ma:default="0" ma:description="Is this a delegated order?" ma:internalName="DelegatedOrder" ma:readOnly="false">
      <xsd:simpleType>
        <xsd:restriction base="dms:Boolean"/>
      </xsd:simpleType>
    </xsd:element>
    <xsd:element name="IsDocumentOrder" ma:index="12" nillable="true" ma:displayName="IsDocumentOrder" ma:default="0" ma:internalName="IsDocumentOrder" ma:readOnly="false">
      <xsd:simpleType>
        <xsd:restriction base="dms:Boolean"/>
      </xsd:simpleType>
    </xsd:element>
    <xsd:element name="CaseCompanyNames" ma:index="13" nillable="true" ma:displayName="Company Names" ma:description="Company names delimited by ;" ma:internalName="CaseCompanyNames" ma:readOnly="false">
      <xsd:simpleType>
        <xsd:restriction base="dms:Note">
          <xsd:maxLength value="255"/>
        </xsd:restriction>
      </xsd:simpleType>
    </xsd:element>
    <xsd:element name="OpenedDate" ma:index="14" nillable="true" ma:displayName="OpenedDate" ma:format="DateOnly" ma:internalName="OpenedDate">
      <xsd:simpleType>
        <xsd:restriction base="dms:DateTime"/>
      </xsd:simpleType>
    </xsd:element>
    <xsd:element name="Prefix" ma:index="15" nillable="true" ma:displayName="Prefix" ma:description="Docket number prefix" ma:internalName="Prefix">
      <xsd:simpleType>
        <xsd:restriction base="dms:Text">
          <xsd:maxLength value="255"/>
        </xsd:restriction>
      </xsd:simpleType>
    </xsd:element>
    <xsd:element name="Visibility" ma:index="16" nillable="true" ma:displayName="Visibility" ma:default="Full Visibility" ma:format="Dropdown" ma:internalName="Visibility" ma:readOnly="false">
      <xsd:simpleType>
        <xsd:restriction base="dms:Choice">
          <xsd:enumeration value="Full Visibility"/>
        </xsd:restriction>
      </xsd:simpleType>
    </xsd:element>
    <xsd:element name="SignificantOrder" ma:index="24" nillable="true" ma:displayName="SignificantOrder" ma:default="0" ma:description="Whether this document set contains a significant order" ma:internalName="SignificantOrder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0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>
    <Prefix xmlns="dc463f71-b30c-4ab2-9473-d307f9d35888">UT</Prefix>
    <DocumentSetType xmlns="dc463f71-b30c-4ab2-9473-d307f9d35888">Document</DocumentSetType>
    <IsConfidential xmlns="dc463f71-b30c-4ab2-9473-d307f9d35888">false</IsConfidential>
    <AgendaOrder xmlns="dc463f71-b30c-4ab2-9473-d307f9d35888">false</AgendaOrder>
    <CaseType xmlns="dc463f71-b30c-4ab2-9473-d307f9d35888">Staff Investigation</CaseType>
    <IndustryCode xmlns="dc463f71-b30c-4ab2-9473-d307f9d35888">170</IndustryCode>
    <CaseStatus xmlns="dc463f71-b30c-4ab2-9473-d307f9d35888">Closed</CaseStatus>
    <OpenedDate xmlns="dc463f71-b30c-4ab2-9473-d307f9d35888">2013-10-25T07:00:00+00:00</OpenedDate>
    <Date1 xmlns="dc463f71-b30c-4ab2-9473-d307f9d35888">2013-11-12T08:00:00+00:00</Date1>
    <IsDocumentOrder xmlns="dc463f71-b30c-4ab2-9473-d307f9d35888" xsi:nil="true"/>
    <IsHighlyConfidential xmlns="dc463f71-b30c-4ab2-9473-d307f9d35888">false</IsHighlyConfidential>
    <CaseCompanyNames xmlns="dc463f71-b30c-4ab2-9473-d307f9d35888" xsi:nil="true"/>
    <DocketNumber xmlns="dc463f71-b30c-4ab2-9473-d307f9d35888">131989</DocketNumber>
    <DelegatedOrder xmlns="dc463f71-b30c-4ab2-9473-d307f9d35888">false</DelegatedOrder>
    <Visibility xmlns="dc463f71-b30c-4ab2-9473-d307f9d35888" xsi:nil="true"/>
    <Nickname xmlns="http://schemas.microsoft.com/sharepoint/v3" xsi:nil="true"/>
    <SignificantOrder xmlns="dc463f71-b30c-4ab2-9473-d307f9d35888">false</SignificantOrder>
  </documentManagement>
</p:properties>
</file>

<file path=customXml/item4.xml><?xml version="1.0" encoding="utf-8"?>
<?mso-contentType ?>
<SharedContentType xmlns="Microsoft.SharePoint.Taxonomy.ContentTypeSync" SourceId="015f1b76-b32e-440f-80a7-f0ca4d8a872c" ContentTypeId="0x0101006E56B4D1795A2E4DB2F0B01679ED314A" PreviousValue="true"/>
</file>

<file path=customXml/itemProps1.xml><?xml version="1.0" encoding="utf-8"?>
<ds:datastoreItem xmlns:ds="http://schemas.openxmlformats.org/officeDocument/2006/customXml" ds:itemID="{760B1955-45D0-4332-9234-4DDE4DF7129D}"/>
</file>

<file path=customXml/itemProps2.xml><?xml version="1.0" encoding="utf-8"?>
<ds:datastoreItem xmlns:ds="http://schemas.openxmlformats.org/officeDocument/2006/customXml" ds:itemID="{09D16DD9-7B3F-48A1-A0BC-2CDB620A0ABA}"/>
</file>

<file path=customXml/itemProps3.xml><?xml version="1.0" encoding="utf-8"?>
<ds:datastoreItem xmlns:ds="http://schemas.openxmlformats.org/officeDocument/2006/customXml" ds:itemID="{F38AB3AC-DD7C-45AA-802A-FE4AC2669B19}"/>
</file>

<file path=customXml/itemProps4.xml><?xml version="1.0" encoding="utf-8"?>
<ds:datastoreItem xmlns:ds="http://schemas.openxmlformats.org/officeDocument/2006/customXml" ds:itemID="{375F9E66-A946-4820-997F-835AC955808A}"/>
</file>

<file path=docProps/app.xml><?xml version="1.0" encoding="utf-8"?>
<Properties xmlns="http://schemas.openxmlformats.org/officeDocument/2006/extended-properties" xmlns:vt="http://schemas.openxmlformats.org/officeDocument/2006/docPropsVTypes">
  <TotalTime>1613</TotalTime>
  <Words>570</Words>
  <Application>Microsoft Office PowerPoint</Application>
  <PresentationFormat>On-screen Show (4:3)</PresentationFormat>
  <Paragraphs>102</Paragraphs>
  <Slides>12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IP Networks:  Legal and Policy Issues</vt:lpstr>
      <vt:lpstr>T-Mobile Overview</vt:lpstr>
      <vt:lpstr>IP Transition </vt:lpstr>
      <vt:lpstr>The Importance of IP Interconnection</vt:lpstr>
      <vt:lpstr>Network Architecture of the Past</vt:lpstr>
      <vt:lpstr>Network Architecture of the Present</vt:lpstr>
      <vt:lpstr>Network Architecture of the Future</vt:lpstr>
      <vt:lpstr>Advantages of Future Network Architecture</vt:lpstr>
      <vt:lpstr>Key Considerations</vt:lpstr>
      <vt:lpstr>Key Considerations (continued) </vt:lpstr>
      <vt:lpstr>IP Trials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to Nat. Conf. of Regulatory Attorneys on IP interconnection issues</dc:title>
  <dc:creator>Thomas, Brian (UTC)</dc:creator>
  <cp:lastModifiedBy>Walker, Kippi (UTC)</cp:lastModifiedBy>
  <cp:revision>168</cp:revision>
  <dcterms:created xsi:type="dcterms:W3CDTF">2012-11-30T01:02:47Z</dcterms:created>
  <dcterms:modified xsi:type="dcterms:W3CDTF">2013-11-12T15:44:35Z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0x0101006E56B4D1795A2E4DB2F0B01679ED314A00CC487AD4221686458FFE45E7609FF2AF</vt:lpwstr>
  </property>
  <property fmtid="{D5CDD505-2E9C-101B-9397-08002B2CF9AE}" pid="3" name="_docset_NoMedatataSyncRequired">
    <vt:lpwstr>False</vt:lpwstr>
  </property>
</Properties>
</file>