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9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7.xml" ContentType="application/vnd.openxmlformats-officedocument.presentationml.notesSlid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4" r:id="rId6"/>
    <p:sldId id="288" r:id="rId7"/>
    <p:sldId id="259" r:id="rId8"/>
    <p:sldId id="263" r:id="rId9"/>
    <p:sldId id="284" r:id="rId10"/>
    <p:sldId id="258" r:id="rId11"/>
    <p:sldId id="285" r:id="rId12"/>
    <p:sldId id="286" r:id="rId13"/>
    <p:sldId id="289" r:id="rId14"/>
    <p:sldId id="287" r:id="rId15"/>
    <p:sldId id="283" r:id="rId16"/>
  </p:sldIdLst>
  <p:sldSz cx="9144000" cy="6858000" type="screen4x3"/>
  <p:notesSz cx="6934200" cy="922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4" d="100"/>
          <a:sy n="54" d="100"/>
        </p:scale>
        <p:origin x="-3066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ustomXml" Target="../customXml/item4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 dirty="0">
              <a:latin typeface="Swis721 BT Roman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0163BAF1-C1C5-480E-B5EF-6CF22DBE2E11}" type="datetimeFigureOut">
              <a:rPr lang="en-US" smtClean="0">
                <a:latin typeface="Swis721 BT Roman" pitchFamily="34" charset="0"/>
              </a:rPr>
              <a:pPr/>
              <a:t>11/12/2013</a:t>
            </a:fld>
            <a:endParaRPr lang="en-US" dirty="0">
              <a:latin typeface="Swis721 BT Roman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 dirty="0">
              <a:latin typeface="Swis721 BT Roman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EA763F9A-1149-4C2B-AF53-F608EAF016BB}" type="slidenum">
              <a:rPr lang="en-US" smtClean="0">
                <a:latin typeface="Swis721 BT Roman" pitchFamily="34" charset="0"/>
              </a:rPr>
              <a:pPr/>
              <a:t>‹#›</a:t>
            </a:fld>
            <a:endParaRPr lang="en-US" dirty="0">
              <a:latin typeface="Swis721 BT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6762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Swis721 BT Roman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Swis721 BT Roman" pitchFamily="34" charset="0"/>
              </a:defRPr>
            </a:lvl1pPr>
          </a:lstStyle>
          <a:p>
            <a:fld id="{59B33E47-4C1F-4627-B9B0-925320496EA1}" type="datetimeFigureOut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Swis721 BT Roman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>
                <a:latin typeface="Swis721 BT Roman" pitchFamily="34" charset="0"/>
              </a:defRPr>
            </a:lvl1pPr>
          </a:lstStyle>
          <a:p>
            <a:fld id="{1E23D904-04FF-487D-8052-EA82C5B51F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209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3D904-04FF-487D-8052-EA82C5B51F8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3D904-04FF-487D-8052-EA82C5B51F8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3D904-04FF-487D-8052-EA82C5B51F8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3D904-04FF-487D-8052-EA82C5B51F8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3D904-04FF-487D-8052-EA82C5B51F8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3D904-04FF-487D-8052-EA82C5B51F83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3D904-04FF-487D-8052-EA82C5B51F83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3D904-04FF-487D-8052-EA82C5B51F83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3D904-04FF-487D-8052-EA82C5B51F83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11400"/>
            <a:ext cx="7670800" cy="1289050"/>
          </a:xfrm>
        </p:spPr>
        <p:txBody>
          <a:bodyPr>
            <a:normAutofit/>
          </a:bodyPr>
          <a:lstStyle>
            <a:lvl1pPr algn="r">
              <a:defRPr sz="3600" b="0" i="0">
                <a:solidFill>
                  <a:schemeClr val="bg1"/>
                </a:solidFill>
                <a:latin typeface="Swis721 Md BT Medium"/>
                <a:cs typeface="Swis721 Md BT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71333"/>
            <a:ext cx="6985000" cy="770467"/>
          </a:xfrm>
        </p:spPr>
        <p:txBody>
          <a:bodyPr>
            <a:normAutofit/>
          </a:bodyPr>
          <a:lstStyle>
            <a:lvl1pPr marL="0" indent="0" algn="r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Swis721 BT Roman"/>
                <a:cs typeface="Swis721 BT Roma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3C75-E55D-48D4-8526-C84565CC4664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0" i="0">
                <a:solidFill>
                  <a:schemeClr val="tx1">
                    <a:lumMod val="75000"/>
                    <a:lumOff val="25000"/>
                  </a:schemeClr>
                </a:solidFill>
                <a:latin typeface="Swis721 BT Roman"/>
                <a:cs typeface="Swis721 BT Roman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0" i="0">
                <a:solidFill>
                  <a:schemeClr val="tx1">
                    <a:lumMod val="75000"/>
                    <a:lumOff val="25000"/>
                  </a:schemeClr>
                </a:solidFill>
                <a:latin typeface="Swis721 BT Roman"/>
                <a:cs typeface="Swis721 BT Roman"/>
              </a:defRPr>
            </a:lvl1pPr>
            <a:lvl2pPr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Swis721 BT Roman"/>
                <a:cs typeface="Swis721 BT Roman"/>
              </a:defRPr>
            </a:lvl2pPr>
            <a:lvl3pP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Swis721 BT Roman"/>
                <a:cs typeface="Swis721 BT Roman"/>
              </a:defRPr>
            </a:lvl3pPr>
            <a:lvl4pPr>
              <a:defRPr sz="1600" b="0" i="0">
                <a:solidFill>
                  <a:schemeClr val="tx1">
                    <a:lumMod val="75000"/>
                    <a:lumOff val="25000"/>
                  </a:schemeClr>
                </a:solidFill>
                <a:latin typeface="Swis721 BT Roman"/>
                <a:cs typeface="Swis721 BT Roman"/>
              </a:defRPr>
            </a:lvl4pPr>
            <a:lvl5pPr>
              <a:defRPr sz="1600" b="0" i="0">
                <a:solidFill>
                  <a:schemeClr val="tx1">
                    <a:lumMod val="75000"/>
                    <a:lumOff val="25000"/>
                  </a:schemeClr>
                </a:solidFill>
                <a:latin typeface="Swis721 BT Roman"/>
                <a:cs typeface="Swis721 BT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74800" y="6493933"/>
            <a:ext cx="2133600" cy="227542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Swis721 BT Roman"/>
                <a:cs typeface="Swis721 BT Roman"/>
              </a:defRPr>
            </a:lvl1pPr>
          </a:lstStyle>
          <a:p>
            <a:fld id="{6C6B2FF4-7A45-4A58-9C79-64CC82A134E3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41800" y="6493933"/>
            <a:ext cx="2895600" cy="227542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  <a:latin typeface="Swis721 BT Roman"/>
                <a:cs typeface="Swis721 BT Roman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493933"/>
            <a:ext cx="1032934" cy="227542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  <a:latin typeface="Swis721 Md BT Medium"/>
                <a:cs typeface="Swis721 Md BT Medium"/>
              </a:defRPr>
            </a:lvl1pPr>
          </a:lstStyle>
          <a:p>
            <a:fld id="{1AF40C39-5108-E841-85F7-F0B9C0D30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7E8A-2AC8-4000-BBBB-0CC3F40AA8D3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0" i="0">
                <a:latin typeface="Swis721 BT Roman"/>
                <a:cs typeface="Swis721 BT Roman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0" i="0">
                <a:latin typeface="Swis721 BT Roman"/>
                <a:cs typeface="Swis721 BT Roman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7EFA-5DDE-4452-ACF6-9B5F1B45FE4E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F5097-037A-4FBD-99A2-E805E6A0FBF8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C999-D00A-41A6-9F55-B939EF6762A6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0398"/>
            <a:ext cx="3008313" cy="774701"/>
          </a:xfrm>
        </p:spPr>
        <p:txBody>
          <a:bodyPr anchor="ctr">
            <a:normAutofit/>
          </a:bodyPr>
          <a:lstStyle>
            <a:lvl1pPr algn="l">
              <a:defRPr sz="1800" b="1">
                <a:latin typeface="Swis721 Md BT Medium"/>
                <a:cs typeface="Swis721 Md BT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60399"/>
            <a:ext cx="5111750" cy="5465763"/>
          </a:xfrm>
        </p:spPr>
        <p:txBody>
          <a:bodyPr anchor="t"/>
          <a:lstStyle>
            <a:lvl1pPr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51000"/>
            <a:ext cx="3008313" cy="447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823B-A8A3-4F2D-9F81-15112DB4B6A5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97C6-F029-4601-8A9D-B145835D0541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44932" y="6519332"/>
            <a:ext cx="1153067" cy="2021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1"/>
                </a:solidFill>
                <a:latin typeface="Swis721 BT Roman"/>
                <a:cs typeface="Swis721 BT Roman"/>
              </a:defRPr>
            </a:lvl1pPr>
          </a:lstStyle>
          <a:p>
            <a:fld id="{8CA82C63-EEE0-4593-A315-13EDF82418E7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6068" y="6519333"/>
            <a:ext cx="2895600" cy="202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bg1"/>
                </a:solidFill>
                <a:latin typeface="Swis721 BT Roman"/>
                <a:cs typeface="Swis721 BT Roman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519333"/>
            <a:ext cx="778933" cy="202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AF40C39-5108-E841-85F7-F0B9C0D30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tx1">
              <a:lumMod val="75000"/>
              <a:lumOff val="25000"/>
            </a:schemeClr>
          </a:solidFill>
          <a:latin typeface="Swis721 BT Roman"/>
          <a:ea typeface="+mj-ea"/>
          <a:cs typeface="Swis721 BT Roman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Swis721 BT Roman"/>
          <a:ea typeface="+mn-ea"/>
          <a:cs typeface="Swis721 BT Roman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>
              <a:lumMod val="75000"/>
              <a:lumOff val="25000"/>
            </a:schemeClr>
          </a:solidFill>
          <a:latin typeface="Swis721 BT Roman"/>
          <a:ea typeface="+mn-ea"/>
          <a:cs typeface="Swis721 BT Roma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Swis721 BT Roman"/>
          <a:ea typeface="+mn-ea"/>
          <a:cs typeface="Swis721 BT Roman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chemeClr val="tx1">
              <a:lumMod val="75000"/>
              <a:lumOff val="25000"/>
            </a:schemeClr>
          </a:solidFill>
          <a:latin typeface="Swis721 BT Roman"/>
          <a:ea typeface="+mn-ea"/>
          <a:cs typeface="Swis721 BT Roman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>
              <a:lumMod val="75000"/>
              <a:lumOff val="25000"/>
            </a:schemeClr>
          </a:solidFill>
          <a:latin typeface="Swis721 BT Roman"/>
          <a:ea typeface="+mn-ea"/>
          <a:cs typeface="Swis721 BT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564131"/>
            <a:ext cx="7670800" cy="9367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IP Networks:  Legal and Policy Issues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5111931"/>
            <a:ext cx="6985000" cy="1105989"/>
          </a:xfrm>
        </p:spPr>
        <p:txBody>
          <a:bodyPr>
            <a:normAutofit/>
          </a:bodyPr>
          <a:lstStyle/>
          <a:p>
            <a:r>
              <a:rPr lang="en-US" sz="1400" dirty="0" smtClean="0"/>
              <a:t>Dave Conn</a:t>
            </a:r>
          </a:p>
          <a:p>
            <a:r>
              <a:rPr lang="en-US" sz="1400" dirty="0" smtClean="0"/>
              <a:t>Vice President -- State Regulatory</a:t>
            </a:r>
          </a:p>
          <a:p>
            <a:r>
              <a:rPr lang="en-US" sz="1400" dirty="0" smtClean="0"/>
              <a:t>T-Mobile US</a:t>
            </a:r>
          </a:p>
          <a:p>
            <a:r>
              <a:rPr lang="en-US" sz="1400" dirty="0" smtClean="0"/>
              <a:t>Dave.Conn@T-Mobile.com</a:t>
            </a:r>
            <a:endParaRPr lang="en-US" sz="1400" dirty="0"/>
          </a:p>
        </p:txBody>
      </p:sp>
      <p:sp>
        <p:nvSpPr>
          <p:cNvPr id="4" name="Subtitle 8"/>
          <p:cNvSpPr txBox="1">
            <a:spLocks/>
          </p:cNvSpPr>
          <p:nvPr/>
        </p:nvSpPr>
        <p:spPr>
          <a:xfrm>
            <a:off x="1219200" y="3683726"/>
            <a:ext cx="6985000" cy="1428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Swis721 BT Roman"/>
                <a:ea typeface="+mn-ea"/>
                <a:cs typeface="Swis721 BT Roman"/>
              </a:rPr>
              <a:t> Washington Utilities and Transportation Commission</a:t>
            </a:r>
            <a:endParaRPr lang="en-US" sz="1600" dirty="0" smtClean="0">
              <a:solidFill>
                <a:schemeClr val="accent2"/>
              </a:solidFill>
              <a:latin typeface="Swis721 BT Roman"/>
              <a:cs typeface="Swis721 BT Roman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Swis721 BT Roman"/>
                <a:ea typeface="+mn-ea"/>
                <a:cs typeface="Swis721 BT Roman"/>
              </a:rPr>
              <a:t>Workshop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Swis721 BT Roman"/>
                <a:ea typeface="+mn-ea"/>
                <a:cs typeface="Swis721 BT Roman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600" baseline="0" dirty="0" smtClean="0">
                <a:solidFill>
                  <a:schemeClr val="accent2"/>
                </a:solidFill>
                <a:latin typeface="Swis721 BT Roman"/>
                <a:cs typeface="Swis721 BT Roman"/>
              </a:rPr>
              <a:t>November</a:t>
            </a:r>
            <a:r>
              <a:rPr lang="en-US" sz="1600" dirty="0" smtClean="0">
                <a:solidFill>
                  <a:schemeClr val="accent2"/>
                </a:solidFill>
                <a:latin typeface="Swis721 BT Roman"/>
                <a:cs typeface="Swis721 BT Roman"/>
              </a:rPr>
              <a:t> 12, 2013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Swis721 BT Roman"/>
              <a:ea typeface="+mn-ea"/>
              <a:cs typeface="Swis721 BT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Considerations (continued)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251 of the Act will continue to apply to ILECs during and after the transition to  IP networks.</a:t>
            </a:r>
          </a:p>
          <a:p>
            <a:r>
              <a:rPr lang="en-US" sz="2800" dirty="0" smtClean="0">
                <a:latin typeface="Swis721 BT" pitchFamily="34" charset="0"/>
              </a:rPr>
              <a:t>Voluntary negotiations preferred, but a regulatory backstop is required for the negotiation process to work (jurisdiction under 47 U.S.C. §§ 201, 251).</a:t>
            </a:r>
          </a:p>
          <a:p>
            <a:pPr lvl="2"/>
            <a:r>
              <a:rPr lang="en-US" dirty="0" smtClean="0">
                <a:latin typeface="Swis721 BT" pitchFamily="34" charset="0"/>
              </a:rPr>
              <a:t>Either existing state arbitration processes under Section 252 or a standard FCC process (such as a complaint process) could be used.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622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IP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latin typeface="Swis721 BT" pitchFamily="34" charset="0"/>
              </a:rPr>
              <a:t>T-Mobile supports a regional trial of VoIP interconnection, covering a number of states, to ensure a robust set of urban and rural areas that may be served by different ILECs. (i.e. Pacific Northwest region, Southeast region)</a:t>
            </a:r>
          </a:p>
          <a:p>
            <a:pPr lvl="1"/>
            <a:r>
              <a:rPr lang="en-US" dirty="0" smtClean="0"/>
              <a:t>Carriers should interconnect at a single location in the region, such as an Internet exchange point.</a:t>
            </a:r>
          </a:p>
          <a:p>
            <a:pPr lvl="1"/>
            <a:r>
              <a:rPr lang="en-US" dirty="0" smtClean="0"/>
              <a:t>Exchange of all voice traffic in IP format.</a:t>
            </a:r>
          </a:p>
          <a:p>
            <a:pPr lvl="1"/>
            <a:r>
              <a:rPr lang="en-US" dirty="0" smtClean="0"/>
              <a:t>Interconnection rates and terms must be reasonable with a regulatory backstop.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6481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pPr lvl="1" algn="ctr">
              <a:buNone/>
            </a:pPr>
            <a:r>
              <a:rPr lang="en-US" sz="3200" dirty="0" smtClean="0"/>
              <a:t>Questions?</a:t>
            </a:r>
          </a:p>
          <a:p>
            <a:pPr lvl="1" algn="ctr">
              <a:buNone/>
            </a:pPr>
            <a:r>
              <a:rPr lang="en-US" sz="3200" dirty="0" smtClean="0"/>
              <a:t>Email:  Dave.Conn@T-Mobile.com</a:t>
            </a:r>
          </a:p>
          <a:p>
            <a:pPr lvl="1" algn="ctr">
              <a:buNone/>
            </a:pPr>
            <a:endParaRPr lang="en-US" sz="3200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37055" cy="99998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T-Mobile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Completed combination with MetroPCS on May 1, 2013; trades on NYSE as “TMUS”</a:t>
            </a:r>
          </a:p>
          <a:p>
            <a:r>
              <a:rPr lang="en-US" dirty="0" smtClean="0"/>
              <a:t>Combined company:</a:t>
            </a:r>
          </a:p>
          <a:p>
            <a:pPr lvl="1"/>
            <a:r>
              <a:rPr lang="en-US" dirty="0" smtClean="0"/>
              <a:t>c. 45 million customers</a:t>
            </a:r>
          </a:p>
          <a:p>
            <a:pPr lvl="1"/>
            <a:r>
              <a:rPr lang="en-US" dirty="0" smtClean="0"/>
              <a:t>$3.4B capital expenditures (2012)</a:t>
            </a:r>
          </a:p>
          <a:p>
            <a:pPr lvl="1"/>
            <a:r>
              <a:rPr lang="en-US" dirty="0" smtClean="0"/>
              <a:t>$24.8B revenues (2012)</a:t>
            </a:r>
          </a:p>
          <a:p>
            <a:r>
              <a:rPr lang="en-US" dirty="0" smtClean="0"/>
              <a:t>“UnCarrier” Initiatives</a:t>
            </a:r>
          </a:p>
          <a:p>
            <a:pPr lvl="1"/>
            <a:r>
              <a:rPr lang="en-US" dirty="0" smtClean="0"/>
              <a:t>1.0 Simple Choice plans rolled out in March 2013</a:t>
            </a:r>
          </a:p>
          <a:p>
            <a:pPr lvl="1"/>
            <a:r>
              <a:rPr lang="en-US" dirty="0" smtClean="0"/>
              <a:t>2.0 JUMP!™	 Phone Upgrade Program</a:t>
            </a:r>
          </a:p>
          <a:p>
            <a:pPr lvl="1"/>
            <a:r>
              <a:rPr lang="en-US" dirty="0" smtClean="0"/>
              <a:t>3.0 Part I – Expanded Data and Texting in 100 Simple Global countries for most Simple Choice customers</a:t>
            </a:r>
          </a:p>
          <a:p>
            <a:pPr lvl="1"/>
            <a:r>
              <a:rPr lang="en-US" dirty="0" smtClean="0"/>
              <a:t>3.0 Part II – Tablets Un-Leashed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03895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IP Transition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An orderly industry transition to IP networks holds potential for enormous benefits, including greater efficiencies for carriers and new and better competitive services for consumers.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However, IP networks should not replicate the architecture of the legacy TDM network which reflects outdated and inefficient network design.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Importance of IP Interconnection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Network evolution</a:t>
            </a:r>
          </a:p>
          <a:p>
            <a:pPr lvl="1"/>
            <a:r>
              <a:rPr lang="en-US" dirty="0" smtClean="0"/>
              <a:t>GSM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cs typeface="Times New Roman"/>
              </a:rPr>
              <a:t>EDGE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cs typeface="Times New Roman"/>
              </a:rPr>
              <a:t>UMTS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cs typeface="Times New Roman"/>
              </a:rPr>
              <a:t>HSPA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cs typeface="Times New Roman"/>
              </a:rPr>
              <a:t>HSPA+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cs typeface="Times New Roman"/>
              </a:rPr>
              <a:t>LTE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 smtClean="0"/>
          </a:p>
          <a:p>
            <a:pPr lvl="1"/>
            <a:r>
              <a:rPr lang="en-US" dirty="0" smtClean="0"/>
              <a:t>CDMA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cs typeface="Times New Roman"/>
              </a:rPr>
              <a:t>CDMA2000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cs typeface="Times New Roman"/>
              </a:rPr>
              <a:t>EVDO</a:t>
            </a:r>
            <a:r>
              <a:rPr lang="en-US" dirty="0" smtClean="0"/>
              <a:t> Rev. 0 / A / B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cs typeface="Times New Roman"/>
              </a:rPr>
              <a:t>LTE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dirty="0" smtClean="0"/>
              <a:t>LTE rapidly evolving to Voice over LTE (VoLTE)</a:t>
            </a:r>
          </a:p>
          <a:p>
            <a:r>
              <a:rPr lang="en-US" dirty="0" smtClean="0"/>
              <a:t>VoLTE is a packetized voice technology</a:t>
            </a:r>
          </a:p>
          <a:p>
            <a:r>
              <a:rPr lang="en-US" dirty="0" smtClean="0"/>
              <a:t>Bottom Line</a:t>
            </a:r>
          </a:p>
          <a:p>
            <a:pPr lvl="1"/>
            <a:r>
              <a:rPr lang="en-US" dirty="0" smtClean="0"/>
              <a:t>Voice services provided by wireless carriers will transition over the next few years to a packet-based technology.</a:t>
            </a:r>
          </a:p>
          <a:p>
            <a:pPr lvl="1"/>
            <a:r>
              <a:rPr lang="en-US" dirty="0" smtClean="0"/>
              <a:t>Conversion of traffic to circuit-switched technology for interconnection is inefficient.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Network Architecture of the Past</a:t>
            </a:r>
            <a:endParaRPr lang="en-US" dirty="0"/>
          </a:p>
        </p:txBody>
      </p:sp>
      <p:pic>
        <p:nvPicPr>
          <p:cNvPr id="5" name="Content Placeholder 4" descr="PSTN_office_classification_hierarchy.svg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7972" y="1538664"/>
            <a:ext cx="4699403" cy="469940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16658" y="1538664"/>
            <a:ext cx="3487117" cy="4142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wis721 BT Roman"/>
                <a:cs typeface="Swis721 BT Roman"/>
              </a:rPr>
              <a:t> Hierarchical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wis721 BT Roman"/>
                <a:cs typeface="Swis721 BT Roman"/>
              </a:rPr>
              <a:t> Generally: links up and down, but not “sideways”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wis721 BT Roman"/>
                <a:cs typeface="Swis721 BT Roman"/>
              </a:rPr>
              <a:t> Common ownership (except for “independent” class 5 offices and some tandems)</a:t>
            </a:r>
          </a:p>
        </p:txBody>
      </p:sp>
    </p:spTree>
    <p:extLst>
      <p:ext uri="{BB962C8B-B14F-4D97-AF65-F5344CB8AC3E}">
        <p14:creationId xmlns:p14="http://schemas.microsoft.com/office/powerpoint/2010/main" val="41969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Network Architecture of the Present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77174" y="1723328"/>
            <a:ext cx="3758338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wis721 BT Roman"/>
                <a:cs typeface="Swis721 BT Roman"/>
              </a:rPr>
              <a:t> Flatter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wis721 BT Roman"/>
                <a:cs typeface="Swis721 BT Roman"/>
              </a:rPr>
              <a:t> Multiple connections (both direct and indirect interconnections)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wis721 BT Roman"/>
                <a:cs typeface="Swis721 BT Roman"/>
              </a:rPr>
              <a:t> Diverse ownership, but key points under RBOC control</a:t>
            </a:r>
          </a:p>
        </p:txBody>
      </p:sp>
      <p:pic>
        <p:nvPicPr>
          <p:cNvPr id="9" name="Content Placeholder 8" descr="present network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0481" y="1518834"/>
            <a:ext cx="5106692" cy="4726463"/>
          </a:xfrm>
        </p:spPr>
      </p:pic>
    </p:spTree>
    <p:extLst>
      <p:ext uri="{BB962C8B-B14F-4D97-AF65-F5344CB8AC3E}">
        <p14:creationId xmlns:p14="http://schemas.microsoft.com/office/powerpoint/2010/main" val="41969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Architecture of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486" y="1600200"/>
            <a:ext cx="3213314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Flat</a:t>
            </a:r>
          </a:p>
          <a:p>
            <a:r>
              <a:rPr lang="en-US" dirty="0" smtClean="0"/>
              <a:t>Route diversity with regional exchange points</a:t>
            </a:r>
          </a:p>
          <a:p>
            <a:r>
              <a:rPr lang="en-US" dirty="0" smtClean="0"/>
              <a:t>Diverse ownership without RBOC concentration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813302" y="3084876"/>
            <a:ext cx="2100020" cy="168789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Regional Packet Traffic Exchange Point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1410" y="1922480"/>
            <a:ext cx="91440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Carrier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4210" y="3677039"/>
            <a:ext cx="91440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Carrier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80854" y="3559489"/>
            <a:ext cx="91440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Carrier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59085" y="5086071"/>
            <a:ext cx="91440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Carrier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1410" y="5270737"/>
            <a:ext cx="91440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Carrier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18122" y="2107146"/>
            <a:ext cx="91440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Carrier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01418" y="1922480"/>
            <a:ext cx="91440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Carrier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63312" y="5270737"/>
            <a:ext cx="91440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Carrier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7" idx="2"/>
            <a:endCxn id="6" idx="1"/>
          </p:cNvCxnSpPr>
          <p:nvPr/>
        </p:nvCxnSpPr>
        <p:spPr>
          <a:xfrm>
            <a:off x="1278610" y="2291812"/>
            <a:ext cx="842233" cy="1040250"/>
          </a:xfrm>
          <a:prstGeom prst="straightConnector1">
            <a:avLst/>
          </a:prstGeom>
          <a:ln w="38100"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3"/>
            <a:endCxn id="6" idx="2"/>
          </p:cNvCxnSpPr>
          <p:nvPr/>
        </p:nvCxnSpPr>
        <p:spPr>
          <a:xfrm>
            <a:off x="1278610" y="3861705"/>
            <a:ext cx="534692" cy="67116"/>
          </a:xfrm>
          <a:prstGeom prst="straightConnector1">
            <a:avLst/>
          </a:prstGeom>
          <a:ln w="38100"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6" idx="0"/>
          </p:cNvCxnSpPr>
          <p:nvPr/>
        </p:nvCxnSpPr>
        <p:spPr>
          <a:xfrm flipH="1">
            <a:off x="2863312" y="2291812"/>
            <a:ext cx="135610" cy="793064"/>
          </a:xfrm>
          <a:prstGeom prst="straightConnector1">
            <a:avLst/>
          </a:prstGeom>
          <a:ln w="38100"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6" idx="7"/>
          </p:cNvCxnSpPr>
          <p:nvPr/>
        </p:nvCxnSpPr>
        <p:spPr>
          <a:xfrm flipH="1">
            <a:off x="3605781" y="2499076"/>
            <a:ext cx="1025472" cy="832986"/>
          </a:xfrm>
          <a:prstGeom prst="straightConnector1">
            <a:avLst/>
          </a:prstGeom>
          <a:ln w="38100"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6"/>
            <a:endCxn id="9" idx="1"/>
          </p:cNvCxnSpPr>
          <p:nvPr/>
        </p:nvCxnSpPr>
        <p:spPr>
          <a:xfrm flipV="1">
            <a:off x="3913322" y="3744155"/>
            <a:ext cx="467532" cy="184666"/>
          </a:xfrm>
          <a:prstGeom prst="straightConnector1">
            <a:avLst/>
          </a:prstGeom>
          <a:ln w="38100"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6" idx="5"/>
            <a:endCxn id="10" idx="1"/>
          </p:cNvCxnSpPr>
          <p:nvPr/>
        </p:nvCxnSpPr>
        <p:spPr>
          <a:xfrm>
            <a:off x="3605781" y="4525580"/>
            <a:ext cx="953304" cy="745157"/>
          </a:xfrm>
          <a:prstGeom prst="straightConnector1">
            <a:avLst/>
          </a:prstGeom>
          <a:ln w="38100"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6" idx="4"/>
            <a:endCxn id="14" idx="0"/>
          </p:cNvCxnSpPr>
          <p:nvPr/>
        </p:nvCxnSpPr>
        <p:spPr>
          <a:xfrm>
            <a:off x="2863312" y="4772766"/>
            <a:ext cx="457200" cy="497971"/>
          </a:xfrm>
          <a:prstGeom prst="straightConnector1">
            <a:avLst/>
          </a:prstGeom>
          <a:ln w="38100"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3"/>
          </p:cNvCxnSpPr>
          <p:nvPr/>
        </p:nvCxnSpPr>
        <p:spPr>
          <a:xfrm flipH="1">
            <a:off x="1299433" y="4525580"/>
            <a:ext cx="821410" cy="745157"/>
          </a:xfrm>
          <a:prstGeom prst="straightConnector1">
            <a:avLst/>
          </a:prstGeom>
          <a:ln w="38100"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9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622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Advantages of Future Network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800" dirty="0" smtClean="0"/>
              <a:t>Each carrier controls, and is responsible for, its own traffic (that is, traffic which originates on its network, or which terminates on its network).</a:t>
            </a:r>
          </a:p>
          <a:p>
            <a:pPr lvl="1"/>
            <a:r>
              <a:rPr lang="en-US" sz="2800" dirty="0" smtClean="0"/>
              <a:t>Two-way traffic flows allow transport facilities efficiency.</a:t>
            </a:r>
          </a:p>
          <a:p>
            <a:pPr lvl="1"/>
            <a:r>
              <a:rPr lang="en-US" sz="2800" dirty="0" smtClean="0"/>
              <a:t>Neutral interconnection points dilute large carrier control, and allow possibility to leverage existing internet exchange points.</a:t>
            </a:r>
          </a:p>
          <a:p>
            <a:pPr lvl="1"/>
            <a:r>
              <a:rPr lang="en-US" sz="2800" dirty="0" smtClean="0"/>
              <a:t>Improved network reliability.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622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Key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>
                <a:latin typeface="Swis721 BT" pitchFamily="34" charset="0"/>
              </a:rPr>
              <a:t>IP voice exchange points should be “carrier-neutral”:  they should not be under the exclusive control of any carrier.</a:t>
            </a:r>
          </a:p>
          <a:p>
            <a:pPr lvl="1"/>
            <a:r>
              <a:rPr lang="en-US" sz="2800" dirty="0" smtClean="0">
                <a:latin typeface="Swis721 BT" pitchFamily="34" charset="0"/>
              </a:rPr>
              <a:t>Incumbent carriers with existing voice interconnection points on their premises have an incentive to maintain their control.</a:t>
            </a:r>
          </a:p>
          <a:p>
            <a:pPr lvl="1"/>
            <a:r>
              <a:rPr lang="en-US" sz="2800" dirty="0" smtClean="0">
                <a:latin typeface="Swis721 BT" pitchFamily="34" charset="0"/>
              </a:rPr>
              <a:t>Fewer points of interconnection (“POIs”) required.</a:t>
            </a:r>
            <a:endParaRPr lang="en-US" dirty="0" smtClean="0">
              <a:latin typeface="Swis721 BT" pitchFamily="34" charset="0"/>
            </a:endParaRPr>
          </a:p>
          <a:p>
            <a:pPr lvl="1"/>
            <a:r>
              <a:rPr lang="en-US" sz="2800" dirty="0" smtClean="0">
                <a:latin typeface="Swis721 BT" pitchFamily="34" charset="0"/>
              </a:rPr>
              <a:t>“Bill and Keep” for all traffic.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-Mobile 2.0 A">
      <a:dk1>
        <a:srgbClr val="404040"/>
      </a:dk1>
      <a:lt1>
        <a:srgbClr val="FFFFFF"/>
      </a:lt1>
      <a:dk2>
        <a:srgbClr val="000000"/>
      </a:dk2>
      <a:lt2>
        <a:srgbClr val="E8E8E8"/>
      </a:lt2>
      <a:accent1>
        <a:srgbClr val="E20074"/>
      </a:accent1>
      <a:accent2>
        <a:srgbClr val="6A6A6A"/>
      </a:accent2>
      <a:accent3>
        <a:srgbClr val="9B9B9B"/>
      </a:accent3>
      <a:accent4>
        <a:srgbClr val="C1D82F"/>
      </a:accent4>
      <a:accent5>
        <a:srgbClr val="6DB33F"/>
      </a:accent5>
      <a:accent6>
        <a:srgbClr val="008DA8"/>
      </a:accent6>
      <a:hlink>
        <a:srgbClr val="E20074"/>
      </a:hlink>
      <a:folHlink>
        <a:srgbClr val="9702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-Mobile 2.0 A">
      <a:dk1>
        <a:srgbClr val="404040"/>
      </a:dk1>
      <a:lt1>
        <a:srgbClr val="FFFFFF"/>
      </a:lt1>
      <a:dk2>
        <a:srgbClr val="000000"/>
      </a:dk2>
      <a:lt2>
        <a:srgbClr val="E8E8E8"/>
      </a:lt2>
      <a:accent1>
        <a:srgbClr val="E20074"/>
      </a:accent1>
      <a:accent2>
        <a:srgbClr val="6A6A6A"/>
      </a:accent2>
      <a:accent3>
        <a:srgbClr val="9B9B9B"/>
      </a:accent3>
      <a:accent4>
        <a:srgbClr val="C1D82F"/>
      </a:accent4>
      <a:accent5>
        <a:srgbClr val="6DB33F"/>
      </a:accent5>
      <a:accent6>
        <a:srgbClr val="008DA8"/>
      </a:accent6>
      <a:hlink>
        <a:srgbClr val="E20074"/>
      </a:hlink>
      <a:folHlink>
        <a:srgbClr val="9702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-Mobile 2.0 A">
      <a:dk1>
        <a:srgbClr val="404040"/>
      </a:dk1>
      <a:lt1>
        <a:srgbClr val="FFFFFF"/>
      </a:lt1>
      <a:dk2>
        <a:srgbClr val="000000"/>
      </a:dk2>
      <a:lt2>
        <a:srgbClr val="E8E8E8"/>
      </a:lt2>
      <a:accent1>
        <a:srgbClr val="E20074"/>
      </a:accent1>
      <a:accent2>
        <a:srgbClr val="6A6A6A"/>
      </a:accent2>
      <a:accent3>
        <a:srgbClr val="9B9B9B"/>
      </a:accent3>
      <a:accent4>
        <a:srgbClr val="C1D82F"/>
      </a:accent4>
      <a:accent5>
        <a:srgbClr val="6DB33F"/>
      </a:accent5>
      <a:accent6>
        <a:srgbClr val="008DA8"/>
      </a:accent6>
      <a:hlink>
        <a:srgbClr val="E20074"/>
      </a:hlink>
      <a:folHlink>
        <a:srgbClr val="9702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CC487AD4221686458FFE45E7609FF2AF" ma:contentTypeVersion="127" ma:contentTypeDescription="" ma:contentTypeScope="" ma:versionID="41006f266c0e13f829d1d5ba946d4c80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refix xmlns="dc463f71-b30c-4ab2-9473-d307f9d35888">UT</Prefix>
    <DocumentSetType xmlns="dc463f71-b30c-4ab2-9473-d307f9d35888">Document</DocumentSetType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170</IndustryCode>
    <CaseStatus xmlns="dc463f71-b30c-4ab2-9473-d307f9d35888">Closed</CaseStatus>
    <OpenedDate xmlns="dc463f71-b30c-4ab2-9473-d307f9d35888">2013-10-25T07:00:00+00:00</OpenedDate>
    <Date1 xmlns="dc463f71-b30c-4ab2-9473-d307f9d35888">2013-11-12T08:00:00+00:00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DocketNumber xmlns="dc463f71-b30c-4ab2-9473-d307f9d35888">131989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370570FB-F467-4357-88D2-7D3F8E45D93A}"/>
</file>

<file path=customXml/itemProps2.xml><?xml version="1.0" encoding="utf-8"?>
<ds:datastoreItem xmlns:ds="http://schemas.openxmlformats.org/officeDocument/2006/customXml" ds:itemID="{09D16DD9-7B3F-48A1-A0BC-2CDB620A0ABA}"/>
</file>

<file path=customXml/itemProps3.xml><?xml version="1.0" encoding="utf-8"?>
<ds:datastoreItem xmlns:ds="http://schemas.openxmlformats.org/officeDocument/2006/customXml" ds:itemID="{F38AB3AC-DD7C-45AA-802A-FE4AC2669B19}"/>
</file>

<file path=customXml/itemProps4.xml><?xml version="1.0" encoding="utf-8"?>
<ds:datastoreItem xmlns:ds="http://schemas.openxmlformats.org/officeDocument/2006/customXml" ds:itemID="{375F9E66-A946-4820-997F-835AC955808A}"/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570</Words>
  <Application>Microsoft Office PowerPoint</Application>
  <PresentationFormat>On-screen Show (4:3)</PresentationFormat>
  <Paragraphs>102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IP Networks:  Legal and Policy Issues</vt:lpstr>
      <vt:lpstr>T-Mobile Overview</vt:lpstr>
      <vt:lpstr>IP Transition </vt:lpstr>
      <vt:lpstr>The Importance of IP Interconnection</vt:lpstr>
      <vt:lpstr>Network Architecture of the Past</vt:lpstr>
      <vt:lpstr>Network Architecture of the Present</vt:lpstr>
      <vt:lpstr>Network Architecture of the Future</vt:lpstr>
      <vt:lpstr>Advantages of Future Network Architecture</vt:lpstr>
      <vt:lpstr>Key Considerations</vt:lpstr>
      <vt:lpstr>Key Considerations (continued) </vt:lpstr>
      <vt:lpstr>IP Trials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Nat. Conf. of Regulatory Attorneys on IP interconnection issues</dc:title>
  <dc:creator>Thomas, Brian (UTC)</dc:creator>
  <cp:lastModifiedBy>Walker, Kippi (UTC)</cp:lastModifiedBy>
  <cp:revision>168</cp:revision>
  <dcterms:created xsi:type="dcterms:W3CDTF">2012-11-30T01:02:47Z</dcterms:created>
  <dcterms:modified xsi:type="dcterms:W3CDTF">2013-11-12T15:44:35Z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0x0101006E56B4D1795A2E4DB2F0B01679ED314A00CC487AD4221686458FFE45E7609FF2AF</vt:lpwstr>
  </property>
  <property fmtid="{D5CDD505-2E9C-101B-9397-08002B2CF9AE}" pid="3" name="_docset_NoMedatataSyncRequired">
    <vt:lpwstr>False</vt:lpwstr>
  </property>
</Properties>
</file>