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9" r:id="rId2"/>
    <p:sldId id="290" r:id="rId3"/>
    <p:sldId id="292" r:id="rId4"/>
    <p:sldId id="293" r:id="rId5"/>
    <p:sldId id="29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6"/>
    <p:restoredTop sz="94692"/>
  </p:normalViewPr>
  <p:slideViewPr>
    <p:cSldViewPr snapToGrid="0" snapToObjects="1">
      <p:cViewPr varScale="1">
        <p:scale>
          <a:sx n="82" d="100"/>
          <a:sy n="82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811C-2E18-4842-8DAB-8FEBF0F0878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7B172-A9A7-3244-9FEB-D7D4FC0607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41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78CDF-1552-40B7-AF59-6BCF54D1D8E5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0EA0B-8580-4374-B402-F170BC5F76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3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Choose from three different title slide designs by selecting “New Slide.” These slides are suitable for business and community presentations.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0EA0B-8580-4374-B402-F170BC5F76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1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882-4_PP_Covers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" y="0"/>
            <a:ext cx="12192736" cy="685841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2840"/>
            <a:ext cx="121920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0" i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80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A583-D6C3-7E46-88F9-6A3ACAA36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460" y="874764"/>
            <a:ext cx="11020989" cy="23568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434856" y="3515885"/>
            <a:ext cx="3626197" cy="23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32252" y="3515885"/>
            <a:ext cx="3626197" cy="23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37460" y="3515885"/>
            <a:ext cx="3626197" cy="23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A6A6D2-BAE0-EA40-ABEC-3272DB98EC72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44209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434857" y="929279"/>
            <a:ext cx="3626197" cy="23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32253" y="929278"/>
            <a:ext cx="3626197" cy="23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434857" y="3414675"/>
            <a:ext cx="3626197" cy="23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132253" y="3414674"/>
            <a:ext cx="3626197" cy="23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912" y="941498"/>
            <a:ext cx="3657019" cy="486140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253035-A401-B348-A8F3-8B6C9428AD8A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359960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A0AECF2A-05D5-D74A-840E-9C7DF5241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E17D9F-BB58-7046-86B5-81BFC3FD33AE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07523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ta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7A2CACA-817D-B34D-9808-9BF15A134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1919" y="351200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7587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orksh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AB419583-DD2D-D143-8764-15D74DF124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343" cy="687675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8277" y="2663181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000">
                <a:latin typeface="+mn-lt"/>
              </a:defRPr>
            </a:lvl1pPr>
          </a:lstStyle>
          <a:p>
            <a:r>
              <a:rPr lang="en-US" dirty="0"/>
              <a:t>Click to edit Section</a:t>
            </a:r>
          </a:p>
        </p:txBody>
      </p:sp>
    </p:spTree>
    <p:extLst>
      <p:ext uri="{BB962C8B-B14F-4D97-AF65-F5344CB8AC3E}">
        <p14:creationId xmlns:p14="http://schemas.microsoft.com/office/powerpoint/2010/main" val="1411958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nd 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F5B578-ABEB-E74F-A106-A756C3357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6" y="0"/>
            <a:ext cx="12207926" cy="6866958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331753" y="2126809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000">
                <a:latin typeface="+mn-lt"/>
              </a:defRPr>
            </a:lvl1pPr>
          </a:lstStyle>
          <a:p>
            <a:r>
              <a:rPr lang="en-US" dirty="0"/>
              <a:t>Click to edit Section</a:t>
            </a:r>
          </a:p>
        </p:txBody>
      </p:sp>
    </p:spTree>
    <p:extLst>
      <p:ext uri="{BB962C8B-B14F-4D97-AF65-F5344CB8AC3E}">
        <p14:creationId xmlns:p14="http://schemas.microsoft.com/office/powerpoint/2010/main" val="3087286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EnergyE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tion Slide Images R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226" y="1060267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8547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Resta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tion Slide Images 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3908" y="1103297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939113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usiness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tion Slide Images 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5166" y="680327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409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r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tion Slide Images 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7554" y="1615939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3431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6882-4_PP_Covers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736" cy="685841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75621"/>
            <a:ext cx="121920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0" i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8578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2BD2FB86-96E6-574E-97E3-A66EFB61B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8479" y="1438438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000">
                <a:latin typeface="+mn-lt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9337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6882-4_PP_Cover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736" cy="685841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3123"/>
            <a:ext cx="121920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556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3640" y="1214973"/>
            <a:ext cx="524163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523"/>
            <a:ext cx="524163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23640" y="1214973"/>
            <a:ext cx="524163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267" y="136778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6C3517-91B7-6F43-8521-268B964B181E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64012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517" y="1438985"/>
            <a:ext cx="3411119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5163" y="1438985"/>
            <a:ext cx="3411119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950895" y="1421925"/>
            <a:ext cx="3751563" cy="4368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267" y="136778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887F8E-1FF4-EA45-9653-7030270E837B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41663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41062" y="1303557"/>
            <a:ext cx="3411119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25115" y="1294188"/>
            <a:ext cx="3411119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15" y="1303557"/>
            <a:ext cx="3411119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267" y="136778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FDAE89-0F62-5342-99F4-303FD5FA28F0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46063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15" y="1303557"/>
            <a:ext cx="3411119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267" y="136778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AF555B-A778-3E41-BD65-FC8E95A406E8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6781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216851" y="1462342"/>
            <a:ext cx="6448419" cy="4395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517" y="1462341"/>
            <a:ext cx="4241730" cy="43954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267" y="136778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C101B2-D67D-F24E-85DC-091CAC314CC0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92961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 w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8200" y="591842"/>
            <a:ext cx="10827070" cy="48077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E0315F-88DA-194C-B216-AD30C56633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399604"/>
            <a:ext cx="10827070" cy="7238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z="3200" dirty="0"/>
              <a:t>Small Photo Caption or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52963-5C25-144D-A20C-3BD81140E640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15224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106" y="365125"/>
            <a:ext cx="68456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43870-8FA9-FC41-BB12-8730903C2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12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1" r:id="rId3"/>
    <p:sldLayoutId id="2147483669" r:id="rId4"/>
    <p:sldLayoutId id="2147483650" r:id="rId5"/>
    <p:sldLayoutId id="2147483668" r:id="rId6"/>
    <p:sldLayoutId id="2147483673" r:id="rId7"/>
    <p:sldLayoutId id="2147483666" r:id="rId8"/>
    <p:sldLayoutId id="2147483667" r:id="rId9"/>
    <p:sldLayoutId id="2147483652" r:id="rId10"/>
    <p:sldLayoutId id="2147483654" r:id="rId11"/>
    <p:sldLayoutId id="214748364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75" r:id="rId19"/>
    <p:sldLayoutId id="214748365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0654"/>
            <a:ext cx="12192001" cy="29477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Washington</a:t>
            </a:r>
            <a:br>
              <a:rPr lang="en-US" dirty="0">
                <a:solidFill>
                  <a:schemeClr val="tx2"/>
                </a:solidFill>
                <a:ea typeface="ＭＳ Ｐゴシック" charset="0"/>
              </a:rPr>
            </a:br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Low Income Programs</a:t>
            </a:r>
            <a:br>
              <a:rPr lang="en-US" dirty="0">
                <a:solidFill>
                  <a:schemeClr val="tx2"/>
                </a:solidFill>
                <a:ea typeface="ＭＳ Ｐゴシック" charset="0"/>
              </a:rPr>
            </a:br>
            <a:br>
              <a:rPr lang="en-US" sz="4400" dirty="0">
                <a:solidFill>
                  <a:schemeClr val="tx2"/>
                </a:solidFill>
                <a:ea typeface="ＭＳ Ｐゴシック" charset="0"/>
              </a:rPr>
            </a:br>
            <a:r>
              <a:rPr lang="en-US" sz="4400" dirty="0">
                <a:solidFill>
                  <a:schemeClr val="tx2"/>
                </a:solidFill>
                <a:ea typeface="ＭＳ Ｐゴシック" charset="0"/>
              </a:rPr>
              <a:t>December 1, 2020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5457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8045643" y="2359527"/>
            <a:ext cx="3420732" cy="32487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4382587" y="2210057"/>
            <a:ext cx="3453499" cy="34268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76934" y="2060396"/>
            <a:ext cx="3275818" cy="3565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52703" y="146230"/>
            <a:ext cx="7634604" cy="1072745"/>
          </a:xfrm>
        </p:spPr>
        <p:txBody>
          <a:bodyPr>
            <a:normAutofit/>
          </a:bodyPr>
          <a:lstStyle/>
          <a:p>
            <a:r>
              <a:rPr lang="en-US" dirty="0"/>
              <a:t>PacifiCorp Low-Income Programs</a:t>
            </a:r>
            <a:br>
              <a:rPr lang="en-US" dirty="0"/>
            </a:br>
            <a:endParaRPr lang="en-US" sz="32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40228" y="1933309"/>
            <a:ext cx="3535681" cy="0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00576" y="2149983"/>
            <a:ext cx="32521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Bill Discount Program</a:t>
            </a:r>
          </a:p>
          <a:p>
            <a:pPr algn="ctr"/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6,100 participating households in 2019, </a:t>
            </a:r>
            <a:br>
              <a:rPr lang="en-US" sz="1200" dirty="0"/>
            </a:br>
            <a:r>
              <a:rPr lang="en-US" sz="1200" dirty="0"/>
              <a:t>with a total assistance amount of $3.1M;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Assistance tiers based on income compared </a:t>
            </a:r>
            <a:br>
              <a:rPr lang="en-US" sz="1200" dirty="0"/>
            </a:br>
            <a:r>
              <a:rPr lang="en-US" sz="1200" dirty="0"/>
              <a:t>to federal poverty level;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Credit applied to customer bill for electricity used over 600kWh;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Program delivered through three partner LIHEAP agencies for income certification services;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592144" y="2288482"/>
            <a:ext cx="3198765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Fuel Fund</a:t>
            </a:r>
          </a:p>
          <a:p>
            <a:pPr algn="ctr"/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Approximately $37k in funding provided </a:t>
            </a:r>
            <a:br>
              <a:rPr lang="en-US" sz="1200" dirty="0"/>
            </a:br>
            <a:r>
              <a:rPr lang="en-US" sz="1200" dirty="0"/>
              <a:t>to households in 2019;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Program funded through customer and employee donations, as well as a company match;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211 households assisted in 2019;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Income guideline at or below 150% FPL. Priority may be given to households with elderly, disabled, veterans, or children under the age of 5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8165921" y="2440230"/>
            <a:ext cx="3207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Low Income Weatherization</a:t>
            </a:r>
          </a:p>
          <a:p>
            <a:pPr algn="ctr"/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7,800 homes weatherized since program began in mid-1980s (87 homes weatherized </a:t>
            </a:r>
            <a:br>
              <a:rPr lang="en-US" sz="1200" dirty="0"/>
            </a:br>
            <a:r>
              <a:rPr lang="en-US" sz="1200" dirty="0"/>
              <a:t>in 2019);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Approximately $394k funds spent on eligible measures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Income guideline at or below 150% FPL</a:t>
            </a:r>
          </a:p>
        </p:txBody>
      </p:sp>
      <p:sp>
        <p:nvSpPr>
          <p:cNvPr id="75" name="Content Placeholder 1"/>
          <p:cNvSpPr>
            <a:spLocks noGrp="1"/>
          </p:cNvSpPr>
          <p:nvPr>
            <p:ph idx="1"/>
          </p:nvPr>
        </p:nvSpPr>
        <p:spPr>
          <a:xfrm>
            <a:off x="395425" y="1262437"/>
            <a:ext cx="7993973" cy="417011"/>
          </a:xfrm>
        </p:spPr>
        <p:txBody>
          <a:bodyPr>
            <a:noAutofit/>
          </a:bodyPr>
          <a:lstStyle/>
          <a:p>
            <a:pPr lvl="1"/>
            <a:r>
              <a:rPr lang="en-US" sz="1600" dirty="0">
                <a:solidFill>
                  <a:srgbClr val="0070C0"/>
                </a:solidFill>
              </a:rPr>
              <a:t>Programs are designed to increase limited income customer’s ability to pay their monthly bills through energy assistance, efficiency measures, and bill discounts </a:t>
            </a:r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4300405" y="2060396"/>
            <a:ext cx="3630289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30694" y="2210057"/>
            <a:ext cx="3535681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20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0DF670-A354-4064-A7B1-C7EDDC53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872" y="136778"/>
            <a:ext cx="7519399" cy="10727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Low-Income Bill Assistance Program (LIBA)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048929-7B9A-45BB-AEEF-EA222C9FBB18}"/>
              </a:ext>
            </a:extLst>
          </p:cNvPr>
          <p:cNvSpPr/>
          <p:nvPr/>
        </p:nvSpPr>
        <p:spPr>
          <a:xfrm>
            <a:off x="2280402" y="1593670"/>
            <a:ext cx="313508" cy="19855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/>
              <a:t>Funding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5E9793-78C0-4162-82B5-5383139E2520}"/>
              </a:ext>
            </a:extLst>
          </p:cNvPr>
          <p:cNvSpPr/>
          <p:nvPr/>
        </p:nvSpPr>
        <p:spPr>
          <a:xfrm>
            <a:off x="2593910" y="1593670"/>
            <a:ext cx="3518263" cy="1985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Funded through Tariff Schedule 91 surcharge, which is collected from Residential and Non-Residential customers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Budgeted through five-year LIBA plan: 2017 – 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Program period – October 1 through September 30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448093-7152-49EE-9966-C5D0F1706193}"/>
              </a:ext>
            </a:extLst>
          </p:cNvPr>
          <p:cNvSpPr/>
          <p:nvPr/>
        </p:nvSpPr>
        <p:spPr>
          <a:xfrm>
            <a:off x="6194904" y="1593670"/>
            <a:ext cx="313508" cy="198555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Eligibility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C8714-B961-4150-B277-0E5B94FE89AD}"/>
              </a:ext>
            </a:extLst>
          </p:cNvPr>
          <p:cNvSpPr/>
          <p:nvPr/>
        </p:nvSpPr>
        <p:spPr>
          <a:xfrm>
            <a:off x="6508412" y="1593670"/>
            <a:ext cx="3518263" cy="1985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3 Tier discount rate by income level at or below 150% FPL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Annual enrollment on a first-come basis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 May of 2017, the program was expanded from a heating season only program to a year-round program as part of the updated five-year LIBA plan.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197A51D-5577-47E9-A699-B6445B51495A}"/>
              </a:ext>
            </a:extLst>
          </p:cNvPr>
          <p:cNvSpPr/>
          <p:nvPr/>
        </p:nvSpPr>
        <p:spPr>
          <a:xfrm>
            <a:off x="2280402" y="3688080"/>
            <a:ext cx="313508" cy="19855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Participation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150FD3-5CF2-46D3-83D4-7511D1D677ED}"/>
              </a:ext>
            </a:extLst>
          </p:cNvPr>
          <p:cNvSpPr/>
          <p:nvPr/>
        </p:nvSpPr>
        <p:spPr>
          <a:xfrm>
            <a:off x="2593910" y="3688080"/>
            <a:ext cx="3518263" cy="1985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Tariff Schedule 17 has been available since 2003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December 2019 participation report: 41% of all participants had income at 0-75% FPL; 33% at 76% - 100% FPL; and 26% at 101 – 150% FPL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Approximately 6100 customers assisted in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5E33471-8660-4F26-8B04-69AAB84A2D83}"/>
              </a:ext>
            </a:extLst>
          </p:cNvPr>
          <p:cNvSpPr/>
          <p:nvPr/>
        </p:nvSpPr>
        <p:spPr>
          <a:xfrm>
            <a:off x="6194904" y="3688080"/>
            <a:ext cx="313508" cy="198555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Program Delivery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8BC8FA-E925-42DE-8F1C-C22D64C4C89F}"/>
              </a:ext>
            </a:extLst>
          </p:cNvPr>
          <p:cNvSpPr/>
          <p:nvPr/>
        </p:nvSpPr>
        <p:spPr>
          <a:xfrm>
            <a:off x="6508412" y="3688080"/>
            <a:ext cx="3518263" cy="1985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Local Agencies income qualify and assign customers to the three income levels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$75.00 Agency Administration Fee for each certified customer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Annual enrollment numbers were determined to be manageable by administering agencies.</a:t>
            </a:r>
          </a:p>
        </p:txBody>
      </p:sp>
    </p:spTree>
    <p:extLst>
      <p:ext uri="{BB962C8B-B14F-4D97-AF65-F5344CB8AC3E}">
        <p14:creationId xmlns:p14="http://schemas.microsoft.com/office/powerpoint/2010/main" val="49989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8F28B0-CAAD-48C1-990F-C73B17EBA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Fuel Funds Program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266D918-F570-4D20-80E2-C0ADC6590EFC}"/>
              </a:ext>
            </a:extLst>
          </p:cNvPr>
          <p:cNvSpPr/>
          <p:nvPr/>
        </p:nvSpPr>
        <p:spPr>
          <a:xfrm>
            <a:off x="1071893" y="1633490"/>
            <a:ext cx="1429305" cy="3693111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9A6AD-2FFA-4DD5-934D-4B7923052FF7}"/>
              </a:ext>
            </a:extLst>
          </p:cNvPr>
          <p:cNvSpPr txBox="1"/>
          <p:nvPr/>
        </p:nvSpPr>
        <p:spPr>
          <a:xfrm>
            <a:off x="2866292" y="1509204"/>
            <a:ext cx="86214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Donation-based program funded through customer/employee contributions and a company match from PacifiCorp.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Contracts in place with Project HELP to match funds in Washington: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Salvation Army Walla Walla – up to $11,000 annual company match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Salvation Army Yakima – up to $15,000 annual company match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Northwest Community Action Center of Toppenish/Sunnyside/Grandview </a:t>
            </a:r>
            <a:br>
              <a:rPr lang="en-US" dirty="0"/>
            </a:br>
            <a:r>
              <a:rPr lang="en-US" dirty="0"/>
              <a:t>– up to $8,000 annual company match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2019 Washington Fuel Fund Report: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$37k assistance provided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211 households assisted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627 total individuals 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94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0DF670-A354-4064-A7B1-C7EDDC53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872" y="136778"/>
            <a:ext cx="7519399" cy="107274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Low-Income Weatherization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048929-7B9A-45BB-AEEF-EA222C9FBB18}"/>
              </a:ext>
            </a:extLst>
          </p:cNvPr>
          <p:cNvSpPr/>
          <p:nvPr/>
        </p:nvSpPr>
        <p:spPr>
          <a:xfrm>
            <a:off x="2280402" y="1593670"/>
            <a:ext cx="313508" cy="19855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/>
              <a:t>Funding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5E9793-78C0-4162-82B5-5383139E2520}"/>
              </a:ext>
            </a:extLst>
          </p:cNvPr>
          <p:cNvSpPr/>
          <p:nvPr/>
        </p:nvSpPr>
        <p:spPr>
          <a:xfrm>
            <a:off x="2593910" y="1593670"/>
            <a:ext cx="3518263" cy="1985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Funded 50% by company funds and 50% by the Washington Matchmaker Program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Once Matchmaker funds are exhausted, the company pays 100%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Annual funding cap of $1.0m was eliminated on May 1, 2017. Currently no funding cap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448093-7152-49EE-9966-C5D0F1706193}"/>
              </a:ext>
            </a:extLst>
          </p:cNvPr>
          <p:cNvSpPr/>
          <p:nvPr/>
        </p:nvSpPr>
        <p:spPr>
          <a:xfrm>
            <a:off x="6194904" y="1593670"/>
            <a:ext cx="313508" cy="198555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Eligibility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C8714-B961-4150-B277-0E5B94FE89AD}"/>
              </a:ext>
            </a:extLst>
          </p:cNvPr>
          <p:cNvSpPr/>
          <p:nvPr/>
        </p:nvSpPr>
        <p:spPr>
          <a:xfrm>
            <a:off x="6508412" y="1593670"/>
            <a:ext cx="3518263" cy="1985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Administered through Tariff Schedule 114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Eligibility based on 200% Federal Poverty Guidelines (FPL) or 60% State Median income, whichever is greater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197A51D-5577-47E9-A699-B6445B51495A}"/>
              </a:ext>
            </a:extLst>
          </p:cNvPr>
          <p:cNvSpPr/>
          <p:nvPr/>
        </p:nvSpPr>
        <p:spPr>
          <a:xfrm>
            <a:off x="2280402" y="3688080"/>
            <a:ext cx="313508" cy="19855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Participation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150FD3-5CF2-46D3-83D4-7511D1D677ED}"/>
              </a:ext>
            </a:extLst>
          </p:cNvPr>
          <p:cNvSpPr/>
          <p:nvPr/>
        </p:nvSpPr>
        <p:spPr>
          <a:xfrm>
            <a:off x="2593910" y="3688080"/>
            <a:ext cx="3518263" cy="1985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Over 7800 of our customer homes completed since the program began in mid-1980s.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87 homes weatherized in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Approximately $394k funds spent on eligible measures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5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5E33471-8660-4F26-8B04-69AAB84A2D83}"/>
              </a:ext>
            </a:extLst>
          </p:cNvPr>
          <p:cNvSpPr/>
          <p:nvPr/>
        </p:nvSpPr>
        <p:spPr>
          <a:xfrm>
            <a:off x="6194904" y="3688080"/>
            <a:ext cx="313508" cy="198555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Program Delivery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8BC8FA-E925-42DE-8F1C-C22D64C4C89F}"/>
              </a:ext>
            </a:extLst>
          </p:cNvPr>
          <p:cNvSpPr/>
          <p:nvPr/>
        </p:nvSpPr>
        <p:spPr>
          <a:xfrm>
            <a:off x="6508412" y="3688080"/>
            <a:ext cx="3518263" cy="1985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Contracts in place with four partner local agencies serving our customers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Customers certified for eligibility according to agency procedures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Agency Administrative Cost is 15% of the company reimbursement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40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8F6496B-4595-AD41-9ACF-5FA1BA869820}" vid="{26CE0314-26D5-C648-9747-EBDD58FD93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A3B43D01B5C61746B0B19C44B436F8B1" ma:contentTypeVersion="52" ma:contentTypeDescription="" ma:contentTypeScope="" ma:versionID="2a177d29beb415b12e3b798c54ffe25a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9af6b0a9aa2de783aac4f3d36dbacc3c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Visibility xmlns="dc463f71-b30c-4ab2-9473-d307f9d35888">Full Visibility</Visibility>
    <DocumentSetType xmlns="dc463f71-b30c-4ab2-9473-d307f9d35888">Presentation</DocumentSetType>
    <IsConfidential xmlns="dc463f71-b30c-4ab2-9473-d307f9d35888">false</IsConfidential>
    <CaseType xmlns="dc463f71-b30c-4ab2-9473-d307f9d35888">Staff Investigation</CaseType>
    <IndustryCode xmlns="dc463f71-b30c-4ab2-9473-d307f9d35888">140</IndustryCode>
    <CaseStatus xmlns="dc463f71-b30c-4ab2-9473-d307f9d35888">Pending</CaseStatus>
    <OpenedDate xmlns="dc463f71-b30c-4ab2-9473-d307f9d35888">2020-07-08T07:00:00+00:00</OpenedDate>
    <Date1 xmlns="dc463f71-b30c-4ab2-9473-d307f9d35888">2020-11-30T22:14:55+00:00</Date1>
    <IsDocumentOrder xmlns="dc463f71-b30c-4ab2-9473-d307f9d35888">false</IsDocumentOrder>
    <IsHighlyConfidential xmlns="dc463f71-b30c-4ab2-9473-d307f9d35888">false</IsHighlyConfidential>
    <CaseCompanyNames xmlns="dc463f71-b30c-4ab2-9473-d307f9d35888">Puget Sound Energy;Avista Corporation</CaseCompanyNames>
    <Nickname xmlns="http://schemas.microsoft.com/sharepoint/v3" xsi:nil="true"/>
    <DocketNumber xmlns="dc463f71-b30c-4ab2-9473-d307f9d35888">200629</DocketNumber>
    <AgendaOrder xmlns="dc463f71-b30c-4ab2-9473-d307f9d35888">false</AgendaOrder>
    <SignificantOrder xmlns="dc463f71-b30c-4ab2-9473-d307f9d35888">false</SignificantOrder>
    <DelegatedOrder xmlns="dc463f71-b30c-4ab2-9473-d307f9d35888">false</DelegatedOrder>
  </documentManagement>
</p:properties>
</file>

<file path=customXml/itemProps1.xml><?xml version="1.0" encoding="utf-8"?>
<ds:datastoreItem xmlns:ds="http://schemas.openxmlformats.org/officeDocument/2006/customXml" ds:itemID="{4CA54111-F6F1-4FED-A5AE-120348B1563A}"/>
</file>

<file path=customXml/itemProps2.xml><?xml version="1.0" encoding="utf-8"?>
<ds:datastoreItem xmlns:ds="http://schemas.openxmlformats.org/officeDocument/2006/customXml" ds:itemID="{9AA3BC61-5C56-46F6-9C61-DD22B39C7804}"/>
</file>

<file path=customXml/itemProps3.xml><?xml version="1.0" encoding="utf-8"?>
<ds:datastoreItem xmlns:ds="http://schemas.openxmlformats.org/officeDocument/2006/customXml" ds:itemID="{7406637C-C2D1-4506-9477-CC3D0887C7A7}"/>
</file>

<file path=customXml/itemProps4.xml><?xml version="1.0" encoding="utf-8"?>
<ds:datastoreItem xmlns:ds="http://schemas.openxmlformats.org/officeDocument/2006/customXml" ds:itemID="{39BC321D-88DF-4CDC-A6B6-345346CE378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7958</TotalTime>
  <Words>617</Words>
  <Application>Microsoft Office PowerPoint</Application>
  <PresentationFormat>Widescreen</PresentationFormat>
  <Paragraphs>85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Washington Low Income Programs  December 1, 2020</vt:lpstr>
      <vt:lpstr>PacifiCorp Low-Income Programs </vt:lpstr>
      <vt:lpstr>Low-Income Bill Assistance Program (LIBA)</vt:lpstr>
      <vt:lpstr>Fuel Funds Program</vt:lpstr>
      <vt:lpstr>Low-Income Weatherization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Kunz</dc:creator>
  <cp:lastModifiedBy>White, Kendra (UTC)</cp:lastModifiedBy>
  <cp:revision>113</cp:revision>
  <dcterms:created xsi:type="dcterms:W3CDTF">2018-04-20T20:19:46Z</dcterms:created>
  <dcterms:modified xsi:type="dcterms:W3CDTF">2020-11-30T22:04:20Z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0x0101006E56B4D1795A2E4DB2F0B01679ED314A00A3B43D01B5C61746B0B19C44B436F8B1</vt:lpwstr>
  </property>
  <property fmtid="{D5CDD505-2E9C-101B-9397-08002B2CF9AE}" pid="4" name="EfsecDocumentType">
    <vt:lpwstr>Documents</vt:lpwstr>
  </property>
  <property fmtid="{D5CDD505-2E9C-101B-9397-08002B2CF9AE}" pid="10" name="IsOfficialRecord">
    <vt:bool>false</vt:bool>
  </property>
  <property fmtid="{D5CDD505-2E9C-101B-9397-08002B2CF9AE}" pid="11" name="IsVisibleToEfsecCouncil">
    <vt:bool>false</vt:bool>
  </property>
  <property fmtid="{D5CDD505-2E9C-101B-9397-08002B2CF9AE}" pid="12" name="_docset_NoMedatataSyncRequired">
    <vt:lpwstr>False</vt:lpwstr>
  </property>
  <property fmtid="{D5CDD505-2E9C-101B-9397-08002B2CF9AE}" pid="13" name="IsEFSEC">
    <vt:bool>false</vt:bool>
  </property>
</Properties>
</file>