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49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3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2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0577-5939-4769-91CD-612B1401109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BAB2-F687-4C31-B385-6EC833411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7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tc.wa.gov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320311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Procedural rules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320311" cy="165576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Filing documents with the commission via electronic submission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WAC 480-07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1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35861"/>
            <a:ext cx="5934508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Identification of proceeding, permit, license or certificate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263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1604025"/>
            <a:ext cx="5934511" cy="3541714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Each filing type shall include the following information: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Adjudicative Proceedings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Name of proceeding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Docket number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Pleading type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Certificate of service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Docket Filings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Name of proceeding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Docket number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Transportation Filings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Permit, license or certificate number as issued by the commission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Proper document format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Named in accordance with the file naming conventions example listed on the commission website at 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www.utc.wa.gov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Filed in searchable .pdf format, except spreadsheets (.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xlsx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.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xlsm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which should be submitted in native form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Appropriate file size based upon submission method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E-Filing Portal – 50 MB (large submissions may need to be broken up into multiple postings)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Email – 10 MB (incoming mail attachments have size restrictions due to the commission firewall)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Confidential designation (if applicable)</a:t>
            </a:r>
            <a:endParaRPr lang="en-US" sz="1800" dirty="0" smtClean="0">
              <a:solidFill>
                <a:srgbClr val="0070C0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-208" r="50649" b="208"/>
          <a:stretch/>
        </p:blipFill>
        <p:spPr>
          <a:xfrm>
            <a:off x="7316993" y="609600"/>
            <a:ext cx="1875621" cy="26502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5" r="30095"/>
          <a:stretch>
            <a:fillRect/>
          </a:stretch>
        </p:blipFill>
        <p:spPr>
          <a:xfrm>
            <a:off x="9433686" y="3259828"/>
            <a:ext cx="1875621" cy="2650228"/>
          </a:xfrm>
        </p:spPr>
      </p:pic>
    </p:spTree>
    <p:extLst>
      <p:ext uri="{BB962C8B-B14F-4D97-AF65-F5344CB8AC3E}">
        <p14:creationId xmlns:p14="http://schemas.microsoft.com/office/powerpoint/2010/main" val="337610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1147491"/>
            <a:ext cx="9905955" cy="3429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Confidential filings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1410" y="3151996"/>
            <a:ext cx="9904459" cy="1371599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DOCUMENTS CONTAINING INFORMATION DESIGNATED AS CONFIDENTIAL OR HIGHLY CONFIDENTIAL MUST BE MARKED ACCORDINGLY, AND SUBMITTED WITH A REDACTED COPY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Confidential &amp; Highly Confidential Information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231381"/>
            <a:ext cx="4649783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Confidential information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Protected under RCW 42.56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Information protected under the terms of a protective order in an adjudicative proceeding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Valuable commercial information, including trade secrets, marketing, financial information or customer-specific usage and network configuration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229107"/>
            <a:ext cx="5056086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Highly confidential information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Must meet all confidential criteria and meets the requirements in RCW 80.04.095 or 81.77.210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Commission may authorize protection only pursuant to a protective order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Confidential designation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0019" y="2421598"/>
            <a:ext cx="4649783" cy="823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Dockets with protective orders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1141410" y="3245509"/>
            <a:ext cx="4878391" cy="27178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“Designated information is confidential per protective order in Docket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(fill in docket number)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“Designated information is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per protective order in Docket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(fill in docket number)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8" y="2421597"/>
            <a:ext cx="4646602" cy="823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Dockets without protective orders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3245509"/>
            <a:ext cx="4875210" cy="27178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“Designated information is confidential per WAC 480-07-160”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“Designated information is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per WAC 480-07-160”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410" y="1635423"/>
            <a:ext cx="1067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The confidential designation must be present in the cover letter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on the first page, and every subsequent page that contains confidential information. Each copy of the confidential version should be marked as follows: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9773" y="5942180"/>
            <a:ext cx="1027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confidential information shall be highlighted with no more than 20% grey shading to indicate withheld information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0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5713" y="1746975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739291"/>
            <a:ext cx="4646602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70887"/>
            <a:ext cx="4875210" cy="271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41410" y="2570887"/>
            <a:ext cx="4878391" cy="27178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Must be present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in the cover letter </a:t>
            </a: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Searchable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968217"/>
            <a:ext cx="4762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 highly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Highly confidential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Must be present on 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A clear distinction between confidential and highly confidential material must be present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Searchable 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4" y="4432297"/>
            <a:ext cx="3714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Filings with both confidential and highly confidential documents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1410" y="2241802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Formatting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86504" y="2241802"/>
            <a:ext cx="4646602" cy="82391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3 separate documents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Redacted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Confidential copy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Highly confidential copy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Proper confidential designation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Must be present on the first page and every subsequent page that contains confidential information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20% or less gray shading over sensitive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A clear distinction between confidential and highly confidential material must be present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Searchable .pdf 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Filed separately from redacted document(s)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849">
            <a:off x="8237967" y="4596715"/>
            <a:ext cx="1956486" cy="1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239308" cy="1639886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Submitting Informal documents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The commission prefers that all submissions come through the Records Center portal, however, they can be submitted to the commission using any of the following methods: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Comment form on UTC website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Telephone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Letter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Email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Courtesy window (in person)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 r="21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88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124360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informal submissions include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Consumer complaints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Public comments on an item at an open meeting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Oral or written comments from a non-party in an adjudication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Information letters from regulated companies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General correspondence not related to a docketed item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r="30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272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Contacting the commission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PHONE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360-664-1160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EMAIL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records@utc.wa.gov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MAIL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1300 S Evergreen Drive SW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PO Box 47250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</a:rPr>
              <a:t>Olympia, WA 98504-7250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26602"/>
          <a:stretch/>
        </p:blipFill>
        <p:spPr>
          <a:xfrm>
            <a:off x="6344817" y="2604049"/>
            <a:ext cx="4958111" cy="2540628"/>
          </a:xfrm>
        </p:spPr>
      </p:pic>
    </p:spTree>
    <p:extLst>
      <p:ext uri="{BB962C8B-B14F-4D97-AF65-F5344CB8AC3E}">
        <p14:creationId xmlns:p14="http://schemas.microsoft.com/office/powerpoint/2010/main" val="226780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1" y="215610"/>
            <a:ext cx="9906000" cy="14779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Types of submissions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0019" y="1251106"/>
            <a:ext cx="4649783" cy="823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Formal </a:t>
            </a:r>
            <a:r>
              <a:rPr lang="en-US" dirty="0" smtClean="0">
                <a:solidFill>
                  <a:srgbClr val="0070C0"/>
                </a:solidFill>
              </a:rPr>
              <a:t>submissions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41410" y="2075017"/>
            <a:ext cx="4878391" cy="27178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Written submissions that seek or respond to a formal commission 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Required by statute or commission rule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Information filed in a docketed proceeding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400808" y="1251105"/>
            <a:ext cx="4646602" cy="82391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Informal </a:t>
            </a:r>
            <a:r>
              <a:rPr lang="en-US" dirty="0" smtClean="0">
                <a:solidFill>
                  <a:srgbClr val="0070C0"/>
                </a:solidFill>
              </a:rPr>
              <a:t>submissions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075017"/>
            <a:ext cx="4875210" cy="271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Do not seek or respond to a formal commission action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Not required by statute or commission rule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General exchange of </a:t>
            </a:r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information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03" y="4466750"/>
            <a:ext cx="5171006" cy="20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239308" cy="163988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Formal Submissions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The commission will not accept a document for formal filing unless it is received in electronic form by using one of the following methods: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E-filing portal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Mailed or hand-carried media storage device/disc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Emailing the Record’s Center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(only if the web portal is unavailable)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9656"/>
          <a:stretch/>
        </p:blipFill>
        <p:spPr/>
      </p:pic>
    </p:spTree>
    <p:extLst>
      <p:ext uri="{BB962C8B-B14F-4D97-AF65-F5344CB8AC3E}">
        <p14:creationId xmlns:p14="http://schemas.microsoft.com/office/powerpoint/2010/main" val="42483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formal documents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4" r="220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314034"/>
            <a:ext cx="5934511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Briefs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Testimony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Answers and Replies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Comments solicited by UTC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625608" cy="1639886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Formal submission requirements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-208" r="32747" b="20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43737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Addressed to the commission secretary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Cover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letter (required unless the entire submission fits on one page)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sender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proceeding, permit, license or certificate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Identification of documents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Proper document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format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Named appropriately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Staff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direct testimony of John Q.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Staff direct testimony of John Q. Witness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with information designated as 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confidential: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5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179999-Staff-Exh-JQW-1CT-3-1-17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(C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Correct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data capacity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Web Portal - 50 MB per submission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Email – 10MB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Confidential designation (if applicable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1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Commission secretary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2974028" y="3602038"/>
            <a:ext cx="6596367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Steven v. King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1300 S Evergreen park drive SW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|or|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PO Box 47250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Olympia,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wa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 98504-7250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Cover Letter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787374"/>
            <a:ext cx="4878389" cy="3541714"/>
          </a:xfrm>
        </p:spPr>
        <p:txBody>
          <a:bodyPr anchor="ctr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Identification of sender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Identification of proceeding, permit, license or certificate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Description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of document(s)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Confidential filing designation (if applicable)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465388"/>
            <a:ext cx="4722282" cy="3541712"/>
          </a:xfrm>
        </p:spPr>
      </p:pic>
      <p:sp>
        <p:nvSpPr>
          <p:cNvPr id="5" name="TextBox 4"/>
          <p:cNvSpPr txBox="1"/>
          <p:nvPr/>
        </p:nvSpPr>
        <p:spPr>
          <a:xfrm>
            <a:off x="1141409" y="1649321"/>
            <a:ext cx="990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A cover letter is required unless the sole document submitted is a letter, or the document is one page in length and includes all formal submission requirements.  The cover letter must include: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Identification of sender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-208" r="36814" b="20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Full name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Mailing address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Telephone number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Email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address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Title/position with company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Name of entity on whose behalf they are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representing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</a:rPr>
              <a:t>Please note: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The entity must be identified by using the exact name on file with the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F646EE6BD3DCD449D83A8777965FB75" ma:contentTypeVersion="135" ma:contentTypeDescription="" ma:contentTypeScope="" ma:versionID="06b914707586abd0f1efeab881c4bb24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ketNumber xmlns="dc463f71-b30c-4ab2-9473-d307f9d35888">130355</DocketNumber>
    <IndustryCode xmlns="dc463f71-b30c-4ab2-9473-d307f9d35888">499</IndustryCode>
    <Prefix xmlns="dc463f71-b30c-4ab2-9473-d307f9d35888">A</Prefix>
    <Visibility xmlns="dc463f71-b30c-4ab2-9473-d307f9d35888">Full Visibility</Visibility>
    <DocumentSetType xmlns="dc463f71-b30c-4ab2-9473-d307f9d35888">Presentation</DocumentSetType>
    <IsConfidential xmlns="dc463f71-b30c-4ab2-9473-d307f9d35888">false</IsConfidential>
    <CaseType xmlns="dc463f71-b30c-4ab2-9473-d307f9d35888">Rulemaking</CaseType>
    <CaseStatus xmlns="dc463f71-b30c-4ab2-9473-d307f9d35888">Closed</CaseStatus>
    <OpenedDate xmlns="dc463f71-b30c-4ab2-9473-d307f9d35888">2013-03-12T07:00:00+00:00</OpenedDate>
    <Date1 xmlns="dc463f71-b30c-4ab2-9473-d307f9d35888">2018-01-08T16:16:08+00:00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AgendaOrder xmlns="dc463f71-b30c-4ab2-9473-d307f9d35888">false</AgendaOrder>
    <SignificantOrder xmlns="dc463f71-b30c-4ab2-9473-d307f9d35888">false</SignificantOrd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FF5AB7B8-C59F-4BAE-883E-6AAF6E0FF8A2}"/>
</file>

<file path=customXml/itemProps2.xml><?xml version="1.0" encoding="utf-8"?>
<ds:datastoreItem xmlns:ds="http://schemas.openxmlformats.org/officeDocument/2006/customXml" ds:itemID="{D0DCFF02-B74D-44A2-B158-3DEBDBBFFC21}"/>
</file>

<file path=customXml/itemProps3.xml><?xml version="1.0" encoding="utf-8"?>
<ds:datastoreItem xmlns:ds="http://schemas.openxmlformats.org/officeDocument/2006/customXml" ds:itemID="{F1D12D6E-2627-456B-AA07-F7523BA71475}"/>
</file>

<file path=customXml/itemProps4.xml><?xml version="1.0" encoding="utf-8"?>
<ds:datastoreItem xmlns:ds="http://schemas.openxmlformats.org/officeDocument/2006/customXml" ds:itemID="{6AD5FAE2-AA2E-47D9-9E82-ABE669A417DB}"/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497</TotalTime>
  <Words>984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Tw Cen MT</vt:lpstr>
      <vt:lpstr>Circuit</vt:lpstr>
      <vt:lpstr>Procedural rules requirements</vt:lpstr>
      <vt:lpstr>Contacting the commission</vt:lpstr>
      <vt:lpstr>Types of submissions</vt:lpstr>
      <vt:lpstr>Formal Submissions</vt:lpstr>
      <vt:lpstr>Types of formal documents</vt:lpstr>
      <vt:lpstr>Formal submission requirements</vt:lpstr>
      <vt:lpstr>Commission secretary</vt:lpstr>
      <vt:lpstr>Cover Letter</vt:lpstr>
      <vt:lpstr>Identification of sender</vt:lpstr>
      <vt:lpstr>Identification of proceeding, permit, license or certificate</vt:lpstr>
      <vt:lpstr>Proper document format</vt:lpstr>
      <vt:lpstr>Confidential filings</vt:lpstr>
      <vt:lpstr>Confidential &amp; Highly Confidential Information Requirements</vt:lpstr>
      <vt:lpstr>Confidential designation</vt:lpstr>
      <vt:lpstr>Filing confidential documents</vt:lpstr>
      <vt:lpstr>Filing highly confidential documents</vt:lpstr>
      <vt:lpstr>Filings with both confidential and highly confidential documents</vt:lpstr>
      <vt:lpstr>Submitting Informal documents</vt:lpstr>
      <vt:lpstr>informal submissions include</vt:lpstr>
    </vt:vector>
  </TitlesOfParts>
  <Company>Washington Utilities and Transportation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rules requirements</dc:title>
  <dc:creator>Shelfer, Megan (UTC)</dc:creator>
  <cp:lastModifiedBy>Harris, Megan (UTC)</cp:lastModifiedBy>
  <cp:revision>55</cp:revision>
  <dcterms:created xsi:type="dcterms:W3CDTF">2017-10-27T14:25:11Z</dcterms:created>
  <dcterms:modified xsi:type="dcterms:W3CDTF">2018-01-06T01:34:14Z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0x0101006E56B4D1795A2E4DB2F0B01679ED314A00BF646EE6BD3DCD449D83A8777965FB75</vt:lpwstr>
  </property>
  <property fmtid="{D5CDD505-2E9C-101B-9397-08002B2CF9AE}" pid="4" name="EfsecDocumentType">
    <vt:lpwstr>Documents</vt:lpwstr>
  </property>
  <property fmtid="{D5CDD505-2E9C-101B-9397-08002B2CF9AE}" pid="9" name="IsOfficialRecord">
    <vt:bool>false</vt:bool>
  </property>
  <property fmtid="{D5CDD505-2E9C-101B-9397-08002B2CF9AE}" pid="10" name="IsVisibleToEfsecCouncil">
    <vt:bool>false</vt:bool>
  </property>
  <property fmtid="{D5CDD505-2E9C-101B-9397-08002B2CF9AE}" pid="16" name="_docset_NoMedatataSyncRequired">
    <vt:lpwstr>False</vt:lpwstr>
  </property>
  <property fmtid="{D5CDD505-2E9C-101B-9397-08002B2CF9AE}" pid="17" name="IsEFSEC">
    <vt:bool>false</vt:bool>
  </property>
</Properties>
</file>