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1" r:id="rId4"/>
  </p:sldMasterIdLst>
  <p:sldIdLst>
    <p:sldId id="256" r:id="rId5"/>
    <p:sldId id="280" r:id="rId6"/>
    <p:sldId id="294" r:id="rId7"/>
    <p:sldId id="292" r:id="rId8"/>
    <p:sldId id="282" r:id="rId9"/>
    <p:sldId id="293" r:id="rId10"/>
    <p:sldId id="295" r:id="rId11"/>
    <p:sldId id="296" r:id="rId12"/>
    <p:sldId id="297" r:id="rId13"/>
    <p:sldId id="291" r:id="rId14"/>
  </p:sldIdLst>
  <p:sldSz cx="12192000" cy="6858000"/>
  <p:notesSz cx="6858000" cy="9144000"/>
  <p:embeddedFontLst>
    <p:embeddedFont>
      <p:font typeface="Abril Fatface" panose="02000503000000020003" pitchFamily="2" charset="0"/>
      <p:regular r:id="rId15"/>
      <p: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Light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shkowitz, Steven (COM)" initials="HS(" lastIdx="1" clrIdx="0">
    <p:extLst>
      <p:ext uri="{19B8F6BF-5375-455C-9EA6-DF929625EA0E}">
        <p15:presenceInfo xmlns:p15="http://schemas.microsoft.com/office/powerpoint/2012/main" userId="S-1-5-21-3259981362-1198918190-2026780590-14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EF"/>
    <a:srgbClr val="F4D5FF"/>
    <a:srgbClr val="FFD5FF"/>
    <a:srgbClr val="D3D3D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.wa.lcl\divisions\ep\Clean%20Transportation\Data\DOL%20data\Title%20Transaction%20EV%20Data%20-%20DO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82216747553048E-2"/>
          <c:y val="6.8683056147662652E-2"/>
          <c:w val="0.95859135688011909"/>
          <c:h val="0.86920093913474628"/>
        </c:manualLayout>
      </c:layout>
      <c:lineChart>
        <c:grouping val="standard"/>
        <c:varyColors val="0"/>
        <c:ser>
          <c:idx val="0"/>
          <c:order val="0"/>
          <c:tx>
            <c:strRef>
              <c:f>'Percent New EV Sales'!$B$1</c:f>
              <c:strCache>
                <c:ptCount val="1"/>
                <c:pt idx="0">
                  <c:v>EV % New Sales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round/>
              </a:ln>
              <a:effectLst/>
            </c:spPr>
            <c:trendlineType val="poly"/>
            <c:order val="2"/>
            <c:forward val="100"/>
            <c:dispRSqr val="0"/>
            <c:dispEq val="0"/>
          </c:trendline>
          <c:cat>
            <c:numRef>
              <c:f>'Percent New EV Sales'!$A$2:$A$289</c:f>
              <c:numCache>
                <c:formatCode>[$-409]mmm\-yy;@</c:formatCode>
                <c:ptCount val="28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  <c:pt idx="96">
                  <c:v>45658</c:v>
                </c:pt>
                <c:pt idx="97">
                  <c:v>45689</c:v>
                </c:pt>
                <c:pt idx="98">
                  <c:v>45717</c:v>
                </c:pt>
                <c:pt idx="99">
                  <c:v>45748</c:v>
                </c:pt>
                <c:pt idx="100">
                  <c:v>45778</c:v>
                </c:pt>
                <c:pt idx="101">
                  <c:v>45809</c:v>
                </c:pt>
                <c:pt idx="102">
                  <c:v>45839</c:v>
                </c:pt>
                <c:pt idx="103">
                  <c:v>45870</c:v>
                </c:pt>
                <c:pt idx="104">
                  <c:v>45901</c:v>
                </c:pt>
                <c:pt idx="105">
                  <c:v>45931</c:v>
                </c:pt>
                <c:pt idx="106">
                  <c:v>45962</c:v>
                </c:pt>
                <c:pt idx="107">
                  <c:v>45992</c:v>
                </c:pt>
                <c:pt idx="108">
                  <c:v>46023</c:v>
                </c:pt>
                <c:pt idx="109">
                  <c:v>46054</c:v>
                </c:pt>
                <c:pt idx="110">
                  <c:v>46082</c:v>
                </c:pt>
                <c:pt idx="111">
                  <c:v>46113</c:v>
                </c:pt>
                <c:pt idx="112">
                  <c:v>46143</c:v>
                </c:pt>
                <c:pt idx="113">
                  <c:v>46174</c:v>
                </c:pt>
                <c:pt idx="114">
                  <c:v>46204</c:v>
                </c:pt>
                <c:pt idx="115">
                  <c:v>46235</c:v>
                </c:pt>
                <c:pt idx="116">
                  <c:v>46266</c:v>
                </c:pt>
                <c:pt idx="117">
                  <c:v>46296</c:v>
                </c:pt>
                <c:pt idx="118">
                  <c:v>46327</c:v>
                </c:pt>
                <c:pt idx="119">
                  <c:v>46357</c:v>
                </c:pt>
                <c:pt idx="120">
                  <c:v>46388</c:v>
                </c:pt>
                <c:pt idx="121">
                  <c:v>46419</c:v>
                </c:pt>
                <c:pt idx="122">
                  <c:v>46447</c:v>
                </c:pt>
                <c:pt idx="123">
                  <c:v>46478</c:v>
                </c:pt>
                <c:pt idx="124">
                  <c:v>46508</c:v>
                </c:pt>
                <c:pt idx="125">
                  <c:v>46539</c:v>
                </c:pt>
                <c:pt idx="126">
                  <c:v>46569</c:v>
                </c:pt>
                <c:pt idx="127">
                  <c:v>46600</c:v>
                </c:pt>
                <c:pt idx="128">
                  <c:v>46631</c:v>
                </c:pt>
                <c:pt idx="129">
                  <c:v>46661</c:v>
                </c:pt>
                <c:pt idx="130">
                  <c:v>46692</c:v>
                </c:pt>
                <c:pt idx="131">
                  <c:v>46722</c:v>
                </c:pt>
                <c:pt idx="132">
                  <c:v>46753</c:v>
                </c:pt>
                <c:pt idx="133">
                  <c:v>46784</c:v>
                </c:pt>
                <c:pt idx="134">
                  <c:v>46813</c:v>
                </c:pt>
                <c:pt idx="135">
                  <c:v>46844</c:v>
                </c:pt>
                <c:pt idx="136">
                  <c:v>46874</c:v>
                </c:pt>
                <c:pt idx="137">
                  <c:v>46905</c:v>
                </c:pt>
                <c:pt idx="138">
                  <c:v>46935</c:v>
                </c:pt>
                <c:pt idx="139">
                  <c:v>46966</c:v>
                </c:pt>
                <c:pt idx="140">
                  <c:v>46997</c:v>
                </c:pt>
                <c:pt idx="141">
                  <c:v>47027</c:v>
                </c:pt>
                <c:pt idx="142">
                  <c:v>47058</c:v>
                </c:pt>
                <c:pt idx="143">
                  <c:v>47088</c:v>
                </c:pt>
                <c:pt idx="144">
                  <c:v>47119</c:v>
                </c:pt>
                <c:pt idx="145">
                  <c:v>47150</c:v>
                </c:pt>
                <c:pt idx="146">
                  <c:v>47178</c:v>
                </c:pt>
                <c:pt idx="147">
                  <c:v>47209</c:v>
                </c:pt>
                <c:pt idx="148">
                  <c:v>47239</c:v>
                </c:pt>
                <c:pt idx="149">
                  <c:v>47270</c:v>
                </c:pt>
                <c:pt idx="150">
                  <c:v>47300</c:v>
                </c:pt>
                <c:pt idx="151">
                  <c:v>47331</c:v>
                </c:pt>
                <c:pt idx="152">
                  <c:v>47362</c:v>
                </c:pt>
                <c:pt idx="153">
                  <c:v>47392</c:v>
                </c:pt>
                <c:pt idx="154">
                  <c:v>47423</c:v>
                </c:pt>
                <c:pt idx="155">
                  <c:v>47453</c:v>
                </c:pt>
                <c:pt idx="156">
                  <c:v>47484</c:v>
                </c:pt>
                <c:pt idx="157">
                  <c:v>47515</c:v>
                </c:pt>
                <c:pt idx="158">
                  <c:v>47543</c:v>
                </c:pt>
                <c:pt idx="159">
                  <c:v>47574</c:v>
                </c:pt>
                <c:pt idx="160">
                  <c:v>47604</c:v>
                </c:pt>
                <c:pt idx="161">
                  <c:v>47635</c:v>
                </c:pt>
                <c:pt idx="162">
                  <c:v>47665</c:v>
                </c:pt>
                <c:pt idx="163">
                  <c:v>47696</c:v>
                </c:pt>
                <c:pt idx="164">
                  <c:v>47727</c:v>
                </c:pt>
                <c:pt idx="165">
                  <c:v>47757</c:v>
                </c:pt>
                <c:pt idx="166">
                  <c:v>47788</c:v>
                </c:pt>
                <c:pt idx="167">
                  <c:v>47818</c:v>
                </c:pt>
                <c:pt idx="168">
                  <c:v>47849</c:v>
                </c:pt>
                <c:pt idx="169">
                  <c:v>47880</c:v>
                </c:pt>
                <c:pt idx="170">
                  <c:v>47908</c:v>
                </c:pt>
                <c:pt idx="171">
                  <c:v>47939</c:v>
                </c:pt>
                <c:pt idx="172">
                  <c:v>47969</c:v>
                </c:pt>
                <c:pt idx="173">
                  <c:v>48000</c:v>
                </c:pt>
                <c:pt idx="174">
                  <c:v>48030</c:v>
                </c:pt>
                <c:pt idx="175">
                  <c:v>48061</c:v>
                </c:pt>
                <c:pt idx="176">
                  <c:v>48092</c:v>
                </c:pt>
                <c:pt idx="177">
                  <c:v>48122</c:v>
                </c:pt>
                <c:pt idx="178">
                  <c:v>48153</c:v>
                </c:pt>
                <c:pt idx="179">
                  <c:v>48183</c:v>
                </c:pt>
                <c:pt idx="180">
                  <c:v>48214</c:v>
                </c:pt>
                <c:pt idx="181">
                  <c:v>48245</c:v>
                </c:pt>
                <c:pt idx="182">
                  <c:v>48274</c:v>
                </c:pt>
                <c:pt idx="183">
                  <c:v>48305</c:v>
                </c:pt>
                <c:pt idx="184">
                  <c:v>48335</c:v>
                </c:pt>
                <c:pt idx="185">
                  <c:v>48366</c:v>
                </c:pt>
                <c:pt idx="186">
                  <c:v>48396</c:v>
                </c:pt>
                <c:pt idx="187">
                  <c:v>48427</c:v>
                </c:pt>
                <c:pt idx="188">
                  <c:v>48458</c:v>
                </c:pt>
                <c:pt idx="189">
                  <c:v>48488</c:v>
                </c:pt>
                <c:pt idx="190">
                  <c:v>48519</c:v>
                </c:pt>
                <c:pt idx="191">
                  <c:v>48549</c:v>
                </c:pt>
                <c:pt idx="192">
                  <c:v>48580</c:v>
                </c:pt>
                <c:pt idx="193">
                  <c:v>48611</c:v>
                </c:pt>
                <c:pt idx="194">
                  <c:v>48639</c:v>
                </c:pt>
                <c:pt idx="195">
                  <c:v>48670</c:v>
                </c:pt>
                <c:pt idx="196">
                  <c:v>48700</c:v>
                </c:pt>
                <c:pt idx="197">
                  <c:v>48731</c:v>
                </c:pt>
                <c:pt idx="198">
                  <c:v>48761</c:v>
                </c:pt>
                <c:pt idx="199">
                  <c:v>48792</c:v>
                </c:pt>
                <c:pt idx="200">
                  <c:v>48823</c:v>
                </c:pt>
                <c:pt idx="201">
                  <c:v>48853</c:v>
                </c:pt>
                <c:pt idx="202">
                  <c:v>48884</c:v>
                </c:pt>
                <c:pt idx="203">
                  <c:v>48914</c:v>
                </c:pt>
                <c:pt idx="204">
                  <c:v>48945</c:v>
                </c:pt>
                <c:pt idx="205">
                  <c:v>48976</c:v>
                </c:pt>
                <c:pt idx="206">
                  <c:v>49004</c:v>
                </c:pt>
                <c:pt idx="207">
                  <c:v>49035</c:v>
                </c:pt>
                <c:pt idx="208">
                  <c:v>49065</c:v>
                </c:pt>
                <c:pt idx="209">
                  <c:v>49096</c:v>
                </c:pt>
                <c:pt idx="210">
                  <c:v>49126</c:v>
                </c:pt>
                <c:pt idx="211">
                  <c:v>49157</c:v>
                </c:pt>
                <c:pt idx="212">
                  <c:v>49188</c:v>
                </c:pt>
                <c:pt idx="213">
                  <c:v>49218</c:v>
                </c:pt>
                <c:pt idx="214">
                  <c:v>49249</c:v>
                </c:pt>
                <c:pt idx="215">
                  <c:v>49279</c:v>
                </c:pt>
                <c:pt idx="216">
                  <c:v>49310</c:v>
                </c:pt>
                <c:pt idx="217">
                  <c:v>49341</c:v>
                </c:pt>
                <c:pt idx="218">
                  <c:v>49369</c:v>
                </c:pt>
                <c:pt idx="219">
                  <c:v>49400</c:v>
                </c:pt>
                <c:pt idx="220">
                  <c:v>49430</c:v>
                </c:pt>
                <c:pt idx="221">
                  <c:v>49461</c:v>
                </c:pt>
                <c:pt idx="222">
                  <c:v>49491</c:v>
                </c:pt>
                <c:pt idx="223">
                  <c:v>49522</c:v>
                </c:pt>
                <c:pt idx="224">
                  <c:v>49553</c:v>
                </c:pt>
                <c:pt idx="225">
                  <c:v>49583</c:v>
                </c:pt>
                <c:pt idx="226">
                  <c:v>49614</c:v>
                </c:pt>
                <c:pt idx="227">
                  <c:v>49644</c:v>
                </c:pt>
                <c:pt idx="228">
                  <c:v>49675</c:v>
                </c:pt>
                <c:pt idx="229">
                  <c:v>49706</c:v>
                </c:pt>
                <c:pt idx="230">
                  <c:v>49735</c:v>
                </c:pt>
                <c:pt idx="231">
                  <c:v>49766</c:v>
                </c:pt>
                <c:pt idx="232">
                  <c:v>49796</c:v>
                </c:pt>
                <c:pt idx="233">
                  <c:v>49827</c:v>
                </c:pt>
                <c:pt idx="234">
                  <c:v>49857</c:v>
                </c:pt>
                <c:pt idx="235">
                  <c:v>49888</c:v>
                </c:pt>
                <c:pt idx="236">
                  <c:v>49919</c:v>
                </c:pt>
                <c:pt idx="237">
                  <c:v>49949</c:v>
                </c:pt>
                <c:pt idx="238">
                  <c:v>49980</c:v>
                </c:pt>
                <c:pt idx="239">
                  <c:v>50010</c:v>
                </c:pt>
                <c:pt idx="240">
                  <c:v>50041</c:v>
                </c:pt>
                <c:pt idx="241">
                  <c:v>50072</c:v>
                </c:pt>
                <c:pt idx="242">
                  <c:v>50100</c:v>
                </c:pt>
                <c:pt idx="243">
                  <c:v>50131</c:v>
                </c:pt>
                <c:pt idx="244">
                  <c:v>50161</c:v>
                </c:pt>
                <c:pt idx="245">
                  <c:v>50192</c:v>
                </c:pt>
                <c:pt idx="246">
                  <c:v>50222</c:v>
                </c:pt>
                <c:pt idx="247">
                  <c:v>50253</c:v>
                </c:pt>
                <c:pt idx="248">
                  <c:v>50284</c:v>
                </c:pt>
                <c:pt idx="249">
                  <c:v>50314</c:v>
                </c:pt>
                <c:pt idx="250">
                  <c:v>50345</c:v>
                </c:pt>
                <c:pt idx="251">
                  <c:v>50375</c:v>
                </c:pt>
                <c:pt idx="252">
                  <c:v>50406</c:v>
                </c:pt>
                <c:pt idx="253">
                  <c:v>50437</c:v>
                </c:pt>
                <c:pt idx="254">
                  <c:v>50465</c:v>
                </c:pt>
                <c:pt idx="255">
                  <c:v>50496</c:v>
                </c:pt>
                <c:pt idx="256">
                  <c:v>50526</c:v>
                </c:pt>
                <c:pt idx="257">
                  <c:v>50557</c:v>
                </c:pt>
                <c:pt idx="258">
                  <c:v>50587</c:v>
                </c:pt>
                <c:pt idx="259">
                  <c:v>50618</c:v>
                </c:pt>
                <c:pt idx="260">
                  <c:v>50649</c:v>
                </c:pt>
                <c:pt idx="261">
                  <c:v>50679</c:v>
                </c:pt>
                <c:pt idx="262">
                  <c:v>50710</c:v>
                </c:pt>
                <c:pt idx="263">
                  <c:v>50740</c:v>
                </c:pt>
                <c:pt idx="264">
                  <c:v>50771</c:v>
                </c:pt>
                <c:pt idx="265">
                  <c:v>50802</c:v>
                </c:pt>
                <c:pt idx="266">
                  <c:v>50830</c:v>
                </c:pt>
                <c:pt idx="267">
                  <c:v>50861</c:v>
                </c:pt>
                <c:pt idx="268">
                  <c:v>50891</c:v>
                </c:pt>
                <c:pt idx="269">
                  <c:v>50922</c:v>
                </c:pt>
                <c:pt idx="270">
                  <c:v>50952</c:v>
                </c:pt>
                <c:pt idx="271">
                  <c:v>50983</c:v>
                </c:pt>
                <c:pt idx="272">
                  <c:v>51014</c:v>
                </c:pt>
                <c:pt idx="273">
                  <c:v>51044</c:v>
                </c:pt>
                <c:pt idx="274">
                  <c:v>51075</c:v>
                </c:pt>
                <c:pt idx="275">
                  <c:v>51105</c:v>
                </c:pt>
                <c:pt idx="276">
                  <c:v>51136</c:v>
                </c:pt>
                <c:pt idx="277">
                  <c:v>51167</c:v>
                </c:pt>
                <c:pt idx="278">
                  <c:v>51196</c:v>
                </c:pt>
                <c:pt idx="279">
                  <c:v>51227</c:v>
                </c:pt>
                <c:pt idx="280">
                  <c:v>51257</c:v>
                </c:pt>
                <c:pt idx="281">
                  <c:v>51288</c:v>
                </c:pt>
                <c:pt idx="282">
                  <c:v>51318</c:v>
                </c:pt>
                <c:pt idx="283">
                  <c:v>51349</c:v>
                </c:pt>
                <c:pt idx="284">
                  <c:v>51380</c:v>
                </c:pt>
                <c:pt idx="285">
                  <c:v>51410</c:v>
                </c:pt>
                <c:pt idx="286">
                  <c:v>51441</c:v>
                </c:pt>
                <c:pt idx="287">
                  <c:v>51471</c:v>
                </c:pt>
              </c:numCache>
            </c:numRef>
          </c:cat>
          <c:val>
            <c:numRef>
              <c:f>'Percent New EV Sales'!$B$2:$B$289</c:f>
              <c:numCache>
                <c:formatCode>0.0%</c:formatCode>
                <c:ptCount val="288"/>
                <c:pt idx="0">
                  <c:v>2.0512426535551031E-2</c:v>
                </c:pt>
                <c:pt idx="1">
                  <c:v>2.398964762094366E-2</c:v>
                </c:pt>
                <c:pt idx="2">
                  <c:v>1.8670481066024241E-2</c:v>
                </c:pt>
                <c:pt idx="3">
                  <c:v>2.1438622630576939E-2</c:v>
                </c:pt>
                <c:pt idx="4">
                  <c:v>1.8786922540637727E-2</c:v>
                </c:pt>
                <c:pt idx="5">
                  <c:v>2.0168244693956568E-2</c:v>
                </c:pt>
                <c:pt idx="6">
                  <c:v>2.1011876277896201E-2</c:v>
                </c:pt>
                <c:pt idx="7">
                  <c:v>1.8038419490863659E-2</c:v>
                </c:pt>
                <c:pt idx="8">
                  <c:v>2.2560444573466596E-2</c:v>
                </c:pt>
                <c:pt idx="9">
                  <c:v>2.2902060760569366E-2</c:v>
                </c:pt>
                <c:pt idx="10">
                  <c:v>1.926340411869926E-2</c:v>
                </c:pt>
                <c:pt idx="11">
                  <c:v>2.1138987759354112E-2</c:v>
                </c:pt>
                <c:pt idx="12">
                  <c:v>2.7355966690530916E-2</c:v>
                </c:pt>
                <c:pt idx="13">
                  <c:v>2.0113384274094159E-2</c:v>
                </c:pt>
                <c:pt idx="14">
                  <c:v>2.5630187519213032E-2</c:v>
                </c:pt>
                <c:pt idx="15">
                  <c:v>3.0303030303030304E-2</c:v>
                </c:pt>
                <c:pt idx="16">
                  <c:v>3.3974841414901626E-2</c:v>
                </c:pt>
                <c:pt idx="17">
                  <c:v>3.5631816405556148E-2</c:v>
                </c:pt>
                <c:pt idx="18">
                  <c:v>2.8157175877285143E-2</c:v>
                </c:pt>
                <c:pt idx="19">
                  <c:v>2.707147375079064E-2</c:v>
                </c:pt>
                <c:pt idx="20">
                  <c:v>2.8696965536180147E-2</c:v>
                </c:pt>
                <c:pt idx="21">
                  <c:v>4.8103365489545594E-2</c:v>
                </c:pt>
                <c:pt idx="22">
                  <c:v>4.7939567091182023E-2</c:v>
                </c:pt>
                <c:pt idx="23">
                  <c:v>4.5855136326080972E-2</c:v>
                </c:pt>
                <c:pt idx="24">
                  <c:v>4.4187779433681074E-2</c:v>
                </c:pt>
                <c:pt idx="25">
                  <c:v>3.0920979718497173E-2</c:v>
                </c:pt>
                <c:pt idx="26">
                  <c:v>1.9689511548655812E-2</c:v>
                </c:pt>
                <c:pt idx="27">
                  <c:v>3.8769137024906697E-2</c:v>
                </c:pt>
                <c:pt idx="28">
                  <c:v>2.7459612729918294E-2</c:v>
                </c:pt>
                <c:pt idx="29">
                  <c:v>3.3778782093739045E-2</c:v>
                </c:pt>
                <c:pt idx="30">
                  <c:v>3.8568080119326657E-2</c:v>
                </c:pt>
                <c:pt idx="31">
                  <c:v>3.0616319829613523E-2</c:v>
                </c:pt>
                <c:pt idx="32">
                  <c:v>3.733481193974679E-2</c:v>
                </c:pt>
                <c:pt idx="33">
                  <c:v>5.9849704777241011E-2</c:v>
                </c:pt>
                <c:pt idx="34">
                  <c:v>2.6167808028506209E-2</c:v>
                </c:pt>
                <c:pt idx="35">
                  <c:v>3.4251395861680661E-2</c:v>
                </c:pt>
                <c:pt idx="36">
                  <c:v>6.5908451553269298E-2</c:v>
                </c:pt>
                <c:pt idx="37">
                  <c:v>2.4400527009222663E-2</c:v>
                </c:pt>
                <c:pt idx="38">
                  <c:v>3.8843804139691802E-2</c:v>
                </c:pt>
                <c:pt idx="39">
                  <c:v>6.5229594700797131E-2</c:v>
                </c:pt>
                <c:pt idx="40">
                  <c:v>2.0683949255377827E-2</c:v>
                </c:pt>
                <c:pt idx="41">
                  <c:v>2.3033679916422068E-2</c:v>
                </c:pt>
                <c:pt idx="42">
                  <c:v>5.687291589477584E-2</c:v>
                </c:pt>
                <c:pt idx="43">
                  <c:v>3.4679431685084278E-2</c:v>
                </c:pt>
                <c:pt idx="44">
                  <c:v>3.3561420658194854E-2</c:v>
                </c:pt>
                <c:pt idx="45">
                  <c:v>5.263650838250445E-2</c:v>
                </c:pt>
                <c:pt idx="46">
                  <c:v>7.632493244361109E-2</c:v>
                </c:pt>
                <c:pt idx="47">
                  <c:v>4.7203436300493513E-2</c:v>
                </c:pt>
                <c:pt idx="48">
                  <c:v>7.0060230885059388E-2</c:v>
                </c:pt>
                <c:pt idx="49">
                  <c:v>5.0533101909248701E-2</c:v>
                </c:pt>
                <c:pt idx="50">
                  <c:v>3.8637901225287527E-2</c:v>
                </c:pt>
                <c:pt idx="51">
                  <c:v>6.7428492754620858E-2</c:v>
                </c:pt>
                <c:pt idx="52">
                  <c:v>6.1615131951523391E-2</c:v>
                </c:pt>
                <c:pt idx="53">
                  <c:v>5.9470788577416819E-2</c:v>
                </c:pt>
                <c:pt idx="54">
                  <c:v>9.9650498678714519E-2</c:v>
                </c:pt>
                <c:pt idx="55">
                  <c:v>7.9398169128976709E-2</c:v>
                </c:pt>
                <c:pt idx="56">
                  <c:v>7.308273609282824E-2</c:v>
                </c:pt>
                <c:pt idx="57">
                  <c:v>0.11147873419072522</c:v>
                </c:pt>
                <c:pt idx="58">
                  <c:v>0.11409315918172601</c:v>
                </c:pt>
                <c:pt idx="59">
                  <c:v>0.11035488575595527</c:v>
                </c:pt>
                <c:pt idx="60">
                  <c:v>9.5814240848478602E-2</c:v>
                </c:pt>
                <c:pt idx="61">
                  <c:v>9.6343951043464618E-2</c:v>
                </c:pt>
                <c:pt idx="62">
                  <c:v>8.9166592546473356E-2</c:v>
                </c:pt>
                <c:pt idx="63">
                  <c:v>0.11569896537062409</c:v>
                </c:pt>
                <c:pt idx="64">
                  <c:v>8.3446182582302131E-2</c:v>
                </c:pt>
                <c:pt idx="65">
                  <c:v>7.7019150707743553E-2</c:v>
                </c:pt>
                <c:pt idx="66">
                  <c:v>0.12904794320723526</c:v>
                </c:pt>
                <c:pt idx="67">
                  <c:v>0.11464208740312744</c:v>
                </c:pt>
                <c:pt idx="68">
                  <c:v>0.10019789605249453</c:v>
                </c:pt>
                <c:pt idx="69">
                  <c:v>0.17057682985942801</c:v>
                </c:pt>
                <c:pt idx="70">
                  <c:v>0.18500655307994757</c:v>
                </c:pt>
                <c:pt idx="71">
                  <c:v>0.15577096483318303</c:v>
                </c:pt>
                <c:pt idx="72">
                  <c:v>0.17559810809569729</c:v>
                </c:pt>
                <c:pt idx="73">
                  <c:v>0.151</c:v>
                </c:pt>
                <c:pt idx="74">
                  <c:v>0.14246068455134134</c:v>
                </c:pt>
                <c:pt idx="75">
                  <c:v>0.17649058688538524</c:v>
                </c:pt>
                <c:pt idx="76">
                  <c:v>0.15050656392694065</c:v>
                </c:pt>
                <c:pt idx="77">
                  <c:v>0.15780678851174934</c:v>
                </c:pt>
                <c:pt idx="78">
                  <c:v>0.17343949832913899</c:v>
                </c:pt>
                <c:pt idx="79">
                  <c:v>0.22835888187556358</c:v>
                </c:pt>
                <c:pt idx="80">
                  <c:v>0.20480167967501939</c:v>
                </c:pt>
                <c:pt idx="81">
                  <c:v>0.21167007377122032</c:v>
                </c:pt>
                <c:pt idx="82">
                  <c:v>0.18585670999902257</c:v>
                </c:pt>
                <c:pt idx="83">
                  <c:v>0.20448639037067431</c:v>
                </c:pt>
                <c:pt idx="84">
                  <c:v>0.21547817791557358</c:v>
                </c:pt>
                <c:pt idx="85">
                  <c:v>0.19896146488111505</c:v>
                </c:pt>
                <c:pt idx="86">
                  <c:v>0.14641808937208053</c:v>
                </c:pt>
                <c:pt idx="87">
                  <c:v>0.16319598286811401</c:v>
                </c:pt>
                <c:pt idx="88">
                  <c:v>0.14071791040129511</c:v>
                </c:pt>
                <c:pt idx="89">
                  <c:v>0.16601973152191493</c:v>
                </c:pt>
                <c:pt idx="90">
                  <c:v>0.22027875526116056</c:v>
                </c:pt>
                <c:pt idx="91">
                  <c:v>0.22899999999999998</c:v>
                </c:pt>
                <c:pt idx="92">
                  <c:v>0.247</c:v>
                </c:pt>
                <c:pt idx="93">
                  <c:v>0.23300000000000001</c:v>
                </c:pt>
                <c:pt idx="94" formatCode="0%">
                  <c:v>0.21102211475492419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0B-465A-B64F-CD583D1E2EAF}"/>
            </c:ext>
          </c:extLst>
        </c:ser>
        <c:ser>
          <c:idx val="1"/>
          <c:order val="1"/>
          <c:tx>
            <c:strRef>
              <c:f>'Percent New EV Sales'!$C$1</c:f>
              <c:strCache>
                <c:ptCount val="1"/>
                <c:pt idx="0">
                  <c:v>ACC II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'Percent New EV Sales'!$A$2:$A$289</c:f>
              <c:numCache>
                <c:formatCode>[$-409]mmm\-yy;@</c:formatCode>
                <c:ptCount val="28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  <c:pt idx="96">
                  <c:v>45658</c:v>
                </c:pt>
                <c:pt idx="97">
                  <c:v>45689</c:v>
                </c:pt>
                <c:pt idx="98">
                  <c:v>45717</c:v>
                </c:pt>
                <c:pt idx="99">
                  <c:v>45748</c:v>
                </c:pt>
                <c:pt idx="100">
                  <c:v>45778</c:v>
                </c:pt>
                <c:pt idx="101">
                  <c:v>45809</c:v>
                </c:pt>
                <c:pt idx="102">
                  <c:v>45839</c:v>
                </c:pt>
                <c:pt idx="103">
                  <c:v>45870</c:v>
                </c:pt>
                <c:pt idx="104">
                  <c:v>45901</c:v>
                </c:pt>
                <c:pt idx="105">
                  <c:v>45931</c:v>
                </c:pt>
                <c:pt idx="106">
                  <c:v>45962</c:v>
                </c:pt>
                <c:pt idx="107">
                  <c:v>45992</c:v>
                </c:pt>
                <c:pt idx="108">
                  <c:v>46023</c:v>
                </c:pt>
                <c:pt idx="109">
                  <c:v>46054</c:v>
                </c:pt>
                <c:pt idx="110">
                  <c:v>46082</c:v>
                </c:pt>
                <c:pt idx="111">
                  <c:v>46113</c:v>
                </c:pt>
                <c:pt idx="112">
                  <c:v>46143</c:v>
                </c:pt>
                <c:pt idx="113">
                  <c:v>46174</c:v>
                </c:pt>
                <c:pt idx="114">
                  <c:v>46204</c:v>
                </c:pt>
                <c:pt idx="115">
                  <c:v>46235</c:v>
                </c:pt>
                <c:pt idx="116">
                  <c:v>46266</c:v>
                </c:pt>
                <c:pt idx="117">
                  <c:v>46296</c:v>
                </c:pt>
                <c:pt idx="118">
                  <c:v>46327</c:v>
                </c:pt>
                <c:pt idx="119">
                  <c:v>46357</c:v>
                </c:pt>
                <c:pt idx="120">
                  <c:v>46388</c:v>
                </c:pt>
                <c:pt idx="121">
                  <c:v>46419</c:v>
                </c:pt>
                <c:pt idx="122">
                  <c:v>46447</c:v>
                </c:pt>
                <c:pt idx="123">
                  <c:v>46478</c:v>
                </c:pt>
                <c:pt idx="124">
                  <c:v>46508</c:v>
                </c:pt>
                <c:pt idx="125">
                  <c:v>46539</c:v>
                </c:pt>
                <c:pt idx="126">
                  <c:v>46569</c:v>
                </c:pt>
                <c:pt idx="127">
                  <c:v>46600</c:v>
                </c:pt>
                <c:pt idx="128">
                  <c:v>46631</c:v>
                </c:pt>
                <c:pt idx="129">
                  <c:v>46661</c:v>
                </c:pt>
                <c:pt idx="130">
                  <c:v>46692</c:v>
                </c:pt>
                <c:pt idx="131">
                  <c:v>46722</c:v>
                </c:pt>
                <c:pt idx="132">
                  <c:v>46753</c:v>
                </c:pt>
                <c:pt idx="133">
                  <c:v>46784</c:v>
                </c:pt>
                <c:pt idx="134">
                  <c:v>46813</c:v>
                </c:pt>
                <c:pt idx="135">
                  <c:v>46844</c:v>
                </c:pt>
                <c:pt idx="136">
                  <c:v>46874</c:v>
                </c:pt>
                <c:pt idx="137">
                  <c:v>46905</c:v>
                </c:pt>
                <c:pt idx="138">
                  <c:v>46935</c:v>
                </c:pt>
                <c:pt idx="139">
                  <c:v>46966</c:v>
                </c:pt>
                <c:pt idx="140">
                  <c:v>46997</c:v>
                </c:pt>
                <c:pt idx="141">
                  <c:v>47027</c:v>
                </c:pt>
                <c:pt idx="142">
                  <c:v>47058</c:v>
                </c:pt>
                <c:pt idx="143">
                  <c:v>47088</c:v>
                </c:pt>
                <c:pt idx="144">
                  <c:v>47119</c:v>
                </c:pt>
                <c:pt idx="145">
                  <c:v>47150</c:v>
                </c:pt>
                <c:pt idx="146">
                  <c:v>47178</c:v>
                </c:pt>
                <c:pt idx="147">
                  <c:v>47209</c:v>
                </c:pt>
                <c:pt idx="148">
                  <c:v>47239</c:v>
                </c:pt>
                <c:pt idx="149">
                  <c:v>47270</c:v>
                </c:pt>
                <c:pt idx="150">
                  <c:v>47300</c:v>
                </c:pt>
                <c:pt idx="151">
                  <c:v>47331</c:v>
                </c:pt>
                <c:pt idx="152">
                  <c:v>47362</c:v>
                </c:pt>
                <c:pt idx="153">
                  <c:v>47392</c:v>
                </c:pt>
                <c:pt idx="154">
                  <c:v>47423</c:v>
                </c:pt>
                <c:pt idx="155">
                  <c:v>47453</c:v>
                </c:pt>
                <c:pt idx="156">
                  <c:v>47484</c:v>
                </c:pt>
                <c:pt idx="157">
                  <c:v>47515</c:v>
                </c:pt>
                <c:pt idx="158">
                  <c:v>47543</c:v>
                </c:pt>
                <c:pt idx="159">
                  <c:v>47574</c:v>
                </c:pt>
                <c:pt idx="160">
                  <c:v>47604</c:v>
                </c:pt>
                <c:pt idx="161">
                  <c:v>47635</c:v>
                </c:pt>
                <c:pt idx="162">
                  <c:v>47665</c:v>
                </c:pt>
                <c:pt idx="163">
                  <c:v>47696</c:v>
                </c:pt>
                <c:pt idx="164">
                  <c:v>47727</c:v>
                </c:pt>
                <c:pt idx="165">
                  <c:v>47757</c:v>
                </c:pt>
                <c:pt idx="166">
                  <c:v>47788</c:v>
                </c:pt>
                <c:pt idx="167">
                  <c:v>47818</c:v>
                </c:pt>
                <c:pt idx="168">
                  <c:v>47849</c:v>
                </c:pt>
                <c:pt idx="169">
                  <c:v>47880</c:v>
                </c:pt>
                <c:pt idx="170">
                  <c:v>47908</c:v>
                </c:pt>
                <c:pt idx="171">
                  <c:v>47939</c:v>
                </c:pt>
                <c:pt idx="172">
                  <c:v>47969</c:v>
                </c:pt>
                <c:pt idx="173">
                  <c:v>48000</c:v>
                </c:pt>
                <c:pt idx="174">
                  <c:v>48030</c:v>
                </c:pt>
                <c:pt idx="175">
                  <c:v>48061</c:v>
                </c:pt>
                <c:pt idx="176">
                  <c:v>48092</c:v>
                </c:pt>
                <c:pt idx="177">
                  <c:v>48122</c:v>
                </c:pt>
                <c:pt idx="178">
                  <c:v>48153</c:v>
                </c:pt>
                <c:pt idx="179">
                  <c:v>48183</c:v>
                </c:pt>
                <c:pt idx="180">
                  <c:v>48214</c:v>
                </c:pt>
                <c:pt idx="181">
                  <c:v>48245</c:v>
                </c:pt>
                <c:pt idx="182">
                  <c:v>48274</c:v>
                </c:pt>
                <c:pt idx="183">
                  <c:v>48305</c:v>
                </c:pt>
                <c:pt idx="184">
                  <c:v>48335</c:v>
                </c:pt>
                <c:pt idx="185">
                  <c:v>48366</c:v>
                </c:pt>
                <c:pt idx="186">
                  <c:v>48396</c:v>
                </c:pt>
                <c:pt idx="187">
                  <c:v>48427</c:v>
                </c:pt>
                <c:pt idx="188">
                  <c:v>48458</c:v>
                </c:pt>
                <c:pt idx="189">
                  <c:v>48488</c:v>
                </c:pt>
                <c:pt idx="190">
                  <c:v>48519</c:v>
                </c:pt>
                <c:pt idx="191">
                  <c:v>48549</c:v>
                </c:pt>
                <c:pt idx="192">
                  <c:v>48580</c:v>
                </c:pt>
                <c:pt idx="193">
                  <c:v>48611</c:v>
                </c:pt>
                <c:pt idx="194">
                  <c:v>48639</c:v>
                </c:pt>
                <c:pt idx="195">
                  <c:v>48670</c:v>
                </c:pt>
                <c:pt idx="196">
                  <c:v>48700</c:v>
                </c:pt>
                <c:pt idx="197">
                  <c:v>48731</c:v>
                </c:pt>
                <c:pt idx="198">
                  <c:v>48761</c:v>
                </c:pt>
                <c:pt idx="199">
                  <c:v>48792</c:v>
                </c:pt>
                <c:pt idx="200">
                  <c:v>48823</c:v>
                </c:pt>
                <c:pt idx="201">
                  <c:v>48853</c:v>
                </c:pt>
                <c:pt idx="202">
                  <c:v>48884</c:v>
                </c:pt>
                <c:pt idx="203">
                  <c:v>48914</c:v>
                </c:pt>
                <c:pt idx="204">
                  <c:v>48945</c:v>
                </c:pt>
                <c:pt idx="205">
                  <c:v>48976</c:v>
                </c:pt>
                <c:pt idx="206">
                  <c:v>49004</c:v>
                </c:pt>
                <c:pt idx="207">
                  <c:v>49035</c:v>
                </c:pt>
                <c:pt idx="208">
                  <c:v>49065</c:v>
                </c:pt>
                <c:pt idx="209">
                  <c:v>49096</c:v>
                </c:pt>
                <c:pt idx="210">
                  <c:v>49126</c:v>
                </c:pt>
                <c:pt idx="211">
                  <c:v>49157</c:v>
                </c:pt>
                <c:pt idx="212">
                  <c:v>49188</c:v>
                </c:pt>
                <c:pt idx="213">
                  <c:v>49218</c:v>
                </c:pt>
                <c:pt idx="214">
                  <c:v>49249</c:v>
                </c:pt>
                <c:pt idx="215">
                  <c:v>49279</c:v>
                </c:pt>
                <c:pt idx="216">
                  <c:v>49310</c:v>
                </c:pt>
                <c:pt idx="217">
                  <c:v>49341</c:v>
                </c:pt>
                <c:pt idx="218">
                  <c:v>49369</c:v>
                </c:pt>
                <c:pt idx="219">
                  <c:v>49400</c:v>
                </c:pt>
                <c:pt idx="220">
                  <c:v>49430</c:v>
                </c:pt>
                <c:pt idx="221">
                  <c:v>49461</c:v>
                </c:pt>
                <c:pt idx="222">
                  <c:v>49491</c:v>
                </c:pt>
                <c:pt idx="223">
                  <c:v>49522</c:v>
                </c:pt>
                <c:pt idx="224">
                  <c:v>49553</c:v>
                </c:pt>
                <c:pt idx="225">
                  <c:v>49583</c:v>
                </c:pt>
                <c:pt idx="226">
                  <c:v>49614</c:v>
                </c:pt>
                <c:pt idx="227">
                  <c:v>49644</c:v>
                </c:pt>
                <c:pt idx="228">
                  <c:v>49675</c:v>
                </c:pt>
                <c:pt idx="229">
                  <c:v>49706</c:v>
                </c:pt>
                <c:pt idx="230">
                  <c:v>49735</c:v>
                </c:pt>
                <c:pt idx="231">
                  <c:v>49766</c:v>
                </c:pt>
                <c:pt idx="232">
                  <c:v>49796</c:v>
                </c:pt>
                <c:pt idx="233">
                  <c:v>49827</c:v>
                </c:pt>
                <c:pt idx="234">
                  <c:v>49857</c:v>
                </c:pt>
                <c:pt idx="235">
                  <c:v>49888</c:v>
                </c:pt>
                <c:pt idx="236">
                  <c:v>49919</c:v>
                </c:pt>
                <c:pt idx="237">
                  <c:v>49949</c:v>
                </c:pt>
                <c:pt idx="238">
                  <c:v>49980</c:v>
                </c:pt>
                <c:pt idx="239">
                  <c:v>50010</c:v>
                </c:pt>
                <c:pt idx="240">
                  <c:v>50041</c:v>
                </c:pt>
                <c:pt idx="241">
                  <c:v>50072</c:v>
                </c:pt>
                <c:pt idx="242">
                  <c:v>50100</c:v>
                </c:pt>
                <c:pt idx="243">
                  <c:v>50131</c:v>
                </c:pt>
                <c:pt idx="244">
                  <c:v>50161</c:v>
                </c:pt>
                <c:pt idx="245">
                  <c:v>50192</c:v>
                </c:pt>
                <c:pt idx="246">
                  <c:v>50222</c:v>
                </c:pt>
                <c:pt idx="247">
                  <c:v>50253</c:v>
                </c:pt>
                <c:pt idx="248">
                  <c:v>50284</c:v>
                </c:pt>
                <c:pt idx="249">
                  <c:v>50314</c:v>
                </c:pt>
                <c:pt idx="250">
                  <c:v>50345</c:v>
                </c:pt>
                <c:pt idx="251">
                  <c:v>50375</c:v>
                </c:pt>
                <c:pt idx="252">
                  <c:v>50406</c:v>
                </c:pt>
                <c:pt idx="253">
                  <c:v>50437</c:v>
                </c:pt>
                <c:pt idx="254">
                  <c:v>50465</c:v>
                </c:pt>
                <c:pt idx="255">
                  <c:v>50496</c:v>
                </c:pt>
                <c:pt idx="256">
                  <c:v>50526</c:v>
                </c:pt>
                <c:pt idx="257">
                  <c:v>50557</c:v>
                </c:pt>
                <c:pt idx="258">
                  <c:v>50587</c:v>
                </c:pt>
                <c:pt idx="259">
                  <c:v>50618</c:v>
                </c:pt>
                <c:pt idx="260">
                  <c:v>50649</c:v>
                </c:pt>
                <c:pt idx="261">
                  <c:v>50679</c:v>
                </c:pt>
                <c:pt idx="262">
                  <c:v>50710</c:v>
                </c:pt>
                <c:pt idx="263">
                  <c:v>50740</c:v>
                </c:pt>
                <c:pt idx="264">
                  <c:v>50771</c:v>
                </c:pt>
                <c:pt idx="265">
                  <c:v>50802</c:v>
                </c:pt>
                <c:pt idx="266">
                  <c:v>50830</c:v>
                </c:pt>
                <c:pt idx="267">
                  <c:v>50861</c:v>
                </c:pt>
                <c:pt idx="268">
                  <c:v>50891</c:v>
                </c:pt>
                <c:pt idx="269">
                  <c:v>50922</c:v>
                </c:pt>
                <c:pt idx="270">
                  <c:v>50952</c:v>
                </c:pt>
                <c:pt idx="271">
                  <c:v>50983</c:v>
                </c:pt>
                <c:pt idx="272">
                  <c:v>51014</c:v>
                </c:pt>
                <c:pt idx="273">
                  <c:v>51044</c:v>
                </c:pt>
                <c:pt idx="274">
                  <c:v>51075</c:v>
                </c:pt>
                <c:pt idx="275">
                  <c:v>51105</c:v>
                </c:pt>
                <c:pt idx="276">
                  <c:v>51136</c:v>
                </c:pt>
                <c:pt idx="277">
                  <c:v>51167</c:v>
                </c:pt>
                <c:pt idx="278">
                  <c:v>51196</c:v>
                </c:pt>
                <c:pt idx="279">
                  <c:v>51227</c:v>
                </c:pt>
                <c:pt idx="280">
                  <c:v>51257</c:v>
                </c:pt>
                <c:pt idx="281">
                  <c:v>51288</c:v>
                </c:pt>
                <c:pt idx="282">
                  <c:v>51318</c:v>
                </c:pt>
                <c:pt idx="283">
                  <c:v>51349</c:v>
                </c:pt>
                <c:pt idx="284">
                  <c:v>51380</c:v>
                </c:pt>
                <c:pt idx="285">
                  <c:v>51410</c:v>
                </c:pt>
                <c:pt idx="286">
                  <c:v>51441</c:v>
                </c:pt>
                <c:pt idx="287">
                  <c:v>51471</c:v>
                </c:pt>
              </c:numCache>
            </c:numRef>
          </c:cat>
          <c:val>
            <c:numRef>
              <c:f>'Percent New EV Sales'!$C$2:$C$289</c:f>
              <c:numCache>
                <c:formatCode>0%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0.08</c:v>
                </c:pt>
                <c:pt idx="97">
                  <c:v>0.08</c:v>
                </c:pt>
                <c:pt idx="98">
                  <c:v>0.08</c:v>
                </c:pt>
                <c:pt idx="99">
                  <c:v>0.08</c:v>
                </c:pt>
                <c:pt idx="100">
                  <c:v>0.08</c:v>
                </c:pt>
                <c:pt idx="101">
                  <c:v>0.08</c:v>
                </c:pt>
                <c:pt idx="102">
                  <c:v>0.08</c:v>
                </c:pt>
                <c:pt idx="103">
                  <c:v>0.08</c:v>
                </c:pt>
                <c:pt idx="104">
                  <c:v>0.08</c:v>
                </c:pt>
                <c:pt idx="105">
                  <c:v>0.08</c:v>
                </c:pt>
                <c:pt idx="106">
                  <c:v>0.08</c:v>
                </c:pt>
                <c:pt idx="107">
                  <c:v>0.08</c:v>
                </c:pt>
                <c:pt idx="108">
                  <c:v>0.35</c:v>
                </c:pt>
                <c:pt idx="109">
                  <c:v>0.35</c:v>
                </c:pt>
                <c:pt idx="110">
                  <c:v>0.35</c:v>
                </c:pt>
                <c:pt idx="111">
                  <c:v>0.35</c:v>
                </c:pt>
                <c:pt idx="112">
                  <c:v>0.35</c:v>
                </c:pt>
                <c:pt idx="113">
                  <c:v>0.35</c:v>
                </c:pt>
                <c:pt idx="114">
                  <c:v>0.35</c:v>
                </c:pt>
                <c:pt idx="115">
                  <c:v>0.35</c:v>
                </c:pt>
                <c:pt idx="116">
                  <c:v>0.35</c:v>
                </c:pt>
                <c:pt idx="117">
                  <c:v>0.35</c:v>
                </c:pt>
                <c:pt idx="118">
                  <c:v>0.35</c:v>
                </c:pt>
                <c:pt idx="119">
                  <c:v>0.35</c:v>
                </c:pt>
                <c:pt idx="120">
                  <c:v>0.43</c:v>
                </c:pt>
                <c:pt idx="121">
                  <c:v>0.43</c:v>
                </c:pt>
                <c:pt idx="122">
                  <c:v>0.43</c:v>
                </c:pt>
                <c:pt idx="123">
                  <c:v>0.43</c:v>
                </c:pt>
                <c:pt idx="124">
                  <c:v>0.43</c:v>
                </c:pt>
                <c:pt idx="125">
                  <c:v>0.43</c:v>
                </c:pt>
                <c:pt idx="126">
                  <c:v>0.43</c:v>
                </c:pt>
                <c:pt idx="127">
                  <c:v>0.43</c:v>
                </c:pt>
                <c:pt idx="128">
                  <c:v>0.43</c:v>
                </c:pt>
                <c:pt idx="129">
                  <c:v>0.43</c:v>
                </c:pt>
                <c:pt idx="130">
                  <c:v>0.43</c:v>
                </c:pt>
                <c:pt idx="131">
                  <c:v>0.43</c:v>
                </c:pt>
                <c:pt idx="132">
                  <c:v>0.51</c:v>
                </c:pt>
                <c:pt idx="133">
                  <c:v>0.51</c:v>
                </c:pt>
                <c:pt idx="134">
                  <c:v>0.51</c:v>
                </c:pt>
                <c:pt idx="135">
                  <c:v>0.51</c:v>
                </c:pt>
                <c:pt idx="136">
                  <c:v>0.51</c:v>
                </c:pt>
                <c:pt idx="137">
                  <c:v>0.51</c:v>
                </c:pt>
                <c:pt idx="138">
                  <c:v>0.51</c:v>
                </c:pt>
                <c:pt idx="139">
                  <c:v>0.51</c:v>
                </c:pt>
                <c:pt idx="140">
                  <c:v>0.51</c:v>
                </c:pt>
                <c:pt idx="141">
                  <c:v>0.51</c:v>
                </c:pt>
                <c:pt idx="142">
                  <c:v>0.51</c:v>
                </c:pt>
                <c:pt idx="143">
                  <c:v>0.51</c:v>
                </c:pt>
                <c:pt idx="144">
                  <c:v>0.59</c:v>
                </c:pt>
                <c:pt idx="145">
                  <c:v>0.59</c:v>
                </c:pt>
                <c:pt idx="146">
                  <c:v>0.59</c:v>
                </c:pt>
                <c:pt idx="147">
                  <c:v>0.59</c:v>
                </c:pt>
                <c:pt idx="148">
                  <c:v>0.59</c:v>
                </c:pt>
                <c:pt idx="149">
                  <c:v>0.59</c:v>
                </c:pt>
                <c:pt idx="150">
                  <c:v>0.59</c:v>
                </c:pt>
                <c:pt idx="151">
                  <c:v>0.59</c:v>
                </c:pt>
                <c:pt idx="152">
                  <c:v>0.59</c:v>
                </c:pt>
                <c:pt idx="153">
                  <c:v>0.59</c:v>
                </c:pt>
                <c:pt idx="154">
                  <c:v>0.59</c:v>
                </c:pt>
                <c:pt idx="155">
                  <c:v>0.59</c:v>
                </c:pt>
                <c:pt idx="156">
                  <c:v>0.68</c:v>
                </c:pt>
                <c:pt idx="157">
                  <c:v>0.68</c:v>
                </c:pt>
                <c:pt idx="158">
                  <c:v>0.68</c:v>
                </c:pt>
                <c:pt idx="159">
                  <c:v>0.68</c:v>
                </c:pt>
                <c:pt idx="160">
                  <c:v>0.68</c:v>
                </c:pt>
                <c:pt idx="161">
                  <c:v>0.68</c:v>
                </c:pt>
                <c:pt idx="162">
                  <c:v>0.68</c:v>
                </c:pt>
                <c:pt idx="163">
                  <c:v>0.68</c:v>
                </c:pt>
                <c:pt idx="164">
                  <c:v>0.68</c:v>
                </c:pt>
                <c:pt idx="165">
                  <c:v>0.68</c:v>
                </c:pt>
                <c:pt idx="166">
                  <c:v>0.68</c:v>
                </c:pt>
                <c:pt idx="167">
                  <c:v>0.68</c:v>
                </c:pt>
                <c:pt idx="168">
                  <c:v>0.76</c:v>
                </c:pt>
                <c:pt idx="169">
                  <c:v>0.76</c:v>
                </c:pt>
                <c:pt idx="170">
                  <c:v>0.76</c:v>
                </c:pt>
                <c:pt idx="171">
                  <c:v>0.76</c:v>
                </c:pt>
                <c:pt idx="172">
                  <c:v>0.76</c:v>
                </c:pt>
                <c:pt idx="173">
                  <c:v>0.76</c:v>
                </c:pt>
                <c:pt idx="174">
                  <c:v>0.76</c:v>
                </c:pt>
                <c:pt idx="175">
                  <c:v>0.76</c:v>
                </c:pt>
                <c:pt idx="176">
                  <c:v>0.76</c:v>
                </c:pt>
                <c:pt idx="177">
                  <c:v>0.76</c:v>
                </c:pt>
                <c:pt idx="178">
                  <c:v>0.76</c:v>
                </c:pt>
                <c:pt idx="179">
                  <c:v>0.76</c:v>
                </c:pt>
                <c:pt idx="180">
                  <c:v>0.82</c:v>
                </c:pt>
                <c:pt idx="181">
                  <c:v>0.82</c:v>
                </c:pt>
                <c:pt idx="182">
                  <c:v>0.82</c:v>
                </c:pt>
                <c:pt idx="183">
                  <c:v>0.82</c:v>
                </c:pt>
                <c:pt idx="184">
                  <c:v>0.82</c:v>
                </c:pt>
                <c:pt idx="185">
                  <c:v>0.82</c:v>
                </c:pt>
                <c:pt idx="186">
                  <c:v>0.82</c:v>
                </c:pt>
                <c:pt idx="187">
                  <c:v>0.82</c:v>
                </c:pt>
                <c:pt idx="188">
                  <c:v>0.82</c:v>
                </c:pt>
                <c:pt idx="189">
                  <c:v>0.82</c:v>
                </c:pt>
                <c:pt idx="190">
                  <c:v>0.82</c:v>
                </c:pt>
                <c:pt idx="191">
                  <c:v>0.82</c:v>
                </c:pt>
                <c:pt idx="192">
                  <c:v>0.88</c:v>
                </c:pt>
                <c:pt idx="193">
                  <c:v>0.88</c:v>
                </c:pt>
                <c:pt idx="194">
                  <c:v>0.88</c:v>
                </c:pt>
                <c:pt idx="195">
                  <c:v>0.88</c:v>
                </c:pt>
                <c:pt idx="196">
                  <c:v>0.88</c:v>
                </c:pt>
                <c:pt idx="197">
                  <c:v>0.88</c:v>
                </c:pt>
                <c:pt idx="198">
                  <c:v>0.88</c:v>
                </c:pt>
                <c:pt idx="199">
                  <c:v>0.88</c:v>
                </c:pt>
                <c:pt idx="200">
                  <c:v>0.88</c:v>
                </c:pt>
                <c:pt idx="201">
                  <c:v>0.88</c:v>
                </c:pt>
                <c:pt idx="202">
                  <c:v>0.88</c:v>
                </c:pt>
                <c:pt idx="203">
                  <c:v>0.88</c:v>
                </c:pt>
                <c:pt idx="204">
                  <c:v>0.94</c:v>
                </c:pt>
                <c:pt idx="205">
                  <c:v>0.94</c:v>
                </c:pt>
                <c:pt idx="206">
                  <c:v>0.94</c:v>
                </c:pt>
                <c:pt idx="207">
                  <c:v>0.94</c:v>
                </c:pt>
                <c:pt idx="208">
                  <c:v>0.94</c:v>
                </c:pt>
                <c:pt idx="209">
                  <c:v>0.94</c:v>
                </c:pt>
                <c:pt idx="210">
                  <c:v>0.94</c:v>
                </c:pt>
                <c:pt idx="211">
                  <c:v>0.94</c:v>
                </c:pt>
                <c:pt idx="212">
                  <c:v>0.94</c:v>
                </c:pt>
                <c:pt idx="213">
                  <c:v>0.94</c:v>
                </c:pt>
                <c:pt idx="214">
                  <c:v>0.94</c:v>
                </c:pt>
                <c:pt idx="215">
                  <c:v>0.94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0B-465A-B64F-CD583D1E2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6226224"/>
        <c:axId val="1526220400"/>
      </c:lineChart>
      <c:dateAx>
        <c:axId val="1526226224"/>
        <c:scaling>
          <c:orientation val="minMax"/>
          <c:max val="47484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220400"/>
        <c:crosses val="autoZero"/>
        <c:auto val="1"/>
        <c:lblOffset val="100"/>
        <c:baseTimeUnit val="months"/>
      </c:dateAx>
      <c:valAx>
        <c:axId val="15262204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22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893804" TargetMode="External"/><Relationship Id="rId3" Type="http://schemas.openxmlformats.org/officeDocument/2006/relationships/hyperlink" Target="https://www.commerce.wa.gov/" TargetMode="External"/><Relationship Id="rId7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WaStateCommerce" TargetMode="Externa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hyperlink" Target="https://www.instagram.com/wastatecommerce/" TargetMode="External"/><Relationship Id="rId4" Type="http://schemas.openxmlformats.org/officeDocument/2006/relationships/hyperlink" Target="https://www.facebook.com/WAStateCommerce/" TargetMode="External"/><Relationship Id="rId9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893804" TargetMode="External"/><Relationship Id="rId3" Type="http://schemas.openxmlformats.org/officeDocument/2006/relationships/hyperlink" Target="https://www.commerce.wa.gov/" TargetMode="External"/><Relationship Id="rId7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WaStateCommerce" TargetMode="Externa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hyperlink" Target="https://www.instagram.com/wastatecommerce/" TargetMode="External"/><Relationship Id="rId4" Type="http://schemas.openxmlformats.org/officeDocument/2006/relationships/hyperlink" Target="https://www.facebook.com/WAStateCommerce/" TargetMode="External"/><Relationship Id="rId9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488950" y="454090"/>
            <a:ext cx="6971030" cy="3470210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0" y="4056798"/>
            <a:ext cx="6971030" cy="8865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add subtitle (28)</a:t>
            </a:r>
          </a:p>
        </p:txBody>
      </p:sp>
      <p:cxnSp>
        <p:nvCxnSpPr>
          <p:cNvPr id="48" name="Divider line"/>
          <p:cNvCxnSpPr/>
          <p:nvPr userDrawn="1"/>
        </p:nvCxnSpPr>
        <p:spPr>
          <a:xfrm>
            <a:off x="574675" y="5065599"/>
            <a:ext cx="18859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esenters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5187893"/>
            <a:ext cx="643001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Name goes here</a:t>
            </a:r>
          </a:p>
        </p:txBody>
      </p:sp>
      <p:sp>
        <p:nvSpPr>
          <p:cNvPr id="21" name="Presenters 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5562027"/>
            <a:ext cx="6430010" cy="34347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 cap="all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Title goes here</a:t>
            </a:r>
          </a:p>
        </p:txBody>
      </p:sp>
      <p:sp>
        <p:nvSpPr>
          <p:cNvPr id="22" name="Date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6091578"/>
            <a:ext cx="643001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 cap="all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XX/XX/2022 (date goes here)</a:t>
            </a:r>
          </a:p>
        </p:txBody>
      </p:sp>
      <p:sp>
        <p:nvSpPr>
          <p:cNvPr id="43" name="Color fade"/>
          <p:cNvSpPr/>
          <p:nvPr/>
        </p:nvSpPr>
        <p:spPr>
          <a:xfrm flipV="1">
            <a:off x="8229600" y="-2"/>
            <a:ext cx="3505200" cy="68580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Logo" descr="Washington State Department of Commerce Logo" title="Commerce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9050" y="805225"/>
            <a:ext cx="2146300" cy="2523273"/>
          </a:xfrm>
          <a:prstGeom prst="rect">
            <a:avLst/>
          </a:prstGeom>
        </p:spPr>
      </p:pic>
      <p:sp>
        <p:nvSpPr>
          <p:cNvPr id="2" name="Template version number"/>
          <p:cNvSpPr txBox="1"/>
          <p:nvPr userDrawn="1"/>
        </p:nvSpPr>
        <p:spPr>
          <a:xfrm>
            <a:off x="10985770" y="6472136"/>
            <a:ext cx="5966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v1.5</a:t>
            </a:r>
          </a:p>
        </p:txBody>
      </p:sp>
    </p:spTree>
    <p:extLst>
      <p:ext uri="{BB962C8B-B14F-4D97-AF65-F5344CB8AC3E}">
        <p14:creationId xmlns:p14="http://schemas.microsoft.com/office/powerpoint/2010/main" val="399119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720286" y="1026608"/>
            <a:ext cx="5717836" cy="3470210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/>
              <a:t>Type a thank you message here</a:t>
            </a:r>
          </a:p>
        </p:txBody>
      </p:sp>
      <p:sp>
        <p:nvSpPr>
          <p:cNvPr id="8" name="Presenters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4696504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Name goes here</a:t>
            </a:r>
          </a:p>
        </p:txBody>
      </p:sp>
      <p:sp>
        <p:nvSpPr>
          <p:cNvPr id="9" name="Presenters 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5002058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Title goes here</a:t>
            </a:r>
          </a:p>
        </p:txBody>
      </p:sp>
      <p:sp>
        <p:nvSpPr>
          <p:cNvPr id="11" name="Presenters Email"/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5345815"/>
            <a:ext cx="3766093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email here</a:t>
            </a:r>
          </a:p>
        </p:txBody>
      </p:sp>
      <p:sp>
        <p:nvSpPr>
          <p:cNvPr id="12" name="Presenters Phone Number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0" y="5651471"/>
            <a:ext cx="3766094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XXX-XXX-XXXX</a:t>
            </a:r>
          </a:p>
        </p:txBody>
      </p:sp>
      <p:pic>
        <p:nvPicPr>
          <p:cNvPr id="31" name="Commerce Logo" descr="Washington State Department of Commerce Logo" title="Commerce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2678" y="929634"/>
            <a:ext cx="3666098" cy="1054771"/>
          </a:xfrm>
          <a:prstGeom prst="rect">
            <a:avLst/>
          </a:prstGeom>
        </p:spPr>
      </p:pic>
      <p:sp>
        <p:nvSpPr>
          <p:cNvPr id="34" name="Commerce Website URL" descr="Click this logo to go to the Commerce website" title="The Commerce website">
            <a:hlinkClick r:id="rId3"/>
          </p:cNvPr>
          <p:cNvSpPr txBox="1"/>
          <p:nvPr userDrawn="1"/>
        </p:nvSpPr>
        <p:spPr>
          <a:xfrm>
            <a:off x="7282678" y="2877986"/>
            <a:ext cx="1910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www.commerce.wa.gov</a:t>
            </a:r>
          </a:p>
        </p:txBody>
      </p:sp>
      <p:pic>
        <p:nvPicPr>
          <p:cNvPr id="32" name="Facebook Icon" descr="Click this logo to go to the Commerce Facebook page" title="Facebook logo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82782" y="2914791"/>
            <a:ext cx="250454" cy="25318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29" name="Twitter Icon" descr="Click this logo to go to the Commerce Twitter page" title="Twitter logo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23203" y="2914791"/>
            <a:ext cx="250454" cy="253182"/>
          </a:xfrm>
          <a:prstGeom prst="rect">
            <a:avLst/>
          </a:prstGeom>
        </p:spPr>
      </p:pic>
      <p:pic>
        <p:nvPicPr>
          <p:cNvPr id="33" name="LinkedIn Icon" descr="Click this logo to go to the Commerce Linkedin page" title="Linkedin logo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3625" y="2914791"/>
            <a:ext cx="242106" cy="253182"/>
          </a:xfrm>
          <a:prstGeom prst="rect">
            <a:avLst/>
          </a:prstGeom>
        </p:spPr>
      </p:pic>
      <p:pic>
        <p:nvPicPr>
          <p:cNvPr id="35" name="Instagram Icon" descr="Click this logo to go to the Commerce Instagram page" title="Intagram logo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95699" y="2914792"/>
            <a:ext cx="253182" cy="253182"/>
          </a:xfrm>
          <a:prstGeom prst="rect">
            <a:avLst/>
          </a:prstGeom>
        </p:spPr>
      </p:pic>
      <p:grpSp>
        <p:nvGrpSpPr>
          <p:cNvPr id="19" name="Brand Stripe"/>
          <p:cNvGrpSpPr/>
          <p:nvPr userDrawn="1"/>
        </p:nvGrpSpPr>
        <p:grpSpPr>
          <a:xfrm>
            <a:off x="0" y="6671896"/>
            <a:ext cx="12192000" cy="190430"/>
            <a:chOff x="0" y="6321028"/>
            <a:chExt cx="12192000" cy="541298"/>
          </a:xfrm>
        </p:grpSpPr>
        <p:sp>
          <p:nvSpPr>
            <p:cNvPr id="20" name="Rectangle 19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694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k you" title="Thank you"/>
          <p:cNvSpPr txBox="1"/>
          <p:nvPr userDrawn="1"/>
        </p:nvSpPr>
        <p:spPr>
          <a:xfrm>
            <a:off x="831850" y="539177"/>
            <a:ext cx="5839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bril Fatface" panose="02000503000000020003" pitchFamily="2" charset="0"/>
              </a:rPr>
              <a:t>Thank you!</a:t>
            </a:r>
          </a:p>
        </p:txBody>
      </p:sp>
      <p:sp>
        <p:nvSpPr>
          <p:cNvPr id="29" name="Presenter 1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733497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Name goes here</a:t>
            </a:r>
          </a:p>
        </p:txBody>
      </p:sp>
      <p:sp>
        <p:nvSpPr>
          <p:cNvPr id="30" name="Presenter 1 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2039051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Title goes here</a:t>
            </a:r>
          </a:p>
        </p:txBody>
      </p:sp>
      <p:sp>
        <p:nvSpPr>
          <p:cNvPr id="33" name="Presenter 1 Email"/>
          <p:cNvSpPr>
            <a:spLocks noGrp="1"/>
          </p:cNvSpPr>
          <p:nvPr>
            <p:ph type="body" sz="quarter" idx="12" hasCustomPrompt="1"/>
          </p:nvPr>
        </p:nvSpPr>
        <p:spPr>
          <a:xfrm>
            <a:off x="831851" y="2358397"/>
            <a:ext cx="3670300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email here</a:t>
            </a:r>
          </a:p>
        </p:txBody>
      </p:sp>
      <p:sp>
        <p:nvSpPr>
          <p:cNvPr id="34" name="Presenter 1 Phone Number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0" y="2688464"/>
            <a:ext cx="3670301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XXX-XXX-XXXX</a:t>
            </a:r>
          </a:p>
        </p:txBody>
      </p:sp>
      <p:sp>
        <p:nvSpPr>
          <p:cNvPr id="35" name="Presenter 2 Name"/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385365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Name goes here</a:t>
            </a:r>
          </a:p>
        </p:txBody>
      </p:sp>
      <p:sp>
        <p:nvSpPr>
          <p:cNvPr id="36" name="Presenter 2 Title"/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3690919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Title goes here</a:t>
            </a:r>
          </a:p>
        </p:txBody>
      </p:sp>
      <p:sp>
        <p:nvSpPr>
          <p:cNvPr id="37" name="Presenter 2 Email"/>
          <p:cNvSpPr>
            <a:spLocks noGrp="1"/>
          </p:cNvSpPr>
          <p:nvPr>
            <p:ph type="body" sz="quarter" idx="16" hasCustomPrompt="1"/>
          </p:nvPr>
        </p:nvSpPr>
        <p:spPr>
          <a:xfrm>
            <a:off x="831851" y="4034676"/>
            <a:ext cx="3670300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email here</a:t>
            </a:r>
          </a:p>
        </p:txBody>
      </p:sp>
      <p:sp>
        <p:nvSpPr>
          <p:cNvPr id="38" name="Presenter 2 Phone Number"/>
          <p:cNvSpPr>
            <a:spLocks noGrp="1"/>
          </p:cNvSpPr>
          <p:nvPr>
            <p:ph type="body" sz="quarter" idx="17" hasCustomPrompt="1"/>
          </p:nvPr>
        </p:nvSpPr>
        <p:spPr>
          <a:xfrm>
            <a:off x="831850" y="4340332"/>
            <a:ext cx="3670301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XXX-XXX-XXXX</a:t>
            </a:r>
          </a:p>
        </p:txBody>
      </p:sp>
      <p:sp>
        <p:nvSpPr>
          <p:cNvPr id="39" name="Presenter 3 Name"/>
          <p:cNvSpPr>
            <a:spLocks noGrp="1"/>
          </p:cNvSpPr>
          <p:nvPr>
            <p:ph type="body" sz="quarter" idx="18" hasCustomPrompt="1"/>
          </p:nvPr>
        </p:nvSpPr>
        <p:spPr>
          <a:xfrm>
            <a:off x="831850" y="5041014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Name goes here</a:t>
            </a:r>
          </a:p>
        </p:txBody>
      </p:sp>
      <p:sp>
        <p:nvSpPr>
          <p:cNvPr id="40" name="Presenter 3 Title"/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346568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Title goes here</a:t>
            </a:r>
          </a:p>
        </p:txBody>
      </p:sp>
      <p:sp>
        <p:nvSpPr>
          <p:cNvPr id="41" name="Presenter 3 Email"/>
          <p:cNvSpPr>
            <a:spLocks noGrp="1"/>
          </p:cNvSpPr>
          <p:nvPr>
            <p:ph type="body" sz="quarter" idx="20" hasCustomPrompt="1"/>
          </p:nvPr>
        </p:nvSpPr>
        <p:spPr>
          <a:xfrm>
            <a:off x="831851" y="5690325"/>
            <a:ext cx="3670300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email here</a:t>
            </a:r>
          </a:p>
        </p:txBody>
      </p:sp>
      <p:sp>
        <p:nvSpPr>
          <p:cNvPr id="42" name="Presenter 3 Phone Number"/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995981"/>
            <a:ext cx="3670301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XXX-XXX-XXXX</a:t>
            </a:r>
          </a:p>
        </p:txBody>
      </p:sp>
      <p:pic>
        <p:nvPicPr>
          <p:cNvPr id="31" name="Commerce Logo" descr="Washington State Department of Commerce Logo" title="Commerce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2678" y="929634"/>
            <a:ext cx="3666098" cy="1054771"/>
          </a:xfrm>
          <a:prstGeom prst="rect">
            <a:avLst/>
          </a:prstGeom>
        </p:spPr>
      </p:pic>
      <p:sp>
        <p:nvSpPr>
          <p:cNvPr id="54" name="Commerce Website URL" descr="Click this logo to go to the Commerce website" title="The Commerce website">
            <a:hlinkClick r:id="rId3"/>
          </p:cNvPr>
          <p:cNvSpPr txBox="1"/>
          <p:nvPr userDrawn="1"/>
        </p:nvSpPr>
        <p:spPr>
          <a:xfrm>
            <a:off x="7282678" y="2877986"/>
            <a:ext cx="1910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www.commerce.wa.gov</a:t>
            </a:r>
          </a:p>
        </p:txBody>
      </p:sp>
      <p:pic>
        <p:nvPicPr>
          <p:cNvPr id="52" name="Facebook Icon" descr="Click this logo to go to the Commerce Facebook page" title="Facebook logo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82782" y="2914791"/>
            <a:ext cx="250454" cy="25318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51" name="Twitter Icon" descr="Click this logo to go to the Commerce Twitter page" title="Twitter logo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23203" y="2914791"/>
            <a:ext cx="250454" cy="253182"/>
          </a:xfrm>
          <a:prstGeom prst="rect">
            <a:avLst/>
          </a:prstGeom>
        </p:spPr>
      </p:pic>
      <p:pic>
        <p:nvPicPr>
          <p:cNvPr id="53" name="LinkedIn Icon" descr="Click this logo to go to the Commerce Linkedin page" title="Linkedin logo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3625" y="2914791"/>
            <a:ext cx="242106" cy="253182"/>
          </a:xfrm>
          <a:prstGeom prst="rect">
            <a:avLst/>
          </a:prstGeom>
        </p:spPr>
      </p:pic>
      <p:pic>
        <p:nvPicPr>
          <p:cNvPr id="55" name="Instagram Icon" descr="Click this logo to go to the Commerce Instagram page" title="Intagram logo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95699" y="2914792"/>
            <a:ext cx="253182" cy="253182"/>
          </a:xfrm>
          <a:prstGeom prst="rect">
            <a:avLst/>
          </a:prstGeom>
        </p:spPr>
      </p:pic>
      <p:grpSp>
        <p:nvGrpSpPr>
          <p:cNvPr id="19" name="Brand Stripe"/>
          <p:cNvGrpSpPr/>
          <p:nvPr userDrawn="1"/>
        </p:nvGrpSpPr>
        <p:grpSpPr>
          <a:xfrm>
            <a:off x="0" y="6671896"/>
            <a:ext cx="12192000" cy="190430"/>
            <a:chOff x="0" y="6321028"/>
            <a:chExt cx="12192000" cy="541298"/>
          </a:xfrm>
        </p:grpSpPr>
        <p:sp>
          <p:nvSpPr>
            <p:cNvPr id="20" name="Rectangle 19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87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engthening Comm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"/>
          <p:cNvSpPr txBox="1"/>
          <p:nvPr userDrawn="1"/>
        </p:nvSpPr>
        <p:spPr>
          <a:xfrm>
            <a:off x="838200" y="750877"/>
            <a:ext cx="7156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We strengthen</a:t>
            </a:r>
            <a:r>
              <a:rPr lang="en-US" sz="4400" baseline="0" dirty="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communities</a:t>
            </a:r>
            <a:endParaRPr lang="en-US" sz="4400" dirty="0">
              <a:solidFill>
                <a:schemeClr val="accent5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3" name="Images" descr="Eight photos that represent each of Commerces' divisions. &#10;&#10;Housing and Homelessness: A picture of a couple in front of a house, &#10;&#10;Infrascructure and Broadband: A picture of a bridge.&#10;&#10;Small business assistance: A pcture of two people by a computer.&#10;&#10;Energy: A picture of a wind farm.&#10;&#10;Planning and tech assistance: A picture of city streets and a highway interchange.&#10;&#10;Community services and facilities: A picture of children in a daycare facility.&#10;&#10;Crime victims and public safety: A picture of two people hugging in a meeting.&#10;&#10;Economic development: A picture of a shipyard and the mountains." title="Photo coll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0798"/>
            <a:ext cx="12191675" cy="4819522"/>
          </a:xfrm>
          <a:prstGeom prst="rect">
            <a:avLst/>
          </a:prstGeom>
        </p:spPr>
      </p:pic>
      <p:sp>
        <p:nvSpPr>
          <p:cNvPr id="14" name="Housing and Homelessness"/>
          <p:cNvSpPr txBox="1"/>
          <p:nvPr userDrawn="1"/>
        </p:nvSpPr>
        <p:spPr>
          <a:xfrm>
            <a:off x="0" y="3210378"/>
            <a:ext cx="2049780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Housing And</a:t>
            </a:r>
          </a:p>
          <a:p>
            <a:pPr marL="0" algn="l" defTabSz="914400" rtl="0" eaLnBrk="1" latinLnBrk="0" hangingPunct="1"/>
            <a:r>
              <a:rPr lang="en-US" sz="1400" b="0" kern="1200" cap="all" baseline="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homelessness</a:t>
            </a:r>
          </a:p>
        </p:txBody>
      </p:sp>
      <p:sp>
        <p:nvSpPr>
          <p:cNvPr id="12" name="Infrastructure and Broadband"/>
          <p:cNvSpPr txBox="1"/>
          <p:nvPr userDrawn="1"/>
        </p:nvSpPr>
        <p:spPr>
          <a:xfrm>
            <a:off x="3052563" y="3193959"/>
            <a:ext cx="2167137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Infrastructure and broadband</a:t>
            </a:r>
          </a:p>
        </p:txBody>
      </p:sp>
      <p:sp>
        <p:nvSpPr>
          <p:cNvPr id="10" name="Small Business Assistance"/>
          <p:cNvSpPr txBox="1"/>
          <p:nvPr userDrawn="1"/>
        </p:nvSpPr>
        <p:spPr>
          <a:xfrm>
            <a:off x="6095839" y="3210378"/>
            <a:ext cx="2117453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Small Business Assistance</a:t>
            </a:r>
          </a:p>
        </p:txBody>
      </p:sp>
      <p:sp>
        <p:nvSpPr>
          <p:cNvPr id="15" name="Energy"/>
          <p:cNvSpPr txBox="1"/>
          <p:nvPr userDrawn="1"/>
        </p:nvSpPr>
        <p:spPr>
          <a:xfrm>
            <a:off x="9144000" y="3214544"/>
            <a:ext cx="2171538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l"/>
            <a:endParaRPr lang="en-US" sz="1400" b="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</a:endParaRPr>
          </a:p>
          <a:p>
            <a:pPr algn="l"/>
            <a:r>
              <a:rPr lang="en-US" sz="1400" b="0" cap="all" baseline="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</a:rPr>
              <a:t>ENERGY</a:t>
            </a:r>
          </a:p>
        </p:txBody>
      </p:sp>
      <p:sp>
        <p:nvSpPr>
          <p:cNvPr id="11" name="Planning and Tech Assistance"/>
          <p:cNvSpPr txBox="1"/>
          <p:nvPr userDrawn="1"/>
        </p:nvSpPr>
        <p:spPr>
          <a:xfrm>
            <a:off x="0" y="5611634"/>
            <a:ext cx="2049780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Planning and Tech assistance</a:t>
            </a:r>
          </a:p>
        </p:txBody>
      </p:sp>
      <p:sp>
        <p:nvSpPr>
          <p:cNvPr id="13" name="Community Services and Facilities"/>
          <p:cNvSpPr txBox="1"/>
          <p:nvPr userDrawn="1"/>
        </p:nvSpPr>
        <p:spPr>
          <a:xfrm>
            <a:off x="3046362" y="5611634"/>
            <a:ext cx="2378082" cy="523220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endParaRPr lang="en-US" sz="1400" b="0" kern="120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  <a:p>
            <a:pPr marL="0" algn="l" defTabSz="914400" rtl="0" eaLnBrk="1" latinLnBrk="0" hangingPunct="1"/>
            <a:r>
              <a:rPr lang="en-US" sz="1400" b="0" kern="1200" cap="all" baseline="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Community Services</a:t>
            </a:r>
          </a:p>
        </p:txBody>
      </p:sp>
      <p:sp>
        <p:nvSpPr>
          <p:cNvPr id="8" name="Crime Victims and Public Safety"/>
          <p:cNvSpPr txBox="1"/>
          <p:nvPr userDrawn="1"/>
        </p:nvSpPr>
        <p:spPr>
          <a:xfrm>
            <a:off x="6095839" y="5611633"/>
            <a:ext cx="2095661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Crime Victims and Public Safety </a:t>
            </a:r>
          </a:p>
        </p:txBody>
      </p:sp>
      <p:sp>
        <p:nvSpPr>
          <p:cNvPr id="16" name="Economic Development"/>
          <p:cNvSpPr txBox="1"/>
          <p:nvPr userDrawn="1"/>
        </p:nvSpPr>
        <p:spPr>
          <a:xfrm>
            <a:off x="9144000" y="5611632"/>
            <a:ext cx="2171538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90855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247899"/>
            <a:ext cx="10515600" cy="231457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subheading goes here</a:t>
            </a:r>
          </a:p>
        </p:txBody>
      </p:sp>
      <p:grpSp>
        <p:nvGrpSpPr>
          <p:cNvPr id="17" name="Brand Stripe"/>
          <p:cNvGrpSpPr/>
          <p:nvPr userDrawn="1"/>
        </p:nvGrpSpPr>
        <p:grpSpPr>
          <a:xfrm>
            <a:off x="0" y="6316702"/>
            <a:ext cx="12192000" cy="541298"/>
            <a:chOff x="0" y="6321028"/>
            <a:chExt cx="12192000" cy="541298"/>
          </a:xfrm>
        </p:grpSpPr>
        <p:sp>
          <p:nvSpPr>
            <p:cNvPr id="18" name="Rectangle 17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85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87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751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4612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4472940" y="1825625"/>
            <a:ext cx="324612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half" idx="11"/>
          </p:nvPr>
        </p:nvSpPr>
        <p:spPr>
          <a:xfrm>
            <a:off x="8107680" y="1825625"/>
            <a:ext cx="324612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72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75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3706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1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cxnSp>
        <p:nvCxnSpPr>
          <p:cNvPr id="19" name="Divider line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 (28)</a:t>
            </a:r>
          </a:p>
          <a:p>
            <a:pPr lvl="1"/>
            <a:r>
              <a:rPr lang="en-US" dirty="0"/>
              <a:t>Second level (24)</a:t>
            </a:r>
          </a:p>
          <a:p>
            <a:pPr lvl="2"/>
            <a:r>
              <a:rPr lang="en-US" dirty="0"/>
              <a:t>Third level (20)</a:t>
            </a:r>
          </a:p>
          <a:p>
            <a:pPr lvl="3"/>
            <a:r>
              <a:rPr lang="en-US" dirty="0"/>
              <a:t>Fourth level (18)</a:t>
            </a:r>
          </a:p>
          <a:p>
            <a:pPr lvl="4"/>
            <a:r>
              <a:rPr lang="en-US" dirty="0"/>
              <a:t>Fifth level (18)</a:t>
            </a:r>
          </a:p>
        </p:txBody>
      </p:sp>
      <p:grpSp>
        <p:nvGrpSpPr>
          <p:cNvPr id="7" name="Brand Stripe"/>
          <p:cNvGrpSpPr/>
          <p:nvPr userDrawn="1"/>
        </p:nvGrpSpPr>
        <p:grpSpPr>
          <a:xfrm>
            <a:off x="0" y="6316702"/>
            <a:ext cx="12192000" cy="541298"/>
            <a:chOff x="0" y="6321028"/>
            <a:chExt cx="12192000" cy="541298"/>
          </a:xfrm>
        </p:grpSpPr>
        <p:sp>
          <p:nvSpPr>
            <p:cNvPr id="8" name="Rectangle 7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mmerce name"/>
          <p:cNvSpPr txBox="1"/>
          <p:nvPr userDrawn="1"/>
        </p:nvSpPr>
        <p:spPr>
          <a:xfrm>
            <a:off x="752475" y="6493524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8" name="Page number"/>
          <p:cNvSpPr txBox="1"/>
          <p:nvPr userDrawn="1"/>
        </p:nvSpPr>
        <p:spPr>
          <a:xfrm>
            <a:off x="11440264" y="6461625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74" r:id="rId2"/>
    <p:sldLayoutId id="2147483764" r:id="rId3"/>
    <p:sldLayoutId id="2147483765" r:id="rId4"/>
    <p:sldLayoutId id="2147483766" r:id="rId5"/>
    <p:sldLayoutId id="2147483769" r:id="rId6"/>
    <p:sldLayoutId id="2147483767" r:id="rId7"/>
    <p:sldLayoutId id="2147483768" r:id="rId8"/>
    <p:sldLayoutId id="2147483770" r:id="rId9"/>
    <p:sldLayoutId id="2147483771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8950" y="5187892"/>
            <a:ext cx="4252383" cy="343473"/>
          </a:xfrm>
        </p:spPr>
        <p:txBody>
          <a:bodyPr/>
          <a:lstStyle/>
          <a:p>
            <a:r>
              <a:rPr lang="en-US" dirty="0"/>
              <a:t>Steven Hershkowitz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8950" y="5531364"/>
            <a:ext cx="4049183" cy="343473"/>
          </a:xfrm>
        </p:spPr>
        <p:txBody>
          <a:bodyPr/>
          <a:lstStyle/>
          <a:p>
            <a:r>
              <a:rPr lang="en-US" dirty="0"/>
              <a:t>Managing Director, Clean Transportation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01/15/2025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8950" y="1721704"/>
            <a:ext cx="6971030" cy="2036701"/>
          </a:xfrm>
        </p:spPr>
        <p:txBody>
          <a:bodyPr/>
          <a:lstStyle/>
          <a:p>
            <a:r>
              <a:rPr lang="en-US" dirty="0"/>
              <a:t>2025 Outlook for EVs in Washington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9D0EB96-6AD9-C825-C9D7-A421A7AC1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3944483"/>
            <a:ext cx="6971030" cy="642202"/>
          </a:xfrm>
        </p:spPr>
        <p:txBody>
          <a:bodyPr/>
          <a:lstStyle/>
          <a:p>
            <a:r>
              <a:rPr lang="en-US" dirty="0"/>
              <a:t>Utilities and Transportation Commission Workshop #2 on EV Policy Statement</a:t>
            </a:r>
          </a:p>
        </p:txBody>
      </p:sp>
    </p:spTree>
    <p:extLst>
      <p:ext uri="{BB962C8B-B14F-4D97-AF65-F5344CB8AC3E}">
        <p14:creationId xmlns:p14="http://schemas.microsoft.com/office/powerpoint/2010/main" val="9480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79E2B0E-B2A3-8075-6892-9E0552B90033}"/>
              </a:ext>
            </a:extLst>
          </p:cNvPr>
          <p:cNvSpPr txBox="1">
            <a:spLocks/>
          </p:cNvSpPr>
          <p:nvPr/>
        </p:nvSpPr>
        <p:spPr>
          <a:xfrm>
            <a:off x="831850" y="2195045"/>
            <a:ext cx="3777095" cy="286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/>
              <a:t>Managing Director, Clean Transportation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075FC7-6175-6969-410A-AD212509EB8F}"/>
              </a:ext>
            </a:extLst>
          </p:cNvPr>
          <p:cNvSpPr txBox="1">
            <a:spLocks/>
          </p:cNvSpPr>
          <p:nvPr/>
        </p:nvSpPr>
        <p:spPr>
          <a:xfrm>
            <a:off x="831850" y="2457521"/>
            <a:ext cx="3670300" cy="29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Steven.Hershkowitz@commerce.wa.gov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B37ADB0-82D5-66BD-2273-485CACBB1EC7}"/>
              </a:ext>
            </a:extLst>
          </p:cNvPr>
          <p:cNvSpPr txBox="1">
            <a:spLocks/>
          </p:cNvSpPr>
          <p:nvPr/>
        </p:nvSpPr>
        <p:spPr>
          <a:xfrm>
            <a:off x="831850" y="2730717"/>
            <a:ext cx="3670301" cy="29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360.688.4006</a:t>
            </a:r>
            <a:endParaRPr lang="en-US" dirty="0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64C47E95-72D2-4F7E-99D0-85D4C8BF61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850" y="1902945"/>
            <a:ext cx="3670300" cy="292100"/>
          </a:xfrm>
        </p:spPr>
        <p:txBody>
          <a:bodyPr/>
          <a:lstStyle/>
          <a:p>
            <a:r>
              <a:rPr lang="en-US" dirty="0"/>
              <a:t>Steven Hershkowitz</a:t>
            </a:r>
          </a:p>
        </p:txBody>
      </p:sp>
    </p:spTree>
    <p:extLst>
      <p:ext uri="{BB962C8B-B14F-4D97-AF65-F5344CB8AC3E}">
        <p14:creationId xmlns:p14="http://schemas.microsoft.com/office/powerpoint/2010/main" val="194844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2024 was a year of EV progress in WA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95" y="1843950"/>
            <a:ext cx="3547535" cy="31700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Milestones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Surpassed </a:t>
            </a:r>
            <a:r>
              <a:rPr lang="en-US" sz="2200" b="1" dirty="0">
                <a:solidFill>
                  <a:schemeClr val="bg1"/>
                </a:solidFill>
              </a:rPr>
              <a:t>200,000 EVs </a:t>
            </a:r>
            <a:r>
              <a:rPr lang="en-US" sz="2200" dirty="0">
                <a:solidFill>
                  <a:schemeClr val="bg1"/>
                </a:solidFill>
              </a:rPr>
              <a:t>and </a:t>
            </a:r>
            <a:r>
              <a:rPr lang="en-US" sz="2200" b="1" dirty="0">
                <a:solidFill>
                  <a:schemeClr val="bg1"/>
                </a:solidFill>
              </a:rPr>
              <a:t>1,000 fast chargers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Fastest 3</a:t>
            </a:r>
            <a:r>
              <a:rPr lang="en-US" sz="2200" baseline="30000" dirty="0">
                <a:solidFill>
                  <a:schemeClr val="bg1"/>
                </a:solidFill>
              </a:rPr>
              <a:t>rd</a:t>
            </a:r>
            <a:r>
              <a:rPr lang="en-US" sz="2200" dirty="0">
                <a:solidFill>
                  <a:schemeClr val="bg1"/>
                </a:solidFill>
              </a:rPr>
              <a:t> quarter EV growth in nation, 2</a:t>
            </a:r>
            <a:r>
              <a:rPr lang="en-US" sz="2200" baseline="30000" dirty="0">
                <a:solidFill>
                  <a:schemeClr val="bg1"/>
                </a:solidFill>
              </a:rPr>
              <a:t>nd</a:t>
            </a:r>
            <a:r>
              <a:rPr lang="en-US" sz="2200" dirty="0">
                <a:solidFill>
                  <a:schemeClr val="bg1"/>
                </a:solidFill>
              </a:rPr>
              <a:t> in total 2024 EV growth, and 3</a:t>
            </a:r>
            <a:r>
              <a:rPr lang="en-US" sz="2200" baseline="30000" dirty="0">
                <a:solidFill>
                  <a:schemeClr val="bg1"/>
                </a:solidFill>
              </a:rPr>
              <a:t>rd</a:t>
            </a:r>
            <a:r>
              <a:rPr lang="en-US" sz="2200" dirty="0">
                <a:solidFill>
                  <a:schemeClr val="bg1"/>
                </a:solidFill>
              </a:rPr>
              <a:t> in overall EV market share.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51D718-4976-30E7-219D-25CBF1315B84}"/>
              </a:ext>
            </a:extLst>
          </p:cNvPr>
          <p:cNvSpPr txBox="1"/>
          <p:nvPr/>
        </p:nvSpPr>
        <p:spPr>
          <a:xfrm>
            <a:off x="4313096" y="2132658"/>
            <a:ext cx="3547535" cy="320087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State program achievements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Launched the state’s first EV rebate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Federal funding for truck charging on I-5.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Funded more than 40% of needed fast chargers.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54791E-B41F-555D-91F2-54D1AC379E55}"/>
              </a:ext>
            </a:extLst>
          </p:cNvPr>
          <p:cNvSpPr txBox="1"/>
          <p:nvPr/>
        </p:nvSpPr>
        <p:spPr>
          <a:xfrm>
            <a:off x="8032097" y="2464604"/>
            <a:ext cx="3646362" cy="317009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By the 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State EV incentives are lowering costs for </a:t>
            </a:r>
            <a:r>
              <a:rPr lang="en-US" sz="2200" b="1" dirty="0">
                <a:solidFill>
                  <a:schemeClr val="bg1"/>
                </a:solidFill>
              </a:rPr>
              <a:t>58,000 residents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State and federal funding is currently supporting the installation of more than </a:t>
            </a:r>
            <a:r>
              <a:rPr lang="en-US" sz="2200" b="1" dirty="0">
                <a:solidFill>
                  <a:schemeClr val="bg1"/>
                </a:solidFill>
              </a:rPr>
              <a:t>7,000 charging ports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39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DBD-C746-0DC0-5583-DD34CEC0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 II remains feasible to achieve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527892"/>
              </p:ext>
            </p:extLst>
          </p:nvPr>
        </p:nvGraphicFramePr>
        <p:xfrm>
          <a:off x="838200" y="1674367"/>
          <a:ext cx="7375606" cy="421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6753C9-8EC9-755D-2745-3229CB6AF2FD}"/>
              </a:ext>
            </a:extLst>
          </p:cNvPr>
          <p:cNvSpPr txBox="1"/>
          <p:nvPr/>
        </p:nvSpPr>
        <p:spPr>
          <a:xfrm>
            <a:off x="8656320" y="1910080"/>
            <a:ext cx="2697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Advanced Clean Cars II </a:t>
            </a:r>
            <a:r>
              <a:rPr lang="en-US" sz="1800" kern="0" dirty="0"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requires light-duty vehicle manufacturers to meet ZEV market share percentages from new vehicles.</a:t>
            </a:r>
          </a:p>
          <a:p>
            <a:endParaRPr lang="en-US" kern="0" dirty="0">
              <a:latin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b="1" kern="0" dirty="0">
                <a:solidFill>
                  <a:schemeClr val="accent2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Orange = ACC II requirements</a:t>
            </a:r>
          </a:p>
          <a:p>
            <a:endParaRPr lang="en-US" kern="0" dirty="0">
              <a:latin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b="1" kern="0" dirty="0">
                <a:solidFill>
                  <a:schemeClr val="accent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Blue = DOL data and trendline with continued accelerated growth.</a:t>
            </a:r>
          </a:p>
          <a:p>
            <a:endParaRPr lang="en-US" kern="0" dirty="0">
              <a:latin typeface="Roboto" panose="02000000000000000000" pitchFamily="2" charset="0"/>
              <a:cs typeface="Arial" panose="020B0604020202020204" pitchFamily="34" charset="0"/>
            </a:endParaRPr>
          </a:p>
          <a:p>
            <a:endParaRPr lang="en-US" kern="0" dirty="0"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1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38151-2996-64BD-BDFC-1054E2D75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BF8BFB-6BB5-FA0A-FB07-C2162A1E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But we’re still short of our targets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95E4D0-18BF-E0A4-1422-0AD0BD8FA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45095"/>
              </p:ext>
            </p:extLst>
          </p:nvPr>
        </p:nvGraphicFramePr>
        <p:xfrm>
          <a:off x="838200" y="2006951"/>
          <a:ext cx="10515600" cy="36379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92040">
                  <a:extLst>
                    <a:ext uri="{9D8B030D-6E8A-4147-A177-3AD203B41FA5}">
                      <a16:colId xmlns:a16="http://schemas.microsoft.com/office/drawing/2014/main" val="2495016770"/>
                    </a:ext>
                  </a:extLst>
                </a:gridCol>
                <a:gridCol w="2731008">
                  <a:extLst>
                    <a:ext uri="{9D8B030D-6E8A-4147-A177-3AD203B41FA5}">
                      <a16:colId xmlns:a16="http://schemas.microsoft.com/office/drawing/2014/main" val="3726535567"/>
                    </a:ext>
                  </a:extLst>
                </a:gridCol>
                <a:gridCol w="2892552">
                  <a:extLst>
                    <a:ext uri="{9D8B030D-6E8A-4147-A177-3AD203B41FA5}">
                      <a16:colId xmlns:a16="http://schemas.microsoft.com/office/drawing/2014/main" val="3465754687"/>
                    </a:ext>
                  </a:extLst>
                </a:gridCol>
              </a:tblGrid>
              <a:tr h="727589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Metric (through end of 2024)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TES 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Real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7234675"/>
                  </a:ext>
                </a:extLst>
              </a:tr>
              <a:tr h="727589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Total EV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289,173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220,225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6203545"/>
                  </a:ext>
                </a:extLst>
              </a:tr>
              <a:tr h="727589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New EV market share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22%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7599667"/>
                  </a:ext>
                </a:extLst>
              </a:tr>
              <a:tr h="727589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Public fast-charging ports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2,394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1,470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5887242"/>
                  </a:ext>
                </a:extLst>
              </a:tr>
              <a:tr h="727589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BEVs for every fast-charging 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119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1710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8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the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98807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Snapshot in time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If we ran the model again today, we’d likely have at least slightly different assumptions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</a:rPr>
              <a:t>Example: </a:t>
            </a:r>
            <a:r>
              <a:rPr lang="en-US" sz="2400" dirty="0">
                <a:solidFill>
                  <a:schemeClr val="accent6"/>
                </a:solidFill>
              </a:rPr>
              <a:t>Slowdown in growth in Q1-2 of 2024 will continue to make short-term targets challenging to meet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4092605" y="1825625"/>
            <a:ext cx="33867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Reliant on federal credits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EV conversion is based on Total Cost of Ownership applied to consumer behavior S-curve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</a:rPr>
              <a:t>Without continued federal credits, the targets will need to be adjusted.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7769589" y="1825625"/>
            <a:ext cx="375362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Charging is highly residential leaning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We made a policy decision to maximize residential charging assumptions.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It is highly unlikely that we meet the residential assumption in short run, making it </a:t>
            </a:r>
            <a:r>
              <a:rPr lang="en-US" sz="2400" b="1" dirty="0">
                <a:solidFill>
                  <a:schemeClr val="accent6"/>
                </a:solidFill>
              </a:rPr>
              <a:t>essential to meet or exceed public charging targets.</a:t>
            </a:r>
          </a:p>
        </p:txBody>
      </p:sp>
    </p:spTree>
    <p:extLst>
      <p:ext uri="{BB962C8B-B14F-4D97-AF65-F5344CB8AC3E}">
        <p14:creationId xmlns:p14="http://schemas.microsoft.com/office/powerpoint/2010/main" val="113181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EB48E-261A-5C6F-ACB8-BA06A2A2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going into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551E-7B9F-45F4-520C-E9506C1F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Dependence on Tesla</a:t>
            </a:r>
          </a:p>
          <a:p>
            <a:pPr lvl="1"/>
            <a:r>
              <a:rPr lang="en-US" dirty="0"/>
              <a:t>Tesla’s higher Q1 and Q2 prices in 2024 were responsible for broader slowed growth.</a:t>
            </a:r>
          </a:p>
          <a:p>
            <a:pPr lvl="1"/>
            <a:r>
              <a:rPr lang="en-US" dirty="0"/>
              <a:t>Tesla’s dominance is declining, but Model Y and Model 3 are still 33% of new EVs in the last 6 months.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Continued upfront price disadvantage to gas vehicles (not total cost of ownership)</a:t>
            </a:r>
          </a:p>
          <a:p>
            <a:pPr lvl="1"/>
            <a:r>
              <a:rPr lang="en-US" dirty="0"/>
              <a:t>$7,000 more for new vehicles</a:t>
            </a:r>
          </a:p>
          <a:p>
            <a:pPr lvl="1"/>
            <a:r>
              <a:rPr lang="en-US" dirty="0"/>
              <a:t>$5,500 more for used vehicles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Technological and information gaps</a:t>
            </a:r>
          </a:p>
          <a:p>
            <a:pPr lvl="1"/>
            <a:r>
              <a:rPr lang="en-US" dirty="0"/>
              <a:t>The number of consumers considering an EV declined in 2024 from 2023, according to national consumer research.</a:t>
            </a:r>
          </a:p>
          <a:p>
            <a:pPr lvl="1"/>
            <a:r>
              <a:rPr lang="en-US" dirty="0"/>
              <a:t>The two largest concerns are changing technology and not having enough information.</a:t>
            </a:r>
          </a:p>
          <a:p>
            <a:pPr lvl="1"/>
            <a:r>
              <a:rPr lang="en-US" dirty="0"/>
              <a:t>Research shows about 20% of charging attempts fail, predominantly because of network issues.</a:t>
            </a:r>
          </a:p>
        </p:txBody>
      </p:sp>
    </p:spTree>
    <p:extLst>
      <p:ext uri="{BB962C8B-B14F-4D97-AF65-F5344CB8AC3E}">
        <p14:creationId xmlns:p14="http://schemas.microsoft.com/office/powerpoint/2010/main" val="340059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0908-E9A8-2EE2-0451-CF9CD613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2025-2027 budget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C4E1FC-9900-7CDA-8985-B550301F0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Funding for EVs and charging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Approximately $350 million, including $125 million in re-appropriations.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Difficult implementation timelines and CCA referendum.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Compared to the 2023-2025 biennium (current), this is a reduction of about $120 million when factoring in re-appropriations.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Largely a continuation of current programs:</a:t>
            </a:r>
          </a:p>
          <a:p>
            <a:pPr lvl="1"/>
            <a:r>
              <a:rPr lang="en-US" sz="2000" dirty="0"/>
              <a:t>WSDOT ZEV truck vouchers: $64 million</a:t>
            </a:r>
          </a:p>
          <a:p>
            <a:pPr lvl="1"/>
            <a:r>
              <a:rPr lang="en-US" sz="2000" dirty="0"/>
              <a:t>Commerce community charging: $62 million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WSDOT </a:t>
            </a:r>
            <a:r>
              <a:rPr lang="en-US" sz="2000" dirty="0"/>
              <a:t>highway charging: $55 million</a:t>
            </a:r>
          </a:p>
          <a:p>
            <a:pPr lvl="1"/>
            <a:r>
              <a:rPr lang="en-US" sz="2000" dirty="0"/>
              <a:t>Commerce EV instant rebate program: $50 million</a:t>
            </a:r>
          </a:p>
          <a:p>
            <a:pPr lvl="1"/>
            <a:r>
              <a:rPr lang="en-US" sz="2000" dirty="0"/>
              <a:t>ZEV transit buses: $49 million</a:t>
            </a:r>
          </a:p>
          <a:p>
            <a:pPr lvl="1"/>
            <a:r>
              <a:rPr lang="en-US" sz="2000" dirty="0"/>
              <a:t>ZEV school buses: $35 million</a:t>
            </a:r>
          </a:p>
          <a:p>
            <a:pPr lvl="1"/>
            <a:r>
              <a:rPr lang="en-US" sz="2000" dirty="0"/>
              <a:t>State fleet: $14 million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2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3673-DE97-B373-92F7-ED194A87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legislative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D0C13-62CE-6EAC-50A2-709FEF819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Focus is expected to be on budget issues, but possible bills include: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Continuing the sales and use tax exemption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EV charging reliability standards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“Right-to-charge” in common interest communities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Battery recycling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Motor vehicle emission standards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DD18-402F-907F-967B-9D95E69D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progress toward TES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509EB-33A3-C798-EC32-A5E5CD99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463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EV Council will be developing a public tracker to show status on key metrics.</a:t>
            </a:r>
          </a:p>
          <a:p>
            <a:r>
              <a:rPr lang="en-US" dirty="0">
                <a:solidFill>
                  <a:schemeClr val="tx1"/>
                </a:solidFill>
              </a:rPr>
              <a:t>That will be based on Scenario 3 – Strong Electrification Policy, which is based on maximum feasible electrification.</a:t>
            </a:r>
          </a:p>
          <a:p>
            <a:r>
              <a:rPr lang="en-US" dirty="0">
                <a:solidFill>
                  <a:schemeClr val="tx1"/>
                </a:solidFill>
              </a:rPr>
              <a:t>This is expected to be developed by April 2025.</a:t>
            </a:r>
          </a:p>
        </p:txBody>
      </p:sp>
    </p:spTree>
    <p:extLst>
      <p:ext uri="{BB962C8B-B14F-4D97-AF65-F5344CB8AC3E}">
        <p14:creationId xmlns:p14="http://schemas.microsoft.com/office/powerpoint/2010/main" val="4142162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merce Primary">
      <a:dk1>
        <a:srgbClr val="555555"/>
      </a:dk1>
      <a:lt1>
        <a:srgbClr val="FFFFFF"/>
      </a:lt1>
      <a:dk2>
        <a:srgbClr val="555555"/>
      </a:dk2>
      <a:lt2>
        <a:srgbClr val="E6E6E6"/>
      </a:lt2>
      <a:accent1>
        <a:srgbClr val="00BCE8"/>
      </a:accent1>
      <a:accent2>
        <a:srgbClr val="EA5F14"/>
      </a:accent2>
      <a:accent3>
        <a:srgbClr val="BBCE00"/>
      </a:accent3>
      <a:accent4>
        <a:srgbClr val="9B0059"/>
      </a:accent4>
      <a:accent5>
        <a:srgbClr val="6E767D"/>
      </a:accent5>
      <a:accent6>
        <a:srgbClr val="0A82A0"/>
      </a:accent6>
      <a:hlink>
        <a:srgbClr val="0A82A0"/>
      </a:hlink>
      <a:folHlink>
        <a:srgbClr val="6E767D"/>
      </a:folHlink>
    </a:clrScheme>
    <a:fontScheme name="Commerce Fonts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D9EEA3871B2F2249BFED1F3C498698D3" ma:contentTypeVersion="104" ma:contentTypeDescription="" ma:contentTypeScope="" ma:versionID="af36f7e74e74ef990dd05cce6b64a94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Rulemaking</CaseType>
    <IndustryCode xmlns="dc463f71-b30c-4ab2-9473-d307f9d35888">140</IndustryCode>
    <CaseStatus xmlns="dc463f71-b30c-4ab2-9473-d307f9d35888">Pending</CaseStatus>
    <OpenedDate xmlns="dc463f71-b30c-4ab2-9473-d307f9d35888">2016-06-08T07:00:00+00:00</OpenedDate>
    <SignificantOrder xmlns="dc463f71-b30c-4ab2-9473-d307f9d35888">false</SignificantOrder>
    <Date1 xmlns="dc463f71-b30c-4ab2-9473-d307f9d35888">2025-01-15T08:00:00+00:00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160799</DocketNumber>
    <DelegatedOrder xmlns="dc463f71-b30c-4ab2-9473-d307f9d35888">false</DelegatedOrder>
  </documentManagement>
</p:properti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9F4827E9-4D78-4C06-A3F1-7210DBEFFB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943D53-E5C8-4BE0-8A99-0778A9D3403C}"/>
</file>

<file path=customXml/itemProps3.xml><?xml version="1.0" encoding="utf-8"?>
<ds:datastoreItem xmlns:ds="http://schemas.openxmlformats.org/officeDocument/2006/customXml" ds:itemID="{B985D596-05F2-4EC9-9F8F-470A3D522F4E}">
  <ds:schemaRefs>
    <ds:schemaRef ds:uri="http://www.w3.org/XML/1998/namespace"/>
    <ds:schemaRef ds:uri="http://schemas.microsoft.com/sharepoint/v3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0A3E98E2-25B8-44BB-A7E2-F4FBCD235D3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9386</TotalTime>
  <Words>660</Words>
  <Application>Microsoft Office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Roboto</vt:lpstr>
      <vt:lpstr>Roboto Light</vt:lpstr>
      <vt:lpstr>Abril Fatface</vt:lpstr>
      <vt:lpstr>Arial</vt:lpstr>
      <vt:lpstr>Office Theme</vt:lpstr>
      <vt:lpstr>2025 Outlook for EVs in Washington </vt:lpstr>
      <vt:lpstr>2024 was a year of EV progress in WA</vt:lpstr>
      <vt:lpstr>ACC II remains feasible to achieve</vt:lpstr>
      <vt:lpstr>But we’re still short of our targets</vt:lpstr>
      <vt:lpstr>Notes on the targets</vt:lpstr>
      <vt:lpstr>Challenges going into 2025</vt:lpstr>
      <vt:lpstr>Proposed 2025-2027 budget</vt:lpstr>
      <vt:lpstr>Potential legislative topics</vt:lpstr>
      <vt:lpstr>Tracking progress toward TES targets</vt:lpstr>
      <vt:lpstr>PowerPoint Presentation</vt:lpstr>
    </vt:vector>
  </TitlesOfParts>
  <Company>Washington State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v1.5</dc:title>
  <dc:creator>Dept of Commerce</dc:creator>
  <cp:lastModifiedBy>Sellards, Andrew (UTC)</cp:lastModifiedBy>
  <cp:revision>103</cp:revision>
  <dcterms:created xsi:type="dcterms:W3CDTF">2019-11-27T17:34:07Z</dcterms:created>
  <dcterms:modified xsi:type="dcterms:W3CDTF">2025-01-15T17:50:42Z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0x0101006E56B4D1795A2E4DB2F0B01679ED314A00D9EEA3871B2F2249BFED1F3C498698D3</vt:lpwstr>
  </property>
  <property fmtid="{D5CDD505-2E9C-101B-9397-08002B2CF9AE}" pid="3" name="_docset_NoMedatataSyncRequired">
    <vt:lpwstr>False</vt:lpwstr>
  </property>
</Properties>
</file>