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4.xml" ContentType="application/vnd.openxmlformats-officedocument.drawingml.char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Masters/notesMaster1.xml" ContentType="application/vnd.openxmlformats-officedocument.presentationml.notesMaster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5.xml" ContentType="application/vnd.openxmlformats-officedocument.drawingml.chart+xml"/>
  <Override PartName="/ppt/charts/chart14.xml" ContentType="application/vnd.openxmlformats-officedocument.drawingml.chart+xml"/>
  <Override PartName="/ppt/charts/chart12.xml" ContentType="application/vnd.openxmlformats-officedocument.drawingml.chart+xml"/>
  <Override PartName="/ppt/charts/chart11.xml" ContentType="application/vnd.openxmlformats-officedocument.drawingml.chart+xml"/>
  <Override PartName="/ppt/charts/chart13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3"/>
  </p:notesMasterIdLst>
  <p:sldIdLst>
    <p:sldId id="513" r:id="rId2"/>
    <p:sldId id="517" r:id="rId3"/>
    <p:sldId id="591" r:id="rId4"/>
    <p:sldId id="581" r:id="rId5"/>
    <p:sldId id="582" r:id="rId6"/>
    <p:sldId id="583" r:id="rId7"/>
    <p:sldId id="584" r:id="rId8"/>
    <p:sldId id="585" r:id="rId9"/>
    <p:sldId id="588" r:id="rId10"/>
    <p:sldId id="589" r:id="rId11"/>
    <p:sldId id="590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68">
          <p15:clr>
            <a:srgbClr val="A4A3A4"/>
          </p15:clr>
        </p15:guide>
        <p15:guide id="2" pos="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D093"/>
    <a:srgbClr val="CCECFF"/>
    <a:srgbClr val="1B1BEB"/>
    <a:srgbClr val="FFFFCC"/>
    <a:srgbClr val="77B9D7"/>
    <a:srgbClr val="B9EDBE"/>
    <a:srgbClr val="009999"/>
    <a:srgbClr val="008080"/>
    <a:srgbClr val="B7A2D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020" autoAdjust="0"/>
    <p:restoredTop sz="87330" autoAdjust="0"/>
  </p:normalViewPr>
  <p:slideViewPr>
    <p:cSldViewPr>
      <p:cViewPr>
        <p:scale>
          <a:sx n="100" d="100"/>
          <a:sy n="100" d="100"/>
        </p:scale>
        <p:origin x="-798" y="-210"/>
      </p:cViewPr>
      <p:guideLst>
        <p:guide orient="horz" pos="768"/>
        <p:guide pos="48"/>
      </p:guideLst>
    </p:cSldViewPr>
  </p:slideViewPr>
  <p:outlineViewPr>
    <p:cViewPr>
      <p:scale>
        <a:sx n="33" d="100"/>
        <a:sy n="33" d="100"/>
      </p:scale>
      <p:origin x="0" y="1266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Method</a:t>
            </a:r>
            <a:r>
              <a:rPr lang="en-US" sz="1400" baseline="0" dirty="0" smtClean="0"/>
              <a:t> of Reviewing and Paying Electric Bill</a:t>
            </a:r>
            <a:endParaRPr lang="en-US" sz="1400" dirty="0" smtClean="0"/>
          </a:p>
          <a:p>
            <a:pPr>
              <a:defRPr sz="1400"/>
            </a:pPr>
            <a:r>
              <a:rPr lang="en-US" sz="1200" b="0" i="1" dirty="0" smtClean="0"/>
              <a:t>(n=3754)</a:t>
            </a:r>
            <a:endParaRPr lang="en-US" sz="1200" b="0" i="1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7935941601049866"/>
          <c:y val="0.15282824803149606"/>
          <c:w val="0.55909394138232726"/>
          <c:h val="0.725729819486849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You only look at the graph on the bill</c:v>
                </c:pt>
                <c:pt idx="1">
                  <c:v>Your bill is paid automatically and you never even look at your bill</c:v>
                </c:pt>
                <c:pt idx="2">
                  <c:v>You just look for the amount due and due date and don't look at the detailed items</c:v>
                </c:pt>
                <c:pt idx="3">
                  <c:v>You review the detailed items on your bill including how many kilowatt-hours of electricity you have used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9.1901971230687274E-2</c:v>
                </c:pt>
                <c:pt idx="1">
                  <c:v>9.5098561534363343E-2</c:v>
                </c:pt>
                <c:pt idx="2">
                  <c:v>0.2464038359083644</c:v>
                </c:pt>
                <c:pt idx="3">
                  <c:v>0.56659563132658497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21890176"/>
        <c:axId val="21891712"/>
      </c:barChart>
      <c:catAx>
        <c:axId val="218901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 anchor="t" anchorCtr="1"/>
          <a:lstStyle/>
          <a:p>
            <a:pPr>
              <a:defRPr sz="1000"/>
            </a:pPr>
            <a:endParaRPr lang="en-US"/>
          </a:p>
        </c:txPr>
        <c:crossAx val="21891712"/>
        <c:crosses val="autoZero"/>
        <c:auto val="1"/>
        <c:lblAlgn val="ctr"/>
        <c:lblOffset val="100"/>
        <c:noMultiLvlLbl val="0"/>
      </c:catAx>
      <c:valAx>
        <c:axId val="21891712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  <a:latin typeface="+mn-lt"/>
                  </a:rPr>
                  <a:t>% of respondents</a:t>
                </a:r>
                <a:endParaRPr lang="en-US" sz="1000" dirty="0">
                  <a:effectLst/>
                  <a:latin typeface="+mn-lt"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1890176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Easy to Understand</a:t>
            </a:r>
          </a:p>
          <a:p>
            <a:pPr>
              <a:defRPr sz="1400"/>
            </a:pPr>
            <a:r>
              <a:rPr lang="en-US" sz="1200" b="0" i="1" dirty="0" smtClean="0"/>
              <a:t>(n=3732)</a:t>
            </a:r>
            <a:endParaRPr lang="en-US" sz="1200" b="0" i="1" dirty="0"/>
          </a:p>
        </c:rich>
      </c:tx>
      <c:layout>
        <c:manualLayout>
          <c:xMode val="edge"/>
          <c:yMode val="edge"/>
          <c:x val="0.35385572139303484"/>
          <c:y val="8.28572178477690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429310142202373"/>
          <c:y val="0.35775403074615675"/>
          <c:w val="0.55897814079210251"/>
          <c:h val="0.40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Very difficult</c:v>
                </c:pt>
                <c:pt idx="1">
                  <c:v>Somewhat difficult</c:v>
                </c:pt>
                <c:pt idx="2">
                  <c:v>Somewhat easy</c:v>
                </c:pt>
                <c:pt idx="3">
                  <c:v>Very easy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4.3944265809217578E-2</c:v>
                </c:pt>
                <c:pt idx="1">
                  <c:v>0.18435155412647375</c:v>
                </c:pt>
                <c:pt idx="2">
                  <c:v>0.41077170418006431</c:v>
                </c:pt>
                <c:pt idx="3">
                  <c:v>0.36093247588424437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3145088"/>
        <c:axId val="43146624"/>
      </c:barChart>
      <c:catAx>
        <c:axId val="431450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43146624"/>
        <c:crosses val="autoZero"/>
        <c:auto val="1"/>
        <c:lblAlgn val="ctr"/>
        <c:lblOffset val="100"/>
        <c:noMultiLvlLbl val="0"/>
      </c:catAx>
      <c:valAx>
        <c:axId val="431466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</a:rPr>
                  <a:t>% of respondents</a:t>
                </a:r>
                <a:endParaRPr lang="en-US" sz="1000" dirty="0">
                  <a:effectLst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43145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b="1" dirty="0" smtClean="0"/>
              <a:t>Influenced Usage Decisions</a:t>
            </a:r>
          </a:p>
          <a:p>
            <a:pPr>
              <a:defRPr sz="1400"/>
            </a:pPr>
            <a:r>
              <a:rPr lang="en-US" sz="1200" b="0" i="1" dirty="0" smtClean="0"/>
              <a:t>(n=3715)</a:t>
            </a:r>
            <a:endParaRPr lang="en-US" sz="1400" i="1" dirty="0"/>
          </a:p>
        </c:rich>
      </c:tx>
      <c:layout>
        <c:manualLayout>
          <c:xMode val="edge"/>
          <c:yMode val="edge"/>
          <c:x val="0.1662699584426946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607857611548554"/>
          <c:y val="0.24883820562043577"/>
          <c:w val="0.39927360431297437"/>
          <c:h val="0.6924901574803149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dPt>
            <c:idx val="1"/>
            <c:bubble3D val="0"/>
            <c:spPr>
              <a:solidFill>
                <a:schemeClr val="accent3"/>
              </a:solidFill>
              <a:ln w="12700"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bubble3D val="0"/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2"/>
              <c:spPr/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Somewhat</c:v>
                </c:pt>
                <c:pt idx="2">
                  <c:v>No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0.11574697173620457</c:v>
                </c:pt>
                <c:pt idx="1">
                  <c:v>0.32705248990578734</c:v>
                </c:pt>
                <c:pt idx="2">
                  <c:v>0.55720053835800809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4"/>
      </c:pieChart>
    </c:plotArea>
    <c:legend>
      <c:legendPos val="r"/>
      <c:layout>
        <c:manualLayout>
          <c:xMode val="edge"/>
          <c:yMode val="edge"/>
          <c:x val="0.72031968976850869"/>
          <c:y val="0.29205870073070678"/>
          <c:w val="0.21348534558180227"/>
          <c:h val="0.5586903745758075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baseline="0" dirty="0" smtClean="0"/>
              <a:t>Agreement with Alternative Rate Structures</a:t>
            </a:r>
            <a:endParaRPr lang="en-US" sz="1400" dirty="0" smtClean="0"/>
          </a:p>
        </c:rich>
      </c:tx>
      <c:layout>
        <c:manualLayout>
          <c:xMode val="edge"/>
          <c:yMode val="edge"/>
          <c:x val="0.2465441146779729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868923884514436"/>
          <c:y val="0.17192858705161854"/>
          <c:w val="0.40701242344706912"/>
          <c:h val="0.587017716535433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Higher Basic Rate + Lower Tier Rates (n=3580)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Strongly disagree</c:v>
                </c:pt>
                <c:pt idx="1">
                  <c:v>Somewhat disagree</c:v>
                </c:pt>
                <c:pt idx="2">
                  <c:v>Somewhat agree</c:v>
                </c:pt>
                <c:pt idx="3">
                  <c:v>Strongly agree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0.29636871508379886</c:v>
                </c:pt>
                <c:pt idx="1">
                  <c:v>0.36201117318435755</c:v>
                </c:pt>
                <c:pt idx="2">
                  <c:v>0.2857541899441341</c:v>
                </c:pt>
                <c:pt idx="3">
                  <c:v>5.5865921787709494E-2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Flat Rate (n=3654)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Strongly disagree</c:v>
                </c:pt>
                <c:pt idx="1">
                  <c:v>Somewhat disagree</c:v>
                </c:pt>
                <c:pt idx="2">
                  <c:v>Somewhat agree</c:v>
                </c:pt>
                <c:pt idx="3">
                  <c:v>Strongly agree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0.17898193760262726</c:v>
                </c:pt>
                <c:pt idx="1">
                  <c:v>0.28106185002736728</c:v>
                </c:pt>
                <c:pt idx="2">
                  <c:v>0.33908045977011492</c:v>
                </c:pt>
                <c:pt idx="3">
                  <c:v>0.20087575259989054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axId val="24966656"/>
        <c:axId val="24968192"/>
      </c:barChart>
      <c:catAx>
        <c:axId val="249666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4968192"/>
        <c:crosses val="autoZero"/>
        <c:auto val="1"/>
        <c:lblAlgn val="ctr"/>
        <c:lblOffset val="100"/>
        <c:noMultiLvlLbl val="0"/>
      </c:catAx>
      <c:valAx>
        <c:axId val="24968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</a:rPr>
                  <a:t>% of respondents</a:t>
                </a:r>
                <a:endParaRPr lang="en-US" sz="1000" dirty="0">
                  <a:effectLst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4966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714663167104114"/>
          <c:y val="0.25377515310586179"/>
          <c:w val="0.35285342216838278"/>
          <c:h val="0.33421150481189849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b="1" dirty="0" smtClean="0"/>
              <a:t>Previous Awareness</a:t>
            </a:r>
            <a:endParaRPr lang="en-US" sz="1200" b="0" dirty="0" smtClean="0"/>
          </a:p>
          <a:p>
            <a:pPr>
              <a:defRPr sz="1400"/>
            </a:pPr>
            <a:r>
              <a:rPr lang="en-US" sz="1200" b="0" i="1" dirty="0" smtClean="0"/>
              <a:t>(n=3735)</a:t>
            </a:r>
            <a:endParaRPr lang="en-US" sz="1400" i="1" dirty="0"/>
          </a:p>
        </c:rich>
      </c:tx>
      <c:layout>
        <c:manualLayout>
          <c:xMode val="edge"/>
          <c:yMode val="edge"/>
          <c:x val="0.2322421806649168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285843175853016"/>
          <c:y val="0.24883820562043585"/>
          <c:w val="0.39927360431297437"/>
          <c:h val="0.6924901574803149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>
                <c:manualLayout>
                  <c:x val="0.11039370078740157"/>
                  <c:y val="0.1252693956707011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3236903980752407"/>
                  <c:y val="-0.15410304459349999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0.3253012048192771</c:v>
                </c:pt>
                <c:pt idx="1">
                  <c:v>0.67469879518072284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58"/>
      </c:pieChart>
    </c:plotArea>
    <c:legend>
      <c:legendPos val="r"/>
      <c:layout>
        <c:manualLayout>
          <c:xMode val="edge"/>
          <c:yMode val="edge"/>
          <c:x val="0.68559738626421696"/>
          <c:y val="0.57587119589330349"/>
          <c:w val="0.15792979002624671"/>
          <c:h val="0.34410043920896599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Household</a:t>
            </a:r>
            <a:r>
              <a:rPr lang="en-US" sz="1400" baseline="0" dirty="0" smtClean="0"/>
              <a:t> Size</a:t>
            </a:r>
            <a:endParaRPr lang="en-US" sz="1400" dirty="0" smtClean="0"/>
          </a:p>
          <a:p>
            <a:pPr>
              <a:defRPr sz="1400"/>
            </a:pPr>
            <a:r>
              <a:rPr lang="en-US" sz="1200" b="0" i="1" dirty="0" smtClean="0"/>
              <a:t>(n=3769)</a:t>
            </a:r>
            <a:endParaRPr lang="en-US" sz="1200" b="0" i="1" dirty="0"/>
          </a:p>
        </c:rich>
      </c:tx>
      <c:layout>
        <c:manualLayout>
          <c:xMode val="edge"/>
          <c:yMode val="edge"/>
          <c:x val="0.38951261300670748"/>
          <c:y val="3.44827586206896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221402012248469"/>
          <c:y val="0.17006968956466648"/>
          <c:w val="0.81430227471566052"/>
          <c:h val="0.563598300212473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7+ people</c:v>
                </c:pt>
                <c:pt idx="1">
                  <c:v>6 people</c:v>
                </c:pt>
                <c:pt idx="2">
                  <c:v>5 people</c:v>
                </c:pt>
                <c:pt idx="3">
                  <c:v>4 people</c:v>
                </c:pt>
                <c:pt idx="4">
                  <c:v>3 people</c:v>
                </c:pt>
                <c:pt idx="5">
                  <c:v>2 people</c:v>
                </c:pt>
                <c:pt idx="6">
                  <c:v>1 person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0.02</c:v>
                </c:pt>
                <c:pt idx="1">
                  <c:v>0.02</c:v>
                </c:pt>
                <c:pt idx="2">
                  <c:v>0.06</c:v>
                </c:pt>
                <c:pt idx="3">
                  <c:v>0.1174446790210337</c:v>
                </c:pt>
                <c:pt idx="4">
                  <c:v>0.14000000000000001</c:v>
                </c:pt>
                <c:pt idx="5">
                  <c:v>0.42</c:v>
                </c:pt>
                <c:pt idx="6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5091456"/>
        <c:axId val="25097344"/>
      </c:barChart>
      <c:catAx>
        <c:axId val="250914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5097344"/>
        <c:crosses val="autoZero"/>
        <c:auto val="1"/>
        <c:lblAlgn val="ctr"/>
        <c:lblOffset val="100"/>
        <c:noMultiLvlLbl val="0"/>
      </c:catAx>
      <c:valAx>
        <c:axId val="25097344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</a:rPr>
                  <a:t>% of respondents</a:t>
                </a:r>
                <a:endParaRPr lang="en-US" sz="1000" dirty="0">
                  <a:effectLst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5091456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Own vs. Rent Home</a:t>
            </a:r>
          </a:p>
          <a:p>
            <a:pPr>
              <a:defRPr sz="1400"/>
            </a:pPr>
            <a:r>
              <a:rPr lang="en-US" sz="1200" b="0" i="1" dirty="0" smtClean="0"/>
              <a:t>(n=3766)</a:t>
            </a:r>
            <a:endParaRPr lang="en-US" sz="1200" b="0" i="1" dirty="0"/>
          </a:p>
        </c:rich>
      </c:tx>
      <c:layout>
        <c:manualLayout>
          <c:xMode val="edge"/>
          <c:yMode val="edge"/>
          <c:x val="0.30613231769941801"/>
          <c:y val="3.84615384615384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6616740842177337"/>
          <c:y val="0.27066323440339191"/>
          <c:w val="0.33499315302978433"/>
          <c:h val="0.592680193821926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Own or Rent Home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>
                <c:manualLayout>
                  <c:x val="0.12943426908592948"/>
                  <c:y val="8.79164142943670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1956521739130435"/>
                  <c:y val="-1.28205128205128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4409163528471989E-2"/>
                  <c:y val="-0.174018776499091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Own</c:v>
                </c:pt>
                <c:pt idx="1">
                  <c:v>Rent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0.81</c:v>
                </c:pt>
                <c:pt idx="1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0"/>
      </c:pieChart>
    </c:plotArea>
    <c:legend>
      <c:legendPos val="r"/>
      <c:layout>
        <c:manualLayout>
          <c:xMode val="edge"/>
          <c:yMode val="edge"/>
          <c:x val="0.8290671003081137"/>
          <c:y val="0.46403391883706846"/>
          <c:w val="0.13470101563391532"/>
          <c:h val="0.2187593377750858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Age Range</a:t>
            </a:r>
          </a:p>
          <a:p>
            <a:pPr>
              <a:defRPr sz="1400"/>
            </a:pPr>
            <a:r>
              <a:rPr lang="en-US" sz="1200" b="0" i="1" dirty="0" smtClean="0"/>
              <a:t>(n=3734)</a:t>
            </a:r>
            <a:endParaRPr lang="en-US" sz="1200" b="0" i="1" dirty="0"/>
          </a:p>
        </c:rich>
      </c:tx>
      <c:layout>
        <c:manualLayout>
          <c:xMode val="edge"/>
          <c:yMode val="edge"/>
          <c:x val="0.38951265625695097"/>
          <c:y val="3.44827586206896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015711573958801"/>
          <c:y val="0.15282824803149606"/>
          <c:w val="0.72829616071986869"/>
          <c:h val="0.563598300212473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Over 65</c:v>
                </c:pt>
                <c:pt idx="1">
                  <c:v>56 to 65</c:v>
                </c:pt>
                <c:pt idx="2">
                  <c:v>46 to 55</c:v>
                </c:pt>
                <c:pt idx="3">
                  <c:v>36 to 45</c:v>
                </c:pt>
                <c:pt idx="4">
                  <c:v>26 to 35</c:v>
                </c:pt>
                <c:pt idx="5">
                  <c:v>18 to 25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0.26700589180503481</c:v>
                </c:pt>
                <c:pt idx="1">
                  <c:v>0.25468666309587573</c:v>
                </c:pt>
                <c:pt idx="2">
                  <c:v>0.19603642206748795</c:v>
                </c:pt>
                <c:pt idx="3">
                  <c:v>0.13577932512051419</c:v>
                </c:pt>
                <c:pt idx="4">
                  <c:v>0.12265666845206213</c:v>
                </c:pt>
                <c:pt idx="5">
                  <c:v>2.3835029459025173E-2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3638912"/>
        <c:axId val="83652992"/>
      </c:barChart>
      <c:catAx>
        <c:axId val="83638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83652992"/>
        <c:crosses val="autoZero"/>
        <c:auto val="1"/>
        <c:lblAlgn val="ctr"/>
        <c:lblOffset val="100"/>
        <c:noMultiLvlLbl val="0"/>
      </c:catAx>
      <c:valAx>
        <c:axId val="83652992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</a:rPr>
                  <a:t>% of respondents</a:t>
                </a:r>
                <a:endParaRPr lang="en-US" sz="1000" dirty="0">
                  <a:effectLst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83638912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Income Range</a:t>
            </a:r>
          </a:p>
          <a:p>
            <a:pPr>
              <a:defRPr sz="1400"/>
            </a:pPr>
            <a:r>
              <a:rPr lang="en-US" sz="1200" b="0" i="1" dirty="0" smtClean="0"/>
              <a:t>(n=3710)</a:t>
            </a:r>
            <a:endParaRPr lang="en-US" sz="1200" b="0" i="1" dirty="0"/>
          </a:p>
        </c:rich>
      </c:tx>
      <c:layout>
        <c:manualLayout>
          <c:xMode val="edge"/>
          <c:yMode val="edge"/>
          <c:x val="0.29083033414515969"/>
          <c:y val="3.44826733614819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163695903039886"/>
          <c:y val="0.15282824803149606"/>
          <c:w val="0.60681639230337647"/>
          <c:h val="0.563598300212473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Prefer not to say</c:v>
                </c:pt>
                <c:pt idx="1">
                  <c:v>$100,001 or more</c:v>
                </c:pt>
                <c:pt idx="2">
                  <c:v>$90,000 to $100,000</c:v>
                </c:pt>
                <c:pt idx="3">
                  <c:v>$80,000 to $89,999</c:v>
                </c:pt>
                <c:pt idx="4">
                  <c:v>$70,000 to $79,999</c:v>
                </c:pt>
                <c:pt idx="5">
                  <c:v>$60,000 to $69,999</c:v>
                </c:pt>
                <c:pt idx="6">
                  <c:v>$50,000 to $59,999</c:v>
                </c:pt>
                <c:pt idx="7">
                  <c:v>$40,000 to $49,999</c:v>
                </c:pt>
                <c:pt idx="8">
                  <c:v>$30,000 to $39,999</c:v>
                </c:pt>
                <c:pt idx="9">
                  <c:v>$20,000 to $29,999</c:v>
                </c:pt>
                <c:pt idx="10">
                  <c:v>$10,000 to $19,999</c:v>
                </c:pt>
                <c:pt idx="11">
                  <c:v>Under $10,000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0.16</c:v>
                </c:pt>
                <c:pt idx="1">
                  <c:v>0.1</c:v>
                </c:pt>
                <c:pt idx="2">
                  <c:v>5.335103890017185E-2</c:v>
                </c:pt>
                <c:pt idx="3">
                  <c:v>5.3663490079675052E-2</c:v>
                </c:pt>
                <c:pt idx="4">
                  <c:v>0.06</c:v>
                </c:pt>
                <c:pt idx="5">
                  <c:v>0.08</c:v>
                </c:pt>
                <c:pt idx="6">
                  <c:v>0.09</c:v>
                </c:pt>
                <c:pt idx="7">
                  <c:v>0.1</c:v>
                </c:pt>
                <c:pt idx="8">
                  <c:v>0.11</c:v>
                </c:pt>
                <c:pt idx="9">
                  <c:v>0.09</c:v>
                </c:pt>
                <c:pt idx="10">
                  <c:v>6.8192469926573976E-2</c:v>
                </c:pt>
                <c:pt idx="11">
                  <c:v>3.0620215591313858E-2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679040"/>
        <c:axId val="96680576"/>
      </c:barChart>
      <c:catAx>
        <c:axId val="966790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96680576"/>
        <c:crosses val="autoZero"/>
        <c:auto val="1"/>
        <c:lblAlgn val="ctr"/>
        <c:lblOffset val="100"/>
        <c:noMultiLvlLbl val="0"/>
      </c:catAx>
      <c:valAx>
        <c:axId val="96680576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</a:rPr>
                  <a:t>% of respondents</a:t>
                </a:r>
                <a:endParaRPr lang="en-US" sz="1000" dirty="0">
                  <a:effectLst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9667904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Pacific Power Programs</a:t>
            </a:r>
          </a:p>
        </c:rich>
      </c:tx>
      <c:layout>
        <c:manualLayout>
          <c:xMode val="edge"/>
          <c:yMode val="edge"/>
          <c:x val="0.3234671916010498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313363003537609"/>
          <c:y val="0.20665080927384077"/>
          <c:w val="0.55897814079210251"/>
          <c:h val="0.545351049868766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Received financial assistance (n=3741)</c:v>
                </c:pt>
                <c:pt idx="1">
                  <c:v>Aware of programs to help buy more efficient equipment (n=3769)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0.05</c:v>
                </c:pt>
                <c:pt idx="1">
                  <c:v>0.57999999999999996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axId val="96705920"/>
        <c:axId val="96629888"/>
      </c:barChart>
      <c:catAx>
        <c:axId val="967059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96629888"/>
        <c:crosses val="autoZero"/>
        <c:auto val="1"/>
        <c:lblAlgn val="ctr"/>
        <c:lblOffset val="100"/>
        <c:noMultiLvlLbl val="0"/>
      </c:catAx>
      <c:valAx>
        <c:axId val="966298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</a:rPr>
                  <a:t>% of respondents</a:t>
                </a:r>
                <a:endParaRPr lang="en-US" sz="1000" dirty="0">
                  <a:effectLst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96705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Average Monthly Kilowatt-Hours</a:t>
            </a:r>
          </a:p>
          <a:p>
            <a:pPr>
              <a:defRPr sz="1400"/>
            </a:pPr>
            <a:r>
              <a:rPr lang="en-US" sz="1200" b="0" i="1" dirty="0" smtClean="0"/>
              <a:t>(n=3648)</a:t>
            </a:r>
            <a:endParaRPr lang="en-US" sz="1200" b="0" i="1" dirty="0"/>
          </a:p>
        </c:rich>
      </c:tx>
      <c:layout>
        <c:manualLayout>
          <c:xMode val="edge"/>
          <c:yMode val="edge"/>
          <c:x val="0.3075564577865266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310941601049869"/>
          <c:y val="0.15282824803149606"/>
          <c:w val="0.71534394138232726"/>
          <c:h val="0.5729778095919828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Don't know</c:v>
                </c:pt>
                <c:pt idx="1">
                  <c:v>Less than 600</c:v>
                </c:pt>
                <c:pt idx="2">
                  <c:v>601 to 1000</c:v>
                </c:pt>
                <c:pt idx="3">
                  <c:v>More than 1000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0.55838815789473684</c:v>
                </c:pt>
                <c:pt idx="1">
                  <c:v>9.2379385964912283E-2</c:v>
                </c:pt>
                <c:pt idx="2">
                  <c:v>0.20476973684210525</c:v>
                </c:pt>
                <c:pt idx="3">
                  <c:v>0.14446271929824561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21952768"/>
        <c:axId val="23339008"/>
      </c:barChart>
      <c:catAx>
        <c:axId val="219527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3339008"/>
        <c:crosses val="autoZero"/>
        <c:auto val="1"/>
        <c:lblAlgn val="ctr"/>
        <c:lblOffset val="100"/>
        <c:noMultiLvlLbl val="0"/>
      </c:catAx>
      <c:valAx>
        <c:axId val="23339008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  <a:latin typeface="+mn-lt"/>
                  </a:rPr>
                  <a:t>% of respondents</a:t>
                </a:r>
                <a:endParaRPr lang="en-US" sz="1000" dirty="0">
                  <a:effectLst/>
                  <a:latin typeface="+mn-lt"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195276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b="1" dirty="0" smtClean="0"/>
              <a:t>Aware of Per-kW Hour Charge</a:t>
            </a:r>
            <a:r>
              <a:rPr lang="en-US" sz="1400" b="1" baseline="0" dirty="0" smtClean="0"/>
              <a:t> </a:t>
            </a:r>
            <a:r>
              <a:rPr lang="en-US" sz="1200" b="0" i="1" dirty="0" smtClean="0"/>
              <a:t>(n=3742)</a:t>
            </a:r>
            <a:endParaRPr lang="en-US" sz="1400" i="1" dirty="0"/>
          </a:p>
        </c:rich>
      </c:tx>
      <c:layout>
        <c:manualLayout>
          <c:xMode val="edge"/>
          <c:yMode val="edge"/>
          <c:x val="0.12460329177602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607857611548554"/>
          <c:y val="0.24883820562043577"/>
          <c:w val="0.39927360431297437"/>
          <c:h val="0.6924901574803149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000"/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5505796150481183E-2"/>
                  <c:y val="5.7081358855200576E-2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0.94788882950293962</c:v>
                </c:pt>
                <c:pt idx="1">
                  <c:v>5.2111170497060398E-2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78"/>
      </c:pieChart>
    </c:plotArea>
    <c:legend>
      <c:legendPos val="r"/>
      <c:layout>
        <c:manualLayout>
          <c:xMode val="edge"/>
          <c:yMode val="edge"/>
          <c:x val="0.72031968976850869"/>
          <c:y val="0.53433768044619423"/>
          <c:w val="0.13709639236271937"/>
          <c:h val="0.31641117125984253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Average Meter Reading</a:t>
            </a:r>
          </a:p>
          <a:p>
            <a:pPr>
              <a:defRPr sz="1400"/>
            </a:pPr>
            <a:r>
              <a:rPr lang="en-US" sz="1200" b="0" i="1" dirty="0" smtClean="0"/>
              <a:t>(n=191)</a:t>
            </a:r>
            <a:endParaRPr lang="en-US" sz="1200" b="0" i="1" dirty="0"/>
          </a:p>
        </c:rich>
      </c:tx>
      <c:layout>
        <c:manualLayout>
          <c:xMode val="edge"/>
          <c:yMode val="edge"/>
          <c:x val="0.3644927536231883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463060595686411"/>
          <c:y val="0.28998414260717409"/>
          <c:w val="0.55897814079210251"/>
          <c:h val="0.462017716535433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Building Type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Once</c:v>
                </c:pt>
                <c:pt idx="1">
                  <c:v>Two times</c:v>
                </c:pt>
                <c:pt idx="2">
                  <c:v>Three times</c:v>
                </c:pt>
                <c:pt idx="3">
                  <c:v>Four time or more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0.40837696335078533</c:v>
                </c:pt>
                <c:pt idx="1">
                  <c:v>0.2879581151832461</c:v>
                </c:pt>
                <c:pt idx="2">
                  <c:v>8.3769633507853408E-2</c:v>
                </c:pt>
                <c:pt idx="3">
                  <c:v>0.21989528795811519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879872"/>
        <c:axId val="24881408"/>
      </c:barChart>
      <c:catAx>
        <c:axId val="248798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4881408"/>
        <c:crosses val="autoZero"/>
        <c:auto val="1"/>
        <c:lblAlgn val="ctr"/>
        <c:lblOffset val="100"/>
        <c:noMultiLvlLbl val="0"/>
      </c:catAx>
      <c:valAx>
        <c:axId val="24881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</a:rPr>
                  <a:t>% of respondents who read meter</a:t>
                </a:r>
                <a:endParaRPr lang="en-US" sz="1000" dirty="0">
                  <a:effectLst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4879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b="1" dirty="0" smtClean="0"/>
              <a:t>Keeps</a:t>
            </a:r>
            <a:r>
              <a:rPr lang="en-US" sz="1400" b="1" baseline="0" dirty="0" smtClean="0"/>
              <a:t> Track of Usage</a:t>
            </a:r>
            <a:endParaRPr lang="en-US" sz="1200" b="0" dirty="0" smtClean="0"/>
          </a:p>
          <a:p>
            <a:pPr>
              <a:defRPr sz="1400"/>
            </a:pPr>
            <a:r>
              <a:rPr lang="en-US" sz="1200" b="0" i="1" dirty="0" smtClean="0"/>
              <a:t>(n=3732)</a:t>
            </a:r>
            <a:endParaRPr lang="en-US" sz="1400" i="1" dirty="0"/>
          </a:p>
        </c:rich>
      </c:tx>
      <c:layout>
        <c:manualLayout>
          <c:xMode val="edge"/>
          <c:yMode val="edge"/>
          <c:x val="0.23224218066491689"/>
          <c:y val="6.922255979575529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607857611548554"/>
          <c:y val="0.24883820562043577"/>
          <c:w val="0.39927360431297437"/>
          <c:h val="0.6924901574803149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>
                <c:manualLayout>
                  <c:x val="0.10901055336832896"/>
                  <c:y val="-0.102132708913140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1060886920384959"/>
                  <c:y val="0.15746878716624649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0.28965702036441587</c:v>
                </c:pt>
                <c:pt idx="1">
                  <c:v>0.71034297963558413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182"/>
      </c:pieChart>
    </c:plotArea>
    <c:legend>
      <c:legendPos val="r"/>
      <c:layout>
        <c:manualLayout>
          <c:xMode val="edge"/>
          <c:yMode val="edge"/>
          <c:x val="0.72031968976850869"/>
          <c:y val="0.53433768044619423"/>
          <c:w val="0.13709639236271937"/>
          <c:h val="0.31641117125984253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Method</a:t>
            </a:r>
            <a:r>
              <a:rPr lang="en-US" sz="1400" baseline="0" dirty="0" smtClean="0"/>
              <a:t> of Tracking Usage</a:t>
            </a:r>
            <a:endParaRPr lang="en-US" sz="1400" dirty="0" smtClean="0"/>
          </a:p>
          <a:p>
            <a:pPr>
              <a:defRPr sz="1400"/>
            </a:pPr>
            <a:r>
              <a:rPr lang="en-US" sz="1200" b="0" i="1" dirty="0" smtClean="0"/>
              <a:t>(n=1108)</a:t>
            </a:r>
            <a:endParaRPr lang="en-US" sz="1200" b="0" i="1" dirty="0"/>
          </a:p>
        </c:rich>
      </c:tx>
      <c:layout>
        <c:manualLayout>
          <c:xMode val="edge"/>
          <c:yMode val="edge"/>
          <c:x val="0.32898009950248758"/>
          <c:y val="8.28572178477690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429310142202373"/>
          <c:y val="0.35775403074615675"/>
          <c:w val="0.55897814079210251"/>
          <c:h val="0.40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Building Type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Neither</c:v>
                </c:pt>
                <c:pt idx="1">
                  <c:v>I read the meter</c:v>
                </c:pt>
                <c:pt idx="2">
                  <c:v>Both</c:v>
                </c:pt>
                <c:pt idx="3">
                  <c:v>I review the bill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1.5342960288808664E-2</c:v>
                </c:pt>
                <c:pt idx="1">
                  <c:v>7.2202166064981952E-3</c:v>
                </c:pt>
                <c:pt idx="2">
                  <c:v>0.16335740072202165</c:v>
                </c:pt>
                <c:pt idx="3">
                  <c:v>0.8140794223826715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5249664"/>
        <c:axId val="25251200"/>
      </c:barChart>
      <c:catAx>
        <c:axId val="252496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5251200"/>
        <c:crosses val="autoZero"/>
        <c:auto val="1"/>
        <c:lblAlgn val="ctr"/>
        <c:lblOffset val="100"/>
        <c:noMultiLvlLbl val="0"/>
      </c:catAx>
      <c:valAx>
        <c:axId val="25251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</a:rPr>
                  <a:t>% of respondents who track usage</a:t>
                </a:r>
                <a:endParaRPr lang="en-US" sz="1000" dirty="0">
                  <a:effectLst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5249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Awareness of Tiers/Amounts Charged</a:t>
            </a:r>
          </a:p>
          <a:p>
            <a:pPr>
              <a:defRPr sz="1400"/>
            </a:pPr>
            <a:r>
              <a:rPr lang="en-US" sz="1200" b="0" i="1" dirty="0" smtClean="0"/>
              <a:t>(n=1867)</a:t>
            </a:r>
            <a:endParaRPr lang="en-US" sz="1200" b="0" i="1" dirty="0"/>
          </a:p>
        </c:rich>
      </c:tx>
      <c:layout>
        <c:manualLayout>
          <c:xMode val="edge"/>
          <c:yMode val="edge"/>
          <c:x val="0.32898009950248758"/>
          <c:y val="8.28572178477690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429310142202373"/>
          <c:y val="0.35775403074615675"/>
          <c:w val="0.55897814079210251"/>
          <c:h val="0.40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Building Type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Not at all aware</c:v>
                </c:pt>
                <c:pt idx="1">
                  <c:v>Not very aware</c:v>
                </c:pt>
                <c:pt idx="2">
                  <c:v>Somewhat aware</c:v>
                </c:pt>
                <c:pt idx="3">
                  <c:v>Very aware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8.2485270487412957E-2</c:v>
                </c:pt>
                <c:pt idx="1">
                  <c:v>0.25763256561328335</c:v>
                </c:pt>
                <c:pt idx="2">
                  <c:v>0.44670594536689878</c:v>
                </c:pt>
                <c:pt idx="3">
                  <c:v>0.21317621853240493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5321472"/>
        <c:axId val="25323008"/>
      </c:barChart>
      <c:catAx>
        <c:axId val="25321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5323008"/>
        <c:crosses val="autoZero"/>
        <c:auto val="1"/>
        <c:lblAlgn val="ctr"/>
        <c:lblOffset val="100"/>
        <c:noMultiLvlLbl val="0"/>
      </c:catAx>
      <c:valAx>
        <c:axId val="25323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dirty="0" smtClean="0"/>
                  <a:t>% of respondents aware of Tiered Rate Structure</a:t>
                </a:r>
                <a:endParaRPr lang="en-US" sz="1000" b="0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5321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b="1" dirty="0" smtClean="0"/>
              <a:t>Aware of Tiered Rate</a:t>
            </a:r>
            <a:r>
              <a:rPr lang="en-US" sz="1400" b="1" baseline="0" dirty="0" smtClean="0"/>
              <a:t> Structure</a:t>
            </a:r>
            <a:endParaRPr lang="en-US" sz="1200" b="0" dirty="0" smtClean="0"/>
          </a:p>
          <a:p>
            <a:pPr>
              <a:defRPr sz="1400"/>
            </a:pPr>
            <a:r>
              <a:rPr lang="en-US" sz="1200" b="0" i="1" dirty="0" smtClean="0"/>
              <a:t>(n=3729)</a:t>
            </a:r>
            <a:endParaRPr lang="en-US" sz="1400" i="1" dirty="0"/>
          </a:p>
        </c:rich>
      </c:tx>
      <c:layout>
        <c:manualLayout>
          <c:xMode val="edge"/>
          <c:yMode val="edge"/>
          <c:x val="0.124603174603174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607857611548554"/>
          <c:y val="0.24883820562043577"/>
          <c:w val="0.39927360431297437"/>
          <c:h val="0.6924901574803149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>
                <c:manualLayout>
                  <c:x val="0.14119039807524059"/>
                  <c:y val="3.023445190449312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730150918635177"/>
                  <c:y val="-9.9457011700247143E-3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0.50576562080986864</c:v>
                </c:pt>
                <c:pt idx="1">
                  <c:v>0.49423437919013141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80"/>
      </c:pieChart>
    </c:plotArea>
    <c:legend>
      <c:legendPos val="r"/>
      <c:layout>
        <c:manualLayout>
          <c:xMode val="edge"/>
          <c:yMode val="edge"/>
          <c:x val="0.72031968976850869"/>
          <c:y val="0.53433768044619423"/>
          <c:w val="0.13709639236271937"/>
          <c:h val="0.31641117125984253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kW-Hour</a:t>
            </a:r>
            <a:r>
              <a:rPr lang="en-US" sz="1400" baseline="0" dirty="0" smtClean="0"/>
              <a:t> Point of Rate Increase</a:t>
            </a:r>
            <a:endParaRPr lang="en-US" sz="1400" dirty="0" smtClean="0"/>
          </a:p>
          <a:p>
            <a:pPr>
              <a:defRPr sz="1400"/>
            </a:pPr>
            <a:r>
              <a:rPr lang="en-US" sz="1200" b="0" i="1" dirty="0" smtClean="0"/>
              <a:t>(n=1823)</a:t>
            </a:r>
            <a:endParaRPr lang="en-US" sz="1200" b="0" i="1" dirty="0"/>
          </a:p>
        </c:rich>
      </c:tx>
      <c:layout>
        <c:manualLayout>
          <c:xMode val="edge"/>
          <c:yMode val="edge"/>
          <c:x val="0.38152610738628095"/>
          <c:y val="4.16666666666666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429305032523115"/>
          <c:y val="0.28998414260717409"/>
          <c:w val="0.55897814079210251"/>
          <c:h val="0.462017716535433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Don't know</c:v>
                </c:pt>
                <c:pt idx="1">
                  <c:v>250 KWH</c:v>
                </c:pt>
                <c:pt idx="2">
                  <c:v>600 KWH</c:v>
                </c:pt>
                <c:pt idx="3">
                  <c:v>1000 KWH</c:v>
                </c:pt>
                <c:pt idx="4">
                  <c:v>2000 KWH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0.44</c:v>
                </c:pt>
                <c:pt idx="1">
                  <c:v>0.03</c:v>
                </c:pt>
                <c:pt idx="2">
                  <c:v>0.45</c:v>
                </c:pt>
                <c:pt idx="3">
                  <c:v>0.06</c:v>
                </c:pt>
                <c:pt idx="4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5408640"/>
        <c:axId val="25410176"/>
      </c:barChart>
      <c:catAx>
        <c:axId val="254086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5410176"/>
        <c:crosses val="autoZero"/>
        <c:auto val="1"/>
        <c:lblAlgn val="ctr"/>
        <c:lblOffset val="100"/>
        <c:noMultiLvlLbl val="0"/>
      </c:catAx>
      <c:valAx>
        <c:axId val="25410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0" i="0" baseline="0" dirty="0" smtClean="0">
                    <a:effectLst/>
                    <a:latin typeface="+mn-lt"/>
                  </a:rPr>
                  <a:t>% of respondents aware of Tiered Rate Structure</a:t>
                </a:r>
                <a:endParaRPr lang="en-US" sz="1000" dirty="0">
                  <a:effectLst/>
                  <a:latin typeface="+mn-lt"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5408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162" cy="46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3" tIns="46656" rIns="93313" bIns="46656" numCol="1" anchor="t" anchorCtr="0" compatLnSpc="1">
            <a:prstTxWarp prst="textNoShape">
              <a:avLst/>
            </a:prstTxWarp>
          </a:bodyPr>
          <a:lstStyle>
            <a:lvl1pPr defTabSz="932564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634" y="1"/>
            <a:ext cx="3038162" cy="46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3" tIns="46656" rIns="93313" bIns="46656" numCol="1" anchor="t" anchorCtr="0" compatLnSpc="1">
            <a:prstTxWarp prst="textNoShape">
              <a:avLst/>
            </a:prstTxWarp>
          </a:bodyPr>
          <a:lstStyle>
            <a:lvl1pPr algn="r" defTabSz="932564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62" y="4416430"/>
            <a:ext cx="5607678" cy="418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3" tIns="46656" rIns="93313" bIns="46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64"/>
            <a:ext cx="3038162" cy="46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3" tIns="46656" rIns="93313" bIns="46656" numCol="1" anchor="b" anchorCtr="0" compatLnSpc="1">
            <a:prstTxWarp prst="textNoShape">
              <a:avLst/>
            </a:prstTxWarp>
          </a:bodyPr>
          <a:lstStyle>
            <a:lvl1pPr defTabSz="932564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634" y="8829664"/>
            <a:ext cx="3038162" cy="46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3" tIns="46656" rIns="93313" bIns="46656" numCol="1" anchor="b" anchorCtr="0" compatLnSpc="1">
            <a:prstTxWarp prst="textNoShape">
              <a:avLst/>
            </a:prstTxWarp>
          </a:bodyPr>
          <a:lstStyle>
            <a:lvl1pPr algn="r" defTabSz="932564">
              <a:defRPr sz="1200"/>
            </a:lvl1pPr>
          </a:lstStyle>
          <a:p>
            <a:pPr>
              <a:defRPr/>
            </a:pPr>
            <a:fld id="{7D868953-EF03-4266-9884-B2F0CFA421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638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868953-EF03-4266-9884-B2F0CFA421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75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868953-EF03-4266-9884-B2F0CFA421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79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134938" y="2133600"/>
            <a:ext cx="9009062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0">
                <a:gsLst>
                  <a:gs pos="0">
                    <a:srgbClr val="3FCF4D"/>
                  </a:gs>
                  <a:gs pos="100000">
                    <a:srgbClr val="FFFFFF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FCF4D"/>
                  </a:gs>
                  <a:gs pos="100000">
                    <a:srgbClr val="FFFFFF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34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1963" y="-76200"/>
            <a:ext cx="2143125" cy="6208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-76200"/>
            <a:ext cx="6278563" cy="6208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63" y="-76200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1371600"/>
            <a:ext cx="8574088" cy="47609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63" y="-76200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71600"/>
            <a:ext cx="8574088" cy="47609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63" y="-76200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134938" y="228600"/>
            <a:ext cx="9009062" cy="1052513"/>
            <a:chOff x="0" y="1536"/>
            <a:chExt cx="5675" cy="663"/>
          </a:xfrm>
        </p:grpSpPr>
        <p:grpSp>
          <p:nvGrpSpPr>
            <p:cNvPr id="1030" name="Group 5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06" name="Rectangle 6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0">
                <a:gsLst>
                  <a:gs pos="0">
                    <a:srgbClr val="3FCF4D"/>
                  </a:gs>
                  <a:gs pos="100000">
                    <a:srgbClr val="FFFFFF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2407" name="Rectangle 7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FCF4D"/>
                  </a:gs>
                  <a:gs pos="100000">
                    <a:srgbClr val="FFFFFF"/>
                  </a:gs>
                </a:gsLst>
                <a:path path="rect">
                  <a:fillToRect l="100000" b="10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031" name="Group 8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09" name="Rectangle 9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2410" name="Rectangle 10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102411" name="Rectangle 11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2412" name="Rectangle 12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2413" name="Rectangle 13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122363" y="-76200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607175"/>
            <a:ext cx="29718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900" dirty="0" smtClean="0"/>
              <a:t>2014 Washington Residential Energy Usage Survey</a:t>
            </a:r>
            <a:endParaRPr lang="en-US" sz="900" dirty="0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896225" y="6629400"/>
            <a:ext cx="1247775" cy="217488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C420CBA-E0CF-42EA-9419-8A3C785EF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40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Blip>
          <a:blip r:embed="rId17"/>
        </a:buBlip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FCF4D"/>
        </a:buClr>
        <a:buSzPct val="50000"/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11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Symbol" pitchFamily="18" charset="2"/>
        <a:buChar char="-"/>
        <a:defRPr sz="11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Symbol" pitchFamily="18" charset="2"/>
        <a:buChar char="-"/>
        <a:defRPr sz="11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Symbol" pitchFamily="18" charset="2"/>
        <a:buChar char="-"/>
        <a:defRPr sz="11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Symbol" pitchFamily="18" charset="2"/>
        <a:buChar char="-"/>
        <a:defRPr sz="11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Symbol" pitchFamily="18" charset="2"/>
        <a:buChar char="-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lene@mdcresearch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285750" y="236220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200" b="1" dirty="0" smtClean="0"/>
              <a:t>Washington Residential Energy </a:t>
            </a:r>
          </a:p>
          <a:p>
            <a:pPr algn="ctr"/>
            <a:r>
              <a:rPr lang="en-US" sz="3200" b="1" dirty="0" smtClean="0"/>
              <a:t>Bill Usage and </a:t>
            </a:r>
          </a:p>
          <a:p>
            <a:pPr algn="ctr"/>
            <a:r>
              <a:rPr lang="en-US" sz="3200" b="1" dirty="0"/>
              <a:t>U</a:t>
            </a:r>
            <a:r>
              <a:rPr lang="en-US" sz="3200" b="1" dirty="0" smtClean="0"/>
              <a:t>nderstanding Research</a:t>
            </a:r>
            <a:endParaRPr lang="en-US" sz="2400" b="1" i="1" dirty="0" smtClean="0">
              <a:solidFill>
                <a:schemeClr val="tx2"/>
              </a:solidFill>
            </a:endParaRPr>
          </a:p>
          <a:p>
            <a:pPr algn="ctr"/>
            <a:endParaRPr lang="en-US" sz="2400" b="1" i="1" dirty="0">
              <a:solidFill>
                <a:schemeClr val="tx2"/>
              </a:solidFill>
            </a:endParaRPr>
          </a:p>
          <a:p>
            <a:pPr algn="ctr"/>
            <a:r>
              <a:rPr lang="en-US" sz="2400" b="1" i="1" dirty="0" smtClean="0">
                <a:solidFill>
                  <a:schemeClr val="tx2"/>
                </a:solidFill>
              </a:rPr>
              <a:t>Pacific Power</a:t>
            </a:r>
          </a:p>
          <a:p>
            <a:pPr algn="ctr"/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143000" y="4800600"/>
            <a:ext cx="6792913" cy="1524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Jakob Lahmers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MDC Research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(503) 245-4479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en-US" sz="1200" kern="0" dirty="0" smtClean="0">
                <a:latin typeface="+mn-lt"/>
                <a:hlinkClick r:id="rId3"/>
              </a:rPr>
              <a:t>JakobL@mdcresearch.com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Blip>
                <a:blip r:embed="rId4"/>
              </a:buBlip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33EED3-5AC8-4CDD-8DFE-E9DFA03D4FD7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12763" y="-76200"/>
            <a:ext cx="8402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Household Statistics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US" sz="1400" kern="0" dirty="0" smtClean="0">
              <a:latin typeface="+mn-lt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764400982"/>
              </p:ext>
            </p:extLst>
          </p:nvPr>
        </p:nvGraphicFramePr>
        <p:xfrm>
          <a:off x="0" y="1600200"/>
          <a:ext cx="54864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081834"/>
              </p:ext>
            </p:extLst>
          </p:nvPr>
        </p:nvGraphicFramePr>
        <p:xfrm>
          <a:off x="85165" y="3810000"/>
          <a:ext cx="9049869" cy="21882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61308"/>
                <a:gridCol w="898729"/>
                <a:gridCol w="898729"/>
                <a:gridCol w="898729"/>
                <a:gridCol w="898729"/>
                <a:gridCol w="898729"/>
                <a:gridCol w="898729"/>
                <a:gridCol w="898729"/>
                <a:gridCol w="898729"/>
                <a:gridCol w="898729"/>
              </a:tblGrid>
              <a:tr h="17324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b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Age Ranges in Home</a:t>
                      </a:r>
                      <a:endParaRPr lang="en-US" sz="1200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45720" marR="45720"/>
                </a:tc>
              </a:tr>
              <a:tr h="326813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&lt; 4 years old</a:t>
                      </a:r>
                    </a:p>
                    <a:p>
                      <a:pPr algn="ctr"/>
                      <a:r>
                        <a:rPr lang="en-US" sz="800" b="0" i="1" dirty="0" smtClean="0">
                          <a:solidFill>
                            <a:schemeClr val="tx1"/>
                          </a:solidFill>
                        </a:rPr>
                        <a:t>(n=654)</a:t>
                      </a:r>
                      <a:endParaRPr lang="en-US" sz="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5-12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years old</a:t>
                      </a:r>
                    </a:p>
                    <a:p>
                      <a:pPr algn="ctr"/>
                      <a:r>
                        <a:rPr lang="en-US" sz="800" b="0" i="1" dirty="0" smtClean="0">
                          <a:solidFill>
                            <a:schemeClr val="tx1"/>
                          </a:solidFill>
                        </a:rPr>
                        <a:t>(n=831)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13-18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years old</a:t>
                      </a:r>
                    </a:p>
                    <a:p>
                      <a:pPr algn="ctr"/>
                      <a:r>
                        <a:rPr lang="en-US" sz="800" b="0" i="1" dirty="0" smtClean="0">
                          <a:solidFill>
                            <a:schemeClr val="tx1"/>
                          </a:solidFill>
                        </a:rPr>
                        <a:t>(n=717)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19-24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years old</a:t>
                      </a:r>
                    </a:p>
                    <a:p>
                      <a:pPr algn="ctr"/>
                      <a:r>
                        <a:rPr lang="en-US" sz="800" b="0" i="1" dirty="0" smtClean="0">
                          <a:solidFill>
                            <a:schemeClr val="tx1"/>
                          </a:solidFill>
                        </a:rPr>
                        <a:t>(n=655)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25-34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years old</a:t>
                      </a:r>
                    </a:p>
                    <a:p>
                      <a:pPr algn="ctr"/>
                      <a:r>
                        <a:rPr lang="en-US" sz="800" b="0" i="1" dirty="0" smtClean="0">
                          <a:solidFill>
                            <a:schemeClr val="tx1"/>
                          </a:solidFill>
                        </a:rPr>
                        <a:t>(n=927)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35-44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years old</a:t>
                      </a:r>
                    </a:p>
                    <a:p>
                      <a:pPr algn="ctr"/>
                      <a:r>
                        <a:rPr lang="en-US" sz="800" b="0" i="1" dirty="0" smtClean="0">
                          <a:solidFill>
                            <a:schemeClr val="tx1"/>
                          </a:solidFill>
                        </a:rPr>
                        <a:t>(n=930)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45-54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years old</a:t>
                      </a:r>
                    </a:p>
                    <a:p>
                      <a:pPr algn="ctr"/>
                      <a:r>
                        <a:rPr lang="en-US" sz="800" b="0" i="1" dirty="0" smtClean="0">
                          <a:solidFill>
                            <a:schemeClr val="tx1"/>
                          </a:solidFill>
                        </a:rPr>
                        <a:t>(n=1105)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55-64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years old</a:t>
                      </a:r>
                    </a:p>
                    <a:p>
                      <a:pPr algn="ctr"/>
                      <a:r>
                        <a:rPr lang="en-US" sz="800" b="0" i="1" dirty="0" smtClean="0">
                          <a:solidFill>
                            <a:schemeClr val="tx1"/>
                          </a:solidFill>
                        </a:rPr>
                        <a:t>(n=1375)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65+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years old</a:t>
                      </a:r>
                    </a:p>
                    <a:p>
                      <a:pPr algn="ctr"/>
                      <a:r>
                        <a:rPr lang="en-US" sz="800" b="0" i="1" dirty="0" smtClean="0">
                          <a:solidFill>
                            <a:schemeClr val="tx1"/>
                          </a:solidFill>
                        </a:rPr>
                        <a:t>(n=1391)</a:t>
                      </a:r>
                    </a:p>
                  </a:txBody>
                  <a:tcPr anchor="b"/>
                </a:tc>
              </a:tr>
              <a:tr h="13558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</a:t>
                      </a:r>
                      <a:endParaRPr lang="en-US" sz="1000" dirty="0"/>
                    </a:p>
                  </a:txBody>
                  <a:tcPr marR="9144" marT="9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37%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355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person</a:t>
                      </a:r>
                    </a:p>
                  </a:txBody>
                  <a:tcPr marR="9144" marT="9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355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people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R="9144" marT="9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34%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355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 people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R="9144" marT="9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</a:tr>
              <a:tr h="1870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 people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R="9144" marT="9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&lt;1%</a:t>
                      </a:r>
                    </a:p>
                  </a:txBody>
                  <a:tcPr marL="9525" marR="9525" marT="9525" marB="0" anchor="b"/>
                </a:tc>
              </a:tr>
              <a:tr h="1870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 people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R="9144" marT="9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70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 people</a:t>
                      </a:r>
                    </a:p>
                  </a:txBody>
                  <a:tcPr marR="9144" marT="9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870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7+ people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R="9144" marT="9144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&lt;1%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6172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800" i="1" dirty="0" smtClean="0"/>
              <a:t>Q47	How many people including yourself  live at your home?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Q52</a:t>
            </a:r>
            <a:r>
              <a:rPr lang="en-US" sz="800" i="1" dirty="0"/>
              <a:t>	</a:t>
            </a:r>
            <a:r>
              <a:rPr lang="en-US" sz="800" i="1" dirty="0" smtClean="0"/>
              <a:t>Do you own or rent your home?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Q54	Including you, how many people in the each of the following age ranges usually live in your home?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29643007"/>
              </p:ext>
            </p:extLst>
          </p:nvPr>
        </p:nvGraphicFramePr>
        <p:xfrm>
          <a:off x="4953000" y="1600200"/>
          <a:ext cx="35052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763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33EED3-5AC8-4CDD-8DFE-E9DFA03D4FD7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12763" y="-76200"/>
            <a:ext cx="8402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Personal Statistics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US" sz="1400" kern="0" dirty="0" smtClean="0">
              <a:latin typeface="+mn-lt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618945445"/>
              </p:ext>
            </p:extLst>
          </p:nvPr>
        </p:nvGraphicFramePr>
        <p:xfrm>
          <a:off x="4714081" y="1600200"/>
          <a:ext cx="4429919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923991653"/>
              </p:ext>
            </p:extLst>
          </p:nvPr>
        </p:nvGraphicFramePr>
        <p:xfrm>
          <a:off x="71120" y="1600200"/>
          <a:ext cx="501913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66181" y="3459318"/>
            <a:ext cx="2247900" cy="2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Median Household Income: $52K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2409110"/>
            <a:ext cx="1295400" cy="2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Median Age: </a:t>
            </a:r>
            <a:r>
              <a:rPr lang="en-US" sz="1000" dirty="0" smtClean="0"/>
              <a:t>57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6044625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800" i="1" dirty="0" smtClean="0"/>
              <a:t>Q53	Are you aware that Pacific Power has programs to help you buy more energy efficient appliances and equipment for your home?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Q55	Which of the following best represents your age?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Q56	Which of the following best describes your total annual household income before taxes and deductions?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Q57	Have you received energy financial assistance from any state agency or non-profit organization?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274126412"/>
              </p:ext>
            </p:extLst>
          </p:nvPr>
        </p:nvGraphicFramePr>
        <p:xfrm>
          <a:off x="4191000" y="3962400"/>
          <a:ext cx="495300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6938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dirty="0" smtClean="0"/>
              <a:t>Research Objectives &amp; Methodology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0679" y="1371600"/>
            <a:ext cx="8726488" cy="5257800"/>
          </a:xfrm>
        </p:spPr>
        <p:txBody>
          <a:bodyPr/>
          <a:lstStyle/>
          <a:p>
            <a:pPr eaLnBrk="1" hangingPunct="1">
              <a:buSzPct val="100000"/>
              <a:buNone/>
            </a:pPr>
            <a:r>
              <a:rPr lang="en-US" sz="1600" b="1" u="sng" dirty="0" smtClean="0"/>
              <a:t>Objectives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dirty="0"/>
              <a:t>T</a:t>
            </a:r>
            <a:r>
              <a:rPr lang="en-US" sz="1400" dirty="0" smtClean="0"/>
              <a:t>his research will help PacifiCorp understand the degree to which customers monitor their electrical consumption, and evaluate awareness and understanding of the tiered rate structure in Washington.</a:t>
            </a:r>
            <a:endParaRPr lang="en-US" sz="1400" dirty="0"/>
          </a:p>
          <a:p>
            <a:pPr marL="0" indent="0" eaLnBrk="1" hangingPunct="1">
              <a:buSzPct val="100000"/>
              <a:buNone/>
            </a:pPr>
            <a:endParaRPr lang="en-US" sz="1400" dirty="0" smtClean="0"/>
          </a:p>
          <a:p>
            <a:pPr eaLnBrk="1" hangingPunct="1">
              <a:buSzPct val="100000"/>
              <a:buNone/>
            </a:pPr>
            <a:r>
              <a:rPr lang="en-US" sz="1600" b="1" u="sng" dirty="0" smtClean="0"/>
              <a:t>Methodology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dirty="0" smtClean="0"/>
              <a:t>A total of </a:t>
            </a:r>
            <a:r>
              <a:rPr lang="en-US" sz="1400" dirty="0" smtClean="0"/>
              <a:t>three-thousand seven-hundred and eighty-seven </a:t>
            </a:r>
            <a:r>
              <a:rPr lang="en-US" sz="1400" dirty="0" smtClean="0"/>
              <a:t>(n=3,787) residential customers were surveyed between May 15, 2014 and June </a:t>
            </a:r>
            <a:r>
              <a:rPr lang="en-US" sz="1400" dirty="0"/>
              <a:t>9</a:t>
            </a:r>
            <a:r>
              <a:rPr lang="en-US" sz="1400" dirty="0" smtClean="0"/>
              <a:t>, 2014, via a combination of paper mail surveys and online surveys.</a:t>
            </a:r>
          </a:p>
          <a:p>
            <a:pPr lvl="1" eaLnBrk="1" hangingPunct="1">
              <a:buSzPct val="100000"/>
              <a:buFont typeface="Wingdings" pitchFamily="2" charset="2"/>
              <a:buChar char="§"/>
            </a:pPr>
            <a:r>
              <a:rPr lang="en-US" sz="1200" dirty="0" smtClean="0"/>
              <a:t>A list of 4,000 Washington residential customers was provided by PacifiCorp for mailing of paper surveys.</a:t>
            </a:r>
          </a:p>
          <a:p>
            <a:pPr lvl="1" eaLnBrk="1" hangingPunct="1">
              <a:buSzPct val="100000"/>
              <a:buFont typeface="Wingdings" pitchFamily="2" charset="2"/>
              <a:buChar char="§"/>
            </a:pPr>
            <a:r>
              <a:rPr lang="en-US" sz="1200" dirty="0" smtClean="0"/>
              <a:t>A list of 33,806 Washington residential customers was issued an email inviting them to participate in the online survey.</a:t>
            </a:r>
          </a:p>
          <a:p>
            <a:pPr lvl="1" eaLnBrk="1" hangingPunct="1">
              <a:buSzPct val="100000"/>
              <a:buFont typeface="Wingdings" pitchFamily="2" charset="2"/>
              <a:buChar char="§"/>
            </a:pPr>
            <a:r>
              <a:rPr lang="en-US" sz="1200" dirty="0" smtClean="0"/>
              <a:t>Customers receiving the mailed paper survey were also given the opportunity to participate online, if preferred.</a:t>
            </a:r>
          </a:p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r>
              <a:rPr lang="en-US" sz="1400" dirty="0" smtClean="0"/>
              <a:t>All respondents were screened to be the person in the household most likely to review and pay their Pacific Power electric bill.</a:t>
            </a:r>
          </a:p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r>
              <a:rPr lang="en-US" sz="1400" dirty="0" smtClean="0"/>
              <a:t>The maximum sampling variability for a sample of n=3,787 at the 95% confidence level is ±1.6%.</a:t>
            </a:r>
          </a:p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r>
              <a:rPr lang="en-US" sz="1400" dirty="0" smtClean="0"/>
              <a:t>This study was conducted by MDC Research.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896225" y="6629400"/>
            <a:ext cx="1247775" cy="2174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CE4340-E261-4070-A2BA-77075EAE69E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CE4340-E261-4070-A2BA-77075EAE69EC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381000" y="-7620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200" b="1" i="1" dirty="0" smtClean="0"/>
              <a:t>Key Findings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30679" y="1371600"/>
            <a:ext cx="8726488" cy="5257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Blip>
                <a:blip r:embed="rId3"/>
              </a:buBlip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FCF4D"/>
              </a:buClr>
              <a:buSzPct val="50000"/>
              <a:buFont typeface="Wingdings" pitchFamily="2" charset="2"/>
              <a:buChar char="Ø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Char char="•"/>
              <a:defRPr sz="11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Symbol" pitchFamily="18" charset="2"/>
              <a:buChar char="-"/>
              <a:defRPr sz="11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Symbol" pitchFamily="18" charset="2"/>
              <a:buChar char="-"/>
              <a:defRPr sz="11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Symbol" pitchFamily="18" charset="2"/>
              <a:buChar char="-"/>
              <a:defRPr sz="11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Symbol" pitchFamily="18" charset="2"/>
              <a:buChar char="-"/>
              <a:defRPr sz="11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Symbol" pitchFamily="18" charset="2"/>
              <a:buChar char="-"/>
              <a:defRPr sz="11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SzPct val="100000"/>
              <a:buNone/>
            </a:pPr>
            <a:r>
              <a:rPr lang="en-US" sz="1600" b="1" u="sng" kern="0" dirty="0"/>
              <a:t>Reviewing and Paying Electric Bills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kern="0" dirty="0"/>
              <a:t>More than half review the detailed items on their bills.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kern="0" dirty="0" smtClean="0"/>
              <a:t>The </a:t>
            </a:r>
            <a:r>
              <a:rPr lang="en-US" sz="1400" kern="0" dirty="0"/>
              <a:t>average household electric bill is </a:t>
            </a:r>
            <a:r>
              <a:rPr lang="en-US" sz="1400" kern="0" dirty="0" smtClean="0"/>
              <a:t>reported to be $124 </a:t>
            </a:r>
            <a:r>
              <a:rPr lang="en-US" sz="1400" kern="0" dirty="0"/>
              <a:t>per month.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kern="0" dirty="0" smtClean="0"/>
              <a:t>Nearly three in ten customers track </a:t>
            </a:r>
            <a:r>
              <a:rPr lang="en-US" sz="1400" kern="0" dirty="0"/>
              <a:t>their </a:t>
            </a:r>
            <a:r>
              <a:rPr lang="en-US" sz="1400" kern="0" dirty="0" smtClean="0"/>
              <a:t>kWh energy use</a:t>
            </a:r>
            <a:r>
              <a:rPr lang="en-US" sz="1400" kern="0" dirty="0"/>
              <a:t>; of those who do, reviewing the bill is the most common </a:t>
            </a:r>
            <a:r>
              <a:rPr lang="en-US" sz="1400" kern="0" dirty="0" smtClean="0"/>
              <a:t>method.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kern="0" dirty="0" smtClean="0"/>
              <a:t>When asked how many kWh are used on a monthly basis, more than half “don’t know.”</a:t>
            </a:r>
            <a:endParaRPr lang="en-US" sz="1400" kern="0" dirty="0"/>
          </a:p>
          <a:p>
            <a:pPr eaLnBrk="1" hangingPunct="1">
              <a:buSzPct val="100000"/>
              <a:buFont typeface="Wingdings" pitchFamily="2" charset="2"/>
              <a:buChar char="§"/>
            </a:pPr>
            <a:endParaRPr lang="en-US" sz="1400" kern="0" dirty="0"/>
          </a:p>
          <a:p>
            <a:pPr eaLnBrk="1" hangingPunct="1">
              <a:buSzPct val="100000"/>
              <a:buNone/>
            </a:pPr>
            <a:r>
              <a:rPr lang="en-US" sz="1600" b="1" u="sng" kern="0" dirty="0"/>
              <a:t>Tiered Rate Structure Awareness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kern="0" dirty="0" smtClean="0"/>
              <a:t>Half are </a:t>
            </a:r>
            <a:r>
              <a:rPr lang="en-US" sz="1400" kern="0" dirty="0"/>
              <a:t>aware of the tiered rate structure.  Of </a:t>
            </a:r>
            <a:r>
              <a:rPr lang="en-US" sz="1400" kern="0" dirty="0" smtClean="0"/>
              <a:t>those aware, over two in five consider </a:t>
            </a:r>
            <a:r>
              <a:rPr lang="en-US" sz="1400" kern="0" dirty="0"/>
              <a:t>themselves “somewhat aware.”</a:t>
            </a:r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kern="0" dirty="0" smtClean="0"/>
              <a:t>Just over half </a:t>
            </a:r>
            <a:r>
              <a:rPr lang="en-US" sz="1400" kern="0" dirty="0"/>
              <a:t>believe that 6</a:t>
            </a:r>
            <a:r>
              <a:rPr lang="en-US" sz="1400" kern="0" dirty="0" smtClean="0"/>
              <a:t>00 </a:t>
            </a:r>
            <a:r>
              <a:rPr lang="en-US" sz="1400" kern="0" dirty="0"/>
              <a:t>kilowatt-hours is the point at which the rate increases</a:t>
            </a:r>
            <a:r>
              <a:rPr lang="en-US" sz="1400" kern="0" dirty="0" smtClean="0"/>
              <a:t>.  An additional 44% say they “don’t know.”</a:t>
            </a:r>
            <a:endParaRPr lang="en-US" sz="1400" kern="0" dirty="0"/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kern="0" dirty="0" smtClean="0"/>
              <a:t>One in three are aware there are two tiers in WA.  Over three in four find </a:t>
            </a:r>
            <a:r>
              <a:rPr lang="en-US" sz="1400" kern="0" dirty="0"/>
              <a:t>the tiered rate structure easy to </a:t>
            </a:r>
            <a:r>
              <a:rPr lang="en-US" sz="1400" kern="0" dirty="0" smtClean="0"/>
              <a:t>understand.</a:t>
            </a:r>
            <a:endParaRPr lang="en-US" sz="1400" kern="0" dirty="0"/>
          </a:p>
          <a:p>
            <a:pPr eaLnBrk="1" hangingPunct="1">
              <a:buSzPct val="100000"/>
              <a:buFont typeface="Wingdings" pitchFamily="2" charset="2"/>
              <a:buChar char="§"/>
            </a:pPr>
            <a:r>
              <a:rPr lang="en-US" sz="1400" kern="0" dirty="0" smtClean="0"/>
              <a:t>When asked to rate agreement with different rate structures, over half “strongly” or “somewhat” agree with a flat rate, which one third agree with a structure that involves a higher basic charge and lower energy tier rates for each kWh.</a:t>
            </a:r>
            <a:endParaRPr lang="en-US" sz="1400" kern="0" dirty="0"/>
          </a:p>
          <a:p>
            <a:pPr eaLnBrk="1" hangingPunct="1">
              <a:buSzPct val="100000"/>
              <a:buFont typeface="Wingdings" pitchFamily="2" charset="2"/>
              <a:buChar char="§"/>
            </a:pPr>
            <a:endParaRPr lang="en-US" sz="1400" kern="0" dirty="0" smtClean="0"/>
          </a:p>
          <a:p>
            <a:pPr eaLnBrk="1" hangingPunct="1">
              <a:buSzPct val="100000"/>
              <a:buFont typeface="Wingdings" pitchFamily="2" charset="2"/>
              <a:buChar char="§"/>
            </a:pPr>
            <a:endParaRPr lang="en-US" sz="1400" kern="0" dirty="0"/>
          </a:p>
          <a:p>
            <a:pPr eaLnBrk="1" hangingPunct="1">
              <a:buSzPct val="100000"/>
              <a:buFont typeface="Wingdings" pitchFamily="2" charset="2"/>
              <a:buChar char="§"/>
            </a:pPr>
            <a:endParaRPr lang="en-US" sz="1400" kern="0" dirty="0" smtClean="0"/>
          </a:p>
          <a:p>
            <a:pPr eaLnBrk="1" hangingPunct="1">
              <a:buSzPct val="100000"/>
              <a:buFont typeface="Wingdings" pitchFamily="2" charset="2"/>
              <a:buChar char="§"/>
            </a:pPr>
            <a:endParaRPr lang="en-US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291718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33EED3-5AC8-4CDD-8DFE-E9DFA03D4FD7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12763" y="-76200"/>
            <a:ext cx="8402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Reviewing and Paying Electric Bills 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US" sz="1400" kern="0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6337756"/>
            <a:ext cx="868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800" i="1" dirty="0" smtClean="0"/>
              <a:t>Q32	Which of the following statements best describes how you typically review and pay your electric bill?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957795848"/>
              </p:ext>
            </p:extLst>
          </p:nvPr>
        </p:nvGraphicFramePr>
        <p:xfrm>
          <a:off x="952500" y="2133600"/>
          <a:ext cx="72771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endParaRPr lang="en-US" sz="1400" kern="0" dirty="0" smtClean="0">
              <a:latin typeface="+mn-lt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1400" kern="0" dirty="0" smtClean="0"/>
              <a:t>More than half of respondents state that they review the detailed items on their bills.</a:t>
            </a:r>
            <a:endParaRPr lang="en-US" sz="1400" kern="0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US" sz="1400" kern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554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33EED3-5AC8-4CDD-8DFE-E9DFA03D4FD7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12763" y="-76200"/>
            <a:ext cx="8402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Average Spending and Usage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US" sz="1400" kern="0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6248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800" i="1" dirty="0" smtClean="0"/>
              <a:t>Q33	Averaged across all seasons of the year, how much do you spend per month on electricity?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Q3</a:t>
            </a:r>
            <a:r>
              <a:rPr lang="en-US" sz="800" i="1" dirty="0"/>
              <a:t>8</a:t>
            </a:r>
            <a:r>
              <a:rPr lang="en-US" sz="800" i="1" dirty="0" smtClean="0"/>
              <a:t>	On average, how many kilowatt-hours of electricity do you use in a typical month for your home?</a:t>
            </a:r>
          </a:p>
          <a:p>
            <a:pPr>
              <a:tabLst>
                <a:tab pos="457200" algn="l"/>
              </a:tabLst>
            </a:pPr>
            <a:endParaRPr lang="en-US" sz="800" i="1" dirty="0" smtClean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536654017"/>
              </p:ext>
            </p:extLst>
          </p:nvPr>
        </p:nvGraphicFramePr>
        <p:xfrm>
          <a:off x="952500" y="2133600"/>
          <a:ext cx="7315200" cy="16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endParaRPr lang="en-US" sz="1400" kern="0" dirty="0" smtClean="0">
              <a:latin typeface="+mn-lt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971800" y="4328809"/>
            <a:ext cx="3048000" cy="1066800"/>
          </a:xfrm>
          <a:prstGeom prst="wedgeRectCallout">
            <a:avLst>
              <a:gd name="adj1" fmla="val -50142"/>
              <a:gd name="adj2" fmla="val 2933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Average Monthly Spending:</a:t>
            </a:r>
          </a:p>
          <a:p>
            <a:pPr algn="ctr"/>
            <a:r>
              <a:rPr lang="en-US" sz="1200" i="1" dirty="0" smtClean="0"/>
              <a:t>(n=3,542)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 smtClean="0"/>
              <a:t>$124*</a:t>
            </a:r>
            <a:endParaRPr lang="en-US" sz="1400" b="1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1400" kern="0" dirty="0"/>
              <a:t>Just over half</a:t>
            </a:r>
            <a:r>
              <a:rPr lang="en-US" sz="1400" kern="0" dirty="0" smtClean="0">
                <a:latin typeface="+mn-lt"/>
              </a:rPr>
              <a:t> don’t know how many kilowatt-hours they use each month.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47589" y="6025753"/>
            <a:ext cx="2628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800" i="1" dirty="0" smtClean="0"/>
              <a:t>* Excludes outliers, $1000+ and less than $10</a:t>
            </a:r>
          </a:p>
        </p:txBody>
      </p:sp>
    </p:spTree>
    <p:extLst>
      <p:ext uri="{BB962C8B-B14F-4D97-AF65-F5344CB8AC3E}">
        <p14:creationId xmlns:p14="http://schemas.microsoft.com/office/powerpoint/2010/main" val="353977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33EED3-5AC8-4CDD-8DFE-E9DFA03D4FD7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12763" y="-76200"/>
            <a:ext cx="8402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Kilowatt-hours Usage Awareness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US" sz="1400" kern="0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60960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800" i="1" dirty="0" smtClean="0"/>
              <a:t>Q34	Are you aware that electric utilities charge customers based on how many kilowatt-hours of electricity they use each month?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Q35	Do you typically keep track of how many kilowatt-hours of electricity your household uses each month?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Q36	How do you keep track of your monthly kilowatt-hour usage of electricity: by reviewing your electric bill, by reading your electric meter, or both?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Q37	On average, how many times a month do you read your electric meter?</a:t>
            </a:r>
          </a:p>
          <a:p>
            <a:pPr>
              <a:tabLst>
                <a:tab pos="457200" algn="l"/>
              </a:tabLst>
            </a:pPr>
            <a:endParaRPr lang="en-US" sz="800" i="1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endParaRPr lang="en-US" sz="1400" kern="0" dirty="0" smtClean="0">
              <a:latin typeface="+mn-lt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845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1400" kern="0" dirty="0" smtClean="0"/>
              <a:t>Nearly three in ten track energy usage.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1400" kern="0" dirty="0" smtClean="0"/>
              <a:t>Reviewing the bill is the most common way to track energy usage.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US" sz="1400" kern="0" dirty="0" smtClean="0">
              <a:latin typeface="+mn-lt"/>
            </a:endParaRP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788851940"/>
              </p:ext>
            </p:extLst>
          </p:nvPr>
        </p:nvGraphicFramePr>
        <p:xfrm>
          <a:off x="5029200" y="4191000"/>
          <a:ext cx="3657600" cy="183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2705655212"/>
              </p:ext>
            </p:extLst>
          </p:nvPr>
        </p:nvGraphicFramePr>
        <p:xfrm>
          <a:off x="317990" y="4191000"/>
          <a:ext cx="438150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600387377"/>
              </p:ext>
            </p:extLst>
          </p:nvPr>
        </p:nvGraphicFramePr>
        <p:xfrm>
          <a:off x="838200" y="2209800"/>
          <a:ext cx="3657600" cy="183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91660062"/>
              </p:ext>
            </p:extLst>
          </p:nvPr>
        </p:nvGraphicFramePr>
        <p:xfrm>
          <a:off x="3889131" y="2057400"/>
          <a:ext cx="51054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4923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33EED3-5AC8-4CDD-8DFE-E9DFA03D4FD7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12763" y="-76200"/>
            <a:ext cx="8402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Tiered Rate Structure Awareness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US" sz="1400" kern="0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6197025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800" i="1" dirty="0" smtClean="0"/>
              <a:t>Q39	Are you aware that Pacific Power charges residential customers a tired rate where you pay a higher amount per kilowatt-hour as you use more electricity?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Q40	How aware are you of the levels or tiers and the different amounts charged depending on how much electricity you use?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Q41	Which of the following best represents the kilowatt-hour point at which residential customers start to pay a higher rate for their monthly energy usage?</a:t>
            </a:r>
          </a:p>
          <a:p>
            <a:pPr>
              <a:tabLst>
                <a:tab pos="457200" algn="l"/>
              </a:tabLst>
            </a:pPr>
            <a:endParaRPr lang="en-US" sz="800" i="1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endParaRPr lang="en-US" sz="1400" kern="0" dirty="0" smtClean="0">
              <a:latin typeface="+mn-lt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83299664"/>
              </p:ext>
            </p:extLst>
          </p:nvPr>
        </p:nvGraphicFramePr>
        <p:xfrm>
          <a:off x="3276600" y="2133600"/>
          <a:ext cx="51054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85800" y="1424077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 sz="1400" kern="0" dirty="0">
                <a:latin typeface="+mn-lt"/>
              </a:rPr>
              <a:t>H</a:t>
            </a:r>
            <a:r>
              <a:rPr lang="en-US" sz="1400" kern="0" dirty="0" smtClean="0">
                <a:latin typeface="+mn-lt"/>
              </a:rPr>
              <a:t>alf of respondents are aware of the tiered rate structure.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 sz="1400" kern="0" dirty="0" smtClean="0">
                <a:latin typeface="+mn-lt"/>
              </a:rPr>
              <a:t>Of those aware, nearly half consider themselves “somewhat aware.”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807880729"/>
              </p:ext>
            </p:extLst>
          </p:nvPr>
        </p:nvGraphicFramePr>
        <p:xfrm>
          <a:off x="381000" y="2286000"/>
          <a:ext cx="3657600" cy="183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2752890168"/>
              </p:ext>
            </p:extLst>
          </p:nvPr>
        </p:nvGraphicFramePr>
        <p:xfrm>
          <a:off x="399691" y="4191000"/>
          <a:ext cx="6764216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520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33EED3-5AC8-4CDD-8DFE-E9DFA03D4FD7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12763" y="-76200"/>
            <a:ext cx="8402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Tiered Rate Structure Opinion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en-US" sz="1400" kern="0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5598679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800" i="1" dirty="0" smtClean="0"/>
              <a:t>Q42	With Pacific Power’s tiered rate, customers pay an increasing amount per kilowatt-hour of electricity used.  There are two levels or tiers: before now, were you aware of  these 	levels or tiers and the different amounts charged depending on how much electricity you use?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Q43	How easy or difficult do you think a tiered rate structure is to understand?  Would you say it’s…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Q44	Has the tiered rate structure influenced your electricity usage decisions?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Q45	Using a scale of ‘strongly agree’, ‘somewhat agree’, ‘somewhat disagree’ and ‘strongly disagree’, how much do you agree with the following statement: I would rather pay the 	same rate for each kilowatt-hour than have the tiered rate structure.</a:t>
            </a:r>
          </a:p>
          <a:p>
            <a:pPr>
              <a:tabLst>
                <a:tab pos="457200" algn="l"/>
              </a:tabLst>
            </a:pPr>
            <a:r>
              <a:rPr lang="en-US" sz="800" i="1" dirty="0" smtClean="0"/>
              <a:t>Q46</a:t>
            </a:r>
            <a:r>
              <a:rPr lang="en-US" sz="800" i="1" dirty="0"/>
              <a:t>	Using a scale of ‘strongly agree’, ‘somewhat agree’, ‘somewhat disagree’ and ‘strongly disagree’, how much do you agree with the following statement: I would rather pay </a:t>
            </a:r>
            <a:r>
              <a:rPr lang="en-US" sz="800" i="1" dirty="0" smtClean="0"/>
              <a:t>a higher </a:t>
            </a:r>
            <a:r>
              <a:rPr lang="en-US" sz="800" i="1" dirty="0"/>
              <a:t>	</a:t>
            </a:r>
            <a:r>
              <a:rPr lang="en-US" sz="800" i="1" dirty="0" smtClean="0"/>
              <a:t>Basic Charge and lower energy tier rates </a:t>
            </a:r>
            <a:r>
              <a:rPr lang="en-US" sz="800" i="1" dirty="0"/>
              <a:t>for each </a:t>
            </a:r>
            <a:r>
              <a:rPr lang="en-US" sz="800" i="1" dirty="0" smtClean="0"/>
              <a:t>kilowatt-hour.</a:t>
            </a:r>
            <a:endParaRPr lang="en-US" sz="800" i="1" dirty="0"/>
          </a:p>
          <a:p>
            <a:pPr>
              <a:tabLst>
                <a:tab pos="457200" algn="l"/>
              </a:tabLst>
            </a:pPr>
            <a:endParaRPr lang="en-US" sz="800" i="1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endParaRPr lang="en-US" sz="1400" kern="0" dirty="0" smtClean="0">
              <a:latin typeface="+mn-lt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86685666"/>
              </p:ext>
            </p:extLst>
          </p:nvPr>
        </p:nvGraphicFramePr>
        <p:xfrm>
          <a:off x="3898900" y="1828800"/>
          <a:ext cx="51054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33400" y="12192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1400" kern="0" dirty="0"/>
              <a:t>T</a:t>
            </a:r>
            <a:r>
              <a:rPr lang="en-US" sz="1400" kern="0" dirty="0" smtClean="0"/>
              <a:t>wo </a:t>
            </a:r>
            <a:r>
              <a:rPr lang="en-US" sz="1400" kern="0" dirty="0"/>
              <a:t>thirds </a:t>
            </a:r>
            <a:r>
              <a:rPr lang="en-US" sz="1400" kern="0" dirty="0" smtClean="0">
                <a:latin typeface="+mn-lt"/>
              </a:rPr>
              <a:t>of respondents were previously unaware of the tiered rate structure, and 56% state that it does not influence their usage decisions.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 sz="1400" kern="0" dirty="0" smtClean="0">
                <a:latin typeface="+mn-lt"/>
              </a:rPr>
              <a:t>Three quarters consider a tiered rate easy to understand.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2056227083"/>
              </p:ext>
            </p:extLst>
          </p:nvPr>
        </p:nvGraphicFramePr>
        <p:xfrm>
          <a:off x="5029200" y="3886200"/>
          <a:ext cx="3657600" cy="183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3275448478"/>
              </p:ext>
            </p:extLst>
          </p:nvPr>
        </p:nvGraphicFramePr>
        <p:xfrm>
          <a:off x="0" y="3800168"/>
          <a:ext cx="571500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2758665817"/>
              </p:ext>
            </p:extLst>
          </p:nvPr>
        </p:nvGraphicFramePr>
        <p:xfrm>
          <a:off x="762000" y="1981200"/>
          <a:ext cx="3657600" cy="183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3782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285750" y="228600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200" b="1" dirty="0" smtClean="0"/>
              <a:t>Household Information</a:t>
            </a:r>
          </a:p>
          <a:p>
            <a:pPr algn="ctr"/>
            <a:endParaRPr lang="en-US" sz="2400" b="1" i="1" dirty="0" smtClean="0">
              <a:solidFill>
                <a:schemeClr val="tx2"/>
              </a:solidFill>
            </a:endParaRPr>
          </a:p>
          <a:p>
            <a:pPr algn="ctr"/>
            <a:r>
              <a:rPr lang="en-US" sz="2400" b="1" i="1" dirty="0" smtClean="0">
                <a:solidFill>
                  <a:schemeClr val="tx2"/>
                </a:solidFill>
              </a:rPr>
              <a:t>Washington Customers</a:t>
            </a:r>
          </a:p>
          <a:p>
            <a:pPr algn="ctr"/>
            <a:endParaRPr lang="en-US" sz="20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30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A4E8AA"/>
      </a:accent1>
      <a:accent2>
        <a:srgbClr val="7450A0"/>
      </a:accent2>
      <a:accent3>
        <a:srgbClr val="FFFFFF"/>
      </a:accent3>
      <a:accent4>
        <a:srgbClr val="000000"/>
      </a:accent4>
      <a:accent5>
        <a:srgbClr val="CFF2D2"/>
      </a:accent5>
      <a:accent6>
        <a:srgbClr val="684891"/>
      </a:accent6>
      <a:hlink>
        <a:srgbClr val="3EB6A8"/>
      </a:hlink>
      <a:folHlink>
        <a:srgbClr val="DED4EA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Compliance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2013-01-11T08:00:00+00:00</OpenedDate>
    <Date1 xmlns="dc463f71-b30c-4ab2-9473-d307f9d35888">2014-08-01T07:00:00+00:00</Date1>
    <IsDocumentOrder xmlns="dc463f71-b30c-4ab2-9473-d307f9d35888" xsi:nil="true"/>
    <IsHighlyConfidential xmlns="dc463f71-b30c-4ab2-9473-d307f9d35888">false</IsHighlyConfidential>
    <CaseCompanyNames xmlns="dc463f71-b30c-4ab2-9473-d307f9d35888">Pacific Power &amp; Light Company</CaseCompanyNames>
    <DocketNumber xmlns="dc463f71-b30c-4ab2-9473-d307f9d35888">130043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A76616498D7811449987485091DF42B7" ma:contentTypeVersion="135" ma:contentTypeDescription="" ma:contentTypeScope="" ma:versionID="ea582effef2760cff9dab7cbb939c496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B18DC5-DA7B-4EBD-AA4B-5CC9A40D5FF2}"/>
</file>

<file path=customXml/itemProps2.xml><?xml version="1.0" encoding="utf-8"?>
<ds:datastoreItem xmlns:ds="http://schemas.openxmlformats.org/officeDocument/2006/customXml" ds:itemID="{D0FB37AE-0080-40CF-90E3-923FF8F34DF4}"/>
</file>

<file path=customXml/itemProps3.xml><?xml version="1.0" encoding="utf-8"?>
<ds:datastoreItem xmlns:ds="http://schemas.openxmlformats.org/officeDocument/2006/customXml" ds:itemID="{89B5737A-1A84-4D32-A7B0-51F869701FEC}"/>
</file>

<file path=customXml/itemProps4.xml><?xml version="1.0" encoding="utf-8"?>
<ds:datastoreItem xmlns:ds="http://schemas.openxmlformats.org/officeDocument/2006/customXml" ds:itemID="{1056B387-781F-4326-BEB7-B829905FBE3B}"/>
</file>

<file path=docProps/app.xml><?xml version="1.0" encoding="utf-8"?>
<Properties xmlns="http://schemas.openxmlformats.org/officeDocument/2006/extended-properties" xmlns:vt="http://schemas.openxmlformats.org/officeDocument/2006/docPropsVTypes">
  <TotalTime>11412</TotalTime>
  <Words>990</Words>
  <Application>Microsoft Office PowerPoint</Application>
  <PresentationFormat>On-screen Show (4:3)</PresentationFormat>
  <Paragraphs>249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Blends</vt:lpstr>
      <vt:lpstr>PowerPoint Presentation</vt:lpstr>
      <vt:lpstr>Research Objectives &amp; Methodology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Market Decisions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irene</dc:creator>
  <cp:lastModifiedBy>Lindstrom, Steve</cp:lastModifiedBy>
  <cp:revision>938</cp:revision>
  <cp:lastPrinted>2013-03-12T17:50:17Z</cp:lastPrinted>
  <dcterms:created xsi:type="dcterms:W3CDTF">2006-03-29T23:15:07Z</dcterms:created>
  <dcterms:modified xsi:type="dcterms:W3CDTF">2014-07-01T16:12:09Z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0x0101006E56B4D1795A2E4DB2F0B01679ED314A00A76616498D7811449987485091DF42B7</vt:lpwstr>
  </property>
  <property fmtid="{D5CDD505-2E9C-101B-9397-08002B2CF9AE}" pid="3" name="_docset_NoMedatataSyncRequired">
    <vt:lpwstr>False</vt:lpwstr>
  </property>
</Properties>
</file>