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2" r:id="rId6"/>
    <p:sldId id="268" r:id="rId7"/>
    <p:sldId id="269" r:id="rId8"/>
    <p:sldId id="276" r:id="rId9"/>
    <p:sldId id="282" r:id="rId10"/>
    <p:sldId id="290" r:id="rId11"/>
    <p:sldId id="286" r:id="rId12"/>
    <p:sldId id="287" r:id="rId13"/>
    <p:sldId id="288" r:id="rId14"/>
    <p:sldId id="28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72">
          <p15:clr>
            <a:srgbClr val="A4A3A4"/>
          </p15:clr>
        </p15:guide>
        <p15:guide id="2" pos="2352">
          <p15:clr>
            <a:srgbClr val="A4A3A4"/>
          </p15:clr>
        </p15:guide>
        <p15:guide id="3" pos="43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YepJtK7rfUG7y2oOyd7Yzz9RR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Milev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08080"/>
    <a:srgbClr val="17365D"/>
    <a:srgbClr val="AAA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9181E-44A7-411F-94F9-205BCD50C4CB}">
  <a:tblStyle styleId="{AED9181E-44A7-411F-94F9-205BCD50C4C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CBB971-9FD1-4F08-9B23-8450AD74FE1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0A1153-9392-4142-B1E3-081F87554B5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>
        <p:guide orient="horz" pos="2772"/>
        <p:guide pos="2352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8" Type="http://schemas.openxmlformats.org/officeDocument/2006/relationships/commentAuthors" Target="commentAuthors.xml"/><Relationship Id="rId66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84250" y="557213"/>
            <a:ext cx="8486775" cy="477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336" name="Google Shape;3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970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383" name="Google Shape;3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394" name="Google Shape;3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407" name="Google Shape;4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336" name="Google Shape;3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F Title Page Template">
  <p:cSld name="2_EF Title Page Templat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" name="Google Shape;13;p36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0" y="0"/>
            <a:ext cx="9144000" cy="1828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4" name="Google Shape;14;p36"/>
          <p:cNvSpPr txBox="1">
            <a:spLocks noGrp="1"/>
          </p:cNvSpPr>
          <p:nvPr>
            <p:ph type="body" idx="1"/>
          </p:nvPr>
        </p:nvSpPr>
        <p:spPr>
          <a:xfrm>
            <a:off x="0" y="3714750"/>
            <a:ext cx="9144000" cy="10287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137150" rIns="548625" bIns="45700" anchor="t" anchorCtr="0">
            <a:noAutofit/>
          </a:bodyPr>
          <a:lstStyle>
            <a:lvl1pPr marL="457200" marR="0" lvl="0" indent="-40005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005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body" idx="4"/>
          </p:nvPr>
        </p:nvSpPr>
        <p:spPr>
          <a:xfrm>
            <a:off x="6232635" y="3943350"/>
            <a:ext cx="2794825" cy="33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body" idx="5"/>
          </p:nvPr>
        </p:nvSpPr>
        <p:spPr>
          <a:xfrm>
            <a:off x="432469" y="4343400"/>
            <a:ext cx="470430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4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7200" y="0"/>
            <a:ext cx="1905000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dlab.org/GridPathRAToolkit" TargetMode="External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hyperlink" Target="mailto:elaine@momentenergyinsights.com" TargetMode="External"/><Relationship Id="rId4" Type="http://schemas.openxmlformats.org/officeDocument/2006/relationships/hyperlink" Target="mailto:ana@bluemarble.ru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019550"/>
            <a:ext cx="1693333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"/>
            <p:cNvSpPr/>
            <p:nvPr/>
          </p:nvSpPr>
          <p:spPr>
            <a:xfrm>
              <a:off x="1117600" y="0"/>
              <a:ext cx="4450080" cy="5080000"/>
            </a:xfrm>
            <a:prstGeom prst="rect">
              <a:avLst/>
            </a:prstGeom>
            <a:solidFill>
              <a:srgbClr val="0020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5" name="Google Shape;95;p1"/>
          <p:cNvSpPr txBox="1"/>
          <p:nvPr/>
        </p:nvSpPr>
        <p:spPr>
          <a:xfrm>
            <a:off x="1211579" y="2241702"/>
            <a:ext cx="2827022" cy="139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Elaine Hart, </a:t>
            </a:r>
            <a:r>
              <a:rPr lang="en-US" sz="1100" b="0" i="1" u="none" strike="noStrike" cap="none" dirty="0">
                <a:solidFill>
                  <a:srgbClr val="D8D8D8"/>
                </a:solidFill>
                <a:latin typeface="Georgia"/>
                <a:ea typeface="Georgia"/>
                <a:cs typeface="Georgia"/>
                <a:sym typeface="Georgia"/>
              </a:rPr>
              <a:t>Moment Energy Insights</a:t>
            </a:r>
            <a:endParaRPr dirty="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Clr>
                <a:srgbClr val="D8D8D8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 Mileva, </a:t>
            </a:r>
            <a:r>
              <a:rPr lang="en-US" sz="1100" b="0" i="1" u="none" strike="noStrike" cap="none" dirty="0">
                <a:solidFill>
                  <a:srgbClr val="D8D8D8"/>
                </a:solidFill>
                <a:latin typeface="Georgia"/>
                <a:ea typeface="Georgia"/>
                <a:cs typeface="Georgia"/>
                <a:sym typeface="Georgia"/>
              </a:rPr>
              <a:t>Blue Marble Analytics</a:t>
            </a:r>
            <a:endParaRPr dirty="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UTC Resource Adequacy Meeting</a:t>
            </a:r>
            <a:endParaRPr dirty="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</a:t>
            </a:r>
            <a:r>
              <a:rPr lang="en-US" sz="1100" b="1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r>
            <a:r>
              <a:rPr lang="en-US" sz="1100" b="1" i="0" u="none" strike="noStrike" cap="none" baseline="300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1100" b="1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2023</a:t>
            </a:r>
            <a:endParaRPr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5233" y="4239034"/>
            <a:ext cx="1474373" cy="32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3766" y="4166235"/>
            <a:ext cx="1371600" cy="46291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211578" y="783900"/>
            <a:ext cx="2590803" cy="129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entury Gothic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Insights on Resource Adequacy from Advanced Analytical Techniques</a:t>
            </a:r>
            <a:endParaRPr sz="20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/>
        </p:nvSpPr>
        <p:spPr>
          <a:xfrm>
            <a:off x="4662392" y="4643482"/>
            <a:ext cx="4361354" cy="41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[Data source: NOAA High-Resolution Rapid Refresh (HRRR) Data Archive: AWS Open Data Program (https://mesowest.utah.edu/html/hrrr/)]</a:t>
            </a:r>
            <a:endParaRPr dirty="0"/>
          </a:p>
        </p:txBody>
      </p:sp>
      <p:sp>
        <p:nvSpPr>
          <p:cNvPr id="341" name="Google Shape;341;p27"/>
          <p:cNvSpPr txBox="1"/>
          <p:nvPr/>
        </p:nvSpPr>
        <p:spPr>
          <a:xfrm>
            <a:off x="631851" y="789383"/>
            <a:ext cx="2678419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/>
              <a:buNone/>
            </a:pPr>
            <a:r>
              <a:rPr lang="en-US" sz="2400" b="0" i="0" u="none" strike="noStrike" cap="none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Weather insights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62A80-7DE4-FABF-F00E-314A08F0A857}"/>
              </a:ext>
            </a:extLst>
          </p:cNvPr>
          <p:cNvSpPr txBox="1"/>
          <p:nvPr/>
        </p:nvSpPr>
        <p:spPr>
          <a:xfrm>
            <a:off x="631851" y="1708957"/>
            <a:ext cx="23310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risk may appear larger than it is in local utility analyses under localized extreme weather conditions</a:t>
            </a:r>
            <a:endParaRPr lang="en-US" sz="1600" dirty="0"/>
          </a:p>
        </p:txBody>
      </p:sp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0894C8-0EE6-8F7D-62C8-8E064D276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6" t="4937" r="7925" b="4930"/>
          <a:stretch/>
        </p:blipFill>
        <p:spPr>
          <a:xfrm>
            <a:off x="4324419" y="1134140"/>
            <a:ext cx="4741854" cy="3489888"/>
          </a:xfrm>
          <a:prstGeom prst="rect">
            <a:avLst/>
          </a:prstGeom>
        </p:spPr>
      </p:pic>
      <p:sp>
        <p:nvSpPr>
          <p:cNvPr id="6" name="Google Shape;348;p28">
            <a:extLst>
              <a:ext uri="{FF2B5EF4-FFF2-40B4-BE49-F238E27FC236}">
                <a16:creationId xmlns:a16="http://schemas.microsoft.com/office/drawing/2014/main" id="{E72F2AC9-E861-3400-225F-60F68F7D2E56}"/>
              </a:ext>
            </a:extLst>
          </p:cNvPr>
          <p:cNvSpPr txBox="1"/>
          <p:nvPr/>
        </p:nvSpPr>
        <p:spPr>
          <a:xfrm>
            <a:off x="3104707" y="1399294"/>
            <a:ext cx="1344788" cy="307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 12, 2019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Seattle: 95°F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Portland: 98°F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Sacramento: 103°F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Phoenix: 112°F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Angeles: 72°F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Diego: 74°F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 16, 2018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Seattle: 92°F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Portland: 98°F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Phoenix: 105°F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Francisco: 69°F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&amp; San Diego: 79°F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 13, 2020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Seattle: 76°F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Portland: 80°F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Phoenix: 114°F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173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E785E-E8D4-8940-FD55-8EAC3594B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0" y="1964956"/>
            <a:ext cx="5139373" cy="2639797"/>
          </a:xfrm>
          <a:prstGeom prst="rect">
            <a:avLst/>
          </a:prstGeom>
        </p:spPr>
      </p:pic>
      <p:sp>
        <p:nvSpPr>
          <p:cNvPr id="385" name="Google Shape;385;p31"/>
          <p:cNvSpPr txBox="1"/>
          <p:nvPr/>
        </p:nvSpPr>
        <p:spPr>
          <a:xfrm>
            <a:off x="5574511" y="2814994"/>
            <a:ext cx="2867740" cy="156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 LOLP: 1.2%</a:t>
            </a:r>
            <a:endParaRPr dirty="0">
              <a:solidFill>
                <a:srgbClr val="595959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 the historic heat dome in the Pacific Northwest, milder conditions in the rest of the West mitigate RA risk </a:t>
            </a:r>
            <a:endParaRPr sz="1600" dirty="0">
              <a:solidFill>
                <a:srgbClr val="595959"/>
              </a:solidFill>
            </a:endParaRPr>
          </a:p>
        </p:txBody>
      </p:sp>
      <p:sp>
        <p:nvSpPr>
          <p:cNvPr id="386" name="Google Shape;386;p31"/>
          <p:cNvSpPr txBox="1"/>
          <p:nvPr/>
        </p:nvSpPr>
        <p:spPr>
          <a:xfrm>
            <a:off x="631851" y="932462"/>
            <a:ext cx="7406641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/>
              <a:buNone/>
            </a:pPr>
            <a:r>
              <a:rPr lang="en-US" sz="2400" b="0" i="0" u="none" strike="noStrike" cap="none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Estimating RA risk based on weather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/>
              <a:buNone/>
            </a:pPr>
            <a:r>
              <a:rPr lang="en-US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Statistical models can be developed to estimate risk during regional events</a:t>
            </a:r>
            <a:endParaRPr sz="1400" b="0" i="1" u="none" strike="noStrike" cap="none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5574511" y="2049814"/>
            <a:ext cx="1505416" cy="74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 28, 2021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Seattle: 108°F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Portland: 116°F</a:t>
            </a:r>
            <a:endParaRPr sz="10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31"/>
          <p:cNvSpPr txBox="1"/>
          <p:nvPr/>
        </p:nvSpPr>
        <p:spPr>
          <a:xfrm>
            <a:off x="631851" y="4562225"/>
            <a:ext cx="3810000" cy="36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[Data source: NOAA High-Resolution Rapid Refresh (HRRR) Data Archive: AWS Open Data Program (https://mesowest.utah.edu/html/hrrr/)]</a:t>
            </a:r>
            <a:endParaRPr dirty="0"/>
          </a:p>
        </p:txBody>
      </p:sp>
      <p:sp>
        <p:nvSpPr>
          <p:cNvPr id="391" name="Google Shape;391;p31"/>
          <p:cNvSpPr/>
          <p:nvPr/>
        </p:nvSpPr>
        <p:spPr>
          <a:xfrm>
            <a:off x="631851" y="1800429"/>
            <a:ext cx="2302018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 2021 heat dome event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98" y="2162197"/>
            <a:ext cx="3613299" cy="23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4">
            <a:alphaModFix/>
          </a:blip>
          <a:srcRect l="19689" t="14860" r="10173" b="14588"/>
          <a:stretch/>
        </p:blipFill>
        <p:spPr>
          <a:xfrm>
            <a:off x="1049079" y="2261191"/>
            <a:ext cx="1205023" cy="404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2"/>
          <p:cNvSpPr txBox="1"/>
          <p:nvPr/>
        </p:nvSpPr>
        <p:spPr>
          <a:xfrm>
            <a:off x="4662378" y="2358207"/>
            <a:ext cx="3432543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Longer term historical weather record may not be indicative of the near future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selection of which weather years to consider and how to account for future changes in weather are important policy decisions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593559" y="1869831"/>
            <a:ext cx="279441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 dirty="0">
                <a:solidFill>
                  <a:srgbClr val="17365D"/>
                </a:solidFill>
                <a:latin typeface="Georgia"/>
                <a:ea typeface="Georgia"/>
                <a:cs typeface="Georgia"/>
                <a:sym typeface="Georgia"/>
              </a:rPr>
              <a:t>LOLE</a:t>
            </a:r>
            <a:r>
              <a:rPr lang="en-US" sz="900" b="1" i="1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9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(DAYS EVERY 10 YEARS)</a:t>
            </a:r>
            <a:endParaRPr dirty="0"/>
          </a:p>
        </p:txBody>
      </p:sp>
      <p:sp>
        <p:nvSpPr>
          <p:cNvPr id="404" name="Google Shape;404;p32"/>
          <p:cNvSpPr txBox="1"/>
          <p:nvPr/>
        </p:nvSpPr>
        <p:spPr>
          <a:xfrm>
            <a:off x="631851" y="932462"/>
            <a:ext cx="7406641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/>
              <a:buNone/>
            </a:pPr>
            <a:r>
              <a:rPr lang="en-US" sz="2400" b="0" i="0" u="none" strike="noStrike" cap="none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Examining impacts of weather trends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/>
              <a:buNone/>
            </a:pPr>
            <a:r>
              <a:rPr lang="en-US" sz="1400" b="0" i="1" u="none" strike="noStrike" cap="none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Recent years have seen more frequent weather events with high RA risk</a:t>
            </a:r>
            <a:endParaRPr sz="1400" b="0" i="1" u="none" strike="noStrike" cap="none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 txBox="1"/>
          <p:nvPr/>
        </p:nvSpPr>
        <p:spPr>
          <a:xfrm>
            <a:off x="5029200" y="619605"/>
            <a:ext cx="3591128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/>
              <a:buNone/>
            </a:pPr>
            <a:r>
              <a:rPr lang="en-US" sz="2800" b="0" i="0" u="none" strike="noStrike" cap="none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Takeaways</a:t>
            </a:r>
            <a:endParaRPr dirty="0"/>
          </a:p>
        </p:txBody>
      </p:sp>
      <p:pic>
        <p:nvPicPr>
          <p:cNvPr id="410" name="Google Shape;4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15" y="0"/>
            <a:ext cx="46678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3"/>
          <p:cNvSpPr txBox="1">
            <a:spLocks noGrp="1"/>
          </p:cNvSpPr>
          <p:nvPr>
            <p:ph type="body" idx="1"/>
          </p:nvPr>
        </p:nvSpPr>
        <p:spPr>
          <a:xfrm>
            <a:off x="5029200" y="1487572"/>
            <a:ext cx="3429000" cy="3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5888" marR="0" lvl="0" indent="-115888" algn="l" rtl="0">
              <a:spcBef>
                <a:spcPts val="450"/>
              </a:spcBef>
              <a:spcAft>
                <a:spcPts val="600"/>
              </a:spcAft>
              <a:buClr>
                <a:srgbClr val="6EA9A5"/>
              </a:buClr>
              <a:buSzPts val="96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Near-term resource adequacy risk in the West appears to be primarily driven by very large-scale heat events</a:t>
            </a:r>
          </a:p>
          <a:p>
            <a:pPr marL="115888" marR="0" lvl="0" indent="-115888" algn="l" rtl="0">
              <a:spcBef>
                <a:spcPts val="450"/>
              </a:spcBef>
              <a:spcAft>
                <a:spcPts val="600"/>
              </a:spcAft>
              <a:buClr>
                <a:srgbClr val="6EA9A5"/>
              </a:buClr>
              <a:buSzPts val="96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</a:rPr>
              <a:t>The expansion of public, high resolution, West-wide weather-based datasets is critical for understanding RA risks</a:t>
            </a:r>
            <a:endParaRPr lang="en-US" sz="12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5888" marR="0" lvl="0" indent="-115888" algn="l" rtl="0">
              <a:spcBef>
                <a:spcPts val="450"/>
              </a:spcBef>
              <a:spcAft>
                <a:spcPts val="600"/>
              </a:spcAft>
              <a:buClr>
                <a:srgbClr val="6EA9A5"/>
              </a:buClr>
              <a:buSzPts val="96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analysis findings are highly sensitive to import assumptions, which are difficult to define with confidence without formal coordination</a:t>
            </a:r>
          </a:p>
          <a:p>
            <a:pPr marL="115888" marR="0" lvl="0" indent="-115888" algn="l" rtl="0">
              <a:spcBef>
                <a:spcPts val="450"/>
              </a:spcBef>
              <a:spcAft>
                <a:spcPts val="600"/>
              </a:spcAft>
              <a:buClr>
                <a:srgbClr val="6EA9A5"/>
              </a:buClr>
              <a:buSzPts val="96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</a:rPr>
              <a:t>More work is needed to address fuel supply risks, transmission risks, and weather-driven forced outage risk</a:t>
            </a:r>
          </a:p>
        </p:txBody>
      </p:sp>
      <p:pic>
        <p:nvPicPr>
          <p:cNvPr id="412" name="Google Shape;41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0"/>
            <a:ext cx="1447800" cy="62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</a:pPr>
            <a:endParaRPr/>
          </a:p>
        </p:txBody>
      </p:sp>
      <p:sp>
        <p:nvSpPr>
          <p:cNvPr id="418" name="Google Shape;418;p34"/>
          <p:cNvSpPr txBox="1">
            <a:spLocks noGrp="1"/>
          </p:cNvSpPr>
          <p:nvPr>
            <p:ph type="body" idx="1"/>
          </p:nvPr>
        </p:nvSpPr>
        <p:spPr>
          <a:xfrm>
            <a:off x="5410200" y="1076325"/>
            <a:ext cx="3200400" cy="328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None/>
            </a:pPr>
            <a: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dirty="0"/>
          </a:p>
          <a:p>
            <a:pPr marL="0" lvl="0" indent="0" algn="l" rtl="0"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59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1400" dirty="0">
                <a:solidFill>
                  <a:srgbClr val="595959"/>
                </a:solidFill>
              </a:rPr>
              <a:t>Final r</a:t>
            </a:r>
            <a:r>
              <a:rPr lang="en-US" sz="14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eport and data is available at: </a:t>
            </a:r>
            <a:r>
              <a:rPr lang="en-US" sz="1400" u="sng" dirty="0">
                <a:solidFill>
                  <a:srgbClr val="6EA9A5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www.gridlab.org/GridPathRAToolkit</a:t>
            </a:r>
            <a:endParaRPr sz="14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59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14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about GridPath or this project, please reach out to us: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14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 Mileva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A9A5"/>
              </a:buClr>
              <a:buSzPct val="100000"/>
              <a:buNone/>
            </a:pPr>
            <a:r>
              <a:rPr lang="en-US" sz="1400" u="sng" dirty="0" err="1">
                <a:solidFill>
                  <a:srgbClr val="6EA9A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ana@bluemarble.run</a:t>
            </a:r>
            <a:endParaRPr sz="1400" dirty="0">
              <a:solidFill>
                <a:srgbClr val="6EA9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US" sz="14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Elaine Hart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A9A5"/>
              </a:buClr>
              <a:buSzPct val="100000"/>
              <a:buNone/>
            </a:pPr>
            <a:r>
              <a:rPr lang="en-US" sz="1400" u="sng" dirty="0">
                <a:solidFill>
                  <a:srgbClr val="6EA9A5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elaine@momentenergyinsights.com</a:t>
            </a:r>
            <a:endParaRPr sz="1400" dirty="0">
              <a:solidFill>
                <a:srgbClr val="6EA9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3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/>
          </a:p>
        </p:txBody>
      </p:sp>
      <p:pic>
        <p:nvPicPr>
          <p:cNvPr id="420" name="Google Shape;42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682" y="0"/>
            <a:ext cx="46678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800" y="0"/>
            <a:ext cx="1447800" cy="62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626865-F686-B6D1-0438-2C9490D7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95" y="1478111"/>
            <a:ext cx="3907875" cy="2767824"/>
          </a:xfrm>
          <a:prstGeom prst="rect">
            <a:avLst/>
          </a:prstGeom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598839" y="1842978"/>
            <a:ext cx="4547319" cy="286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15888" lvl="0" indent="-115888" algn="l" rtl="0">
              <a:spcBef>
                <a:spcPts val="840"/>
              </a:spcBef>
              <a:spcAft>
                <a:spcPts val="0"/>
              </a:spcAft>
              <a:buClr>
                <a:srgbClr val="6EA9A5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</a:rPr>
              <a:t>Decarbonization in a manner that maintains reliability and affordability </a:t>
            </a:r>
            <a:r>
              <a:rPr lang="en-US" sz="1200" u="sng" dirty="0">
                <a:solidFill>
                  <a:srgbClr val="595959"/>
                </a:solidFill>
              </a:rPr>
              <a:t>will require</a:t>
            </a:r>
            <a:r>
              <a:rPr lang="en-US" sz="1200" dirty="0">
                <a:solidFill>
                  <a:srgbClr val="595959"/>
                </a:solidFill>
              </a:rPr>
              <a:t> regional coordination</a:t>
            </a:r>
          </a:p>
          <a:p>
            <a:pPr marL="115888" indent="-115888">
              <a:spcBef>
                <a:spcPts val="840"/>
              </a:spcBef>
              <a:buClr>
                <a:srgbClr val="6EA9A5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</a:rPr>
              <a:t>Evaluating clean technologies and regional coordination requires new capabilities in our RA analyses</a:t>
            </a:r>
          </a:p>
          <a:p>
            <a:pPr marL="115888" lvl="0" indent="-115888" algn="l" rtl="0">
              <a:spcBef>
                <a:spcPts val="840"/>
              </a:spcBef>
              <a:spcAft>
                <a:spcPts val="0"/>
              </a:spcAft>
              <a:buClr>
                <a:srgbClr val="6EA9A5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</a:rPr>
              <a:t>Several efforts are underway to enhance regional coordination through expansion of markets and development of regional programs (e.g. the Western Resource Adequacy Program, or WRAP)</a:t>
            </a:r>
          </a:p>
          <a:p>
            <a:pPr marL="115888" lvl="0" indent="-115888" algn="l" rtl="0">
              <a:spcBef>
                <a:spcPts val="840"/>
              </a:spcBef>
              <a:spcAft>
                <a:spcPts val="0"/>
              </a:spcAft>
              <a:buClr>
                <a:srgbClr val="6EA9A5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rgbClr val="595959"/>
                </a:solidFill>
              </a:rPr>
              <a:t>The system is already highly interdependent even without an organized market, and efforts to account for this in RA analysis are often fraught</a:t>
            </a:r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598839" y="966381"/>
            <a:ext cx="4093663" cy="118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24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</a:t>
            </a:r>
            <a:r>
              <a:rPr lang="en-US" sz="2400" dirty="0">
                <a:solidFill>
                  <a:srgbClr val="17365D"/>
                </a:solidFill>
              </a:rPr>
              <a:t>Conduct </a:t>
            </a:r>
            <a:r>
              <a:rPr lang="en-US" sz="24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West-wide RA analysis?</a:t>
            </a:r>
            <a:endParaRPr sz="2400" dirty="0">
              <a:solidFill>
                <a:srgbClr val="17365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340;p27">
            <a:extLst>
              <a:ext uri="{FF2B5EF4-FFF2-40B4-BE49-F238E27FC236}">
                <a16:creationId xmlns:a16="http://schemas.microsoft.com/office/drawing/2014/main" id="{160C24CE-04B8-BD3E-A76D-D0C817B85635}"/>
              </a:ext>
            </a:extLst>
          </p:cNvPr>
          <p:cNvSpPr txBox="1"/>
          <p:nvPr/>
        </p:nvSpPr>
        <p:spPr>
          <a:xfrm>
            <a:off x="5612160" y="4302059"/>
            <a:ext cx="31204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Max Daily Temperature, June 21, 2021</a:t>
            </a:r>
            <a:endParaRPr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CB51B-9022-563F-17BB-D65290D73A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4" r="52555" b="4995"/>
          <a:stretch/>
        </p:blipFill>
        <p:spPr>
          <a:xfrm>
            <a:off x="8452614" y="1467394"/>
            <a:ext cx="605112" cy="1247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5251" y="1"/>
            <a:ext cx="6104949" cy="51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609601" y="979567"/>
            <a:ext cx="2286000" cy="339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2800" dirty="0" err="1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GridPath</a:t>
            </a:r>
            <a: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Toolkit</a:t>
            </a:r>
            <a:b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US" sz="1600" dirty="0">
                <a:solidFill>
                  <a:srgbClr val="595959"/>
                </a:solidFill>
              </a:rPr>
              <a:t>hat is needed to fully evaluate clean technologies and regional coordination within RA analysis?</a:t>
            </a:r>
            <a:endParaRPr sz="160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3115251" y="716923"/>
            <a:ext cx="5723948" cy="1014984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Weather correlations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account for complex weather correlations between load and resource availability over </a:t>
            </a:r>
            <a:r>
              <a:rPr lang="en-US" sz="1200" b="0" i="0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very large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geographical areas.</a:t>
            </a:r>
            <a:endParaRPr dirty="0"/>
          </a:p>
        </p:txBody>
      </p:sp>
      <p:sp>
        <p:nvSpPr>
          <p:cNvPr id="112" name="Google Shape;112;p3"/>
          <p:cNvSpPr/>
          <p:nvPr/>
        </p:nvSpPr>
        <p:spPr>
          <a:xfrm>
            <a:off x="3115251" y="1952254"/>
            <a:ext cx="5723948" cy="1016134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Energy-limited resources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account for the dynamic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cabilities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limitations of energy-limited resources, like hydropower, energy storage, and hybrid resources.</a:t>
            </a:r>
            <a:endParaRPr dirty="0"/>
          </a:p>
        </p:txBody>
      </p:sp>
      <p:sp>
        <p:nvSpPr>
          <p:cNvPr id="113" name="Google Shape;113;p3"/>
          <p:cNvSpPr/>
          <p:nvPr/>
        </p:nvSpPr>
        <p:spPr>
          <a:xfrm>
            <a:off x="3108324" y="3188736"/>
            <a:ext cx="5730875" cy="1016135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Transmission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account for the benefits and </a:t>
            </a:r>
            <a:r>
              <a:rPr lang="en-US" sz="1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limitations of the transmission system to realize geographical diversity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8F6D30-5753-8BC3-DA0A-1AD44757B6F9}"/>
              </a:ext>
            </a:extLst>
          </p:cNvPr>
          <p:cNvSpPr txBox="1"/>
          <p:nvPr/>
        </p:nvSpPr>
        <p:spPr>
          <a:xfrm>
            <a:off x="736129" y="1611908"/>
            <a:ext cx="379330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Weather-based datasets with adequate granularity and coverage for West-wide analysis are limited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RA analysis focuses on the likelihood of very rare events, so the findings can be highly sensitive to which years of weather data are available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Historical data may not reflect future weather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Century Gothic" panose="020B0502020202020204" pitchFamily="34" charset="0"/>
                <a:sym typeface="Century Gothic"/>
              </a:rPr>
              <a:t>Every RA study grapples with this problem. More and better data is needed.</a:t>
            </a:r>
          </a:p>
        </p:txBody>
      </p:sp>
      <p:sp>
        <p:nvSpPr>
          <p:cNvPr id="19" name="Google Shape;283;p21">
            <a:extLst>
              <a:ext uri="{FF2B5EF4-FFF2-40B4-BE49-F238E27FC236}">
                <a16:creationId xmlns:a16="http://schemas.microsoft.com/office/drawing/2014/main" id="{604C3926-5C06-B858-DB3B-AFCBCB04C2B2}"/>
              </a:ext>
            </a:extLst>
          </p:cNvPr>
          <p:cNvSpPr txBox="1"/>
          <p:nvPr/>
        </p:nvSpPr>
        <p:spPr>
          <a:xfrm>
            <a:off x="637873" y="743941"/>
            <a:ext cx="7783113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2800" b="0" i="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Weather-based analysis</a:t>
            </a:r>
            <a:br>
              <a:rPr lang="en-US" sz="3300" b="0" i="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400" b="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" name="Picture 22" descr="Chart, waterfall chart&#10;&#10;Description automatically generated">
            <a:extLst>
              <a:ext uri="{FF2B5EF4-FFF2-40B4-BE49-F238E27FC236}">
                <a16:creationId xmlns:a16="http://schemas.microsoft.com/office/drawing/2014/main" id="{370E18C8-0C94-98AF-7956-A1755700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074" y="1200784"/>
            <a:ext cx="4104914" cy="3339987"/>
          </a:xfrm>
          <a:prstGeom prst="rect">
            <a:avLst/>
          </a:prstGeom>
        </p:spPr>
      </p:pic>
      <p:sp>
        <p:nvSpPr>
          <p:cNvPr id="24" name="Google Shape;206;p13">
            <a:extLst>
              <a:ext uri="{FF2B5EF4-FFF2-40B4-BE49-F238E27FC236}">
                <a16:creationId xmlns:a16="http://schemas.microsoft.com/office/drawing/2014/main" id="{29F21599-35C3-F217-753D-C85B771ACA34}"/>
              </a:ext>
            </a:extLst>
          </p:cNvPr>
          <p:cNvSpPr/>
          <p:nvPr/>
        </p:nvSpPr>
        <p:spPr>
          <a:xfrm>
            <a:off x="5018567" y="4399559"/>
            <a:ext cx="3902421" cy="39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Coverage of publicly available datasets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(FERC Form 714, NSRDB, Wind Toolkit, EIA Form 923)</a:t>
            </a: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678874" y="1047750"/>
            <a:ext cx="4635732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2026 RA Metrics</a:t>
            </a:r>
            <a:br>
              <a:rPr lang="en-US" dirty="0">
                <a:latin typeface="Corbel"/>
                <a:ea typeface="Corbel"/>
                <a:cs typeface="Corbel"/>
                <a:sym typeface="Corbel"/>
              </a:rPr>
            </a:br>
            <a:r>
              <a:rPr lang="en-US" sz="1400" i="1" dirty="0">
                <a:solidFill>
                  <a:srgbClr val="595959"/>
                </a:solidFill>
                <a:latin typeface="Georgia"/>
                <a:ea typeface="Corbel"/>
                <a:cs typeface="Corbel"/>
                <a:sym typeface="Georgia"/>
              </a:rPr>
              <a:t>No Additions scenario examines the system without planned additions through 2026</a:t>
            </a:r>
            <a:endParaRPr sz="14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41" name="Google Shape;141;p7"/>
          <p:cNvGraphicFramePr/>
          <p:nvPr>
            <p:extLst>
              <p:ext uri="{D42A27DB-BD31-4B8C-83A1-F6EECF244321}">
                <p14:modId xmlns:p14="http://schemas.microsoft.com/office/powerpoint/2010/main" val="1305227118"/>
              </p:ext>
            </p:extLst>
          </p:nvPr>
        </p:nvGraphicFramePr>
        <p:xfrm>
          <a:off x="5613535" y="1481733"/>
          <a:ext cx="2428875" cy="1680175"/>
        </p:xfrm>
        <a:graphic>
          <a:graphicData uri="http://schemas.openxmlformats.org/drawingml/2006/table">
            <a:tbl>
              <a:tblPr firstRow="1" firstCol="1" bandRow="1">
                <a:noFill/>
                <a:tableStyleId>{AED9181E-44A7-411F-94F9-205BCD50C4CB}</a:tableStyleId>
              </a:tblPr>
              <a:tblGrid>
                <a:gridCol w="17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Metric</a:t>
                      </a:r>
                      <a:endParaRPr sz="800" b="1" i="0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</a:t>
                      </a: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LOLP</a:t>
                      </a:r>
                      <a:r>
                        <a:rPr lang="en-US" sz="800" b="0" i="1" u="none" strike="noStrike" cap="none" baseline="-25000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year</a:t>
                      </a:r>
                      <a:endParaRPr sz="800" b="0" i="1" u="none" strike="noStrike" cap="none">
                        <a:solidFill>
                          <a:srgbClr val="595959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69%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LOLE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(days/10yrs)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18.2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LOLH 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(hrs/yr)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4.23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EUE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(MWh/yr)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13,797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EUE</a:t>
                      </a:r>
                      <a:r>
                        <a:rPr lang="en-US" sz="800" b="0" i="1" u="none" strike="noStrike" cap="none" baseline="-25000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norm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(ppm)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19.4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Average Event Duration (hrs)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2.33</a:t>
                      </a:r>
                      <a:endParaRPr sz="800" b="0" i="0" u="none" strike="noStrike" cap="none" dirty="0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2" name="Google Shape;142;p7"/>
          <p:cNvSpPr txBox="1"/>
          <p:nvPr/>
        </p:nvSpPr>
        <p:spPr>
          <a:xfrm>
            <a:off x="5613535" y="3367140"/>
            <a:ext cx="2663554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Near-term RA risk is concentrated in the evening on hot summer days and is short in duration</a:t>
            </a:r>
            <a:endParaRPr dirty="0"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00" y="2444979"/>
            <a:ext cx="2256830" cy="213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1931" y="2430135"/>
            <a:ext cx="2256830" cy="21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/>
          <p:nvPr/>
        </p:nvSpPr>
        <p:spPr>
          <a:xfrm>
            <a:off x="721403" y="2146448"/>
            <a:ext cx="2064327" cy="25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load hours per year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2861931" y="2146448"/>
            <a:ext cx="2064327" cy="25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 duration distribution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611363" y="944917"/>
            <a:ext cx="2336560" cy="297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Targeting solutions</a:t>
            </a:r>
            <a:b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800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Short-duration solutions appear to be least cost for meeting near term RA challenges</a:t>
            </a:r>
            <a:endParaRPr sz="1600" dirty="0">
              <a:solidFill>
                <a:srgbClr val="17365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599" y="998622"/>
            <a:ext cx="4572000" cy="3449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13"/>
          <p:cNvGrpSpPr/>
          <p:nvPr/>
        </p:nvGrpSpPr>
        <p:grpSpPr>
          <a:xfrm>
            <a:off x="7314295" y="2387084"/>
            <a:ext cx="1486939" cy="589960"/>
            <a:chOff x="4791010" y="2737461"/>
            <a:chExt cx="1486939" cy="589960"/>
          </a:xfrm>
        </p:grpSpPr>
        <p:sp>
          <p:nvSpPr>
            <p:cNvPr id="198" name="Google Shape;198;p13"/>
            <p:cNvSpPr txBox="1"/>
            <p:nvPr/>
          </p:nvSpPr>
          <p:spPr>
            <a:xfrm>
              <a:off x="4791010" y="2737461"/>
              <a:ext cx="1486939" cy="36933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Perfect Capacity Need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9.3 GW</a:t>
              </a:r>
              <a:endParaRPr/>
            </a:p>
          </p:txBody>
        </p:sp>
        <p:cxnSp>
          <p:nvCxnSpPr>
            <p:cNvPr id="199" name="Google Shape;199;p13"/>
            <p:cNvCxnSpPr/>
            <p:nvPr/>
          </p:nvCxnSpPr>
          <p:spPr>
            <a:xfrm flipH="1">
              <a:off x="5193352" y="2958595"/>
              <a:ext cx="247200" cy="368826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00" name="Google Shape;200;p13"/>
          <p:cNvGrpSpPr/>
          <p:nvPr/>
        </p:nvGrpSpPr>
        <p:grpSpPr>
          <a:xfrm>
            <a:off x="5589811" y="1998800"/>
            <a:ext cx="1458688" cy="941360"/>
            <a:chOff x="3070048" y="2387319"/>
            <a:chExt cx="1458688" cy="941360"/>
          </a:xfrm>
        </p:grpSpPr>
        <p:cxnSp>
          <p:nvCxnSpPr>
            <p:cNvPr id="201" name="Google Shape;201;p13"/>
            <p:cNvCxnSpPr/>
            <p:nvPr/>
          </p:nvCxnSpPr>
          <p:spPr>
            <a:xfrm flipH="1">
              <a:off x="3070048" y="2535335"/>
              <a:ext cx="658589" cy="793344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02" name="Google Shape;202;p13"/>
            <p:cNvSpPr txBox="1"/>
            <p:nvPr/>
          </p:nvSpPr>
          <p:spPr>
            <a:xfrm>
              <a:off x="3213571" y="2387319"/>
              <a:ext cx="1315165" cy="3693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4-hr Capacity Need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9.3 GW</a:t>
              </a:r>
              <a:endParaRPr/>
            </a:p>
          </p:txBody>
        </p:sp>
      </p:grpSp>
      <p:grpSp>
        <p:nvGrpSpPr>
          <p:cNvPr id="203" name="Google Shape;203;p13"/>
          <p:cNvGrpSpPr/>
          <p:nvPr/>
        </p:nvGrpSpPr>
        <p:grpSpPr>
          <a:xfrm>
            <a:off x="4510333" y="1406378"/>
            <a:ext cx="1379896" cy="1274323"/>
            <a:chOff x="2044884" y="1833797"/>
            <a:chExt cx="1379896" cy="1274323"/>
          </a:xfrm>
        </p:grpSpPr>
        <p:cxnSp>
          <p:nvCxnSpPr>
            <p:cNvPr id="204" name="Google Shape;204;p13"/>
            <p:cNvCxnSpPr/>
            <p:nvPr/>
          </p:nvCxnSpPr>
          <p:spPr>
            <a:xfrm flipH="1">
              <a:off x="2050746" y="2066965"/>
              <a:ext cx="816756" cy="1041155"/>
            </a:xfrm>
            <a:prstGeom prst="straightConnector1">
              <a:avLst/>
            </a:prstGeom>
            <a:noFill/>
            <a:ln w="28575" cap="flat" cmpd="sng">
              <a:solidFill>
                <a:srgbClr val="6EA9A5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5" name="Google Shape;205;p13"/>
            <p:cNvSpPr txBox="1"/>
            <p:nvPr/>
          </p:nvSpPr>
          <p:spPr>
            <a:xfrm>
              <a:off x="2044884" y="1833797"/>
              <a:ext cx="1379896" cy="369332"/>
            </a:xfrm>
            <a:prstGeom prst="rect">
              <a:avLst/>
            </a:prstGeom>
            <a:solidFill>
              <a:srgbClr val="6EA9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2-hr Capacity Need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12.7 GW</a:t>
              </a:r>
              <a:endParaRPr/>
            </a:p>
          </p:txBody>
        </p:sp>
      </p:grpSp>
      <p:sp>
        <p:nvSpPr>
          <p:cNvPr id="206" name="Google Shape;206;p13"/>
          <p:cNvSpPr/>
          <p:nvPr/>
        </p:nvSpPr>
        <p:spPr>
          <a:xfrm>
            <a:off x="3810000" y="616066"/>
            <a:ext cx="3548751" cy="25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Capacity and duration efficient frontier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 descr="Chart, map, rad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576" y="1954437"/>
            <a:ext cx="3246120" cy="29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609601" y="939741"/>
            <a:ext cx="3469453" cy="92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280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Subregional analysis approach</a:t>
            </a:r>
            <a:endParaRPr sz="2800">
              <a:solidFill>
                <a:srgbClr val="17365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13" name="Google Shape;213;p14"/>
          <p:cNvGraphicFramePr/>
          <p:nvPr>
            <p:extLst>
              <p:ext uri="{D42A27DB-BD31-4B8C-83A1-F6EECF244321}">
                <p14:modId xmlns:p14="http://schemas.microsoft.com/office/powerpoint/2010/main" val="545903320"/>
              </p:ext>
            </p:extLst>
          </p:nvPr>
        </p:nvGraphicFramePr>
        <p:xfrm>
          <a:off x="4572001" y="1123950"/>
          <a:ext cx="3581400" cy="1394955"/>
        </p:xfrm>
        <a:graphic>
          <a:graphicData uri="http://schemas.openxmlformats.org/drawingml/2006/table">
            <a:tbl>
              <a:tblPr>
                <a:noFill/>
                <a:tableStyleId>{E3CBB971-9FD1-4F08-9B23-8450AD74FE11}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Subarea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WECC BAAs/Zones</a:t>
                      </a:r>
                      <a:endParaRPr sz="1000" b="1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4E546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CAISO</a:t>
                      </a:r>
                      <a:endParaRPr sz="10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4E546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CIPB, CIPV, CISC, CISD, VEA, </a:t>
                      </a:r>
                      <a:r>
                        <a:rPr lang="en-US" sz="800" b="0" u="none" strike="noStrike" cap="none">
                          <a:solidFill>
                            <a:srgbClr val="4E5462"/>
                          </a:solidFill>
                        </a:rPr>
                        <a:t>TH_Mead (partial), TH_PV (partial)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4E546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WRAP</a:t>
                      </a:r>
                      <a:endParaRPr sz="10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4E546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AVA, AZPS, BANC, BPAT, CHPD, DOPD, GCPD, IPFE, IPMV, IPTV, NEVP, NWMT, PACW, PAID, PAUT, PAWY, PGE, PSEI, SCL, SPPC, SRP, TIDC, TPWR, </a:t>
                      </a:r>
                      <a:r>
                        <a:rPr lang="en-US" sz="800" b="0" u="none" strike="noStrike" cap="none">
                          <a:solidFill>
                            <a:srgbClr val="4E5462"/>
                          </a:solidFill>
                        </a:rPr>
                        <a:t>TH_Malin, TH_Mead (partial), TH_PV (partial)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4E546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Excluded</a:t>
                      </a:r>
                      <a:endParaRPr sz="10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rgbClr val="4E546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EPE, IID, LDWP, PNM, PSCO, TEPC, WACM, WALC, WAUW</a:t>
                      </a:r>
                      <a:endParaRPr sz="1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34300" marB="3430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4495800" y="2868652"/>
            <a:ext cx="3657601" cy="202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Weather-coherent and transmission- constrained imports: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imports are allowed, unserved energy for a given subarea (CAISO or WRAP) is only recorded to the extent that it was observed in the islanded simulation AND in the West-wide simulation under the same weather conditions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/>
        </p:nvSpPr>
        <p:spPr>
          <a:xfrm>
            <a:off x="637873" y="743941"/>
            <a:ext cx="4543727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2800" dirty="0">
                <a:solidFill>
                  <a:srgbClr val="17365D"/>
                </a:solidFill>
                <a:latin typeface="Century Gothic"/>
                <a:ea typeface="Corbel"/>
                <a:cs typeface="Corbel"/>
                <a:sym typeface="Century Gothic"/>
              </a:rPr>
              <a:t>Impacts of coordination</a:t>
            </a:r>
            <a:br>
              <a:rPr lang="en-US" sz="3300" b="0" i="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400" b="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Less Coal Scenario begins with No Additions scenario and retires all coal in WRAP footprint</a:t>
            </a:r>
            <a:endParaRPr sz="1400" b="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3169053" y="1864174"/>
            <a:ext cx="232768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WRAP w/ Imports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load hours per year</a:t>
            </a:r>
            <a:endParaRPr dirty="0"/>
          </a:p>
        </p:txBody>
      </p:sp>
      <p:sp>
        <p:nvSpPr>
          <p:cNvPr id="285" name="Google Shape;285;p21"/>
          <p:cNvSpPr/>
          <p:nvPr/>
        </p:nvSpPr>
        <p:spPr>
          <a:xfrm>
            <a:off x="657337" y="1859262"/>
            <a:ext cx="2302018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WRAP – Islanded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load hours per year</a:t>
            </a:r>
            <a:endParaRPr dirty="0"/>
          </a:p>
        </p:txBody>
      </p:sp>
      <p:grpSp>
        <p:nvGrpSpPr>
          <p:cNvPr id="286" name="Google Shape;286;p21"/>
          <p:cNvGrpSpPr/>
          <p:nvPr/>
        </p:nvGrpSpPr>
        <p:grpSpPr>
          <a:xfrm>
            <a:off x="493245" y="2118567"/>
            <a:ext cx="4932220" cy="2280992"/>
            <a:chOff x="401780" y="1962150"/>
            <a:chExt cx="5236582" cy="2421750"/>
          </a:xfrm>
        </p:grpSpPr>
        <p:pic>
          <p:nvPicPr>
            <p:cNvPr id="287" name="Google Shape;28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1780" y="1962150"/>
              <a:ext cx="2570020" cy="242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8342" y="1962150"/>
              <a:ext cx="2570020" cy="24217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89" name="Google Shape;289;p21"/>
          <p:cNvGraphicFramePr/>
          <p:nvPr>
            <p:extLst>
              <p:ext uri="{D42A27DB-BD31-4B8C-83A1-F6EECF244321}">
                <p14:modId xmlns:p14="http://schemas.microsoft.com/office/powerpoint/2010/main" val="923000435"/>
              </p:ext>
            </p:extLst>
          </p:nvPr>
        </p:nvGraphicFramePr>
        <p:xfrm>
          <a:off x="5819655" y="912000"/>
          <a:ext cx="2831100" cy="2107375"/>
        </p:xfrm>
        <a:graphic>
          <a:graphicData uri="http://schemas.openxmlformats.org/drawingml/2006/table">
            <a:tbl>
              <a:tblPr firstRow="1" firstCol="1" bandRow="1">
                <a:noFill/>
                <a:tableStyleId>{AED9181E-44A7-411F-94F9-205BCD50C4CB}</a:tableStyleId>
              </a:tblPr>
              <a:tblGrid>
                <a:gridCol w="163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Metric</a:t>
                      </a: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WRAP as an Island</a:t>
                      </a: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WRAP w/ Imports</a:t>
                      </a:r>
                      <a:endParaRPr sz="800" b="1" i="0" u="none" strike="noStrike" cap="none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LOLP</a:t>
                      </a:r>
                      <a:r>
                        <a:rPr lang="en-US" sz="800" b="0" i="1" u="none" strike="noStrike" cap="none" baseline="-25000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year</a:t>
                      </a:r>
                      <a:endParaRPr sz="800" b="0" i="1" u="none" strike="noStrike" cap="none">
                        <a:solidFill>
                          <a:srgbClr val="595959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1425" marR="51425" marT="0" marB="0" anchor="ctr"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100%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29%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LOLE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(days/10yrs)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451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4.13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LOLH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(hrs/yr)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196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0.80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EUE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(MWh/yr)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275,929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2,118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EUE</a:t>
                      </a:r>
                      <a:r>
                        <a:rPr lang="en-US" sz="800" b="0" i="1" u="none" strike="noStrike" cap="none" baseline="-25000">
                          <a:solidFill>
                            <a:srgbClr val="59595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norm</a:t>
                      </a: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(ppm)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808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6.2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Average Event Duration (hrs)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4.34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strike="noStrike" cap="none">
                          <a:solidFill>
                            <a:srgbClr val="595959"/>
                          </a:solidFill>
                        </a:rPr>
                        <a:t>1.94</a:t>
                      </a:r>
                      <a:endParaRPr sz="800" b="0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Perfect Capacity Need (GW)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One-day-in-10-year std</a:t>
                      </a:r>
                      <a:endParaRPr sz="800" b="1" i="0" u="none" strike="noStrike" cap="none" dirty="0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10.1</a:t>
                      </a:r>
                      <a:endParaRPr sz="800" b="1" i="0" u="none" strike="noStrike" cap="none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59595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3.8</a:t>
                      </a:r>
                      <a:endParaRPr sz="800" b="1" i="0" u="none" strike="noStrike" cap="none" dirty="0">
                        <a:solidFill>
                          <a:srgbClr val="59595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1425" marR="51425" marT="0" marB="0" anchor="ctr"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0" name="Google Shape;290;p21"/>
          <p:cNvSpPr txBox="1"/>
          <p:nvPr/>
        </p:nvSpPr>
        <p:spPr>
          <a:xfrm>
            <a:off x="5714999" y="3177812"/>
            <a:ext cx="29357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Accounting for WRAP ↔ CAISO coordination alleviates most RA risk and narrows the nature of the RA challenge</a:t>
            </a:r>
            <a:endParaRPr dirty="0"/>
          </a:p>
        </p:txBody>
      </p:sp>
      <p:sp>
        <p:nvSpPr>
          <p:cNvPr id="291" name="Google Shape;291;p21"/>
          <p:cNvSpPr txBox="1"/>
          <p:nvPr/>
        </p:nvSpPr>
        <p:spPr>
          <a:xfrm>
            <a:off x="493245" y="4590736"/>
            <a:ext cx="8222190" cy="41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Note: This study uses a physical approximation of the WRAP footprint, which includes loads and resources in the following WECC BAs: AVA, AZPS, BANC, BPAT, CHPD, DOPD, GCPD, IPFE, IPMV, IPTV, NEVP, NWMT, PACW, PAID, PAUT, PAWY, PGE, PSEI, SCL, SPPC, SRP, TIDC, TPWR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ED9F73D-B047-20D4-D1AC-19BF52A04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7"/>
          <a:stretch/>
        </p:blipFill>
        <p:spPr>
          <a:xfrm>
            <a:off x="3444843" y="679085"/>
            <a:ext cx="5628273" cy="3859688"/>
          </a:xfrm>
          <a:prstGeom prst="rect">
            <a:avLst/>
          </a:prstGeom>
        </p:spPr>
      </p:pic>
      <p:sp>
        <p:nvSpPr>
          <p:cNvPr id="338" name="Google Shape;338;p27"/>
          <p:cNvSpPr txBox="1"/>
          <p:nvPr/>
        </p:nvSpPr>
        <p:spPr>
          <a:xfrm>
            <a:off x="3551273" y="4464415"/>
            <a:ext cx="5521843" cy="41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[Data source: NOAA High-Resolution Rapid Refresh (HRRR) Data Archive: AWS Open Data Program (https://mesowest.utah.edu/html/hrrr/)]</a:t>
            </a:r>
            <a:endParaRPr dirty="0"/>
          </a:p>
        </p:txBody>
      </p:sp>
      <p:sp>
        <p:nvSpPr>
          <p:cNvPr id="341" name="Google Shape;341;p27"/>
          <p:cNvSpPr txBox="1"/>
          <p:nvPr/>
        </p:nvSpPr>
        <p:spPr>
          <a:xfrm>
            <a:off x="631851" y="789383"/>
            <a:ext cx="2678419" cy="86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/>
              <a:buNone/>
            </a:pPr>
            <a:r>
              <a:rPr lang="en-US" sz="2400" b="0" i="0" u="none" strike="noStrike" cap="none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Weather insights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62A80-7DE4-FABF-F00E-314A08F0A857}"/>
              </a:ext>
            </a:extLst>
          </p:cNvPr>
          <p:cNvSpPr txBox="1"/>
          <p:nvPr/>
        </p:nvSpPr>
        <p:spPr>
          <a:xfrm>
            <a:off x="631850" y="1708957"/>
            <a:ext cx="24728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risk is highest when challenging weather systems are large relative to the size of the power system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F48AA445CC06B144A5A2B4CDB1EAD1C1" ma:contentTypeVersion="44" ma:contentTypeDescription="" ma:contentTypeScope="" ma:versionID="ffea79868ba6d15d0713c92da9e4342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2021-02-12T08:00:00+00:00</OpenedDate>
    <SignificantOrder xmlns="dc463f71-b30c-4ab2-9473-d307f9d35888">false</SignificantOrder>
    <Date1 xmlns="dc463f71-b30c-4ab2-9473-d307f9d35888">2023-07-24T07:00:00+00:00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>Avista Corporation;Puget Sound Energy;PacifiCorp</CaseCompanyNames>
    <Nickname xmlns="http://schemas.microsoft.com/sharepoint/v3" xsi:nil="true"/>
    <DocketNumber xmlns="dc463f71-b30c-4ab2-9473-d307f9d35888">210096</DocketNumb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095A546B-A523-4171-A3A3-0E5E6E9E2C04}"/>
</file>

<file path=customXml/itemProps2.xml><?xml version="1.0" encoding="utf-8"?>
<ds:datastoreItem xmlns:ds="http://schemas.openxmlformats.org/officeDocument/2006/customXml" ds:itemID="{018E1D62-42DF-4AC9-A008-B0902EC9F859}"/>
</file>

<file path=customXml/itemProps3.xml><?xml version="1.0" encoding="utf-8"?>
<ds:datastoreItem xmlns:ds="http://schemas.openxmlformats.org/officeDocument/2006/customXml" ds:itemID="{D6C6AB4C-90EE-49F4-A71E-5D3DBD7C3054}"/>
</file>

<file path=customXml/itemProps4.xml><?xml version="1.0" encoding="utf-8"?>
<ds:datastoreItem xmlns:ds="http://schemas.openxmlformats.org/officeDocument/2006/customXml" ds:itemID="{B9C8B597-C071-4F53-B039-E5F11526241D}"/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1208</Words>
  <Application>Microsoft Office PowerPoint</Application>
  <PresentationFormat>On-screen Show (16:9)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Georgia</vt:lpstr>
      <vt:lpstr>Noto Sans Symbols</vt:lpstr>
      <vt:lpstr>Corbel</vt:lpstr>
      <vt:lpstr>Century Gothic</vt:lpstr>
      <vt:lpstr>Calibri</vt:lpstr>
      <vt:lpstr>Arial</vt:lpstr>
      <vt:lpstr>Office Theme</vt:lpstr>
      <vt:lpstr>PowerPoint Presentation</vt:lpstr>
      <vt:lpstr>Why Conduct West-wide RA analysis?</vt:lpstr>
      <vt:lpstr>GridPath  RA Toolkit  What is needed to fully evaluate clean technologies and regional coordination within RA analysis?</vt:lpstr>
      <vt:lpstr>PowerPoint Presentation</vt:lpstr>
      <vt:lpstr>2026 RA Metrics No Additions scenario examines the system without planned additions through 2026</vt:lpstr>
      <vt:lpstr>Targeting solutions  Short-duration solutions appear to be least cost for meeting near term RA challenges</vt:lpstr>
      <vt:lpstr>Subregional analysis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McNair</dc:creator>
  <cp:lastModifiedBy>Elaine Hart</cp:lastModifiedBy>
  <cp:revision>28</cp:revision>
  <dcterms:created xsi:type="dcterms:W3CDTF">2019-04-10T17:59:21Z</dcterms:created>
  <dcterms:modified xsi:type="dcterms:W3CDTF">2023-07-23T21:02:28Z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0x0101006E56B4D1795A2E4DB2F0B01679ED314A00F48AA445CC06B144A5A2B4CDB1EAD1C1</vt:lpwstr>
  </property>
  <property fmtid="{D5CDD505-2E9C-101B-9397-08002B2CF9AE}" pid="3" name="_docset_NoMedatataSyncRequired">
    <vt:lpwstr>False</vt:lpwstr>
  </property>
</Properties>
</file>