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0" r:id="rId1"/>
  </p:sldMasterIdLst>
  <p:notesMasterIdLst>
    <p:notesMasterId r:id="rId16"/>
  </p:notesMasterIdLst>
  <p:handoutMasterIdLst>
    <p:handoutMasterId r:id="rId17"/>
  </p:handoutMasterIdLst>
  <p:sldIdLst>
    <p:sldId id="274" r:id="rId2"/>
    <p:sldId id="257" r:id="rId3"/>
    <p:sldId id="286" r:id="rId4"/>
    <p:sldId id="292" r:id="rId5"/>
    <p:sldId id="290" r:id="rId6"/>
    <p:sldId id="275" r:id="rId7"/>
    <p:sldId id="264" r:id="rId8"/>
    <p:sldId id="294" r:id="rId9"/>
    <p:sldId id="293" r:id="rId10"/>
    <p:sldId id="279" r:id="rId11"/>
    <p:sldId id="283" r:id="rId12"/>
    <p:sldId id="281" r:id="rId13"/>
    <p:sldId id="295"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one Montez" initials="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6699"/>
    <a:srgbClr val="009999"/>
    <a:srgbClr val="008000"/>
    <a:srgbClr val="3399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75" autoAdjust="0"/>
    <p:restoredTop sz="86455" autoAdjust="0"/>
  </p:normalViewPr>
  <p:slideViewPr>
    <p:cSldViewPr snapToGrid="0">
      <p:cViewPr varScale="1">
        <p:scale>
          <a:sx n="75" d="100"/>
          <a:sy n="75" d="100"/>
        </p:scale>
        <p:origin x="821" y="53"/>
      </p:cViewPr>
      <p:guideLst>
        <p:guide orient="horz" pos="2160"/>
        <p:guide pos="3840"/>
      </p:guideLst>
    </p:cSldViewPr>
  </p:slideViewPr>
  <p:notesTextViewPr>
    <p:cViewPr>
      <p:scale>
        <a:sx n="1" d="1"/>
        <a:sy n="1" d="1"/>
      </p:scale>
      <p:origin x="0" y="0"/>
    </p:cViewPr>
  </p:notesTextViewPr>
  <p:sorterViewPr>
    <p:cViewPr>
      <p:scale>
        <a:sx n="100" d="100"/>
        <a:sy n="100" d="100"/>
      </p:scale>
      <p:origin x="0" y="582"/>
    </p:cViewPr>
  </p:sorterViewPr>
  <p:notesViewPr>
    <p:cSldViewPr snapToGrid="0">
      <p:cViewPr>
        <p:scale>
          <a:sx n="100" d="100"/>
          <a:sy n="100" d="100"/>
        </p:scale>
        <p:origin x="-2556" y="3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DD1CDA-E769-4269-8D57-9B202B4D52A8}" type="datetimeFigureOut">
              <a:rPr lang="en-US" smtClean="0"/>
              <a:t>6/1/2017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Tech-Law Clinic UW Law School</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CF4443-2D33-4C1C-83A3-5261FE7831E8}" type="slidenum">
              <a:rPr lang="en-US" smtClean="0"/>
              <a:t>‹#›</a:t>
            </a:fld>
            <a:endParaRPr lang="en-US"/>
          </a:p>
        </p:txBody>
      </p:sp>
    </p:spTree>
    <p:extLst>
      <p:ext uri="{BB962C8B-B14F-4D97-AF65-F5344CB8AC3E}">
        <p14:creationId xmlns:p14="http://schemas.microsoft.com/office/powerpoint/2010/main" val="11162348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530E-8DE9-4047-BF26-7C2186F815B5}" type="datetimeFigureOut">
              <a:rPr lang="en-US"/>
              <a:t>6/1/2017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Tech-Law Clinic UW Law School</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63F18-0674-4D81-8155-453D67460747}"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One:</a:t>
            </a:r>
            <a:r>
              <a:rPr lang="en-US" sz="1200" kern="1200" dirty="0" smtClean="0">
                <a:solidFill>
                  <a:schemeClr val="tx1"/>
                </a:solidFill>
                <a:effectLst/>
                <a:latin typeface="+mn-lt"/>
                <a:ea typeface="+mn-ea"/>
                <a:cs typeface="+mn-cs"/>
              </a:rPr>
              <a:t> Good morning, I would like to thank the Utility and Transportation Commission Commissioners and staff for allow us the time to speak.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am Simone Montez and I am very excited about Autonomous Commercial Vehicle Technology and a legislative proposal we plan to submit to the Legislature in the 2018 session.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Mr. Drew Wilder and I plan to do five things today: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Share some definitions</a:t>
            </a:r>
          </a:p>
          <a:p>
            <a:pPr lvl="0"/>
            <a:r>
              <a:rPr lang="en-US" sz="1200" kern="1200" dirty="0" smtClean="0">
                <a:solidFill>
                  <a:schemeClr val="tx1"/>
                </a:solidFill>
                <a:effectLst/>
                <a:latin typeface="+mn-lt"/>
                <a:ea typeface="+mn-ea"/>
                <a:cs typeface="+mn-cs"/>
              </a:rPr>
              <a:t>Talk about the development of standards and guidelines</a:t>
            </a:r>
          </a:p>
          <a:p>
            <a:pPr lvl="0"/>
            <a:r>
              <a:rPr lang="en-US" sz="1200" kern="1200" dirty="0" smtClean="0">
                <a:solidFill>
                  <a:schemeClr val="tx1"/>
                </a:solidFill>
                <a:effectLst/>
                <a:latin typeface="+mn-lt"/>
                <a:ea typeface="+mn-ea"/>
                <a:cs typeface="+mn-cs"/>
              </a:rPr>
              <a:t>Discuss who should be allowed to apply to test and operate ACV’s on Washington State’s roads and highways.</a:t>
            </a:r>
          </a:p>
          <a:p>
            <a:pPr lvl="0"/>
            <a:r>
              <a:rPr lang="en-US" sz="1200" kern="1200" dirty="0" smtClean="0">
                <a:solidFill>
                  <a:schemeClr val="tx1"/>
                </a:solidFill>
                <a:effectLst/>
                <a:latin typeface="+mn-lt"/>
                <a:ea typeface="+mn-ea"/>
                <a:cs typeface="+mn-cs"/>
              </a:rPr>
              <a:t>Share some safely statistics; and</a:t>
            </a:r>
          </a:p>
          <a:p>
            <a:pPr lvl="0"/>
            <a:r>
              <a:rPr lang="en-US" sz="1200" kern="1200" dirty="0" smtClean="0">
                <a:solidFill>
                  <a:schemeClr val="tx1"/>
                </a:solidFill>
                <a:effectLst/>
                <a:latin typeface="+mn-lt"/>
                <a:ea typeface="+mn-ea"/>
                <a:cs typeface="+mn-cs"/>
              </a:rPr>
              <a:t>Provide an example of how our legislative proposal would work.</a:t>
            </a:r>
          </a:p>
          <a:p>
            <a:endParaRPr lang="en-US" dirty="0" smtClean="0"/>
          </a:p>
        </p:txBody>
      </p:sp>
      <p:sp>
        <p:nvSpPr>
          <p:cNvPr id="4" name="Slide Number Placeholder 3"/>
          <p:cNvSpPr>
            <a:spLocks noGrp="1"/>
          </p:cNvSpPr>
          <p:nvPr>
            <p:ph type="sldNum" sz="quarter" idx="10"/>
          </p:nvPr>
        </p:nvSpPr>
        <p:spPr/>
        <p:txBody>
          <a:bodyPr/>
          <a:lstStyle/>
          <a:p>
            <a:fld id="{20063F18-0674-4D81-8155-453D67460747}" type="slidenum">
              <a:rPr lang="en-US" smtClean="0"/>
              <a:t>1</a:t>
            </a:fld>
            <a:endParaRPr lang="en-US"/>
          </a:p>
        </p:txBody>
      </p:sp>
      <p:sp>
        <p:nvSpPr>
          <p:cNvPr id="5" name="Footer Placeholder 4"/>
          <p:cNvSpPr>
            <a:spLocks noGrp="1"/>
          </p:cNvSpPr>
          <p:nvPr>
            <p:ph type="ftr" sz="quarter" idx="11"/>
          </p:nvPr>
        </p:nvSpPr>
        <p:spPr/>
        <p:txBody>
          <a:bodyPr/>
          <a:lstStyle/>
          <a:p>
            <a:r>
              <a:rPr lang="en-US" smtClean="0"/>
              <a:t>Tech-Law Clinic UW Law School</a:t>
            </a:r>
            <a:endParaRPr lang="en-US"/>
          </a:p>
        </p:txBody>
      </p:sp>
    </p:spTree>
    <p:extLst>
      <p:ext uri="{BB962C8B-B14F-4D97-AF65-F5344CB8AC3E}">
        <p14:creationId xmlns:p14="http://schemas.microsoft.com/office/powerpoint/2010/main" val="290083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249363"/>
            <a:ext cx="5486400" cy="3086100"/>
          </a:xfrm>
        </p:spPr>
      </p:sp>
      <p:sp>
        <p:nvSpPr>
          <p:cNvPr id="3" name="Notes Placeholder 2"/>
          <p:cNvSpPr>
            <a:spLocks noGrp="1"/>
          </p:cNvSpPr>
          <p:nvPr>
            <p:ph type="body" idx="1"/>
          </p:nvPr>
        </p:nvSpPr>
        <p:spPr/>
        <p:txBody>
          <a:bodyPr/>
          <a:lstStyle/>
          <a:p>
            <a:r>
              <a:rPr lang="en-US" dirty="0" smtClean="0"/>
              <a:t>DREW, SIMONE PLEASE SEE SLIDE FOUR; ARE THESETHE SAME PARTIES? YOU NEED TO DO TWO THINGS; 1) USE THE SAME NAMES FOR APPLYING PARTIES; 2) USE CHECKS  AS WERE DONE ON THE PREVIOUS  PAGE; WE NEED TO BE CONSISTENT </a:t>
            </a:r>
            <a:endParaRPr lang="en-US" dirty="0"/>
          </a:p>
        </p:txBody>
      </p:sp>
      <p:sp>
        <p:nvSpPr>
          <p:cNvPr id="4" name="Footer Placeholder 3"/>
          <p:cNvSpPr>
            <a:spLocks noGrp="1"/>
          </p:cNvSpPr>
          <p:nvPr>
            <p:ph type="ftr" sz="quarter" idx="10"/>
          </p:nvPr>
        </p:nvSpPr>
        <p:spPr/>
        <p:txBody>
          <a:bodyPr/>
          <a:lstStyle/>
          <a:p>
            <a:r>
              <a:rPr lang="en-US" smtClean="0"/>
              <a:t>Tech-Law Clinic UW Law School</a:t>
            </a:r>
            <a:endParaRPr lang="en-US"/>
          </a:p>
        </p:txBody>
      </p:sp>
      <p:sp>
        <p:nvSpPr>
          <p:cNvPr id="5" name="Slide Number Placeholder 4"/>
          <p:cNvSpPr>
            <a:spLocks noGrp="1"/>
          </p:cNvSpPr>
          <p:nvPr>
            <p:ph type="sldNum" sz="quarter" idx="11"/>
          </p:nvPr>
        </p:nvSpPr>
        <p:spPr/>
        <p:txBody>
          <a:bodyPr/>
          <a:lstStyle/>
          <a:p>
            <a:fld id="{20063F18-0674-4D81-8155-453D67460747}" type="slidenum">
              <a:rPr lang="en-US" smtClean="0"/>
              <a:t>11</a:t>
            </a:fld>
            <a:endParaRPr lang="en-US"/>
          </a:p>
        </p:txBody>
      </p:sp>
    </p:spTree>
    <p:extLst>
      <p:ext uri="{BB962C8B-B14F-4D97-AF65-F5344CB8AC3E}">
        <p14:creationId xmlns:p14="http://schemas.microsoft.com/office/powerpoint/2010/main" val="231935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(Talking Points)</a:t>
            </a:r>
            <a:r>
              <a:rPr lang="en-US" dirty="0"/>
              <a:t> </a:t>
            </a:r>
            <a:r>
              <a:rPr lang="en" dirty="0"/>
              <a:t>Over the past two decades, the number of truck accidents has increased by 20%. According to the Federal Motor Carrier Safety Administration (FMCSA), in 2002, 4,897 individuals died and 130,000 people were injured in crashes that involved a large truck. And even though we recognize that the advancement in AI will greatly reduce the number of accidents in the future. We also know that AI systems from time to time will fail to operate as designed and due to the large size and heavy weight of most trucks, an accident involving a truck often results in greater harm than an ordinary accident involving a private passenger cars. </a:t>
            </a:r>
          </a:p>
          <a:p>
            <a:pPr algn="just"/>
            <a:endParaRPr lang="en-US" dirty="0"/>
          </a:p>
          <a:p>
            <a:pPr algn="just"/>
            <a:r>
              <a:rPr lang="en-US" b="1" dirty="0"/>
              <a:t>(Talking Points)</a:t>
            </a:r>
            <a:r>
              <a:rPr lang="en-US" dirty="0"/>
              <a:t> In the event of a vehicle accident resulting in litigation, many third-parties associated with the operation of the truck and trailer will be involved (manufactures’, motor carrier, third-party maintenance and compliance providers’ and shippers’. All, will be looking to the other to place blame. Therefore, as part of 49 CFR, Parts 365 &amp; 387, and as part of our legislation, we are recommending that the U.S. Department of Transportation, Washington Department of Transportation, Washington Commercial Enforcement and the Federal Highway Safety Administration work together to further enhance the current mandatory compliance guidelines for all parties involved. </a:t>
            </a:r>
          </a:p>
          <a:p>
            <a:endParaRPr lang="en-US" dirty="0"/>
          </a:p>
          <a:p>
            <a:r>
              <a:rPr lang="en-US" sz="1200" b="1" kern="1200" dirty="0">
                <a:solidFill>
                  <a:schemeClr val="tx1"/>
                </a:solidFill>
                <a:effectLst/>
                <a:latin typeface="+mn-lt"/>
                <a:ea typeface="+mn-ea"/>
                <a:cs typeface="+mn-cs"/>
              </a:rPr>
              <a:t>(Talking Points)</a:t>
            </a:r>
            <a:r>
              <a:rPr lang="en-US" sz="1200" kern="1200" dirty="0">
                <a:solidFill>
                  <a:schemeClr val="tx1"/>
                </a:solidFill>
                <a:effectLst/>
                <a:latin typeface="+mn-lt"/>
                <a:ea typeface="+mn-ea"/>
                <a:cs typeface="+mn-cs"/>
              </a:rPr>
              <a:t> Most contractual agreements contain strong defense and indemnity language. These agreements also require proper coverage and notice of cancelation. However, the procedural elements that apply to these contracts ensure proper coverage, are bilateral in nature and are rarely applied properly. The result, can often be devastating to the injury party and their family members. In addition, sophisticated shippers’, are often left paying losses that they would not otherwise have been responsible for to include punitive damages, when its proven that the motor carries policy was not sufficient or had lapsed at the time the loss occurred. Therefore, we are suggesting that risk management experts in the motor carrier </a:t>
            </a:r>
            <a:endParaRPr lang="en-US" dirty="0"/>
          </a:p>
        </p:txBody>
      </p:sp>
      <p:sp>
        <p:nvSpPr>
          <p:cNvPr id="4" name="Slide Number Placeholder 3"/>
          <p:cNvSpPr>
            <a:spLocks noGrp="1"/>
          </p:cNvSpPr>
          <p:nvPr>
            <p:ph type="sldNum" sz="quarter" idx="10"/>
          </p:nvPr>
        </p:nvSpPr>
        <p:spPr/>
        <p:txBody>
          <a:bodyPr/>
          <a:lstStyle/>
          <a:p>
            <a:fld id="{20063F18-0674-4D81-8155-453D67460747}" type="slidenum">
              <a:rPr lang="en-US"/>
              <a:t>12</a:t>
            </a:fld>
            <a:endParaRPr lang="en-US" dirty="0"/>
          </a:p>
        </p:txBody>
      </p:sp>
      <p:sp>
        <p:nvSpPr>
          <p:cNvPr id="5" name="Footer Placeholder 4"/>
          <p:cNvSpPr>
            <a:spLocks noGrp="1"/>
          </p:cNvSpPr>
          <p:nvPr>
            <p:ph type="ftr" sz="quarter" idx="11"/>
          </p:nvPr>
        </p:nvSpPr>
        <p:spPr/>
        <p:txBody>
          <a:bodyPr/>
          <a:lstStyle/>
          <a:p>
            <a:r>
              <a:rPr lang="en-US" smtClean="0"/>
              <a:t>Tech-Law Clinic UW Law School</a:t>
            </a:r>
            <a:endParaRPr lang="en-US"/>
          </a:p>
        </p:txBody>
      </p:sp>
    </p:spTree>
    <p:extLst>
      <p:ext uri="{BB962C8B-B14F-4D97-AF65-F5344CB8AC3E}">
        <p14:creationId xmlns:p14="http://schemas.microsoft.com/office/powerpoint/2010/main" val="2883889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Tech-Law Clinic UW Law School</a:t>
            </a:r>
            <a:endParaRPr lang="en-US"/>
          </a:p>
        </p:txBody>
      </p:sp>
      <p:sp>
        <p:nvSpPr>
          <p:cNvPr id="5" name="Slide Number Placeholder 4"/>
          <p:cNvSpPr>
            <a:spLocks noGrp="1"/>
          </p:cNvSpPr>
          <p:nvPr>
            <p:ph type="sldNum" sz="quarter" idx="11"/>
          </p:nvPr>
        </p:nvSpPr>
        <p:spPr/>
        <p:txBody>
          <a:bodyPr/>
          <a:lstStyle/>
          <a:p>
            <a:fld id="{20063F18-0674-4D81-8155-453D67460747}" type="slidenum">
              <a:rPr lang="en-US" smtClean="0"/>
              <a:t>14</a:t>
            </a:fld>
            <a:endParaRPr lang="en-US"/>
          </a:p>
        </p:txBody>
      </p:sp>
    </p:spTree>
    <p:extLst>
      <p:ext uri="{BB962C8B-B14F-4D97-AF65-F5344CB8AC3E}">
        <p14:creationId xmlns:p14="http://schemas.microsoft.com/office/powerpoint/2010/main" val="317841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Two:</a:t>
            </a:r>
            <a:r>
              <a:rPr lang="en-US" sz="1200" kern="1200" dirty="0" smtClean="0">
                <a:solidFill>
                  <a:schemeClr val="tx1"/>
                </a:solidFill>
                <a:effectLst/>
                <a:latin typeface="+mn-lt"/>
                <a:ea typeface="+mn-ea"/>
                <a:cs typeface="+mn-cs"/>
              </a:rPr>
              <a:t> What is an autonomous vehicle?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autonomous commercial vehicle whether it’s a passenger car, a bus or a commercial truck uses a combination of technologies to see and react to the world around it.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Lasers, </a:t>
            </a:r>
          </a:p>
          <a:p>
            <a:r>
              <a:rPr lang="en-US" sz="1200" kern="1200" dirty="0" smtClean="0">
                <a:solidFill>
                  <a:schemeClr val="tx1"/>
                </a:solidFill>
                <a:effectLst/>
                <a:latin typeface="+mn-lt"/>
                <a:ea typeface="+mn-ea"/>
                <a:cs typeface="+mn-cs"/>
              </a:rPr>
              <a:t>Lidar: a combination of radar and laser technology</a:t>
            </a:r>
          </a:p>
          <a:p>
            <a:r>
              <a:rPr lang="en-US" sz="1200" kern="1200" dirty="0" smtClean="0">
                <a:solidFill>
                  <a:schemeClr val="tx1"/>
                </a:solidFill>
                <a:effectLst/>
                <a:latin typeface="+mn-lt"/>
                <a:ea typeface="+mn-ea"/>
                <a:cs typeface="+mn-cs"/>
              </a:rPr>
              <a:t>Sensors; and Mapping programs allow a vehicle to see and react to the world around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Autonomous technology is rapidly evolving and even today there are some vehicles which can drive themselves for prolonged periods of time without human intervention. We need to determine how we can promote this technology while ensuring people and property are safe.</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p>
          <a:p>
            <a:pPr marL="0" indent="0">
              <a:buNone/>
            </a:pPr>
            <a:endParaRPr lang="en-US" dirty="0"/>
          </a:p>
        </p:txBody>
      </p:sp>
      <p:sp>
        <p:nvSpPr>
          <p:cNvPr id="4" name="Slide Number Placeholder 3"/>
          <p:cNvSpPr>
            <a:spLocks noGrp="1"/>
          </p:cNvSpPr>
          <p:nvPr>
            <p:ph type="sldNum" sz="quarter" idx="10"/>
          </p:nvPr>
        </p:nvSpPr>
        <p:spPr/>
        <p:txBody>
          <a:bodyPr/>
          <a:lstStyle/>
          <a:p>
            <a:fld id="{20063F18-0674-4D81-8155-453D67460747}" type="slidenum">
              <a:rPr lang="en-US"/>
              <a:t>2</a:t>
            </a:fld>
            <a:endParaRPr lang="en-US"/>
          </a:p>
        </p:txBody>
      </p:sp>
      <p:sp>
        <p:nvSpPr>
          <p:cNvPr id="5" name="Footer Placeholder 4"/>
          <p:cNvSpPr>
            <a:spLocks noGrp="1"/>
          </p:cNvSpPr>
          <p:nvPr>
            <p:ph type="ftr" sz="quarter" idx="11"/>
          </p:nvPr>
        </p:nvSpPr>
        <p:spPr/>
        <p:txBody>
          <a:bodyPr/>
          <a:lstStyle/>
          <a:p>
            <a:r>
              <a:rPr lang="en-US" smtClean="0"/>
              <a:t>Tech-Law Clinic UW Law School</a:t>
            </a:r>
            <a:endParaRPr lang="en-US"/>
          </a:p>
        </p:txBody>
      </p:sp>
    </p:spTree>
    <p:extLst>
      <p:ext uri="{BB962C8B-B14F-4D97-AF65-F5344CB8AC3E}">
        <p14:creationId xmlns:p14="http://schemas.microsoft.com/office/powerpoint/2010/main" val="1979066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THREE: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Society of American Engineers has six levels of automation</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No automation</a:t>
            </a:r>
          </a:p>
          <a:p>
            <a:pPr lvl="0"/>
            <a:r>
              <a:rPr lang="en-US" sz="1200" kern="1200" dirty="0" smtClean="0">
                <a:solidFill>
                  <a:schemeClr val="tx1"/>
                </a:solidFill>
                <a:effectLst/>
                <a:latin typeface="+mn-lt"/>
                <a:ea typeface="+mn-ea"/>
                <a:cs typeface="+mn-cs"/>
              </a:rPr>
              <a:t>Driver Assistance</a:t>
            </a:r>
          </a:p>
          <a:p>
            <a:pPr lvl="0"/>
            <a:r>
              <a:rPr lang="en-US" sz="1200" kern="1200" dirty="0" smtClean="0">
                <a:solidFill>
                  <a:schemeClr val="tx1"/>
                </a:solidFill>
                <a:effectLst/>
                <a:latin typeface="+mn-lt"/>
                <a:ea typeface="+mn-ea"/>
                <a:cs typeface="+mn-cs"/>
              </a:rPr>
              <a:t>Partial Automation</a:t>
            </a:r>
          </a:p>
          <a:p>
            <a:pPr lvl="0"/>
            <a:r>
              <a:rPr lang="en-US" sz="1200" kern="1200" dirty="0" smtClean="0">
                <a:solidFill>
                  <a:schemeClr val="tx1"/>
                </a:solidFill>
                <a:effectLst/>
                <a:latin typeface="+mn-lt"/>
                <a:ea typeface="+mn-ea"/>
                <a:cs typeface="+mn-cs"/>
              </a:rPr>
              <a:t>Conditional Automation</a:t>
            </a:r>
          </a:p>
          <a:p>
            <a:pPr lvl="0"/>
            <a:r>
              <a:rPr lang="en-US" sz="1200" kern="1200" dirty="0" smtClean="0">
                <a:solidFill>
                  <a:schemeClr val="tx1"/>
                </a:solidFill>
                <a:effectLst/>
                <a:latin typeface="+mn-lt"/>
                <a:ea typeface="+mn-ea"/>
                <a:cs typeface="+mn-cs"/>
              </a:rPr>
              <a:t>High Automation; and</a:t>
            </a:r>
          </a:p>
          <a:p>
            <a:pPr lvl="0"/>
            <a:r>
              <a:rPr lang="en-US" sz="1200" kern="1200" dirty="0" smtClean="0">
                <a:solidFill>
                  <a:schemeClr val="tx1"/>
                </a:solidFill>
                <a:effectLst/>
                <a:latin typeface="+mn-lt"/>
                <a:ea typeface="+mn-ea"/>
                <a:cs typeface="+mn-cs"/>
              </a:rPr>
              <a:t>Full Automation</a:t>
            </a:r>
          </a:p>
          <a:p>
            <a:endParaRPr lang="en-US" dirty="0"/>
          </a:p>
        </p:txBody>
      </p:sp>
      <p:sp>
        <p:nvSpPr>
          <p:cNvPr id="4" name="Footer Placeholder 3"/>
          <p:cNvSpPr>
            <a:spLocks noGrp="1"/>
          </p:cNvSpPr>
          <p:nvPr>
            <p:ph type="ftr" sz="quarter" idx="10"/>
          </p:nvPr>
        </p:nvSpPr>
        <p:spPr/>
        <p:txBody>
          <a:bodyPr/>
          <a:lstStyle/>
          <a:p>
            <a:r>
              <a:rPr lang="en-US" smtClean="0"/>
              <a:t>Tech-Law Clinic UW Law School</a:t>
            </a:r>
            <a:endParaRPr lang="en-US"/>
          </a:p>
        </p:txBody>
      </p:sp>
      <p:sp>
        <p:nvSpPr>
          <p:cNvPr id="5" name="Slide Number Placeholder 4"/>
          <p:cNvSpPr>
            <a:spLocks noGrp="1"/>
          </p:cNvSpPr>
          <p:nvPr>
            <p:ph type="sldNum" sz="quarter" idx="11"/>
          </p:nvPr>
        </p:nvSpPr>
        <p:spPr/>
        <p:txBody>
          <a:bodyPr/>
          <a:lstStyle/>
          <a:p>
            <a:fld id="{20063F18-0674-4D81-8155-453D67460747}" type="slidenum">
              <a:rPr lang="en-US" smtClean="0"/>
              <a:t>3</a:t>
            </a:fld>
            <a:endParaRPr lang="en-US"/>
          </a:p>
        </p:txBody>
      </p:sp>
    </p:spTree>
    <p:extLst>
      <p:ext uri="{BB962C8B-B14F-4D97-AF65-F5344CB8AC3E}">
        <p14:creationId xmlns:p14="http://schemas.microsoft.com/office/powerpoint/2010/main" val="1848391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FOUR: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Level 3 Conditional Automation and Level 4 High Automation are already here or shall be here very quickly. Level 5 vehicles are a bit further away but we should not forget the speed with which technology evolves.”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Because there are corporations and manufacturers who have some of these technologies and wish to use them it is time to develop a testing mechanism and we need to use the lessons we learn from testing for developing deployment guidelines and standards.</a:t>
            </a:r>
          </a:p>
          <a:p>
            <a:endParaRPr lang="en-US" dirty="0"/>
          </a:p>
        </p:txBody>
      </p:sp>
      <p:sp>
        <p:nvSpPr>
          <p:cNvPr id="4" name="Footer Placeholder 3"/>
          <p:cNvSpPr>
            <a:spLocks noGrp="1"/>
          </p:cNvSpPr>
          <p:nvPr>
            <p:ph type="ftr" sz="quarter" idx="10"/>
          </p:nvPr>
        </p:nvSpPr>
        <p:spPr/>
        <p:txBody>
          <a:bodyPr/>
          <a:lstStyle/>
          <a:p>
            <a:r>
              <a:rPr lang="en-US" smtClean="0"/>
              <a:t>Tech-Law Clinic UW Law School</a:t>
            </a:r>
            <a:endParaRPr lang="en-US"/>
          </a:p>
        </p:txBody>
      </p:sp>
      <p:sp>
        <p:nvSpPr>
          <p:cNvPr id="5" name="Slide Number Placeholder 4"/>
          <p:cNvSpPr>
            <a:spLocks noGrp="1"/>
          </p:cNvSpPr>
          <p:nvPr>
            <p:ph type="sldNum" sz="quarter" idx="11"/>
          </p:nvPr>
        </p:nvSpPr>
        <p:spPr/>
        <p:txBody>
          <a:bodyPr/>
          <a:lstStyle/>
          <a:p>
            <a:fld id="{20063F18-0674-4D81-8155-453D67460747}" type="slidenum">
              <a:rPr lang="en-US" smtClean="0"/>
              <a:t>4</a:t>
            </a:fld>
            <a:endParaRPr lang="en-US"/>
          </a:p>
        </p:txBody>
      </p:sp>
    </p:spTree>
    <p:extLst>
      <p:ext uri="{BB962C8B-B14F-4D97-AF65-F5344CB8AC3E}">
        <p14:creationId xmlns:p14="http://schemas.microsoft.com/office/powerpoint/2010/main" val="3407903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FIVE: WHEN WILL ACV’S BE AVAILABLE?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can see from these headlines taken from news stories, autonomous commercial vehicles shall be in operation sooner than expected.</a:t>
            </a:r>
          </a:p>
          <a:p>
            <a:endParaRPr lang="en-US" dirty="0"/>
          </a:p>
        </p:txBody>
      </p:sp>
      <p:sp>
        <p:nvSpPr>
          <p:cNvPr id="4" name="Footer Placeholder 3"/>
          <p:cNvSpPr>
            <a:spLocks noGrp="1"/>
          </p:cNvSpPr>
          <p:nvPr>
            <p:ph type="ftr" sz="quarter" idx="10"/>
          </p:nvPr>
        </p:nvSpPr>
        <p:spPr/>
        <p:txBody>
          <a:bodyPr/>
          <a:lstStyle/>
          <a:p>
            <a:r>
              <a:rPr lang="en-US" smtClean="0"/>
              <a:t>Tech-Law Clinic UW Law School</a:t>
            </a:r>
            <a:endParaRPr lang="en-US"/>
          </a:p>
        </p:txBody>
      </p:sp>
      <p:sp>
        <p:nvSpPr>
          <p:cNvPr id="5" name="Slide Number Placeholder 4"/>
          <p:cNvSpPr>
            <a:spLocks noGrp="1"/>
          </p:cNvSpPr>
          <p:nvPr>
            <p:ph type="sldNum" sz="quarter" idx="11"/>
          </p:nvPr>
        </p:nvSpPr>
        <p:spPr/>
        <p:txBody>
          <a:bodyPr/>
          <a:lstStyle/>
          <a:p>
            <a:fld id="{20063F18-0674-4D81-8155-453D67460747}" type="slidenum">
              <a:rPr lang="en-US" smtClean="0"/>
              <a:t>5</a:t>
            </a:fld>
            <a:endParaRPr lang="en-US"/>
          </a:p>
        </p:txBody>
      </p:sp>
    </p:spTree>
    <p:extLst>
      <p:ext uri="{BB962C8B-B14F-4D97-AF65-F5344CB8AC3E}">
        <p14:creationId xmlns:p14="http://schemas.microsoft.com/office/powerpoint/2010/main" val="239762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0063F18-0674-4D81-8155-453D67460747}" type="slidenum">
              <a:rPr lang="en-US" smtClean="0"/>
              <a:t>6</a:t>
            </a:fld>
            <a:endParaRPr lang="en-US"/>
          </a:p>
        </p:txBody>
      </p:sp>
      <p:sp>
        <p:nvSpPr>
          <p:cNvPr id="5" name="Footer Placeholder 4"/>
          <p:cNvSpPr>
            <a:spLocks noGrp="1"/>
          </p:cNvSpPr>
          <p:nvPr>
            <p:ph type="ftr" sz="quarter" idx="11"/>
          </p:nvPr>
        </p:nvSpPr>
        <p:spPr/>
        <p:txBody>
          <a:bodyPr/>
          <a:lstStyle/>
          <a:p>
            <a:r>
              <a:rPr lang="en-US" smtClean="0"/>
              <a:t>Tech-Law Clinic UW Law School</a:t>
            </a:r>
            <a:endParaRPr lang="en-US"/>
          </a:p>
        </p:txBody>
      </p:sp>
    </p:spTree>
    <p:extLst>
      <p:ext uri="{BB962C8B-B14F-4D97-AF65-F5344CB8AC3E}">
        <p14:creationId xmlns:p14="http://schemas.microsoft.com/office/powerpoint/2010/main" val="63915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32910"/>
          </a:xfrm>
        </p:spPr>
        <p:txBody>
          <a:bodyPr/>
          <a:lstStyle/>
          <a:p>
            <a:endParaRPr lang="en-US" dirty="0"/>
          </a:p>
        </p:txBody>
      </p:sp>
      <p:sp>
        <p:nvSpPr>
          <p:cNvPr id="4" name="Slide Number Placeholder 3"/>
          <p:cNvSpPr>
            <a:spLocks noGrp="1"/>
          </p:cNvSpPr>
          <p:nvPr>
            <p:ph type="sldNum" sz="quarter" idx="10"/>
          </p:nvPr>
        </p:nvSpPr>
        <p:spPr/>
        <p:txBody>
          <a:bodyPr/>
          <a:lstStyle/>
          <a:p>
            <a:fld id="{20063F18-0674-4D81-8155-453D67460747}" type="slidenum">
              <a:rPr lang="en-US"/>
              <a:t>7</a:t>
            </a:fld>
            <a:endParaRPr lang="en-US"/>
          </a:p>
        </p:txBody>
      </p:sp>
      <p:sp>
        <p:nvSpPr>
          <p:cNvPr id="5" name="Footer Placeholder 4"/>
          <p:cNvSpPr>
            <a:spLocks noGrp="1"/>
          </p:cNvSpPr>
          <p:nvPr>
            <p:ph type="ftr" sz="quarter" idx="11"/>
          </p:nvPr>
        </p:nvSpPr>
        <p:spPr/>
        <p:txBody>
          <a:bodyPr/>
          <a:lstStyle/>
          <a:p>
            <a:r>
              <a:rPr lang="en-US" dirty="0" smtClean="0"/>
              <a:t>Tech-Law Clinic UW Law School</a:t>
            </a:r>
            <a:endParaRPr lang="en-US" dirty="0"/>
          </a:p>
        </p:txBody>
      </p:sp>
    </p:spTree>
    <p:extLst>
      <p:ext uri="{BB962C8B-B14F-4D97-AF65-F5344CB8AC3E}">
        <p14:creationId xmlns:p14="http://schemas.microsoft.com/office/powerpoint/2010/main" val="2782663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249363"/>
            <a:ext cx="5486400" cy="3086100"/>
          </a:xfrm>
        </p:spPr>
      </p:sp>
      <p:sp>
        <p:nvSpPr>
          <p:cNvPr id="3" name="Notes Placeholder 2"/>
          <p:cNvSpPr>
            <a:spLocks noGrp="1"/>
          </p:cNvSpPr>
          <p:nvPr>
            <p:ph type="body" idx="1"/>
          </p:nvPr>
        </p:nvSpPr>
        <p:spPr/>
        <p:txBody>
          <a:bodyPr/>
          <a:lstStyle/>
          <a:p>
            <a:r>
              <a:rPr lang="en-US" dirty="0" smtClean="0"/>
              <a:t>DREW, SIMONE PLEASE SEE SLIDE FOUR; ARE THESETHE SAME PARTIES? YOU NEED TO DO TWO THINGS; 1) USE THE SAME NAMES FOR APPLYING PARTIES; 2) USE CHECKS  AS WERE DONE ON THE PREVIOUS  PAGE; WE NEED TO BE CONSISTENT </a:t>
            </a:r>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Tech-Law Clinic UW Law School</a:t>
            </a:r>
            <a:endParaRPr lang="en-US">
              <a:solidFill>
                <a:prstClr val="black"/>
              </a:solidFill>
            </a:endParaRPr>
          </a:p>
        </p:txBody>
      </p:sp>
      <p:sp>
        <p:nvSpPr>
          <p:cNvPr id="5" name="Slide Number Placeholder 4"/>
          <p:cNvSpPr>
            <a:spLocks noGrp="1"/>
          </p:cNvSpPr>
          <p:nvPr>
            <p:ph type="sldNum" sz="quarter" idx="11"/>
          </p:nvPr>
        </p:nvSpPr>
        <p:spPr/>
        <p:txBody>
          <a:bodyPr/>
          <a:lstStyle/>
          <a:p>
            <a:fld id="{20063F18-0674-4D81-8155-453D6746074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1935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4063" y="1181100"/>
            <a:ext cx="5486400" cy="3086100"/>
          </a:xfrm>
        </p:spPr>
      </p:sp>
      <p:sp>
        <p:nvSpPr>
          <p:cNvPr id="3" name="Notes Placeholder 2"/>
          <p:cNvSpPr>
            <a:spLocks noGrp="1"/>
          </p:cNvSpPr>
          <p:nvPr>
            <p:ph type="body" idx="1"/>
          </p:nvPr>
        </p:nvSpPr>
        <p:spPr/>
        <p:txBody>
          <a:bodyPr/>
          <a:lstStyle/>
          <a:p>
            <a:pPr marL="285750" indent="-285750">
              <a:buAutoNum type="romanUcPeriod"/>
            </a:pPr>
            <a:r>
              <a:rPr lang="en-US" dirty="0" smtClean="0"/>
              <a:t>How do we make it happen?</a:t>
            </a:r>
          </a:p>
          <a:p>
            <a:r>
              <a:rPr lang="en-US" dirty="0" smtClean="0"/>
              <a:t>“The Legislation provides some very general guidelines to the committee tasked with developing testing and deployment policies. First, an quite naturally the developed standards and guidelines should insure the ACV equipment and software is safe and those who are allowed to test this technology shall do so in a way which provides maximum protection to the public. Second, if there are existing laws  and regulations which can be of use they should be employed. Third the committee should have the flexibility to select whom they feel is the proper agency or private party to assess applications. Of course insurance is needed and while it is up to the committee to determine the proper amount five million dollars is the standard used in most states. Lastly  information should be provided which will allow us to know that the technology is performing in the safest manner.”</a:t>
            </a:r>
            <a:endParaRPr lang="en-US" dirty="0"/>
          </a:p>
        </p:txBody>
      </p:sp>
      <p:sp>
        <p:nvSpPr>
          <p:cNvPr id="4" name="Footer Placeholder 3"/>
          <p:cNvSpPr>
            <a:spLocks noGrp="1"/>
          </p:cNvSpPr>
          <p:nvPr>
            <p:ph type="ftr" sz="quarter" idx="10"/>
          </p:nvPr>
        </p:nvSpPr>
        <p:spPr/>
        <p:txBody>
          <a:bodyPr/>
          <a:lstStyle/>
          <a:p>
            <a:r>
              <a:rPr lang="en-US" smtClean="0"/>
              <a:t>Tech-Law Clinic UW Law School</a:t>
            </a:r>
            <a:endParaRPr lang="en-US"/>
          </a:p>
        </p:txBody>
      </p:sp>
      <p:sp>
        <p:nvSpPr>
          <p:cNvPr id="5" name="Slide Number Placeholder 4"/>
          <p:cNvSpPr>
            <a:spLocks noGrp="1"/>
          </p:cNvSpPr>
          <p:nvPr>
            <p:ph type="sldNum" sz="quarter" idx="11"/>
          </p:nvPr>
        </p:nvSpPr>
        <p:spPr/>
        <p:txBody>
          <a:bodyPr/>
          <a:lstStyle/>
          <a:p>
            <a:fld id="{20063F18-0674-4D81-8155-453D67460747}" type="slidenum">
              <a:rPr lang="en-US" smtClean="0"/>
              <a:t>10</a:t>
            </a:fld>
            <a:endParaRPr lang="en-US"/>
          </a:p>
        </p:txBody>
      </p:sp>
    </p:spTree>
    <p:extLst>
      <p:ext uri="{BB962C8B-B14F-4D97-AF65-F5344CB8AC3E}">
        <p14:creationId xmlns:p14="http://schemas.microsoft.com/office/powerpoint/2010/main" val="3197777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46CE7D5-CF57-46EF-B807-FDD0502418D4}" type="datetimeFigureOut">
              <a:rPr lang="en-US" smtClean="0"/>
              <a:t>6/1/2017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6CE7D5-CF57-46EF-B807-FDD0502418D4}"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6CE7D5-CF57-46EF-B807-FDD0502418D4}"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6CE7D5-CF57-46EF-B807-FDD0502418D4}"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46CE7D5-CF57-46EF-B807-FDD0502418D4}"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46CE7D5-CF57-46EF-B807-FDD0502418D4}" type="datetimeFigureOut">
              <a:rPr lang="en-US" smtClean="0"/>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46CE7D5-CF57-46EF-B807-FDD0502418D4}"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330EA680-D336-4FF7-8B7A-9848BB0A1C32}"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46CE7D5-CF57-46EF-B807-FDD0502418D4}" type="datetimeFigureOut">
              <a:rPr lang="en-US" smtClean="0"/>
              <a:t>6/1/2017</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30EA680-D336-4FF7-8B7A-9848BB0A1C32}"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4891" y="2984047"/>
            <a:ext cx="6288656" cy="3619953"/>
          </a:xfrm>
        </p:spPr>
        <p:txBody>
          <a:bodyPr>
            <a:noAutofit/>
          </a:bodyPr>
          <a:lstStyle/>
          <a:p>
            <a:pPr algn="ctr"/>
            <a:r>
              <a:rPr lang="en-US" sz="1700" dirty="0">
                <a:solidFill>
                  <a:schemeClr val="tx1"/>
                </a:solidFill>
                <a:latin typeface="Times New Roman" panose="02020603050405020304" pitchFamily="18" charset="0"/>
                <a:cs typeface="Times New Roman" panose="02020603050405020304" pitchFamily="18" charset="0"/>
              </a:rPr>
              <a:t>Autonomous Commercial </a:t>
            </a:r>
            <a:r>
              <a:rPr lang="en-US" sz="1700" dirty="0" smtClean="0">
                <a:solidFill>
                  <a:schemeClr val="tx1"/>
                </a:solidFill>
                <a:latin typeface="Times New Roman" panose="02020603050405020304" pitchFamily="18" charset="0"/>
                <a:cs typeface="Times New Roman" panose="02020603050405020304" pitchFamily="18" charset="0"/>
              </a:rPr>
              <a:t>Vehicles </a:t>
            </a:r>
            <a:r>
              <a:rPr lang="en-US" sz="1700" dirty="0">
                <a:solidFill>
                  <a:schemeClr val="tx1"/>
                </a:solidFill>
                <a:latin typeface="Times New Roman" panose="02020603050405020304" pitchFamily="18" charset="0"/>
                <a:cs typeface="Times New Roman" panose="02020603050405020304" pitchFamily="18" charset="0"/>
              </a:rPr>
              <a:t>(ACV) </a:t>
            </a:r>
            <a:r>
              <a:rPr lang="en-US" sz="1700" dirty="0" smtClean="0">
                <a:solidFill>
                  <a:schemeClr val="tx1"/>
                </a:solidFill>
                <a:latin typeface="Times New Roman" panose="02020603050405020304" pitchFamily="18" charset="0"/>
                <a:cs typeface="Times New Roman" panose="02020603050405020304" pitchFamily="18" charset="0"/>
              </a:rPr>
              <a:t/>
            </a:r>
            <a:br>
              <a:rPr lang="en-US" sz="1700" dirty="0" smtClean="0">
                <a:solidFill>
                  <a:schemeClr val="tx1"/>
                </a:solidFill>
                <a:latin typeface="Times New Roman" panose="02020603050405020304" pitchFamily="18" charset="0"/>
                <a:cs typeface="Times New Roman" panose="02020603050405020304" pitchFamily="18" charset="0"/>
              </a:rPr>
            </a:br>
            <a:r>
              <a:rPr lang="en-US" sz="1700" dirty="0" smtClean="0">
                <a:solidFill>
                  <a:schemeClr val="tx1"/>
                </a:solidFill>
                <a:latin typeface="Times New Roman" panose="02020603050405020304" pitchFamily="18" charset="0"/>
                <a:cs typeface="Times New Roman" panose="02020603050405020304" pitchFamily="18" charset="0"/>
              </a:rPr>
              <a:t>Testing and Deployment 2018 </a:t>
            </a:r>
            <a:br>
              <a:rPr lang="en-US" sz="1700" dirty="0" smtClean="0">
                <a:solidFill>
                  <a:schemeClr val="tx1"/>
                </a:solidFill>
                <a:latin typeface="Times New Roman" panose="02020603050405020304" pitchFamily="18" charset="0"/>
                <a:cs typeface="Times New Roman" panose="02020603050405020304" pitchFamily="18" charset="0"/>
              </a:rPr>
            </a:br>
            <a:r>
              <a:rPr lang="en-US" sz="1700" dirty="0" smtClean="0">
                <a:solidFill>
                  <a:schemeClr val="tx1"/>
                </a:solidFill>
                <a:latin typeface="Times New Roman" panose="02020603050405020304" pitchFamily="18" charset="0"/>
                <a:cs typeface="Times New Roman" panose="02020603050405020304" pitchFamily="18" charset="0"/>
              </a:rPr>
              <a:t/>
            </a:r>
            <a:br>
              <a:rPr lang="en-US" sz="1700" dirty="0" smtClean="0">
                <a:solidFill>
                  <a:schemeClr val="tx1"/>
                </a:solidFill>
                <a:latin typeface="Times New Roman" panose="02020603050405020304" pitchFamily="18" charset="0"/>
                <a:cs typeface="Times New Roman" panose="02020603050405020304" pitchFamily="18" charset="0"/>
              </a:rPr>
            </a:br>
            <a:r>
              <a:rPr lang="en-US" sz="1700" dirty="0" smtClean="0">
                <a:solidFill>
                  <a:schemeClr val="tx1"/>
                </a:solidFill>
                <a:latin typeface="Times New Roman" panose="02020603050405020304" pitchFamily="18" charset="0"/>
                <a:cs typeface="Times New Roman" panose="02020603050405020304" pitchFamily="18" charset="0"/>
              </a:rPr>
              <a:t>(Target Date for Submission and Passage of Legislation)</a:t>
            </a:r>
            <a:r>
              <a:rPr lang="en-US" sz="1700" dirty="0">
                <a:solidFill>
                  <a:schemeClr val="tx1"/>
                </a:solidFill>
                <a:latin typeface="Times New Roman" panose="02020603050405020304" pitchFamily="18" charset="0"/>
                <a:cs typeface="Times New Roman" panose="02020603050405020304" pitchFamily="18" charset="0"/>
              </a:rPr>
              <a:t/>
            </a:r>
            <a:br>
              <a:rPr lang="en-US" sz="1700" dirty="0">
                <a:solidFill>
                  <a:schemeClr val="tx1"/>
                </a:solidFill>
                <a:latin typeface="Times New Roman" panose="02020603050405020304" pitchFamily="18" charset="0"/>
                <a:cs typeface="Times New Roman" panose="02020603050405020304" pitchFamily="18" charset="0"/>
              </a:rPr>
            </a:br>
            <a:r>
              <a:rPr lang="en-US" sz="1700" dirty="0" smtClean="0">
                <a:solidFill>
                  <a:schemeClr val="tx1"/>
                </a:solidFill>
                <a:latin typeface="Times New Roman" panose="02020603050405020304" pitchFamily="18" charset="0"/>
                <a:cs typeface="Times New Roman" panose="02020603050405020304" pitchFamily="18" charset="0"/>
              </a:rPr>
              <a:t/>
            </a:r>
            <a:br>
              <a:rPr lang="en-US" sz="1700" dirty="0" smtClean="0">
                <a:solidFill>
                  <a:schemeClr val="tx1"/>
                </a:solidFill>
                <a:latin typeface="Times New Roman" panose="02020603050405020304" pitchFamily="18" charset="0"/>
                <a:cs typeface="Times New Roman" panose="02020603050405020304" pitchFamily="18" charset="0"/>
              </a:rPr>
            </a:br>
            <a:r>
              <a:rPr lang="en-US" sz="1700" i="1" dirty="0">
                <a:solidFill>
                  <a:schemeClr val="tx1"/>
                </a:solidFill>
                <a:latin typeface="Times New Roman" panose="02020603050405020304" pitchFamily="18" charset="0"/>
                <a:cs typeface="Times New Roman" panose="02020603050405020304" pitchFamily="18" charset="0"/>
              </a:rPr>
              <a:t>Professor William Covington</a:t>
            </a:r>
            <a:r>
              <a:rPr lang="en-US" sz="1700" b="0" dirty="0">
                <a:solidFill>
                  <a:schemeClr val="tx1"/>
                </a:solidFill>
                <a:latin typeface="Times New Roman" panose="02020603050405020304" pitchFamily="18" charset="0"/>
                <a:cs typeface="Times New Roman" panose="02020603050405020304" pitchFamily="18" charset="0"/>
              </a:rPr>
              <a:t/>
            </a:r>
            <a:br>
              <a:rPr lang="en-US" sz="1700" b="0" dirty="0">
                <a:solidFill>
                  <a:schemeClr val="tx1"/>
                </a:solidFill>
                <a:latin typeface="Times New Roman" panose="02020603050405020304" pitchFamily="18" charset="0"/>
                <a:cs typeface="Times New Roman" panose="02020603050405020304" pitchFamily="18" charset="0"/>
              </a:rPr>
            </a:br>
            <a:r>
              <a:rPr lang="en-US" sz="1700" dirty="0">
                <a:solidFill>
                  <a:schemeClr val="tx1"/>
                </a:solidFill>
                <a:latin typeface="Times New Roman" panose="02020603050405020304" pitchFamily="18" charset="0"/>
                <a:cs typeface="Times New Roman" panose="02020603050405020304" pitchFamily="18" charset="0"/>
              </a:rPr>
              <a:t>Technology Law </a:t>
            </a:r>
            <a:r>
              <a:rPr lang="en-US" sz="1700" dirty="0" smtClean="0">
                <a:solidFill>
                  <a:schemeClr val="tx1"/>
                </a:solidFill>
                <a:latin typeface="Times New Roman" panose="02020603050405020304" pitchFamily="18" charset="0"/>
                <a:cs typeface="Times New Roman" panose="02020603050405020304" pitchFamily="18" charset="0"/>
              </a:rPr>
              <a:t>and </a:t>
            </a:r>
            <a:r>
              <a:rPr lang="en-US" sz="1700" dirty="0">
                <a:solidFill>
                  <a:schemeClr val="tx1"/>
                </a:solidFill>
                <a:latin typeface="Times New Roman" panose="02020603050405020304" pitchFamily="18" charset="0"/>
                <a:cs typeface="Times New Roman" panose="02020603050405020304" pitchFamily="18" charset="0"/>
              </a:rPr>
              <a:t>Public Policy Clinic</a:t>
            </a:r>
            <a:r>
              <a:rPr lang="en-US" sz="1700" b="0" dirty="0">
                <a:solidFill>
                  <a:schemeClr val="tx1"/>
                </a:solidFill>
                <a:latin typeface="Times New Roman" panose="02020603050405020304" pitchFamily="18" charset="0"/>
                <a:cs typeface="Times New Roman" panose="02020603050405020304" pitchFamily="18" charset="0"/>
              </a:rPr>
              <a:t/>
            </a:r>
            <a:br>
              <a:rPr lang="en-US" sz="1700" b="0" dirty="0">
                <a:solidFill>
                  <a:schemeClr val="tx1"/>
                </a:solidFill>
                <a:latin typeface="Times New Roman" panose="02020603050405020304" pitchFamily="18" charset="0"/>
                <a:cs typeface="Times New Roman" panose="02020603050405020304" pitchFamily="18" charset="0"/>
              </a:rPr>
            </a:br>
            <a:r>
              <a:rPr lang="en-US" sz="1700" b="0" dirty="0">
                <a:solidFill>
                  <a:schemeClr val="tx1"/>
                </a:solidFill>
                <a:latin typeface="Times New Roman" panose="02020603050405020304" pitchFamily="18" charset="0"/>
                <a:cs typeface="Times New Roman" panose="02020603050405020304" pitchFamily="18" charset="0"/>
              </a:rPr>
              <a:t/>
            </a:r>
            <a:br>
              <a:rPr lang="en-US" sz="1700" b="0" dirty="0">
                <a:solidFill>
                  <a:schemeClr val="tx1"/>
                </a:solidFill>
                <a:latin typeface="Times New Roman" panose="02020603050405020304" pitchFamily="18" charset="0"/>
                <a:cs typeface="Times New Roman" panose="02020603050405020304" pitchFamily="18" charset="0"/>
              </a:rPr>
            </a:br>
            <a:r>
              <a:rPr lang="en-US" sz="1700" i="1" dirty="0">
                <a:solidFill>
                  <a:schemeClr val="tx1"/>
                </a:solidFill>
                <a:latin typeface="Times New Roman" panose="02020603050405020304" pitchFamily="18" charset="0"/>
                <a:cs typeface="Times New Roman" panose="02020603050405020304" pitchFamily="18" charset="0"/>
              </a:rPr>
              <a:t>Simone A. Montez, M.Ed.</a:t>
            </a:r>
            <a:r>
              <a:rPr lang="en-US" sz="1700" b="0" dirty="0">
                <a:solidFill>
                  <a:schemeClr val="tx1"/>
                </a:solidFill>
                <a:latin typeface="Times New Roman" panose="02020603050405020304" pitchFamily="18" charset="0"/>
                <a:cs typeface="Times New Roman" panose="02020603050405020304" pitchFamily="18" charset="0"/>
              </a:rPr>
              <a:t/>
            </a:r>
            <a:br>
              <a:rPr lang="en-US" sz="1700" b="0" dirty="0">
                <a:solidFill>
                  <a:schemeClr val="tx1"/>
                </a:solidFill>
                <a:latin typeface="Times New Roman" panose="02020603050405020304" pitchFamily="18" charset="0"/>
                <a:cs typeface="Times New Roman" panose="02020603050405020304" pitchFamily="18" charset="0"/>
              </a:rPr>
            </a:br>
            <a:r>
              <a:rPr lang="en-US" sz="1700" b="0" dirty="0">
                <a:solidFill>
                  <a:schemeClr val="tx1"/>
                </a:solidFill>
                <a:latin typeface="Times New Roman" panose="02020603050405020304" pitchFamily="18" charset="0"/>
                <a:cs typeface="Times New Roman" panose="02020603050405020304" pitchFamily="18" charset="0"/>
              </a:rPr>
              <a:t>Masters of Jurisprudence Candidate, ‘17</a:t>
            </a:r>
            <a:br>
              <a:rPr lang="en-US" sz="1700" b="0" dirty="0">
                <a:solidFill>
                  <a:schemeClr val="tx1"/>
                </a:solidFill>
                <a:latin typeface="Times New Roman" panose="02020603050405020304" pitchFamily="18" charset="0"/>
                <a:cs typeface="Times New Roman" panose="02020603050405020304" pitchFamily="18" charset="0"/>
              </a:rPr>
            </a:br>
            <a:r>
              <a:rPr lang="en-US" sz="1700" b="0" dirty="0">
                <a:solidFill>
                  <a:schemeClr val="tx1"/>
                </a:solidFill>
                <a:latin typeface="Times New Roman" panose="02020603050405020304" pitchFamily="18" charset="0"/>
                <a:cs typeface="Times New Roman" panose="02020603050405020304" pitchFamily="18" charset="0"/>
              </a:rPr>
              <a:t/>
            </a:r>
            <a:br>
              <a:rPr lang="en-US" sz="1700" b="0" dirty="0">
                <a:solidFill>
                  <a:schemeClr val="tx1"/>
                </a:solidFill>
                <a:latin typeface="Times New Roman" panose="02020603050405020304" pitchFamily="18" charset="0"/>
                <a:cs typeface="Times New Roman" panose="02020603050405020304" pitchFamily="18" charset="0"/>
              </a:rPr>
            </a:br>
            <a:r>
              <a:rPr lang="en-US" sz="1700" i="1" dirty="0">
                <a:solidFill>
                  <a:schemeClr val="tx1"/>
                </a:solidFill>
                <a:latin typeface="Times New Roman" panose="02020603050405020304" pitchFamily="18" charset="0"/>
                <a:cs typeface="Times New Roman" panose="02020603050405020304" pitchFamily="18" charset="0"/>
              </a:rPr>
              <a:t>Drew Wilder</a:t>
            </a:r>
            <a:br>
              <a:rPr lang="en-US" sz="1700" i="1" dirty="0">
                <a:solidFill>
                  <a:schemeClr val="tx1"/>
                </a:solidFill>
                <a:latin typeface="Times New Roman" panose="02020603050405020304" pitchFamily="18" charset="0"/>
                <a:cs typeface="Times New Roman" panose="02020603050405020304" pitchFamily="18" charset="0"/>
              </a:rPr>
            </a:br>
            <a:r>
              <a:rPr lang="en-US" sz="1700" b="0" dirty="0">
                <a:solidFill>
                  <a:schemeClr val="tx1"/>
                </a:solidFill>
                <a:latin typeface="Times New Roman" panose="02020603050405020304" pitchFamily="18" charset="0"/>
                <a:cs typeface="Times New Roman" panose="02020603050405020304" pitchFamily="18" charset="0"/>
              </a:rPr>
              <a:t>Masters of Jurisprudence Candidate, ‘17</a:t>
            </a:r>
            <a:r>
              <a:rPr lang="en-US" sz="1700" dirty="0"/>
              <a:t/>
            </a:r>
            <a:br>
              <a:rPr lang="en-US" sz="1700" dirty="0"/>
            </a:br>
            <a:endParaRPr lang="en-US" sz="1700" dirty="0"/>
          </a:p>
        </p:txBody>
      </p:sp>
      <p:pic>
        <p:nvPicPr>
          <p:cNvPr id="1026" name="Picture 2" descr="http://readwrite.com/wp-content/uploads/self-driving-truck-1.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5950" r="5950"/>
          <a:stretch>
            <a:fillRect/>
          </a:stretch>
        </p:blipFill>
        <p:spPr bwMode="auto">
          <a:xfrm rot="420000">
            <a:off x="7014743" y="1114902"/>
            <a:ext cx="4524090" cy="252152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8" name="Picture 4" descr="Image result for university of washington school of la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3702" y="501406"/>
            <a:ext cx="4079246" cy="23594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59758" y="3856008"/>
            <a:ext cx="4899804"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Share some definitions.</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259904" y="4225340"/>
            <a:ext cx="5946476"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Talk about the development of standards and guidelines.</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265659" y="4639107"/>
            <a:ext cx="5716431"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Discuss who should be allowed to apply to test and operate ACV’s on Washington State’s roads and highways.</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254172" y="5561760"/>
            <a:ext cx="4899804"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Share some safety statistics; and</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236898" y="5998666"/>
            <a:ext cx="5627442"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Provide an example of how our legislative proposal would work.</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57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ircle(in)">
                                      <p:cBhvr>
                                        <p:cTn id="19" dur="2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9287" y="1008225"/>
            <a:ext cx="8380674" cy="4778744"/>
          </a:xfrm>
          <a:prstGeom prst="rect">
            <a:avLst/>
          </a:prstGeom>
          <a:noFill/>
        </p:spPr>
        <p:txBody>
          <a:bodyPr wrap="square" rtlCol="0">
            <a:spAutoFit/>
          </a:bodyPr>
          <a:lstStyle/>
          <a:p>
            <a:pPr algn="ctr">
              <a:lnSpc>
                <a:spcPct val="115000"/>
              </a:lnSpc>
              <a:spcAft>
                <a:spcPts val="1000"/>
              </a:spcAft>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How Do We Make It Happen?                                                      Creating ACV Testing and Deployment Policies</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dirty="0" smtClean="0">
                <a:latin typeface="Times New Roman" panose="02020603050405020304" pitchFamily="18" charset="0"/>
                <a:cs typeface="Times New Roman" panose="02020603050405020304" pitchFamily="18" charset="0"/>
              </a:rPr>
              <a:t>The ACV-TDPC will be guided by the following principles in creating standards and guidelines for ACV testing and deployment policies including, </a:t>
            </a:r>
            <a:r>
              <a:rPr lang="en-US" dirty="0">
                <a:latin typeface="Times New Roman" panose="02020603050405020304" pitchFamily="18" charset="0"/>
                <a:cs typeface="Times New Roman" panose="02020603050405020304" pitchFamily="18" charset="0"/>
              </a:rPr>
              <a:t>but </a:t>
            </a:r>
            <a:r>
              <a:rPr lang="en-US" dirty="0" smtClean="0">
                <a:latin typeface="Times New Roman" panose="02020603050405020304" pitchFamily="18" charset="0"/>
                <a:cs typeface="Times New Roman" panose="02020603050405020304" pitchFamily="18" charset="0"/>
              </a:rPr>
              <a:t>not </a:t>
            </a:r>
            <a:r>
              <a:rPr lang="en-US" dirty="0">
                <a:latin typeface="Times New Roman" panose="02020603050405020304" pitchFamily="18" charset="0"/>
                <a:cs typeface="Times New Roman" panose="02020603050405020304" pitchFamily="18" charset="0"/>
              </a:rPr>
              <a:t>limited to the following: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6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Taking all practical steps to ensure the safety of those who operate ACVs and those who are in the area where they are operated;</a:t>
            </a:r>
          </a:p>
          <a:p>
            <a:pPr marL="342900" indent="-342900" algn="just">
              <a:spcAft>
                <a:spcPts val="6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Incorporating, </a:t>
            </a:r>
            <a:r>
              <a:rPr lang="en-US" dirty="0">
                <a:latin typeface="Times New Roman" panose="02020603050405020304" pitchFamily="18" charset="0"/>
                <a:cs typeface="Times New Roman" panose="02020603050405020304" pitchFamily="18" charset="0"/>
              </a:rPr>
              <a:t>where </a:t>
            </a:r>
            <a:r>
              <a:rPr lang="en-US" dirty="0" smtClean="0">
                <a:latin typeface="Times New Roman" panose="02020603050405020304" pitchFamily="18" charset="0"/>
                <a:cs typeface="Times New Roman" panose="02020603050405020304" pitchFamily="18" charset="0"/>
              </a:rPr>
              <a:t>relevant, </a:t>
            </a:r>
            <a:r>
              <a:rPr lang="en-US" dirty="0">
                <a:latin typeface="Times New Roman" panose="02020603050405020304" pitchFamily="18" charset="0"/>
                <a:cs typeface="Times New Roman" panose="02020603050405020304" pitchFamily="18" charset="0"/>
              </a:rPr>
              <a:t>existing motor carrier </a:t>
            </a:r>
            <a:r>
              <a:rPr lang="en-US" dirty="0" smtClean="0">
                <a:latin typeface="Times New Roman" panose="02020603050405020304" pitchFamily="18" charset="0"/>
                <a:cs typeface="Times New Roman" panose="02020603050405020304" pitchFamily="18" charset="0"/>
              </a:rPr>
              <a:t>laws and regulations;</a:t>
            </a:r>
            <a:endParaRPr lang="en-US" dirty="0">
              <a:latin typeface="Times New Roman" panose="02020603050405020304" pitchFamily="18" charset="0"/>
              <a:cs typeface="Times New Roman" panose="02020603050405020304" pitchFamily="18" charset="0"/>
            </a:endParaRPr>
          </a:p>
          <a:p>
            <a:pPr marL="342900" indent="-342900" algn="just">
              <a:spcAft>
                <a:spcPts val="600"/>
              </a:spcAf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Selecting </a:t>
            </a:r>
            <a:r>
              <a:rPr lang="en-US" dirty="0">
                <a:latin typeface="Times New Roman" panose="02020603050405020304" pitchFamily="18" charset="0"/>
                <a:ea typeface="Calibri" panose="020F0502020204030204" pitchFamily="34" charset="0"/>
                <a:cs typeface="Times New Roman" panose="02020603050405020304" pitchFamily="18" charset="0"/>
              </a:rPr>
              <a:t>a state agency, agencies or private party </a:t>
            </a:r>
            <a:r>
              <a:rPr lang="en-US" dirty="0" smtClean="0">
                <a:latin typeface="Times New Roman" panose="02020603050405020304" pitchFamily="18" charset="0"/>
                <a:ea typeface="Calibri" panose="020F0502020204030204" pitchFamily="34" charset="0"/>
                <a:cs typeface="Times New Roman" panose="02020603050405020304" pitchFamily="18" charset="0"/>
              </a:rPr>
              <a:t>to test ACV </a:t>
            </a:r>
            <a:r>
              <a:rPr lang="en-US" dirty="0">
                <a:latin typeface="Times New Roman" panose="02020603050405020304" pitchFamily="18" charset="0"/>
                <a:ea typeface="Calibri" panose="020F0502020204030204" pitchFamily="34" charset="0"/>
                <a:cs typeface="Times New Roman" panose="02020603050405020304" pitchFamily="18" charset="0"/>
              </a:rPr>
              <a:t>equipment and software prior to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granting permission to test and/or deploy;</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6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Requiring applicants provide proof </a:t>
            </a:r>
            <a:r>
              <a:rPr lang="en-US" dirty="0">
                <a:latin typeface="Times New Roman" panose="02020603050405020304" pitchFamily="18" charset="0"/>
                <a:cs typeface="Times New Roman" panose="02020603050405020304" pitchFamily="18" charset="0"/>
              </a:rPr>
              <a:t>of primary commercial auto liability insurance, all risk apparel, $5 million </a:t>
            </a:r>
            <a:r>
              <a:rPr lang="en-US" dirty="0" smtClean="0">
                <a:latin typeface="Times New Roman" panose="02020603050405020304" pitchFamily="18" charset="0"/>
                <a:cs typeface="Times New Roman" panose="02020603050405020304" pitchFamily="18" charset="0"/>
              </a:rPr>
              <a:t>minimum or </a:t>
            </a:r>
            <a:r>
              <a:rPr lang="en-US" dirty="0">
                <a:latin typeface="Times New Roman" panose="02020603050405020304" pitchFamily="18" charset="0"/>
                <a:cs typeface="Times New Roman" panose="02020603050405020304" pitchFamily="18" charset="0"/>
              </a:rPr>
              <a:t>of self-insurance, $5 million </a:t>
            </a:r>
            <a:r>
              <a:rPr lang="en-US" dirty="0" smtClean="0">
                <a:latin typeface="Times New Roman" panose="02020603050405020304" pitchFamily="18" charset="0"/>
                <a:cs typeface="Times New Roman" panose="02020603050405020304" pitchFamily="18" charset="0"/>
              </a:rPr>
              <a:t>minimum; and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Requiring applicants submit evidence of the ability to report accidents, comply with applicable laws and insure  public safety through a </a:t>
            </a:r>
            <a:r>
              <a:rPr lang="en-US" dirty="0">
                <a:latin typeface="Times New Roman" panose="02020603050405020304" pitchFamily="18" charset="0"/>
                <a:ea typeface="Calibri" panose="020F0502020204030204" pitchFamily="34" charset="0"/>
                <a:cs typeface="Times New Roman" panose="02020603050405020304" pitchFamily="18" charset="0"/>
              </a:rPr>
              <a:t>safety action plan. </a:t>
            </a:r>
          </a:p>
        </p:txBody>
      </p:sp>
    </p:spTree>
    <p:extLst>
      <p:ext uri="{BB962C8B-B14F-4D97-AF65-F5344CB8AC3E}">
        <p14:creationId xmlns:p14="http://schemas.microsoft.com/office/powerpoint/2010/main" val="1440444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9286" y="1264257"/>
            <a:ext cx="9186937" cy="830997"/>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How Do We Make It </a:t>
            </a:r>
            <a:r>
              <a:rPr lang="en-US" sz="2400" b="1" dirty="0">
                <a:latin typeface="Times New Roman" panose="02020603050405020304" pitchFamily="18" charset="0"/>
                <a:cs typeface="Times New Roman" panose="02020603050405020304" pitchFamily="18" charset="0"/>
              </a:rPr>
              <a:t>H</a:t>
            </a:r>
            <a:r>
              <a:rPr lang="en-US" sz="2400" b="1" dirty="0" smtClean="0">
                <a:latin typeface="Times New Roman" panose="02020603050405020304" pitchFamily="18" charset="0"/>
                <a:cs typeface="Times New Roman" panose="02020603050405020304" pitchFamily="18" charset="0"/>
              </a:rPr>
              <a:t>appen?</a:t>
            </a:r>
          </a:p>
          <a:p>
            <a:pPr algn="ctr"/>
            <a:r>
              <a:rPr lang="en-US" sz="2400" b="1" dirty="0" smtClean="0">
                <a:latin typeface="Times New Roman" panose="02020603050405020304" pitchFamily="18" charset="0"/>
                <a:cs typeface="Times New Roman" panose="02020603050405020304" pitchFamily="18" charset="0"/>
              </a:rPr>
              <a:t>Deadlines, Review and Transition from Testing to Deployment</a:t>
            </a:r>
          </a:p>
        </p:txBody>
      </p:sp>
      <p:sp>
        <p:nvSpPr>
          <p:cNvPr id="4" name="TextBox 3"/>
          <p:cNvSpPr txBox="1"/>
          <p:nvPr/>
        </p:nvSpPr>
        <p:spPr>
          <a:xfrm>
            <a:off x="1977886" y="2499360"/>
            <a:ext cx="8534400" cy="3627660"/>
          </a:xfrm>
          <a:prstGeom prst="rect">
            <a:avLst/>
          </a:prstGeom>
          <a:noFill/>
        </p:spPr>
        <p:txBody>
          <a:bodyPr wrap="square" rtlCol="0">
            <a:spAutoFit/>
          </a:bodyPr>
          <a:lstStyle/>
          <a:p>
            <a:pPr>
              <a:lnSpc>
                <a:spcPct val="115000"/>
              </a:lnSpc>
              <a:spcAft>
                <a:spcPts val="1000"/>
              </a:spcAft>
            </a:pPr>
            <a:r>
              <a:rPr lang="en-US" dirty="0">
                <a:solidFill>
                  <a:prstClr val="black"/>
                </a:solidFill>
                <a:latin typeface="Times New Roman" panose="02020603050405020304" pitchFamily="18" charset="0"/>
                <a:cs typeface="Times New Roman" panose="02020603050405020304" pitchFamily="18" charset="0"/>
              </a:rPr>
              <a:t>The ACV-TDPC i</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 establishing standards and guidelines for ACV testing and deployment will:</a:t>
            </a:r>
          </a:p>
          <a:p>
            <a:pPr marL="342900" indent="-342900">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Make best efforts to complete the establishment of standards and guidelines within six months of the legislation’s </a:t>
            </a:r>
            <a:r>
              <a:rPr lang="en-US" dirty="0" smtClean="0">
                <a:latin typeface="Times New Roman" panose="02020603050405020304" pitchFamily="18" charset="0"/>
                <a:ea typeface="Calibri" panose="020F0502020204030204" pitchFamily="34" charset="0"/>
                <a:cs typeface="Times New Roman" panose="02020603050405020304" pitchFamily="18" charset="0"/>
              </a:rPr>
              <a:t>passage;</a:t>
            </a: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Develop a plan to ensure that established standards and guidelines are regularly reviewed and remain current with ACV </a:t>
            </a:r>
            <a:r>
              <a:rPr lang="en-US"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technology; and </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When relevant, make use of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information </a:t>
            </a:r>
            <a:r>
              <a:rPr lang="en-US" dirty="0">
                <a:latin typeface="Times New Roman" panose="02020603050405020304" pitchFamily="18" charset="0"/>
                <a:ea typeface="Calibri" panose="020F0502020204030204" pitchFamily="34" charset="0"/>
                <a:cs typeface="Times New Roman" panose="02020603050405020304" pitchFamily="18" charset="0"/>
              </a:rPr>
              <a:t>gathered during testing when establishing standards and guidelines for deployment. </a:t>
            </a:r>
          </a:p>
          <a:p>
            <a:endParaRPr lang="en-US" dirty="0">
              <a:solidFill>
                <a:prstClr val="black"/>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3573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8247" y="428938"/>
            <a:ext cx="8358447" cy="1200329"/>
          </a:xfrm>
          <a:prstGeom prst="rect">
            <a:avLst/>
          </a:prstGeom>
        </p:spPr>
        <p:txBody>
          <a:bodyPr wrap="square" rtlCol="0" anchor="t">
            <a:spAutoFit/>
          </a:bodyPr>
          <a:lstStyle/>
          <a:p>
            <a:pPr algn="just"/>
            <a:r>
              <a:rPr lang="en-US" sz="2400" dirty="0">
                <a:latin typeface="Calibri" panose="020F0502020204030204" pitchFamily="34" charset="0"/>
              </a:rPr>
              <a:t> </a:t>
            </a:r>
            <a:endParaRPr lang="en-US" sz="2400" dirty="0">
              <a:latin typeface="Calibri" panose="020F0502020204030204" pitchFamily="34" charset="0"/>
              <a:cs typeface="Arial"/>
            </a:endParaRPr>
          </a:p>
          <a:p>
            <a:pPr algn="ctr"/>
            <a:r>
              <a:rPr lang="en-US" sz="2400" b="1" dirty="0" smtClean="0">
                <a:latin typeface="Times New Roman" panose="02020603050405020304" pitchFamily="18" charset="0"/>
                <a:cs typeface="Times New Roman" panose="02020603050405020304" pitchFamily="18" charset="0"/>
              </a:rPr>
              <a:t>2015 </a:t>
            </a:r>
            <a:r>
              <a:rPr lang="en-US" sz="2400" b="1" dirty="0">
                <a:latin typeface="Times New Roman" panose="02020603050405020304" pitchFamily="18" charset="0"/>
                <a:cs typeface="Times New Roman" panose="02020603050405020304" pitchFamily="18" charset="0"/>
              </a:rPr>
              <a:t>Annual Collision Summary Data – Washington State</a:t>
            </a:r>
          </a:p>
          <a:p>
            <a:pPr algn="just"/>
            <a:endParaRPr lang="en-US" sz="2400" dirty="0">
              <a:latin typeface="Calibri" panose="020F0502020204030204" pitchFamily="34" charset="0"/>
              <a:cs typeface="Arial"/>
            </a:endParaRPr>
          </a:p>
        </p:txBody>
      </p:sp>
      <p:pic>
        <p:nvPicPr>
          <p:cNvPr id="3" name="Picture 2"/>
          <p:cNvPicPr>
            <a:picLocks noChangeAspect="1"/>
          </p:cNvPicPr>
          <p:nvPr/>
        </p:nvPicPr>
        <p:blipFill>
          <a:blip r:embed="rId3"/>
          <a:stretch>
            <a:fillRect/>
          </a:stretch>
        </p:blipFill>
        <p:spPr>
          <a:xfrm>
            <a:off x="1560698" y="1844970"/>
            <a:ext cx="9541642" cy="3182385"/>
          </a:xfrm>
          <a:prstGeom prst="rect">
            <a:avLst/>
          </a:prstGeom>
        </p:spPr>
      </p:pic>
    </p:spTree>
    <p:extLst>
      <p:ext uri="{BB962C8B-B14F-4D97-AF65-F5344CB8AC3E}">
        <p14:creationId xmlns:p14="http://schemas.microsoft.com/office/powerpoint/2010/main" val="2568605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888415"/>
            <a:ext cx="6096000" cy="400110"/>
          </a:xfrm>
          <a:prstGeom prst="rect">
            <a:avLst/>
          </a:prstGeom>
        </p:spPr>
        <p:txBody>
          <a:bodyPr>
            <a:spAutoFit/>
          </a:bodyPr>
          <a:lstStyle/>
          <a:p>
            <a:pPr algn="ct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Importance of Safety</a:t>
            </a:r>
          </a:p>
        </p:txBody>
      </p:sp>
      <p:sp>
        <p:nvSpPr>
          <p:cNvPr id="3" name="Rectangle 2"/>
          <p:cNvSpPr/>
          <p:nvPr/>
        </p:nvSpPr>
        <p:spPr>
          <a:xfrm>
            <a:off x="662940" y="1780878"/>
            <a:ext cx="10576560" cy="1477328"/>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Driverless Cars Could Reduce Traffic Fatalities by to 90%, s</a:t>
            </a:r>
            <a:r>
              <a:rPr lang="en-US" b="1" dirty="0" smtClean="0">
                <a:latin typeface="Times New Roman" panose="02020603050405020304" pitchFamily="18" charset="0"/>
                <a:cs typeface="Times New Roman" panose="02020603050405020304" pitchFamily="18" charset="0"/>
              </a:rPr>
              <a:t>ays Report.</a:t>
            </a:r>
            <a:endParaRPr lang="en-US"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new report has analyzed the impact of driverless cars on the incidence of fatal traffic accidents, and say that simply by taking human emotions and errors out of the equation, we could reduce deaths on the road by 90 percent. </a:t>
            </a:r>
            <a:r>
              <a:rPr lang="en-US" dirty="0" smtClean="0">
                <a:latin typeface="Times New Roman" panose="02020603050405020304" pitchFamily="18" charset="0"/>
                <a:cs typeface="Times New Roman" panose="02020603050405020304" pitchFamily="18" charset="0"/>
              </a:rPr>
              <a:t>October 1, 2015,</a:t>
            </a:r>
            <a:r>
              <a:rPr lang="en-US" i="1"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Science Alert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2703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1316504"/>
            <a:ext cx="10528300" cy="4708981"/>
          </a:xfrm>
          <a:prstGeom prst="rect">
            <a:avLst/>
          </a:prstGeom>
        </p:spPr>
        <p:txBody>
          <a:bodyPr wrap="square">
            <a:spAutoFit/>
          </a:bodyPr>
          <a:lstStyle/>
          <a:p>
            <a:pPr algn="ct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How </a:t>
            </a:r>
            <a:r>
              <a:rPr lang="en-US" sz="2000" b="1" dirty="0">
                <a:latin typeface="Times New Roman" panose="02020603050405020304" pitchFamily="18" charset="0"/>
                <a:ea typeface="Calibri" panose="020F0502020204030204" pitchFamily="34" charset="0"/>
                <a:cs typeface="Times New Roman" panose="02020603050405020304" pitchFamily="18" charset="0"/>
              </a:rPr>
              <a:t>I</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t Would Work?</a:t>
            </a:r>
          </a:p>
          <a:p>
            <a:pPr algn="ctr"/>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Example: Otto </a:t>
            </a:r>
            <a:r>
              <a:rPr lang="en-US" sz="2000" b="1" dirty="0">
                <a:latin typeface="Times New Roman" panose="02020603050405020304" pitchFamily="18" charset="0"/>
                <a:ea typeface="Calibri" panose="020F0502020204030204" pitchFamily="34" charset="0"/>
                <a:cs typeface="Times New Roman" panose="02020603050405020304" pitchFamily="18" charset="0"/>
              </a:rPr>
              <a:t>applies for ACV motor carrier operation authority in Washington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State.</a:t>
            </a: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latin typeface="Times New Roman" panose="02020603050405020304" pitchFamily="18" charset="0"/>
                <a:ea typeface="Calibri" panose="020F0502020204030204" pitchFamily="34" charset="0"/>
                <a:cs typeface="Times New Roman" panose="02020603050405020304" pitchFamily="18" charset="0"/>
              </a:rPr>
              <a:t> </a:t>
            </a:r>
          </a:p>
          <a:p>
            <a:pPr lvl="2"/>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Step One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Applicant to complete </a:t>
            </a:r>
            <a:r>
              <a:rPr lang="en-US" sz="2000" dirty="0">
                <a:latin typeface="Times New Roman" panose="02020603050405020304" pitchFamily="18" charset="0"/>
                <a:ea typeface="Calibri" panose="020F0502020204030204" pitchFamily="34" charset="0"/>
                <a:cs typeface="Times New Roman" panose="02020603050405020304" pitchFamily="18" charset="0"/>
              </a:rPr>
              <a:t>and submit application for common carrier of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property</a:t>
            </a:r>
          </a:p>
          <a:p>
            <a:pPr lvl="2"/>
            <a:r>
              <a:rPr lang="en-US" sz="2000" dirty="0" smtClean="0">
                <a:latin typeface="Times New Roman" panose="02020603050405020304" pitchFamily="18" charset="0"/>
                <a:ea typeface="Calibri" panose="020F0502020204030204" pitchFamily="34" charset="0"/>
                <a:cs typeface="Times New Roman" panose="02020603050405020304" pitchFamily="18" charset="0"/>
              </a:rPr>
              <a:t>status.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2"/>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lvl="2"/>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Step Two: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Submitted information to include: UBI number; legal name; USDOT number; safety </a:t>
            </a:r>
            <a:r>
              <a:rPr lang="en-US" sz="2000" dirty="0">
                <a:latin typeface="Times New Roman" panose="02020603050405020304" pitchFamily="18" charset="0"/>
                <a:ea typeface="Calibri" panose="020F0502020204030204" pitchFamily="34" charset="0"/>
                <a:cs typeface="Times New Roman" panose="02020603050405020304" pitchFamily="18" charset="0"/>
              </a:rPr>
              <a:t>and compliance fitness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survey; proof </a:t>
            </a:r>
            <a:r>
              <a:rPr lang="en-US" sz="2000" dirty="0">
                <a:latin typeface="Times New Roman" panose="02020603050405020304" pitchFamily="18" charset="0"/>
                <a:ea typeface="Calibri" panose="020F0502020204030204" pitchFamily="34" charset="0"/>
                <a:cs typeface="Times New Roman" panose="02020603050405020304" pitchFamily="18" charset="0"/>
              </a:rPr>
              <a:t>of primary commercial auto liability insurance, all risk apparel,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and $5 million (mandated amount).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2"/>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lvl="2"/>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Step Three: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Go through required testing; meet </a:t>
            </a:r>
            <a:r>
              <a:rPr lang="en-US" sz="2000" dirty="0">
                <a:latin typeface="Times New Roman" panose="02020603050405020304" pitchFamily="18" charset="0"/>
                <a:ea typeface="Calibri" panose="020F0502020204030204" pitchFamily="34" charset="0"/>
                <a:cs typeface="Times New Roman" panose="02020603050405020304" pitchFamily="18" charset="0"/>
              </a:rPr>
              <a:t>or surpass ACV testing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standards.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2"/>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lvl="2"/>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Step </a:t>
            </a:r>
            <a:r>
              <a:rPr lang="en-US" sz="2000" b="1" dirty="0">
                <a:latin typeface="Times New Roman" panose="02020603050405020304" pitchFamily="18" charset="0"/>
                <a:ea typeface="Calibri" panose="020F0502020204030204" pitchFamily="34" charset="0"/>
                <a:cs typeface="Times New Roman" panose="02020603050405020304" pitchFamily="18" charset="0"/>
              </a:rPr>
              <a:t>F</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our: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Issuance of permission to test or deploy.</a:t>
            </a:r>
          </a:p>
          <a:p>
            <a:pPr marL="1257300" lvl="2" indent="-342900">
              <a:buFont typeface="Wingdings" panose="05000000000000000000" pitchFamily="2" charset="2"/>
              <a:buChar char="ü"/>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1737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6056" y="610274"/>
            <a:ext cx="10568823" cy="1200329"/>
          </a:xfrm>
          <a:prstGeom prst="rect">
            <a:avLst/>
          </a:prstGeom>
        </p:spPr>
        <p:txBody>
          <a:bodyPr wrap="square" rtlCol="0" anchor="ctr">
            <a:spAutoFit/>
          </a:bodyPr>
          <a:lstStyle/>
          <a:p>
            <a:pPr algn="ctr"/>
            <a:r>
              <a:rPr lang="en-US" sz="2400" b="1" dirty="0">
                <a:latin typeface="Times New Roman" panose="02020603050405020304" pitchFamily="18" charset="0"/>
                <a:cs typeface="Times New Roman" panose="02020603050405020304" pitchFamily="18" charset="0"/>
              </a:rPr>
              <a:t>Autonomous Commercial Vehicle </a:t>
            </a: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Testing  and Deployment in Washington State  (Definitions, Eligibility) </a:t>
            </a:r>
          </a:p>
          <a:p>
            <a:pPr algn="ct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10898" y="2036304"/>
            <a:ext cx="10007952" cy="3477875"/>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driverless vehicle that is capable of sensing its environment and navigating without human input</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sz="400" b="1" dirty="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p:txBody>
      </p:sp>
      <p:sp>
        <p:nvSpPr>
          <p:cNvPr id="5" name="AutoShape 2" descr="Image result for seal of washington st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872" y="2823769"/>
            <a:ext cx="4833865" cy="3083730"/>
          </a:xfrm>
          <a:prstGeom prst="rect">
            <a:avLst/>
          </a:prstGeom>
          <a:no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279935" y="1651816"/>
            <a:ext cx="5917720" cy="369332"/>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What is an autonomous </a:t>
            </a:r>
            <a:r>
              <a:rPr lang="en-US" b="1" u="sng" dirty="0" smtClean="0">
                <a:latin typeface="Times New Roman" panose="02020603050405020304" pitchFamily="18" charset="0"/>
                <a:cs typeface="Times New Roman" panose="02020603050405020304" pitchFamily="18" charset="0"/>
              </a:rPr>
              <a:t>vehicles?  </a:t>
            </a:r>
            <a:endParaRPr lang="en-US" b="1" u="sng" dirty="0">
              <a:latin typeface="Times New Roman" panose="02020603050405020304" pitchFamily="18" charset="0"/>
              <a:cs typeface="Times New Roman" panose="02020603050405020304" pitchFamily="18" charset="0"/>
            </a:endParaRPr>
          </a:p>
        </p:txBody>
      </p:sp>
      <p:pic>
        <p:nvPicPr>
          <p:cNvPr id="10" name="Picture 2" descr="http://www.novatel.com/assets/images/Autonomous-Industry/High-Precision-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7893" y="2823768"/>
            <a:ext cx="5130958" cy="301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75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8574" y="2497872"/>
            <a:ext cx="11257472" cy="646331"/>
          </a:xfrm>
          <a:prstGeom prst="rect">
            <a:avLst/>
          </a:prstGeom>
          <a:noFill/>
        </p:spPr>
        <p:txBody>
          <a:bodyPr wrap="square" rtlCol="0">
            <a:spAutoFit/>
          </a:bodyPr>
          <a:lstStyle/>
          <a:p>
            <a:r>
              <a:rPr lang="en-US" b="1" dirty="0" smtClean="0">
                <a:solidFill>
                  <a:srgbClr val="7030A0"/>
                </a:solidFill>
                <a:latin typeface="Times New Roman" panose="02020603050405020304" pitchFamily="18" charset="0"/>
                <a:cs typeface="Times New Roman" panose="02020603050405020304" pitchFamily="18" charset="0"/>
              </a:rPr>
              <a:t>Level 0:</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full-time performance by the human driver of all aspects of the dynamic driving task, even when enhanced by warning or intervention </a:t>
            </a:r>
            <a:r>
              <a:rPr lang="en-US" dirty="0" smtClean="0">
                <a:latin typeface="Times New Roman" panose="02020603050405020304" pitchFamily="18" charset="0"/>
                <a:cs typeface="Times New Roman" panose="02020603050405020304" pitchFamily="18" charset="0"/>
              </a:rPr>
              <a:t>systems.</a:t>
            </a:r>
            <a:endParaRPr lang="en-US" u="sng"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48574" y="3951003"/>
            <a:ext cx="11373917" cy="923330"/>
          </a:xfrm>
          <a:prstGeom prst="rect">
            <a:avLst/>
          </a:prstGeom>
          <a:noFill/>
        </p:spPr>
        <p:txBody>
          <a:bodyPr wrap="square" rtlCol="0">
            <a:spAutoFit/>
          </a:bodyPr>
          <a:lstStyle/>
          <a:p>
            <a:r>
              <a:rPr lang="en-US" b="1" dirty="0">
                <a:solidFill>
                  <a:srgbClr val="FFCC00"/>
                </a:solidFill>
                <a:latin typeface="Times New Roman" panose="02020603050405020304" pitchFamily="18" charset="0"/>
                <a:cs typeface="Times New Roman" panose="02020603050405020304" pitchFamily="18" charset="0"/>
              </a:rPr>
              <a:t>L</a:t>
            </a:r>
            <a:r>
              <a:rPr lang="en-US" b="1" i="1" dirty="0">
                <a:solidFill>
                  <a:srgbClr val="FFCC00"/>
                </a:solidFill>
                <a:latin typeface="Times New Roman" panose="02020603050405020304" pitchFamily="18" charset="0"/>
                <a:cs typeface="Times New Roman" panose="02020603050405020304" pitchFamily="18" charset="0"/>
              </a:rPr>
              <a:t>e</a:t>
            </a:r>
            <a:r>
              <a:rPr lang="en-US" b="1" dirty="0">
                <a:solidFill>
                  <a:srgbClr val="FFCC00"/>
                </a:solidFill>
                <a:latin typeface="Times New Roman" panose="02020603050405020304" pitchFamily="18" charset="0"/>
                <a:cs typeface="Times New Roman" panose="02020603050405020304" pitchFamily="18" charset="0"/>
              </a:rPr>
              <a:t>vel </a:t>
            </a:r>
            <a:r>
              <a:rPr lang="en-US" b="1" dirty="0" smtClean="0">
                <a:solidFill>
                  <a:srgbClr val="FFCC00"/>
                </a:solidFill>
                <a:latin typeface="Times New Roman" panose="02020603050405020304" pitchFamily="18" charset="0"/>
                <a:cs typeface="Times New Roman" panose="02020603050405020304" pitchFamily="18" charset="0"/>
              </a:rPr>
              <a:t>2:</a:t>
            </a:r>
            <a:r>
              <a:rPr lang="en-US" dirty="0" smtClean="0">
                <a:solidFill>
                  <a:srgbClr val="FFCC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driving mode-specific execution by one or more driver assistance systems of both steering and acceleration/ deceleration using information about the driving environment and with the expectation that the human driver perform all remaining aspects of the dynamic driving </a:t>
            </a:r>
            <a:r>
              <a:rPr lang="en-US" dirty="0" smtClean="0">
                <a:latin typeface="Times New Roman" panose="02020603050405020304" pitchFamily="18" charset="0"/>
                <a:cs typeface="Times New Roman" panose="02020603050405020304" pitchFamily="18" charset="0"/>
              </a:rPr>
              <a:t>task.</a:t>
            </a:r>
            <a:endParaRPr lang="en-US"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48574" y="4827344"/>
            <a:ext cx="11330784" cy="646331"/>
          </a:xfrm>
          <a:prstGeom prst="rect">
            <a:avLst/>
          </a:prstGeom>
          <a:noFill/>
        </p:spPr>
        <p:txBody>
          <a:bodyPr wrap="square" rtlCol="0">
            <a:spAutoFit/>
          </a:bodyPr>
          <a:lstStyle/>
          <a:p>
            <a:r>
              <a:rPr lang="en-US" b="1" dirty="0">
                <a:solidFill>
                  <a:srgbClr val="009999"/>
                </a:solidFill>
                <a:latin typeface="Times New Roman" panose="02020603050405020304" pitchFamily="18" charset="0"/>
                <a:cs typeface="Times New Roman" panose="02020603050405020304" pitchFamily="18" charset="0"/>
              </a:rPr>
              <a:t>Level 3</a:t>
            </a:r>
            <a:r>
              <a:rPr lang="en-US" b="1" dirty="0" smtClean="0">
                <a:solidFill>
                  <a:srgbClr val="009999"/>
                </a:solidFill>
                <a:latin typeface="Times New Roman" panose="02020603050405020304" pitchFamily="18" charset="0"/>
                <a:cs typeface="Times New Roman" panose="02020603050405020304" pitchFamily="18" charset="0"/>
              </a:rPr>
              <a:t>:</a:t>
            </a:r>
            <a:r>
              <a:rPr lang="en-US" dirty="0" smtClean="0">
                <a:solidFill>
                  <a:srgbClr val="009999"/>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driving mode-specific performance by an automated driving system of all aspects of the dynamic driving task with the expectation that the human driver will respond appropriately to a request to </a:t>
            </a:r>
            <a:r>
              <a:rPr lang="en-US" dirty="0" smtClean="0">
                <a:latin typeface="Times New Roman" panose="02020603050405020304" pitchFamily="18" charset="0"/>
                <a:cs typeface="Times New Roman" panose="02020603050405020304" pitchFamily="18" charset="0"/>
              </a:rPr>
              <a:t>intervene.</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391509" y="1250830"/>
            <a:ext cx="6228272" cy="461665"/>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ACV Automation Levels as </a:t>
            </a:r>
            <a:r>
              <a:rPr lang="en-US" sz="2400" b="1" i="1" dirty="0" smtClean="0">
                <a:latin typeface="Times New Roman" panose="02020603050405020304" pitchFamily="18" charset="0"/>
                <a:cs typeface="Times New Roman" panose="02020603050405020304" pitchFamily="18" charset="0"/>
              </a:rPr>
              <a:t>Applied </a:t>
            </a:r>
            <a:r>
              <a:rPr lang="en-US" sz="2400" b="1" i="1" dirty="0">
                <a:latin typeface="Times New Roman" panose="02020603050405020304" pitchFamily="18" charset="0"/>
                <a:cs typeface="Times New Roman" panose="02020603050405020304" pitchFamily="18" charset="0"/>
              </a:rPr>
              <a:t>to Testing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928" y="871293"/>
            <a:ext cx="10299932" cy="14837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48574" y="3092447"/>
            <a:ext cx="11240210" cy="923330"/>
          </a:xfrm>
          <a:prstGeom prst="rect">
            <a:avLst/>
          </a:prstGeom>
          <a:noFill/>
        </p:spPr>
        <p:txBody>
          <a:bodyPr wrap="square" rtlCol="0">
            <a:spAutoFit/>
          </a:bodyPr>
          <a:lstStyle/>
          <a:p>
            <a:r>
              <a:rPr lang="en-US" b="1" dirty="0">
                <a:solidFill>
                  <a:srgbClr val="C00000"/>
                </a:solidFill>
                <a:latin typeface="Times New Roman" panose="02020603050405020304" pitchFamily="18" charset="0"/>
                <a:cs typeface="Times New Roman" panose="02020603050405020304" pitchFamily="18" charset="0"/>
              </a:rPr>
              <a:t>Level 1</a:t>
            </a:r>
            <a:r>
              <a:rPr lang="en-US" b="1" dirty="0" smtClean="0">
                <a:solidFill>
                  <a:srgbClr val="C0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driving mode-specific execution by a driver assistance system of either steering or acceleration/deceleration using information about the driving environment and with the expectation that the human driver perform all remaining aspects of the dynamic driving </a:t>
            </a:r>
            <a:r>
              <a:rPr lang="en-US" dirty="0" smtClean="0">
                <a:latin typeface="Times New Roman" panose="02020603050405020304" pitchFamily="18" charset="0"/>
                <a:cs typeface="Times New Roman" panose="02020603050405020304" pitchFamily="18" charset="0"/>
              </a:rPr>
              <a:t>task.</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39949" y="5431551"/>
            <a:ext cx="11059062" cy="646331"/>
          </a:xfrm>
          <a:prstGeom prst="rect">
            <a:avLst/>
          </a:prstGeom>
          <a:noFill/>
        </p:spPr>
        <p:txBody>
          <a:bodyPr wrap="square" rtlCol="0">
            <a:spAutoFit/>
          </a:bodyPr>
          <a:lstStyle/>
          <a:p>
            <a:r>
              <a:rPr lang="en-US" b="1" dirty="0" smtClean="0">
                <a:solidFill>
                  <a:srgbClr val="008000"/>
                </a:solidFill>
                <a:latin typeface="Times New Roman" panose="02020603050405020304" pitchFamily="18" charset="0"/>
                <a:cs typeface="Times New Roman" panose="02020603050405020304" pitchFamily="18" charset="0"/>
              </a:rPr>
              <a:t>Level 4:</a:t>
            </a:r>
            <a:r>
              <a:rPr lang="en-US" dirty="0" smtClean="0">
                <a:solidFill>
                  <a:srgbClr val="008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driving mode-specific performance by an automated driving system of all aspects of the dynamic driving task, even if a human driver does not respond appropriately to a request to </a:t>
            </a:r>
            <a:r>
              <a:rPr lang="en-US" dirty="0" smtClean="0">
                <a:latin typeface="Times New Roman" panose="02020603050405020304" pitchFamily="18" charset="0"/>
                <a:cs typeface="Times New Roman" panose="02020603050405020304" pitchFamily="18" charset="0"/>
              </a:rPr>
              <a:t>intervene.</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48575" y="6142020"/>
            <a:ext cx="11743426" cy="646331"/>
          </a:xfrm>
          <a:prstGeom prst="rect">
            <a:avLst/>
          </a:prstGeom>
          <a:noFill/>
        </p:spPr>
        <p:txBody>
          <a:bodyPr wrap="square" rtlCol="0">
            <a:spAutoFit/>
          </a:bodyPr>
          <a:lstStyle/>
          <a:p>
            <a:r>
              <a:rPr lang="en-US" b="1" dirty="0">
                <a:solidFill>
                  <a:srgbClr val="FF5050"/>
                </a:solidFill>
                <a:latin typeface="Times New Roman" panose="02020603050405020304" pitchFamily="18" charset="0"/>
                <a:cs typeface="Times New Roman" panose="02020603050405020304" pitchFamily="18" charset="0"/>
              </a:rPr>
              <a:t>Level </a:t>
            </a:r>
            <a:r>
              <a:rPr lang="en-US" b="1" dirty="0" smtClean="0">
                <a:solidFill>
                  <a:srgbClr val="FF5050"/>
                </a:solidFill>
                <a:latin typeface="Times New Roman" panose="02020603050405020304" pitchFamily="18" charset="0"/>
                <a:cs typeface="Times New Roman" panose="02020603050405020304" pitchFamily="18" charset="0"/>
              </a:rPr>
              <a:t>5:</a:t>
            </a:r>
            <a:r>
              <a:rPr lang="en-US" dirty="0" smtClean="0">
                <a:solidFill>
                  <a:srgbClr val="FF505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full-time performance by an automated driving system of all aspects of the dynamic driving task under all roadway and environmental conditions that can be managed by a human </a:t>
            </a:r>
            <a:r>
              <a:rPr lang="en-US" dirty="0" smtClean="0">
                <a:latin typeface="Times New Roman" panose="02020603050405020304" pitchFamily="18" charset="0"/>
                <a:cs typeface="Times New Roman" panose="02020603050405020304" pitchFamily="18" charset="0"/>
              </a:rPr>
              <a:t>driver.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353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3778" y="1901175"/>
            <a:ext cx="5578314" cy="397031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Level 3</a:t>
            </a:r>
            <a:r>
              <a:rPr lang="en-US" b="1"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driving mode-specific performance by an automated driving system of all aspects of the dynamic driving task with the expectation that the human driver will respond appropriately to a request to </a:t>
            </a:r>
            <a:r>
              <a:rPr lang="en-US" dirty="0" smtClean="0">
                <a:latin typeface="Times New Roman" panose="02020603050405020304" pitchFamily="18" charset="0"/>
                <a:cs typeface="Times New Roman" panose="02020603050405020304" pitchFamily="18" charset="0"/>
              </a:rPr>
              <a:t>intervene.</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Level 4:</a:t>
            </a:r>
            <a:r>
              <a:rPr lang="en-US" dirty="0">
                <a:latin typeface="Times New Roman" panose="02020603050405020304" pitchFamily="18" charset="0"/>
                <a:cs typeface="Times New Roman" panose="02020603050405020304" pitchFamily="18" charset="0"/>
              </a:rPr>
              <a:t> The driving mode-specific performance by an automated driving system of all aspects of the dynamic driving task, even if a human driver does not respond appropriately to a request to intervene</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Level 5:</a:t>
            </a:r>
            <a:r>
              <a:rPr lang="en-US" dirty="0">
                <a:latin typeface="Times New Roman" panose="02020603050405020304" pitchFamily="18" charset="0"/>
                <a:cs typeface="Times New Roman" panose="02020603050405020304" pitchFamily="18" charset="0"/>
              </a:rPr>
              <a:t> The full-time performance by an automated driving system of all aspects of the dynamic driving task under all roadway and environmental conditions that can be managed by a human driver</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2" name="Rectangle 11"/>
          <p:cNvSpPr/>
          <p:nvPr/>
        </p:nvSpPr>
        <p:spPr>
          <a:xfrm>
            <a:off x="362341" y="932237"/>
            <a:ext cx="11402939" cy="400110"/>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What are the </a:t>
            </a:r>
            <a:r>
              <a:rPr lang="en-US" sz="2000" b="1" dirty="0" smtClean="0">
                <a:latin typeface="Times New Roman" panose="02020603050405020304" pitchFamily="18" charset="0"/>
                <a:cs typeface="Times New Roman" panose="02020603050405020304" pitchFamily="18" charset="0"/>
              </a:rPr>
              <a:t>ACV Automation Levels as Applied to Testing and Deployment in </a:t>
            </a:r>
            <a:r>
              <a:rPr lang="en-US" sz="2000" b="1" dirty="0">
                <a:latin typeface="Times New Roman" panose="02020603050405020304" pitchFamily="18" charset="0"/>
                <a:cs typeface="Times New Roman" panose="02020603050405020304" pitchFamily="18" charset="0"/>
              </a:rPr>
              <a:t>Washington? </a:t>
            </a:r>
          </a:p>
        </p:txBody>
      </p:sp>
      <p:pic>
        <p:nvPicPr>
          <p:cNvPr id="13" name="Picture 2" descr="Image result for MAP OF WASHINGTON S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370" y="1607723"/>
            <a:ext cx="4935120" cy="4146096"/>
          </a:xfrm>
          <a:prstGeom prst="rect">
            <a:avLst/>
          </a:prstGeom>
          <a:no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29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1549" y="846208"/>
            <a:ext cx="4336893"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When will ACV’s be available? </a:t>
            </a:r>
          </a:p>
        </p:txBody>
      </p:sp>
      <p:sp>
        <p:nvSpPr>
          <p:cNvPr id="3" name="Rectangle 2"/>
          <p:cNvSpPr/>
          <p:nvPr/>
        </p:nvSpPr>
        <p:spPr>
          <a:xfrm>
            <a:off x="6345114" y="2937128"/>
            <a:ext cx="5737975" cy="1477328"/>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Silicon Valley startup Peloton Technology </a:t>
            </a:r>
            <a:r>
              <a:rPr lang="en-US" dirty="0" smtClean="0">
                <a:latin typeface="Times New Roman" panose="02020603050405020304" pitchFamily="18" charset="0"/>
                <a:cs typeface="Times New Roman" panose="02020603050405020304" pitchFamily="18" charset="0"/>
              </a:rPr>
              <a:t>will </a:t>
            </a:r>
            <a:r>
              <a:rPr lang="en-US" dirty="0">
                <a:latin typeface="Times New Roman" panose="02020603050405020304" pitchFamily="18" charset="0"/>
                <a:cs typeface="Times New Roman" panose="02020603050405020304" pitchFamily="18" charset="0"/>
              </a:rPr>
              <a:t>deliver its V2V system package late this year to a small number of truck fleets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 will purposely slow down our initial rollout to make sure it’s going </a:t>
            </a:r>
            <a:r>
              <a:rPr lang="en-US" dirty="0" smtClean="0">
                <a:latin typeface="Times New Roman" panose="02020603050405020304" pitchFamily="18" charset="0"/>
                <a:cs typeface="Times New Roman" panose="02020603050405020304" pitchFamily="18" charset="0"/>
              </a:rPr>
              <a:t>well.” </a:t>
            </a:r>
            <a:r>
              <a:rPr lang="en-US" dirty="0">
                <a:latin typeface="Times New Roman" panose="02020603050405020304" pitchFamily="18" charset="0"/>
                <a:cs typeface="Times New Roman" panose="02020603050405020304" pitchFamily="18" charset="0"/>
              </a:rPr>
              <a:t>Peloton CEO Joshua </a:t>
            </a:r>
            <a:r>
              <a:rPr lang="en-US" dirty="0" err="1">
                <a:latin typeface="Times New Roman" panose="02020603050405020304" pitchFamily="18" charset="0"/>
                <a:cs typeface="Times New Roman" panose="02020603050405020304" pitchFamily="18" charset="0"/>
              </a:rPr>
              <a:t>Switkes</a:t>
            </a:r>
            <a:r>
              <a:rPr lang="en-US" dirty="0">
                <a:latin typeface="Times New Roman" panose="02020603050405020304" pitchFamily="18" charset="0"/>
                <a:cs typeface="Times New Roman" panose="02020603050405020304" pitchFamily="18" charset="0"/>
              </a:rPr>
              <a:t> told </a:t>
            </a:r>
            <a:r>
              <a:rPr lang="en-US" i="1" dirty="0">
                <a:latin typeface="Times New Roman" panose="02020603050405020304" pitchFamily="18" charset="0"/>
                <a:cs typeface="Times New Roman" panose="02020603050405020304" pitchFamily="18" charset="0"/>
              </a:rPr>
              <a:t>Automotive News</a:t>
            </a:r>
            <a:r>
              <a:rPr lang="en-US" dirty="0" smtClean="0">
                <a:latin typeface="Times New Roman" panose="02020603050405020304" pitchFamily="18" charset="0"/>
                <a:cs typeface="Times New Roman" panose="02020603050405020304" pitchFamily="18" charset="0"/>
              </a:rPr>
              <a:t>. January 4, 2017</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6351932" y="1459800"/>
            <a:ext cx="5285116" cy="1477328"/>
          </a:xfrm>
          <a:prstGeom prst="rect">
            <a:avLst/>
          </a:prstGeom>
        </p:spPr>
        <p:txBody>
          <a:bodyPr wrap="square">
            <a:spAutoFit/>
          </a:bodyPr>
          <a:lstStyle/>
          <a:p>
            <a:pPr algn="r"/>
            <a:r>
              <a:rPr lang="en-US" dirty="0">
                <a:latin typeface="Times New Roman" panose="02020603050405020304" pitchFamily="18" charset="0"/>
                <a:cs typeface="Times New Roman" panose="02020603050405020304" pitchFamily="18" charset="0"/>
              </a:rPr>
              <a:t>Uber-owned Otto to offer freight hauling services using autonomous trucks </a:t>
            </a:r>
            <a:r>
              <a:rPr lang="en-US" dirty="0" smtClean="0">
                <a:latin typeface="Times New Roman" panose="02020603050405020304" pitchFamily="18" charset="0"/>
                <a:cs typeface="Times New Roman" panose="02020603050405020304" pitchFamily="18" charset="0"/>
              </a:rPr>
              <a:t>in September 2016</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According </a:t>
            </a:r>
            <a:r>
              <a:rPr lang="en-US" dirty="0">
                <a:latin typeface="Times New Roman" panose="02020603050405020304" pitchFamily="18" charset="0"/>
                <a:cs typeface="Times New Roman" panose="02020603050405020304" pitchFamily="18" charset="0"/>
              </a:rPr>
              <a:t>to comments from Otto co-founder </a:t>
            </a:r>
            <a:r>
              <a:rPr lang="en-US" dirty="0" err="1">
                <a:latin typeface="Times New Roman" panose="02020603050405020304" pitchFamily="18" charset="0"/>
                <a:cs typeface="Times New Roman" panose="02020603050405020304" pitchFamily="18" charset="0"/>
              </a:rPr>
              <a:t>Lior</a:t>
            </a:r>
            <a:r>
              <a:rPr lang="en-US" dirty="0">
                <a:latin typeface="Times New Roman" panose="02020603050405020304" pitchFamily="18" charset="0"/>
                <a:cs typeface="Times New Roman" panose="02020603050405020304" pitchFamily="18" charset="0"/>
              </a:rPr>
              <a:t> Ron, </a:t>
            </a:r>
            <a:r>
              <a:rPr lang="en-US" dirty="0" smtClean="0">
                <a:latin typeface="Times New Roman" panose="02020603050405020304" pitchFamily="18" charset="0"/>
                <a:cs typeface="Times New Roman" panose="02020603050405020304" pitchFamily="18" charset="0"/>
              </a:rPr>
              <a:t>who told Reuters</a:t>
            </a:r>
            <a:r>
              <a:rPr lang="en-US" dirty="0">
                <a:latin typeface="Times New Roman" panose="02020603050405020304" pitchFamily="18" charset="0"/>
                <a:cs typeface="Times New Roman" panose="02020603050405020304" pitchFamily="18" charset="0"/>
              </a:rPr>
              <a:t> that Otto will enter the long-haul freight business in 2017. </a:t>
            </a:r>
          </a:p>
        </p:txBody>
      </p:sp>
      <p:sp>
        <p:nvSpPr>
          <p:cNvPr id="5" name="Rectangle 4"/>
          <p:cNvSpPr/>
          <p:nvPr/>
        </p:nvSpPr>
        <p:spPr>
          <a:xfrm>
            <a:off x="303078" y="5274270"/>
            <a:ext cx="5590483" cy="923330"/>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Elon Musk </a:t>
            </a:r>
            <a:r>
              <a:rPr lang="en-US" dirty="0">
                <a:latin typeface="Times New Roman" panose="02020603050405020304" pitchFamily="18" charset="0"/>
                <a:cs typeface="Times New Roman" panose="02020603050405020304" pitchFamily="18" charset="0"/>
              </a:rPr>
              <a:t>revealed a teaser image during a TED </a:t>
            </a:r>
            <a:r>
              <a:rPr lang="en-US" dirty="0" smtClean="0">
                <a:latin typeface="Times New Roman" panose="02020603050405020304" pitchFamily="18" charset="0"/>
                <a:cs typeface="Times New Roman" panose="02020603050405020304" pitchFamily="18" charset="0"/>
              </a:rPr>
              <a:t>Talk on May 2, 2017, </a:t>
            </a:r>
            <a:r>
              <a:rPr lang="en-US" dirty="0">
                <a:latin typeface="Times New Roman" panose="02020603050405020304" pitchFamily="18" charset="0"/>
                <a:cs typeface="Times New Roman" panose="02020603050405020304" pitchFamily="18" charset="0"/>
              </a:rPr>
              <a:t>and followed up by announcing a September reveal for </a:t>
            </a: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autonomous truck in </a:t>
            </a:r>
            <a:r>
              <a:rPr lang="en-US" dirty="0" smtClean="0">
                <a:latin typeface="Times New Roman" panose="02020603050405020304" pitchFamily="18" charset="0"/>
                <a:cs typeface="Times New Roman" panose="02020603050405020304" pitchFamily="18" charset="0"/>
              </a:rPr>
              <a:t>September 2017.</a:t>
            </a:r>
            <a:endParaRPr lang="en-US" dirty="0">
              <a:latin typeface="Times New Roman" panose="02020603050405020304" pitchFamily="18" charset="0"/>
              <a:cs typeface="Times New Roman" panose="02020603050405020304" pitchFamily="18" charset="0"/>
            </a:endParaRPr>
          </a:p>
        </p:txBody>
      </p:sp>
      <p:pic>
        <p:nvPicPr>
          <p:cNvPr id="3078" name="Picture 6" descr="https://cnet2.cbsistatic.com/img/W9f_v6H5MNLAhHJMNtyG3qxk9l4=/1170x0/2016/10/25/63c1c776-40a2-4fee-96d5-6a06f8d6e762/otto-self-driving-beer-truck-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54" y="1467465"/>
            <a:ext cx="5734307" cy="32319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3080" name="Picture 8" descr="Elon Musk Just Teased The First Image Of The Tesla Semi Tru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9637" y="4580626"/>
            <a:ext cx="5810225" cy="213935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17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anim calcmode="lin" valueType="num">
                                      <p:cBhvr>
                                        <p:cTn id="9" dur="1000" fill="hold"/>
                                        <p:tgtEl>
                                          <p:spTgt spid="3078"/>
                                        </p:tgtEl>
                                        <p:attrNameLst>
                                          <p:attrName>ppt_w</p:attrName>
                                        </p:attrNameLst>
                                      </p:cBhvr>
                                      <p:tavLst>
                                        <p:tav tm="0">
                                          <p:val>
                                            <p:fltVal val="0"/>
                                          </p:val>
                                        </p:tav>
                                        <p:tav tm="100000">
                                          <p:val>
                                            <p:strVal val="#ppt_w"/>
                                          </p:val>
                                        </p:tav>
                                      </p:tavLst>
                                    </p:anim>
                                    <p:anim calcmode="lin" valueType="num">
                                      <p:cBhvr>
                                        <p:cTn id="10" dur="1000" fill="hold"/>
                                        <p:tgtEl>
                                          <p:spTgt spid="3078"/>
                                        </p:tgtEl>
                                        <p:attrNameLst>
                                          <p:attrName>ppt_h</p:attrName>
                                        </p:attrNameLst>
                                      </p:cBhvr>
                                      <p:tavLst>
                                        <p:tav tm="0">
                                          <p:val>
                                            <p:fltVal val="0"/>
                                          </p:val>
                                        </p:tav>
                                        <p:tav tm="100000">
                                          <p:val>
                                            <p:strVal val="#ppt_h"/>
                                          </p:val>
                                        </p:tav>
                                      </p:tavLst>
                                    </p:anim>
                                    <p:anim calcmode="lin" valueType="num">
                                      <p:cBhvr>
                                        <p:cTn id="11" dur="1000" fill="hold"/>
                                        <p:tgtEl>
                                          <p:spTgt spid="3078"/>
                                        </p:tgtEl>
                                        <p:attrNameLst>
                                          <p:attrName>style.rotation</p:attrName>
                                        </p:attrNameLst>
                                      </p:cBhvr>
                                      <p:tavLst>
                                        <p:tav tm="0">
                                          <p:val>
                                            <p:fltVal val="90"/>
                                          </p:val>
                                        </p:tav>
                                        <p:tav tm="100000">
                                          <p:val>
                                            <p:fltVal val="0"/>
                                          </p:val>
                                        </p:tav>
                                      </p:tavLst>
                                    </p:anim>
                                    <p:animEffect transition="in" filter="fade">
                                      <p:cBhvr>
                                        <p:cTn id="12" dur="1000"/>
                                        <p:tgtEl>
                                          <p:spTgt spid="3078"/>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080"/>
                                        </p:tgtEl>
                                        <p:attrNameLst>
                                          <p:attrName>style.visibility</p:attrName>
                                        </p:attrNameLst>
                                      </p:cBhvr>
                                      <p:to>
                                        <p:strVal val="visible"/>
                                      </p:to>
                                    </p:set>
                                    <p:anim calcmode="lin" valueType="num">
                                      <p:cBhvr>
                                        <p:cTn id="25" dur="1000" fill="hold"/>
                                        <p:tgtEl>
                                          <p:spTgt spid="3080"/>
                                        </p:tgtEl>
                                        <p:attrNameLst>
                                          <p:attrName>ppt_w</p:attrName>
                                        </p:attrNameLst>
                                      </p:cBhvr>
                                      <p:tavLst>
                                        <p:tav tm="0">
                                          <p:val>
                                            <p:fltVal val="0"/>
                                          </p:val>
                                        </p:tav>
                                        <p:tav tm="100000">
                                          <p:val>
                                            <p:strVal val="#ppt_w"/>
                                          </p:val>
                                        </p:tav>
                                      </p:tavLst>
                                    </p:anim>
                                    <p:anim calcmode="lin" valueType="num">
                                      <p:cBhvr>
                                        <p:cTn id="26" dur="1000" fill="hold"/>
                                        <p:tgtEl>
                                          <p:spTgt spid="3080"/>
                                        </p:tgtEl>
                                        <p:attrNameLst>
                                          <p:attrName>ppt_h</p:attrName>
                                        </p:attrNameLst>
                                      </p:cBhvr>
                                      <p:tavLst>
                                        <p:tav tm="0">
                                          <p:val>
                                            <p:fltVal val="0"/>
                                          </p:val>
                                        </p:tav>
                                        <p:tav tm="100000">
                                          <p:val>
                                            <p:strVal val="#ppt_h"/>
                                          </p:val>
                                        </p:tav>
                                      </p:tavLst>
                                    </p:anim>
                                    <p:anim calcmode="lin" valueType="num">
                                      <p:cBhvr>
                                        <p:cTn id="27" dur="1000" fill="hold"/>
                                        <p:tgtEl>
                                          <p:spTgt spid="3080"/>
                                        </p:tgtEl>
                                        <p:attrNameLst>
                                          <p:attrName>style.rotation</p:attrName>
                                        </p:attrNameLst>
                                      </p:cBhvr>
                                      <p:tavLst>
                                        <p:tav tm="0">
                                          <p:val>
                                            <p:fltVal val="90"/>
                                          </p:val>
                                        </p:tav>
                                        <p:tav tm="100000">
                                          <p:val>
                                            <p:fltVal val="0"/>
                                          </p:val>
                                        </p:tav>
                                      </p:tavLst>
                                    </p:anim>
                                    <p:animEffect transition="in" filter="fade">
                                      <p:cBhvr>
                                        <p:cTn id="28" dur="1000"/>
                                        <p:tgtEl>
                                          <p:spTgt spid="3080"/>
                                        </p:tgtEl>
                                      </p:cBhvr>
                                    </p:animEffect>
                                  </p:childTnLst>
                                </p:cTn>
                              </p:par>
                            </p:childTnLst>
                          </p:cTn>
                        </p:par>
                        <p:par>
                          <p:cTn id="29" fill="hold">
                            <p:stCondLst>
                              <p:cond delay="1000"/>
                            </p:stCondLst>
                            <p:childTnLst>
                              <p:par>
                                <p:cTn id="30" presetID="10" presetClass="entr" presetSubtype="0" fill="hold" grpId="0" nodeType="afterEffect">
                                  <p:stCondLst>
                                    <p:cond delay="5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4568"/>
            <a:ext cx="10972800" cy="1143000"/>
          </a:xfrm>
        </p:spPr>
        <p:txBody>
          <a:bodyPr/>
          <a:lstStyle/>
          <a:p>
            <a:pPr algn="ctr"/>
            <a:r>
              <a:rPr lang="en-US" sz="3200" dirty="0" smtClean="0">
                <a:solidFill>
                  <a:schemeClr val="tx1"/>
                </a:solidFill>
                <a:latin typeface="Times New Roman" panose="02020603050405020304" pitchFamily="18" charset="0"/>
                <a:cs typeface="Times New Roman" panose="02020603050405020304" pitchFamily="18" charset="0"/>
              </a:rPr>
              <a:t>Platooning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1289957" y="5271341"/>
            <a:ext cx="9813472" cy="1200329"/>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Platoon (or road train) is a collection of vehicles where a manually driven heavy lead vehicle is followed by several automatically controlled trucks and/or passenger cars. The V2V communication system enables forwarding of messages between vehicles to share data such as vehicle speed. Traveling </a:t>
            </a:r>
            <a:r>
              <a:rPr lang="en-US" dirty="0">
                <a:latin typeface="Times New Roman" panose="02020603050405020304" pitchFamily="18" charset="0"/>
                <a:cs typeface="Times New Roman" panose="02020603050405020304" pitchFamily="18" charset="0"/>
              </a:rPr>
              <a:t>in close formation </a:t>
            </a:r>
            <a:r>
              <a:rPr lang="en-US" dirty="0" smtClean="0">
                <a:latin typeface="Times New Roman" panose="02020603050405020304" pitchFamily="18" charset="0"/>
                <a:cs typeface="Times New Roman" panose="02020603050405020304" pitchFamily="18" charset="0"/>
              </a:rPr>
              <a:t>reduces </a:t>
            </a:r>
            <a:r>
              <a:rPr lang="en-US" dirty="0">
                <a:latin typeface="Times New Roman" panose="02020603050405020304" pitchFamily="18" charset="0"/>
                <a:cs typeface="Times New Roman" panose="02020603050405020304" pitchFamily="18" charset="0"/>
              </a:rPr>
              <a:t>drag and </a:t>
            </a:r>
            <a:r>
              <a:rPr lang="en-US" dirty="0" smtClean="0">
                <a:latin typeface="Times New Roman" panose="02020603050405020304" pitchFamily="18" charset="0"/>
                <a:cs typeface="Times New Roman" panose="02020603050405020304" pitchFamily="18" charset="0"/>
              </a:rPr>
              <a:t>saves </a:t>
            </a:r>
            <a:r>
              <a:rPr lang="en-US" dirty="0">
                <a:latin typeface="Times New Roman" panose="02020603050405020304" pitchFamily="18" charset="0"/>
                <a:cs typeface="Times New Roman" panose="02020603050405020304" pitchFamily="18" charset="0"/>
              </a:rPr>
              <a:t>on fuel, while increasing safety.</a:t>
            </a:r>
          </a:p>
        </p:txBody>
      </p:sp>
      <p:pic>
        <p:nvPicPr>
          <p:cNvPr id="12" name="Picture 2" descr="Image result for platooning tru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69" y="2002985"/>
            <a:ext cx="5218930" cy="287409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26" name="Picture 2" descr="Image result for platooning truc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1599" y="1969372"/>
            <a:ext cx="5218930" cy="290770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4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100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033" y="710773"/>
            <a:ext cx="10376816" cy="461665"/>
          </a:xfrm>
          <a:prstGeom prst="rect">
            <a:avLst/>
          </a:prstGeom>
        </p:spPr>
        <p:txBody>
          <a:bodyPr wrap="square" rtlCol="0" anchor="t">
            <a:spAutoFit/>
          </a:bodyPr>
          <a:lstStyle/>
          <a:p>
            <a:pPr algn="ctr"/>
            <a:r>
              <a:rPr lang="en-US" sz="2400" b="1" dirty="0" smtClean="0">
                <a:solidFill>
                  <a:srgbClr val="C00000"/>
                </a:solidFill>
                <a:latin typeface="Times New Roman" panose="02020603050405020304" pitchFamily="18" charset="0"/>
                <a:cs typeface="Times New Roman" panose="02020603050405020304" pitchFamily="18" charset="0"/>
              </a:rPr>
              <a:t>Autonomous Commercial Vehicle Testing and Deployment Legislation</a:t>
            </a:r>
            <a:r>
              <a:rPr lang="en-US" sz="2400" dirty="0">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cs typeface="Times New Roman" panose="02020603050405020304" pitchFamily="18" charset="0"/>
            </a:endParaRPr>
          </a:p>
        </p:txBody>
      </p:sp>
      <p:pic>
        <p:nvPicPr>
          <p:cNvPr id="5122" name="Picture 2" descr="Image result for colorado autonomous vehicle budwei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2247316"/>
            <a:ext cx="5719581" cy="186748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840" y="4171961"/>
            <a:ext cx="6195060" cy="2308324"/>
          </a:xfrm>
          <a:prstGeom prst="rect">
            <a:avLst/>
          </a:prstGeom>
          <a:noFill/>
        </p:spPr>
        <p:txBody>
          <a:bodyPr wrap="square" rtlCol="0">
            <a:spAutoFit/>
          </a:bodyPr>
          <a:lstStyle/>
          <a:p>
            <a:r>
              <a:rPr lang="en-US" b="1" dirty="0" smtClean="0">
                <a:solidFill>
                  <a:srgbClr val="C00000"/>
                </a:solidFill>
                <a:latin typeface="Times New Roman" panose="02020603050405020304" pitchFamily="18" charset="0"/>
                <a:cs typeface="Times New Roman" panose="02020603050405020304" pitchFamily="18" charset="0"/>
              </a:rPr>
              <a:t>Florida: </a:t>
            </a:r>
            <a:r>
              <a:rPr lang="en-US" dirty="0" smtClean="0">
                <a:latin typeface="Times New Roman" panose="02020603050405020304" pitchFamily="18" charset="0"/>
                <a:cs typeface="Times New Roman" panose="02020603050405020304" pitchFamily="18" charset="0"/>
              </a:rPr>
              <a:t>“Truck </a:t>
            </a:r>
            <a:r>
              <a:rPr lang="en-US" dirty="0">
                <a:latin typeface="Times New Roman" panose="02020603050405020304" pitchFamily="18" charset="0"/>
                <a:cs typeface="Times New Roman" panose="02020603050405020304" pitchFamily="18" charset="0"/>
              </a:rPr>
              <a:t>Platooning Coming This Summer One Year After Autonomous Vehicle </a:t>
            </a:r>
            <a:r>
              <a:rPr lang="en-US" dirty="0" smtClean="0">
                <a:latin typeface="Times New Roman" panose="02020603050405020304" pitchFamily="18" charset="0"/>
                <a:cs typeface="Times New Roman" panose="02020603050405020304" pitchFamily="18" charset="0"/>
              </a:rPr>
              <a:t>Legislation,…and this </a:t>
            </a:r>
            <a:r>
              <a:rPr lang="en-US" dirty="0">
                <a:latin typeface="Times New Roman" panose="02020603050405020304" pitchFamily="18" charset="0"/>
                <a:cs typeface="Times New Roman" panose="02020603050405020304" pitchFamily="18" charset="0"/>
              </a:rPr>
              <a:t>summer, you may see automated trucks hitting Florida roads as a result of a bill passed by the Florida legislature</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University of Florida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its Transportation </a:t>
            </a:r>
            <a:r>
              <a:rPr lang="en-US" dirty="0" smtClean="0">
                <a:latin typeface="Times New Roman" panose="02020603050405020304" pitchFamily="18" charset="0"/>
                <a:cs typeface="Times New Roman" panose="02020603050405020304" pitchFamily="18" charset="0"/>
              </a:rPr>
              <a:t>Institute, </a:t>
            </a:r>
            <a:r>
              <a:rPr lang="en-US" dirty="0">
                <a:latin typeface="Times New Roman" panose="02020603050405020304" pitchFamily="18" charset="0"/>
                <a:cs typeface="Times New Roman" panose="02020603050405020304" pitchFamily="18" charset="0"/>
              </a:rPr>
              <a:t>the Florida Department of </a:t>
            </a:r>
            <a:r>
              <a:rPr lang="en-US" dirty="0" smtClean="0">
                <a:latin typeface="Times New Roman" panose="02020603050405020304" pitchFamily="18" charset="0"/>
                <a:cs typeface="Times New Roman" panose="02020603050405020304" pitchFamily="18" charset="0"/>
              </a:rPr>
              <a:t>Transportation, </a:t>
            </a:r>
            <a:r>
              <a:rPr lang="en-US" dirty="0">
                <a:latin typeface="Times New Roman" panose="02020603050405020304" pitchFamily="18" charset="0"/>
                <a:cs typeface="Times New Roman" panose="02020603050405020304" pitchFamily="18" charset="0"/>
              </a:rPr>
              <a:t>and the City of Gainesville </a:t>
            </a:r>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gearing up to create a “smart testbed” on the UF campus and surrounding highway </a:t>
            </a:r>
            <a:r>
              <a:rPr lang="en-US" dirty="0" smtClean="0">
                <a:latin typeface="Times New Roman" panose="02020603050405020304" pitchFamily="18" charset="0"/>
                <a:cs typeface="Times New Roman" panose="02020603050405020304" pitchFamily="18" charset="0"/>
              </a:rPr>
              <a:t>network. </a:t>
            </a:r>
            <a:r>
              <a:rPr lang="en-US" i="1" dirty="0" smtClean="0">
                <a:latin typeface="Times New Roman" panose="02020603050405020304" pitchFamily="18" charset="0"/>
                <a:cs typeface="Times New Roman" panose="02020603050405020304" pitchFamily="18" charset="0"/>
              </a:rPr>
              <a:t>April 2017</a:t>
            </a:r>
          </a:p>
        </p:txBody>
      </p:sp>
      <p:sp>
        <p:nvSpPr>
          <p:cNvPr id="3" name="TextBox 2"/>
          <p:cNvSpPr txBox="1"/>
          <p:nvPr/>
        </p:nvSpPr>
        <p:spPr>
          <a:xfrm>
            <a:off x="184462" y="1220077"/>
            <a:ext cx="6909758" cy="923330"/>
          </a:xfrm>
          <a:prstGeom prst="rect">
            <a:avLst/>
          </a:prstGeom>
          <a:noFill/>
        </p:spPr>
        <p:txBody>
          <a:bodyPr wrap="square" rtlCol="0">
            <a:spAutoFit/>
          </a:bodyPr>
          <a:lstStyle/>
          <a:p>
            <a:r>
              <a:rPr lang="en-US" b="1" dirty="0" smtClean="0">
                <a:solidFill>
                  <a:srgbClr val="C00000"/>
                </a:solidFill>
                <a:latin typeface="Times New Roman" panose="02020603050405020304" pitchFamily="18" charset="0"/>
                <a:cs typeface="Times New Roman" panose="02020603050405020304" pitchFamily="18" charset="0"/>
              </a:rPr>
              <a:t>Arizona:</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 late August 2015, an executive order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directing </a:t>
            </a:r>
            <a:r>
              <a:rPr lang="en-US" dirty="0">
                <a:latin typeface="Times New Roman" panose="02020603050405020304" pitchFamily="18" charset="0"/>
                <a:cs typeface="Times New Roman" panose="02020603050405020304" pitchFamily="18" charset="0"/>
              </a:rPr>
              <a:t>various agencies to “undertake any necessary steps to support the testing and operation of self-driving vehicles on public roads within Arizona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347460" y="2186356"/>
            <a:ext cx="5661659" cy="2031325"/>
          </a:xfrm>
          <a:prstGeom prst="rect">
            <a:avLst/>
          </a:prstGeom>
          <a:noFill/>
        </p:spPr>
        <p:txBody>
          <a:bodyPr wrap="square" rtlCol="0">
            <a:spAutoFit/>
          </a:bodyPr>
          <a:lstStyle/>
          <a:p>
            <a:r>
              <a:rPr lang="en-US" b="1" dirty="0" smtClean="0">
                <a:solidFill>
                  <a:srgbClr val="C00000"/>
                </a:solidFill>
                <a:latin typeface="Times New Roman" panose="02020603050405020304" pitchFamily="18" charset="0"/>
                <a:cs typeface="Times New Roman" panose="02020603050405020304" pitchFamily="18" charset="0"/>
              </a:rPr>
              <a:t>Colorado: </a:t>
            </a:r>
            <a:r>
              <a:rPr lang="en-US" dirty="0" smtClean="0">
                <a:latin typeface="Times New Roman" panose="02020603050405020304" pitchFamily="18" charset="0"/>
                <a:cs typeface="Times New Roman" panose="02020603050405020304" pitchFamily="18" charset="0"/>
              </a:rPr>
              <a:t>“Uber's </a:t>
            </a:r>
            <a:r>
              <a:rPr lang="en-US" dirty="0">
                <a:latin typeface="Times New Roman" panose="02020603050405020304" pitchFamily="18" charset="0"/>
                <a:cs typeface="Times New Roman" panose="02020603050405020304" pitchFamily="18" charset="0"/>
              </a:rPr>
              <a:t>Otto hauls Budweiser across Colorado in self-driving </a:t>
            </a:r>
            <a:r>
              <a:rPr lang="en-US" dirty="0" smtClean="0">
                <a:latin typeface="Times New Roman" panose="02020603050405020304" pitchFamily="18" charset="0"/>
                <a:cs typeface="Times New Roman" panose="02020603050405020304" pitchFamily="18" charset="0"/>
              </a:rPr>
              <a:t>truck.” The Executive Director of Colorado’s Department of Transportation commented that there </a:t>
            </a:r>
            <a:r>
              <a:rPr lang="en-US" dirty="0">
                <a:latin typeface="Times New Roman" panose="02020603050405020304" pitchFamily="18" charset="0"/>
                <a:cs typeface="Times New Roman" panose="02020603050405020304" pitchFamily="18" charset="0"/>
              </a:rPr>
              <a:t>was one instance where a car </a:t>
            </a:r>
            <a:r>
              <a:rPr lang="en-US" dirty="0" smtClean="0">
                <a:latin typeface="Times New Roman" panose="02020603050405020304" pitchFamily="18" charset="0"/>
                <a:cs typeface="Times New Roman" panose="02020603050405020304" pitchFamily="18" charset="0"/>
              </a:rPr>
              <a:t>had slowed </a:t>
            </a:r>
            <a:r>
              <a:rPr lang="en-US" dirty="0">
                <a:latin typeface="Times New Roman" panose="02020603050405020304" pitchFamily="18" charset="0"/>
                <a:cs typeface="Times New Roman" panose="02020603050405020304" pitchFamily="18" charset="0"/>
              </a:rPr>
              <a:t>down to about 35 mph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the truck slowed down to the appropriate distance, </a:t>
            </a:r>
            <a:r>
              <a:rPr lang="en-US" dirty="0" smtClean="0">
                <a:latin typeface="Times New Roman" panose="02020603050405020304" pitchFamily="18" charset="0"/>
                <a:cs typeface="Times New Roman" panose="02020603050405020304" pitchFamily="18" charset="0"/>
              </a:rPr>
              <a:t>“so </a:t>
            </a:r>
            <a:r>
              <a:rPr lang="en-US" dirty="0">
                <a:latin typeface="Times New Roman" panose="02020603050405020304" pitchFamily="18" charset="0"/>
                <a:cs typeface="Times New Roman" panose="02020603050405020304" pitchFamily="18" charset="0"/>
              </a:rPr>
              <a:t>to me that was striking how well the truck performed</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November 2016</a:t>
            </a:r>
            <a:endParaRPr lang="en-US" i="1" dirty="0">
              <a:latin typeface="Times New Roman" panose="02020603050405020304" pitchFamily="18" charset="0"/>
              <a:cs typeface="Times New Roman" panose="02020603050405020304" pitchFamily="18" charset="0"/>
            </a:endParaRPr>
          </a:p>
        </p:txBody>
      </p:sp>
      <p:pic>
        <p:nvPicPr>
          <p:cNvPr id="2050" name="Picture 2" descr="https://www.wuft.org/news/files/2017/04/IMG_1010-1050x525.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1280" y="4351041"/>
            <a:ext cx="5356860" cy="204975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026" name="Picture 2" descr="state colo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8502" y="1268728"/>
            <a:ext cx="3828098" cy="87952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82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22"/>
                                        </p:tgtEl>
                                        <p:attrNameLst>
                                          <p:attrName>style.visibility</p:attrName>
                                        </p:attrNameLst>
                                      </p:cBhvr>
                                      <p:to>
                                        <p:strVal val="visible"/>
                                      </p:to>
                                    </p:set>
                                    <p:animEffect transition="in" filter="fade">
                                      <p:cBhvr>
                                        <p:cTn id="29" dur="1000"/>
                                        <p:tgtEl>
                                          <p:spTgt spid="5122"/>
                                        </p:tgtEl>
                                      </p:cBhvr>
                                    </p:animEffect>
                                    <p:anim calcmode="lin" valueType="num">
                                      <p:cBhvr>
                                        <p:cTn id="30" dur="1000" fill="hold"/>
                                        <p:tgtEl>
                                          <p:spTgt spid="5122"/>
                                        </p:tgtEl>
                                        <p:attrNameLst>
                                          <p:attrName>ppt_x</p:attrName>
                                        </p:attrNameLst>
                                      </p:cBhvr>
                                      <p:tavLst>
                                        <p:tav tm="0">
                                          <p:val>
                                            <p:strVal val="#ppt_x"/>
                                          </p:val>
                                        </p:tav>
                                        <p:tav tm="100000">
                                          <p:val>
                                            <p:strVal val="#ppt_x"/>
                                          </p:val>
                                        </p:tav>
                                      </p:tavLst>
                                    </p:anim>
                                    <p:anim calcmode="lin" valueType="num">
                                      <p:cBhvr>
                                        <p:cTn id="31"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050"/>
                                        </p:tgtEl>
                                        <p:attrNameLst>
                                          <p:attrName>style.visibility</p:attrName>
                                        </p:attrNameLst>
                                      </p:cBhvr>
                                      <p:to>
                                        <p:strVal val="visible"/>
                                      </p:to>
                                    </p:set>
                                    <p:animEffect transition="in" filter="fade">
                                      <p:cBhvr>
                                        <p:cTn id="41" dur="1000"/>
                                        <p:tgtEl>
                                          <p:spTgt spid="2050"/>
                                        </p:tgtEl>
                                      </p:cBhvr>
                                    </p:animEffect>
                                    <p:anim calcmode="lin" valueType="num">
                                      <p:cBhvr>
                                        <p:cTn id="42" dur="1000" fill="hold"/>
                                        <p:tgtEl>
                                          <p:spTgt spid="2050"/>
                                        </p:tgtEl>
                                        <p:attrNameLst>
                                          <p:attrName>ppt_x</p:attrName>
                                        </p:attrNameLst>
                                      </p:cBhvr>
                                      <p:tavLst>
                                        <p:tav tm="0">
                                          <p:val>
                                            <p:strVal val="#ppt_x"/>
                                          </p:val>
                                        </p:tav>
                                        <p:tav tm="100000">
                                          <p:val>
                                            <p:strVal val="#ppt_x"/>
                                          </p:val>
                                        </p:tav>
                                      </p:tavLst>
                                    </p:anim>
                                    <p:anim calcmode="lin" valueType="num">
                                      <p:cBhvr>
                                        <p:cTn id="4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3520" y="925175"/>
            <a:ext cx="9448800"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How Do We Make It Happen?</a:t>
            </a:r>
          </a:p>
          <a:p>
            <a:pPr algn="ctr"/>
            <a:r>
              <a:rPr lang="en-US" sz="2000" b="1" dirty="0">
                <a:latin typeface="Times New Roman" panose="02020603050405020304" pitchFamily="18" charset="0"/>
                <a:cs typeface="Times New Roman" panose="02020603050405020304" pitchFamily="18" charset="0"/>
              </a:rPr>
              <a:t>Who are the key actors in developing ACV Testing and Deployment Policy?</a:t>
            </a:r>
          </a:p>
        </p:txBody>
      </p:sp>
      <p:sp>
        <p:nvSpPr>
          <p:cNvPr id="3" name="Rectangle 2"/>
          <p:cNvSpPr/>
          <p:nvPr/>
        </p:nvSpPr>
        <p:spPr>
          <a:xfrm>
            <a:off x="1127760" y="1952670"/>
            <a:ext cx="8023860" cy="1200329"/>
          </a:xfrm>
          <a:prstGeom prst="rect">
            <a:avLst/>
          </a:prstGeom>
        </p:spPr>
        <p:txBody>
          <a:bodyPr wrap="square">
            <a:spAutoFit/>
          </a:bodyPr>
          <a:lstStyle/>
          <a:p>
            <a:pPr>
              <a:spcAft>
                <a:spcPts val="600"/>
              </a:spcAft>
            </a:pPr>
            <a:r>
              <a:rPr lang="en-US" dirty="0">
                <a:latin typeface="Times New Roman" panose="02020603050405020304" pitchFamily="18" charset="0"/>
                <a:cs typeface="Times New Roman" panose="02020603050405020304" pitchFamily="18" charset="0"/>
              </a:rPr>
              <a:t>The key to our proposal is making use of the Utilities and Transportation </a:t>
            </a:r>
            <a:r>
              <a:rPr lang="en-US" dirty="0" smtClean="0">
                <a:latin typeface="Times New Roman" panose="02020603050405020304" pitchFamily="18" charset="0"/>
                <a:cs typeface="Times New Roman" panose="02020603050405020304" pitchFamily="18" charset="0"/>
              </a:rPr>
              <a:t>Commission’s (UTC) </a:t>
            </a:r>
            <a:r>
              <a:rPr lang="en-US" dirty="0">
                <a:latin typeface="Times New Roman" panose="02020603050405020304" pitchFamily="18" charset="0"/>
                <a:cs typeface="Times New Roman" panose="02020603050405020304" pitchFamily="18" charset="0"/>
              </a:rPr>
              <a:t>regulatory experience. UTC to be </a:t>
            </a:r>
            <a:r>
              <a:rPr lang="en-US" dirty="0" smtClean="0">
                <a:latin typeface="Times New Roman" panose="02020603050405020304" pitchFamily="18" charset="0"/>
                <a:cs typeface="Times New Roman" panose="02020603050405020304" pitchFamily="18" charset="0"/>
              </a:rPr>
              <a:t>tasked </a:t>
            </a:r>
            <a:r>
              <a:rPr lang="en-US" dirty="0">
                <a:latin typeface="Times New Roman" panose="02020603050405020304" pitchFamily="18" charset="0"/>
                <a:cs typeface="Times New Roman" panose="02020603050405020304" pitchFamily="18" charset="0"/>
              </a:rPr>
              <a:t>with forming an ACV Testing and Deployment Policy Committee (ACV-TDPC) whose members shall include but not be limited to: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6822" y="1880404"/>
            <a:ext cx="1731300" cy="2915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80160" y="5485060"/>
            <a:ext cx="1077468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ACV-TDPC will be urged to consult with federal agencies such as the Department of Transportation, the National Highway Traffic Safety </a:t>
            </a:r>
            <a:r>
              <a:rPr lang="en-US" dirty="0" smtClean="0">
                <a:latin typeface="Times New Roman" panose="02020603050405020304" pitchFamily="18" charset="0"/>
                <a:cs typeface="Times New Roman" panose="02020603050405020304" pitchFamily="18" charset="0"/>
              </a:rPr>
              <a:t>Administration, </a:t>
            </a:r>
            <a:r>
              <a:rPr lang="en-US" dirty="0">
                <a:latin typeface="Times New Roman" panose="02020603050405020304" pitchFamily="18" charset="0"/>
                <a:cs typeface="Times New Roman" panose="02020603050405020304" pitchFamily="18" charset="0"/>
              </a:rPr>
              <a:t>and the Federal Motor Carrier Safety Administration. </a:t>
            </a:r>
          </a:p>
        </p:txBody>
      </p:sp>
      <p:sp>
        <p:nvSpPr>
          <p:cNvPr id="6" name="TextBox 5"/>
          <p:cNvSpPr txBox="1"/>
          <p:nvPr/>
        </p:nvSpPr>
        <p:spPr>
          <a:xfrm>
            <a:off x="2034540" y="3246120"/>
            <a:ext cx="5951220" cy="369332"/>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Washington State Patrol </a:t>
            </a:r>
          </a:p>
        </p:txBody>
      </p:sp>
      <p:sp>
        <p:nvSpPr>
          <p:cNvPr id="7" name="TextBox 6"/>
          <p:cNvSpPr txBox="1"/>
          <p:nvPr/>
        </p:nvSpPr>
        <p:spPr>
          <a:xfrm>
            <a:off x="2019300" y="3623548"/>
            <a:ext cx="4926157" cy="369332"/>
          </a:xfrm>
          <a:prstGeom prst="rect">
            <a:avLst/>
          </a:prstGeom>
          <a:noFill/>
        </p:spPr>
        <p:txBody>
          <a:bodyPr wrap="none" rtlCol="0">
            <a:spAutoFit/>
          </a:bodyPr>
          <a:lstStyle/>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Washington State Department of </a:t>
            </a:r>
            <a:r>
              <a:rPr lang="en-US" dirty="0" smtClean="0">
                <a:latin typeface="Times New Roman" panose="02020603050405020304" pitchFamily="18" charset="0"/>
                <a:cs typeface="Times New Roman" panose="02020603050405020304" pitchFamily="18" charset="0"/>
              </a:rPr>
              <a:t>Licensing</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11680" y="4047724"/>
            <a:ext cx="5067300" cy="369332"/>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Washington Trucking Association </a:t>
            </a:r>
            <a:endParaRPr lang="en-US" dirty="0"/>
          </a:p>
        </p:txBody>
      </p:sp>
      <p:sp>
        <p:nvSpPr>
          <p:cNvPr id="9" name="TextBox 8"/>
          <p:cNvSpPr txBox="1"/>
          <p:nvPr/>
        </p:nvSpPr>
        <p:spPr>
          <a:xfrm>
            <a:off x="2011680" y="4426626"/>
            <a:ext cx="5166360" cy="369332"/>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Transportation Industry Professionals; </a:t>
            </a:r>
            <a:r>
              <a:rPr lang="en-US" dirty="0" smtClean="0">
                <a:latin typeface="Times New Roman" panose="02020603050405020304" pitchFamily="18" charset="0"/>
                <a:cs typeface="Times New Roman" panose="02020603050405020304" pitchFamily="18" charset="0"/>
              </a:rPr>
              <a:t>and</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996440" y="4870995"/>
            <a:ext cx="6842760" cy="369332"/>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Other persons and organizations the UTC feels are </a:t>
            </a:r>
            <a:r>
              <a:rPr lang="en-US" dirty="0" smtClean="0">
                <a:latin typeface="Times New Roman" panose="02020603050405020304" pitchFamily="18" charset="0"/>
                <a:cs typeface="Times New Roman" panose="02020603050405020304" pitchFamily="18" charset="0"/>
              </a:rPr>
              <a:t>necessary.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70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9286" y="1264257"/>
            <a:ext cx="9186937" cy="830997"/>
          </a:xfrm>
          <a:prstGeom prst="rect">
            <a:avLst/>
          </a:prstGeom>
          <a:noFill/>
        </p:spPr>
        <p:txBody>
          <a:bodyPr wrap="square" rtlCol="0">
            <a:spAutoFit/>
          </a:bodyPr>
          <a:lstStyle/>
          <a:p>
            <a:pPr algn="ctr"/>
            <a:r>
              <a:rPr lang="en-US" sz="2400" b="1" dirty="0" smtClean="0">
                <a:solidFill>
                  <a:prstClr val="black"/>
                </a:solidFill>
                <a:latin typeface="Times New Roman" panose="02020603050405020304" pitchFamily="18" charset="0"/>
                <a:cs typeface="Times New Roman" panose="02020603050405020304" pitchFamily="18" charset="0"/>
              </a:rPr>
              <a:t>How do we make it happen?</a:t>
            </a:r>
          </a:p>
          <a:p>
            <a:pPr algn="ctr"/>
            <a:r>
              <a:rPr lang="en-US" sz="2400" b="1" dirty="0" smtClean="0">
                <a:solidFill>
                  <a:prstClr val="black"/>
                </a:solidFill>
                <a:latin typeface="Times New Roman" panose="02020603050405020304" pitchFamily="18" charset="0"/>
                <a:cs typeface="Times New Roman" panose="02020603050405020304" pitchFamily="18" charset="0"/>
              </a:rPr>
              <a:t>Who Can </a:t>
            </a:r>
            <a:r>
              <a:rPr lang="en-US" sz="2400" b="1" dirty="0">
                <a:solidFill>
                  <a:prstClr val="black"/>
                </a:solidFill>
                <a:latin typeface="Times New Roman" panose="02020603050405020304" pitchFamily="18" charset="0"/>
                <a:cs typeface="Times New Roman" panose="02020603050405020304" pitchFamily="18" charset="0"/>
              </a:rPr>
              <a:t>A</a:t>
            </a:r>
            <a:r>
              <a:rPr lang="en-US" sz="2400" b="1" dirty="0" smtClean="0">
                <a:solidFill>
                  <a:prstClr val="black"/>
                </a:solidFill>
                <a:latin typeface="Times New Roman" panose="02020603050405020304" pitchFamily="18" charset="0"/>
                <a:cs typeface="Times New Roman" panose="02020603050405020304" pitchFamily="18" charset="0"/>
              </a:rPr>
              <a:t>pply for Testing and Deployment Authority for ACV’s?</a:t>
            </a:r>
          </a:p>
        </p:txBody>
      </p:sp>
      <p:sp>
        <p:nvSpPr>
          <p:cNvPr id="2" name="TextBox 1"/>
          <p:cNvSpPr txBox="1"/>
          <p:nvPr/>
        </p:nvSpPr>
        <p:spPr>
          <a:xfrm>
            <a:off x="2467155" y="2613804"/>
            <a:ext cx="2984739"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latin typeface="Times New Roman" charset="0"/>
                <a:ea typeface="Times New Roman" charset="0"/>
                <a:cs typeface="Times New Roman" charset="0"/>
              </a:rPr>
              <a:t>Manufacturers</a:t>
            </a:r>
            <a:endParaRPr lang="en-US" dirty="0">
              <a:solidFill>
                <a:prstClr val="black"/>
              </a:solidFill>
              <a:latin typeface="Times New Roman" charset="0"/>
              <a:ea typeface="Times New Roman" charset="0"/>
              <a:cs typeface="Times New Roman" charset="0"/>
            </a:endParaRPr>
          </a:p>
        </p:txBody>
      </p:sp>
      <p:sp>
        <p:nvSpPr>
          <p:cNvPr id="5" name="TextBox 4"/>
          <p:cNvSpPr txBox="1"/>
          <p:nvPr/>
        </p:nvSpPr>
        <p:spPr>
          <a:xfrm>
            <a:off x="2449923" y="3269411"/>
            <a:ext cx="5629206"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charset="0"/>
                <a:ea typeface="Times New Roman" charset="0"/>
                <a:cs typeface="Times New Roman" charset="0"/>
              </a:rPr>
              <a:t>Authorized Motor Carriers for Hire and Private </a:t>
            </a:r>
            <a:endParaRPr lang="en-US" dirty="0">
              <a:latin typeface="Times New Roman" charset="0"/>
              <a:ea typeface="Times New Roman" charset="0"/>
              <a:cs typeface="Times New Roman" charset="0"/>
            </a:endParaRPr>
          </a:p>
        </p:txBody>
      </p:sp>
      <p:sp>
        <p:nvSpPr>
          <p:cNvPr id="6" name="TextBox 5"/>
          <p:cNvSpPr txBox="1"/>
          <p:nvPr/>
        </p:nvSpPr>
        <p:spPr>
          <a:xfrm>
            <a:off x="2449913" y="4114800"/>
            <a:ext cx="6983454"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charset="0"/>
                <a:ea typeface="Times New Roman" charset="0"/>
                <a:cs typeface="Times New Roman" charset="0"/>
              </a:rPr>
              <a:t>V</a:t>
            </a:r>
            <a:r>
              <a:rPr lang="en-US" dirty="0" smtClean="0">
                <a:latin typeface="Times New Roman" charset="0"/>
                <a:ea typeface="Times New Roman" charset="0"/>
                <a:cs typeface="Times New Roman" charset="0"/>
              </a:rPr>
              <a:t>endors </a:t>
            </a:r>
            <a:r>
              <a:rPr lang="en-US" dirty="0">
                <a:latin typeface="Times New Roman" charset="0"/>
                <a:ea typeface="Times New Roman" charset="0"/>
                <a:cs typeface="Times New Roman" charset="0"/>
              </a:rPr>
              <a:t>who </a:t>
            </a:r>
            <a:r>
              <a:rPr lang="en-US" dirty="0" smtClean="0">
                <a:latin typeface="Times New Roman" charset="0"/>
                <a:ea typeface="Times New Roman" charset="0"/>
                <a:cs typeface="Times New Roman" charset="0"/>
              </a:rPr>
              <a:t>hold themselves out to the general public as industry experts with respect to performing maintenance, installation, and compliance services on ACV equipment and software. </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807127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UW2">
      <a:dk1>
        <a:sysClr val="windowText" lastClr="000000"/>
      </a:dk1>
      <a:lt1>
        <a:sysClr val="window" lastClr="FFFFFF"/>
      </a:lt1>
      <a:dk2>
        <a:srgbClr val="FFFFFF"/>
      </a:dk2>
      <a:lt2>
        <a:srgbClr val="FFFFFF"/>
      </a:lt2>
      <a:accent1>
        <a:srgbClr val="595959"/>
      </a:accent1>
      <a:accent2>
        <a:srgbClr val="5F5F5F"/>
      </a:accent2>
      <a:accent3>
        <a:srgbClr val="4D33AD"/>
      </a:accent3>
      <a:accent4>
        <a:srgbClr val="4D33AD"/>
      </a:accent4>
      <a:accent5>
        <a:srgbClr val="000000"/>
      </a:accent5>
      <a:accent6>
        <a:srgbClr val="262626"/>
      </a:accent6>
      <a:hlink>
        <a:srgbClr val="7F7F7F"/>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1af0c028-e016-4365-948e-cc2e26d65303" ContentTypeId="0x0101006E56B4D1795A2E4DB2F0B01679ED314A" PreviousValue="true"/>
</file>

<file path=customXml/item2.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ADC1E1A2B8FC094AA980D21E9F2914D9" ma:contentTypeVersion="104" ma:contentTypeDescription="" ma:contentTypeScope="" ma:versionID="201dd2434890e7743f33d9de05b67939">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26c2ae407b9b0feeaee7be0625273c8e"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A</Prefix>
    <DocumentSetType xmlns="dc463f71-b30c-4ab2-9473-d307f9d35888">Presentation</DocumentSetType>
    <Visibility xmlns="dc463f71-b30c-4ab2-9473-d307f9d35888" xsi:nil="true"/>
    <IsConfidential xmlns="dc463f71-b30c-4ab2-9473-d307f9d35888">false</IsConfidential>
    <AgendaOrder xmlns="dc463f71-b30c-4ab2-9473-d307f9d35888">false</AgendaOrder>
    <CaseType xmlns="dc463f71-b30c-4ab2-9473-d307f9d35888">Special Presentation</CaseType>
    <IndustryCode xmlns="dc463f71-b30c-4ab2-9473-d307f9d35888">499</IndustryCode>
    <CaseStatus xmlns="dc463f71-b30c-4ab2-9473-d307f9d35888">Closed</CaseStatus>
    <OpenedDate xmlns="dc463f71-b30c-4ab2-9473-d307f9d35888">2017-05-18T07:00:00+00:00</OpenedDate>
    <Date1 xmlns="dc463f71-b30c-4ab2-9473-d307f9d35888">2017-05-31T07:00:00+00:00</Date1>
    <IsDocumentOrder xmlns="dc463f71-b30c-4ab2-9473-d307f9d35888" xsi:nil="true"/>
    <IsHighlyConfidential xmlns="dc463f71-b30c-4ab2-9473-d307f9d35888">false</IsHighlyConfidential>
    <CaseCompanyNames xmlns="dc463f71-b30c-4ab2-9473-d307f9d35888" xsi:nil="true"/>
    <Nickname xmlns="http://schemas.microsoft.com/sharepoint/v3" xsi:nil="true"/>
    <DocketNumber xmlns="dc463f71-b30c-4ab2-9473-d307f9d35888">170397</DocketNumber>
    <DelegatedOrder xmlns="dc463f71-b30c-4ab2-9473-d307f9d35888">false</DelegatedOrder>
    <SignificantOrder xmlns="dc463f71-b30c-4ab2-9473-d307f9d35888">false</SignificantOrder>
  </documentManagement>
</p:properties>
</file>

<file path=customXml/itemProps1.xml><?xml version="1.0" encoding="utf-8"?>
<ds:datastoreItem xmlns:ds="http://schemas.openxmlformats.org/officeDocument/2006/customXml" ds:itemID="{5E0AD1D6-3F86-47BD-9D62-A497C0965DC4}"/>
</file>

<file path=customXml/itemProps2.xml><?xml version="1.0" encoding="utf-8"?>
<ds:datastoreItem xmlns:ds="http://schemas.openxmlformats.org/officeDocument/2006/customXml" ds:itemID="{FD53C3BB-2D78-4188-B93E-B7B4FABC3768}"/>
</file>

<file path=customXml/itemProps3.xml><?xml version="1.0" encoding="utf-8"?>
<ds:datastoreItem xmlns:ds="http://schemas.openxmlformats.org/officeDocument/2006/customXml" ds:itemID="{EE727D00-1DDC-48CF-B51A-CEE9592C95F7}"/>
</file>

<file path=customXml/itemProps4.xml><?xml version="1.0" encoding="utf-8"?>
<ds:datastoreItem xmlns:ds="http://schemas.openxmlformats.org/officeDocument/2006/customXml" ds:itemID="{A9EA011F-A6A5-43F9-808C-2BDCD9B7FC3F}"/>
</file>

<file path=docProps/app.xml><?xml version="1.0" encoding="utf-8"?>
<Properties xmlns="http://schemas.openxmlformats.org/officeDocument/2006/extended-properties" xmlns:vt="http://schemas.openxmlformats.org/officeDocument/2006/docPropsVTypes">
  <Template/>
  <TotalTime>3207</TotalTime>
  <Words>1862</Words>
  <Application>Microsoft Office PowerPoint</Application>
  <PresentationFormat>Widescreen</PresentationFormat>
  <Paragraphs>159</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Constantia</vt:lpstr>
      <vt:lpstr>Times New Roman</vt:lpstr>
      <vt:lpstr>Wingdings</vt:lpstr>
      <vt:lpstr>Wingdings 2</vt:lpstr>
      <vt:lpstr>Flow</vt:lpstr>
      <vt:lpstr>Autonomous Commercial Vehicles (ACV)  Testing and Deployment 2018   (Target Date for Submission and Passage of Legislation)  Professor William Covington Technology Law and Public Policy Clinic  Simone A. Montez, M.Ed. Masters of Jurisprudence Candidate, ‘17  Drew Wilder Masters of Jurisprudence Candidate, ‘17 </vt:lpstr>
      <vt:lpstr>PowerPoint Presentation</vt:lpstr>
      <vt:lpstr>PowerPoint Presentation</vt:lpstr>
      <vt:lpstr>PowerPoint Presentation</vt:lpstr>
      <vt:lpstr>PowerPoint Presentation</vt:lpstr>
      <vt:lpstr>Platooning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Drew Wilder</dc:creator>
  <cp:lastModifiedBy>Lewis, Jason (UTC)</cp:lastModifiedBy>
  <cp:revision>217</cp:revision>
  <dcterms:modified xsi:type="dcterms:W3CDTF">2017-06-01T20:25:19Z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0x0101006E56B4D1795A2E4DB2F0B01679ED314A00ADC1E1A2B8FC094AA980D21E9F2914D9</vt:lpwstr>
  </property>
  <property fmtid="{D5CDD505-2E9C-101B-9397-08002B2CF9AE}" pid="3" name="_docset_NoMedatataSyncRequired">
    <vt:lpwstr>False</vt:lpwstr>
  </property>
  <property fmtid="{D5CDD505-2E9C-101B-9397-08002B2CF9AE}" pid="4" name="IsEFSEC">
    <vt:bool>false</vt:bool>
  </property>
</Properties>
</file>