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6"/>
  </p:sldMasterIdLst>
  <p:notesMasterIdLst>
    <p:notesMasterId r:id="rId20"/>
  </p:notesMasterIdLst>
  <p:handoutMasterIdLst>
    <p:handoutMasterId r:id="rId21"/>
  </p:handoutMasterIdLst>
  <p:sldIdLst>
    <p:sldId id="264" r:id="rId7"/>
    <p:sldId id="313" r:id="rId8"/>
    <p:sldId id="316" r:id="rId9"/>
    <p:sldId id="307" r:id="rId10"/>
    <p:sldId id="318" r:id="rId11"/>
    <p:sldId id="329" r:id="rId12"/>
    <p:sldId id="321" r:id="rId13"/>
    <p:sldId id="325" r:id="rId14"/>
    <p:sldId id="323" r:id="rId15"/>
    <p:sldId id="324" r:id="rId16"/>
    <p:sldId id="322" r:id="rId17"/>
    <p:sldId id="328" r:id="rId18"/>
    <p:sldId id="308" r:id="rId19"/>
  </p:sldIdLst>
  <p:sldSz cx="9144000" cy="6858000" type="screen4x3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74C55"/>
    <a:srgbClr val="70C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7851" autoAdjust="0"/>
  </p:normalViewPr>
  <p:slideViewPr>
    <p:cSldViewPr>
      <p:cViewPr>
        <p:scale>
          <a:sx n="90" d="100"/>
          <a:sy n="90" d="100"/>
        </p:scale>
        <p:origin x="-152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presProps" Target="presProps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5F2D0A-F7BA-4AEE-B6DA-0A116B8B49B2}" type="datetimeFigureOut">
              <a:rPr lang="en-US"/>
              <a:pPr>
                <a:defRPr/>
              </a:pPr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19A96D-349D-4987-B361-D61B2604C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8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1EA1D3-159C-4ABC-BF65-58452798B78E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C4942D-E767-459A-A0A3-D0C67CC41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9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4942D-E767-459A-A0A3-D0C67CC414D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7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514601"/>
            <a:ext cx="4800600" cy="76199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66800" y="3352800"/>
            <a:ext cx="4800600" cy="609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48400" y="6172200"/>
            <a:ext cx="1905000" cy="30480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5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0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0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B35750D-C36C-45A3-B897-79C3996CA887}" type="slidenum">
              <a:rPr lang="en-US" smtClean="0">
                <a:solidFill>
                  <a:srgbClr val="474C55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74C55"/>
              </a:solidFill>
            </a:endParaRPr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6241836"/>
            <a:ext cx="630237" cy="30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5"/>
          <p:cNvCxnSpPr/>
          <p:nvPr userDrawn="1"/>
        </p:nvCxnSpPr>
        <p:spPr>
          <a:xfrm>
            <a:off x="609600" y="838200"/>
            <a:ext cx="7943850" cy="0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43850" cy="411162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474C5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rgbClr val="474C5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7943850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74C55"/>
                </a:solidFill>
              </a:defRPr>
            </a:lvl1pPr>
            <a:lvl2pPr>
              <a:defRPr sz="2000">
                <a:solidFill>
                  <a:srgbClr val="474C55"/>
                </a:solidFill>
              </a:defRPr>
            </a:lvl2pPr>
            <a:lvl3pPr>
              <a:defRPr sz="2000">
                <a:solidFill>
                  <a:srgbClr val="474C55"/>
                </a:solidFill>
              </a:defRPr>
            </a:lvl3pPr>
            <a:lvl4pPr>
              <a:defRPr sz="2000">
                <a:solidFill>
                  <a:srgbClr val="474C55"/>
                </a:solidFill>
              </a:defRPr>
            </a:lvl4pPr>
            <a:lvl5pPr>
              <a:defRPr sz="2000">
                <a:solidFill>
                  <a:srgbClr val="474C5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81" r:id="rId3"/>
    <p:sldLayoutId id="2147483683" r:id="rId4"/>
    <p:sldLayoutId id="2147483684" r:id="rId5"/>
    <p:sldLayoutId id="2147483685" r:id="rId6"/>
    <p:sldLayoutId id="2147483686" r:id="rId7"/>
    <p:sldLayoutId id="2147483682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066800" y="2571382"/>
            <a:ext cx="4953000" cy="151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536" tIns="35768" rIns="71536" bIns="35768">
            <a:spAutoFit/>
          </a:bodyPr>
          <a:lstStyle/>
          <a:p>
            <a:pPr defTabSz="715963">
              <a:spcBef>
                <a:spcPct val="50000"/>
              </a:spcBef>
            </a:pPr>
            <a:r>
              <a:rPr lang="en-US" sz="2200" b="1" dirty="0" smtClean="0"/>
              <a:t>PSE’s Natural Gas Hedging Plan</a:t>
            </a:r>
            <a:br>
              <a:rPr lang="en-US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>December 14, 2018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/>
              <a:t/>
            </a:r>
            <a:br>
              <a:rPr lang="en-US" sz="1400" b="1" dirty="0"/>
            </a:br>
            <a:endParaRPr lang="en-US" sz="1400" b="1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66800" y="4180832"/>
            <a:ext cx="4953000" cy="50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36" tIns="35768" rIns="71536" bIns="35768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715963">
              <a:spcBef>
                <a:spcPct val="50000"/>
              </a:spcBef>
            </a:pPr>
            <a:r>
              <a:rPr lang="en-US" sz="1400" b="1" dirty="0" smtClean="0"/>
              <a:t>Chris Smith</a:t>
            </a:r>
            <a:br>
              <a:rPr lang="en-US" sz="1400" b="1" dirty="0" smtClean="0"/>
            </a:br>
            <a:r>
              <a:rPr lang="en-US" sz="1400" b="1" dirty="0" smtClean="0"/>
              <a:t>Manager, Trading - PSE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048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438"/>
            <a:ext cx="7943850" cy="411162"/>
          </a:xfrm>
        </p:spPr>
        <p:txBody>
          <a:bodyPr>
            <a:noAutofit/>
          </a:bodyPr>
          <a:lstStyle/>
          <a:p>
            <a:r>
              <a:rPr lang="en-US" sz="2800" dirty="0" smtClean="0"/>
              <a:t>PSE’s </a:t>
            </a:r>
            <a:r>
              <a:rPr lang="en-US" sz="2800" dirty="0"/>
              <a:t>R</a:t>
            </a:r>
            <a:r>
              <a:rPr lang="en-US" sz="2800" dirty="0" smtClean="0"/>
              <a:t>isk Responsive </a:t>
            </a:r>
            <a:r>
              <a:rPr lang="en-US" sz="2800" dirty="0"/>
              <a:t>S</a:t>
            </a:r>
            <a:r>
              <a:rPr lang="en-US" sz="2800" dirty="0" smtClean="0"/>
              <a:t>trategy Reacts to Changing </a:t>
            </a:r>
            <a:r>
              <a:rPr lang="en-US" sz="2800" dirty="0"/>
              <a:t>M</a:t>
            </a:r>
            <a:r>
              <a:rPr lang="en-US" sz="2800" dirty="0" smtClean="0"/>
              <a:t>arket </a:t>
            </a:r>
            <a:r>
              <a:rPr lang="en-US" sz="2800" dirty="0"/>
              <a:t>C</a:t>
            </a:r>
            <a:r>
              <a:rPr lang="en-US" sz="2800" dirty="0" smtClean="0"/>
              <a:t>onditions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PSE’s Natural Gas Hedging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705510"/>
            <a:ext cx="3581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Tolerance Boundaries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red line lines are defined tolerance boundaries that trigger hedging when </a:t>
            </a:r>
            <a:r>
              <a:rPr lang="en-US" sz="1600" dirty="0" smtClean="0"/>
              <a:t>breached.</a:t>
            </a:r>
          </a:p>
          <a:p>
            <a:endParaRPr lang="en-US" sz="600" dirty="0" smtClean="0"/>
          </a:p>
          <a:p>
            <a:pPr marL="0" indent="0">
              <a:buNone/>
            </a:pPr>
            <a:r>
              <a:rPr lang="en-US" sz="1600" b="1" dirty="0" smtClean="0"/>
              <a:t>Risk Measurement</a:t>
            </a:r>
            <a:endParaRPr lang="en-US" sz="1600" b="1" dirty="0"/>
          </a:p>
          <a:p>
            <a:r>
              <a:rPr lang="en-US" sz="1600" dirty="0" smtClean="0"/>
              <a:t>The blue line represents the combination of forward market prices and volatility which measures potential price increases.</a:t>
            </a:r>
          </a:p>
          <a:p>
            <a:endParaRPr lang="en-US" sz="600" dirty="0" smtClean="0"/>
          </a:p>
          <a:p>
            <a:pPr marL="0" indent="0">
              <a:buNone/>
            </a:pPr>
            <a:r>
              <a:rPr lang="en-US" sz="1600" b="1" dirty="0" smtClean="0"/>
              <a:t>Defensive Hedging</a:t>
            </a:r>
          </a:p>
          <a:p>
            <a:r>
              <a:rPr lang="en-US" sz="1600" dirty="0" smtClean="0"/>
              <a:t>Hedging was triggered on October 15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and 22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2018 returning exposure to within tolerance boundaries.</a:t>
            </a:r>
          </a:p>
          <a:p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71500" y="990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illustration below represents our risk responsive approach in which hedges are added based on changes to price and volatility. </a:t>
            </a:r>
            <a:endParaRPr lang="en-US" b="1" dirty="0"/>
          </a:p>
        </p:txBody>
      </p:sp>
      <p:pic>
        <p:nvPicPr>
          <p:cNvPr id="1029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752600"/>
            <a:ext cx="4572000" cy="443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9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Responsive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PSE’s Natural Gas Hedging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990600"/>
            <a:ext cx="794385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 smtClean="0"/>
              <a:t>The table below is an example of weekly output from the Risk </a:t>
            </a:r>
            <a:r>
              <a:rPr lang="en-US" sz="1600" b="1" dirty="0"/>
              <a:t>Responsive </a:t>
            </a:r>
            <a:r>
              <a:rPr lang="en-US" sz="1600" b="1" dirty="0" smtClean="0"/>
              <a:t>Model that measures and monitors market </a:t>
            </a:r>
            <a:r>
              <a:rPr lang="en-US" sz="1600" b="1" dirty="0"/>
              <a:t>prices and volatility to </a:t>
            </a:r>
            <a:r>
              <a:rPr lang="en-US" sz="1600" b="1" dirty="0" smtClean="0"/>
              <a:t>calculate the </a:t>
            </a:r>
            <a:r>
              <a:rPr lang="en-US" sz="1600" b="1" dirty="0"/>
              <a:t>risk </a:t>
            </a:r>
            <a:r>
              <a:rPr lang="en-US" sz="1600" b="1" dirty="0" smtClean="0"/>
              <a:t>exposure to </a:t>
            </a:r>
            <a:r>
              <a:rPr lang="en-US" sz="1600" b="1" dirty="0"/>
              <a:t>potential higher </a:t>
            </a:r>
            <a:r>
              <a:rPr lang="en-US" sz="1600" b="1" dirty="0" smtClean="0"/>
              <a:t>prices.</a:t>
            </a:r>
            <a:endParaRPr lang="en-US" sz="1600" b="1" dirty="0"/>
          </a:p>
          <a:p>
            <a:pPr marL="0" indent="0">
              <a:buNone/>
            </a:pPr>
            <a:endParaRPr lang="en-US" sz="800" b="1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pPr lvl="1"/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The risk </a:t>
            </a:r>
            <a:r>
              <a:rPr lang="en-US" sz="1600" dirty="0"/>
              <a:t>responsive </a:t>
            </a:r>
            <a:r>
              <a:rPr lang="en-US" sz="1600" dirty="0" smtClean="0"/>
              <a:t>strategy </a:t>
            </a:r>
            <a:r>
              <a:rPr lang="en-US" sz="1600" dirty="0"/>
              <a:t>allowed PSE to float on </a:t>
            </a:r>
            <a:r>
              <a:rPr lang="en-US" sz="1600" dirty="0" smtClean="0"/>
              <a:t>stable </a:t>
            </a:r>
            <a:r>
              <a:rPr lang="en-US" sz="1600" dirty="0"/>
              <a:t>low market prices through the majority of 2018</a:t>
            </a:r>
            <a:r>
              <a:rPr lang="en-US" sz="1600" dirty="0" smtClean="0"/>
              <a:t>.</a:t>
            </a:r>
            <a:endParaRPr lang="en-US" sz="900" dirty="0" smtClean="0"/>
          </a:p>
          <a:p>
            <a:r>
              <a:rPr lang="en-US" sz="1600" dirty="0"/>
              <a:t>On October 15</a:t>
            </a:r>
            <a:r>
              <a:rPr lang="en-US" sz="1600" baseline="30000" dirty="0"/>
              <a:t>th</a:t>
            </a:r>
            <a:r>
              <a:rPr lang="en-US" sz="1600" dirty="0"/>
              <a:t> and </a:t>
            </a:r>
            <a:r>
              <a:rPr lang="en-US" sz="1600" dirty="0" smtClean="0"/>
              <a:t>22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, </a:t>
            </a:r>
            <a:r>
              <a:rPr lang="en-US" sz="1600" dirty="0"/>
              <a:t>the combination of higher prices and volatility exceeded thresholds </a:t>
            </a:r>
            <a:r>
              <a:rPr lang="en-US" sz="1600" dirty="0" smtClean="0"/>
              <a:t>triggering </a:t>
            </a:r>
            <a:r>
              <a:rPr lang="en-US" sz="1600" dirty="0"/>
              <a:t>hedging to reduce risk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When </a:t>
            </a:r>
            <a:r>
              <a:rPr lang="en-US" sz="1600" dirty="0"/>
              <a:t>prices and volatility increased and triggered hedging, the three tiered tolerance boundaries protected against adding a large tranche of hedging in one interval.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122465" cy="253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9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Governance and Control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PSE’s Natural Gas Hedging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066800"/>
            <a:ext cx="794385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b="1" dirty="0" smtClean="0"/>
              <a:t>PSE has effective governance procedures in place to monitor and update hedging strategies.</a:t>
            </a:r>
          </a:p>
          <a:p>
            <a:pPr marL="0" indent="0">
              <a:buNone/>
            </a:pPr>
            <a:endParaRPr lang="en-US" sz="6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 smtClean="0"/>
              <a:t>The hedging program is governed by PSE’s Energy Risk Policy and Procedures Manual.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 smtClean="0"/>
              <a:t>The Policy and Procedures are approved by PSE’s Energy Management Committee (EMC), which is comprised of company officers and directors.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700" b="1" dirty="0" smtClean="0"/>
              <a:t>Risk Responsive Strategy – Roles and Responsibilities</a:t>
            </a:r>
          </a:p>
          <a:p>
            <a:pPr marL="0" indent="0">
              <a:buNone/>
            </a:pPr>
            <a:endParaRPr lang="en-US" sz="600" b="1" dirty="0" smtClean="0"/>
          </a:p>
          <a:p>
            <a:r>
              <a:rPr lang="en-US" sz="1700" dirty="0" smtClean="0"/>
              <a:t>The EMC reviewed and approved the recent reduction in programmatic hedging </a:t>
            </a:r>
            <a:r>
              <a:rPr lang="en-US" sz="1700" dirty="0" smtClean="0"/>
              <a:t>as well as </a:t>
            </a:r>
            <a:r>
              <a:rPr lang="en-US" sz="1700" dirty="0" smtClean="0"/>
              <a:t>the implementation of the risk responsive strategy.</a:t>
            </a:r>
          </a:p>
          <a:p>
            <a:endParaRPr lang="en-US" sz="400" dirty="0" smtClean="0"/>
          </a:p>
          <a:p>
            <a:r>
              <a:rPr lang="en-US" sz="1700" dirty="0" smtClean="0"/>
              <a:t>Front office:</a:t>
            </a:r>
          </a:p>
          <a:p>
            <a:pPr lvl="1"/>
            <a:r>
              <a:rPr lang="en-US" sz="1400" dirty="0" smtClean="0"/>
              <a:t>Monitors the market and executes transactions.</a:t>
            </a:r>
          </a:p>
          <a:p>
            <a:pPr lvl="1"/>
            <a:r>
              <a:rPr lang="en-US" sz="1400" dirty="0" smtClean="0"/>
              <a:t>Provides monthly hedging and market updates to the EMC.</a:t>
            </a:r>
          </a:p>
          <a:p>
            <a:pPr lvl="1"/>
            <a:endParaRPr lang="en-US" sz="400" dirty="0" smtClean="0"/>
          </a:p>
          <a:p>
            <a:r>
              <a:rPr lang="en-US" sz="1700" dirty="0" smtClean="0"/>
              <a:t>Middle office:</a:t>
            </a:r>
          </a:p>
          <a:p>
            <a:pPr lvl="1"/>
            <a:r>
              <a:rPr lang="en-US" sz="1400" dirty="0"/>
              <a:t>V</a:t>
            </a:r>
            <a:r>
              <a:rPr lang="en-US" sz="1400" dirty="0" smtClean="0"/>
              <a:t>alidates prices, volatility, and the exposure calculation. </a:t>
            </a:r>
          </a:p>
          <a:p>
            <a:pPr lvl="1"/>
            <a:r>
              <a:rPr lang="en-US" sz="1400" dirty="0" smtClean="0"/>
              <a:t>Reports </a:t>
            </a:r>
            <a:r>
              <a:rPr lang="en-US" sz="1400" dirty="0" smtClean="0"/>
              <a:t>the </a:t>
            </a:r>
            <a:r>
              <a:rPr lang="en-US" sz="1400" dirty="0" smtClean="0"/>
              <a:t>risk responsive model </a:t>
            </a:r>
            <a:r>
              <a:rPr lang="en-US" sz="1400" dirty="0" smtClean="0"/>
              <a:t>results weekly </a:t>
            </a:r>
            <a:r>
              <a:rPr lang="en-US" sz="1400" dirty="0" smtClean="0"/>
              <a:t>including exposure against established thresholds, which determine if hedging is required in the risk responsive strategy.</a:t>
            </a:r>
          </a:p>
          <a:p>
            <a:pPr lvl="1"/>
            <a:r>
              <a:rPr lang="en-US" sz="1400" dirty="0" smtClean="0"/>
              <a:t>Validates execution of the triggered risk responsive hedges.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23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PSE’s Natural Gas Hedging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PSE </a:t>
            </a:r>
            <a:r>
              <a:rPr lang="en-US" sz="1800" dirty="0"/>
              <a:t>implemented two strategy changes to the November 2018 – October </a:t>
            </a:r>
            <a:r>
              <a:rPr lang="en-US" sz="1800" dirty="0" smtClean="0"/>
              <a:t>2019 PGA year:</a:t>
            </a:r>
          </a:p>
          <a:p>
            <a:pPr lvl="1"/>
            <a:r>
              <a:rPr lang="en-US" sz="1600" dirty="0" smtClean="0"/>
              <a:t>Reduced </a:t>
            </a:r>
            <a:r>
              <a:rPr lang="en-US" sz="1600" dirty="0" smtClean="0"/>
              <a:t>the existing </a:t>
            </a:r>
            <a:r>
              <a:rPr lang="en-US" sz="1600" dirty="0"/>
              <a:t>programmatic strategy from 50 percent to </a:t>
            </a:r>
            <a:r>
              <a:rPr lang="en-US" sz="1600" dirty="0" smtClean="0"/>
              <a:t>35 percent. </a:t>
            </a:r>
          </a:p>
          <a:p>
            <a:pPr lvl="1"/>
            <a:r>
              <a:rPr lang="en-US" sz="1600" dirty="0" smtClean="0"/>
              <a:t>Added a </a:t>
            </a:r>
            <a:r>
              <a:rPr lang="en-US" sz="1600" dirty="0"/>
              <a:t>new risk responsive strategy equal to 15 percent of annual </a:t>
            </a:r>
            <a:r>
              <a:rPr lang="en-US" sz="1600" dirty="0" smtClean="0"/>
              <a:t>load.</a:t>
            </a:r>
          </a:p>
          <a:p>
            <a:pPr lvl="1"/>
            <a:endParaRPr lang="en-US" sz="1000" dirty="0" smtClean="0"/>
          </a:p>
          <a:p>
            <a:r>
              <a:rPr lang="en-US" sz="1800" dirty="0" smtClean="0"/>
              <a:t>These changes were consistent with hedging practice discussions that occurred in the workshops hosted by the WUTC. </a:t>
            </a:r>
          </a:p>
          <a:p>
            <a:endParaRPr lang="en-US" sz="100" dirty="0"/>
          </a:p>
          <a:p>
            <a:r>
              <a:rPr lang="en-US" sz="1800" dirty="0" smtClean="0"/>
              <a:t>In </a:t>
            </a:r>
            <a:r>
              <a:rPr lang="en-US" sz="1800" dirty="0"/>
              <a:t>combination with PSE’s existing strategies, these changes meet </a:t>
            </a:r>
            <a:r>
              <a:rPr lang="en-US" sz="1800" dirty="0" smtClean="0"/>
              <a:t>PSE’s objective </a:t>
            </a:r>
            <a:r>
              <a:rPr lang="en-US" sz="1800" dirty="0"/>
              <a:t>of developing a robust </a:t>
            </a:r>
            <a:r>
              <a:rPr lang="en-US" sz="1800" dirty="0" smtClean="0"/>
              <a:t>hedging </a:t>
            </a:r>
            <a:r>
              <a:rPr lang="en-US" sz="1800" dirty="0"/>
              <a:t>program that balances risk reduction with hedge costs.</a:t>
            </a:r>
          </a:p>
          <a:p>
            <a:r>
              <a:rPr lang="en-US" sz="1800" dirty="0" smtClean="0"/>
              <a:t>PSE </a:t>
            </a:r>
            <a:r>
              <a:rPr lang="en-US" sz="1800" dirty="0"/>
              <a:t>will continue to monitor market conditions and evaluate </a:t>
            </a:r>
            <a:r>
              <a:rPr lang="en-US" sz="1800" dirty="0" smtClean="0"/>
              <a:t>strategy improvements</a:t>
            </a:r>
            <a:r>
              <a:rPr lang="en-US" sz="1800" dirty="0"/>
              <a:t>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78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Agenda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PSE’s Natural Gas Hedging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Key principles driving hedging improvements</a:t>
            </a:r>
          </a:p>
          <a:p>
            <a:endParaRPr lang="en-US" sz="1000" dirty="0" smtClean="0"/>
          </a:p>
          <a:p>
            <a:r>
              <a:rPr lang="en-US" dirty="0" smtClean="0"/>
              <a:t>Market update – forward price history</a:t>
            </a:r>
          </a:p>
          <a:p>
            <a:endParaRPr lang="en-US" sz="1000" dirty="0" smtClean="0"/>
          </a:p>
          <a:p>
            <a:r>
              <a:rPr lang="en-US" dirty="0" smtClean="0"/>
              <a:t>Review of previous hedging plan for November 17 – October 18</a:t>
            </a:r>
          </a:p>
          <a:p>
            <a:endParaRPr lang="en-US" sz="1000" dirty="0" smtClean="0"/>
          </a:p>
          <a:p>
            <a:r>
              <a:rPr lang="en-US" dirty="0" smtClean="0"/>
              <a:t>Overview of current hedging plan for November 18 – October 19</a:t>
            </a:r>
          </a:p>
          <a:p>
            <a:endParaRPr lang="en-US" sz="1000" dirty="0" smtClean="0"/>
          </a:p>
          <a:p>
            <a:r>
              <a:rPr lang="en-US" dirty="0" smtClean="0"/>
              <a:t>Programmatic and </a:t>
            </a:r>
            <a:r>
              <a:rPr lang="en-US" dirty="0"/>
              <a:t>discretionary </a:t>
            </a:r>
            <a:r>
              <a:rPr lang="en-US" dirty="0" smtClean="0"/>
              <a:t>strategy</a:t>
            </a:r>
            <a:endParaRPr lang="en-US" dirty="0"/>
          </a:p>
          <a:p>
            <a:endParaRPr lang="en-US" sz="1000" dirty="0" smtClean="0"/>
          </a:p>
          <a:p>
            <a:r>
              <a:rPr lang="en-US" dirty="0"/>
              <a:t>Risk responsive strategy, modeling and oversight</a:t>
            </a:r>
          </a:p>
          <a:p>
            <a:endParaRPr lang="en-US" sz="1000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43850" cy="334962"/>
          </a:xfrm>
        </p:spPr>
        <p:txBody>
          <a:bodyPr>
            <a:noAutofit/>
          </a:bodyPr>
          <a:lstStyle/>
          <a:p>
            <a:r>
              <a:rPr lang="en-US" sz="2600" dirty="0" smtClean="0"/>
              <a:t>Hedging Program - Key Principles Driving Improvements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PSE’s Natural Gas Hedging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066800"/>
            <a:ext cx="7848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Price risk management has two key components:</a:t>
            </a:r>
          </a:p>
          <a:p>
            <a:pPr marL="0" indent="0">
              <a:buNone/>
            </a:pPr>
            <a:endParaRPr lang="en-US" sz="400" b="1" dirty="0" smtClean="0"/>
          </a:p>
          <a:p>
            <a:pPr>
              <a:buFont typeface="+mj-lt"/>
              <a:buAutoNum type="arabicPeriod"/>
            </a:pPr>
            <a:r>
              <a:rPr lang="en-US" sz="1800" b="1" dirty="0" smtClean="0"/>
              <a:t>Risk to higher prices</a:t>
            </a:r>
          </a:p>
          <a:p>
            <a:pPr lvl="1"/>
            <a:r>
              <a:rPr lang="en-US" sz="1800" dirty="0" smtClean="0"/>
              <a:t>This results in increased commodity costs on unhedged position.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>
              <a:buFont typeface="+mj-lt"/>
              <a:buAutoNum type="arabicPeriod"/>
            </a:pPr>
            <a:r>
              <a:rPr lang="en-US" sz="1800" b="1" dirty="0" smtClean="0"/>
              <a:t>Risk to lower prices</a:t>
            </a:r>
          </a:p>
          <a:p>
            <a:pPr lvl="1"/>
            <a:r>
              <a:rPr lang="en-US" sz="1800" dirty="0" smtClean="0"/>
              <a:t>Adding hedges to constrain higher future prices increases the risk of hedge costs if prices drop.</a:t>
            </a:r>
          </a:p>
          <a:p>
            <a:pPr marL="0" lvl="1" indent="0">
              <a:buNone/>
            </a:pPr>
            <a:endParaRPr lang="en-US" sz="1600" dirty="0" smtClean="0"/>
          </a:p>
          <a:p>
            <a:pPr marL="0" lvl="1" indent="0">
              <a:buNone/>
            </a:pPr>
            <a:r>
              <a:rPr lang="en-US" sz="1800" dirty="0" smtClean="0"/>
              <a:t>PSE’s </a:t>
            </a:r>
            <a:r>
              <a:rPr lang="en-US" sz="1800" dirty="0"/>
              <a:t>hedging plan takes these components into account and remains consistent with Michael Getting’s whitepaper suggesting a robust hedging program should</a:t>
            </a:r>
            <a:r>
              <a:rPr lang="en-US" sz="1800" dirty="0" smtClean="0"/>
              <a:t>:</a:t>
            </a:r>
          </a:p>
          <a:p>
            <a:pPr marL="0" lvl="1" indent="0">
              <a:buNone/>
            </a:pPr>
            <a:endParaRPr lang="en-US" sz="600" dirty="0" smtClean="0"/>
          </a:p>
          <a:p>
            <a:pPr lvl="1"/>
            <a:r>
              <a:rPr lang="en-US" sz="1600" dirty="0" smtClean="0"/>
              <a:t>Mitigate the risk to higher </a:t>
            </a:r>
            <a:r>
              <a:rPr lang="en-US" sz="1600" dirty="0"/>
              <a:t>prices while allowing sufficient participation in falling </a:t>
            </a:r>
            <a:r>
              <a:rPr lang="en-US" sz="1600" dirty="0" smtClean="0"/>
              <a:t>prices.</a:t>
            </a:r>
          </a:p>
          <a:p>
            <a:pPr lvl="1"/>
            <a:r>
              <a:rPr lang="en-US" sz="1600" dirty="0" smtClean="0"/>
              <a:t>Monitor market conditions measuring price and volatility</a:t>
            </a:r>
            <a:r>
              <a:rPr lang="en-U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26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43850" cy="411162"/>
          </a:xfrm>
        </p:spPr>
        <p:txBody>
          <a:bodyPr>
            <a:noAutofit/>
          </a:bodyPr>
          <a:lstStyle/>
          <a:p>
            <a:r>
              <a:rPr lang="en-US" sz="2600" dirty="0" smtClean="0"/>
              <a:t>Market Update - Price Moves in Energy Markets Tend to be Asymmetrical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PSE’s Natural Gas Hedging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1143000"/>
            <a:ext cx="80772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Price moves higher are typically more extreme than price drops.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752600"/>
            <a:ext cx="3505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Takeaways: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future price of natural gas is unknown and can be highly volatile.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PSE </a:t>
            </a:r>
            <a:r>
              <a:rPr lang="en-US" dirty="0"/>
              <a:t>has exposure to AECO, Sumas, and Rockies </a:t>
            </a:r>
            <a:r>
              <a:rPr lang="en-US" dirty="0" smtClean="0"/>
              <a:t>prices.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strategy responsive to changing market prices and volatility can help manage price spikes.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88" y="4038600"/>
            <a:ext cx="3711886" cy="225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87" y="1567132"/>
            <a:ext cx="3697509" cy="238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548942" y="2953223"/>
            <a:ext cx="1752600" cy="36090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0" y="31242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Prices trended lower over time </a:t>
            </a:r>
            <a:endParaRPr lang="en-US" sz="7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848600" y="4554168"/>
            <a:ext cx="247117" cy="77983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91400" y="4648200"/>
            <a:ext cx="6281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Prices increased sharply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21509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Review of Previous Hedging Plan – Gas Year November 17 </a:t>
            </a:r>
            <a:r>
              <a:rPr lang="en-US" sz="2600" dirty="0"/>
              <a:t>– October </a:t>
            </a:r>
            <a:r>
              <a:rPr lang="en-US" sz="2600" dirty="0" smtClean="0"/>
              <a:t>18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PSE’s Natural Gas Hedging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4267200" cy="4724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PSE hedged 50% of forecasted </a:t>
            </a:r>
            <a:r>
              <a:rPr lang="en-US" sz="1800" dirty="0" smtClean="0"/>
              <a:t>load </a:t>
            </a:r>
            <a:r>
              <a:rPr lang="en-US" sz="1800" dirty="0" smtClean="0"/>
              <a:t>with a programmatic strategy.</a:t>
            </a:r>
          </a:p>
          <a:p>
            <a:endParaRPr lang="en-US" sz="1000" dirty="0" smtClean="0"/>
          </a:p>
          <a:p>
            <a:r>
              <a:rPr lang="en-US" sz="1800" dirty="0" smtClean="0"/>
              <a:t>PSE’s discretionary strategy increases the hedge ratio by an additional 15%.</a:t>
            </a:r>
          </a:p>
          <a:p>
            <a:endParaRPr lang="en-US" sz="1000" dirty="0" smtClean="0"/>
          </a:p>
          <a:p>
            <a:r>
              <a:rPr lang="en-US" sz="1800" dirty="0" smtClean="0"/>
              <a:t>Storage </a:t>
            </a:r>
            <a:r>
              <a:rPr lang="en-US" sz="1800" dirty="0"/>
              <a:t>inventory is integrated into </a:t>
            </a:r>
            <a:r>
              <a:rPr lang="en-US" sz="1800" dirty="0" smtClean="0"/>
              <a:t>the </a:t>
            </a:r>
            <a:r>
              <a:rPr lang="en-US" sz="1800" dirty="0" smtClean="0"/>
              <a:t>hedging </a:t>
            </a:r>
            <a:r>
              <a:rPr lang="en-US" sz="1800" dirty="0" smtClean="0"/>
              <a:t>program as </a:t>
            </a:r>
            <a:r>
              <a:rPr lang="en-US" sz="1800" dirty="0"/>
              <a:t>withdrawal </a:t>
            </a:r>
            <a:r>
              <a:rPr lang="en-US" sz="1800" dirty="0" smtClean="0"/>
              <a:t>capacity mitigates winter price exposure.</a:t>
            </a:r>
          </a:p>
          <a:p>
            <a:endParaRPr lang="en-US" sz="1000" dirty="0" smtClean="0"/>
          </a:p>
          <a:p>
            <a:r>
              <a:rPr lang="en-US" sz="1800" dirty="0" smtClean="0"/>
              <a:t>PSE includes financial options as a hedging instrument </a:t>
            </a:r>
            <a:r>
              <a:rPr lang="en-US" sz="1800" dirty="0"/>
              <a:t>to allow sufficient participation in lower prices</a:t>
            </a:r>
            <a:r>
              <a:rPr lang="en-US" sz="1800" dirty="0" smtClean="0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886200"/>
            <a:ext cx="364102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8" y="1229264"/>
            <a:ext cx="3641029" cy="262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8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Gas Year November 17 – October </a:t>
            </a:r>
            <a:r>
              <a:rPr lang="en-US" sz="2800" dirty="0" smtClean="0"/>
              <a:t>18 Results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PSE’s Natural Gas Hedging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3946" y="1143000"/>
            <a:ext cx="7943850" cy="457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Prices trended lower throughout the three year hedging time horizon.</a:t>
            </a:r>
          </a:p>
          <a:p>
            <a:endParaRPr lang="en-US" sz="600" dirty="0" smtClean="0"/>
          </a:p>
          <a:p>
            <a:pPr lvl="1"/>
            <a:r>
              <a:rPr lang="en-US" sz="1600" dirty="0" smtClean="0"/>
              <a:t>PSE commodity WACOG dropped 10% year over year from $2.65/MMBtu (Nov16-Oct17) to $2.39/MMBtu (Nov17-Oct18).</a:t>
            </a:r>
          </a:p>
          <a:p>
            <a:pPr lvl="1"/>
            <a:endParaRPr lang="en-US" sz="400" dirty="0" smtClean="0"/>
          </a:p>
          <a:p>
            <a:pPr lvl="1"/>
            <a:r>
              <a:rPr lang="en-US" sz="1600" dirty="0" smtClean="0"/>
              <a:t>Commodity over collection (deferral) of $45.6 Million for the gas year. </a:t>
            </a:r>
          </a:p>
          <a:p>
            <a:endParaRPr lang="en-US" sz="16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800436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7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3513"/>
            <a:ext cx="7943850" cy="533400"/>
          </a:xfrm>
        </p:spPr>
        <p:txBody>
          <a:bodyPr>
            <a:noAutofit/>
          </a:bodyPr>
          <a:lstStyle/>
          <a:p>
            <a:r>
              <a:rPr lang="en-US" sz="2800" dirty="0"/>
              <a:t>Overview of </a:t>
            </a:r>
            <a:r>
              <a:rPr lang="en-US" sz="2800" dirty="0" smtClean="0"/>
              <a:t>Current Hedging </a:t>
            </a:r>
            <a:r>
              <a:rPr lang="en-US" sz="2800" dirty="0"/>
              <a:t>P</a:t>
            </a:r>
            <a:r>
              <a:rPr lang="en-US" sz="2800" dirty="0" smtClean="0"/>
              <a:t>lan for </a:t>
            </a:r>
            <a:br>
              <a:rPr lang="en-US" sz="2800" dirty="0" smtClean="0"/>
            </a:br>
            <a:r>
              <a:rPr lang="en-US" sz="2800" dirty="0" smtClean="0"/>
              <a:t>November </a:t>
            </a:r>
            <a:r>
              <a:rPr lang="en-US" sz="2800" dirty="0"/>
              <a:t>18 – October 19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PSE’s Natural Gas Hedging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599" y="1102743"/>
            <a:ext cx="41910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The programmatic strategy was reduced from 50% to a moderate 35% of forecasted load.</a:t>
            </a:r>
          </a:p>
          <a:p>
            <a:r>
              <a:rPr lang="en-US" sz="1800" dirty="0"/>
              <a:t>PSE implemented a risk responsive </a:t>
            </a:r>
            <a:r>
              <a:rPr lang="en-US" sz="1800" dirty="0" smtClean="0"/>
              <a:t>strategy increasing </a:t>
            </a:r>
            <a:r>
              <a:rPr lang="en-US" sz="1800" dirty="0"/>
              <a:t>hedging capacity by 15</a:t>
            </a:r>
            <a:r>
              <a:rPr lang="en-US" sz="1800" dirty="0" smtClean="0"/>
              <a:t>%.</a:t>
            </a:r>
          </a:p>
          <a:p>
            <a:r>
              <a:rPr lang="en-US" sz="1800" dirty="0"/>
              <a:t>PSE maintained the existing </a:t>
            </a:r>
            <a:r>
              <a:rPr lang="en-US" sz="1800" dirty="0" smtClean="0"/>
              <a:t>discretionary strategy.</a:t>
            </a:r>
          </a:p>
          <a:p>
            <a:r>
              <a:rPr lang="en-US" sz="1800" dirty="0" smtClean="0"/>
              <a:t>Storage withdrawal capacity increases hedge ratios in the winter to offset higher loads.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86" y="1066800"/>
            <a:ext cx="3639312" cy="259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8907"/>
            <a:ext cx="8077198" cy="227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3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Programmatic Hedging Reduces Price Volatility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PSE’s Natural Gas Hedging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990600"/>
            <a:ext cx="794385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The goal of PSE’s programmatic hedging strategy is to provide a specified minimum volume of forward price protection.</a:t>
            </a:r>
          </a:p>
          <a:p>
            <a:pPr marL="0" indent="0">
              <a:buNone/>
            </a:pPr>
            <a:endParaRPr lang="en-US" sz="400" b="1" dirty="0"/>
          </a:p>
          <a:p>
            <a:r>
              <a:rPr lang="en-US" sz="1600" dirty="0" smtClean="0"/>
              <a:t>Programmatic </a:t>
            </a:r>
            <a:r>
              <a:rPr lang="en-US" sz="1600" dirty="0" smtClean="0"/>
              <a:t>hedge </a:t>
            </a:r>
            <a:r>
              <a:rPr lang="en-US" sz="1600" dirty="0"/>
              <a:t>r</a:t>
            </a:r>
            <a:r>
              <a:rPr lang="en-US" sz="1600" dirty="0" smtClean="0"/>
              <a:t>atio is 35% to forecasted load.</a:t>
            </a:r>
          </a:p>
          <a:p>
            <a:r>
              <a:rPr lang="en-US" sz="1600" dirty="0" smtClean="0"/>
              <a:t>This strategy </a:t>
            </a:r>
            <a:r>
              <a:rPr lang="en-US" sz="1600" dirty="0" smtClean="0"/>
              <a:t>adds hedges over three years, dollar cost averaging prior to delivery.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A three year forward hedge time horizon reduces the risk of hedge concentration.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9"/>
          <a:stretch/>
        </p:blipFill>
        <p:spPr bwMode="auto">
          <a:xfrm>
            <a:off x="1232533" y="3105150"/>
            <a:ext cx="6502267" cy="266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8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438"/>
            <a:ext cx="7943850" cy="411162"/>
          </a:xfrm>
        </p:spPr>
        <p:txBody>
          <a:bodyPr>
            <a:noAutofit/>
          </a:bodyPr>
          <a:lstStyle/>
          <a:p>
            <a:r>
              <a:rPr lang="en-US" sz="2800" dirty="0" smtClean="0"/>
              <a:t>PSE’s Discretionary </a:t>
            </a:r>
            <a:r>
              <a:rPr lang="en-US" sz="2800" dirty="0"/>
              <a:t>S</a:t>
            </a:r>
            <a:r>
              <a:rPr lang="en-US" sz="2800" dirty="0" smtClean="0"/>
              <a:t>trategy is Opportunistic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PSE’s Natural Gas Hedging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990600"/>
            <a:ext cx="794385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The goal of PSE’s </a:t>
            </a:r>
            <a:r>
              <a:rPr lang="en-US" sz="1600" b="1" dirty="0" smtClean="0"/>
              <a:t>discretionary hedging </a:t>
            </a:r>
            <a:r>
              <a:rPr lang="en-US" sz="1600" b="1" dirty="0"/>
              <a:t>strategy </a:t>
            </a:r>
            <a:r>
              <a:rPr lang="en-US" sz="1600" b="1" dirty="0" smtClean="0"/>
              <a:t>is to identify low cost opportunities to reduce risk. </a:t>
            </a:r>
            <a:endParaRPr lang="en-US" sz="1600" dirty="0" smtClean="0"/>
          </a:p>
          <a:p>
            <a:r>
              <a:rPr lang="en-US" sz="1600" dirty="0" smtClean="0"/>
              <a:t>This hedging </a:t>
            </a:r>
            <a:r>
              <a:rPr lang="en-US" sz="1600" dirty="0"/>
              <a:t>strategy </a:t>
            </a:r>
            <a:r>
              <a:rPr lang="en-US" sz="1600" dirty="0" smtClean="0"/>
              <a:t>takes </a:t>
            </a:r>
            <a:r>
              <a:rPr lang="en-US" sz="1600" dirty="0"/>
              <a:t>advantage of low prices resulting from near term market </a:t>
            </a:r>
            <a:r>
              <a:rPr lang="en-US" sz="1600" dirty="0" smtClean="0"/>
              <a:t>fundamentals.</a:t>
            </a:r>
          </a:p>
          <a:p>
            <a:r>
              <a:rPr lang="en-US" sz="1600" dirty="0"/>
              <a:t>Hedges </a:t>
            </a:r>
            <a:r>
              <a:rPr lang="en-US" sz="1600" dirty="0" smtClean="0"/>
              <a:t>are added </a:t>
            </a:r>
            <a:r>
              <a:rPr lang="en-US" sz="1600" dirty="0"/>
              <a:t>over a shorter, 12–18 month time </a:t>
            </a:r>
            <a:r>
              <a:rPr lang="en-US" sz="1600" dirty="0" smtClean="0"/>
              <a:t>horizon.</a:t>
            </a:r>
          </a:p>
          <a:p>
            <a:r>
              <a:rPr lang="en-US" sz="1600" dirty="0" smtClean="0"/>
              <a:t>Defined quantitative price triggers are calculated annually.</a:t>
            </a:r>
          </a:p>
          <a:p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807415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">
  <a:themeElements>
    <a:clrScheme name="myPSE">
      <a:dk1>
        <a:srgbClr val="474C55"/>
      </a:dk1>
      <a:lt1>
        <a:srgbClr val="FFFFFF"/>
      </a:lt1>
      <a:dk2>
        <a:srgbClr val="003644"/>
      </a:dk2>
      <a:lt2>
        <a:srgbClr val="FFFFFF"/>
      </a:lt2>
      <a:accent1>
        <a:srgbClr val="70C9C4"/>
      </a:accent1>
      <a:accent2>
        <a:srgbClr val="D11947"/>
      </a:accent2>
      <a:accent3>
        <a:srgbClr val="82C341"/>
      </a:accent3>
      <a:accent4>
        <a:srgbClr val="00B3DC"/>
      </a:accent4>
      <a:accent5>
        <a:srgbClr val="A2DADD"/>
      </a:accent5>
      <a:accent6>
        <a:srgbClr val="F7921E"/>
      </a:accent6>
      <a:hlink>
        <a:srgbClr val="474C55"/>
      </a:hlink>
      <a:folHlink>
        <a:srgbClr val="70C9C4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FBF496C5C7CA724E915E10657D75BFF8" ma:contentTypeVersion="76" ma:contentTypeDescription="" ma:contentTypeScope="" ma:versionID="5903459087b09fb6b68219d1cef574cf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a924c8152a3ca6d41f5defb10cfa585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SEWeb Document" ma:contentTypeID="0x010100C0D18F09767D4CD89C64898810CBD73900E6B8023F13E7B248BA452372193178E8" ma:contentTypeVersion="5" ma:contentTypeDescription="PSEWeb Document Content Type" ma:contentTypeScope="" ma:versionID="b08b0eb56b54af51861e41c102204b1c">
  <xsd:schema xmlns:xsd="http://www.w3.org/2001/XMLSchema" xmlns:xs="http://www.w3.org/2001/XMLSchema" xmlns:p="http://schemas.microsoft.com/office/2006/metadata/properties" xmlns:ns1="http://schemas.microsoft.com/sharepoint/v3" xmlns:ns2="c88183fd-330d-436d-b273-061d0bb81990" xmlns:ns3="http://schemas.microsoft.com/sharepoint/v3/fields" xmlns:ns4="359eb0a9-3221-4dcc-8574-cee4d5e4954c" targetNamespace="http://schemas.microsoft.com/office/2006/metadata/properties" ma:root="true" ma:fieldsID="be3cacb2e7a030768d0afdc1ba835019" ns1:_="" ns2:_="" ns3:_="" ns4:_="">
    <xsd:import namespace="http://schemas.microsoft.com/sharepoint/v3"/>
    <xsd:import namespace="c88183fd-330d-436d-b273-061d0bb81990"/>
    <xsd:import namespace="http://schemas.microsoft.com/sharepoint/v3/fields"/>
    <xsd:import namespace="359eb0a9-3221-4dcc-8574-cee4d5e4954c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1:Audience" minOccurs="0"/>
                <xsd:element ref="ns3:_Identifier" minOccurs="0"/>
                <xsd:element ref="ns2:Document_x0020_Category" minOccurs="0"/>
                <xsd:element ref="ns2:Document_x0020_Version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udience" ma:index="13" nillable="true" ma:displayName="Target Audiences" ma:description="" ma:internalName="Audienc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183fd-330d-436d-b273-061d0bb81990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b78b92c0-6fcf-41e8-8e0a-7e25a782965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ab44039b-deb1-4f2b-b16a-bf564d7c7a46}" ma:internalName="TaxCatchAll" ma:showField="CatchAllData" ma:web="359eb0a9-3221-4dcc-8574-cee4d5e495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ab44039b-deb1-4f2b-b16a-bf564d7c7a46}" ma:internalName="TaxCatchAllLabel" ma:readOnly="true" ma:showField="CatchAllDataLabel" ma:web="359eb0a9-3221-4dcc-8574-cee4d5e495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Category" ma:index="15" nillable="true" ma:displayName="Document Category" ma:format="Dropdown" ma:internalName="Document_x0020_Category">
      <xsd:simpleType>
        <xsd:restriction base="dms:Choice">
          <xsd:enumeration value="Guideline"/>
          <xsd:enumeration value="Other"/>
          <xsd:enumeration value="Policy"/>
        </xsd:restriction>
      </xsd:simpleType>
    </xsd:element>
    <xsd:element name="Document_x0020_Version" ma:index="16" nillable="true" ma:displayName="Document Version" ma:internalName="Document_x0020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Identifier" ma:index="14" nillable="true" ma:displayName="Form Number" ma:description="An identifying string or number, usually conforming to a formal identification system" ma:internalName="_Identifie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eb0a9-3221-4dcc-8574-cee4d5e4954c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 ma:index="12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UG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150</IndustryCode>
    <CaseStatus xmlns="dc463f71-b30c-4ab2-9473-d307f9d35888">Closed</CaseStatus>
    <OpenedDate xmlns="dc463f71-b30c-4ab2-9473-d307f9d35888">2018-09-17T07:00:00+00:00</OpenedDate>
    <SignificantOrder xmlns="dc463f71-b30c-4ab2-9473-d307f9d35888">false</SignificantOrder>
    <Date1 xmlns="dc463f71-b30c-4ab2-9473-d307f9d35888">2018-12-13T08:00:00+00:00</Date1>
    <IsDocumentOrder xmlns="dc463f71-b30c-4ab2-9473-d307f9d35888">false</IsDocumentOrder>
    <IsHighlyConfidential xmlns="dc463f71-b30c-4ab2-9473-d307f9d35888">false</IsHighlyConfidential>
    <CaseCompanyNames xmlns="dc463f71-b30c-4ab2-9473-d307f9d35888">Puget Sound Energy</CaseCompanyNames>
    <Nickname xmlns="http://schemas.microsoft.com/sharepoint/v3" xsi:nil="true"/>
    <DocketNumber xmlns="dc463f71-b30c-4ab2-9473-d307f9d35888">180795</DocketNumber>
    <DelegatedOrder xmlns="dc463f71-b30c-4ab2-9473-d307f9d35888">false</DelegatedOrder>
  </documentManagement>
</p:properties>
</file>

<file path=customXml/itemProps1.xml><?xml version="1.0" encoding="utf-8"?>
<ds:datastoreItem xmlns:ds="http://schemas.openxmlformats.org/officeDocument/2006/customXml" ds:itemID="{0DD4F77B-4D96-4AC0-816D-627DC1B81EB4}"/>
</file>

<file path=customXml/itemProps2.xml><?xml version="1.0" encoding="utf-8"?>
<ds:datastoreItem xmlns:ds="http://schemas.openxmlformats.org/officeDocument/2006/customXml" ds:itemID="{612611C7-A8E8-4F6F-B127-19A321AC02EF}"/>
</file>

<file path=customXml/itemProps3.xml><?xml version="1.0" encoding="utf-8"?>
<ds:datastoreItem xmlns:ds="http://schemas.openxmlformats.org/officeDocument/2006/customXml" ds:itemID="{466D338B-AFC8-4A97-8CDD-AFD52530EAC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08FFC8E-9CC7-4581-900E-CEA5FF19C1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8183fd-330d-436d-b273-061d0bb81990"/>
    <ds:schemaRef ds:uri="http://schemas.microsoft.com/sharepoint/v3/fields"/>
    <ds:schemaRef ds:uri="359eb0a9-3221-4dcc-8574-cee4d5e495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7EAEEA8F-A971-467A-B8EA-97EF8D16F951}">
  <ds:schemaRefs>
    <ds:schemaRef ds:uri="c88183fd-330d-436d-b273-061d0bb8199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359eb0a9-3221-4dcc-8574-cee4d5e4954c"/>
    <ds:schemaRef ds:uri="http://schemas.microsoft.com/sharepoint/v3/field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ppt4E44.tmp</Template>
  <TotalTime>28682</TotalTime>
  <Words>1016</Words>
  <Application>Microsoft Office PowerPoint</Application>
  <PresentationFormat>On-screen Show (4:3)</PresentationFormat>
  <Paragraphs>137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PPT Template</vt:lpstr>
      <vt:lpstr>PSE’s Natural Gas Hedging Plan  December 14, 2018  </vt:lpstr>
      <vt:lpstr>Agenda</vt:lpstr>
      <vt:lpstr>Hedging Program - Key Principles Driving Improvements</vt:lpstr>
      <vt:lpstr>Market Update - Price Moves in Energy Markets Tend to be Asymmetrical</vt:lpstr>
      <vt:lpstr>Review of Previous Hedging Plan – Gas Year November 17 – October 18</vt:lpstr>
      <vt:lpstr>Gas Year November 17 – October 18 Results</vt:lpstr>
      <vt:lpstr>Overview of Current Hedging Plan for  November 18 – October 19 </vt:lpstr>
      <vt:lpstr>Programmatic Hedging Reduces Price Volatility</vt:lpstr>
      <vt:lpstr>PSE’s Discretionary Strategy is Opportunistic</vt:lpstr>
      <vt:lpstr>PSE’s Risk Responsive Strategy Reacts to Changing Market Conditions</vt:lpstr>
      <vt:lpstr>Risk Responsive Model</vt:lpstr>
      <vt:lpstr>Governance and Control</vt:lpstr>
      <vt:lpstr>Summary</vt:lpstr>
    </vt:vector>
  </TitlesOfParts>
  <Company>Puget Sound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Update as of 9/11/2014</dc:title>
  <dc:creator>igupta</dc:creator>
  <cp:lastModifiedBy>Puget Sound Energy</cp:lastModifiedBy>
  <cp:revision>1035</cp:revision>
  <cp:lastPrinted>2018-12-13T14:48:05Z</cp:lastPrinted>
  <dcterms:created xsi:type="dcterms:W3CDTF">2014-09-15T21:02:13Z</dcterms:created>
  <dcterms:modified xsi:type="dcterms:W3CDTF">2018-12-13T19:30:00Z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0x0101006E56B4D1795A2E4DB2F0B01679ED314A00FBF496C5C7CA724E915E10657D75BFF8</vt:lpwstr>
  </property>
  <property fmtid="{D5CDD505-2E9C-101B-9397-08002B2CF9AE}" pid="3" name="_dlc_DocIdItemGuid">
    <vt:lpwstr>e49eba89-75d2-4877-88f9-afd232bd5e8f</vt:lpwstr>
  </property>
  <property fmtid="{D5CDD505-2E9C-101B-9397-08002B2CF9AE}" pid="4" name="TaxKeyword">
    <vt:lpwstr/>
  </property>
  <property fmtid="{D5CDD505-2E9C-101B-9397-08002B2CF9AE}" pid="5" name="_docset_NoMedatataSyncRequired">
    <vt:lpwstr>False</vt:lpwstr>
  </property>
  <property fmtid="{D5CDD505-2E9C-101B-9397-08002B2CF9AE}" pid="6" name="IsEFSEC">
    <vt:bool>false</vt:bool>
  </property>
</Properties>
</file>