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6"/>
  </p:sldMasterIdLst>
  <p:notesMasterIdLst>
    <p:notesMasterId r:id="rId17"/>
  </p:notesMasterIdLst>
  <p:handoutMasterIdLst>
    <p:handoutMasterId r:id="rId18"/>
  </p:handoutMasterIdLst>
  <p:sldIdLst>
    <p:sldId id="256" r:id="rId7"/>
    <p:sldId id="296" r:id="rId8"/>
    <p:sldId id="290" r:id="rId9"/>
    <p:sldId id="278" r:id="rId10"/>
    <p:sldId id="282" r:id="rId11"/>
    <p:sldId id="297" r:id="rId12"/>
    <p:sldId id="298" r:id="rId13"/>
    <p:sldId id="299" r:id="rId14"/>
    <p:sldId id="300" r:id="rId15"/>
    <p:sldId id="28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6449BE-6534-49AF-87F6-B8FA48A39124}">
          <p14:sldIdLst>
            <p14:sldId id="256"/>
            <p14:sldId id="296"/>
            <p14:sldId id="290"/>
            <p14:sldId id="278"/>
            <p14:sldId id="282"/>
            <p14:sldId id="297"/>
            <p14:sldId id="298"/>
            <p14:sldId id="299"/>
            <p14:sldId id="300"/>
            <p14:sldId id="286"/>
          </p14:sldIdLst>
        </p14:section>
        <p14:section name="Untitled Section" id="{E6F30D05-77D3-4740-B7D6-B497003E2C2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C55"/>
    <a:srgbClr val="660033"/>
    <a:srgbClr val="993300"/>
    <a:srgbClr val="000000"/>
    <a:srgbClr val="70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8752" autoAdjust="0"/>
  </p:normalViewPr>
  <p:slideViewPr>
    <p:cSldViewPr>
      <p:cViewPr>
        <p:scale>
          <a:sx n="60" d="100"/>
          <a:sy n="60" d="100"/>
        </p:scale>
        <p:origin x="-37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F2D0A-F7BA-4AEE-B6DA-0A116B8B49B2}" type="datetimeFigureOut">
              <a:rPr lang="en-US"/>
              <a:pPr>
                <a:defRPr/>
              </a:pPr>
              <a:t>8/27/2014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9A96D-349D-4987-B361-D61B2604C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8B63A-1F9C-4F67-9FB2-35AB53138EF3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21492-3193-4859-8011-D0756E605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14601"/>
            <a:ext cx="4800600" cy="76199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66800" y="3352800"/>
            <a:ext cx="4800600" cy="609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48400" y="6172200"/>
            <a:ext cx="1905000" cy="30480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08B3E8-C004-49E7-A57F-C28FB11D905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014F97-AA09-4637-80B7-4E77B2AD5E0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6019800" y="914400"/>
            <a:ext cx="281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E1B2E5-5EB3-42C9-8AC8-B90A43CE6EE9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A0F5022-5E14-494F-9CB0-62B5462F34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B35750D-C36C-45A3-B897-79C3996CA887}" type="slidenum">
              <a:rPr lang="en-US" smtClean="0">
                <a:solidFill>
                  <a:srgbClr val="474C5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74C55"/>
              </a:solidFill>
            </a:endParaRPr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062663"/>
            <a:ext cx="9985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114300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43850" cy="71596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rgbClr val="474C5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5720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>
                <a:solidFill>
                  <a:srgbClr val="474C55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ü"/>
              <a:defRPr sz="1600">
                <a:solidFill>
                  <a:srgbClr val="474C55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rgbClr val="474C55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1219200" y="2590800"/>
            <a:ext cx="46482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Decoupling and Rate Plan Efficiencies</a:t>
            </a:r>
            <a:endParaRPr 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85263" y="4343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August 28, 2014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68250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Commission Update</a:t>
            </a:r>
            <a:endParaRPr lang="en-US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74C55"/>
                </a:solidFill>
              </a:rPr>
              <a:t>The </a:t>
            </a:r>
            <a:r>
              <a:rPr lang="en-US" dirty="0">
                <a:solidFill>
                  <a:srgbClr val="474C55"/>
                </a:solidFill>
              </a:rPr>
              <a:t>Company is </a:t>
            </a:r>
            <a:r>
              <a:rPr lang="en-US" dirty="0" smtClean="0">
                <a:solidFill>
                  <a:srgbClr val="474C55"/>
                </a:solidFill>
              </a:rPr>
              <a:t>implementing </a:t>
            </a:r>
            <a:r>
              <a:rPr lang="en-US" dirty="0">
                <a:solidFill>
                  <a:srgbClr val="474C55"/>
                </a:solidFill>
              </a:rPr>
              <a:t>its </a:t>
            </a:r>
            <a:r>
              <a:rPr lang="en-US" dirty="0" smtClean="0">
                <a:solidFill>
                  <a:srgbClr val="474C55"/>
                </a:solidFill>
              </a:rPr>
              <a:t>near- and mid-term </a:t>
            </a:r>
            <a:r>
              <a:rPr lang="en-US" dirty="0">
                <a:solidFill>
                  <a:srgbClr val="474C55"/>
                </a:solidFill>
              </a:rPr>
              <a:t>efficiency </a:t>
            </a:r>
            <a:r>
              <a:rPr lang="en-US" dirty="0" smtClean="0">
                <a:solidFill>
                  <a:srgbClr val="474C55"/>
                </a:solidFill>
              </a:rPr>
              <a:t>improvements, and vetting </a:t>
            </a:r>
            <a:r>
              <a:rPr lang="en-US" dirty="0">
                <a:solidFill>
                  <a:srgbClr val="474C55"/>
                </a:solidFill>
              </a:rPr>
              <a:t>and refining its longer-term plan to deliver sustainable efficiencies and cost reduction measures in support of its Mission: Safe, Dependable, </a:t>
            </a:r>
            <a:r>
              <a:rPr lang="en-US" dirty="0" smtClean="0">
                <a:solidFill>
                  <a:srgbClr val="474C55"/>
                </a:solidFill>
              </a:rPr>
              <a:t>Efficient</a:t>
            </a:r>
          </a:p>
          <a:p>
            <a:r>
              <a:rPr lang="en-US" dirty="0" smtClean="0">
                <a:solidFill>
                  <a:srgbClr val="474C55"/>
                </a:solidFill>
              </a:rPr>
              <a:t>Thank you for the opportunity to present this status update</a:t>
            </a:r>
          </a:p>
          <a:p>
            <a:endParaRPr lang="en-US" dirty="0">
              <a:solidFill>
                <a:srgbClr val="474C55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54959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00656"/>
            <a:ext cx="2313811" cy="173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55301"/>
            <a:ext cx="24479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Today’s Objectives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74C55"/>
                </a:solidFill>
              </a:rPr>
              <a:t>Begin an ongoing dialogue on the effects of the Commission’s 2013 Order</a:t>
            </a:r>
          </a:p>
          <a:p>
            <a:r>
              <a:rPr lang="en-US" dirty="0" smtClean="0">
                <a:solidFill>
                  <a:srgbClr val="474C55"/>
                </a:solidFill>
              </a:rPr>
              <a:t>Update the Commission on PSE’s continuing efforts to manage </a:t>
            </a:r>
            <a:r>
              <a:rPr lang="en-US" dirty="0" smtClean="0">
                <a:solidFill>
                  <a:srgbClr val="474C55"/>
                </a:solidFill>
              </a:rPr>
              <a:t>cost</a:t>
            </a:r>
          </a:p>
          <a:p>
            <a:r>
              <a:rPr lang="en-US" dirty="0" smtClean="0">
                <a:solidFill>
                  <a:srgbClr val="474C55"/>
                </a:solidFill>
              </a:rPr>
              <a:t>Update on Safety &amp; Service metrics in light of cost management</a:t>
            </a:r>
            <a:endParaRPr lang="en-US" dirty="0" smtClean="0">
              <a:solidFill>
                <a:srgbClr val="474C55"/>
              </a:solidFill>
            </a:endParaRPr>
          </a:p>
          <a:p>
            <a:r>
              <a:rPr lang="en-US" dirty="0" smtClean="0">
                <a:solidFill>
                  <a:srgbClr val="474C55"/>
                </a:solidFill>
              </a:rPr>
              <a:t>Address questions and solicit feedback</a:t>
            </a:r>
          </a:p>
        </p:txBody>
      </p:sp>
    </p:spTree>
    <p:extLst>
      <p:ext uri="{BB962C8B-B14F-4D97-AF65-F5344CB8AC3E}">
        <p14:creationId xmlns:p14="http://schemas.microsoft.com/office/powerpoint/2010/main" val="8073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PSE Has and Continues to Control Cost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3200400" cy="4572000"/>
          </a:xfrm>
        </p:spPr>
        <p:txBody>
          <a:bodyPr/>
          <a:lstStyle/>
          <a:p>
            <a:r>
              <a:rPr lang="en-US" dirty="0" smtClean="0">
                <a:solidFill>
                  <a:srgbClr val="474C55"/>
                </a:solidFill>
              </a:rPr>
              <a:t>PSE has and continues to control cost</a:t>
            </a:r>
          </a:p>
          <a:p>
            <a:r>
              <a:rPr lang="en-US" dirty="0" smtClean="0">
                <a:solidFill>
                  <a:srgbClr val="474C55"/>
                </a:solidFill>
              </a:rPr>
              <a:t>With decoupling, the Company has reviewed and developed plans to achieve additional operating efficiencies</a:t>
            </a:r>
          </a:p>
          <a:p>
            <a:r>
              <a:rPr lang="en-US" dirty="0" smtClean="0">
                <a:solidFill>
                  <a:srgbClr val="474C55"/>
                </a:solidFill>
              </a:rPr>
              <a:t>Plans continue to be vetted and refined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4572000" cy="3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4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Recent/Ongoing Cost Reduction Efforts</a:t>
            </a: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74C55"/>
                </a:solidFill>
              </a:rPr>
              <a:t>PSE has recently implemented specific reductions; for example:</a:t>
            </a:r>
          </a:p>
          <a:p>
            <a:pPr marL="630238" lvl="1" indent="-284163"/>
            <a:r>
              <a:rPr lang="en-US" sz="1800" dirty="0" smtClean="0"/>
              <a:t>Fleet overhead </a:t>
            </a:r>
            <a:r>
              <a:rPr lang="en-US" sz="1800" dirty="0"/>
              <a:t>e</a:t>
            </a:r>
            <a:r>
              <a:rPr lang="en-US" sz="1800" dirty="0" smtClean="0"/>
              <a:t>valuation</a:t>
            </a:r>
          </a:p>
          <a:p>
            <a:pPr marL="630238" lvl="1" indent="-284163"/>
            <a:r>
              <a:rPr lang="en-US" sz="1800" dirty="0" smtClean="0"/>
              <a:t>IT equipment deployment policies</a:t>
            </a:r>
          </a:p>
          <a:p>
            <a:pPr marL="630238" lvl="1" indent="-284163"/>
            <a:r>
              <a:rPr lang="en-US" sz="1800" dirty="0"/>
              <a:t>Materials </a:t>
            </a:r>
            <a:r>
              <a:rPr lang="en-US" sz="1800" dirty="0" smtClean="0"/>
              <a:t>overhead </a:t>
            </a:r>
            <a:r>
              <a:rPr lang="en-US" sz="1800" dirty="0"/>
              <a:t>m</a:t>
            </a:r>
            <a:r>
              <a:rPr lang="en-US" sz="1800" dirty="0" smtClean="0"/>
              <a:t>anagement</a:t>
            </a:r>
          </a:p>
          <a:p>
            <a:pPr marL="630238" lvl="1" indent="-284163"/>
            <a:r>
              <a:rPr lang="en-US" sz="1800" dirty="0"/>
              <a:t>Strategic </a:t>
            </a:r>
            <a:r>
              <a:rPr lang="en-US" sz="1800" dirty="0" smtClean="0"/>
              <a:t>sourcing</a:t>
            </a:r>
          </a:p>
          <a:p>
            <a:pPr marL="346075" indent="-346075"/>
            <a:r>
              <a:rPr lang="en-US" dirty="0" smtClean="0">
                <a:solidFill>
                  <a:srgbClr val="474C55"/>
                </a:solidFill>
              </a:rPr>
              <a:t>Workforce and related infrastructure review</a:t>
            </a:r>
          </a:p>
          <a:p>
            <a:pPr marL="630238" lvl="1" indent="-284163"/>
            <a:r>
              <a:rPr lang="en-US" dirty="0" smtClean="0"/>
              <a:t>Labor benefits recalibration to market</a:t>
            </a:r>
          </a:p>
          <a:p>
            <a:pPr marL="630238" lvl="1" indent="-284163"/>
            <a:r>
              <a:rPr lang="en-US" dirty="0" smtClean="0"/>
              <a:t>Vacancy </a:t>
            </a:r>
            <a:r>
              <a:rPr lang="en-US" dirty="0"/>
              <a:t>and </a:t>
            </a:r>
            <a:r>
              <a:rPr lang="en-US" dirty="0" smtClean="0"/>
              <a:t>talent </a:t>
            </a:r>
            <a:r>
              <a:rPr lang="en-US" dirty="0"/>
              <a:t>r</a:t>
            </a:r>
            <a:r>
              <a:rPr lang="en-US" dirty="0" smtClean="0"/>
              <a:t>edeployment review </a:t>
            </a:r>
            <a:r>
              <a:rPr lang="en-US" dirty="0"/>
              <a:t>and </a:t>
            </a:r>
            <a:r>
              <a:rPr lang="en-US" dirty="0" smtClean="0"/>
              <a:t>assessment</a:t>
            </a:r>
          </a:p>
          <a:p>
            <a:pPr marL="630238" lvl="1" indent="-284163"/>
            <a:r>
              <a:rPr lang="en-US" dirty="0" smtClean="0">
                <a:solidFill>
                  <a:srgbClr val="474C55"/>
                </a:solidFill>
              </a:rPr>
              <a:t>Corporate campus consolidation</a:t>
            </a:r>
          </a:p>
          <a:p>
            <a:pPr marL="346075" indent="-346075"/>
            <a:r>
              <a:rPr lang="en-US" dirty="0" smtClean="0">
                <a:solidFill>
                  <a:srgbClr val="474C55"/>
                </a:solidFill>
              </a:rPr>
              <a:t>Other factors affecting PSE’s cost structure include</a:t>
            </a:r>
          </a:p>
          <a:p>
            <a:pPr marL="630238" lvl="1" indent="-284163"/>
            <a:r>
              <a:rPr lang="en-US" sz="1800" dirty="0" smtClean="0">
                <a:solidFill>
                  <a:srgbClr val="474C55"/>
                </a:solidFill>
              </a:rPr>
              <a:t>Puget Energy credit rating upgrade and revolver debt refinancing</a:t>
            </a:r>
          </a:p>
          <a:p>
            <a:pPr marL="630238" lvl="1" indent="-284163"/>
            <a:r>
              <a:rPr lang="en-US" sz="1800" dirty="0" smtClean="0"/>
              <a:t>Hydro Treasury Grants and rate base offset</a:t>
            </a:r>
            <a:endParaRPr lang="en-US" sz="1800" dirty="0">
              <a:solidFill>
                <a:srgbClr val="474C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Longer-term Process &amp; Technology Efficiencies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74C55"/>
                </a:solidFill>
              </a:rPr>
              <a:t>The Company’s analysis identified areas of opportunity for repeatable and sustainable business process efficiency improvements</a:t>
            </a:r>
            <a:endParaRPr lang="en-US" sz="2400" dirty="0" smtClean="0">
              <a:solidFill>
                <a:srgbClr val="474C55"/>
              </a:solidFill>
            </a:endParaRPr>
          </a:p>
          <a:p>
            <a:pPr marL="630238" lvl="1" indent="-284163"/>
            <a:r>
              <a:rPr lang="en-US" dirty="0" smtClean="0"/>
              <a:t>SAP core </a:t>
            </a:r>
            <a:r>
              <a:rPr lang="en-US" dirty="0"/>
              <a:t>f</a:t>
            </a:r>
            <a:r>
              <a:rPr lang="en-US" dirty="0" smtClean="0"/>
              <a:t>inancials</a:t>
            </a:r>
          </a:p>
          <a:p>
            <a:pPr marL="630238" lvl="1" indent="-284163"/>
            <a:r>
              <a:rPr lang="en-US" dirty="0" smtClean="0"/>
              <a:t>Procurement</a:t>
            </a:r>
          </a:p>
          <a:p>
            <a:pPr marL="630238" lvl="1" indent="-284163"/>
            <a:r>
              <a:rPr lang="en-US" sz="1800" dirty="0"/>
              <a:t>Service </a:t>
            </a:r>
            <a:r>
              <a:rPr lang="en-US" sz="1800" dirty="0" smtClean="0"/>
              <a:t>Partner interface </a:t>
            </a:r>
            <a:r>
              <a:rPr lang="en-US" sz="1800" dirty="0"/>
              <a:t>p</a:t>
            </a:r>
            <a:r>
              <a:rPr lang="en-US" sz="1800" dirty="0" smtClean="0"/>
              <a:t>rocesses</a:t>
            </a:r>
            <a:endParaRPr lang="en-US" sz="1800" dirty="0"/>
          </a:p>
          <a:p>
            <a:pPr marL="630238" lvl="1" indent="-284163"/>
            <a:r>
              <a:rPr lang="en-US" sz="1800" dirty="0"/>
              <a:t>Energy Operations </a:t>
            </a:r>
            <a:r>
              <a:rPr lang="en-US" sz="1800" dirty="0" smtClean="0"/>
              <a:t>maintenance program improvements</a:t>
            </a:r>
          </a:p>
          <a:p>
            <a:pPr marL="630238" lvl="1" indent="-284163"/>
            <a:r>
              <a:rPr lang="en-US" dirty="0" smtClean="0"/>
              <a:t>Electric </a:t>
            </a:r>
            <a:r>
              <a:rPr lang="en-US" dirty="0"/>
              <a:t>and Gas Operations m</a:t>
            </a:r>
            <a:r>
              <a:rPr lang="en-US" dirty="0" smtClean="0"/>
              <a:t>obile </a:t>
            </a:r>
            <a:r>
              <a:rPr lang="en-US" dirty="0"/>
              <a:t>d</a:t>
            </a:r>
            <a:r>
              <a:rPr lang="en-US" dirty="0" smtClean="0"/>
              <a:t>ispatch </a:t>
            </a:r>
            <a:r>
              <a:rPr lang="en-US" dirty="0"/>
              <a:t>i</a:t>
            </a:r>
            <a:r>
              <a:rPr lang="en-US" dirty="0" smtClean="0"/>
              <a:t>mprovements</a:t>
            </a:r>
          </a:p>
          <a:p>
            <a:pPr marL="630238" lvl="1" indent="-284163"/>
            <a:r>
              <a:rPr lang="en-US" dirty="0" smtClean="0"/>
              <a:t>Energy Imbalance Market</a:t>
            </a:r>
          </a:p>
          <a:p>
            <a:pPr marL="800100" lvl="1" indent="-342900">
              <a:buFont typeface="+mj-lt"/>
              <a:buAutoNum type="arabicPeriod" startAt="4"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99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Statistics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Safety Statistics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784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* Source: Bureau of Labor Statistics, 2012 Report, Combined Utility Statistic (Incl. Electric, Gas, and Water)</a:t>
            </a:r>
            <a:endParaRPr lang="en-US" sz="10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891979"/>
              </p:ext>
            </p:extLst>
          </p:nvPr>
        </p:nvGraphicFramePr>
        <p:xfrm>
          <a:off x="609601" y="1371600"/>
          <a:ext cx="7924799" cy="112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799"/>
                <a:gridCol w="1828800"/>
                <a:gridCol w="1752600"/>
                <a:gridCol w="1752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HelveticaNeueLT Com 65 Md" panose="020B0604020202020204" pitchFamily="34" charset="0"/>
                        </a:rPr>
                        <a:t>Measure</a:t>
                      </a:r>
                      <a:endParaRPr lang="en-US" sz="1600" b="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HelveticaNeueLT Com 65 Md" panose="020B0604020202020204" pitchFamily="34" charset="0"/>
                        </a:rPr>
                        <a:t>Industry Avg.*</a:t>
                      </a:r>
                      <a:endParaRPr lang="en-US" sz="1600" b="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HelveticaNeueLT Com 65 Md" panose="020B0604020202020204" pitchFamily="34" charset="0"/>
                        </a:rPr>
                        <a:t>Goal</a:t>
                      </a:r>
                      <a:endParaRPr lang="en-US" sz="1600" b="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HelveticaNeueLT Com 65 Md" panose="020B0604020202020204" pitchFamily="34" charset="0"/>
                        </a:rPr>
                        <a:t>Actual YTD</a:t>
                      </a:r>
                      <a:endParaRPr lang="en-US" sz="1600" b="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</a:tr>
              <a:tr h="33423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Total incident rate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2.80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1.40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1.14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  <a:tr h="33423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Lost workday case rate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0.80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0.29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0.13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17931"/>
            <a:ext cx="7924800" cy="279706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SQIs – PSE’s 2014 performance (to-date) compared to WUTC benchmark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SQIs – PSE’s 2014 performance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557013"/>
              </p:ext>
            </p:extLst>
          </p:nvPr>
        </p:nvGraphicFramePr>
        <p:xfrm>
          <a:off x="609600" y="1387475"/>
          <a:ext cx="7924800" cy="425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2667000"/>
                <a:gridCol w="1371600"/>
              </a:tblGrid>
              <a:tr h="45720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NeueLT Com 65 Md" panose="020B0604020202020204" pitchFamily="34" charset="0"/>
                        </a:rPr>
                        <a:t>Description</a:t>
                      </a:r>
                      <a:endParaRPr lang="en-US" sz="140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NeueLT Com 65 Md" panose="020B0604020202020204" pitchFamily="34" charset="0"/>
                        </a:rPr>
                        <a:t>Benchmark</a:t>
                      </a:r>
                      <a:endParaRPr lang="en-US" sz="140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HelveticaNeueLT Com 65 Md" panose="020B0604020202020204" pitchFamily="34" charset="0"/>
                        </a:rPr>
                        <a:t>Y</a:t>
                      </a:r>
                      <a:r>
                        <a:rPr lang="en-US" sz="1400" dirty="0" smtClean="0">
                          <a:latin typeface="HelveticaNeueLT Com 65 Md" panose="020B0604020202020204" pitchFamily="34" charset="0"/>
                        </a:rPr>
                        <a:t>ear to Date</a:t>
                      </a:r>
                      <a:endParaRPr lang="en-US" sz="140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</a:tr>
              <a:tr h="51785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WUTC Complaint Ratio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0.40 </a:t>
                      </a:r>
                      <a:br>
                        <a:rPr lang="en-US" sz="1200" dirty="0" smtClean="0">
                          <a:latin typeface="HelveticaNeueLT Com 45 Lt" panose="020B0403020202020204" pitchFamily="34" charset="0"/>
                        </a:rPr>
                      </a:b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complaints/1,000 customers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0.13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  <a:tr h="51785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SAIDI (System</a:t>
                      </a:r>
                      <a:r>
                        <a:rPr lang="en-US" sz="1200" baseline="0" dirty="0" smtClean="0">
                          <a:latin typeface="HelveticaNeueLT Com 45 Lt" panose="020B0403020202020204" pitchFamily="34" charset="0"/>
                        </a:rPr>
                        <a:t> Average Interruption Duration Index)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320 </a:t>
                      </a:r>
                      <a:br>
                        <a:rPr lang="en-US" sz="1200" dirty="0" smtClean="0">
                          <a:latin typeface="HelveticaNeueLT Com 45 Lt" panose="020B0403020202020204" pitchFamily="34" charset="0"/>
                        </a:rPr>
                      </a:b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minutes/</a:t>
                      </a:r>
                      <a:r>
                        <a:rPr lang="en-US" sz="1200" baseline="0" dirty="0" smtClean="0">
                          <a:latin typeface="HelveticaNeueLT Com 45 Lt" panose="020B0403020202020204" pitchFamily="34" charset="0"/>
                        </a:rPr>
                        <a:t>customer/year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108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60000"/>
                      </a:srgbClr>
                    </a:solidFill>
                  </a:tcPr>
                </a:tc>
              </a:tr>
              <a:tr h="51785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SAIFI (System Average Interruption Frequency Index)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1.30 </a:t>
                      </a:r>
                      <a:br>
                        <a:rPr lang="en-US" sz="1200" dirty="0" smtClean="0">
                          <a:latin typeface="HelveticaNeueLT Com 45 Lt" panose="020B0403020202020204" pitchFamily="34" charset="0"/>
                        </a:rPr>
                      </a:b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interruptions/customer/year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0.58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  <a:tr h="51785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Telephone Center Answering Performance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75% </a:t>
                      </a:r>
                      <a:br>
                        <a:rPr lang="en-US" sz="1200" dirty="0" smtClean="0">
                          <a:latin typeface="HelveticaNeueLT Com 45 Lt" panose="020B0403020202020204" pitchFamily="34" charset="0"/>
                        </a:rPr>
                      </a:b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of calls answered</a:t>
                      </a:r>
                      <a:r>
                        <a:rPr lang="en-US" sz="1200" baseline="0" dirty="0" smtClean="0">
                          <a:latin typeface="HelveticaNeueLT Com 45 Lt" panose="020B0403020202020204" pitchFamily="34" charset="0"/>
                        </a:rPr>
                        <a:t> within 30 seconds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76%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60000"/>
                      </a:srgbClr>
                    </a:solidFill>
                  </a:tcPr>
                </a:tc>
              </a:tr>
              <a:tr h="34453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Telephone Center Transactions</a:t>
                      </a:r>
                      <a:r>
                        <a:rPr lang="en-US" sz="1200" baseline="0" dirty="0" smtClean="0">
                          <a:latin typeface="HelveticaNeueLT Com 45 Lt" panose="020B0403020202020204" pitchFamily="34" charset="0"/>
                        </a:rPr>
                        <a:t> Satisfaction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90% satisfied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93%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  <a:tr h="34453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Gas Safety Response Time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55 minutes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31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60000"/>
                      </a:srgbClr>
                    </a:solidFill>
                  </a:tcPr>
                </a:tc>
              </a:tr>
              <a:tr h="34453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Gas Field Service</a:t>
                      </a:r>
                      <a:r>
                        <a:rPr lang="en-US" sz="1200" baseline="0" dirty="0" smtClean="0">
                          <a:latin typeface="HelveticaNeueLT Com 45 Lt" panose="020B0403020202020204" pitchFamily="34" charset="0"/>
                        </a:rPr>
                        <a:t> Ops Customer Satisfaction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90% satisfied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95%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  <a:tr h="34453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Percent of Appointments Kept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92%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98%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60000"/>
                      </a:srgbClr>
                    </a:solidFill>
                  </a:tcPr>
                </a:tc>
              </a:tr>
              <a:tr h="34453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Electric Safety</a:t>
                      </a:r>
                      <a:r>
                        <a:rPr lang="en-US" sz="1200" baseline="0" dirty="0" smtClean="0">
                          <a:latin typeface="HelveticaNeueLT Com 45 Lt" panose="020B0403020202020204" pitchFamily="34" charset="0"/>
                        </a:rPr>
                        <a:t> Response Time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55 minutes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52.5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7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PSE Metrics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PSE </a:t>
            </a:r>
            <a:r>
              <a:rPr lang="en-US" smtClean="0"/>
              <a:t>Corporate Score Card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557101"/>
              </p:ext>
            </p:extLst>
          </p:nvPr>
        </p:nvGraphicFramePr>
        <p:xfrm>
          <a:off x="609600" y="1371600"/>
          <a:ext cx="7924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2133600"/>
                <a:gridCol w="1981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NeueLT Com 65 Md" panose="020B0604020202020204" pitchFamily="34" charset="0"/>
                        </a:rPr>
                        <a:t>Measure</a:t>
                      </a:r>
                      <a:endParaRPr lang="en-US" sz="140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NeueLT Com 65 Md" panose="020B0604020202020204" pitchFamily="34" charset="0"/>
                        </a:rPr>
                        <a:t>Target</a:t>
                      </a:r>
                      <a:endParaRPr lang="en-US" sz="140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NeueLT Com 65 Md" panose="020B0604020202020204" pitchFamily="34" charset="0"/>
                        </a:rPr>
                        <a:t>Performance</a:t>
                      </a:r>
                      <a:endParaRPr lang="en-US" sz="140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% of Billing Exceptions resolved within target timeframe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95% resolved within 60 days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99.5%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First call resolution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90%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93.99%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Gas system leak reduced/eliminated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188 leak reduction by YE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    YE leak reduction </a:t>
                      </a:r>
                      <a:br>
                        <a:rPr lang="en-US" sz="1200" dirty="0" smtClean="0">
                          <a:latin typeface="HelveticaNeueLT Com 45 Lt" panose="020B0403020202020204" pitchFamily="34" charset="0"/>
                        </a:rPr>
                      </a:b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    forecast = 577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 descr="C:\Users\jobrow\Desktop\check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55" y="2485152"/>
            <a:ext cx="240799" cy="2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jobrow\Desktop\check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55" y="2942352"/>
            <a:ext cx="240799" cy="2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jobrow\Desktop\check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55" y="1981915"/>
            <a:ext cx="240799" cy="2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Outage Map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48200" y="6400800"/>
            <a:ext cx="3524250" cy="276225"/>
          </a:xfrm>
        </p:spPr>
        <p:txBody>
          <a:bodyPr>
            <a:normAutofit/>
          </a:bodyPr>
          <a:lstStyle/>
          <a:p>
            <a:r>
              <a:rPr lang="en-US" dirty="0" smtClean="0"/>
              <a:t>Outage Map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6" y="1371600"/>
            <a:ext cx="476897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04" y="1371600"/>
            <a:ext cx="2908996" cy="441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 Meeting 2014-Jun-30">
  <a:themeElements>
    <a:clrScheme name="myPSE">
      <a:dk1>
        <a:srgbClr val="474C55"/>
      </a:dk1>
      <a:lt1>
        <a:srgbClr val="FFFFFF"/>
      </a:lt1>
      <a:dk2>
        <a:srgbClr val="003644"/>
      </a:dk2>
      <a:lt2>
        <a:srgbClr val="FFFFFF"/>
      </a:lt2>
      <a:accent1>
        <a:srgbClr val="70C9C4"/>
      </a:accent1>
      <a:accent2>
        <a:srgbClr val="D11947"/>
      </a:accent2>
      <a:accent3>
        <a:srgbClr val="82C341"/>
      </a:accent3>
      <a:accent4>
        <a:srgbClr val="00B3DC"/>
      </a:accent4>
      <a:accent5>
        <a:srgbClr val="A2DADD"/>
      </a:accent5>
      <a:accent6>
        <a:srgbClr val="F7921E"/>
      </a:accent6>
      <a:hlink>
        <a:srgbClr val="474C55"/>
      </a:hlink>
      <a:folHlink>
        <a:srgbClr val="70C9C4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B6176777121FF042B76DFEF1CB58B307" ma:contentTypeVersion="135" ma:contentTypeDescription="" ma:contentTypeScope="" ma:versionID="8a583376c573dbe96f19533f6aaec8f0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Tariff Revision</CaseType>
    <IndustryCode xmlns="dc463f71-b30c-4ab2-9473-d307f9d35888">140</IndustryCode>
    <CaseStatus xmlns="dc463f71-b30c-4ab2-9473-d307f9d35888">Closed</CaseStatus>
    <OpenedDate xmlns="dc463f71-b30c-4ab2-9473-d307f9d35888">2013-02-01T08:00:00+00:00</OpenedDate>
    <Date1 xmlns="dc463f71-b30c-4ab2-9473-d307f9d35888">2014-08-28T07:00:00+00:00</Date1>
    <IsDocumentOrder xmlns="dc463f71-b30c-4ab2-9473-d307f9d35888" xsi:nil="true"/>
    <IsHighlyConfidential xmlns="dc463f71-b30c-4ab2-9473-d307f9d35888">false</IsHighlyConfidential>
    <CaseCompanyNames xmlns="dc463f71-b30c-4ab2-9473-d307f9d35888">Puget Sound Energy</CaseCompanyNames>
    <DocketNumber xmlns="dc463f71-b30c-4ab2-9473-d307f9d35888">130137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8183fd-330d-436d-b273-061d0bb81990"/>
    <TaxKeywordTaxHTField xmlns="c88183fd-330d-436d-b273-061d0bb81990">
      <Terms xmlns="http://schemas.microsoft.com/office/infopath/2007/PartnerControls"/>
    </TaxKeywordTaxHTField>
    <Audience xmlns="http://schemas.microsoft.com/sharepoint/v3" xsi:nil="true"/>
    <_Identifier xmlns="http://schemas.microsoft.com/sharepoint/v3/fields" xsi:nil="true"/>
    <Document_x0020_Version xmlns="c88183fd-330d-436d-b273-061d0bb81990">2014</Document_x0020_Version>
    <Document_x0020_Category xmlns="c88183fd-330d-436d-b273-061d0bb81990">Other</Document_x0020_Category>
    <_dlc_DocId xmlns="359eb0a9-3221-4dcc-8574-cee4d5e4954c">CVQDEEUP3767-55-53</_dlc_DocId>
    <_dlc_DocIdUrl xmlns="359eb0a9-3221-4dcc-8574-cee4d5e4954c">
      <Url>http://pseweb/AboutPSE/policies/_layouts/DocIdRedir.aspx?ID=CVQDEEUP3767-55-53</Url>
      <Description>CVQDEEUP3767-55-53</Description>
    </_dlc_DocIdUrl>
  </documentManagement>
</p:properties>
</file>

<file path=customXml/item5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73888511-7EEA-4585-AA2B-C51F364AE2A8}"/>
</file>

<file path=customXml/itemProps2.xml><?xml version="1.0" encoding="utf-8"?>
<ds:datastoreItem xmlns:ds="http://schemas.openxmlformats.org/officeDocument/2006/customXml" ds:itemID="{7EAEEA8F-A971-467A-B8EA-97EF8D16F951}"/>
</file>

<file path=customXml/itemProps3.xml><?xml version="1.0" encoding="utf-8"?>
<ds:datastoreItem xmlns:ds="http://schemas.openxmlformats.org/officeDocument/2006/customXml" ds:itemID="{466D338B-AFC8-4A97-8CDD-AFD52530EAC2}"/>
</file>

<file path=customXml/itemProps4.xml><?xml version="1.0" encoding="utf-8"?>
<ds:datastoreItem xmlns:ds="http://schemas.openxmlformats.org/officeDocument/2006/customXml" ds:itemID="{7EAEEA8F-A971-467A-B8EA-97EF8D16F951}">
  <ds:schemaRefs>
    <ds:schemaRef ds:uri="359eb0a9-3221-4dcc-8574-cee4d5e4954c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c88183fd-330d-436d-b273-061d0bb81990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sharepoint/v3/fields"/>
    <ds:schemaRef ds:uri="http://schemas.microsoft.com/sharepoint/v3"/>
  </ds:schemaRefs>
</ds:datastoreItem>
</file>

<file path=customXml/itemProps5.xml><?xml version="1.0" encoding="utf-8"?>
<ds:datastoreItem xmlns:ds="http://schemas.openxmlformats.org/officeDocument/2006/customXml" ds:itemID="{8BB9290F-8D4D-4C37-8BB5-AF235C486C2E}"/>
</file>

<file path=docProps/app.xml><?xml version="1.0" encoding="utf-8"?>
<Properties xmlns="http://schemas.openxmlformats.org/officeDocument/2006/extended-properties" xmlns:vt="http://schemas.openxmlformats.org/officeDocument/2006/docPropsVTypes">
  <Template>TIM Meeting 2014-Jun-30</Template>
  <TotalTime>680</TotalTime>
  <Words>451</Words>
  <Application>Microsoft Office PowerPoint</Application>
  <PresentationFormat>On-screen Show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TIM Meeting 2014-Jun-30</vt:lpstr>
      <vt:lpstr>Decoupling and Rate Plan Efficiencies</vt:lpstr>
      <vt:lpstr>Today’s Objectives</vt:lpstr>
      <vt:lpstr>PSE Has and Continues to Control Cost</vt:lpstr>
      <vt:lpstr>Recent/Ongoing Cost Reduction Efforts</vt:lpstr>
      <vt:lpstr>Longer-term Process &amp; Technology Efficiencies</vt:lpstr>
      <vt:lpstr>Safety Statistics</vt:lpstr>
      <vt:lpstr>SQIs – PSE’s 2014 performance (to-date) compared to WUTC benchmark</vt:lpstr>
      <vt:lpstr>Additional PSE Metrics</vt:lpstr>
      <vt:lpstr>Outage Map</vt:lpstr>
      <vt:lpstr>Summary</vt:lpstr>
    </vt:vector>
  </TitlesOfParts>
  <Company>Puget Sound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Strategic Planning</dc:title>
  <dc:creator>StClair</dc:creator>
  <cp:lastModifiedBy>Puget Sound Energy</cp:lastModifiedBy>
  <cp:revision>59</cp:revision>
  <dcterms:created xsi:type="dcterms:W3CDTF">2014-08-20T18:24:11Z</dcterms:created>
  <dcterms:modified xsi:type="dcterms:W3CDTF">2014-08-27T23:02:58Z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0x0101006E56B4D1795A2E4DB2F0B01679ED314A00B6176777121FF042B76DFEF1CB58B307</vt:lpwstr>
  </property>
  <property fmtid="{D5CDD505-2E9C-101B-9397-08002B2CF9AE}" pid="3" name="_dlc_DocIdItemGuid">
    <vt:lpwstr>e49eba89-75d2-4877-88f9-afd232bd5e8f</vt:lpwstr>
  </property>
  <property fmtid="{D5CDD505-2E9C-101B-9397-08002B2CF9AE}" pid="4" name="TaxKeyword">
    <vt:lpwstr/>
  </property>
  <property fmtid="{D5CDD505-2E9C-101B-9397-08002B2CF9AE}" pid="5" name="_docset_NoMedatataSyncRequired">
    <vt:lpwstr>False</vt:lpwstr>
  </property>
</Properties>
</file>