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7" r:id="rId3"/>
  </p:sldMasterIdLst>
  <p:notesMasterIdLst>
    <p:notesMasterId r:id="rId44"/>
  </p:notesMasterIdLst>
  <p:handoutMasterIdLst>
    <p:handoutMasterId r:id="rId45"/>
  </p:handoutMasterIdLst>
  <p:sldIdLst>
    <p:sldId id="256" r:id="rId4"/>
    <p:sldId id="283" r:id="rId5"/>
    <p:sldId id="320" r:id="rId6"/>
    <p:sldId id="305" r:id="rId7"/>
    <p:sldId id="306" r:id="rId8"/>
    <p:sldId id="321" r:id="rId9"/>
    <p:sldId id="307" r:id="rId10"/>
    <p:sldId id="322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25" r:id="rId23"/>
    <p:sldId id="324" r:id="rId24"/>
    <p:sldId id="285" r:id="rId25"/>
    <p:sldId id="286" r:id="rId26"/>
    <p:sldId id="288" r:id="rId27"/>
    <p:sldId id="289" r:id="rId28"/>
    <p:sldId id="290" r:id="rId29"/>
    <p:sldId id="323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2" r:id="rId39"/>
    <p:sldId id="299" r:id="rId40"/>
    <p:sldId id="303" r:id="rId41"/>
    <p:sldId id="282" r:id="rId42"/>
    <p:sldId id="265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E6AF00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6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March 28,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24D09B6-15AE-44EA-8483-E203593C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04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March 28, 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F8B136-DEEB-4B0E-9844-79990424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65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9C7C-A74D-43CD-B464-D4A5C49023C0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28,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7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8B136-DEEB-4B0E-9844-799904242BD8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28,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09802"/>
            <a:ext cx="84582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/>
          <a:lstStyle>
            <a:lvl1pPr marL="48006" indent="0" algn="l">
              <a:buNone/>
              <a:defRPr sz="18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" y="3733800"/>
            <a:ext cx="7467600" cy="0"/>
          </a:xfrm>
          <a:prstGeom prst="line">
            <a:avLst/>
          </a:prstGeom>
          <a:ln w="38100" cap="rnd" cmpd="thinThick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1095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83733"/>
            <a:ext cx="4191000" cy="5164667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buFontTx/>
              <a:buNone/>
              <a:defRPr sz="15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1pPr>
            <a:lvl2pPr>
              <a:spcBef>
                <a:spcPts val="450"/>
              </a:spcBef>
              <a:buFontTx/>
              <a:buBlip>
                <a:blip r:embed="rId2"/>
              </a:buBlip>
              <a:defRPr sz="1425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2pPr>
            <a:lvl3pPr marL="775097" indent="-254794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3pPr>
            <a:lvl4pPr marL="946547" indent="-254794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4pPr>
            <a:lvl5pPr marL="1159669" indent="-129779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83733"/>
            <a:ext cx="4343400" cy="516466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ts val="450"/>
              </a:spcBef>
              <a:buFontTx/>
              <a:buNone/>
              <a:defRPr kumimoji="0" lang="en-US" sz="150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450"/>
              </a:spcBef>
              <a:defRPr kumimoji="0" lang="en-US" sz="1425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2pPr>
            <a:lvl3pPr marL="988219" indent="-254794"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450"/>
              </a:spcBef>
              <a:defRPr kumimoji="0" lang="en-US" sz="1350" kern="1200" dirty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5pPr>
          </a:lstStyle>
          <a:p>
            <a:pPr marL="274320" lvl="0" indent="-192024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Click to edit Master text styles</a:t>
            </a:r>
          </a:p>
          <a:p>
            <a:pPr marL="274320" lvl="1" indent="-192024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Second level</a:t>
            </a:r>
          </a:p>
          <a:p>
            <a:pPr marL="274320" lvl="2" indent="-192024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Third level</a:t>
            </a:r>
          </a:p>
          <a:p>
            <a:pPr marL="274320" lvl="3" indent="-192024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Fourth level</a:t>
            </a:r>
          </a:p>
          <a:p>
            <a:pPr marL="274320" lvl="4" indent="-192024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28600" y="152400"/>
            <a:ext cx="56388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eaLnBrk="1" latinLnBrk="0" hangingPunct="1">
              <a:lnSpc>
                <a:spcPct val="15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defRPr>
            </a:lvl1pPr>
            <a:lvl2pPr marL="492919" indent="-23217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2pPr>
            <a:lvl3pPr marL="645319" indent="-21312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3pPr>
            <a:lvl4pPr marL="884635" indent="-198835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4pPr>
            <a:lvl5pPr marL="1041797" indent="-184547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0335446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12837"/>
            <a:ext cx="4343400" cy="52120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ts val="450"/>
              </a:spcBef>
              <a:buFontTx/>
              <a:buNone/>
              <a:defRPr kumimoji="0" lang="en-US" sz="150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450"/>
              </a:spcBef>
              <a:defRPr kumimoji="0" lang="en-US" sz="1425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2pPr>
            <a:lvl3pPr marL="988219" indent="-254794"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450"/>
              </a:spcBef>
              <a:defRPr kumimoji="0" lang="en-US" sz="1350" kern="1200" dirty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5pPr>
          </a:lstStyle>
          <a:p>
            <a:pPr marL="40481" lvl="0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Click to edit Master text styles</a:t>
            </a:r>
          </a:p>
          <a:p>
            <a:pPr marL="40481" lvl="1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Second level</a:t>
            </a:r>
          </a:p>
          <a:p>
            <a:pPr marL="40481" lvl="2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Third level</a:t>
            </a:r>
          </a:p>
          <a:p>
            <a:pPr marL="40481" lvl="3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Fourth level</a:t>
            </a:r>
          </a:p>
          <a:p>
            <a:pPr marL="40481" lvl="4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28600" y="152400"/>
            <a:ext cx="56388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eaLnBrk="1" latinLnBrk="0" hangingPunct="1">
              <a:lnSpc>
                <a:spcPct val="15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defRPr>
            </a:lvl1pPr>
            <a:lvl2pPr marL="492919" indent="-23217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2pPr>
            <a:lvl3pPr marL="645319" indent="-21312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3pPr>
            <a:lvl4pPr marL="884635" indent="-198835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4pPr>
            <a:lvl5pPr marL="1041797" indent="-184547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Text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8600" y="1112839"/>
            <a:ext cx="4191000" cy="323056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28600" y="4495802"/>
            <a:ext cx="4191000" cy="175291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ts val="450"/>
              </a:spcBef>
              <a:buFontTx/>
              <a:buNone/>
              <a:defRPr kumimoji="0" lang="en-US" sz="150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450"/>
              </a:spcBef>
              <a:defRPr kumimoji="0" lang="en-US" sz="1425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2pPr>
            <a:lvl3pPr marL="988219" indent="-254794"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450"/>
              </a:spcBef>
              <a:defRPr kumimoji="0" lang="en-US" sz="1350" kern="1200" dirty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5pPr>
          </a:lstStyle>
          <a:p>
            <a:pPr marL="40481" lvl="0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Click to edit Master text styles</a:t>
            </a:r>
          </a:p>
          <a:p>
            <a:pPr marL="40481" lvl="1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Second level</a:t>
            </a:r>
          </a:p>
          <a:p>
            <a:pPr marL="40481" lvl="2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Third level</a:t>
            </a:r>
          </a:p>
          <a:p>
            <a:pPr marL="40481" lvl="3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Fourth level</a:t>
            </a:r>
          </a:p>
          <a:p>
            <a:pPr marL="40481" lvl="4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67337562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44" y="3886200"/>
            <a:ext cx="8767156" cy="2362200"/>
          </a:xfrm>
          <a:prstGeom prst="rect">
            <a:avLst/>
          </a:prstGeom>
        </p:spPr>
        <p:txBody>
          <a:bodyPr/>
          <a:lstStyle>
            <a:lvl1pPr marL="40481" indent="0">
              <a:spcBef>
                <a:spcPts val="450"/>
              </a:spcBef>
              <a:buFontTx/>
              <a:buNone/>
              <a:defRPr sz="15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1pPr>
            <a:lvl2pPr marL="435769" indent="-184547">
              <a:spcBef>
                <a:spcPts val="450"/>
              </a:spcBef>
              <a:buFontTx/>
              <a:buBlip>
                <a:blip r:embed="rId2"/>
              </a:buBlip>
              <a:defRPr sz="1425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2pPr>
            <a:lvl3pPr marL="775097" indent="-254794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3pPr>
            <a:lvl4pPr marL="897731" indent="-21193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4pPr>
            <a:lvl5pPr marL="1159669" indent="-129779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12839"/>
            <a:ext cx="4343400" cy="26209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ts val="450"/>
              </a:spcBef>
              <a:buFontTx/>
              <a:buNone/>
              <a:defRPr kumimoji="0" lang="en-US" sz="150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450"/>
              </a:spcBef>
              <a:defRPr kumimoji="0" lang="en-US" sz="1425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2pPr>
            <a:lvl3pPr marL="988219" indent="-254794"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450"/>
              </a:spcBef>
              <a:defRPr kumimoji="0" lang="en-US" sz="1350" kern="1200" dirty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5pPr>
          </a:lstStyle>
          <a:p>
            <a:pPr marL="40481" lvl="0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Click to edit Master text styles</a:t>
            </a:r>
          </a:p>
          <a:p>
            <a:pPr marL="40481" lvl="1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Second level</a:t>
            </a:r>
          </a:p>
          <a:p>
            <a:pPr marL="40481" lvl="2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Third level</a:t>
            </a:r>
          </a:p>
          <a:p>
            <a:pPr marL="40481" lvl="3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Fourth level</a:t>
            </a:r>
          </a:p>
          <a:p>
            <a:pPr marL="40481" lvl="4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28600" y="152400"/>
            <a:ext cx="56388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eaLnBrk="1" latinLnBrk="0" hangingPunct="1">
              <a:lnSpc>
                <a:spcPct val="15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defRPr>
            </a:lvl1pPr>
            <a:lvl2pPr marL="492919" indent="-23217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2pPr>
            <a:lvl3pPr marL="645319" indent="-21312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3pPr>
            <a:lvl4pPr marL="884635" indent="-198835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4pPr>
            <a:lvl5pPr marL="1041797" indent="-184547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Text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8600" y="1143000"/>
            <a:ext cx="4267200" cy="2590800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5177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92200"/>
            <a:ext cx="8458200" cy="5232400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lnSpc>
                <a:spcPct val="150000"/>
              </a:lnSpc>
              <a:buNone/>
              <a:defRPr sz="1800" baseline="0">
                <a:solidFill>
                  <a:schemeClr val="tx1"/>
                </a:solidFill>
                <a:latin typeface="Candara" pitchFamily="34" charset="0"/>
              </a:defRPr>
            </a:lvl1pPr>
            <a:lvl2pPr marL="492919" indent="-23217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2pPr>
            <a:lvl3pPr marL="645319" indent="-21312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3pPr>
            <a:lvl4pPr marL="884635" indent="-198835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4pPr>
            <a:lvl5pPr marL="1041797" indent="-184547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Text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28600" y="152400"/>
            <a:ext cx="56388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eaLnBrk="1" latinLnBrk="0" hangingPunct="1">
              <a:lnSpc>
                <a:spcPct val="15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defRPr>
            </a:lvl1pPr>
            <a:lvl2pPr marL="492919" indent="-23217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2pPr>
            <a:lvl3pPr marL="645319" indent="-21312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3pPr>
            <a:lvl4pPr marL="884635" indent="-198835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4pPr>
            <a:lvl5pPr marL="1041797" indent="-184547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61410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 sz="210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3733800"/>
            <a:ext cx="50292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54000" dist="38100" sx="102000" sy="102000" algn="ctr" rotWithShape="0">
              <a:schemeClr val="tx2">
                <a:lumMod val="50000"/>
                <a:alpha val="40000"/>
              </a:schemeClr>
            </a:outerShd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457200" y="3886200"/>
            <a:ext cx="556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334000" y="5638800"/>
            <a:ext cx="3810000" cy="1219200"/>
            <a:chOff x="5334000" y="5638800"/>
            <a:chExt cx="3810000" cy="1219200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1200" y="5791200"/>
              <a:ext cx="3048000" cy="850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 userDrawn="1"/>
          </p:nvSpPr>
          <p:spPr>
            <a:xfrm>
              <a:off x="5334000" y="5638800"/>
              <a:ext cx="3810000" cy="121920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192355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66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effectLst>
            <a:innerShdw blurRad="838200" dist="635000" dir="2700000">
              <a:schemeClr val="accent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b"/>
          <a:lstStyle>
            <a:lvl1pPr marL="260747" indent="0" algn="l" defTabSz="685800" rtl="0" eaLnBrk="1" latinLnBrk="0" hangingPunct="1">
              <a:spcAft>
                <a:spcPts val="450"/>
              </a:spcAft>
              <a:defRPr lang="en-US" sz="1800" kern="1200" dirty="0">
                <a:solidFill>
                  <a:schemeClr val="lt1"/>
                </a:solidFill>
                <a:latin typeface="Candara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581400"/>
            <a:ext cx="9144000" cy="32766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5000"/>
                </a:srgbClr>
              </a:gs>
              <a:gs pos="66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effectLst>
            <a:innerShdw blurRad="838200" dist="635000" dir="2700000">
              <a:schemeClr val="accent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581400"/>
            <a:ext cx="51054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1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 sz="210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3733800"/>
            <a:ext cx="50292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54000" dist="38100" sx="102000" sy="102000" algn="ctr" rotWithShape="0">
              <a:schemeClr val="tx2">
                <a:lumMod val="50000"/>
                <a:alpha val="40000"/>
              </a:schemeClr>
            </a:outerShd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457200" y="3886200"/>
            <a:ext cx="556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334000" y="5638800"/>
            <a:ext cx="3810000" cy="1219200"/>
            <a:chOff x="5334000" y="5638800"/>
            <a:chExt cx="3810000" cy="1219200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1200" y="5791200"/>
              <a:ext cx="3048000" cy="850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 userDrawn="1"/>
          </p:nvSpPr>
          <p:spPr>
            <a:xfrm>
              <a:off x="5334000" y="5638800"/>
              <a:ext cx="3810000" cy="121920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25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28600" y="152400"/>
            <a:ext cx="5638800" cy="838200"/>
          </a:xfrm>
          <a:prstGeom prst="rect">
            <a:avLst/>
          </a:prstGeom>
        </p:spPr>
        <p:txBody>
          <a:bodyPr bIns="45720" anchor="b">
            <a:noAutofit/>
          </a:bodyPr>
          <a:lstStyle>
            <a:lvl1pPr marL="274320" algn="l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defRPr>
            </a:lvl1pPr>
            <a:lvl2pPr marL="492919" indent="-23217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2pPr>
            <a:lvl3pPr marL="645319" indent="-21312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3pPr>
            <a:lvl4pPr marL="884635" indent="-198835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4pPr>
            <a:lvl5pPr marL="1041797" indent="-184547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91406898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92200"/>
            <a:ext cx="4191000" cy="51562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buFontTx/>
              <a:buNone/>
              <a:defRPr sz="15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1pPr>
            <a:lvl2pPr>
              <a:spcBef>
                <a:spcPts val="450"/>
              </a:spcBef>
              <a:buFontTx/>
              <a:buBlip>
                <a:blip r:embed="rId2"/>
              </a:buBlip>
              <a:defRPr sz="1425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2pPr>
            <a:lvl3pPr marL="775097" indent="-254794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3pPr>
            <a:lvl4pPr marL="946547" indent="-254794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4pPr>
            <a:lvl5pPr marL="1159669" indent="-129779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1198" y="1092200"/>
            <a:ext cx="4343400" cy="5156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ts val="450"/>
              </a:spcBef>
              <a:buFontTx/>
              <a:buNone/>
              <a:defRPr kumimoji="0" lang="en-US" sz="150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450"/>
              </a:spcBef>
              <a:defRPr kumimoji="0" lang="en-US" sz="1425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2pPr>
            <a:lvl3pPr marL="988219" indent="-254794"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450"/>
              </a:spcBef>
              <a:defRPr kumimoji="0" lang="en-US" sz="1350" kern="1200" dirty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5pPr>
          </a:lstStyle>
          <a:p>
            <a:pPr marL="274320" lvl="0" indent="-192024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Click to edit Master text styles</a:t>
            </a:r>
          </a:p>
          <a:p>
            <a:pPr marL="274320" lvl="1" indent="-192024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Second level</a:t>
            </a:r>
          </a:p>
          <a:p>
            <a:pPr marL="274320" lvl="2" indent="-192024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Third level</a:t>
            </a:r>
          </a:p>
          <a:p>
            <a:pPr marL="274320" lvl="3" indent="-192024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Fourth level</a:t>
            </a:r>
          </a:p>
          <a:p>
            <a:pPr marL="274320" lvl="4" indent="-192024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28600" y="152400"/>
            <a:ext cx="56388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eaLnBrk="1" latinLnBrk="0" hangingPunct="1">
              <a:lnSpc>
                <a:spcPct val="15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defRPr>
            </a:lvl1pPr>
            <a:lvl2pPr marL="492919" indent="-23217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2pPr>
            <a:lvl3pPr marL="645319" indent="-21312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3pPr>
            <a:lvl4pPr marL="884635" indent="-198835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4pPr>
            <a:lvl5pPr marL="1041797" indent="-184547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4065372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12837"/>
            <a:ext cx="4343400" cy="52120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ts val="450"/>
              </a:spcBef>
              <a:buFontTx/>
              <a:buNone/>
              <a:defRPr kumimoji="0" lang="en-US" sz="150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450"/>
              </a:spcBef>
              <a:defRPr kumimoji="0" lang="en-US" sz="1425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2pPr>
            <a:lvl3pPr marL="988219" indent="-254794"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450"/>
              </a:spcBef>
              <a:defRPr kumimoji="0" lang="en-US" sz="1350" kern="1200" dirty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5pPr>
          </a:lstStyle>
          <a:p>
            <a:pPr marL="40481" lvl="0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Click to edit Master text styles</a:t>
            </a:r>
          </a:p>
          <a:p>
            <a:pPr marL="40481" lvl="1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Second level</a:t>
            </a:r>
          </a:p>
          <a:p>
            <a:pPr marL="40481" lvl="2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Third level</a:t>
            </a:r>
          </a:p>
          <a:p>
            <a:pPr marL="40481" lvl="3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Fourth level</a:t>
            </a:r>
          </a:p>
          <a:p>
            <a:pPr marL="40481" lvl="4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28600" y="152400"/>
            <a:ext cx="56388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eaLnBrk="1" latinLnBrk="0" hangingPunct="1">
              <a:lnSpc>
                <a:spcPct val="15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defRPr>
            </a:lvl1pPr>
            <a:lvl2pPr marL="492919" indent="-23217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2pPr>
            <a:lvl3pPr marL="645319" indent="-21312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3pPr>
            <a:lvl4pPr marL="884635" indent="-198835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4pPr>
            <a:lvl5pPr marL="1041797" indent="-184547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Text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04800" y="1112839"/>
            <a:ext cx="4114800" cy="323056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4495802"/>
            <a:ext cx="4114800" cy="175291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ts val="450"/>
              </a:spcBef>
              <a:buFontTx/>
              <a:buNone/>
              <a:defRPr kumimoji="0" lang="en-US" sz="150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450"/>
              </a:spcBef>
              <a:defRPr kumimoji="0" lang="en-US" sz="1425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2pPr>
            <a:lvl3pPr marL="988219" indent="-254794"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450"/>
              </a:spcBef>
              <a:defRPr kumimoji="0" lang="en-US" sz="1350" kern="1200" dirty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5pPr>
          </a:lstStyle>
          <a:p>
            <a:pPr marL="40481" lvl="0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Click to edit Master text styles</a:t>
            </a:r>
          </a:p>
          <a:p>
            <a:pPr marL="40481" lvl="1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Second level</a:t>
            </a:r>
          </a:p>
          <a:p>
            <a:pPr marL="40481" lvl="2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Third level</a:t>
            </a:r>
          </a:p>
          <a:p>
            <a:pPr marL="40481" lvl="3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Fourth level</a:t>
            </a:r>
          </a:p>
          <a:p>
            <a:pPr marL="40481" lvl="4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13830266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1" y="3882499"/>
            <a:ext cx="8610600" cy="2362200"/>
          </a:xfrm>
          <a:prstGeom prst="rect">
            <a:avLst/>
          </a:prstGeom>
        </p:spPr>
        <p:txBody>
          <a:bodyPr/>
          <a:lstStyle>
            <a:lvl1pPr marL="40481" indent="0">
              <a:spcBef>
                <a:spcPts val="450"/>
              </a:spcBef>
              <a:buFontTx/>
              <a:buNone/>
              <a:defRPr sz="15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1pPr>
            <a:lvl2pPr marL="435769" indent="-184547">
              <a:spcBef>
                <a:spcPts val="450"/>
              </a:spcBef>
              <a:buFontTx/>
              <a:buBlip>
                <a:blip r:embed="rId2"/>
              </a:buBlip>
              <a:defRPr sz="1425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2pPr>
            <a:lvl3pPr marL="775097" indent="-254794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3pPr>
            <a:lvl4pPr marL="897731" indent="-21193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4pPr>
            <a:lvl5pPr marL="1159669" indent="-129779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sz="135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731" y="1109138"/>
            <a:ext cx="4343400" cy="26209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ts val="450"/>
              </a:spcBef>
              <a:buFontTx/>
              <a:buNone/>
              <a:defRPr kumimoji="0" lang="en-US" sz="150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450"/>
              </a:spcBef>
              <a:defRPr kumimoji="0" lang="en-US" sz="1425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2pPr>
            <a:lvl3pPr marL="988219" indent="-254794"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450"/>
              </a:spcBef>
              <a:defRPr kumimoji="0" lang="en-US" sz="1350" kern="1200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450"/>
              </a:spcBef>
              <a:defRPr kumimoji="0" lang="en-US" sz="1350" kern="1200" dirty="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5pPr>
          </a:lstStyle>
          <a:p>
            <a:pPr marL="40481" lvl="0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Click to edit Master text styles</a:t>
            </a:r>
          </a:p>
          <a:p>
            <a:pPr marL="40481" lvl="1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Second level</a:t>
            </a:r>
          </a:p>
          <a:p>
            <a:pPr marL="40481" lvl="2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Third level</a:t>
            </a:r>
          </a:p>
          <a:p>
            <a:pPr marL="40481" lvl="3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Fourth level</a:t>
            </a:r>
          </a:p>
          <a:p>
            <a:pPr marL="40481" lvl="4" indent="0" algn="l" rtl="0" eaLnBrk="1" latinLnBrk="0" hangingPunct="1">
              <a:spcBef>
                <a:spcPts val="225"/>
              </a:spcBef>
              <a:buClr>
                <a:schemeClr val="accent3"/>
              </a:buClr>
              <a:buFontTx/>
              <a:buNone/>
            </a:pPr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28600" y="152400"/>
            <a:ext cx="56388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eaLnBrk="1" latinLnBrk="0" hangingPunct="1">
              <a:lnSpc>
                <a:spcPct val="15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defRPr>
            </a:lvl1pPr>
            <a:lvl2pPr marL="492919" indent="-23217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2pPr>
            <a:lvl3pPr marL="645319" indent="-21312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3pPr>
            <a:lvl4pPr marL="884635" indent="-198835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4pPr>
            <a:lvl5pPr marL="1041797" indent="-184547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Text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45531" y="1139299"/>
            <a:ext cx="4191000" cy="2590800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901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 sz="210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3733800"/>
            <a:ext cx="50292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54000" dist="38100" sx="102000" sy="102000" algn="ctr" rotWithShape="0">
              <a:schemeClr val="tx2">
                <a:lumMod val="50000"/>
                <a:alpha val="40000"/>
              </a:schemeClr>
            </a:outerShd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200" y="3886200"/>
            <a:ext cx="556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7"/>
          <p:cNvGrpSpPr/>
          <p:nvPr/>
        </p:nvGrpSpPr>
        <p:grpSpPr>
          <a:xfrm>
            <a:off x="5334000" y="5638800"/>
            <a:ext cx="3810000" cy="1219200"/>
            <a:chOff x="5334000" y="5638800"/>
            <a:chExt cx="3810000" cy="1219200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1200" y="5791200"/>
              <a:ext cx="3048000" cy="850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 userDrawn="1"/>
          </p:nvSpPr>
          <p:spPr>
            <a:xfrm>
              <a:off x="5334000" y="5638800"/>
              <a:ext cx="3810000" cy="121920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67037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09802"/>
            <a:ext cx="84582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/>
          <a:lstStyle>
            <a:lvl1pPr marL="48006" indent="0" algn="l">
              <a:buNone/>
              <a:defRPr sz="18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" y="3733800"/>
            <a:ext cx="7467600" cy="0"/>
          </a:xfrm>
          <a:prstGeom prst="line">
            <a:avLst/>
          </a:prstGeom>
          <a:ln w="38100" cap="rnd" cmpd="thinThick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78292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28600" y="152400"/>
            <a:ext cx="56388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eaLnBrk="1" latinLnBrk="0" hangingPunct="1">
              <a:lnSpc>
                <a:spcPct val="150000"/>
              </a:lnSpc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defRPr>
            </a:lvl1pPr>
            <a:lvl2pPr marL="492919" indent="-23217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2pPr>
            <a:lvl3pPr marL="645319" indent="-21312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3pPr>
            <a:lvl4pPr marL="884635" indent="-198835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4pPr>
            <a:lvl5pPr marL="1041797" indent="-184547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Text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6067"/>
            <a:ext cx="8534400" cy="5122333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buFontTx/>
              <a:buNone/>
              <a:defRPr sz="18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1pPr>
            <a:lvl2pPr>
              <a:spcBef>
                <a:spcPts val="450"/>
              </a:spcBef>
              <a:buFontTx/>
              <a:buBlip>
                <a:blip r:embed="rId2"/>
              </a:buBlip>
              <a:defRPr sz="15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2pPr>
            <a:lvl3pPr marL="775097" indent="-254794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sz="15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3pPr>
            <a:lvl4pPr marL="946547" indent="-254794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sz="15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4pPr>
            <a:lvl5pPr marL="1159669" indent="-129779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sz="15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0175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28600" y="152400"/>
            <a:ext cx="5638800" cy="838200"/>
          </a:xfrm>
          <a:prstGeom prst="rect">
            <a:avLst/>
          </a:prstGeom>
        </p:spPr>
        <p:txBody>
          <a:bodyPr bIns="45720" anchor="b">
            <a:noAutofit/>
          </a:bodyPr>
          <a:lstStyle>
            <a:lvl1pPr marL="274320" algn="l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baseline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defRPr>
            </a:lvl1pPr>
            <a:lvl2pPr marL="492919" indent="-23217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2pPr>
            <a:lvl3pPr marL="645319" indent="-213122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3pPr>
            <a:lvl4pPr marL="884635" indent="-198835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4pPr>
            <a:lvl5pPr marL="1041797" indent="-184547">
              <a:lnSpc>
                <a:spcPct val="150000"/>
              </a:lnSpc>
              <a:defRPr sz="1500">
                <a:solidFill>
                  <a:schemeClr val="tx1"/>
                </a:solidFill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6014145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90500" dist="165100" dir="13500000">
              <a:schemeClr val="accent5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Slide Number Placeholder 28"/>
          <p:cNvSpPr txBox="1">
            <a:spLocks/>
          </p:cNvSpPr>
          <p:nvPr/>
        </p:nvSpPr>
        <p:spPr>
          <a:xfrm>
            <a:off x="7862889" y="6446520"/>
            <a:ext cx="747712" cy="365760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63496"/>
            <a:ext cx="3048000" cy="8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04800" y="990600"/>
            <a:ext cx="8458200" cy="0"/>
          </a:xfrm>
          <a:prstGeom prst="line">
            <a:avLst/>
          </a:prstGeom>
          <a:ln w="15875" cap="rnd" cmpd="dbl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96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8" r:id="rId6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3"/>
        </a:buClr>
        <a:buFont typeface="Georgia"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accent2"/>
        </a:buClr>
        <a:buFont typeface="Georgia"/>
        <a:buChar char="▫"/>
        <a:defRPr kumimoji="0" sz="195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6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35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125" kern="1200">
          <a:solidFill>
            <a:schemeClr val="accent3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05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90500" dist="165100" dir="13500000">
              <a:schemeClr val="accent5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Slide Number Placeholder 28"/>
          <p:cNvSpPr txBox="1">
            <a:spLocks/>
          </p:cNvSpPr>
          <p:nvPr/>
        </p:nvSpPr>
        <p:spPr>
          <a:xfrm>
            <a:off x="7862889" y="6446520"/>
            <a:ext cx="747712" cy="365760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63496"/>
            <a:ext cx="3048000" cy="8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04800" y="990600"/>
            <a:ext cx="8458200" cy="0"/>
          </a:xfrm>
          <a:prstGeom prst="line">
            <a:avLst/>
          </a:prstGeom>
          <a:ln w="15875" cap="rnd" cmpd="dbl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5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80" r:id="rId8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3"/>
        </a:buClr>
        <a:buFont typeface="Georgia"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accent2"/>
        </a:buClr>
        <a:buFont typeface="Georgia"/>
        <a:buChar char="▫"/>
        <a:defRPr kumimoji="0" sz="195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6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35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125" kern="1200">
          <a:solidFill>
            <a:schemeClr val="accent3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05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962400"/>
            <a:ext cx="3048000" cy="8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701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Strawman for a Risk Management</a:t>
            </a:r>
            <a:br>
              <a:rPr lang="en-US" dirty="0" smtClean="0"/>
            </a:br>
            <a:r>
              <a:rPr lang="en-US" dirty="0" smtClean="0"/>
              <a:t>Regulatory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Regulatory Hedge Workshop</a:t>
            </a:r>
          </a:p>
          <a:p>
            <a:r>
              <a:rPr lang="en-US" dirty="0" smtClean="0"/>
              <a:t>March 2016</a:t>
            </a:r>
          </a:p>
          <a:p>
            <a:endParaRPr lang="en-US" dirty="0"/>
          </a:p>
          <a:p>
            <a:r>
              <a:rPr lang="en-US" sz="1600" dirty="0" smtClean="0"/>
              <a:t>Presented by Mike Gettings, RiskCentrix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       gettingsm@riskcentrix.com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72624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267200" y="1371601"/>
            <a:ext cx="4495800" cy="4800599"/>
            <a:chOff x="4267200" y="1371601"/>
            <a:chExt cx="4495800" cy="480059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7200" y="1488291"/>
              <a:ext cx="4495800" cy="4683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1" y="1371601"/>
              <a:ext cx="1172718" cy="33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First . . </a:t>
            </a:r>
            <a:r>
              <a:rPr lang="en-US" sz="2000" dirty="0" smtClean="0"/>
              <a:t>. A </a:t>
            </a:r>
            <a:r>
              <a:rPr lang="en-US" sz="2000" dirty="0"/>
              <a:t>Useful Framework</a:t>
            </a:r>
          </a:p>
          <a:p>
            <a:pPr marL="115888" indent="-6350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Setting 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3962400"/>
            <a:ext cx="762000" cy="304800"/>
          </a:xfrm>
          <a:prstGeom prst="borderCallout2">
            <a:avLst>
              <a:gd name="adj1" fmla="val 84984"/>
              <a:gd name="adj2" fmla="val 87771"/>
              <a:gd name="adj3" fmla="val 100568"/>
              <a:gd name="adj4" fmla="val 82034"/>
              <a:gd name="adj5" fmla="val 174837"/>
              <a:gd name="adj6" fmla="val 124761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</a:rPr>
              <a:t>$10 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4114800"/>
            <a:ext cx="457200" cy="304800"/>
          </a:xfrm>
          <a:prstGeom prst="borderCallout2">
            <a:avLst>
              <a:gd name="adj1" fmla="val 69399"/>
              <a:gd name="adj2" fmla="val -3138"/>
              <a:gd name="adj3" fmla="val 69399"/>
              <a:gd name="adj4" fmla="val -19265"/>
              <a:gd name="adj5" fmla="val 190422"/>
              <a:gd name="adj6" fmla="val -88227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0" y="2286000"/>
            <a:ext cx="457200" cy="304800"/>
          </a:xfrm>
          <a:prstGeom prst="borderCallout2">
            <a:avLst>
              <a:gd name="adj1" fmla="val 22646"/>
              <a:gd name="adj2" fmla="val -3138"/>
              <a:gd name="adj3" fmla="val 57711"/>
              <a:gd name="adj4" fmla="val -68614"/>
              <a:gd name="adj5" fmla="val 112499"/>
              <a:gd name="adj6" fmla="val -132382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2743200"/>
            <a:ext cx="457200" cy="304800"/>
          </a:xfrm>
          <a:prstGeom prst="borderCallout2">
            <a:avLst>
              <a:gd name="adj1" fmla="val 69399"/>
              <a:gd name="adj2" fmla="val -3138"/>
              <a:gd name="adj3" fmla="val 69399"/>
              <a:gd name="adj4" fmla="val -19265"/>
              <a:gd name="adj5" fmla="val 268345"/>
              <a:gd name="adj6" fmla="val -202513"/>
            </a:avLst>
          </a:prstGeom>
          <a:ln>
            <a:tailEnd type="stealth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400" y="4572000"/>
            <a:ext cx="609600" cy="304800"/>
          </a:xfrm>
          <a:prstGeom prst="borderCallout2">
            <a:avLst>
              <a:gd name="adj1" fmla="val 14853"/>
              <a:gd name="adj2" fmla="val -7683"/>
              <a:gd name="adj3" fmla="val 38230"/>
              <a:gd name="adj4" fmla="val -36798"/>
              <a:gd name="adj5" fmla="val 108604"/>
              <a:gd name="adj6" fmla="val -58356"/>
            </a:avLst>
          </a:prstGeom>
          <a:ln>
            <a:tailEnd type="stealth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6.5%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4495800"/>
            <a:ext cx="762000" cy="304800"/>
          </a:xfrm>
          <a:prstGeom prst="borderCallout2">
            <a:avLst>
              <a:gd name="adj1" fmla="val 14855"/>
              <a:gd name="adj2" fmla="val 103355"/>
              <a:gd name="adj3" fmla="val 26542"/>
              <a:gd name="adj4" fmla="val 125671"/>
              <a:gd name="adj5" fmla="val 77434"/>
              <a:gd name="adj6" fmla="val 160606"/>
            </a:avLst>
          </a:prstGeom>
          <a:ln>
            <a:tailEnd type="stealth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</a:rPr>
              <a:t>$14 mm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5715000"/>
            <a:ext cx="10668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latin typeface="Candara" pitchFamily="34" charset="0"/>
              </a:rPr>
              <a:t>(Losses)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228600" y="1143000"/>
            <a:ext cx="8610600" cy="4953000"/>
          </a:xfrm>
          <a:prstGeom prst="rect">
            <a:avLst/>
          </a:prstGeom>
        </p:spPr>
        <p:txBody>
          <a:bodyPr/>
          <a:lstStyle>
            <a:lvl1pPr marL="274320" indent="-192024">
              <a:spcBef>
                <a:spcPts val="450"/>
              </a:spcBef>
              <a:spcAft>
                <a:spcPts val="600"/>
              </a:spcAft>
              <a:buClr>
                <a:schemeClr val="accent3"/>
              </a:buClr>
              <a:buFontTx/>
              <a:buNone/>
              <a:defRPr kumimoji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defRPr>
            </a:lvl1pPr>
            <a:lvl2pPr marL="493776" lvl="1" indent="-185166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Tx/>
              <a:buBlip>
                <a:blip r:embed="rId4"/>
              </a:buBlip>
              <a:defRPr kumimoji="0" sz="150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defRPr>
            </a:lvl2pPr>
            <a:lvl3pPr marL="775097" indent="-254794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kumimoji="0" sz="15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3pPr>
            <a:lvl4pPr marL="946547" indent="-254794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kumimoji="0" sz="15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4pPr>
            <a:lvl5pPr marL="1159669" indent="-129779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kumimoji="0" sz="150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defRPr>
            </a:lvl5pPr>
            <a:lvl6pPr marL="1207008" indent="-137160">
              <a:spcBef>
                <a:spcPts val="225"/>
              </a:spcBef>
              <a:buClr>
                <a:schemeClr val="accent3"/>
              </a:buClr>
              <a:buFont typeface="Georgia"/>
              <a:buChar char="▫"/>
              <a:defRPr kumimoji="0" sz="1350">
                <a:solidFill>
                  <a:schemeClr val="accent3"/>
                </a:solidFill>
              </a:defRPr>
            </a:lvl6pPr>
            <a:lvl7pPr marL="1371600" indent="-137160">
              <a:spcBef>
                <a:spcPts val="225"/>
              </a:spcBef>
              <a:buClr>
                <a:schemeClr val="accent3"/>
              </a:buClr>
              <a:buFont typeface="Georgia"/>
              <a:buChar char="▫"/>
              <a:defRPr kumimoji="0" sz="1200">
                <a:solidFill>
                  <a:schemeClr val="accent3"/>
                </a:solidFill>
              </a:defRPr>
            </a:lvl7pPr>
            <a:lvl8pPr marL="1522476" indent="-137160">
              <a:spcBef>
                <a:spcPts val="225"/>
              </a:spcBef>
              <a:buClr>
                <a:schemeClr val="accent3"/>
              </a:buClr>
              <a:buFont typeface="Georgia"/>
              <a:buChar char="◦"/>
              <a:defRPr kumimoji="0" sz="1125">
                <a:solidFill>
                  <a:schemeClr val="accent3"/>
                </a:solidFill>
              </a:defRPr>
            </a:lvl8pPr>
            <a:lvl9pPr marL="1680210" indent="-137160">
              <a:spcBef>
                <a:spcPts val="225"/>
              </a:spcBef>
              <a:buClr>
                <a:schemeClr val="accent3"/>
              </a:buClr>
              <a:buFont typeface="Georgia"/>
              <a:buChar char="◦"/>
              <a:defRPr kumimoji="0" sz="1050" baseline="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Objectives must balance 3 competing Issues:</a:t>
            </a:r>
          </a:p>
          <a:p>
            <a:pPr lvl="1"/>
            <a:r>
              <a:rPr lang="en-US" dirty="0"/>
              <a:t>Customer Bill Increase Tolerance</a:t>
            </a:r>
          </a:p>
          <a:p>
            <a:pPr lvl="1"/>
            <a:r>
              <a:rPr lang="en-US" dirty="0"/>
              <a:t>Out of Market Tolerance  (Losses/Collateral)</a:t>
            </a:r>
          </a:p>
          <a:p>
            <a:pPr lvl="1"/>
            <a:r>
              <a:rPr lang="en-US" dirty="0"/>
              <a:t>Option Expenditures</a:t>
            </a:r>
          </a:p>
          <a:p>
            <a:endParaRPr lang="en-US" dirty="0"/>
          </a:p>
          <a:p>
            <a:pPr lvl="1"/>
            <a:r>
              <a:rPr lang="en-US" dirty="0"/>
              <a:t>The Blue and Red Triangles (right) </a:t>
            </a:r>
            <a:r>
              <a:rPr lang="en-US" dirty="0" smtClean="0"/>
              <a:t>are </a:t>
            </a:r>
          </a:p>
          <a:p>
            <a:pPr marL="457200" lvl="1" indent="58738">
              <a:buNone/>
            </a:pPr>
            <a:r>
              <a:rPr lang="en-US" dirty="0" smtClean="0"/>
              <a:t>alternative </a:t>
            </a:r>
            <a:r>
              <a:rPr lang="en-US" dirty="0"/>
              <a:t>sets of </a:t>
            </a:r>
            <a:r>
              <a:rPr lang="en-US" dirty="0" smtClean="0"/>
              <a:t>tolerances for </a:t>
            </a:r>
          </a:p>
          <a:p>
            <a:pPr marL="457200" lvl="1" indent="58738">
              <a:buNone/>
            </a:pPr>
            <a:r>
              <a:rPr lang="en-US" dirty="0" smtClean="0"/>
              <a:t>an </a:t>
            </a:r>
            <a:r>
              <a:rPr lang="en-US" dirty="0"/>
              <a:t>assumed volatility level.</a:t>
            </a:r>
          </a:p>
          <a:p>
            <a:pPr lvl="1"/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Note that the higher the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design volatility, the larger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triangle must be!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258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. . . A Useful Framework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Hedge Decision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26075"/>
            <a:ext cx="4919133" cy="50969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 Menu of Hedge Decision Types . . .</a:t>
            </a:r>
            <a:endParaRPr lang="en-US" dirty="0"/>
          </a:p>
          <a:p>
            <a:pPr marL="685800" indent="-3984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 smtClean="0"/>
              <a:t>Defensive </a:t>
            </a:r>
            <a:r>
              <a:rPr lang="en-US" dirty="0"/>
              <a:t>Hedges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ndara" pitchFamily="34" charset="0"/>
              <a:buChar char="–"/>
            </a:pPr>
            <a:r>
              <a:rPr lang="en-US" sz="1400" dirty="0"/>
              <a:t>Hedge when necessary to defend upside cost tolerance given </a:t>
            </a:r>
            <a:r>
              <a:rPr lang="en-US" sz="1400" dirty="0" smtClean="0"/>
              <a:t>‘forward price </a:t>
            </a:r>
            <a:r>
              <a:rPr lang="en-US" sz="1400" dirty="0"/>
              <a:t>+ </a:t>
            </a:r>
            <a:r>
              <a:rPr lang="en-US" sz="1400" dirty="0" smtClean="0"/>
              <a:t>risk’ </a:t>
            </a:r>
            <a:r>
              <a:rPr lang="en-US" sz="1400" dirty="0"/>
              <a:t>metrics</a:t>
            </a:r>
          </a:p>
          <a:p>
            <a:pPr marL="685800" indent="-398463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/>
              <a:t>Programmatic Hedges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ndara" pitchFamily="34" charset="0"/>
              <a:buChar char="–"/>
            </a:pPr>
            <a:r>
              <a:rPr lang="en-US" sz="1400" dirty="0"/>
              <a:t>Early gradual accumulation to </a:t>
            </a:r>
            <a:r>
              <a:rPr lang="en-US" sz="1400" dirty="0" smtClean="0"/>
              <a:t>pre-mitigate net </a:t>
            </a:r>
            <a:r>
              <a:rPr lang="en-US" sz="1400" dirty="0"/>
              <a:t>exposures to a level manageable via Defensive Hedge Rules</a:t>
            </a:r>
          </a:p>
          <a:p>
            <a:pPr marL="685800" indent="-398463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/>
              <a:t>Discretionary Hedges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ndara" pitchFamily="34" charset="0"/>
              <a:buChar char="–"/>
            </a:pPr>
            <a:r>
              <a:rPr lang="en-US" sz="1400" dirty="0"/>
              <a:t>Hedge in modest increments when prices offer target values </a:t>
            </a:r>
            <a:r>
              <a:rPr lang="en-US" sz="1400" dirty="0" smtClean="0"/>
              <a:t>consistent </a:t>
            </a:r>
            <a:r>
              <a:rPr lang="en-US" sz="1400" dirty="0"/>
              <a:t>with goals</a:t>
            </a:r>
          </a:p>
          <a:p>
            <a:pPr marL="685800" indent="-398463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/>
              <a:t>Contingency Plans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ndara" pitchFamily="34" charset="0"/>
              <a:buChar char="–"/>
            </a:pPr>
            <a:r>
              <a:rPr lang="en-US" sz="1400" dirty="0"/>
              <a:t>When extreme circumstances arise, how will decisions be </a:t>
            </a:r>
            <a:r>
              <a:rPr lang="en-US" sz="1400" dirty="0" smtClean="0"/>
              <a:t>modified to constrain hedge losses?</a:t>
            </a:r>
            <a:endParaRPr lang="en-US" sz="1400" dirty="0"/>
          </a:p>
          <a:p>
            <a:pPr>
              <a:spcAft>
                <a:spcPts val="1200"/>
              </a:spcAft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266266" y="1858454"/>
            <a:ext cx="3581398" cy="520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rgbClr val="646464"/>
                </a:solidFill>
                <a:latin typeface="Candara" pitchFamily="34" charset="0"/>
              </a:rPr>
              <a:t>Defensive Hedges utilize quantitative finance methodologies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6265" y="2770738"/>
            <a:ext cx="3581399" cy="520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rgbClr val="646464"/>
                </a:solidFill>
                <a:latin typeface="Candara" pitchFamily="34" charset="0"/>
              </a:rPr>
              <a:t>Many regulated utilities’ hedge programs do only this.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6267" y="1159943"/>
            <a:ext cx="3581397" cy="260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rgbClr val="646464"/>
                </a:solidFill>
                <a:latin typeface="Candara" pitchFamily="34" charset="0"/>
              </a:rPr>
              <a:t>The best programs use 3, maybe 4 types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6265" y="3960295"/>
            <a:ext cx="3581399" cy="520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rgbClr val="646464"/>
                </a:solidFill>
                <a:latin typeface="Candara" pitchFamily="34" charset="0"/>
              </a:rPr>
              <a:t>These are more </a:t>
            </a:r>
            <a:r>
              <a:rPr lang="en-US" sz="1400" dirty="0">
                <a:solidFill>
                  <a:srgbClr val="646464"/>
                </a:solidFill>
                <a:latin typeface="Candara" pitchFamily="34" charset="0"/>
              </a:rPr>
              <a:t>about opportunity management </a:t>
            </a:r>
            <a:r>
              <a:rPr lang="en-US" sz="1400" dirty="0" smtClean="0">
                <a:solidFill>
                  <a:srgbClr val="646464"/>
                </a:solidFill>
                <a:latin typeface="Candara" pitchFamily="34" charset="0"/>
              </a:rPr>
              <a:t>than risk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6264" y="4997450"/>
            <a:ext cx="3581399" cy="520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rgbClr val="646464"/>
                </a:solidFill>
                <a:latin typeface="Candara" pitchFamily="34" charset="0"/>
              </a:rPr>
              <a:t>Seldom  need to be deployed; standby to constrain losses in collapsing markets</a:t>
            </a:r>
          </a:p>
        </p:txBody>
      </p:sp>
    </p:spTree>
    <p:extLst>
      <p:ext uri="{BB962C8B-B14F-4D97-AF65-F5344CB8AC3E}">
        <p14:creationId xmlns:p14="http://schemas.microsoft.com/office/powerpoint/2010/main" val="29496139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Properties of Futures Prices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>
          <a:xfrm>
            <a:off x="228599" y="1227668"/>
            <a:ext cx="4546599" cy="4991946"/>
          </a:xfrm>
        </p:spPr>
        <p:txBody>
          <a:bodyPr/>
          <a:lstStyle/>
          <a:p>
            <a:pPr marL="58738" indent="0" algn="just">
              <a:spcBef>
                <a:spcPts val="1200"/>
              </a:spcBef>
            </a:pPr>
            <a:r>
              <a:rPr lang="en-US" dirty="0" smtClean="0"/>
              <a:t>The NYMEX futures price for a given forward contract month reflects the money-backed consensus of all market participants as to the              “mean expectation” of the future cost of gas, but it is transient.  It can change with each trade.</a:t>
            </a:r>
          </a:p>
          <a:p>
            <a:pPr marL="58738" indent="0" algn="just">
              <a:spcBef>
                <a:spcPts val="1200"/>
              </a:spcBef>
            </a:pPr>
            <a:r>
              <a:rPr lang="en-US" dirty="0" smtClean="0"/>
              <a:t>Volatility can be measured empirically based on daily price changes over a statistically valid period like 30+ days. </a:t>
            </a:r>
          </a:p>
          <a:p>
            <a:pPr marL="58738" indent="0" algn="just">
              <a:spcBef>
                <a:spcPts val="1200"/>
              </a:spcBef>
            </a:pPr>
            <a:r>
              <a:rPr lang="en-US" dirty="0" smtClean="0"/>
              <a:t>A risk envelope of potential ultimate settlement values </a:t>
            </a:r>
            <a:r>
              <a:rPr lang="en-US" i="1" u="sng" dirty="0"/>
              <a:t>or </a:t>
            </a:r>
            <a:r>
              <a:rPr lang="en-US" i="1" u="sng" dirty="0" smtClean="0"/>
              <a:t>interim future hedge </a:t>
            </a:r>
            <a:r>
              <a:rPr lang="en-US" i="1" u="sng" dirty="0"/>
              <a:t>opportunities</a:t>
            </a:r>
            <a:r>
              <a:rPr lang="en-US" dirty="0"/>
              <a:t> can </a:t>
            </a:r>
            <a:r>
              <a:rPr lang="en-US" dirty="0" smtClean="0"/>
              <a:t>be determined based on daily volatility propagated over the time to settlement (Top graph).</a:t>
            </a:r>
          </a:p>
          <a:p>
            <a:pPr marL="58738" indent="0" algn="just">
              <a:spcBef>
                <a:spcPts val="1200"/>
              </a:spcBef>
            </a:pPr>
            <a:r>
              <a:rPr lang="en-US" dirty="0" smtClean="0"/>
              <a:t>The second graph shows the potential probability distribution one year from now at 2 sigma. </a:t>
            </a:r>
          </a:p>
          <a:p>
            <a:pPr marL="58738" indent="0" algn="just">
              <a:spcBef>
                <a:spcPts val="1200"/>
              </a:spcBef>
            </a:pPr>
            <a:endParaRPr lang="en-US" sz="1400" dirty="0" smtClean="0"/>
          </a:p>
          <a:p>
            <a:pPr marL="58738" indent="0" algn="just">
              <a:spcBef>
                <a:spcPts val="1200"/>
              </a:spcBef>
            </a:pPr>
            <a:r>
              <a:rPr lang="en-US" sz="1400" dirty="0" smtClean="0"/>
              <a:t>(2 sigma means all but 2.3% of potential outcomes on the top and 2.3% on the bottom)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75198" y="3525927"/>
            <a:ext cx="3990500" cy="2817174"/>
            <a:chOff x="4775198" y="1070593"/>
            <a:chExt cx="3990500" cy="28171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5198" y="1070593"/>
              <a:ext cx="3990500" cy="28171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04630" y="1460287"/>
              <a:ext cx="1761068" cy="54631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dirty="0" smtClean="0">
                  <a:latin typeface="Candara" pitchFamily="34" charset="0"/>
                </a:rPr>
                <a:t>Probability of ultimate settlements one-year from current $4.00 futures value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190" y="1169970"/>
            <a:ext cx="3981345" cy="24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242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Volatility </a:t>
            </a:r>
            <a:r>
              <a:rPr lang="en-US" dirty="0" smtClean="0"/>
              <a:t>&amp; Risk Are Anything </a:t>
            </a:r>
            <a:r>
              <a:rPr lang="en-US" dirty="0"/>
              <a:t>But </a:t>
            </a:r>
            <a:r>
              <a:rPr lang="en-US" dirty="0" smtClean="0"/>
              <a:t>Static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Risk Must Be Monitored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31612" y="5537201"/>
            <a:ext cx="8131387" cy="719667"/>
          </a:xfrm>
        </p:spPr>
        <p:txBody>
          <a:bodyPr/>
          <a:lstStyle/>
          <a:p>
            <a:r>
              <a:rPr lang="en-US" dirty="0" smtClean="0"/>
              <a:t>In conjunction with early emergence of price increases, 2-sigma risk will warn of forward price spikes, but it must be monitored.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052240"/>
            <a:ext cx="8229600" cy="3281265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582505" y="1230725"/>
            <a:ext cx="8131387" cy="719667"/>
          </a:xfrm>
          <a:prstGeom prst="rect">
            <a:avLst/>
          </a:prstGeom>
        </p:spPr>
        <p:txBody>
          <a:bodyPr/>
          <a:lstStyle>
            <a:lvl1pPr marL="274320" indent="-192024" algn="l" rtl="0" eaLnBrk="1" latinLnBrk="0" hangingPunct="1">
              <a:spcBef>
                <a:spcPts val="450"/>
              </a:spcBef>
              <a:buClr>
                <a:schemeClr val="accent3"/>
              </a:buClr>
              <a:buFontTx/>
              <a:buNone/>
              <a:defRPr kumimoji="0" sz="1800" kern="120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450"/>
              </a:spcBef>
              <a:buClr>
                <a:schemeClr val="accent2"/>
              </a:buClr>
              <a:buFontTx/>
              <a:buBlip>
                <a:blip r:embed="rId3"/>
              </a:buBlip>
              <a:defRPr kumimoji="0" sz="1500" kern="120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2pPr>
            <a:lvl3pPr marL="775097" indent="-254794" algn="l" rtl="0" eaLnBrk="1" latinLnBrk="0" hangingPunct="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kumimoji="0" sz="1500" kern="120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3pPr>
            <a:lvl4pPr marL="946547" indent="-254794" algn="l" rtl="0" eaLnBrk="1" latinLnBrk="0" hangingPunct="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Candara" pitchFamily="34" charset="0"/>
              <a:buChar char="―"/>
              <a:defRPr kumimoji="0" sz="1500" kern="120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4pPr>
            <a:lvl5pPr marL="1159669" indent="-129779" algn="l" rtl="0" eaLnBrk="1" latinLnBrk="0" hangingPunct="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kumimoji="0" sz="1500" kern="1200">
                <a:solidFill>
                  <a:schemeClr val="accent4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3"/>
              </a:buClr>
              <a:buFont typeface="Georgia"/>
              <a:buChar char="▫"/>
              <a:defRPr kumimoji="0" sz="135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3"/>
              </a:buClr>
              <a:buFont typeface="Georgia"/>
              <a:buChar char="▫"/>
              <a:defRPr kumimoji="0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3"/>
              </a:buClr>
              <a:buFont typeface="Georgia"/>
              <a:buChar char="◦"/>
              <a:defRPr kumimoji="0" sz="11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3"/>
              </a:buClr>
              <a:buFont typeface="Georgia"/>
              <a:buChar char="◦"/>
              <a:defRPr kumimoji="0" sz="105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2-sigma upside risk, as presented here in red, indicates the potential upside price risk in $/</a:t>
            </a:r>
            <a:r>
              <a:rPr lang="en-US" dirty="0" err="1" smtClean="0"/>
              <a:t>Dth</a:t>
            </a:r>
            <a:r>
              <a:rPr lang="en-US" dirty="0" smtClean="0"/>
              <a:t> that would only be exceeded 2.3% of the time within </a:t>
            </a:r>
            <a:r>
              <a:rPr lang="en-US" dirty="0"/>
              <a:t>2 weeks .  </a:t>
            </a:r>
          </a:p>
        </p:txBody>
      </p:sp>
    </p:spTree>
    <p:extLst>
      <p:ext uri="{BB962C8B-B14F-4D97-AF65-F5344CB8AC3E}">
        <p14:creationId xmlns:p14="http://schemas.microsoft.com/office/powerpoint/2010/main" val="4437358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More on Properties of Futures Prices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>
          <a:xfrm>
            <a:off x="4529667" y="1157723"/>
            <a:ext cx="4434522" cy="4991946"/>
          </a:xfrm>
        </p:spPr>
        <p:txBody>
          <a:bodyPr/>
          <a:lstStyle/>
          <a:p>
            <a:pPr marL="58738" indent="0" algn="just">
              <a:spcBef>
                <a:spcPts val="1200"/>
              </a:spcBef>
            </a:pPr>
            <a:r>
              <a:rPr lang="en-US" dirty="0" smtClean="0"/>
              <a:t>Note:</a:t>
            </a:r>
          </a:p>
          <a:p>
            <a:pPr marL="347663" lvl="1" indent="-228600" algn="just">
              <a:spcAft>
                <a:spcPts val="300"/>
              </a:spcAft>
              <a:buBlip>
                <a:blip r:embed="rId2"/>
              </a:buBlip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Upside extreme outcomes are far greater 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in magnitude than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downside extremes because prices are constrained to 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no less than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zero on the downside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.  (Log normally distributed)</a:t>
            </a:r>
            <a:endParaRPr lang="en-US" sz="1500" dirty="0">
              <a:solidFill>
                <a:schemeClr val="accent4">
                  <a:lumMod val="75000"/>
                </a:schemeClr>
              </a:solidFill>
            </a:endParaRPr>
          </a:p>
          <a:p>
            <a:pPr marL="347663" lvl="1" indent="-228600" algn="just">
              <a:spcAft>
                <a:spcPts val="300"/>
              </a:spcAft>
              <a:buBlip>
                <a:blip r:embed="rId2"/>
              </a:buBlip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The risk is proportionate to the square root of the time 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it accumulates.  This will facilitate management by “holding period.”</a:t>
            </a:r>
          </a:p>
          <a:p>
            <a:pPr marL="347663" lvl="1" indent="-228600" algn="just">
              <a:spcAft>
                <a:spcPts val="300"/>
              </a:spcAft>
              <a:buBlip>
                <a:blip r:embed="rId2"/>
              </a:buBlip>
            </a:pPr>
            <a:endParaRPr lang="en-US" sz="1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7663" lvl="1" indent="-228600" algn="just">
              <a:spcAft>
                <a:spcPts val="300"/>
              </a:spcAft>
              <a:buBlip>
                <a:blip r:embed="rId2"/>
              </a:buBlip>
            </a:pPr>
            <a:endParaRPr lang="en-US" sz="1500" dirty="0">
              <a:solidFill>
                <a:schemeClr val="accent4">
                  <a:lumMod val="75000"/>
                </a:schemeClr>
              </a:solidFill>
            </a:endParaRPr>
          </a:p>
          <a:p>
            <a:pPr marL="119063" lvl="1" indent="0" algn="just">
              <a:spcAft>
                <a:spcPts val="300"/>
              </a:spcAft>
              <a:buNone/>
            </a:pP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And . . .</a:t>
            </a:r>
          </a:p>
          <a:p>
            <a:pPr marL="347663" lvl="1" indent="-228600" algn="just">
              <a:spcAft>
                <a:spcPts val="300"/>
              </a:spcAft>
              <a:buBlip>
                <a:blip r:embed="rId2"/>
              </a:buBlip>
            </a:pP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Since the probability-weighted expected value is the mean of the distribution, the most likely outcomes fall on the downside which counterbalances the greater magnitude of potential upside price movements.</a:t>
            </a:r>
            <a:endParaRPr lang="en-US" sz="15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2" y="3447124"/>
            <a:ext cx="3990500" cy="2817174"/>
            <a:chOff x="4775198" y="1070593"/>
            <a:chExt cx="3990500" cy="28171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5198" y="1070593"/>
              <a:ext cx="3990500" cy="28171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04630" y="1460287"/>
              <a:ext cx="1761068" cy="546311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dirty="0" smtClean="0">
                  <a:latin typeface="Candara" pitchFamily="34" charset="0"/>
                </a:rPr>
                <a:t>Probability of ultimate settlements one-year from current $4.00 futures value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94" y="1091167"/>
            <a:ext cx="3981345" cy="24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19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3266" y="1794932"/>
            <a:ext cx="2252134" cy="3967926"/>
          </a:xfrm>
        </p:spPr>
        <p:txBody>
          <a:bodyPr>
            <a:normAutofit/>
          </a:bodyPr>
          <a:lstStyle/>
          <a:p>
            <a:pPr marL="58738" indent="0">
              <a:lnSpc>
                <a:spcPct val="100000"/>
              </a:lnSpc>
            </a:pPr>
            <a:r>
              <a:rPr lang="en-US" sz="1400" dirty="0" smtClean="0"/>
              <a:t>Why would anyone try to make one annual decision to manage this?</a:t>
            </a:r>
          </a:p>
          <a:p>
            <a:pPr marL="58738" indent="0">
              <a:lnSpc>
                <a:spcPct val="100000"/>
              </a:lnSpc>
            </a:pPr>
            <a:endParaRPr lang="en-US" sz="1400" dirty="0"/>
          </a:p>
          <a:p>
            <a:pPr marL="58738" indent="0">
              <a:lnSpc>
                <a:spcPct val="100000"/>
              </a:lnSpc>
            </a:pPr>
            <a:endParaRPr lang="en-US" sz="1400" dirty="0" smtClean="0"/>
          </a:p>
          <a:p>
            <a:pPr marL="398463" indent="0">
              <a:lnSpc>
                <a:spcPct val="100000"/>
              </a:lnSpc>
            </a:pPr>
            <a:endParaRPr lang="en-US" sz="1400" dirty="0" smtClean="0">
              <a:solidFill>
                <a:srgbClr val="C00000"/>
              </a:solidFill>
            </a:endParaRPr>
          </a:p>
          <a:p>
            <a:pPr marL="398463" indent="0">
              <a:lnSpc>
                <a:spcPct val="100000"/>
              </a:lnSpc>
            </a:pPr>
            <a:r>
              <a:rPr lang="en-US" sz="1400" dirty="0" smtClean="0">
                <a:solidFill>
                  <a:srgbClr val="C00000"/>
                </a:solidFill>
              </a:rPr>
              <a:t>A full year’s risk span</a:t>
            </a:r>
          </a:p>
          <a:p>
            <a:pPr marL="398463" indent="0">
              <a:lnSpc>
                <a:spcPct val="100000"/>
              </a:lnSpc>
            </a:pPr>
            <a:endParaRPr lang="en-US" sz="1400" dirty="0">
              <a:solidFill>
                <a:srgbClr val="C00000"/>
              </a:solidFill>
            </a:endParaRPr>
          </a:p>
          <a:p>
            <a:pPr marL="398463" indent="0">
              <a:lnSpc>
                <a:spcPct val="100000"/>
              </a:lnSpc>
            </a:pPr>
            <a:endParaRPr lang="en-US" sz="1400" dirty="0" smtClean="0">
              <a:solidFill>
                <a:srgbClr val="C00000"/>
              </a:solidFill>
            </a:endParaRPr>
          </a:p>
          <a:p>
            <a:pPr marL="398463" indent="0">
              <a:lnSpc>
                <a:spcPct val="100000"/>
              </a:lnSpc>
            </a:pPr>
            <a:endParaRPr lang="en-US" sz="1400" dirty="0">
              <a:solidFill>
                <a:srgbClr val="C00000"/>
              </a:solidFill>
            </a:endParaRPr>
          </a:p>
          <a:p>
            <a:pPr marL="398463" indent="0">
              <a:lnSpc>
                <a:spcPct val="100000"/>
              </a:lnSpc>
            </a:pPr>
            <a:endParaRPr lang="en-US" sz="1400" dirty="0" smtClean="0">
              <a:solidFill>
                <a:srgbClr val="C00000"/>
              </a:solidFill>
            </a:endParaRPr>
          </a:p>
          <a:p>
            <a:pPr marL="58738" indent="0">
              <a:lnSpc>
                <a:spcPct val="100000"/>
              </a:lnSpc>
            </a:pPr>
            <a:r>
              <a:rPr lang="en-US" sz="1400" dirty="0" smtClean="0"/>
              <a:t>When a two-week horizon &amp; hedge review (holding period) allows them to manage much smaller risk increments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56" y="1482698"/>
            <a:ext cx="6199510" cy="3788062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6654802" y="2532888"/>
            <a:ext cx="295484" cy="1625600"/>
          </a:xfrm>
          <a:prstGeom prst="rightBrace">
            <a:avLst>
              <a:gd name="adj1" fmla="val 5991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76402" y="3564467"/>
            <a:ext cx="6753314" cy="2373730"/>
            <a:chOff x="1676402" y="3564467"/>
            <a:chExt cx="6753314" cy="2373730"/>
          </a:xfrm>
        </p:grpSpPr>
        <p:sp>
          <p:nvSpPr>
            <p:cNvPr id="7" name="Oval 6"/>
            <p:cNvSpPr/>
            <p:nvPr/>
          </p:nvSpPr>
          <p:spPr>
            <a:xfrm>
              <a:off x="1676402" y="3564467"/>
              <a:ext cx="152398" cy="214428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28800" y="3867935"/>
              <a:ext cx="6600916" cy="2070262"/>
            </a:xfrm>
            <a:custGeom>
              <a:avLst/>
              <a:gdLst>
                <a:gd name="connsiteX0" fmla="*/ 6731000 w 6731000"/>
                <a:gd name="connsiteY0" fmla="*/ 1227667 h 1989036"/>
                <a:gd name="connsiteX1" fmla="*/ 2286000 w 6731000"/>
                <a:gd name="connsiteY1" fmla="*/ 1938867 h 1989036"/>
                <a:gd name="connsiteX2" fmla="*/ 0 w 6731000"/>
                <a:gd name="connsiteY2" fmla="*/ 0 h 1989036"/>
                <a:gd name="connsiteX0" fmla="*/ 7096172 w 7096172"/>
                <a:gd name="connsiteY0" fmla="*/ 1591734 h 2068537"/>
                <a:gd name="connsiteX1" fmla="*/ 2286000 w 7096172"/>
                <a:gd name="connsiteY1" fmla="*/ 1938867 h 2068537"/>
                <a:gd name="connsiteX2" fmla="*/ 0 w 7096172"/>
                <a:gd name="connsiteY2" fmla="*/ 0 h 2068537"/>
                <a:gd name="connsiteX0" fmla="*/ 7096172 w 7096172"/>
                <a:gd name="connsiteY0" fmla="*/ 1591734 h 2075699"/>
                <a:gd name="connsiteX1" fmla="*/ 5793396 w 7096172"/>
                <a:gd name="connsiteY1" fmla="*/ 1879600 h 2075699"/>
                <a:gd name="connsiteX2" fmla="*/ 2286000 w 7096172"/>
                <a:gd name="connsiteY2" fmla="*/ 1938867 h 2075699"/>
                <a:gd name="connsiteX3" fmla="*/ 0 w 7096172"/>
                <a:gd name="connsiteY3" fmla="*/ 0 h 2075699"/>
                <a:gd name="connsiteX0" fmla="*/ 7096172 w 7578740"/>
                <a:gd name="connsiteY0" fmla="*/ 1591734 h 2023481"/>
                <a:gd name="connsiteX1" fmla="*/ 7303430 w 7578740"/>
                <a:gd name="connsiteY1" fmla="*/ 1667933 h 2023481"/>
                <a:gd name="connsiteX2" fmla="*/ 2286000 w 7578740"/>
                <a:gd name="connsiteY2" fmla="*/ 1938867 h 2023481"/>
                <a:gd name="connsiteX3" fmla="*/ 0 w 7578740"/>
                <a:gd name="connsiteY3" fmla="*/ 0 h 2023481"/>
                <a:gd name="connsiteX0" fmla="*/ 6997478 w 7563943"/>
                <a:gd name="connsiteY0" fmla="*/ 1261534 h 2023481"/>
                <a:gd name="connsiteX1" fmla="*/ 7303430 w 7563943"/>
                <a:gd name="connsiteY1" fmla="*/ 1667933 h 2023481"/>
                <a:gd name="connsiteX2" fmla="*/ 2286000 w 7563943"/>
                <a:gd name="connsiteY2" fmla="*/ 1938867 h 2023481"/>
                <a:gd name="connsiteX3" fmla="*/ 0 w 7563943"/>
                <a:gd name="connsiteY3" fmla="*/ 0 h 2023481"/>
                <a:gd name="connsiteX0" fmla="*/ 6997478 w 7083498"/>
                <a:gd name="connsiteY0" fmla="*/ 1261534 h 2026734"/>
                <a:gd name="connsiteX1" fmla="*/ 6691521 w 7083498"/>
                <a:gd name="connsiteY1" fmla="*/ 1684866 h 2026734"/>
                <a:gd name="connsiteX2" fmla="*/ 2286000 w 7083498"/>
                <a:gd name="connsiteY2" fmla="*/ 1938867 h 2026734"/>
                <a:gd name="connsiteX3" fmla="*/ 0 w 7083498"/>
                <a:gd name="connsiteY3" fmla="*/ 0 h 2026734"/>
                <a:gd name="connsiteX0" fmla="*/ 6997478 w 7083499"/>
                <a:gd name="connsiteY0" fmla="*/ 1261534 h 2026734"/>
                <a:gd name="connsiteX1" fmla="*/ 6691521 w 7083499"/>
                <a:gd name="connsiteY1" fmla="*/ 1684866 h 2026734"/>
                <a:gd name="connsiteX2" fmla="*/ 2286000 w 7083499"/>
                <a:gd name="connsiteY2" fmla="*/ 1938867 h 2026734"/>
                <a:gd name="connsiteX3" fmla="*/ 0 w 7083499"/>
                <a:gd name="connsiteY3" fmla="*/ 0 h 2026734"/>
                <a:gd name="connsiteX0" fmla="*/ 6997478 w 7600731"/>
                <a:gd name="connsiteY0" fmla="*/ 1261534 h 2070111"/>
                <a:gd name="connsiteX1" fmla="*/ 7346134 w 7600731"/>
                <a:gd name="connsiteY1" fmla="*/ 1913466 h 2070111"/>
                <a:gd name="connsiteX2" fmla="*/ 2286000 w 7600731"/>
                <a:gd name="connsiteY2" fmla="*/ 1938867 h 2070111"/>
                <a:gd name="connsiteX3" fmla="*/ 0 w 7600731"/>
                <a:gd name="connsiteY3" fmla="*/ 0 h 2070111"/>
                <a:gd name="connsiteX0" fmla="*/ 7017020 w 7597979"/>
                <a:gd name="connsiteY0" fmla="*/ 1507067 h 2073504"/>
                <a:gd name="connsiteX1" fmla="*/ 7346134 w 7597979"/>
                <a:gd name="connsiteY1" fmla="*/ 1913466 h 2073504"/>
                <a:gd name="connsiteX2" fmla="*/ 2286000 w 7597979"/>
                <a:gd name="connsiteY2" fmla="*/ 1938867 h 2073504"/>
                <a:gd name="connsiteX3" fmla="*/ 0 w 7597979"/>
                <a:gd name="connsiteY3" fmla="*/ 0 h 2073504"/>
                <a:gd name="connsiteX0" fmla="*/ 7017020 w 7580851"/>
                <a:gd name="connsiteY0" fmla="*/ 1507067 h 2073504"/>
                <a:gd name="connsiteX1" fmla="*/ 7346134 w 7580851"/>
                <a:gd name="connsiteY1" fmla="*/ 1913466 h 2073504"/>
                <a:gd name="connsiteX2" fmla="*/ 2286000 w 7580851"/>
                <a:gd name="connsiteY2" fmla="*/ 1938867 h 2073504"/>
                <a:gd name="connsiteX3" fmla="*/ 0 w 7580851"/>
                <a:gd name="connsiteY3" fmla="*/ 0 h 2073504"/>
                <a:gd name="connsiteX0" fmla="*/ 7017020 w 7580851"/>
                <a:gd name="connsiteY0" fmla="*/ 1507067 h 2073504"/>
                <a:gd name="connsiteX1" fmla="*/ 7346134 w 7580851"/>
                <a:gd name="connsiteY1" fmla="*/ 1913466 h 2073504"/>
                <a:gd name="connsiteX2" fmla="*/ 2286000 w 7580851"/>
                <a:gd name="connsiteY2" fmla="*/ 1938867 h 2073504"/>
                <a:gd name="connsiteX3" fmla="*/ 0 w 7580851"/>
                <a:gd name="connsiteY3" fmla="*/ 0 h 2073504"/>
                <a:gd name="connsiteX0" fmla="*/ 7017020 w 7675021"/>
                <a:gd name="connsiteY0" fmla="*/ 1507067 h 2072972"/>
                <a:gd name="connsiteX1" fmla="*/ 7161663 w 7675021"/>
                <a:gd name="connsiteY1" fmla="*/ 1520146 h 2072972"/>
                <a:gd name="connsiteX2" fmla="*/ 7346134 w 7675021"/>
                <a:gd name="connsiteY2" fmla="*/ 1913466 h 2072972"/>
                <a:gd name="connsiteX3" fmla="*/ 2286000 w 7675021"/>
                <a:gd name="connsiteY3" fmla="*/ 1938867 h 2072972"/>
                <a:gd name="connsiteX4" fmla="*/ 0 w 7675021"/>
                <a:gd name="connsiteY4" fmla="*/ 0 h 2072972"/>
                <a:gd name="connsiteX0" fmla="*/ 7017020 w 7793174"/>
                <a:gd name="connsiteY0" fmla="*/ 1507067 h 2070262"/>
                <a:gd name="connsiteX1" fmla="*/ 7503626 w 7793174"/>
                <a:gd name="connsiteY1" fmla="*/ 1587879 h 2070262"/>
                <a:gd name="connsiteX2" fmla="*/ 7346134 w 7793174"/>
                <a:gd name="connsiteY2" fmla="*/ 1913466 h 2070262"/>
                <a:gd name="connsiteX3" fmla="*/ 2286000 w 7793174"/>
                <a:gd name="connsiteY3" fmla="*/ 1938867 h 2070262"/>
                <a:gd name="connsiteX4" fmla="*/ 0 w 7793174"/>
                <a:gd name="connsiteY4" fmla="*/ 0 h 20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3174" h="2070262">
                  <a:moveTo>
                    <a:pt x="7017020" y="1507067"/>
                  </a:moveTo>
                  <a:cubicBezTo>
                    <a:pt x="7031357" y="1526180"/>
                    <a:pt x="7448774" y="1520146"/>
                    <a:pt x="7503626" y="1587879"/>
                  </a:cubicBezTo>
                  <a:cubicBezTo>
                    <a:pt x="7558478" y="1655612"/>
                    <a:pt x="8215738" y="1854968"/>
                    <a:pt x="7346134" y="1913466"/>
                  </a:cubicBezTo>
                  <a:cubicBezTo>
                    <a:pt x="6476530" y="1971964"/>
                    <a:pt x="3401254" y="2219678"/>
                    <a:pt x="2286000" y="1938867"/>
                  </a:cubicBezTo>
                  <a:cubicBezTo>
                    <a:pt x="1170747" y="1658056"/>
                    <a:pt x="582083" y="867128"/>
                    <a:pt x="0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  <a:headEnd type="oval" w="sm" len="med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79009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Volatility Translates to 2-Sided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534400" cy="5105400"/>
          </a:xfrm>
        </p:spPr>
        <p:txBody>
          <a:bodyPr/>
          <a:lstStyle/>
          <a:p>
            <a:r>
              <a:rPr lang="en-US" dirty="0" smtClean="0"/>
              <a:t>Upside Risk (Potential High Cost of Service)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Downside Risk (Potential Foregone Participation in Cost Declines, i.e., Hedge Losses)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86765" y="5943601"/>
            <a:ext cx="2895600" cy="3809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err="1" smtClean="0">
                <a:latin typeface="Candara" pitchFamily="34" charset="0"/>
              </a:rPr>
              <a:t>MtM</a:t>
            </a:r>
            <a:r>
              <a:rPr lang="en-US" sz="1400" dirty="0" smtClean="0">
                <a:latin typeface="Candara" pitchFamily="34" charset="0"/>
              </a:rPr>
              <a:t> = Mark to Market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218685" y="2933170"/>
            <a:ext cx="148167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3657600"/>
            <a:ext cx="65532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045029" y="2478974"/>
            <a:ext cx="2248394" cy="569026"/>
          </a:xfrm>
          <a:custGeom>
            <a:avLst/>
            <a:gdLst>
              <a:gd name="connsiteX0" fmla="*/ 0 w 2248394"/>
              <a:gd name="connsiteY0" fmla="*/ 318654 h 583870"/>
              <a:gd name="connsiteX1" fmla="*/ 593766 w 2248394"/>
              <a:gd name="connsiteY1" fmla="*/ 33647 h 583870"/>
              <a:gd name="connsiteX2" fmla="*/ 866898 w 2248394"/>
              <a:gd name="connsiteY2" fmla="*/ 520535 h 583870"/>
              <a:gd name="connsiteX3" fmla="*/ 1425039 w 2248394"/>
              <a:gd name="connsiteY3" fmla="*/ 413657 h 583870"/>
              <a:gd name="connsiteX4" fmla="*/ 1567542 w 2248394"/>
              <a:gd name="connsiteY4" fmla="*/ 294904 h 583870"/>
              <a:gd name="connsiteX5" fmla="*/ 2149433 w 2248394"/>
              <a:gd name="connsiteY5" fmla="*/ 449283 h 583870"/>
              <a:gd name="connsiteX6" fmla="*/ 2161309 w 2248394"/>
              <a:gd name="connsiteY6" fmla="*/ 461158 h 583870"/>
              <a:gd name="connsiteX0" fmla="*/ 0 w 2248394"/>
              <a:gd name="connsiteY0" fmla="*/ 318654 h 569026"/>
              <a:gd name="connsiteX1" fmla="*/ 593766 w 2248394"/>
              <a:gd name="connsiteY1" fmla="*/ 33647 h 569026"/>
              <a:gd name="connsiteX2" fmla="*/ 866898 w 2248394"/>
              <a:gd name="connsiteY2" fmla="*/ 520535 h 569026"/>
              <a:gd name="connsiteX3" fmla="*/ 1317171 w 2248394"/>
              <a:gd name="connsiteY3" fmla="*/ 324592 h 569026"/>
              <a:gd name="connsiteX4" fmla="*/ 1567542 w 2248394"/>
              <a:gd name="connsiteY4" fmla="*/ 294904 h 569026"/>
              <a:gd name="connsiteX5" fmla="*/ 2149433 w 2248394"/>
              <a:gd name="connsiteY5" fmla="*/ 449283 h 569026"/>
              <a:gd name="connsiteX6" fmla="*/ 2161309 w 2248394"/>
              <a:gd name="connsiteY6" fmla="*/ 461158 h 56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394" h="569026">
                <a:moveTo>
                  <a:pt x="0" y="318654"/>
                </a:moveTo>
                <a:cubicBezTo>
                  <a:pt x="224641" y="159327"/>
                  <a:pt x="449283" y="0"/>
                  <a:pt x="593766" y="33647"/>
                </a:cubicBezTo>
                <a:cubicBezTo>
                  <a:pt x="738249" y="67294"/>
                  <a:pt x="746331" y="472044"/>
                  <a:pt x="866898" y="520535"/>
                </a:cubicBezTo>
                <a:cubicBezTo>
                  <a:pt x="987465" y="569026"/>
                  <a:pt x="1200397" y="362197"/>
                  <a:pt x="1317171" y="324592"/>
                </a:cubicBezTo>
                <a:cubicBezTo>
                  <a:pt x="1433945" y="286987"/>
                  <a:pt x="1428832" y="274122"/>
                  <a:pt x="1567542" y="294904"/>
                </a:cubicBezTo>
                <a:cubicBezTo>
                  <a:pt x="1706252" y="315686"/>
                  <a:pt x="2050472" y="421574"/>
                  <a:pt x="2149433" y="449283"/>
                </a:cubicBezTo>
                <a:cubicBezTo>
                  <a:pt x="2248394" y="476992"/>
                  <a:pt x="2204851" y="469075"/>
                  <a:pt x="2161309" y="461158"/>
                </a:cubicBezTo>
              </a:path>
            </a:pathLst>
          </a:cu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218213" y="2367378"/>
            <a:ext cx="1436914" cy="584629"/>
          </a:xfrm>
          <a:custGeom>
            <a:avLst/>
            <a:gdLst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700644 w 1436914"/>
              <a:gd name="connsiteY3" fmla="*/ 142504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667987 w 1436914"/>
              <a:gd name="connsiteY3" fmla="*/ 173182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14" h="855024">
                <a:moveTo>
                  <a:pt x="0" y="855024"/>
                </a:moveTo>
                <a:cubicBezTo>
                  <a:pt x="33647" y="782782"/>
                  <a:pt x="67294" y="710540"/>
                  <a:pt x="130629" y="629392"/>
                </a:cubicBezTo>
                <a:cubicBezTo>
                  <a:pt x="193964" y="548244"/>
                  <a:pt x="290450" y="444170"/>
                  <a:pt x="380010" y="368135"/>
                </a:cubicBezTo>
                <a:cubicBezTo>
                  <a:pt x="469570" y="292100"/>
                  <a:pt x="541317" y="228600"/>
                  <a:pt x="667987" y="173182"/>
                </a:cubicBezTo>
                <a:cubicBezTo>
                  <a:pt x="794657" y="117764"/>
                  <a:pt x="1011877" y="64490"/>
                  <a:pt x="1140031" y="35626"/>
                </a:cubicBezTo>
                <a:cubicBezTo>
                  <a:pt x="1268186" y="6762"/>
                  <a:pt x="1349828" y="5937"/>
                  <a:pt x="1436914" y="0"/>
                </a:cubicBezTo>
              </a:path>
            </a:pathLst>
          </a:custGeom>
          <a:ln>
            <a:prstDash val="sysDot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90600" y="4536374"/>
            <a:ext cx="2248394" cy="569026"/>
          </a:xfrm>
          <a:custGeom>
            <a:avLst/>
            <a:gdLst>
              <a:gd name="connsiteX0" fmla="*/ 0 w 2248394"/>
              <a:gd name="connsiteY0" fmla="*/ 318654 h 583870"/>
              <a:gd name="connsiteX1" fmla="*/ 593766 w 2248394"/>
              <a:gd name="connsiteY1" fmla="*/ 33647 h 583870"/>
              <a:gd name="connsiteX2" fmla="*/ 866898 w 2248394"/>
              <a:gd name="connsiteY2" fmla="*/ 520535 h 583870"/>
              <a:gd name="connsiteX3" fmla="*/ 1425039 w 2248394"/>
              <a:gd name="connsiteY3" fmla="*/ 413657 h 583870"/>
              <a:gd name="connsiteX4" fmla="*/ 1567542 w 2248394"/>
              <a:gd name="connsiteY4" fmla="*/ 294904 h 583870"/>
              <a:gd name="connsiteX5" fmla="*/ 2149433 w 2248394"/>
              <a:gd name="connsiteY5" fmla="*/ 449283 h 583870"/>
              <a:gd name="connsiteX6" fmla="*/ 2161309 w 2248394"/>
              <a:gd name="connsiteY6" fmla="*/ 461158 h 583870"/>
              <a:gd name="connsiteX0" fmla="*/ 0 w 2248394"/>
              <a:gd name="connsiteY0" fmla="*/ 318654 h 569026"/>
              <a:gd name="connsiteX1" fmla="*/ 593766 w 2248394"/>
              <a:gd name="connsiteY1" fmla="*/ 33647 h 569026"/>
              <a:gd name="connsiteX2" fmla="*/ 866898 w 2248394"/>
              <a:gd name="connsiteY2" fmla="*/ 520535 h 569026"/>
              <a:gd name="connsiteX3" fmla="*/ 1317171 w 2248394"/>
              <a:gd name="connsiteY3" fmla="*/ 324592 h 569026"/>
              <a:gd name="connsiteX4" fmla="*/ 1567542 w 2248394"/>
              <a:gd name="connsiteY4" fmla="*/ 294904 h 569026"/>
              <a:gd name="connsiteX5" fmla="*/ 2149433 w 2248394"/>
              <a:gd name="connsiteY5" fmla="*/ 449283 h 569026"/>
              <a:gd name="connsiteX6" fmla="*/ 2161309 w 2248394"/>
              <a:gd name="connsiteY6" fmla="*/ 461158 h 56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394" h="569026">
                <a:moveTo>
                  <a:pt x="0" y="318654"/>
                </a:moveTo>
                <a:cubicBezTo>
                  <a:pt x="224641" y="159327"/>
                  <a:pt x="449283" y="0"/>
                  <a:pt x="593766" y="33647"/>
                </a:cubicBezTo>
                <a:cubicBezTo>
                  <a:pt x="738249" y="67294"/>
                  <a:pt x="746331" y="472044"/>
                  <a:pt x="866898" y="520535"/>
                </a:cubicBezTo>
                <a:cubicBezTo>
                  <a:pt x="987465" y="569026"/>
                  <a:pt x="1200397" y="362197"/>
                  <a:pt x="1317171" y="324592"/>
                </a:cubicBezTo>
                <a:cubicBezTo>
                  <a:pt x="1433945" y="286987"/>
                  <a:pt x="1428832" y="274122"/>
                  <a:pt x="1567542" y="294904"/>
                </a:cubicBezTo>
                <a:cubicBezTo>
                  <a:pt x="1706252" y="315686"/>
                  <a:pt x="2050472" y="421574"/>
                  <a:pt x="2149433" y="449283"/>
                </a:cubicBezTo>
                <a:cubicBezTo>
                  <a:pt x="2248394" y="476992"/>
                  <a:pt x="2204851" y="469075"/>
                  <a:pt x="2161309" y="461158"/>
                </a:cubicBezTo>
              </a:path>
            </a:pathLst>
          </a:cu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315724" flipH="1" flipV="1">
            <a:off x="3217269" y="5009924"/>
            <a:ext cx="1420302" cy="303630"/>
          </a:xfrm>
          <a:custGeom>
            <a:avLst/>
            <a:gdLst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700644 w 1436914"/>
              <a:gd name="connsiteY3" fmla="*/ 142504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667987 w 1436914"/>
              <a:gd name="connsiteY3" fmla="*/ 173182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686806 w 1436914"/>
              <a:gd name="connsiteY3" fmla="*/ 278643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98789 w 1436914"/>
              <a:gd name="connsiteY2" fmla="*/ 526267 h 855024"/>
              <a:gd name="connsiteX3" fmla="*/ 686806 w 1436914"/>
              <a:gd name="connsiteY3" fmla="*/ 278643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  <a:gd name="connsiteX0" fmla="*/ 0 w 1436914"/>
              <a:gd name="connsiteY0" fmla="*/ 855024 h 855024"/>
              <a:gd name="connsiteX1" fmla="*/ 145643 w 1436914"/>
              <a:gd name="connsiteY1" fmla="*/ 766434 h 855024"/>
              <a:gd name="connsiteX2" fmla="*/ 398789 w 1436914"/>
              <a:gd name="connsiteY2" fmla="*/ 526267 h 855024"/>
              <a:gd name="connsiteX3" fmla="*/ 686806 w 1436914"/>
              <a:gd name="connsiteY3" fmla="*/ 278643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  <a:gd name="connsiteX0" fmla="*/ 0 w 1418053"/>
              <a:gd name="connsiteY0" fmla="*/ 907811 h 907810"/>
              <a:gd name="connsiteX1" fmla="*/ 126782 w 1418053"/>
              <a:gd name="connsiteY1" fmla="*/ 766434 h 907810"/>
              <a:gd name="connsiteX2" fmla="*/ 379928 w 1418053"/>
              <a:gd name="connsiteY2" fmla="*/ 526267 h 907810"/>
              <a:gd name="connsiteX3" fmla="*/ 667945 w 1418053"/>
              <a:gd name="connsiteY3" fmla="*/ 278643 h 907810"/>
              <a:gd name="connsiteX4" fmla="*/ 1121170 w 1418053"/>
              <a:gd name="connsiteY4" fmla="*/ 35626 h 907810"/>
              <a:gd name="connsiteX5" fmla="*/ 1418053 w 1418053"/>
              <a:gd name="connsiteY5" fmla="*/ 0 h 90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8053" h="907810">
                <a:moveTo>
                  <a:pt x="0" y="907811"/>
                </a:moveTo>
                <a:cubicBezTo>
                  <a:pt x="33647" y="835569"/>
                  <a:pt x="63461" y="830025"/>
                  <a:pt x="126782" y="766434"/>
                </a:cubicBezTo>
                <a:cubicBezTo>
                  <a:pt x="190103" y="702843"/>
                  <a:pt x="289734" y="607565"/>
                  <a:pt x="379928" y="526267"/>
                </a:cubicBezTo>
                <a:cubicBezTo>
                  <a:pt x="470122" y="444969"/>
                  <a:pt x="544405" y="360416"/>
                  <a:pt x="667945" y="278643"/>
                </a:cubicBezTo>
                <a:cubicBezTo>
                  <a:pt x="791485" y="196870"/>
                  <a:pt x="993016" y="64490"/>
                  <a:pt x="1121170" y="35626"/>
                </a:cubicBezTo>
                <a:cubicBezTo>
                  <a:pt x="1249325" y="6762"/>
                  <a:pt x="1330967" y="5937"/>
                  <a:pt x="1418053" y="0"/>
                </a:cubicBezTo>
              </a:path>
            </a:pathLst>
          </a:cu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47800" y="3048000"/>
            <a:ext cx="1524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Hedged Cost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76400" y="2270166"/>
            <a:ext cx="1524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ndara" pitchFamily="34" charset="0"/>
              </a:rPr>
              <a:t>Market Cost</a:t>
            </a:r>
          </a:p>
        </p:txBody>
      </p:sp>
      <p:sp>
        <p:nvSpPr>
          <p:cNvPr id="33" name="Freeform 32"/>
          <p:cNvSpPr/>
          <p:nvPr/>
        </p:nvSpPr>
        <p:spPr>
          <a:xfrm>
            <a:off x="3200400" y="1660566"/>
            <a:ext cx="1436914" cy="1007424"/>
          </a:xfrm>
          <a:custGeom>
            <a:avLst/>
            <a:gdLst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700644 w 1436914"/>
              <a:gd name="connsiteY3" fmla="*/ 142504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667987 w 1436914"/>
              <a:gd name="connsiteY3" fmla="*/ 173182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14" h="855024">
                <a:moveTo>
                  <a:pt x="0" y="855024"/>
                </a:moveTo>
                <a:cubicBezTo>
                  <a:pt x="33647" y="782782"/>
                  <a:pt x="67294" y="710540"/>
                  <a:pt x="130629" y="629392"/>
                </a:cubicBezTo>
                <a:cubicBezTo>
                  <a:pt x="193964" y="548244"/>
                  <a:pt x="290450" y="444170"/>
                  <a:pt x="380010" y="368135"/>
                </a:cubicBezTo>
                <a:cubicBezTo>
                  <a:pt x="469570" y="292100"/>
                  <a:pt x="541317" y="228600"/>
                  <a:pt x="667987" y="173182"/>
                </a:cubicBezTo>
                <a:cubicBezTo>
                  <a:pt x="794657" y="117764"/>
                  <a:pt x="1011877" y="64490"/>
                  <a:pt x="1140031" y="35626"/>
                </a:cubicBezTo>
                <a:cubicBezTo>
                  <a:pt x="1268186" y="6762"/>
                  <a:pt x="1349828" y="5937"/>
                  <a:pt x="1436914" y="0"/>
                </a:cubicBezTo>
              </a:path>
            </a:pathLst>
          </a:custGeom>
          <a:ln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819366" y="4267200"/>
            <a:ext cx="1524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ndara" pitchFamily="34" charset="0"/>
              </a:rPr>
              <a:t>Market Cost</a:t>
            </a:r>
          </a:p>
        </p:txBody>
      </p:sp>
      <p:sp>
        <p:nvSpPr>
          <p:cNvPr id="36" name="Freeform 35"/>
          <p:cNvSpPr/>
          <p:nvPr/>
        </p:nvSpPr>
        <p:spPr>
          <a:xfrm flipV="1">
            <a:off x="3183466" y="4737098"/>
            <a:ext cx="1447800" cy="673102"/>
          </a:xfrm>
          <a:custGeom>
            <a:avLst/>
            <a:gdLst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700644 w 1436914"/>
              <a:gd name="connsiteY3" fmla="*/ 142504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667987 w 1436914"/>
              <a:gd name="connsiteY3" fmla="*/ 173182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14" h="855024">
                <a:moveTo>
                  <a:pt x="0" y="855024"/>
                </a:moveTo>
                <a:cubicBezTo>
                  <a:pt x="33647" y="782782"/>
                  <a:pt x="67294" y="710540"/>
                  <a:pt x="130629" y="629392"/>
                </a:cubicBezTo>
                <a:cubicBezTo>
                  <a:pt x="193964" y="548244"/>
                  <a:pt x="290450" y="444170"/>
                  <a:pt x="380010" y="368135"/>
                </a:cubicBezTo>
                <a:cubicBezTo>
                  <a:pt x="469570" y="292100"/>
                  <a:pt x="541317" y="228600"/>
                  <a:pt x="667987" y="173182"/>
                </a:cubicBezTo>
                <a:cubicBezTo>
                  <a:pt x="794657" y="117764"/>
                  <a:pt x="1011877" y="64490"/>
                  <a:pt x="1140031" y="35626"/>
                </a:cubicBezTo>
                <a:cubicBezTo>
                  <a:pt x="1268186" y="6762"/>
                  <a:pt x="1349828" y="5937"/>
                  <a:pt x="1436914" y="0"/>
                </a:cubicBezTo>
              </a:path>
            </a:pathLst>
          </a:custGeom>
          <a:ln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43000" y="5105400"/>
            <a:ext cx="1524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Hedged Cost</a:t>
            </a:r>
          </a:p>
        </p:txBody>
      </p:sp>
      <p:sp>
        <p:nvSpPr>
          <p:cNvPr id="38" name="Right Brace 37"/>
          <p:cNvSpPr/>
          <p:nvPr/>
        </p:nvSpPr>
        <p:spPr>
          <a:xfrm>
            <a:off x="4800600" y="2367378"/>
            <a:ext cx="304800" cy="604422"/>
          </a:xfrm>
          <a:prstGeom prst="rightBrace">
            <a:avLst>
              <a:gd name="adj1" fmla="val 5508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969000" y="2542804"/>
            <a:ext cx="2590800" cy="762000"/>
          </a:xfrm>
          <a:prstGeom prst="accentCallout2">
            <a:avLst>
              <a:gd name="adj1" fmla="val 18750"/>
              <a:gd name="adj2" fmla="val 109"/>
              <a:gd name="adj3" fmla="val 18750"/>
              <a:gd name="adj4" fmla="val -16667"/>
              <a:gd name="adj5" fmla="val 19974"/>
              <a:gd name="adj6" fmla="val -300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headEnd type="none" w="lg" len="lg"/>
            <a:tailEnd type="stealth" w="lg" len="lg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Candara" pitchFamily="34" charset="0"/>
              </a:rPr>
              <a:t>VaR-C</a:t>
            </a:r>
          </a:p>
          <a:p>
            <a:pPr algn="ctr"/>
            <a:r>
              <a:rPr lang="en-US" sz="1600" dirty="0" smtClean="0">
                <a:latin typeface="Candara" pitchFamily="34" charset="0"/>
              </a:rPr>
              <a:t>is the Potential Change in Forward Costs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52800" y="3048000"/>
            <a:ext cx="1295400" cy="381000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r>
              <a:rPr lang="en-US" sz="1400" dirty="0" smtClean="0">
                <a:latin typeface="Candara" pitchFamily="34" charset="0"/>
              </a:rPr>
              <a:t>Holding Period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19800" y="4655488"/>
            <a:ext cx="2667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headEnd type="none" w="lg" len="lg"/>
            <a:tailEnd type="stealth" w="lg" len="lg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Candara" pitchFamily="34" charset="0"/>
              </a:rPr>
              <a:t>VaR-L </a:t>
            </a:r>
          </a:p>
          <a:p>
            <a:pPr algn="ctr"/>
            <a:r>
              <a:rPr lang="en-US" sz="1400" dirty="0" smtClean="0">
                <a:latin typeface="Candara" pitchFamily="34" charset="0"/>
              </a:rPr>
              <a:t>is the Potential Change in MtM;</a:t>
            </a:r>
          </a:p>
          <a:p>
            <a:pPr algn="ctr"/>
            <a:r>
              <a:rPr lang="en-US" sz="1200" dirty="0" smtClean="0">
                <a:latin typeface="Candara" pitchFamily="34" charset="0"/>
              </a:rPr>
              <a:t>(In this case from a favorable to an unfavorable </a:t>
            </a:r>
            <a:r>
              <a:rPr lang="en-US" sz="1200" dirty="0" err="1" smtClean="0">
                <a:latin typeface="Candara" pitchFamily="34" charset="0"/>
              </a:rPr>
              <a:t>MtM</a:t>
            </a:r>
            <a:r>
              <a:rPr lang="en-US" sz="1200" dirty="0" smtClean="0">
                <a:latin typeface="Candara" pitchFamily="34" charset="0"/>
              </a:rPr>
              <a:t>)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42267" y="4724400"/>
            <a:ext cx="6928" cy="3657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724400" y="5245945"/>
            <a:ext cx="0" cy="182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59185" y="1143000"/>
            <a:ext cx="2667000" cy="609600"/>
          </a:xfrm>
          <a:prstGeom prst="accentCallout1">
            <a:avLst>
              <a:gd name="adj1" fmla="val 24594"/>
              <a:gd name="adj2" fmla="val 671"/>
              <a:gd name="adj3" fmla="val 78481"/>
              <a:gd name="adj4" fmla="val -28244"/>
            </a:avLst>
          </a:pr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stealth" w="lg" len="lg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andara" pitchFamily="34" charset="0"/>
              </a:rPr>
              <a:t>Volatility measurements indicate the magnitude of potential market price movements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6057" y="1982969"/>
            <a:ext cx="3040743" cy="266700"/>
          </a:xfrm>
          <a:prstGeom prst="accentCallout1">
            <a:avLst>
              <a:gd name="adj1" fmla="val 34623"/>
              <a:gd name="adj2" fmla="val 3362"/>
              <a:gd name="adj3" fmla="val 115676"/>
              <a:gd name="adj4" fmla="val -22456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stealth" w="lg" len="lg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ndara" pitchFamily="34" charset="0"/>
              </a:rPr>
              <a:t>Hedged Costs will migrate </a:t>
            </a:r>
            <a:r>
              <a:rPr lang="en-US" sz="1600" dirty="0" smtClean="0">
                <a:solidFill>
                  <a:srgbClr val="0070C0"/>
                </a:solidFill>
                <a:latin typeface="Candara" pitchFamily="34" charset="0"/>
              </a:rPr>
              <a:t>less</a:t>
            </a:r>
            <a:endParaRPr lang="en-US" sz="16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714" y="4724400"/>
            <a:ext cx="1074916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 smtClean="0">
                <a:solidFill>
                  <a:srgbClr val="00B050"/>
                </a:solidFill>
                <a:latin typeface="Candara" pitchFamily="34" charset="0"/>
              </a:rPr>
              <a:t>Current good </a:t>
            </a:r>
            <a:r>
              <a:rPr lang="en-US" sz="1100" dirty="0" err="1" smtClean="0">
                <a:solidFill>
                  <a:srgbClr val="00B050"/>
                </a:solidFill>
                <a:latin typeface="Candara" pitchFamily="34" charset="0"/>
              </a:rPr>
              <a:t>MtM</a:t>
            </a:r>
            <a:endParaRPr lang="en-US" sz="1100" dirty="0" smtClean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91652" y="5226988"/>
            <a:ext cx="1074916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andara" pitchFamily="34" charset="0"/>
              </a:rPr>
              <a:t>Potential bad </a:t>
            </a:r>
            <a:r>
              <a:rPr lang="en-US" sz="1100" dirty="0" err="1" smtClean="0">
                <a:solidFill>
                  <a:srgbClr val="FF0000"/>
                </a:solidFill>
                <a:latin typeface="Candara" pitchFamily="34" charset="0"/>
              </a:rPr>
              <a:t>MtM</a:t>
            </a:r>
            <a:endParaRPr lang="en-US" sz="1100" dirty="0" smtClean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 rot="21216844">
            <a:off x="1003417" y="4549368"/>
            <a:ext cx="2248394" cy="355897"/>
          </a:xfrm>
          <a:custGeom>
            <a:avLst/>
            <a:gdLst>
              <a:gd name="connsiteX0" fmla="*/ 0 w 2248394"/>
              <a:gd name="connsiteY0" fmla="*/ 318654 h 583870"/>
              <a:gd name="connsiteX1" fmla="*/ 593766 w 2248394"/>
              <a:gd name="connsiteY1" fmla="*/ 33647 h 583870"/>
              <a:gd name="connsiteX2" fmla="*/ 866898 w 2248394"/>
              <a:gd name="connsiteY2" fmla="*/ 520535 h 583870"/>
              <a:gd name="connsiteX3" fmla="*/ 1425039 w 2248394"/>
              <a:gd name="connsiteY3" fmla="*/ 413657 h 583870"/>
              <a:gd name="connsiteX4" fmla="*/ 1567542 w 2248394"/>
              <a:gd name="connsiteY4" fmla="*/ 294904 h 583870"/>
              <a:gd name="connsiteX5" fmla="*/ 2149433 w 2248394"/>
              <a:gd name="connsiteY5" fmla="*/ 449283 h 583870"/>
              <a:gd name="connsiteX6" fmla="*/ 2161309 w 2248394"/>
              <a:gd name="connsiteY6" fmla="*/ 461158 h 583870"/>
              <a:gd name="connsiteX0" fmla="*/ 0 w 2248394"/>
              <a:gd name="connsiteY0" fmla="*/ 318654 h 569026"/>
              <a:gd name="connsiteX1" fmla="*/ 593766 w 2248394"/>
              <a:gd name="connsiteY1" fmla="*/ 33647 h 569026"/>
              <a:gd name="connsiteX2" fmla="*/ 866898 w 2248394"/>
              <a:gd name="connsiteY2" fmla="*/ 520535 h 569026"/>
              <a:gd name="connsiteX3" fmla="*/ 1317171 w 2248394"/>
              <a:gd name="connsiteY3" fmla="*/ 324592 h 569026"/>
              <a:gd name="connsiteX4" fmla="*/ 1567542 w 2248394"/>
              <a:gd name="connsiteY4" fmla="*/ 294904 h 569026"/>
              <a:gd name="connsiteX5" fmla="*/ 2149433 w 2248394"/>
              <a:gd name="connsiteY5" fmla="*/ 449283 h 569026"/>
              <a:gd name="connsiteX6" fmla="*/ 2161309 w 2248394"/>
              <a:gd name="connsiteY6" fmla="*/ 461158 h 56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394" h="569026">
                <a:moveTo>
                  <a:pt x="0" y="318654"/>
                </a:moveTo>
                <a:cubicBezTo>
                  <a:pt x="224641" y="159327"/>
                  <a:pt x="449283" y="0"/>
                  <a:pt x="593766" y="33647"/>
                </a:cubicBezTo>
                <a:cubicBezTo>
                  <a:pt x="738249" y="67294"/>
                  <a:pt x="746331" y="472044"/>
                  <a:pt x="866898" y="520535"/>
                </a:cubicBezTo>
                <a:cubicBezTo>
                  <a:pt x="987465" y="569026"/>
                  <a:pt x="1200397" y="362197"/>
                  <a:pt x="1317171" y="324592"/>
                </a:cubicBezTo>
                <a:cubicBezTo>
                  <a:pt x="1433945" y="286987"/>
                  <a:pt x="1428832" y="274122"/>
                  <a:pt x="1567542" y="294904"/>
                </a:cubicBezTo>
                <a:cubicBezTo>
                  <a:pt x="1706252" y="315686"/>
                  <a:pt x="2050472" y="421574"/>
                  <a:pt x="2149433" y="449283"/>
                </a:cubicBezTo>
                <a:cubicBezTo>
                  <a:pt x="2248394" y="476992"/>
                  <a:pt x="2204851" y="469075"/>
                  <a:pt x="2161309" y="461158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21216844">
            <a:off x="1024823" y="2476134"/>
            <a:ext cx="2248394" cy="355897"/>
          </a:xfrm>
          <a:custGeom>
            <a:avLst/>
            <a:gdLst>
              <a:gd name="connsiteX0" fmla="*/ 0 w 2248394"/>
              <a:gd name="connsiteY0" fmla="*/ 318654 h 583870"/>
              <a:gd name="connsiteX1" fmla="*/ 593766 w 2248394"/>
              <a:gd name="connsiteY1" fmla="*/ 33647 h 583870"/>
              <a:gd name="connsiteX2" fmla="*/ 866898 w 2248394"/>
              <a:gd name="connsiteY2" fmla="*/ 520535 h 583870"/>
              <a:gd name="connsiteX3" fmla="*/ 1425039 w 2248394"/>
              <a:gd name="connsiteY3" fmla="*/ 413657 h 583870"/>
              <a:gd name="connsiteX4" fmla="*/ 1567542 w 2248394"/>
              <a:gd name="connsiteY4" fmla="*/ 294904 h 583870"/>
              <a:gd name="connsiteX5" fmla="*/ 2149433 w 2248394"/>
              <a:gd name="connsiteY5" fmla="*/ 449283 h 583870"/>
              <a:gd name="connsiteX6" fmla="*/ 2161309 w 2248394"/>
              <a:gd name="connsiteY6" fmla="*/ 461158 h 583870"/>
              <a:gd name="connsiteX0" fmla="*/ 0 w 2248394"/>
              <a:gd name="connsiteY0" fmla="*/ 318654 h 569026"/>
              <a:gd name="connsiteX1" fmla="*/ 593766 w 2248394"/>
              <a:gd name="connsiteY1" fmla="*/ 33647 h 569026"/>
              <a:gd name="connsiteX2" fmla="*/ 866898 w 2248394"/>
              <a:gd name="connsiteY2" fmla="*/ 520535 h 569026"/>
              <a:gd name="connsiteX3" fmla="*/ 1317171 w 2248394"/>
              <a:gd name="connsiteY3" fmla="*/ 324592 h 569026"/>
              <a:gd name="connsiteX4" fmla="*/ 1567542 w 2248394"/>
              <a:gd name="connsiteY4" fmla="*/ 294904 h 569026"/>
              <a:gd name="connsiteX5" fmla="*/ 2149433 w 2248394"/>
              <a:gd name="connsiteY5" fmla="*/ 449283 h 569026"/>
              <a:gd name="connsiteX6" fmla="*/ 2161309 w 2248394"/>
              <a:gd name="connsiteY6" fmla="*/ 461158 h 56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394" h="569026">
                <a:moveTo>
                  <a:pt x="0" y="318654"/>
                </a:moveTo>
                <a:cubicBezTo>
                  <a:pt x="224641" y="159327"/>
                  <a:pt x="449283" y="0"/>
                  <a:pt x="593766" y="33647"/>
                </a:cubicBezTo>
                <a:cubicBezTo>
                  <a:pt x="738249" y="67294"/>
                  <a:pt x="746331" y="472044"/>
                  <a:pt x="866898" y="520535"/>
                </a:cubicBezTo>
                <a:cubicBezTo>
                  <a:pt x="987465" y="569026"/>
                  <a:pt x="1200397" y="362197"/>
                  <a:pt x="1317171" y="324592"/>
                </a:cubicBezTo>
                <a:cubicBezTo>
                  <a:pt x="1433945" y="286987"/>
                  <a:pt x="1428832" y="274122"/>
                  <a:pt x="1567542" y="294904"/>
                </a:cubicBezTo>
                <a:cubicBezTo>
                  <a:pt x="1706252" y="315686"/>
                  <a:pt x="2050472" y="421574"/>
                  <a:pt x="2149433" y="449283"/>
                </a:cubicBezTo>
                <a:cubicBezTo>
                  <a:pt x="2248394" y="476992"/>
                  <a:pt x="2204851" y="469075"/>
                  <a:pt x="2161309" y="461158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5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2645594" y="2514600"/>
            <a:ext cx="1436914" cy="1066801"/>
          </a:xfrm>
          <a:custGeom>
            <a:avLst/>
            <a:gdLst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700644 w 1436914"/>
              <a:gd name="connsiteY3" fmla="*/ 142504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667987 w 1436914"/>
              <a:gd name="connsiteY3" fmla="*/ 173182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14" h="855024">
                <a:moveTo>
                  <a:pt x="0" y="855024"/>
                </a:moveTo>
                <a:cubicBezTo>
                  <a:pt x="33647" y="782782"/>
                  <a:pt x="67294" y="710540"/>
                  <a:pt x="130629" y="629392"/>
                </a:cubicBezTo>
                <a:cubicBezTo>
                  <a:pt x="193964" y="548244"/>
                  <a:pt x="290450" y="444170"/>
                  <a:pt x="380010" y="368135"/>
                </a:cubicBezTo>
                <a:cubicBezTo>
                  <a:pt x="469570" y="292100"/>
                  <a:pt x="541317" y="228600"/>
                  <a:pt x="667987" y="173182"/>
                </a:cubicBezTo>
                <a:cubicBezTo>
                  <a:pt x="794657" y="117764"/>
                  <a:pt x="1011877" y="64490"/>
                  <a:pt x="1140031" y="35626"/>
                </a:cubicBezTo>
                <a:cubicBezTo>
                  <a:pt x="1268186" y="6762"/>
                  <a:pt x="1349828" y="5937"/>
                  <a:pt x="1436914" y="0"/>
                </a:cubicBezTo>
              </a:path>
            </a:pathLst>
          </a:custGeom>
          <a:ln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How Can We Say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pPr marL="119063" indent="-9525"/>
            <a:r>
              <a:rPr lang="en-US" sz="1600" i="1" dirty="0" smtClean="0">
                <a:solidFill>
                  <a:srgbClr val="C00000"/>
                </a:solidFill>
              </a:rPr>
              <a:t>“If properly designed, loss potential seldom exceeds tolerance”</a:t>
            </a:r>
          </a:p>
          <a:p>
            <a:pPr marL="0" indent="0">
              <a:spcBef>
                <a:spcPts val="12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Because if we observe multiple tiered boundaries we won’t hedge to defend Boundary 2 until a favorable MtM 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 exists from Boundary-1 hedges, and we won’t hedge to defend Boundary 3 until a even more favorable MtM exists from Boundary-1 &amp; Boundary-2 hedges.</a:t>
            </a:r>
          </a:p>
          <a:p>
            <a:pPr marL="166688" indent="-57150"/>
            <a:endParaRPr lang="en-US" sz="1600" dirty="0" smtClean="0"/>
          </a:p>
          <a:p>
            <a:pPr marL="166688" indent="-57150"/>
            <a:endParaRPr lang="en-US" sz="1600" dirty="0" smtClean="0"/>
          </a:p>
          <a:p>
            <a:pPr marL="166688" indent="-57150"/>
            <a:endParaRPr lang="en-US" sz="1600" dirty="0" smtClean="0"/>
          </a:p>
          <a:p>
            <a:pPr marL="166688" indent="-57150"/>
            <a:endParaRPr lang="en-US" sz="1600" dirty="0" smtClean="0"/>
          </a:p>
          <a:p>
            <a:pPr marL="166688" indent="-57150"/>
            <a:endParaRPr lang="en-US" sz="1600" dirty="0" smtClean="0"/>
          </a:p>
          <a:p>
            <a:pPr marL="166688" indent="-57150"/>
            <a:endParaRPr lang="en-US" sz="1600" dirty="0" smtClean="0"/>
          </a:p>
          <a:p>
            <a:pPr marL="166688" indent="-57150"/>
            <a:endParaRPr lang="en-US" sz="1600" dirty="0" smtClean="0"/>
          </a:p>
          <a:p>
            <a:pPr marL="119063" indent="-9525">
              <a:spcBef>
                <a:spcPts val="1200"/>
              </a:spcBef>
            </a:pPr>
            <a:r>
              <a:rPr lang="en-US" sz="1600" dirty="0" smtClean="0"/>
              <a:t>For each boundary, hedges are sized to eliminate only as much VaR as needed – no quantum jumps </a:t>
            </a:r>
          </a:p>
          <a:p>
            <a:pPr marL="119063" indent="-9525">
              <a:spcBef>
                <a:spcPts val="1200"/>
              </a:spcBef>
            </a:pPr>
            <a:r>
              <a:rPr lang="en-US" sz="1600" dirty="0" smtClean="0"/>
              <a:t>Also, a reasonable options budget allows cost caps with minimal loss potential (i.e., the premium)</a:t>
            </a:r>
          </a:p>
          <a:p>
            <a:pPr marL="119063" indent="-9525"/>
            <a:r>
              <a:rPr lang="en-US" sz="1600" dirty="0" smtClean="0"/>
              <a:t>Simulations can be used to design &amp; assess hedging decision rules that meet the three-legged constraints, even in substantially stressed market environments like 2005 and 2008 &amp; following.</a:t>
            </a:r>
          </a:p>
          <a:p>
            <a:pPr marL="119063" indent="-9525" algn="r">
              <a:spcBef>
                <a:spcPts val="1200"/>
              </a:spcBef>
            </a:pPr>
            <a:r>
              <a:rPr lang="en-US" baseline="30000" dirty="0" smtClean="0"/>
              <a:t>2</a:t>
            </a:r>
            <a:r>
              <a:rPr lang="en-US" sz="1600" dirty="0" smtClean="0"/>
              <a:t>  </a:t>
            </a:r>
            <a:r>
              <a:rPr lang="en-US" sz="1400" dirty="0" smtClean="0"/>
              <a:t>MtM = Mark to Market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038600" y="2667000"/>
            <a:ext cx="1676400" cy="3048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5400000">
              <a:srgbClr val="FF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ndara" pitchFamily="34" charset="0"/>
              </a:rPr>
              <a:t>Too High</a:t>
            </a:r>
            <a:endParaRPr lang="en-US" sz="1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886201"/>
            <a:ext cx="2590800" cy="3048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</a:rPr>
              <a:t>Okay</a:t>
            </a:r>
            <a:endParaRPr lang="en-US" sz="14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810001"/>
            <a:ext cx="1905000" cy="457200"/>
          </a:xfrm>
          <a:prstGeom prst="accentCallout1">
            <a:avLst>
              <a:gd name="adj1" fmla="val 23246"/>
              <a:gd name="adj2" fmla="val 1074"/>
              <a:gd name="adj3" fmla="val -40393"/>
              <a:gd name="adj4" fmla="val -42836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txBody>
          <a:bodyPr wrap="square" rtlCol="0" anchor="t">
            <a:no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ndara" pitchFamily="34" charset="0"/>
              </a:rPr>
              <a:t>Hedge up to 30% to Defend Boundary 1</a:t>
            </a:r>
          </a:p>
        </p:txBody>
      </p:sp>
      <p:sp>
        <p:nvSpPr>
          <p:cNvPr id="10" name="Freeform 9"/>
          <p:cNvSpPr/>
          <p:nvPr/>
        </p:nvSpPr>
        <p:spPr>
          <a:xfrm>
            <a:off x="2663406" y="3200401"/>
            <a:ext cx="1451393" cy="880418"/>
          </a:xfrm>
          <a:custGeom>
            <a:avLst/>
            <a:gdLst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700644 w 1436914"/>
              <a:gd name="connsiteY3" fmla="*/ 142504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667987 w 1436914"/>
              <a:gd name="connsiteY3" fmla="*/ 173182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14" h="855024">
                <a:moveTo>
                  <a:pt x="0" y="855024"/>
                </a:moveTo>
                <a:cubicBezTo>
                  <a:pt x="33647" y="782782"/>
                  <a:pt x="67294" y="710540"/>
                  <a:pt x="130629" y="629392"/>
                </a:cubicBezTo>
                <a:cubicBezTo>
                  <a:pt x="193964" y="548244"/>
                  <a:pt x="290450" y="444170"/>
                  <a:pt x="380010" y="368135"/>
                </a:cubicBezTo>
                <a:cubicBezTo>
                  <a:pt x="469570" y="292100"/>
                  <a:pt x="541317" y="228600"/>
                  <a:pt x="667987" y="173182"/>
                </a:cubicBezTo>
                <a:cubicBezTo>
                  <a:pt x="794657" y="117764"/>
                  <a:pt x="1011877" y="64490"/>
                  <a:pt x="1140031" y="35626"/>
                </a:cubicBezTo>
                <a:cubicBezTo>
                  <a:pt x="1268186" y="6762"/>
                  <a:pt x="1349828" y="5937"/>
                  <a:pt x="1436914" y="0"/>
                </a:cubicBezTo>
              </a:path>
            </a:pathLst>
          </a:cu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45593" y="3352403"/>
            <a:ext cx="1393007" cy="703415"/>
          </a:xfrm>
          <a:custGeom>
            <a:avLst/>
            <a:gdLst>
              <a:gd name="connsiteX0" fmla="*/ 0 w 1436914"/>
              <a:gd name="connsiteY0" fmla="*/ 855024 h 855024"/>
              <a:gd name="connsiteX1" fmla="*/ 130629 w 1436914"/>
              <a:gd name="connsiteY1" fmla="*/ 629392 h 855024"/>
              <a:gd name="connsiteX2" fmla="*/ 380010 w 1436914"/>
              <a:gd name="connsiteY2" fmla="*/ 368135 h 855024"/>
              <a:gd name="connsiteX3" fmla="*/ 700644 w 1436914"/>
              <a:gd name="connsiteY3" fmla="*/ 142504 h 855024"/>
              <a:gd name="connsiteX4" fmla="*/ 1140031 w 1436914"/>
              <a:gd name="connsiteY4" fmla="*/ 35626 h 855024"/>
              <a:gd name="connsiteX5" fmla="*/ 1436914 w 1436914"/>
              <a:gd name="connsiteY5" fmla="*/ 0 h 8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14" h="855024">
                <a:moveTo>
                  <a:pt x="0" y="855024"/>
                </a:moveTo>
                <a:cubicBezTo>
                  <a:pt x="33647" y="782782"/>
                  <a:pt x="67294" y="710540"/>
                  <a:pt x="130629" y="629392"/>
                </a:cubicBezTo>
                <a:cubicBezTo>
                  <a:pt x="193964" y="548244"/>
                  <a:pt x="285007" y="449283"/>
                  <a:pt x="380010" y="368135"/>
                </a:cubicBezTo>
                <a:cubicBezTo>
                  <a:pt x="475013" y="286987"/>
                  <a:pt x="573974" y="197922"/>
                  <a:pt x="700644" y="142504"/>
                </a:cubicBezTo>
                <a:cubicBezTo>
                  <a:pt x="827314" y="87086"/>
                  <a:pt x="1017319" y="59377"/>
                  <a:pt x="1140031" y="35626"/>
                </a:cubicBezTo>
                <a:cubicBezTo>
                  <a:pt x="1262743" y="11875"/>
                  <a:pt x="1349828" y="5937"/>
                  <a:pt x="1436914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1216844">
            <a:off x="490068" y="3100451"/>
            <a:ext cx="2248394" cy="716446"/>
          </a:xfrm>
          <a:custGeom>
            <a:avLst/>
            <a:gdLst>
              <a:gd name="connsiteX0" fmla="*/ 0 w 2248394"/>
              <a:gd name="connsiteY0" fmla="*/ 318654 h 583870"/>
              <a:gd name="connsiteX1" fmla="*/ 593766 w 2248394"/>
              <a:gd name="connsiteY1" fmla="*/ 33647 h 583870"/>
              <a:gd name="connsiteX2" fmla="*/ 866898 w 2248394"/>
              <a:gd name="connsiteY2" fmla="*/ 520535 h 583870"/>
              <a:gd name="connsiteX3" fmla="*/ 1425039 w 2248394"/>
              <a:gd name="connsiteY3" fmla="*/ 413657 h 583870"/>
              <a:gd name="connsiteX4" fmla="*/ 1567542 w 2248394"/>
              <a:gd name="connsiteY4" fmla="*/ 294904 h 583870"/>
              <a:gd name="connsiteX5" fmla="*/ 2149433 w 2248394"/>
              <a:gd name="connsiteY5" fmla="*/ 449283 h 583870"/>
              <a:gd name="connsiteX6" fmla="*/ 2161309 w 2248394"/>
              <a:gd name="connsiteY6" fmla="*/ 461158 h 583870"/>
              <a:gd name="connsiteX0" fmla="*/ 0 w 2248394"/>
              <a:gd name="connsiteY0" fmla="*/ 318654 h 569026"/>
              <a:gd name="connsiteX1" fmla="*/ 593766 w 2248394"/>
              <a:gd name="connsiteY1" fmla="*/ 33647 h 569026"/>
              <a:gd name="connsiteX2" fmla="*/ 866898 w 2248394"/>
              <a:gd name="connsiteY2" fmla="*/ 520535 h 569026"/>
              <a:gd name="connsiteX3" fmla="*/ 1317171 w 2248394"/>
              <a:gd name="connsiteY3" fmla="*/ 324592 h 569026"/>
              <a:gd name="connsiteX4" fmla="*/ 1567542 w 2248394"/>
              <a:gd name="connsiteY4" fmla="*/ 294904 h 569026"/>
              <a:gd name="connsiteX5" fmla="*/ 2149433 w 2248394"/>
              <a:gd name="connsiteY5" fmla="*/ 449283 h 569026"/>
              <a:gd name="connsiteX6" fmla="*/ 2161309 w 2248394"/>
              <a:gd name="connsiteY6" fmla="*/ 461158 h 56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394" h="569026">
                <a:moveTo>
                  <a:pt x="0" y="318654"/>
                </a:moveTo>
                <a:cubicBezTo>
                  <a:pt x="224641" y="159327"/>
                  <a:pt x="449283" y="0"/>
                  <a:pt x="593766" y="33647"/>
                </a:cubicBezTo>
                <a:cubicBezTo>
                  <a:pt x="738249" y="67294"/>
                  <a:pt x="746331" y="472044"/>
                  <a:pt x="866898" y="520535"/>
                </a:cubicBezTo>
                <a:cubicBezTo>
                  <a:pt x="987465" y="569026"/>
                  <a:pt x="1200397" y="362197"/>
                  <a:pt x="1317171" y="324592"/>
                </a:cubicBezTo>
                <a:cubicBezTo>
                  <a:pt x="1433945" y="286987"/>
                  <a:pt x="1428832" y="274122"/>
                  <a:pt x="1567542" y="294904"/>
                </a:cubicBezTo>
                <a:cubicBezTo>
                  <a:pt x="1706252" y="315686"/>
                  <a:pt x="2050472" y="421574"/>
                  <a:pt x="2149433" y="449283"/>
                </a:cubicBezTo>
                <a:cubicBezTo>
                  <a:pt x="2248394" y="476992"/>
                  <a:pt x="2204851" y="469075"/>
                  <a:pt x="2161309" y="461158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4191001"/>
            <a:ext cx="1524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Hedged Cost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3048001"/>
            <a:ext cx="1524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ndara" pitchFamily="34" charset="0"/>
              </a:rPr>
              <a:t>Market Cost</a:t>
            </a:r>
          </a:p>
        </p:txBody>
      </p:sp>
      <p:sp>
        <p:nvSpPr>
          <p:cNvPr id="9" name="Freeform 8"/>
          <p:cNvSpPr/>
          <p:nvPr/>
        </p:nvSpPr>
        <p:spPr>
          <a:xfrm>
            <a:off x="490223" y="3104408"/>
            <a:ext cx="2248394" cy="1145489"/>
          </a:xfrm>
          <a:custGeom>
            <a:avLst/>
            <a:gdLst>
              <a:gd name="connsiteX0" fmla="*/ 0 w 2248394"/>
              <a:gd name="connsiteY0" fmla="*/ 318654 h 583870"/>
              <a:gd name="connsiteX1" fmla="*/ 593766 w 2248394"/>
              <a:gd name="connsiteY1" fmla="*/ 33647 h 583870"/>
              <a:gd name="connsiteX2" fmla="*/ 866898 w 2248394"/>
              <a:gd name="connsiteY2" fmla="*/ 520535 h 583870"/>
              <a:gd name="connsiteX3" fmla="*/ 1425039 w 2248394"/>
              <a:gd name="connsiteY3" fmla="*/ 413657 h 583870"/>
              <a:gd name="connsiteX4" fmla="*/ 1567542 w 2248394"/>
              <a:gd name="connsiteY4" fmla="*/ 294904 h 583870"/>
              <a:gd name="connsiteX5" fmla="*/ 2149433 w 2248394"/>
              <a:gd name="connsiteY5" fmla="*/ 449283 h 583870"/>
              <a:gd name="connsiteX6" fmla="*/ 2161309 w 2248394"/>
              <a:gd name="connsiteY6" fmla="*/ 461158 h 583870"/>
              <a:gd name="connsiteX0" fmla="*/ 0 w 2248394"/>
              <a:gd name="connsiteY0" fmla="*/ 318654 h 569026"/>
              <a:gd name="connsiteX1" fmla="*/ 593766 w 2248394"/>
              <a:gd name="connsiteY1" fmla="*/ 33647 h 569026"/>
              <a:gd name="connsiteX2" fmla="*/ 866898 w 2248394"/>
              <a:gd name="connsiteY2" fmla="*/ 520535 h 569026"/>
              <a:gd name="connsiteX3" fmla="*/ 1317171 w 2248394"/>
              <a:gd name="connsiteY3" fmla="*/ 324592 h 569026"/>
              <a:gd name="connsiteX4" fmla="*/ 1567542 w 2248394"/>
              <a:gd name="connsiteY4" fmla="*/ 294904 h 569026"/>
              <a:gd name="connsiteX5" fmla="*/ 2149433 w 2248394"/>
              <a:gd name="connsiteY5" fmla="*/ 449283 h 569026"/>
              <a:gd name="connsiteX6" fmla="*/ 2161309 w 2248394"/>
              <a:gd name="connsiteY6" fmla="*/ 461158 h 56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394" h="569026">
                <a:moveTo>
                  <a:pt x="0" y="318654"/>
                </a:moveTo>
                <a:cubicBezTo>
                  <a:pt x="224641" y="159327"/>
                  <a:pt x="449283" y="0"/>
                  <a:pt x="593766" y="33647"/>
                </a:cubicBezTo>
                <a:cubicBezTo>
                  <a:pt x="738249" y="67294"/>
                  <a:pt x="746331" y="472044"/>
                  <a:pt x="866898" y="520535"/>
                </a:cubicBezTo>
                <a:cubicBezTo>
                  <a:pt x="987465" y="569026"/>
                  <a:pt x="1200397" y="362197"/>
                  <a:pt x="1317171" y="324592"/>
                </a:cubicBezTo>
                <a:cubicBezTo>
                  <a:pt x="1433945" y="286987"/>
                  <a:pt x="1428832" y="274122"/>
                  <a:pt x="1567542" y="294904"/>
                </a:cubicBezTo>
                <a:cubicBezTo>
                  <a:pt x="1706252" y="315686"/>
                  <a:pt x="2050472" y="421574"/>
                  <a:pt x="2149433" y="449283"/>
                </a:cubicBezTo>
                <a:cubicBezTo>
                  <a:pt x="2248394" y="476992"/>
                  <a:pt x="2204851" y="469075"/>
                  <a:pt x="2161309" y="461158"/>
                </a:cubicBezTo>
              </a:path>
            </a:pathLst>
          </a:cu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6200" y="3581401"/>
            <a:ext cx="12192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</a:rPr>
              <a:t>Boundary 1</a:t>
            </a:r>
            <a:endParaRPr lang="en-US" sz="14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7200" y="3276601"/>
            <a:ext cx="1219200" cy="304800"/>
          </a:xfrm>
          <a:prstGeom prst="rect">
            <a:avLst/>
          </a:prstGeom>
          <a:solidFill>
            <a:srgbClr val="FFDF79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</a:rPr>
              <a:t>Boundary 2</a:t>
            </a:r>
            <a:endParaRPr lang="en-US" sz="14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800" y="2971801"/>
            <a:ext cx="12192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</a:rPr>
              <a:t>Boundary 3</a:t>
            </a:r>
            <a:endParaRPr lang="en-US" sz="14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3200400"/>
            <a:ext cx="1828800" cy="457200"/>
          </a:xfrm>
          <a:prstGeom prst="accentCallout1">
            <a:avLst>
              <a:gd name="adj1" fmla="val 57013"/>
              <a:gd name="adj2" fmla="val 1524"/>
              <a:gd name="adj3" fmla="val 21945"/>
              <a:gd name="adj4" fmla="val -34061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txBody>
          <a:bodyPr wrap="square" rtlCol="0" anchor="t">
            <a:no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ndara" pitchFamily="34" charset="0"/>
              </a:rPr>
              <a:t>Hedge up to 55% to Defend Boundary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600" y="2667000"/>
            <a:ext cx="1676400" cy="457200"/>
          </a:xfrm>
          <a:prstGeom prst="accentCallout1">
            <a:avLst>
              <a:gd name="adj1" fmla="val 20649"/>
              <a:gd name="adj2" fmla="val 1839"/>
              <a:gd name="adj3" fmla="val 76490"/>
              <a:gd name="adj4" fmla="val -35792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txBody>
          <a:bodyPr wrap="square" rtlCol="0" anchor="t">
            <a:no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ndara" pitchFamily="34" charset="0"/>
              </a:rPr>
              <a:t>Hedge up to 75% to Defend Boundary 3</a:t>
            </a:r>
          </a:p>
        </p:txBody>
      </p:sp>
    </p:spTree>
    <p:extLst>
      <p:ext uri="{BB962C8B-B14F-4D97-AF65-F5344CB8AC3E}">
        <p14:creationId xmlns:p14="http://schemas.microsoft.com/office/powerpoint/2010/main" val="9083461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Just Suppose . . .</a:t>
            </a:r>
          </a:p>
          <a:p>
            <a:r>
              <a:rPr lang="en-US" dirty="0" smtClean="0"/>
              <a:t>We Started in 2007 for Gas Year `07 – `08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7536" y="1196701"/>
            <a:ext cx="7512594" cy="8037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dirty="0" smtClean="0">
                <a:latin typeface="Candara" pitchFamily="34" charset="0"/>
              </a:rPr>
              <a:t>By Setting Tolerances for the coming gas year in the 3</a:t>
            </a:r>
            <a:r>
              <a:rPr lang="en-US" sz="1600" baseline="30000" dirty="0" smtClean="0">
                <a:latin typeface="Candara" pitchFamily="34" charset="0"/>
              </a:rPr>
              <a:t>rd</a:t>
            </a:r>
            <a:r>
              <a:rPr lang="en-US" sz="1600" dirty="0" smtClean="0">
                <a:latin typeface="Candara" pitchFamily="34" charset="0"/>
              </a:rPr>
              <a:t> Quarter of 2007</a:t>
            </a:r>
          </a:p>
          <a:p>
            <a:r>
              <a:rPr lang="en-US" sz="1600" dirty="0">
                <a:latin typeface="Candara" pitchFamily="34" charset="0"/>
              </a:rPr>
              <a:t>	</a:t>
            </a:r>
            <a:r>
              <a:rPr lang="en-US" sz="1600" dirty="0" smtClean="0">
                <a:latin typeface="Candara" pitchFamily="34" charset="0"/>
              </a:rPr>
              <a:t>when the 12-month forward strip was $8.00</a:t>
            </a:r>
          </a:p>
          <a:p>
            <a:r>
              <a:rPr lang="en-US" sz="1600" dirty="0">
                <a:latin typeface="Candara" pitchFamily="34" charset="0"/>
              </a:rPr>
              <a:t>	</a:t>
            </a:r>
            <a:r>
              <a:rPr lang="en-US" sz="1600" dirty="0" smtClean="0">
                <a:latin typeface="Candara" pitchFamily="34" charset="0"/>
              </a:rPr>
              <a:t>	and our top boundary “tolerance” might have been $9.25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0498" y="2565398"/>
            <a:ext cx="2576710" cy="325414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1600" dirty="0" smtClean="0">
                <a:latin typeface="Candara" pitchFamily="34" charset="0"/>
              </a:rPr>
              <a:t>As our metrics</a:t>
            </a:r>
          </a:p>
          <a:p>
            <a:pPr algn="ctr"/>
            <a:r>
              <a:rPr lang="en-US" sz="1600" i="1" dirty="0" smtClean="0">
                <a:latin typeface="Candara" pitchFamily="34" charset="0"/>
              </a:rPr>
              <a:t>(</a:t>
            </a:r>
            <a:r>
              <a:rPr lang="en-US" sz="1400" i="1" dirty="0" smtClean="0">
                <a:latin typeface="Candara" pitchFamily="34" charset="0"/>
              </a:rPr>
              <a:t>Current </a:t>
            </a:r>
            <a:r>
              <a:rPr lang="en-US" sz="1400" i="1" dirty="0">
                <a:latin typeface="Candara" pitchFamily="34" charset="0"/>
              </a:rPr>
              <a:t>forward </a:t>
            </a:r>
            <a:r>
              <a:rPr lang="en-US" sz="1400" i="1" dirty="0" smtClean="0">
                <a:latin typeface="Candara" pitchFamily="34" charset="0"/>
              </a:rPr>
              <a:t>portfolio value + 2-sigma risk</a:t>
            </a:r>
            <a:r>
              <a:rPr lang="en-US" sz="1600" i="1" dirty="0" smtClean="0">
                <a:latin typeface="Candara" pitchFamily="34" charset="0"/>
              </a:rPr>
              <a:t>) </a:t>
            </a:r>
          </a:p>
          <a:p>
            <a:pPr algn="ctr"/>
            <a:r>
              <a:rPr lang="en-US" sz="1600" dirty="0">
                <a:latin typeface="Candara" pitchFamily="34" charset="0"/>
              </a:rPr>
              <a:t>e</a:t>
            </a:r>
            <a:r>
              <a:rPr lang="en-US" sz="1600" dirty="0" smtClean="0">
                <a:latin typeface="Candara" pitchFamily="34" charset="0"/>
              </a:rPr>
              <a:t>ncroached on boundaries  . . .</a:t>
            </a:r>
          </a:p>
          <a:p>
            <a:endParaRPr lang="en-US" sz="1600" dirty="0">
              <a:latin typeface="Candara" pitchFamily="34" charset="0"/>
            </a:endParaRPr>
          </a:p>
          <a:p>
            <a:r>
              <a:rPr lang="en-US" sz="1600" dirty="0" smtClean="0">
                <a:latin typeface="Candara" pitchFamily="34" charset="0"/>
              </a:rPr>
              <a:t>Hedges would have been accumulated at $8.00 - $9.00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9" y="2161171"/>
            <a:ext cx="5831020" cy="365837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431177" y="3588606"/>
            <a:ext cx="1699623" cy="486377"/>
            <a:chOff x="3431177" y="3588606"/>
            <a:chExt cx="1399363" cy="486377"/>
          </a:xfrm>
        </p:grpSpPr>
        <p:sp>
          <p:nvSpPr>
            <p:cNvPr id="23" name="Rectangle 22"/>
            <p:cNvSpPr/>
            <p:nvPr/>
          </p:nvSpPr>
          <p:spPr>
            <a:xfrm>
              <a:off x="3431177" y="3589764"/>
              <a:ext cx="1399363" cy="485219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2271" y="3588606"/>
              <a:ext cx="1388269" cy="486377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545582" y="2565398"/>
            <a:ext cx="1540933" cy="102320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 smtClean="0">
                <a:latin typeface="Candara" pitchFamily="34" charset="0"/>
              </a:rPr>
              <a:t>These are action boundaries, they only trigger hedges if the combined forward cost + risk (blue &amp; red) exceed the boundary</a:t>
            </a:r>
          </a:p>
        </p:txBody>
      </p:sp>
    </p:spTree>
    <p:extLst>
      <p:ext uri="{BB962C8B-B14F-4D97-AF65-F5344CB8AC3E}">
        <p14:creationId xmlns:p14="http://schemas.microsoft.com/office/powerpoint/2010/main" val="27840269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Then in Q3 2008</a:t>
            </a:r>
          </a:p>
          <a:p>
            <a:r>
              <a:rPr lang="en-US" dirty="0" smtClean="0"/>
              <a:t>We’d Set Revised Boundaries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3672" y="1196697"/>
            <a:ext cx="8494728" cy="4005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dirty="0" smtClean="0">
                <a:latin typeface="Candara" pitchFamily="34" charset="0"/>
              </a:rPr>
              <a:t>In Q3-2008 Boundaries would key off portfolio positions (hedged + unhedged)                                     around $8.00/</a:t>
            </a:r>
            <a:r>
              <a:rPr lang="en-US" sz="1600" dirty="0" err="1" smtClean="0">
                <a:latin typeface="Candara" pitchFamily="34" charset="0"/>
              </a:rPr>
              <a:t>Dth</a:t>
            </a:r>
            <a:r>
              <a:rPr lang="en-US" sz="1600" dirty="0" smtClean="0">
                <a:latin typeface="Candara" pitchFamily="34" charset="0"/>
              </a:rPr>
              <a:t>  . . 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1137" y="1938867"/>
            <a:ext cx="2267263" cy="394426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dirty="0" smtClean="0">
                <a:latin typeface="Candara" pitchFamily="34" charset="0"/>
              </a:rPr>
              <a:t>We would have started that gas year substantially hedged, and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latin typeface="Candara" pitchFamily="34" charset="0"/>
              </a:rPr>
              <a:t>We would have already stopped new  defensive hedges earlier, around Q2-2008, because we had hedged the peak before it materialized.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latin typeface="Candara" pitchFamily="34" charset="0"/>
              </a:rPr>
              <a:t>For the next few years we would probably hold small-volume programmatic hedges only.</a:t>
            </a:r>
          </a:p>
          <a:p>
            <a:pPr>
              <a:spcAft>
                <a:spcPts val="1200"/>
              </a:spcAft>
            </a:pPr>
            <a:endParaRPr lang="en-US" sz="1400" dirty="0" smtClean="0">
              <a:latin typeface="Candar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8338" y="1803388"/>
            <a:ext cx="6056329" cy="3996279"/>
            <a:chOff x="1654811" y="1600041"/>
            <a:chExt cx="5834378" cy="36579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4811" y="1600041"/>
              <a:ext cx="5834378" cy="36579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r="10776"/>
            <a:stretch/>
          </p:blipFill>
          <p:spPr>
            <a:xfrm>
              <a:off x="5996512" y="3090641"/>
              <a:ext cx="1411821" cy="67671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4809067" y="2209800"/>
            <a:ext cx="1412915" cy="12220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Candara" pitchFamily="34" charset="0"/>
              </a:rPr>
              <a:t>These are action boundaries, they only trigger hedges if </a:t>
            </a:r>
            <a:r>
              <a:rPr lang="en-US" sz="1100" dirty="0" smtClean="0">
                <a:latin typeface="Candara" pitchFamily="34" charset="0"/>
              </a:rPr>
              <a:t>triggered;</a:t>
            </a:r>
            <a:endParaRPr lang="en-US" sz="1100" dirty="0">
              <a:latin typeface="Candara" pitchFamily="34" charset="0"/>
            </a:endParaRPr>
          </a:p>
          <a:p>
            <a:pPr algn="ctr"/>
            <a:r>
              <a:rPr lang="en-US" sz="1100" dirty="0" smtClean="0">
                <a:latin typeface="Candara" pitchFamily="34" charset="0"/>
              </a:rPr>
              <a:t>no hedges placed!</a:t>
            </a:r>
          </a:p>
        </p:txBody>
      </p:sp>
    </p:spTree>
    <p:extLst>
      <p:ext uri="{BB962C8B-B14F-4D97-AF65-F5344CB8AC3E}">
        <p14:creationId xmlns:p14="http://schemas.microsoft.com/office/powerpoint/2010/main" val="26396338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Todays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80067"/>
            <a:ext cx="8534400" cy="4868333"/>
          </a:xfrm>
        </p:spPr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Principles </a:t>
            </a:r>
            <a:r>
              <a:rPr lang="en-US" dirty="0" smtClean="0"/>
              <a:t>of Active Risk Management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Present a Draft Regulatory Framework to . . .</a:t>
            </a:r>
          </a:p>
          <a:p>
            <a:pPr marL="1262063" indent="-347663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dirty="0" smtClean="0"/>
              <a:t>Encourage more active “monitor-and-respond” price-risk management</a:t>
            </a:r>
          </a:p>
          <a:p>
            <a:pPr marL="1262063" indent="-347663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dirty="0" smtClean="0"/>
              <a:t>Provide more clarity as to prudence criteria</a:t>
            </a:r>
          </a:p>
          <a:p>
            <a:pPr marL="1762840" lvl="2" indent="-347663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dirty="0" smtClean="0"/>
              <a:t>By defining terms and specifying critical parameters for risk measurement</a:t>
            </a:r>
          </a:p>
          <a:p>
            <a:pPr marL="1762840" lvl="2" indent="-347663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dirty="0" smtClean="0"/>
              <a:t>By defining a framework for strategy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774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11531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Strawman for a Risk Management</a:t>
            </a:r>
            <a:br>
              <a:rPr lang="en-US" dirty="0" smtClean="0"/>
            </a:br>
            <a:r>
              <a:rPr lang="en-US" dirty="0" smtClean="0"/>
              <a:t>Regulatory Framework,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Regulatory Hedge Workshop</a:t>
            </a:r>
          </a:p>
          <a:p>
            <a:r>
              <a:rPr lang="en-US" dirty="0" smtClean="0"/>
              <a:t>March 2016</a:t>
            </a:r>
          </a:p>
          <a:p>
            <a:endParaRPr lang="en-US" dirty="0"/>
          </a:p>
          <a:p>
            <a:r>
              <a:rPr lang="en-US" sz="1600" dirty="0" smtClean="0"/>
              <a:t>Presented by Mike Gettings, RiskCentrix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       gettingsm@riskcentrix.com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17326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92200"/>
            <a:ext cx="8585200" cy="5232400"/>
          </a:xfrm>
        </p:spPr>
        <p:txBody>
          <a:bodyPr/>
          <a:lstStyle/>
          <a:p>
            <a:pPr marL="82296" lvl="0" indent="0">
              <a:lnSpc>
                <a:spcPct val="100000"/>
              </a:lnSpc>
              <a:buClr>
                <a:schemeClr val="accent4">
                  <a:lumMod val="50000"/>
                </a:schemeClr>
              </a:buClr>
            </a:pPr>
            <a:r>
              <a:rPr lang="en-US" dirty="0"/>
              <a:t>Objectives  --  Agree on two significant changes in concept and one important implication . . .</a:t>
            </a:r>
          </a:p>
          <a:p>
            <a:pPr marL="603647" lvl="1" indent="-342900">
              <a:lnSpc>
                <a:spcPct val="100000"/>
              </a:lnSpc>
              <a:spcBef>
                <a:spcPts val="600"/>
              </a:spcBef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/>
              <a:t>Rather than “reducing net volatility” set </a:t>
            </a:r>
            <a:r>
              <a:rPr lang="en-US" sz="1600" b="1" i="1" u="sng" dirty="0"/>
              <a:t>separate, but </a:t>
            </a:r>
            <a:r>
              <a:rPr lang="en-US" sz="1600" b="1" i="1" u="sng" dirty="0" smtClean="0"/>
              <a:t>compatible </a:t>
            </a:r>
            <a:r>
              <a:rPr lang="en-US" sz="1600" b="1" i="1" u="sng" dirty="0"/>
              <a:t>objectives </a:t>
            </a:r>
            <a:r>
              <a:rPr lang="en-US" sz="1600" dirty="0"/>
              <a:t>for cost containment and hedge loss containment.</a:t>
            </a:r>
          </a:p>
          <a:p>
            <a:pPr marL="603647" lvl="1" indent="-342900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/>
              <a:t>Rather than preemptively setting a target hedge ratio, agree to </a:t>
            </a:r>
            <a:r>
              <a:rPr lang="en-US" sz="1600" dirty="0" smtClean="0"/>
              <a:t>set dual </a:t>
            </a:r>
            <a:r>
              <a:rPr lang="en-US" sz="1600" dirty="0"/>
              <a:t>(cost </a:t>
            </a:r>
            <a:r>
              <a:rPr lang="en-US" sz="1600" dirty="0" smtClean="0"/>
              <a:t>&amp; loss) </a:t>
            </a:r>
            <a:r>
              <a:rPr lang="en-US" sz="1600" dirty="0"/>
              <a:t>tolerances</a:t>
            </a:r>
            <a:r>
              <a:rPr lang="en-US" sz="1600" dirty="0" smtClean="0"/>
              <a:t>, then measure </a:t>
            </a:r>
            <a:r>
              <a:rPr lang="en-US" sz="1600" dirty="0"/>
              <a:t>risk and respond to conditions in order to defend tolerances</a:t>
            </a:r>
          </a:p>
          <a:p>
            <a:pPr marL="82296" indent="0">
              <a:lnSpc>
                <a:spcPct val="100000"/>
              </a:lnSpc>
              <a:spcBef>
                <a:spcPts val="1200"/>
              </a:spcBef>
              <a:buClr>
                <a:schemeClr val="accent4">
                  <a:lumMod val="50000"/>
                </a:schemeClr>
              </a:buClr>
            </a:pPr>
            <a:r>
              <a:rPr lang="en-US" dirty="0"/>
              <a:t>The </a:t>
            </a:r>
            <a:r>
              <a:rPr lang="en-US" dirty="0" smtClean="0"/>
              <a:t>Implication  -  </a:t>
            </a:r>
            <a:r>
              <a:rPr lang="en-US" dirty="0"/>
              <a:t>By managing the </a:t>
            </a:r>
            <a:r>
              <a:rPr lang="en-US" dirty="0" smtClean="0"/>
              <a:t>polarized </a:t>
            </a:r>
            <a:r>
              <a:rPr lang="en-US" dirty="0"/>
              <a:t>risk </a:t>
            </a:r>
            <a:r>
              <a:rPr lang="en-US" dirty="0" smtClean="0"/>
              <a:t>exposures, </a:t>
            </a:r>
            <a:r>
              <a:rPr lang="en-US" dirty="0"/>
              <a:t>strategies can be developed to improve </a:t>
            </a:r>
            <a:r>
              <a:rPr lang="en-US" dirty="0" smtClean="0"/>
              <a:t>performance relative to the “Efficient </a:t>
            </a:r>
            <a:r>
              <a:rPr lang="en-US" dirty="0"/>
              <a:t>Frontier” of potential </a:t>
            </a:r>
            <a:r>
              <a:rPr lang="en-US" dirty="0" smtClean="0"/>
              <a:t>outliers (next slide)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008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2" y="4613174"/>
            <a:ext cx="8458200" cy="1653434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Assuming $2.50/MMBtu starting prices . . .</a:t>
            </a:r>
          </a:p>
          <a:p>
            <a:pPr marL="93726" indent="-28575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 smtClean="0"/>
              <a:t>The vertical axis shows 97.5% confidence hedge loss outcomes per MMBtu  (Outlier losses)</a:t>
            </a:r>
          </a:p>
          <a:p>
            <a:pPr marL="93726" indent="-28575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The </a:t>
            </a:r>
            <a:r>
              <a:rPr lang="en-US" sz="1400" dirty="0" smtClean="0"/>
              <a:t>horizontal </a:t>
            </a:r>
            <a:r>
              <a:rPr lang="en-US" sz="1400" dirty="0"/>
              <a:t>axis shows 97.5% confidence </a:t>
            </a:r>
            <a:r>
              <a:rPr lang="en-US" sz="1400" dirty="0" smtClean="0"/>
              <a:t>gas cost increases per MMBtu  (Outlier cost increases)</a:t>
            </a:r>
          </a:p>
          <a:p>
            <a:pPr marL="93726" indent="-28575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 smtClean="0"/>
              <a:t>Static strategies result in “outlier pairs” that fall on a straight line for any given design volatility</a:t>
            </a:r>
          </a:p>
          <a:p>
            <a:pPr marL="93726" indent="-28575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 smtClean="0"/>
              <a:t>Responsive strategies will push the outlier pairs toward the top left yielding a spectrum of customized choices.  Some strategies will be superior to others on their face; they form the efficient frontier.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Strategies -  Efficient Frontier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68" y="1080313"/>
            <a:ext cx="6464300" cy="3429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1339730"/>
            <a:ext cx="1130303" cy="5906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andara" pitchFamily="34" charset="0"/>
              </a:rPr>
              <a:t>Illustrative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4402" y="2379134"/>
            <a:ext cx="2870200" cy="1405466"/>
          </a:xfrm>
          <a:prstGeom prst="borderCallout2">
            <a:avLst>
              <a:gd name="adj1" fmla="val -2937"/>
              <a:gd name="adj2" fmla="val 8186"/>
              <a:gd name="adj3" fmla="val -8358"/>
              <a:gd name="adj4" fmla="val 1622"/>
              <a:gd name="adj5" fmla="val -7380"/>
              <a:gd name="adj6" fmla="val -25428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r>
              <a:rPr lang="en-US" sz="1300" dirty="0" smtClean="0">
                <a:latin typeface="Candara" pitchFamily="34" charset="0"/>
              </a:rPr>
              <a:t>This point would represent outlier potential of . . .</a:t>
            </a:r>
          </a:p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en-US" sz="1300" dirty="0" smtClean="0">
                <a:latin typeface="Candara" pitchFamily="34" charset="0"/>
              </a:rPr>
              <a:t>	$.95 cost increase to 3.45/MMBtu</a:t>
            </a:r>
          </a:p>
          <a:p>
            <a:pPr>
              <a:spcBef>
                <a:spcPts val="600"/>
              </a:spcBef>
            </a:pPr>
            <a:r>
              <a:rPr lang="en-US" sz="1300" dirty="0" smtClean="0">
                <a:latin typeface="Candara" pitchFamily="34" charset="0"/>
              </a:rPr>
              <a:t>And if the market moves down,</a:t>
            </a:r>
          </a:p>
          <a:p>
            <a:pPr defTabSz="228600">
              <a:spcBef>
                <a:spcPts val="600"/>
              </a:spcBef>
            </a:pPr>
            <a:r>
              <a:rPr lang="en-US" sz="1300" dirty="0" smtClean="0">
                <a:latin typeface="Candara" pitchFamily="34" charset="0"/>
              </a:rPr>
              <a:t>	$.40/MMBtu hedge losses</a:t>
            </a:r>
          </a:p>
        </p:txBody>
      </p:sp>
    </p:spTree>
    <p:extLst>
      <p:ext uri="{BB962C8B-B14F-4D97-AF65-F5344CB8AC3E}">
        <p14:creationId xmlns:p14="http://schemas.microsoft.com/office/powerpoint/2010/main" val="42750369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67" y="4758239"/>
            <a:ext cx="8458200" cy="1563723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One factor does not show on this two dimensional chart:</a:t>
            </a:r>
          </a:p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Options expenditures will tend to push results upward and leftward, and strategies should be assessed with an awareness and specificity as to an acceptable options budget.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Strategies -  Efficient Frontier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84" y="1078992"/>
            <a:ext cx="6769100" cy="3590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2692400"/>
            <a:ext cx="1278467" cy="931333"/>
          </a:xfrm>
          <a:prstGeom prst="borderCallout1">
            <a:avLst>
              <a:gd name="adj1" fmla="val 18750"/>
              <a:gd name="adj2" fmla="val -8333"/>
              <a:gd name="adj3" fmla="val -67500"/>
              <a:gd name="adj4" fmla="val -35022"/>
            </a:avLst>
          </a:prstGeom>
          <a:solidFill>
            <a:srgbClr val="FFFF99"/>
          </a:solidFill>
          <a:ln>
            <a:headEnd type="none"/>
            <a:tailEnd type="stealth" w="lg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Candara" pitchFamily="34" charset="0"/>
              </a:rPr>
              <a:t>Referred to later as the “Static Line”</a:t>
            </a:r>
          </a:p>
        </p:txBody>
      </p:sp>
    </p:spTree>
    <p:extLst>
      <p:ext uri="{BB962C8B-B14F-4D97-AF65-F5344CB8AC3E}">
        <p14:creationId xmlns:p14="http://schemas.microsoft.com/office/powerpoint/2010/main" val="7500741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232400"/>
          </a:xfrm>
        </p:spPr>
        <p:txBody>
          <a:bodyPr/>
          <a:lstStyle/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lphaUcPeriod"/>
              <a:tabLst>
                <a:tab pos="457200" algn="l"/>
              </a:tabLs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Hedge Types:  Programmatic, Defensive, Contingent, Discretionary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lphaUcPeriod"/>
              <a:tabLst>
                <a:tab pos="457200" algn="l"/>
              </a:tabLs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Volatility Estimation:	Lognormal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romanLcPeriod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Look back 30 to 60 trading days (LDC election) to estimate daily standard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deviation</a:t>
            </a:r>
          </a:p>
          <a:p>
            <a:pPr marL="1143000" lvl="2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romanLcPeriod"/>
              <a:tabLst>
                <a:tab pos="457200" algn="l"/>
              </a:tabLst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Then scale up to holding period(s) and annual values for a common reference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lphaUcPeriod"/>
              <a:tabLst>
                <a:tab pos="457200" algn="l"/>
              </a:tabLs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Value at Risk 	(2 directions:  VaR.C  &amp;  VaR.L)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romanLcPeriod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Holding Period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VaR.C: 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	10 trading days</a:t>
            </a:r>
          </a:p>
          <a:p>
            <a:pPr marL="1143000" marR="0" lvl="2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romanLcPeriod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Holding Period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VaR.L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:		20 to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80 trading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days (LDC election)</a:t>
            </a:r>
          </a:p>
          <a:p>
            <a:pPr marL="1143000" marR="0" lvl="2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romanLcPeriod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Confidence Level:			97.5% minimum (LDC election)</a:t>
            </a:r>
          </a:p>
          <a:p>
            <a:pPr marL="1143000" marR="0" lvl="2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romanLcPeriod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Review Interval:			Weekly measurement &amp; recording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lphaUcPeriod"/>
              <a:tabLst>
                <a:tab pos="457200" algn="l"/>
              </a:tabLst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Design Volatility for Strategy Development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romanLcPeriod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Prompt PGA Year:	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50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% average volatility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(Based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on representative prompt-year volatility from 2007 through 2009)</a:t>
            </a:r>
          </a:p>
          <a:p>
            <a:pPr marL="1143000" lvl="2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romanLcPeriod"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Prompt+1 PGA Year:	30% average volatility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(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Based on representative prompt+1‑year volatility from 2007 through 2009)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28600" y="152400"/>
            <a:ext cx="6159500" cy="83820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Standardized Conventions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Language, Metrics </a:t>
            </a:r>
            <a:r>
              <a:rPr lang="en-US" dirty="0"/>
              <a:t>&amp; </a:t>
            </a:r>
            <a:r>
              <a:rPr lang="en-US" dirty="0" smtClean="0"/>
              <a:t>Design 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57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410200"/>
            <a:ext cx="8458200" cy="914400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sz="1600" dirty="0" smtClean="0"/>
              <a:t>These values reflect rolling average volatility of 12 forward-looking futures contracts as measured by daily price changes for each futures contract over 40 prior days; daily volatilities were then annualized,   i.e., multiplied by SQRT(252)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lvl="1" indent="-192024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Standardized Conventions</a:t>
            </a:r>
          </a:p>
          <a:p>
            <a:pPr marL="0" lvl="1" indent="-192024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Strategy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Design Volatility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065209"/>
            <a:ext cx="6858000" cy="42703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25133" y="1888067"/>
            <a:ext cx="5537200" cy="304800"/>
            <a:chOff x="2125133" y="1888067"/>
            <a:chExt cx="5537200" cy="304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26933" y="2040467"/>
              <a:ext cx="3835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125133" y="1888067"/>
              <a:ext cx="2440517" cy="304800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5000" sy="105000" algn="ctr" rotWithShape="0">
                <a:schemeClr val="accent4">
                  <a:lumMod val="75000"/>
                  <a:alpha val="40000"/>
                </a:schemeClr>
              </a:outerShdw>
            </a:effectLst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300" dirty="0" smtClean="0">
                  <a:latin typeface="Candara" pitchFamily="34" charset="0"/>
                </a:rPr>
                <a:t>Prompt Year Design Volatility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53933" y="2616200"/>
            <a:ext cx="4851401" cy="660400"/>
            <a:chOff x="3953933" y="2616200"/>
            <a:chExt cx="4851401" cy="660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53933" y="2946400"/>
              <a:ext cx="4021667" cy="846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14734" y="2616200"/>
              <a:ext cx="990600" cy="660400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6000" sy="106000" algn="ctr" rotWithShape="0">
                <a:srgbClr val="E6AF00">
                  <a:alpha val="40000"/>
                </a:srgbClr>
              </a:outerShdw>
            </a:effectLst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1300" dirty="0" smtClean="0">
                  <a:latin typeface="Candara" pitchFamily="34" charset="0"/>
                </a:rPr>
                <a:t>Prompt+1 Design Volatility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6031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57" y="1291095"/>
            <a:ext cx="6858000" cy="42702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lvl="1" indent="-192024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Strategy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Design 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Volatility</a:t>
            </a:r>
          </a:p>
          <a:p>
            <a:pPr marL="0" lvl="1" indent="-192024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By Monthly Contracts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0129" y="2311400"/>
            <a:ext cx="855811" cy="49953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200" dirty="0" smtClean="0">
                <a:latin typeface="Candara" pitchFamily="34" charset="0"/>
              </a:rPr>
              <a:t>Jan-09 Contract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6205" y="3540252"/>
            <a:ext cx="855811" cy="49953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200" dirty="0" smtClean="0">
                <a:latin typeface="Candara" pitchFamily="34" charset="0"/>
              </a:rPr>
              <a:t>Jan-10 Contract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2002" y="2773425"/>
            <a:ext cx="855811" cy="49953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200" dirty="0" smtClean="0">
                <a:latin typeface="Candara" pitchFamily="34" charset="0"/>
              </a:rPr>
              <a:t>Dec-09 Contract</a:t>
            </a:r>
          </a:p>
        </p:txBody>
      </p:sp>
    </p:spTree>
    <p:extLst>
      <p:ext uri="{BB962C8B-B14F-4D97-AF65-F5344CB8AC3E}">
        <p14:creationId xmlns:p14="http://schemas.microsoft.com/office/powerpoint/2010/main" val="38857394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Clr>
                <a:schemeClr val="bg2">
                  <a:lumMod val="10000"/>
                </a:schemeClr>
              </a:buClr>
            </a:pPr>
            <a:r>
              <a:rPr lang="en-US" sz="2000" dirty="0" smtClean="0"/>
              <a:t>3 Parts . . .</a:t>
            </a:r>
          </a:p>
          <a:p>
            <a:pPr marL="368046" indent="-285750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Strategy Formulation to be included with Risk Filing</a:t>
            </a:r>
          </a:p>
          <a:p>
            <a:pPr marL="368046" indent="-285750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Reporting Requirements</a:t>
            </a:r>
          </a:p>
          <a:p>
            <a:pPr marL="368046" indent="-285750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Progression </a:t>
            </a:r>
            <a:r>
              <a:rPr lang="en-US" dirty="0"/>
              <a:t>A</a:t>
            </a:r>
            <a:r>
              <a:rPr lang="en-US" dirty="0" smtClean="0"/>
              <a:t>long Learning Curve</a:t>
            </a:r>
          </a:p>
          <a:p>
            <a:pPr marL="586645" lvl="1" indent="-285750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Filing a “Capability Blueprint”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LDC Obligations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071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Part Specification</a:t>
            </a:r>
          </a:p>
          <a:p>
            <a:pPr marL="796195" lvl="2" indent="-3429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Strategy Overview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Specifications</a:t>
            </a:r>
          </a:p>
          <a:p>
            <a:pPr marL="796195" lvl="2" indent="-3429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dirty="0"/>
              <a:t>Programmatic Strategy Specifications</a:t>
            </a:r>
          </a:p>
          <a:p>
            <a:pPr marL="796195" lvl="2" indent="-3429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dirty="0"/>
              <a:t>Defensive Strategy Specifications</a:t>
            </a:r>
          </a:p>
          <a:p>
            <a:pPr marL="796195" lvl="2" indent="-3429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dirty="0"/>
              <a:t>Contingent Strategy Specifications</a:t>
            </a:r>
          </a:p>
          <a:p>
            <a:pPr marL="796195" lvl="2" indent="-3429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dirty="0"/>
              <a:t>Discretionary Hedge </a:t>
            </a:r>
            <a:r>
              <a:rPr lang="en-US" dirty="0" smtClean="0"/>
              <a:t>Specifications, if applicable</a:t>
            </a:r>
          </a:p>
          <a:p>
            <a:pPr marL="796195" lvl="2" indent="-3429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endParaRPr lang="en-US" dirty="0"/>
          </a:p>
          <a:p>
            <a:pPr marL="796195" lvl="2" indent="-3429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endParaRPr lang="en-US" dirty="0" smtClean="0"/>
          </a:p>
          <a:p>
            <a:pPr marL="453295" lvl="2" indent="0">
              <a:buClr>
                <a:schemeClr val="bg2">
                  <a:lumMod val="10000"/>
                </a:schemeClr>
              </a:buClr>
              <a:buNone/>
            </a:pPr>
            <a:r>
              <a:rPr lang="en-US" dirty="0" smtClean="0"/>
              <a:t>Guidelines follow for each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Strategy Formulation &amp; PGA </a:t>
            </a:r>
            <a:r>
              <a:rPr lang="en-US" dirty="0" smtClean="0"/>
              <a:t>Filing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375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5196" lvl="0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Specify maximum permissible hedge ratio, using forecast procurement schedule as a denominator; provide reasoning.</a:t>
            </a:r>
            <a:r>
              <a:rPr lang="en-US" sz="1600" baseline="30000" dirty="0"/>
              <a:t> </a:t>
            </a:r>
            <a:r>
              <a:rPr lang="en-US" sz="1600" baseline="30000" dirty="0" smtClean="0"/>
              <a:t>  1</a:t>
            </a:r>
            <a:endParaRPr lang="en-US" sz="1600" dirty="0"/>
          </a:p>
          <a:p>
            <a:pPr marL="425196" lvl="0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Specify maximum forward horizon for hedges, no less than “prompt” gas year plus one more.</a:t>
            </a:r>
          </a:p>
          <a:p>
            <a:pPr marL="425196" lvl="0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Specify tolerances for cost of gas for each PGA year, preferably relating tolerance to PGA pass-through impact.</a:t>
            </a:r>
          </a:p>
          <a:p>
            <a:pPr marL="425196" lvl="0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Specify hedge-loss tolerance; choose to focus on individual PGA years or aggregate over forward horizon, or both.</a:t>
            </a:r>
          </a:p>
          <a:p>
            <a:pPr marL="425196" lvl="0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Specify explicit metrics to be used, particularly where discretion exists as to Value at Risk </a:t>
            </a:r>
            <a:r>
              <a:rPr lang="en-US" sz="1600" dirty="0" smtClean="0"/>
              <a:t>parameters.</a:t>
            </a:r>
            <a:endParaRPr lang="en-US" sz="1600" dirty="0"/>
          </a:p>
          <a:p>
            <a:pPr marL="425196" lvl="0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Specify means of conflict resolution if </a:t>
            </a:r>
            <a:r>
              <a:rPr lang="en-US" sz="1600" dirty="0" smtClean="0"/>
              <a:t>outlier costs and hedge loss potential both </a:t>
            </a:r>
            <a:r>
              <a:rPr lang="en-US" sz="1600" dirty="0"/>
              <a:t>exceed tolerance.</a:t>
            </a:r>
          </a:p>
          <a:p>
            <a:pPr marL="425196" lvl="0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Specify protocols for waiving </a:t>
            </a:r>
            <a:r>
              <a:rPr lang="en-US" sz="1600" dirty="0" smtClean="0"/>
              <a:t>the filed </a:t>
            </a:r>
            <a:r>
              <a:rPr lang="en-US" sz="1600" dirty="0"/>
              <a:t>strategy in extraordinary environments, including notice to regulators.</a:t>
            </a:r>
          </a:p>
          <a:p>
            <a:pPr marL="425196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endParaRPr lang="en-US" sz="1600" dirty="0" smtClean="0"/>
          </a:p>
          <a:p>
            <a:pPr marL="82296" indent="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</a:pPr>
            <a:r>
              <a:rPr lang="en-US" sz="2000" baseline="30000" dirty="0" smtClean="0"/>
              <a:t>1</a:t>
            </a:r>
            <a:r>
              <a:rPr lang="en-US" sz="1600" dirty="0" smtClean="0"/>
              <a:t>  </a:t>
            </a:r>
            <a:r>
              <a:rPr lang="en-US" sz="1400" i="1" dirty="0" smtClean="0"/>
              <a:t>Including </a:t>
            </a:r>
            <a:r>
              <a:rPr lang="en-US" sz="1400" i="1" dirty="0"/>
              <a:t>storage injections as procurement needs, and netting storage withdrawals from procurement needs.</a:t>
            </a:r>
          </a:p>
          <a:p>
            <a:pPr marL="425196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Typical Strategy </a:t>
            </a:r>
            <a:r>
              <a:rPr lang="en-US" dirty="0"/>
              <a:t>Overview Specifications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4933" y="3843868"/>
            <a:ext cx="4470399" cy="381000"/>
          </a:xfrm>
          <a:prstGeom prst="rect">
            <a:avLst/>
          </a:prstGeom>
          <a:solidFill>
            <a:schemeClr val="bg1"/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wrap="square" tIns="0" bIns="0" rtlCol="0" anchor="t">
            <a:noAutofit/>
          </a:bodyPr>
          <a:lstStyle/>
          <a:p>
            <a:pPr marL="58738" marR="0" lvl="2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tabLst>
                <a:tab pos="457200" algn="l"/>
              </a:tabLst>
            </a:pPr>
            <a:r>
              <a:rPr lang="en-US" sz="12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Holding Period for </a:t>
            </a:r>
            <a:r>
              <a:rPr lang="en-US" sz="12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VaR.L  -  20 </a:t>
            </a:r>
            <a:r>
              <a:rPr lang="en-US" sz="12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80 trading days (LDC election)</a:t>
            </a:r>
          </a:p>
          <a:p>
            <a:pPr marL="58738" marR="0" lvl="2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tabLst>
                <a:tab pos="457200" algn="l"/>
              </a:tabLst>
            </a:pPr>
            <a:r>
              <a:rPr lang="en-US" sz="12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 </a:t>
            </a:r>
            <a:r>
              <a:rPr lang="en-US" sz="12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 -  97.5</a:t>
            </a:r>
            <a:r>
              <a:rPr lang="en-US" sz="12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minimum (LDC election)</a:t>
            </a:r>
          </a:p>
          <a:p>
            <a:pPr marL="58738"/>
            <a:endParaRPr lang="en-US" sz="1100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944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5196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Programmatic accumulation:  </a:t>
            </a:r>
            <a:r>
              <a:rPr lang="en-US" sz="1600" dirty="0" smtClean="0"/>
              <a:t>Preferably, no </a:t>
            </a:r>
            <a:r>
              <a:rPr lang="en-US" sz="1600" dirty="0"/>
              <a:t>more than 30% of total requirements or one‑third of maximum hedge ratio; higher cost tolerances should correlate to lower programmatic accumulation.</a:t>
            </a:r>
          </a:p>
          <a:p>
            <a:pPr marL="425196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 smtClean="0"/>
              <a:t>Relative </a:t>
            </a:r>
            <a:r>
              <a:rPr lang="en-US" sz="1600" dirty="0"/>
              <a:t>to the flow </a:t>
            </a:r>
            <a:r>
              <a:rPr lang="en-US" sz="1600" dirty="0" smtClean="0"/>
              <a:t>months, specify the start and end of programmatic hedge accumulation. Also specify hedge increments (volume per time period) including any discretion as to timing within </a:t>
            </a:r>
            <a:r>
              <a:rPr lang="en-US" sz="1600" dirty="0"/>
              <a:t>that </a:t>
            </a:r>
            <a:r>
              <a:rPr lang="en-US" sz="1600" dirty="0" smtClean="0"/>
              <a:t>framework. </a:t>
            </a:r>
            <a:endParaRPr lang="en-US" sz="1600" dirty="0"/>
          </a:p>
          <a:p>
            <a:pPr marL="425196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Specify contractual structures to be used (physical or financial structures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Typical Programmatic Strategy </a:t>
            </a:r>
            <a:r>
              <a:rPr lang="en-US" dirty="0" smtClean="0"/>
              <a:t>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130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5196" lvl="0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 smtClean="0"/>
              <a:t>Specify each forward period to be the focus of VaR.C metrics.</a:t>
            </a:r>
          </a:p>
          <a:p>
            <a:pPr marL="425196" lvl="0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 smtClean="0"/>
              <a:t>Specify the response </a:t>
            </a:r>
            <a:r>
              <a:rPr lang="en-US" sz="1600" dirty="0"/>
              <a:t>plan for defending tolerances against weekly risk assessments </a:t>
            </a:r>
            <a:r>
              <a:rPr lang="en-US" sz="1600" dirty="0" smtClean="0"/>
              <a:t>(</a:t>
            </a:r>
            <a:r>
              <a:rPr lang="en-US" sz="1600" dirty="0"/>
              <a:t>VaR.C and related cost outlier for each PGA-period to </a:t>
            </a:r>
            <a:r>
              <a:rPr lang="en-US" sz="1600" dirty="0" smtClean="0"/>
              <a:t>the end </a:t>
            </a:r>
            <a:r>
              <a:rPr lang="en-US" sz="1600" dirty="0"/>
              <a:t>of </a:t>
            </a:r>
            <a:r>
              <a:rPr lang="en-US" sz="1600" dirty="0" smtClean="0"/>
              <a:t>the specified holding </a:t>
            </a:r>
            <a:r>
              <a:rPr lang="en-US" sz="1600" dirty="0"/>
              <a:t>period) </a:t>
            </a:r>
            <a:endParaRPr lang="en-US" sz="1600" dirty="0" smtClean="0"/>
          </a:p>
          <a:p>
            <a:pPr marL="643795" lvl="1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lphaLcParenR"/>
            </a:pPr>
            <a:r>
              <a:rPr lang="en-US" sz="1300" dirty="0" smtClean="0"/>
              <a:t>Typically, responses will be structured as the defense of interim boundaries up to a maximum associated hedge ratio where the final boundary equals the ultimate cost tolerance and the ultimate maximum hedge ratio.</a:t>
            </a:r>
            <a:endParaRPr lang="en-US" sz="1300" dirty="0"/>
          </a:p>
          <a:p>
            <a:pPr marL="425196" lvl="0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Specify a menu of contractual structures to be used in various risk responses (physical or financial structures) and how they will be deployed, including discretionary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Typical Defensive Strategy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380549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51466"/>
            <a:ext cx="8458200" cy="5173133"/>
          </a:xfrm>
        </p:spPr>
        <p:txBody>
          <a:bodyPr>
            <a:normAutofit/>
          </a:bodyPr>
          <a:lstStyle/>
          <a:p>
            <a:pPr marL="425196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 smtClean="0"/>
              <a:t>Specify if VaR.L metrics are to be monitored as the aggregate of all forward periods; alternatively, specify </a:t>
            </a:r>
            <a:r>
              <a:rPr lang="en-US" sz="1600" dirty="0"/>
              <a:t>each forward period </a:t>
            </a:r>
            <a:r>
              <a:rPr lang="en-US" sz="1600" dirty="0" smtClean="0"/>
              <a:t>that will be </a:t>
            </a:r>
            <a:r>
              <a:rPr lang="en-US" sz="1600" dirty="0"/>
              <a:t>the focus of </a:t>
            </a:r>
            <a:r>
              <a:rPr lang="en-US" sz="1600" dirty="0" smtClean="0"/>
              <a:t>VaR.L </a:t>
            </a:r>
            <a:r>
              <a:rPr lang="en-US" sz="1600" dirty="0"/>
              <a:t>metrics.</a:t>
            </a:r>
          </a:p>
          <a:p>
            <a:pPr marL="425196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 smtClean="0"/>
              <a:t>Specify the response </a:t>
            </a:r>
            <a:r>
              <a:rPr lang="en-US" sz="1600" dirty="0"/>
              <a:t>plan for defending </a:t>
            </a:r>
            <a:r>
              <a:rPr lang="en-US" sz="1600" dirty="0" smtClean="0"/>
              <a:t>hedge-loss tolerances using weekly </a:t>
            </a:r>
            <a:r>
              <a:rPr lang="en-US" sz="1600" dirty="0"/>
              <a:t>risk assessments </a:t>
            </a:r>
            <a:r>
              <a:rPr lang="en-US" sz="1600" dirty="0" smtClean="0"/>
              <a:t>(</a:t>
            </a:r>
            <a:r>
              <a:rPr lang="en-US" sz="1600" dirty="0"/>
              <a:t>VaR.L and related hedge-loss outlier to the end of </a:t>
            </a:r>
            <a:r>
              <a:rPr lang="en-US" sz="1600" dirty="0" smtClean="0"/>
              <a:t>the specified holding period for hedge-loss risk metrics).</a:t>
            </a:r>
            <a:endParaRPr lang="en-US" sz="1600" dirty="0"/>
          </a:p>
          <a:p>
            <a:pPr marL="425196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Specify a menu of contractual </a:t>
            </a:r>
            <a:r>
              <a:rPr lang="en-US" sz="1600" dirty="0" smtClean="0"/>
              <a:t>tools and structures to </a:t>
            </a:r>
            <a:r>
              <a:rPr lang="en-US" sz="1600" dirty="0"/>
              <a:t>be used in contingent risk responses (physical or financial </a:t>
            </a:r>
            <a:r>
              <a:rPr lang="en-US" sz="1600" dirty="0" smtClean="0"/>
              <a:t>tools) </a:t>
            </a:r>
            <a:r>
              <a:rPr lang="en-US" sz="1600" dirty="0"/>
              <a:t>and how they will be deployed, including discretionary </a:t>
            </a:r>
            <a:r>
              <a:rPr lang="en-US" sz="1600" dirty="0" smtClean="0"/>
              <a:t>factors.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Typical Contingent </a:t>
            </a:r>
            <a:r>
              <a:rPr lang="en-US" dirty="0" smtClean="0"/>
              <a:t>Strategy </a:t>
            </a:r>
            <a:r>
              <a:rPr lang="en-US" dirty="0"/>
              <a:t>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0647412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29266"/>
            <a:ext cx="8458200" cy="4995333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applicable, describe criteria for </a:t>
            </a:r>
            <a:r>
              <a:rPr lang="en-US" dirty="0" smtClean="0"/>
              <a:t>discretionary hedges </a:t>
            </a:r>
            <a:r>
              <a:rPr lang="en-US" dirty="0"/>
              <a:t>including how incremental risk of loss will be considered in the context of the overall </a:t>
            </a:r>
            <a:r>
              <a:rPr lang="en-US" dirty="0" smtClean="0"/>
              <a:t>strategy.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Typical Discretionary Hedge </a:t>
            </a:r>
            <a:r>
              <a:rPr lang="en-US" dirty="0" smtClean="0"/>
              <a:t>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981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29266"/>
            <a:ext cx="8458200" cy="4995333"/>
          </a:xfrm>
        </p:spPr>
        <p:txBody>
          <a:bodyPr/>
          <a:lstStyle/>
          <a:p>
            <a:pPr marL="425196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Minimum Recording Frequency:	Weekly</a:t>
            </a:r>
          </a:p>
          <a:p>
            <a:pPr marL="425196" indent="-342900">
              <a:lnSpc>
                <a:spcPct val="11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600" dirty="0"/>
              <a:t>Report </a:t>
            </a:r>
            <a:r>
              <a:rPr lang="en-US" sz="1600" dirty="0" smtClean="0"/>
              <a:t>Content:  Annual </a:t>
            </a:r>
            <a:r>
              <a:rPr lang="en-US" sz="1600" dirty="0"/>
              <a:t>report of weekly risk metrics and position summary for forward PGA periods, including hedge transactions – (see report template</a:t>
            </a:r>
            <a:r>
              <a:rPr lang="en-US" sz="1600" dirty="0" smtClean="0"/>
              <a:t>).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Reporting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723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Typical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222"/>
            <a:ext cx="8778240" cy="3759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31" y="5477691"/>
            <a:ext cx="7950926" cy="452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1200" dirty="0">
                <a:latin typeface="Candara" pitchFamily="34" charset="0"/>
              </a:rPr>
              <a:t>While this summary report reflects prompt-year (and prompt-year+1) aggregates, supporting detail should be maintained by transaction and contract month.</a:t>
            </a:r>
            <a:endParaRPr lang="en-US" sz="1200" dirty="0" smtClean="0">
              <a:latin typeface="Candar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32706" y="5381904"/>
            <a:ext cx="5886994" cy="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468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70000"/>
            <a:ext cx="8458200" cy="5054600"/>
          </a:xfrm>
        </p:spPr>
        <p:txBody>
          <a:bodyPr/>
          <a:lstStyle/>
          <a:p>
            <a:pPr marL="114300" indent="-1270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Each LDC would file a “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Capability Blueprint</a:t>
            </a:r>
            <a:r>
              <a:rPr lang="en-US" dirty="0" smtClean="0"/>
              <a:t>” annually outlining then-current and any planned development for the coming year with respect to the following factors:</a:t>
            </a:r>
          </a:p>
          <a:p>
            <a:pPr marL="663099" lvl="1" indent="-34290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800" dirty="0" smtClean="0"/>
              <a:t>Risk Quantification, including systems</a:t>
            </a:r>
          </a:p>
          <a:p>
            <a:pPr marL="663099" lvl="1" indent="-34290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800" dirty="0" smtClean="0"/>
              <a:t>Strategy Formulation</a:t>
            </a:r>
          </a:p>
          <a:p>
            <a:pPr marL="663099" lvl="1" indent="-34290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800" dirty="0" smtClean="0"/>
              <a:t>Transactional Capability</a:t>
            </a:r>
          </a:p>
          <a:p>
            <a:pPr marL="663099" lvl="1" indent="-34290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800" dirty="0" smtClean="0"/>
              <a:t>Governance &amp; Controls</a:t>
            </a:r>
          </a:p>
          <a:p>
            <a:pPr marL="663099" lvl="1" indent="-342900">
              <a:lnSpc>
                <a:spcPct val="1000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1800" dirty="0" smtClean="0"/>
              <a:t>Staffing assessment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Progression Along Learning Curve </a:t>
            </a:r>
          </a:p>
        </p:txBody>
      </p:sp>
    </p:spTree>
    <p:extLst>
      <p:ext uri="{BB962C8B-B14F-4D97-AF65-F5344CB8AC3E}">
        <p14:creationId xmlns:p14="http://schemas.microsoft.com/office/powerpoint/2010/main" val="23987489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93800"/>
            <a:ext cx="8458200" cy="5105400"/>
          </a:xfrm>
        </p:spPr>
        <p:txBody>
          <a:bodyPr>
            <a:normAutofit lnSpcReduction="10000"/>
          </a:bodyPr>
          <a:lstStyle/>
          <a:p>
            <a:pPr marL="368046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Regulatory review of each Risk Filing </a:t>
            </a:r>
            <a:r>
              <a:rPr lang="en-US" sz="1600" dirty="0" smtClean="0"/>
              <a:t>(may be filed with the PGA, but a separate docket)</a:t>
            </a:r>
            <a:r>
              <a:rPr lang="en-US" dirty="0" smtClean="0"/>
              <a:t> will include  . . . </a:t>
            </a:r>
          </a:p>
          <a:p>
            <a:pPr marL="58664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Acknowledgment of the strategy or “no action” if found lacking</a:t>
            </a:r>
          </a:p>
          <a:p>
            <a:pPr marL="58664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 qualitative assessment of the strategy as to conformance with the intent of this proceeding</a:t>
            </a:r>
          </a:p>
          <a:p>
            <a:pPr marL="58664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Acknowledgment of the Capability Blueprint including specified incremental costs</a:t>
            </a:r>
          </a:p>
          <a:p>
            <a:pPr marL="368046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As companies demonstrate more robust strategy development and risk capabilities, they will have increasing assurance that prudence criteria will consist of assessing the faithful execution of the acknowledged strategy rather than a retrospective judgment of ad </a:t>
            </a:r>
            <a:r>
              <a:rPr lang="en-US" dirty="0"/>
              <a:t>hoc decisions </a:t>
            </a:r>
            <a:endParaRPr lang="en-US" dirty="0" smtClean="0"/>
          </a:p>
          <a:p>
            <a:pPr marL="58664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Companies that file strategies with </a:t>
            </a:r>
            <a:r>
              <a:rPr lang="en-US" dirty="0" smtClean="0"/>
              <a:t>tolerance pairs materially superior to the “Static </a:t>
            </a:r>
            <a:r>
              <a:rPr lang="en-US" dirty="0"/>
              <a:t>Line” </a:t>
            </a:r>
            <a:r>
              <a:rPr lang="en-US" dirty="0" smtClean="0"/>
              <a:t>and then execute accordingly will have a rebuttable presumption against </a:t>
            </a:r>
            <a:r>
              <a:rPr lang="en-US" dirty="0"/>
              <a:t>cost challenges</a:t>
            </a:r>
          </a:p>
          <a:p>
            <a:pPr marL="58664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Companies that file strategies with tolerances falling at or near the “Static Line” will be more vulnerable to cost challenges</a:t>
            </a:r>
          </a:p>
          <a:p>
            <a:pPr marL="368046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Prudent incremental costs would be recoverable in rates, and LDCs may petition for deferred accounting regarding incremental costs if needed</a:t>
            </a:r>
          </a:p>
          <a:p>
            <a:pPr marL="58664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Staffing at cost</a:t>
            </a:r>
          </a:p>
          <a:p>
            <a:pPr marL="58664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Systems, using _ year amortization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Regulatory Compact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58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&amp; 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926667"/>
            <a:ext cx="2874433" cy="340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andara" panose="020E0502030303020204" pitchFamily="34" charset="0"/>
                <a:sym typeface="Wingdings 3" panose="05040102010807070707" pitchFamily="18" charset="2"/>
              </a:rPr>
              <a:t></a:t>
            </a:r>
            <a:r>
              <a:rPr lang="en-US" sz="1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hlinkClick r:id="rId2" action="ppaction://hlinksldjump"/>
              </a:rPr>
              <a:t>Back to 2014 Workshop Excerpts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896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51467"/>
            <a:ext cx="8534400" cy="5144830"/>
          </a:xfrm>
        </p:spPr>
        <p:txBody>
          <a:bodyPr/>
          <a:lstStyle/>
          <a:p>
            <a:pPr marL="112713" indent="0"/>
            <a:r>
              <a:rPr lang="en-US" dirty="0" smtClean="0"/>
              <a:t>It’s important because risk-responsive hedging produces results more compatible with customers’ risk appetite, but deployment depends on a workable regulatory compact.</a:t>
            </a:r>
          </a:p>
          <a:p>
            <a:pPr marL="112713" indent="0"/>
            <a:r>
              <a:rPr lang="en-US" dirty="0"/>
              <a:t>This </a:t>
            </a:r>
            <a:r>
              <a:rPr lang="en-US" dirty="0" smtClean="0"/>
              <a:t>graphic, excerpted </a:t>
            </a:r>
            <a:r>
              <a:rPr lang="en-US" dirty="0"/>
              <a:t>from the white </a:t>
            </a:r>
            <a:r>
              <a:rPr lang="en-US" dirty="0" smtClean="0"/>
              <a:t>paper, illustrates the benefits in terms of gas costs and hedge losses.</a:t>
            </a:r>
          </a:p>
          <a:p>
            <a:pPr marL="112713" indent="0"/>
            <a:endParaRPr lang="en-US" dirty="0"/>
          </a:p>
          <a:p>
            <a:pPr marL="112713" indent="0"/>
            <a:endParaRPr lang="en-US" dirty="0" smtClean="0"/>
          </a:p>
          <a:p>
            <a:pPr marL="112713" indent="0"/>
            <a:endParaRPr lang="en-US" dirty="0"/>
          </a:p>
          <a:p>
            <a:pPr marL="112713" indent="0"/>
            <a:endParaRPr lang="en-US" dirty="0" smtClean="0"/>
          </a:p>
          <a:p>
            <a:pPr marL="112713" indent="0"/>
            <a:endParaRPr lang="en-US" dirty="0"/>
          </a:p>
          <a:p>
            <a:pPr marL="112713" indent="0"/>
            <a:endParaRPr lang="en-US" dirty="0" smtClean="0"/>
          </a:p>
          <a:p>
            <a:pPr marL="112713" indent="0"/>
            <a:endParaRPr lang="en-US" dirty="0"/>
          </a:p>
          <a:p>
            <a:pPr marL="112713" indent="0"/>
            <a:endParaRPr lang="en-US" dirty="0" smtClean="0"/>
          </a:p>
          <a:p>
            <a:pPr marL="112713" indent="0"/>
            <a:endParaRPr lang="en-US" dirty="0"/>
          </a:p>
          <a:p>
            <a:pPr marL="112713" indent="0" algn="r"/>
            <a:endParaRPr lang="en-US" sz="1200" dirty="0" smtClean="0"/>
          </a:p>
          <a:p>
            <a:pPr marL="112713" indent="0" algn="r"/>
            <a:r>
              <a:rPr lang="en-US" sz="1200" dirty="0" smtClean="0"/>
              <a:t>Illustrative strategies are described in the Appendix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27" y="2635126"/>
            <a:ext cx="5188873" cy="326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08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cap="small" dirty="0" smtClean="0"/>
              <a:t>End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2657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Principle Points – Part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Hedging Strategies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26066"/>
            <a:ext cx="8610600" cy="5173134"/>
          </a:xfrm>
        </p:spPr>
        <p:txBody>
          <a:bodyPr/>
          <a:lstStyle/>
          <a:p>
            <a:pPr marL="455612" indent="-2857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119063" algn="l"/>
              </a:tabLst>
            </a:pPr>
            <a:endParaRPr lang="en-US" dirty="0" smtClean="0"/>
          </a:p>
          <a:p>
            <a:pPr marL="455612" indent="-2857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119063" algn="l"/>
              </a:tabLst>
            </a:pPr>
            <a:r>
              <a:rPr lang="en-US" dirty="0" smtClean="0"/>
              <a:t>Risk is polar:  up-market cost exposures and down-market hedge loss potential</a:t>
            </a:r>
          </a:p>
          <a:p>
            <a:pPr marL="675068" lvl="1" indent="-285750">
              <a:spcBef>
                <a:spcPts val="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/>
              <a:t>Hedging does not eliminate risk; it shapes it differently</a:t>
            </a:r>
          </a:p>
          <a:p>
            <a:pPr marL="675068" lvl="1" indent="-285750">
              <a:spcBef>
                <a:spcPts val="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/>
              <a:t>Every hedge carries a risk of </a:t>
            </a:r>
            <a:r>
              <a:rPr lang="en-US" dirty="0" smtClean="0"/>
              <a:t>loss.  Not hedging carries risk of cost increases. Those risks </a:t>
            </a:r>
            <a:r>
              <a:rPr lang="en-US" dirty="0"/>
              <a:t>should be </a:t>
            </a:r>
            <a:r>
              <a:rPr lang="en-US" dirty="0" smtClean="0"/>
              <a:t>assessed.</a:t>
            </a:r>
            <a:endParaRPr lang="en-US" dirty="0"/>
          </a:p>
          <a:p>
            <a:pPr marL="675068" lvl="1" indent="-285750">
              <a:spcBef>
                <a:spcPts val="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 smtClean="0"/>
              <a:t>Upside risk could produce higher customer bills; downside risk could produce lost opportunity, but customer bills are still lower than prior expectations.  </a:t>
            </a:r>
          </a:p>
          <a:p>
            <a:pPr marL="956389" lvl="2" indent="-285750">
              <a:spcBef>
                <a:spcPts val="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 smtClean="0"/>
              <a:t>So customers’ marginal utility favors hedging.</a:t>
            </a:r>
          </a:p>
          <a:p>
            <a:pPr marL="455612" indent="-285750"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  <a:tabLst>
                <a:tab pos="119063" algn="l"/>
              </a:tabLst>
            </a:pPr>
            <a:r>
              <a:rPr lang="en-US" dirty="0" smtClean="0"/>
              <a:t>Build risk management decisions on a quantified </a:t>
            </a:r>
            <a:r>
              <a:rPr lang="en-US" u="sng" dirty="0" smtClean="0"/>
              <a:t>RISK</a:t>
            </a:r>
            <a:r>
              <a:rPr lang="en-US" dirty="0" smtClean="0"/>
              <a:t> view</a:t>
            </a:r>
            <a:r>
              <a:rPr lang="en-US" u="sng" dirty="0" smtClean="0"/>
              <a:t>!</a:t>
            </a:r>
          </a:p>
          <a:p>
            <a:pPr marL="675068" lvl="1" indent="-285750">
              <a:spcBef>
                <a:spcPts val="60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 smtClean="0"/>
              <a:t>A locked, fixed ratio will produce random outcomes that could be intolerable in either direction.</a:t>
            </a:r>
          </a:p>
          <a:p>
            <a:pPr marL="455612" indent="-285750"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  <a:tabLst>
                <a:tab pos="119063" algn="l"/>
              </a:tabLst>
            </a:pPr>
            <a:r>
              <a:rPr lang="en-US" dirty="0" smtClean="0"/>
              <a:t>Objectives (i.e., risk tolerances) should drive strategy, and like everything else, diligent management is superior to a one-time assessment</a:t>
            </a:r>
          </a:p>
        </p:txBody>
      </p:sp>
    </p:spTree>
    <p:extLst>
      <p:ext uri="{BB962C8B-B14F-4D97-AF65-F5344CB8AC3E}">
        <p14:creationId xmlns:p14="http://schemas.microsoft.com/office/powerpoint/2010/main" val="2333665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Principle Points – Part 1 Conclusion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Hedging Strategies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26066"/>
            <a:ext cx="8610600" cy="5173134"/>
          </a:xfrm>
        </p:spPr>
        <p:txBody>
          <a:bodyPr/>
          <a:lstStyle/>
          <a:p>
            <a:pPr marL="169862" indent="0">
              <a:spcBef>
                <a:spcPts val="60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 smtClean="0"/>
              <a:t>To produce high </a:t>
            </a:r>
            <a:r>
              <a:rPr lang="en-US" dirty="0"/>
              <a:t>confidence</a:t>
            </a:r>
            <a:r>
              <a:rPr lang="en-US" dirty="0" smtClean="0"/>
              <a:t> in tolerable outcomes, hedge managers must monitor risk &amp; deploy risk-responsive hedge decisions.</a:t>
            </a:r>
          </a:p>
          <a:p>
            <a:pPr marL="675068" lvl="1" indent="-285750">
              <a:spcBef>
                <a:spcPts val="60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 smtClean="0"/>
              <a:t>Diligent risk measurements require quantitative finance methods</a:t>
            </a:r>
          </a:p>
          <a:p>
            <a:pPr marL="675068" lvl="1" indent="-285750">
              <a:spcBef>
                <a:spcPts val="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 smtClean="0"/>
              <a:t>Strategy development (i.e., planning for risk responses) requires an understanding of potential risk environments.  Simulations are useful.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3" y="2947338"/>
            <a:ext cx="5266564" cy="3276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267" y="4089400"/>
            <a:ext cx="1761067" cy="1405467"/>
          </a:xfrm>
          <a:prstGeom prst="accentCallout1">
            <a:avLst>
              <a:gd name="adj1" fmla="val 15738"/>
              <a:gd name="adj2" fmla="val 102892"/>
              <a:gd name="adj3" fmla="val -753"/>
              <a:gd name="adj4" fmla="val 129014"/>
            </a:avLst>
          </a:prstGeom>
          <a:ln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r"/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</a:rPr>
              <a:t>It’s not just         price volatility, </a:t>
            </a:r>
          </a:p>
          <a:p>
            <a:endParaRPr lang="en-US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itchFamily="34" charset="0"/>
            </a:endParaRPr>
          </a:p>
          <a:p>
            <a:pPr algn="r"/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</a:rPr>
              <a:t>volatility itself varies continuously</a:t>
            </a:r>
          </a:p>
        </p:txBody>
      </p:sp>
    </p:spTree>
    <p:extLst>
      <p:ext uri="{BB962C8B-B14F-4D97-AF65-F5344CB8AC3E}">
        <p14:creationId xmlns:p14="http://schemas.microsoft.com/office/powerpoint/2010/main" val="36554461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Principle Points – Part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Regulatory Implications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26066"/>
            <a:ext cx="8610600" cy="5122333"/>
          </a:xfrm>
        </p:spPr>
        <p:txBody>
          <a:bodyPr/>
          <a:lstStyle/>
          <a:p>
            <a:pPr marL="455612" indent="-2857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119063" algn="l"/>
              </a:tabLst>
            </a:pPr>
            <a:endParaRPr lang="en-US" dirty="0" smtClean="0"/>
          </a:p>
          <a:p>
            <a:pPr marL="455612" indent="-2857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119063" algn="l"/>
              </a:tabLst>
            </a:pPr>
            <a:r>
              <a:rPr lang="en-US" dirty="0" smtClean="0"/>
              <a:t>Market risk carries regulatory risk which is also polar . . .</a:t>
            </a:r>
          </a:p>
          <a:p>
            <a:pPr marL="675068" lvl="1" indent="-285750">
              <a:spcBef>
                <a:spcPts val="60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 smtClean="0"/>
              <a:t>Inadequate hedges could result in inappropriate cost increases and possible disallowance</a:t>
            </a:r>
          </a:p>
          <a:p>
            <a:pPr marL="675068" lvl="1" indent="-285750">
              <a:spcBef>
                <a:spcPts val="60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 smtClean="0"/>
              <a:t>Large hedge losses could result in </a:t>
            </a:r>
            <a:r>
              <a:rPr lang="en-US" dirty="0"/>
              <a:t>prudence </a:t>
            </a:r>
            <a:r>
              <a:rPr lang="en-US" dirty="0" smtClean="0"/>
              <a:t>questions and </a:t>
            </a:r>
            <a:r>
              <a:rPr lang="en-US" dirty="0"/>
              <a:t>possible disallowance</a:t>
            </a:r>
            <a:endParaRPr lang="en-US" dirty="0" smtClean="0"/>
          </a:p>
          <a:p>
            <a:pPr marL="455612" indent="-2857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119063" algn="l"/>
              </a:tabLst>
            </a:pPr>
            <a:endParaRPr lang="en-US" dirty="0" smtClean="0"/>
          </a:p>
          <a:p>
            <a:pPr marL="455612" indent="-2857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119063" algn="l"/>
              </a:tabLst>
            </a:pPr>
            <a:r>
              <a:rPr lang="en-US" dirty="0" smtClean="0"/>
              <a:t>In the absence of a regulatory “compact” active decisions can carry greater liability than passive ones, so LDCs tend to favor the simplest methods.</a:t>
            </a:r>
          </a:p>
          <a:p>
            <a:pPr marL="675068" lvl="1" indent="-285750">
              <a:spcBef>
                <a:spcPts val="60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 smtClean="0"/>
              <a:t>And complex decisions raise bigger questions unless a regulatory understanding pre-exists</a:t>
            </a:r>
          </a:p>
          <a:p>
            <a:pPr marL="389318" lvl="1" indent="0">
              <a:spcBef>
                <a:spcPts val="600"/>
              </a:spcBef>
              <a:spcAft>
                <a:spcPts val="600"/>
              </a:spcAft>
              <a:buNone/>
              <a:tabLst>
                <a:tab pos="119063" algn="l"/>
              </a:tabLs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4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Principle Points – Part 2 Objectives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Regulatory Implications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26066"/>
            <a:ext cx="8610600" cy="3175001"/>
          </a:xfrm>
        </p:spPr>
        <p:txBody>
          <a:bodyPr/>
          <a:lstStyle/>
          <a:p>
            <a:pPr marL="455612" indent="-285750">
              <a:spcBef>
                <a:spcPts val="1800"/>
              </a:spcBef>
              <a:spcAft>
                <a:spcPts val="600"/>
              </a:spcAft>
              <a:tabLst>
                <a:tab pos="119063" algn="l"/>
              </a:tabLst>
            </a:pPr>
            <a:endParaRPr lang="en-US" dirty="0" smtClean="0"/>
          </a:p>
          <a:p>
            <a:pPr marL="455612" indent="-285750">
              <a:spcBef>
                <a:spcPts val="1800"/>
              </a:spcBef>
              <a:spcAft>
                <a:spcPts val="600"/>
              </a:spcAft>
              <a:tabLst>
                <a:tab pos="119063" algn="l"/>
              </a:tabLst>
            </a:pPr>
            <a:r>
              <a:rPr lang="en-US" dirty="0" smtClean="0"/>
              <a:t>So our goal is to create a regulatory environment, that enables more sophisticated hedging programs by . . .</a:t>
            </a:r>
          </a:p>
          <a:p>
            <a:pPr marL="675068" lvl="1" indent="-285750">
              <a:spcBef>
                <a:spcPts val="600"/>
              </a:spcBef>
              <a:tabLst>
                <a:tab pos="119063" algn="l"/>
              </a:tabLst>
            </a:pPr>
            <a:r>
              <a:rPr lang="en-US" dirty="0" smtClean="0"/>
              <a:t>Establishing language </a:t>
            </a:r>
            <a:r>
              <a:rPr lang="en-US" dirty="0"/>
              <a:t>for communicating </a:t>
            </a:r>
            <a:r>
              <a:rPr lang="en-US" dirty="0" smtClean="0"/>
              <a:t>risk-responsive hedge strategies </a:t>
            </a:r>
            <a:r>
              <a:rPr lang="en-US" dirty="0"/>
              <a:t>and decision </a:t>
            </a:r>
            <a:r>
              <a:rPr lang="en-US" dirty="0" smtClean="0"/>
              <a:t>support;</a:t>
            </a:r>
          </a:p>
          <a:p>
            <a:pPr marL="675068" lvl="1" indent="-285750">
              <a:spcBef>
                <a:spcPts val="600"/>
              </a:spcBef>
              <a:tabLst>
                <a:tab pos="119063" algn="l"/>
              </a:tabLst>
            </a:pPr>
            <a:r>
              <a:rPr lang="en-US" dirty="0" smtClean="0"/>
              <a:t>Establishing a process for strategy development, and regulatory review and acknowledgment;</a:t>
            </a:r>
          </a:p>
          <a:p>
            <a:pPr marL="675068" lvl="1" indent="-285750">
              <a:spcBef>
                <a:spcPts val="600"/>
              </a:spcBef>
              <a:tabLst>
                <a:tab pos="119063" algn="l"/>
              </a:tabLst>
            </a:pPr>
            <a:r>
              <a:rPr lang="en-US" dirty="0" smtClean="0"/>
              <a:t>Developing a framework of reasonable criteria for prudence assessments;</a:t>
            </a:r>
          </a:p>
          <a:p>
            <a:pPr marL="675068" lvl="1" indent="-285750">
              <a:spcBef>
                <a:spcPts val="600"/>
              </a:spcBef>
              <a:tabLst>
                <a:tab pos="119063" algn="l"/>
              </a:tabLst>
            </a:pPr>
            <a:r>
              <a:rPr lang="en-US" dirty="0" smtClean="0"/>
              <a:t>Defining reporting templates to demonstrate diligent execution of strategies;</a:t>
            </a:r>
          </a:p>
          <a:p>
            <a:pPr marL="675068" lvl="1" indent="-285750">
              <a:spcBef>
                <a:spcPts val="600"/>
              </a:spcBef>
              <a:tabLst>
                <a:tab pos="119063" algn="l"/>
              </a:tabLst>
            </a:pPr>
            <a:r>
              <a:rPr lang="en-US" dirty="0" smtClean="0"/>
              <a:t>Finding a practical path whereby each LDC can move from its current state to a quantitative finance approach.</a:t>
            </a:r>
          </a:p>
          <a:p>
            <a:pPr marL="675068" lvl="1" indent="-285750">
              <a:spcBef>
                <a:spcPts val="600"/>
              </a:spcBef>
              <a:spcAft>
                <a:spcPts val="600"/>
              </a:spcAft>
              <a:tabLst>
                <a:tab pos="119063" algn="l"/>
              </a:tabLs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238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Excerpts from 2014 Workshop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002867"/>
            <a:ext cx="2874433" cy="340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andara" panose="020E0502030303020204" pitchFamily="34" charset="0"/>
                <a:sym typeface="Wingdings 3" panose="05040102010807070707" pitchFamily="18" charset="2"/>
              </a:rPr>
              <a:t></a:t>
            </a:r>
            <a:r>
              <a:rPr lang="en-US" sz="1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hlinkClick r:id="rId2" action="ppaction://hlinksldjump"/>
              </a:rPr>
              <a:t>Or skip to Regulatory Strawman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/>
          <a:tile tx="0" ty="0" sx="100000" sy="100000" flip="none" algn="tl"/>
        </a:blipFill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noAutofit/>
      </a:bodyPr>
      <a:lstStyle>
        <a:defPPr algn="ctr">
          <a:defRPr sz="1600" dirty="0" smtClean="0">
            <a:latin typeface="Candar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Risk Centrix 2011 Template - 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/>
          <a:tile tx="0" ty="0" sx="100000" sy="100000" flip="none" algn="tl"/>
        </a:blipFill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t">
        <a:noAutofit/>
      </a:bodyPr>
      <a:lstStyle>
        <a:defPPr>
          <a:defRPr sz="1600" dirty="0" smtClean="0">
            <a:latin typeface="Candar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5571865091E4C84C967B36836C045D32" ma:contentTypeVersion="135" ma:contentTypeDescription="" ma:contentTypeScope="" ma:versionID="b4efaadc31c4967e6df4729b6386d38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UG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150</IndustryCode>
    <CaseStatus xmlns="dc463f71-b30c-4ab2-9473-d307f9d35888">Closed</CaseStatus>
    <OpenedDate xmlns="dc463f71-b30c-4ab2-9473-d307f9d35888">2013-10-30T07:00:00+00:00</OpenedDate>
    <Date1 xmlns="dc463f71-b30c-4ab2-9473-d307f9d35888">2016-03-24T07:00:00+00:00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132019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Props1.xml><?xml version="1.0" encoding="utf-8"?>
<ds:datastoreItem xmlns:ds="http://schemas.openxmlformats.org/officeDocument/2006/customXml" ds:itemID="{3BC2EF39-DB4A-42C6-BB57-C96B47520B4B}"/>
</file>

<file path=customXml/itemProps2.xml><?xml version="1.0" encoding="utf-8"?>
<ds:datastoreItem xmlns:ds="http://schemas.openxmlformats.org/officeDocument/2006/customXml" ds:itemID="{4D7A61E8-46A2-4B13-BBA7-C606AD86ADD3}"/>
</file>

<file path=customXml/itemProps3.xml><?xml version="1.0" encoding="utf-8"?>
<ds:datastoreItem xmlns:ds="http://schemas.openxmlformats.org/officeDocument/2006/customXml" ds:itemID="{47650CF6-BD5B-49AD-B847-239321D7BE3E}"/>
</file>

<file path=customXml/itemProps4.xml><?xml version="1.0" encoding="utf-8"?>
<ds:datastoreItem xmlns:ds="http://schemas.openxmlformats.org/officeDocument/2006/customXml" ds:itemID="{7CE7088D-F758-400C-9C8C-10C15DEA7F3D}"/>
</file>

<file path=docProps/app.xml><?xml version="1.0" encoding="utf-8"?>
<Properties xmlns="http://schemas.openxmlformats.org/officeDocument/2006/extended-properties" xmlns:vt="http://schemas.openxmlformats.org/officeDocument/2006/docPropsVTypes">
  <Template>RiskCentrix ppt Template, May 12-2011</Template>
  <TotalTime>16014</TotalTime>
  <Words>2711</Words>
  <Application>Microsoft Office PowerPoint</Application>
  <PresentationFormat>On-screen Show (4:3)</PresentationFormat>
  <Paragraphs>330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Candara</vt:lpstr>
      <vt:lpstr>Georgia</vt:lpstr>
      <vt:lpstr>Times New Roman</vt:lpstr>
      <vt:lpstr>Wingdings</vt:lpstr>
      <vt:lpstr>Wingdings 2</vt:lpstr>
      <vt:lpstr>Wingdings 3</vt:lpstr>
      <vt:lpstr>Urban</vt:lpstr>
      <vt:lpstr>Risk Centrix 2011 Template - 1</vt:lpstr>
      <vt:lpstr>Custom Design</vt:lpstr>
      <vt:lpstr>A Strawman for a Risk Management Regulatory Framework</vt:lpstr>
      <vt:lpstr>PowerPoint Presentation</vt:lpstr>
      <vt:lpstr>Review of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Excerpts from 2014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Strawman for a Risk Management Regulatory Framework, Part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&amp; Questions</vt:lpstr>
      <vt:lpstr>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Gettings</dc:creator>
  <cp:lastModifiedBy>DP Kermode</cp:lastModifiedBy>
  <cp:revision>149</cp:revision>
  <cp:lastPrinted>2016-03-24T17:10:36Z</cp:lastPrinted>
  <dcterms:created xsi:type="dcterms:W3CDTF">2014-01-06T14:34:30Z</dcterms:created>
  <dcterms:modified xsi:type="dcterms:W3CDTF">2016-03-24T17:11:56Z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0x0101006E56B4D1795A2E4DB2F0B01679ED314A005571865091E4C84C967B36836C045D32</vt:lpwstr>
  </property>
  <property fmtid="{D5CDD505-2E9C-101B-9397-08002B2CF9AE}" pid="3" name="_docset_NoMedatataSyncRequired">
    <vt:lpwstr>False</vt:lpwstr>
  </property>
</Properties>
</file>