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6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9" r:id="rId5"/>
    <p:sldId id="303" r:id="rId6"/>
    <p:sldId id="314" r:id="rId7"/>
    <p:sldId id="307" r:id="rId8"/>
    <p:sldId id="308" r:id="rId9"/>
    <p:sldId id="309" r:id="rId10"/>
    <p:sldId id="310" r:id="rId11"/>
    <p:sldId id="311" r:id="rId12"/>
    <p:sldId id="295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58B"/>
    <a:srgbClr val="686868"/>
    <a:srgbClr val="963821"/>
    <a:srgbClr val="727337"/>
    <a:srgbClr val="B8CBD6"/>
    <a:srgbClr val="6B82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9" autoAdjust="0"/>
    <p:restoredTop sz="83822" autoAdjust="0"/>
  </p:normalViewPr>
  <p:slideViewPr>
    <p:cSldViewPr>
      <p:cViewPr varScale="1">
        <p:scale>
          <a:sx n="97" d="100"/>
          <a:sy n="97" d="100"/>
        </p:scale>
        <p:origin x="16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444"/>
    </p:cViewPr>
  </p:sorter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customXml" Target="../customXml/item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6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5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0DB6BB2-093B-41D3-80AB-C56384B590B4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1CFDFF-4183-4ACD-A50D-82202B02C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22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105C9-BB34-48FE-BAF9-3AE514611FC0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BA16C7-CDC5-4224-A290-4C3986DA1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8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A16C7-CDC5-4224-A290-4C3986DA159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935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kgrnd-Titlefoo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2513"/>
            <a:ext cx="9144000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68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3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325127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600" b="0" baseline="0">
                <a:solidFill>
                  <a:srgbClr val="4F758B"/>
                </a:solidFill>
                <a:latin typeface="+mn-lt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32508" y="1273485"/>
            <a:ext cx="8348443" cy="491610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6851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4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6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58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0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01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75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2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46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lide bkgrnd-header-board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6463"/>
            <a:ext cx="91440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40D80-258F-47AD-BC6E-E20A178FC8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4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  <p:sldLayoutId id="214748464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 bwMode="auto">
          <a:xfrm>
            <a:off x="685800" y="1676400"/>
            <a:ext cx="7772400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EIM Governance:  Briefing on the Guidance Document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772400" cy="990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Dan Shonkwiler, Lead Counsel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October 31,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08221C61-D8E7-408F-9FD3-E2914F97629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Questions</a:t>
            </a:r>
            <a:r>
              <a:rPr lang="en-US" sz="28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76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 the core </a:t>
            </a:r>
            <a:r>
              <a:rPr lang="en-US" dirty="0"/>
              <a:t>rules about </a:t>
            </a:r>
            <a:r>
              <a:rPr lang="en-US" dirty="0" smtClean="0"/>
              <a:t>the authority of the EIM Governing Body are established in the ISO’s corporate bylaws and the Charter </a:t>
            </a:r>
            <a:r>
              <a:rPr lang="en-US" dirty="0"/>
              <a:t>for EIM </a:t>
            </a:r>
            <a:r>
              <a:rPr lang="en-US" dirty="0" smtClean="0"/>
              <a:t>Governance.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Primary authority</a:t>
            </a:r>
            <a:endParaRPr lang="en-US" dirty="0"/>
          </a:p>
          <a:p>
            <a:r>
              <a:rPr lang="en-US" dirty="0" smtClean="0"/>
              <a:t>Advisory role</a:t>
            </a:r>
          </a:p>
          <a:p>
            <a:r>
              <a:rPr lang="en-US" dirty="0" smtClean="0"/>
              <a:t>Hybrid initiatives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06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ultimate </a:t>
            </a:r>
            <a:r>
              <a:rPr lang="en-US" dirty="0"/>
              <a:t>decision </a:t>
            </a:r>
            <a:r>
              <a:rPr lang="en-US" dirty="0" smtClean="0"/>
              <a:t>about application </a:t>
            </a:r>
            <a:r>
              <a:rPr lang="en-US" dirty="0"/>
              <a:t>of </a:t>
            </a:r>
            <a:r>
              <a:rPr lang="en-US" dirty="0" smtClean="0"/>
              <a:t>the decisional rules to a particular initiative </a:t>
            </a:r>
            <a:r>
              <a:rPr lang="en-US" dirty="0"/>
              <a:t>belongs </a:t>
            </a:r>
            <a:r>
              <a:rPr lang="en-US" dirty="0" smtClean="0"/>
              <a:t>to the Board and the EIM Governing Body together.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Staff </a:t>
            </a:r>
            <a:r>
              <a:rPr lang="en-US" dirty="0"/>
              <a:t>will apply </a:t>
            </a:r>
            <a:r>
              <a:rPr lang="en-US" dirty="0" smtClean="0"/>
              <a:t>rules in the first instance</a:t>
            </a:r>
            <a:endParaRPr lang="en-US" dirty="0"/>
          </a:p>
          <a:p>
            <a:r>
              <a:rPr lang="en-US" dirty="0" smtClean="0"/>
              <a:t>Chairs </a:t>
            </a:r>
            <a:r>
              <a:rPr lang="en-US" dirty="0"/>
              <a:t>of the EIM </a:t>
            </a:r>
            <a:r>
              <a:rPr lang="en-US" dirty="0" smtClean="0"/>
              <a:t>Governing Body and </a:t>
            </a:r>
            <a:r>
              <a:rPr lang="en-US" dirty="0"/>
              <a:t>Board have a chance to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49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“guidance document” is intended to detail the process that staff should follow.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by ISO bylaws</a:t>
            </a:r>
          </a:p>
          <a:p>
            <a:r>
              <a:rPr lang="en-US" dirty="0" smtClean="0"/>
              <a:t>Board must approve</a:t>
            </a:r>
          </a:p>
          <a:p>
            <a:endParaRPr lang="en-US" dirty="0" smtClean="0"/>
          </a:p>
          <a:p>
            <a:r>
              <a:rPr lang="en-US" dirty="0" smtClean="0"/>
              <a:t>Where the process stands</a:t>
            </a:r>
          </a:p>
          <a:p>
            <a:pPr lvl="1"/>
            <a:r>
              <a:rPr lang="en-US" dirty="0" smtClean="0"/>
              <a:t>Draft posted for stakeholder comment October 4</a:t>
            </a:r>
          </a:p>
          <a:p>
            <a:pPr lvl="1"/>
            <a:r>
              <a:rPr lang="en-US" dirty="0" smtClean="0"/>
              <a:t>Three written comments submitted</a:t>
            </a:r>
          </a:p>
          <a:p>
            <a:pPr lvl="1"/>
            <a:r>
              <a:rPr lang="en-US" dirty="0" smtClean="0"/>
              <a:t>Scheduled to get input from EIM Governing Body November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27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highlights:  Each paper in policy initiative will explain the </a:t>
            </a:r>
            <a:r>
              <a:rPr lang="en-US" dirty="0"/>
              <a:t>tentative decisional </a:t>
            </a:r>
            <a:r>
              <a:rPr lang="en-US" dirty="0" smtClean="0"/>
              <a:t>designation.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stakeholder comment </a:t>
            </a:r>
            <a:r>
              <a:rPr lang="en-US" dirty="0"/>
              <a:t>on </a:t>
            </a:r>
            <a:r>
              <a:rPr lang="en-US" dirty="0" smtClean="0"/>
              <a:t>the tentative </a:t>
            </a:r>
            <a:r>
              <a:rPr lang="en-US" dirty="0"/>
              <a:t>designation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01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will provide quarterly </a:t>
            </a:r>
            <a:r>
              <a:rPr lang="en-US" dirty="0"/>
              <a:t>updates to the EIM Governing </a:t>
            </a:r>
            <a:r>
              <a:rPr lang="en-US" dirty="0" smtClean="0"/>
              <a:t>Body about all initiatives coming for decision.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Include description of each matter and tentative decisional designation</a:t>
            </a:r>
          </a:p>
          <a:p>
            <a:r>
              <a:rPr lang="en-US" dirty="0" smtClean="0"/>
              <a:t>EIM Governing Body decide </a:t>
            </a:r>
            <a:r>
              <a:rPr lang="en-US" dirty="0"/>
              <a:t>in open session whether to </a:t>
            </a:r>
            <a:r>
              <a:rPr lang="en-US" dirty="0" smtClean="0"/>
              <a:t>offer advice</a:t>
            </a:r>
          </a:p>
          <a:p>
            <a:pPr lvl="1"/>
            <a:r>
              <a:rPr lang="en-US" dirty="0" smtClean="0"/>
              <a:t>When schedule is compressed, Chair may decide</a:t>
            </a:r>
            <a:endParaRPr lang="en-US" dirty="0"/>
          </a:p>
          <a:p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ask about or discuss any tentative designation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chart of all EIM-related initiatives will be available on the ISO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87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</a:t>
            </a:r>
            <a:r>
              <a:rPr lang="en-US" dirty="0" smtClean="0"/>
              <a:t>stakeholders comment on a </a:t>
            </a:r>
            <a:r>
              <a:rPr lang="en-US" dirty="0"/>
              <a:t>draft final proposal, Management will reach an </a:t>
            </a:r>
            <a:r>
              <a:rPr lang="en-US" dirty="0" smtClean="0"/>
              <a:t>decision – the “initial” classification.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Notify Chairs</a:t>
            </a:r>
          </a:p>
          <a:p>
            <a:pPr lvl="1"/>
            <a:r>
              <a:rPr lang="en-US" dirty="0" smtClean="0"/>
              <a:t>Publicly </a:t>
            </a:r>
            <a:r>
              <a:rPr lang="en-US" dirty="0"/>
              <a:t>available</a:t>
            </a:r>
          </a:p>
          <a:p>
            <a:pPr lvl="1"/>
            <a:r>
              <a:rPr lang="en-US" dirty="0" smtClean="0"/>
              <a:t>Link </a:t>
            </a:r>
            <a:r>
              <a:rPr lang="en-US" dirty="0"/>
              <a:t>to </a:t>
            </a:r>
            <a:endParaRPr lang="en-US" dirty="0" smtClean="0"/>
          </a:p>
          <a:p>
            <a:pPr lvl="2"/>
            <a:r>
              <a:rPr lang="en-US" dirty="0" smtClean="0"/>
              <a:t>draft </a:t>
            </a:r>
            <a:r>
              <a:rPr lang="en-US" dirty="0"/>
              <a:t>final proposal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ny comments </a:t>
            </a:r>
            <a:r>
              <a:rPr lang="en-US" dirty="0"/>
              <a:t>on draft final proposal that </a:t>
            </a:r>
            <a:r>
              <a:rPr lang="en-US" dirty="0" smtClean="0"/>
              <a:t>disagree with proposed classification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Deadline for Chairs </a:t>
            </a:r>
            <a:r>
              <a:rPr lang="en-US" dirty="0"/>
              <a:t>to object to </a:t>
            </a:r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At least a week under ordinary circumstances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38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either Chair objects to the decisional classification, </a:t>
            </a:r>
            <a:r>
              <a:rPr lang="en-US" dirty="0" smtClean="0"/>
              <a:t>this triggers dispute resolution process described in the Charter for EIM Governance.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Public notice with opportunity to comment</a:t>
            </a:r>
          </a:p>
          <a:p>
            <a:r>
              <a:rPr lang="en-US" dirty="0" smtClean="0"/>
              <a:t>Committee of the whole convened</a:t>
            </a:r>
          </a:p>
          <a:p>
            <a:pPr lvl="1"/>
            <a:r>
              <a:rPr lang="en-US" dirty="0" smtClean="0"/>
              <a:t>Final resolution by vote of the combined members participating</a:t>
            </a:r>
          </a:p>
          <a:p>
            <a:pPr lvl="1"/>
            <a:r>
              <a:rPr lang="en-US" dirty="0" smtClean="0"/>
              <a:t>Chair of Board breaks 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99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staff will present to the EIM Governing Body.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ecisional matters will be accompanied by a memo, like Board process</a:t>
            </a:r>
          </a:p>
          <a:p>
            <a:endParaRPr lang="en-US" dirty="0" smtClean="0"/>
          </a:p>
          <a:p>
            <a:r>
              <a:rPr lang="en-US" dirty="0" smtClean="0"/>
              <a:t>Advisory matters will be presented based on draft final proposal</a:t>
            </a:r>
          </a:p>
          <a:p>
            <a:pPr lvl="1"/>
            <a:r>
              <a:rPr lang="en-US" dirty="0" smtClean="0"/>
              <a:t>EIM Governing Body to decide on its advice</a:t>
            </a:r>
          </a:p>
          <a:p>
            <a:pPr lvl="1"/>
            <a:r>
              <a:rPr lang="en-US" dirty="0" smtClean="0"/>
              <a:t>May designate member to present advice to the Board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06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Standard PP Template.potx" id="{BADD935D-1C1F-479B-BF32-020C397E1EF3}" vid="{CFFBD1E5-F9B2-49BF-9ACF-276162525A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LongProperties xmlns="http://schemas.microsoft.com/office/2006/metadata/longProperties"/>
</file>

<file path=customXml/item2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5470F039289A547ADA88AE1FAFD97B8" ma:contentTypeVersion="104" ma:contentTypeDescription="" ma:contentTypeScope="" ma:versionID="6cbe75c0dfd8f4030c9b4016cb9b60b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Special Presentation</CaseType>
    <IndustryCode xmlns="dc463f71-b30c-4ab2-9473-d307f9d35888">140</IndustryCode>
    <CaseStatus xmlns="dc463f71-b30c-4ab2-9473-d307f9d35888">Closed</CaseStatus>
    <OpenedDate xmlns="dc463f71-b30c-4ab2-9473-d307f9d35888">2016-03-25T07:00:00+00:00</OpenedDate>
    <Date1 xmlns="dc463f71-b30c-4ab2-9473-d307f9d35888">2016-10-27T07:00:00+00:00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160334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0D3EAE63-6E73-4411-962F-7895DDB7CCB4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E8372ED-2F6E-4EE6-9BAB-EF5D6D259A31}">
  <ds:schemaRefs>
    <ds:schemaRef ds:uri="http://schemas.microsoft.com/office/2006/customDocumentInformationPanel"/>
  </ds:schemaRefs>
</ds:datastoreItem>
</file>

<file path=customXml/itemProps3.xml><?xml version="1.0" encoding="utf-8"?>
<ds:datastoreItem xmlns:ds="http://schemas.openxmlformats.org/officeDocument/2006/customXml" ds:itemID="{3BE7BB32-89AA-44B6-9F7C-DB4D126FE535}"/>
</file>

<file path=customXml/itemProps4.xml><?xml version="1.0" encoding="utf-8"?>
<ds:datastoreItem xmlns:ds="http://schemas.openxmlformats.org/officeDocument/2006/customXml" ds:itemID="{DDD7D274-C48C-47DE-AFBA-7A4EDD90DE3D}"/>
</file>

<file path=customXml/itemProps5.xml><?xml version="1.0" encoding="utf-8"?>
<ds:datastoreItem xmlns:ds="http://schemas.openxmlformats.org/officeDocument/2006/customXml" ds:itemID="{95608D2E-366F-4645-8367-EB7650D724F9}"/>
</file>

<file path=customXml/itemProps6.xml><?xml version="1.0" encoding="utf-8"?>
<ds:datastoreItem xmlns:ds="http://schemas.openxmlformats.org/officeDocument/2006/customXml" ds:itemID="{1A99E9C5-FC3F-4C20-AA6D-BDB39EEC9B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406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EIM Governance:  Briefing on the Guidance Document </vt:lpstr>
      <vt:lpstr>Background:  the core rules about the authority of the EIM Governing Body are established in the ISO’s corporate bylaws and the Charter for EIM Governance. </vt:lpstr>
      <vt:lpstr>The ultimate decision about application of the decisional rules to a particular initiative belongs to the Board and the EIM Governing Body together.  </vt:lpstr>
      <vt:lpstr>The “guidance document” is intended to detail the process that staff should follow.</vt:lpstr>
      <vt:lpstr>Process highlights:  Each paper in policy initiative will explain the tentative decisional designation. </vt:lpstr>
      <vt:lpstr>Management will provide quarterly updates to the EIM Governing Body about all initiatives coming for decision. </vt:lpstr>
      <vt:lpstr>After stakeholders comment on a draft final proposal, Management will reach an decision – the “initial” classification. </vt:lpstr>
      <vt:lpstr>If either Chair objects to the decisional classification, this triggers dispute resolution process described in the Charter for EIM Governance. </vt:lpstr>
      <vt:lpstr>How staff will present to the EIM Governing Body.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2016-05-17T00:37:24Z</dcterms:created>
  <dcterms:modified xsi:type="dcterms:W3CDTF">2016-10-28T23:23:39Z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0x0101006E56B4D1795A2E4DB2F0B01679ED314A0035470F039289A547ADA88AE1FAFD97B8</vt:lpwstr>
  </property>
  <property fmtid="{D5CDD505-2E9C-101B-9397-08002B2CF9AE}" pid="3" name="_docset_NoMedatataSyncRequired">
    <vt:lpwstr>False</vt:lpwstr>
  </property>
</Properties>
</file>