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0D2D-A9A2-4E6B-86F0-BC6C1B43556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9AA2-E6BE-48D2-8B47-2D66402D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25781" r="1875" b="13281"/>
          <a:stretch>
            <a:fillRect/>
          </a:stretch>
        </p:blipFill>
        <p:spPr bwMode="auto">
          <a:xfrm>
            <a:off x="381000" y="914400"/>
            <a:ext cx="8287238" cy="411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AT&amp;T Wireless Coverage and </a:t>
            </a:r>
            <a:r>
              <a:rPr lang="en-US" b="1" dirty="0" err="1" smtClean="0"/>
              <a:t>CenturyLink</a:t>
            </a:r>
            <a:r>
              <a:rPr lang="en-US" b="1" dirty="0" smtClean="0"/>
              <a:t> Washington Wire Centers</a:t>
            </a:r>
          </a:p>
          <a:p>
            <a:r>
              <a:rPr lang="en-US" sz="1200" dirty="0" smtClean="0"/>
              <a:t>Source: AT&amp;T Coverage website on 03/18/13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24375" t="72656" r="56250" b="8594"/>
          <a:stretch>
            <a:fillRect/>
          </a:stretch>
        </p:blipFill>
        <p:spPr bwMode="auto">
          <a:xfrm>
            <a:off x="685800" y="5324168"/>
            <a:ext cx="1981200" cy="107663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 t="12500" r="83750" b="82813"/>
          <a:stretch>
            <a:fillRect/>
          </a:stretch>
        </p:blipFill>
        <p:spPr bwMode="auto">
          <a:xfrm>
            <a:off x="65532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3048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Exhibit JMF-7</a:t>
            </a:r>
          </a:p>
          <a:p>
            <a:r>
              <a:rPr lang="en-US" sz="1100" dirty="0" smtClean="0"/>
              <a:t>Page 1 of 6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Verizon Wireless Coverage and </a:t>
            </a:r>
            <a:r>
              <a:rPr lang="en-US" b="1" dirty="0" err="1" smtClean="0"/>
              <a:t>CenturyLink</a:t>
            </a:r>
            <a:r>
              <a:rPr lang="en-US" b="1" dirty="0" smtClean="0"/>
              <a:t> Washington Wire Centers</a:t>
            </a:r>
          </a:p>
          <a:p>
            <a:r>
              <a:rPr lang="en-US" sz="1200" dirty="0" smtClean="0"/>
              <a:t>Source: Verizon Coverage website on 03/18/13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313" b="13281"/>
          <a:stretch>
            <a:fillRect/>
          </a:stretch>
        </p:blipFill>
        <p:spPr bwMode="auto">
          <a:xfrm>
            <a:off x="304800" y="914400"/>
            <a:ext cx="84626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12500" r="83750" b="82813"/>
          <a:stretch>
            <a:fillRect/>
          </a:stretch>
        </p:blipFill>
        <p:spPr bwMode="auto">
          <a:xfrm>
            <a:off x="914400" y="617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64879" r="51299" b="29854"/>
          <a:stretch>
            <a:fillRect/>
          </a:stretch>
        </p:blipFill>
        <p:spPr bwMode="auto">
          <a:xfrm>
            <a:off x="381000" y="5715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72400" y="3048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Exhibit JMF-7</a:t>
            </a:r>
          </a:p>
          <a:p>
            <a:r>
              <a:rPr lang="en-US" sz="1100" dirty="0" smtClean="0"/>
              <a:t>Page 2 of 6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14063" r="7500" b="7812"/>
          <a:stretch>
            <a:fillRect/>
          </a:stretch>
        </p:blipFill>
        <p:spPr bwMode="auto">
          <a:xfrm>
            <a:off x="381000" y="838199"/>
            <a:ext cx="7010400" cy="51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Sprint Wireless Coverage and </a:t>
            </a:r>
            <a:r>
              <a:rPr lang="en-US" b="1" dirty="0" err="1" smtClean="0"/>
              <a:t>CenturyLink</a:t>
            </a:r>
            <a:r>
              <a:rPr lang="en-US" b="1" dirty="0" smtClean="0"/>
              <a:t> Washington Wire Centers</a:t>
            </a:r>
          </a:p>
          <a:p>
            <a:r>
              <a:rPr lang="en-US" sz="1200" dirty="0" smtClean="0"/>
              <a:t>Source: Sprint Coverage website on 03/18/13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6250" t="43750" r="15625" b="34115"/>
          <a:stretch>
            <a:fillRect/>
          </a:stretch>
        </p:blipFill>
        <p:spPr bwMode="auto">
          <a:xfrm>
            <a:off x="6858000" y="4953000"/>
            <a:ext cx="1936376" cy="121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t="12500" r="83750" b="82813"/>
          <a:stretch>
            <a:fillRect/>
          </a:stretch>
        </p:blipFill>
        <p:spPr bwMode="auto">
          <a:xfrm>
            <a:off x="67818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48600" y="3048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Exhibit JMF-7</a:t>
            </a:r>
          </a:p>
          <a:p>
            <a:r>
              <a:rPr lang="en-US" sz="1100" dirty="0" smtClean="0"/>
              <a:t>Page 3 of 6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T-</a:t>
            </a:r>
            <a:r>
              <a:rPr lang="en-US" b="1" dirty="0" err="1" smtClean="0"/>
              <a:t>MobileWireless</a:t>
            </a:r>
            <a:r>
              <a:rPr lang="en-US" b="1" dirty="0" smtClean="0"/>
              <a:t> Coverage and </a:t>
            </a:r>
            <a:r>
              <a:rPr lang="en-US" b="1" dirty="0" err="1" smtClean="0"/>
              <a:t>CenturyLink</a:t>
            </a:r>
            <a:r>
              <a:rPr lang="en-US" b="1" dirty="0" smtClean="0"/>
              <a:t> Washington Wire Centers</a:t>
            </a:r>
          </a:p>
          <a:p>
            <a:r>
              <a:rPr lang="en-US" sz="1200" dirty="0" smtClean="0"/>
              <a:t>Source: T-Mobile Coverage website on 03/18/13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6406" r="7500" b="7813"/>
          <a:stretch>
            <a:fillRect/>
          </a:stretch>
        </p:blipFill>
        <p:spPr bwMode="auto">
          <a:xfrm>
            <a:off x="380999" y="838200"/>
            <a:ext cx="802849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2500" r="83750" b="82813"/>
          <a:stretch>
            <a:fillRect/>
          </a:stretch>
        </p:blipFill>
        <p:spPr bwMode="auto">
          <a:xfrm>
            <a:off x="69342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8750" t="27425" r="63638" b="63247"/>
          <a:stretch>
            <a:fillRect/>
          </a:stretch>
        </p:blipFill>
        <p:spPr bwMode="auto">
          <a:xfrm>
            <a:off x="6934200" y="5715000"/>
            <a:ext cx="1981200" cy="5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72400" y="3048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Exhibit JMF-7</a:t>
            </a:r>
          </a:p>
          <a:p>
            <a:r>
              <a:rPr lang="en-US" sz="1100" dirty="0" smtClean="0"/>
              <a:t>Page 4 of 6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500" t="14063" r="4375" b="7812"/>
          <a:stretch>
            <a:fillRect/>
          </a:stretch>
        </p:blipFill>
        <p:spPr bwMode="auto">
          <a:xfrm>
            <a:off x="304800" y="914400"/>
            <a:ext cx="7834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Cricket Wireless Coverage and </a:t>
            </a:r>
            <a:r>
              <a:rPr lang="en-US" b="1" dirty="0" err="1" smtClean="0"/>
              <a:t>CenturyLink</a:t>
            </a:r>
            <a:r>
              <a:rPr lang="en-US" b="1" dirty="0" smtClean="0"/>
              <a:t> Washington Wire Centers</a:t>
            </a:r>
          </a:p>
          <a:p>
            <a:r>
              <a:rPr lang="en-US" sz="1200" dirty="0" smtClean="0"/>
              <a:t>Source: Cricket Coverage website on 03/18/13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12500" r="83750" b="82813"/>
          <a:stretch>
            <a:fillRect/>
          </a:stretch>
        </p:blipFill>
        <p:spPr bwMode="auto">
          <a:xfrm>
            <a:off x="7010400" y="6019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2344" t="47461" r="64219" b="39844"/>
          <a:stretch>
            <a:fillRect/>
          </a:stretch>
        </p:blipFill>
        <p:spPr bwMode="auto">
          <a:xfrm>
            <a:off x="7162800" y="5257800"/>
            <a:ext cx="1752600" cy="75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0" y="381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Exhibit JMF-7</a:t>
            </a:r>
          </a:p>
          <a:p>
            <a:r>
              <a:rPr lang="en-US" sz="1100" dirty="0" smtClean="0"/>
              <a:t>Page 5 of 6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5625" r="6875" b="7813"/>
          <a:stretch>
            <a:fillRect/>
          </a:stretch>
        </p:blipFill>
        <p:spPr bwMode="auto">
          <a:xfrm>
            <a:off x="381000" y="838200"/>
            <a:ext cx="713714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5625" t="77344" r="14375" b="7031"/>
          <a:stretch>
            <a:fillRect/>
          </a:stretch>
        </p:blipFill>
        <p:spPr bwMode="auto">
          <a:xfrm>
            <a:off x="7010400" y="4953000"/>
            <a:ext cx="1905000" cy="119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 Cellular Wireless Coverage and </a:t>
            </a:r>
            <a:r>
              <a:rPr lang="en-US" b="1" dirty="0" err="1" smtClean="0"/>
              <a:t>CenturyLink</a:t>
            </a:r>
            <a:r>
              <a:rPr lang="en-US" b="1" dirty="0" smtClean="0"/>
              <a:t> Washington Wire Centers</a:t>
            </a:r>
          </a:p>
          <a:p>
            <a:r>
              <a:rPr lang="en-US" sz="1200" dirty="0" smtClean="0"/>
              <a:t>Source: US Cellular Coverage website on 03/18/13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12500" r="83750" b="82813"/>
          <a:stretch>
            <a:fillRect/>
          </a:stretch>
        </p:blipFill>
        <p:spPr bwMode="auto">
          <a:xfrm>
            <a:off x="6934200" y="617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72400" y="3048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Exhibit JMF-7</a:t>
            </a:r>
          </a:p>
          <a:p>
            <a:r>
              <a:rPr lang="en-US" sz="1100" dirty="0" smtClean="0"/>
              <a:t>Page 6 of 6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UT</Prefix>
    <DocumentSetType xmlns="dc463f71-b30c-4ab2-9473-d307f9d35888">Initial Filing</DocumentSetType>
    <IsConfidential xmlns="dc463f71-b30c-4ab2-9473-d307f9d35888">false</IsConfidential>
    <AgendaOrder xmlns="dc463f71-b30c-4ab2-9473-d307f9d35888">false</AgendaOrder>
    <CaseType xmlns="dc463f71-b30c-4ab2-9473-d307f9d35888">Petition</CaseType>
    <IndustryCode xmlns="dc463f71-b30c-4ab2-9473-d307f9d35888">170</IndustryCode>
    <CaseStatus xmlns="dc463f71-b30c-4ab2-9473-d307f9d35888">Formal</CaseStatus>
    <OpenedDate xmlns="dc463f71-b30c-4ab2-9473-d307f9d35888">2013-04-01T07:00:00+00:00</OpenedDate>
    <Date1 xmlns="dc463f71-b30c-4ab2-9473-d307f9d35888">2013-04-01T07:00:00+00:00</Date1>
    <IsDocumentOrder xmlns="dc463f71-b30c-4ab2-9473-d307f9d35888" xsi:nil="true"/>
    <IsHighlyConfidential xmlns="dc463f71-b30c-4ab2-9473-d307f9d35888">false</IsHighlyConfidential>
    <CaseCompanyNames xmlns="dc463f71-b30c-4ab2-9473-d307f9d35888">Qwest Corporation;CenturyTel of Washington, Inc.;CenturyTel of Inter Island, Inc.;CenturyTel of Cowiche, Inc.;United Telephone Company of the Northwest</CaseCompanyNames>
    <DocketNumber xmlns="dc463f71-b30c-4ab2-9473-d307f9d35888">130477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AAFC581C300B5841AE1405D672737FD4" ma:contentTypeVersion="135" ma:contentTypeDescription="" ma:contentTypeScope="" ma:versionID="ea24ebc6d7489f791ba77d2f6ff094e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AD429-FD44-4CBC-AF7F-85AFCAB92748}"/>
</file>

<file path=customXml/itemProps2.xml><?xml version="1.0" encoding="utf-8"?>
<ds:datastoreItem xmlns:ds="http://schemas.openxmlformats.org/officeDocument/2006/customXml" ds:itemID="{89A2EC78-9E47-4917-A123-0F67465AA87E}"/>
</file>

<file path=customXml/itemProps3.xml><?xml version="1.0" encoding="utf-8"?>
<ds:datastoreItem xmlns:ds="http://schemas.openxmlformats.org/officeDocument/2006/customXml" ds:itemID="{19B0C669-48B9-42A5-8A25-81A9F8011578}"/>
</file>

<file path=customXml/itemProps4.xml><?xml version="1.0" encoding="utf-8"?>
<ds:datastoreItem xmlns:ds="http://schemas.openxmlformats.org/officeDocument/2006/customXml" ds:itemID="{309BB8E8-38CF-4E79-97DC-17C2CA045572}"/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127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CenturyLink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CenturyLink Employee</dc:creator>
  <cp:lastModifiedBy>CenturyLink Employee</cp:lastModifiedBy>
  <cp:revision>45</cp:revision>
  <dcterms:created xsi:type="dcterms:W3CDTF">2012-10-25T15:45:13Z</dcterms:created>
  <dcterms:modified xsi:type="dcterms:W3CDTF">2013-04-01T19:53:09Z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0x0101006E56B4D1795A2E4DB2F0B01679ED314A00AAFC581C300B5841AE1405D672737FD4</vt:lpwstr>
  </property>
  <property fmtid="{D5CDD505-2E9C-101B-9397-08002B2CF9AE}" pid="3" name="_docset_NoMedatataSyncRequired">
    <vt:lpwstr>False</vt:lpwstr>
  </property>
</Properties>
</file>