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4" r:id="rId3"/>
    <p:sldId id="310" r:id="rId4"/>
    <p:sldId id="342" r:id="rId5"/>
    <p:sldId id="337" r:id="rId6"/>
    <p:sldId id="338" r:id="rId7"/>
    <p:sldId id="339" r:id="rId8"/>
    <p:sldId id="347" r:id="rId9"/>
    <p:sldId id="345" r:id="rId10"/>
    <p:sldId id="346" r:id="rId11"/>
    <p:sldId id="348" r:id="rId12"/>
    <p:sldId id="307" r:id="rId13"/>
    <p:sldId id="349" r:id="rId14"/>
    <p:sldId id="313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23" autoAdjust="0"/>
  </p:normalViewPr>
  <p:slideViewPr>
    <p:cSldViewPr snapToGrid="0" snapToObjects="1">
      <p:cViewPr>
        <p:scale>
          <a:sx n="110" d="100"/>
          <a:sy n="110" d="100"/>
        </p:scale>
        <p:origin x="-15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EF7B0252-B5E3-4697-B794-82972705D57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C7037124-A42F-43C5-928C-3B0967F3D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05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6181F-E864-4AD7-A11C-3265ECBF152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75F7-5A0C-46D9-8FE1-219F38A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83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2b\Desktop\Picture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6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1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6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4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2b\Desktop\Picture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1922"/>
            <a:ext cx="9144000" cy="10408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" y="1259305"/>
            <a:ext cx="91440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4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67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8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3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0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2b\Desktop\Picture3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8989" y="1922"/>
            <a:ext cx="8005011" cy="1040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989" y="1259305"/>
            <a:ext cx="8005011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425" y="4048125"/>
            <a:ext cx="4657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43" y="569576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September 23, 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016" y="3051958"/>
            <a:ext cx="8051470" cy="996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287" y="2230018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00" dirty="0" smtClean="0"/>
              <a:t>Investigation of</a:t>
            </a:r>
          </a:p>
          <a:p>
            <a:pPr algn="ctr"/>
            <a:r>
              <a:rPr lang="en-US" sz="3200" b="1" spc="100" dirty="0" smtClean="0"/>
              <a:t>Natural Gas Infrastructure Expansion</a:t>
            </a:r>
          </a:p>
          <a:p>
            <a:pPr algn="ctr"/>
            <a:r>
              <a:rPr lang="en-US" sz="3200" b="1" spc="100" dirty="0" smtClean="0"/>
              <a:t>Docket UG-143616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7426" y="4132053"/>
            <a:ext cx="550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Kristen Brown &amp; John Sohl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5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Clarification of Policies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71760"/>
            <a:ext cx="9144000" cy="5029200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600" dirty="0" smtClean="0"/>
              <a:t>Clarification of policies could encourage a shift from reactive to proactive main line extension investment:</a:t>
            </a:r>
          </a:p>
          <a:p>
            <a:pPr marL="400050" lvl="1" indent="0">
              <a:buNone/>
            </a:pPr>
            <a:endParaRPr lang="en-US" sz="2600" dirty="0" smtClean="0"/>
          </a:p>
          <a:p>
            <a:pPr marL="860425" indent="-465138"/>
            <a:r>
              <a:rPr lang="en-US" sz="2600" dirty="0" smtClean="0"/>
              <a:t>Definitions for metrics, investment timeframes, and the application of the used and useful test for construction of main line extensions in advance of </a:t>
            </a:r>
            <a:r>
              <a:rPr lang="en-US" sz="2600" dirty="0" smtClean="0"/>
              <a:t>large scale need</a:t>
            </a:r>
            <a:r>
              <a:rPr lang="en-US" sz="2600" dirty="0" smtClean="0"/>
              <a:t>. </a:t>
            </a:r>
          </a:p>
          <a:p>
            <a:pPr marL="860425" indent="-465138"/>
            <a:r>
              <a:rPr lang="en-US" sz="2600" dirty="0" smtClean="0"/>
              <a:t>Clarity </a:t>
            </a:r>
            <a:r>
              <a:rPr lang="en-US" sz="2600" dirty="0"/>
              <a:t>on the use of economic development and environmental benefits as supporting justification criteria for main extensions.</a:t>
            </a:r>
          </a:p>
          <a:p>
            <a:pPr marL="860425" indent="-465138"/>
            <a:endParaRPr lang="en-US" sz="2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Benefits of Proactive Main Extensions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7" y="1529956"/>
            <a:ext cx="8945593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A</a:t>
            </a:r>
            <a:r>
              <a:rPr lang="en-US" sz="2600" dirty="0" smtClean="0"/>
              <a:t> balanced proactive main extension investment </a:t>
            </a:r>
            <a:r>
              <a:rPr lang="en-US" sz="2600" dirty="0"/>
              <a:t>policy c</a:t>
            </a:r>
            <a:r>
              <a:rPr lang="en-US" sz="2600" dirty="0" smtClean="0"/>
              <a:t>ould result in better long term </a:t>
            </a:r>
            <a:r>
              <a:rPr lang="en-US" sz="2600" dirty="0" smtClean="0"/>
              <a:t>planning and larger more cost effective projects.</a:t>
            </a:r>
            <a:endParaRPr lang="en-US" sz="2600" dirty="0" smtClean="0"/>
          </a:p>
          <a:p>
            <a:r>
              <a:rPr lang="en-US" sz="2600" dirty="0" smtClean="0"/>
              <a:t>Reduction of permit, paving, and restoration costs </a:t>
            </a:r>
            <a:r>
              <a:rPr lang="en-US" sz="2600" dirty="0"/>
              <a:t>associated with </a:t>
            </a:r>
            <a:r>
              <a:rPr lang="en-US" sz="2600" dirty="0" smtClean="0"/>
              <a:t>imposed </a:t>
            </a:r>
            <a:r>
              <a:rPr lang="en-US" sz="2600" dirty="0"/>
              <a:t>jurisdictional requirements and moratoriums, </a:t>
            </a:r>
          </a:p>
          <a:p>
            <a:r>
              <a:rPr lang="en-US" sz="2600" dirty="0" smtClean="0"/>
              <a:t>Reduction of mobilization and labor </a:t>
            </a:r>
            <a:r>
              <a:rPr lang="en-US" sz="2600" dirty="0"/>
              <a:t>costs by more effectively planning and batching </a:t>
            </a:r>
            <a:r>
              <a:rPr lang="en-US" sz="2600" dirty="0" smtClean="0"/>
              <a:t>work into larger projects,</a:t>
            </a:r>
          </a:p>
          <a:p>
            <a:r>
              <a:rPr lang="en-US" sz="2600" dirty="0"/>
              <a:t>O</a:t>
            </a:r>
            <a:r>
              <a:rPr lang="en-US" sz="2600" dirty="0" smtClean="0"/>
              <a:t>pportunities </a:t>
            </a:r>
            <a:r>
              <a:rPr lang="en-US" sz="2600" dirty="0"/>
              <a:t>for cost </a:t>
            </a:r>
            <a:r>
              <a:rPr lang="en-US" sz="2600" dirty="0" smtClean="0"/>
              <a:t>reductions by coordinating larger projects </a:t>
            </a:r>
            <a:r>
              <a:rPr lang="en-US" sz="2600" dirty="0"/>
              <a:t>with </a:t>
            </a:r>
            <a:r>
              <a:rPr lang="en-US" sz="2600" dirty="0" smtClean="0"/>
              <a:t>municipalities.</a:t>
            </a:r>
            <a:endParaRPr lang="en-US" sz="2600" dirty="0"/>
          </a:p>
          <a:p>
            <a:pPr lvl="1"/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Moratorium Example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" y="1333870"/>
            <a:ext cx="9000078" cy="46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9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/>
              <a:t>Proactive Main Construction</a:t>
            </a:r>
          </a:p>
        </p:txBody>
      </p:sp>
      <p:sp>
        <p:nvSpPr>
          <p:cNvPr id="3" name="Content Placeholder 2" hidden="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838325" y="3106738"/>
            <a:ext cx="63912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38325" y="3976688"/>
            <a:ext cx="63912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124200" y="1517650"/>
            <a:ext cx="9525" cy="1589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1238" y="4025900"/>
            <a:ext cx="0" cy="1339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84650" y="4006850"/>
            <a:ext cx="0" cy="1412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81313" y="4016375"/>
            <a:ext cx="7937" cy="1430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720013" y="1517650"/>
            <a:ext cx="9525" cy="1570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194425" y="1517650"/>
            <a:ext cx="9525" cy="159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3100" y="1517650"/>
            <a:ext cx="0" cy="159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026400" y="3995738"/>
            <a:ext cx="0" cy="13922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87463" y="3692525"/>
            <a:ext cx="639127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91438" y="3603625"/>
            <a:ext cx="0" cy="1873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01813" y="2832100"/>
            <a:ext cx="6392862" cy="17463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38325" y="4413250"/>
            <a:ext cx="6391275" cy="17463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29" name="Group 150"/>
          <p:cNvGrpSpPr>
            <a:grpSpLocks/>
          </p:cNvGrpSpPr>
          <p:nvPr/>
        </p:nvGrpSpPr>
        <p:grpSpPr bwMode="auto">
          <a:xfrm>
            <a:off x="1852613" y="1493838"/>
            <a:ext cx="847725" cy="966787"/>
            <a:chOff x="2024109" y="1732626"/>
            <a:chExt cx="847817" cy="96618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024109" y="2113389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024109" y="2113389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024109" y="2698812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871926" y="2113389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024109" y="1732626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448017" y="1732626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360696" y="2405308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60696" y="2405308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538515" y="2405308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401975" y="2556026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0" name="Group 149"/>
          <p:cNvGrpSpPr>
            <a:grpSpLocks/>
          </p:cNvGrpSpPr>
          <p:nvPr/>
        </p:nvGrpSpPr>
        <p:grpSpPr bwMode="auto">
          <a:xfrm>
            <a:off x="3457575" y="1457325"/>
            <a:ext cx="849313" cy="976313"/>
            <a:chOff x="3457481" y="1742978"/>
            <a:chExt cx="850036" cy="976545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3457481" y="2132008"/>
              <a:ext cx="84844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57481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305928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457481" y="1742978"/>
              <a:ext cx="424224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881705" y="1752505"/>
              <a:ext cx="424223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794317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794317" y="2425765"/>
              <a:ext cx="177951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972269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459070" y="2719523"/>
              <a:ext cx="84844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3845161" y="2557560"/>
              <a:ext cx="46077" cy="88921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1" name="Group 115"/>
          <p:cNvGrpSpPr>
            <a:grpSpLocks/>
          </p:cNvGrpSpPr>
          <p:nvPr/>
        </p:nvGrpSpPr>
        <p:grpSpPr bwMode="auto">
          <a:xfrm rot="10800000">
            <a:off x="1854200" y="4872038"/>
            <a:ext cx="847725" cy="966787"/>
            <a:chOff x="1883535" y="4361988"/>
            <a:chExt cx="847817" cy="966186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883535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883535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883535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731352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886710" y="4358815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2310618" y="4358815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2220122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2220122" y="5031497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2397941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2264576" y="5182215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2" name="Group 116"/>
          <p:cNvGrpSpPr>
            <a:grpSpLocks/>
          </p:cNvGrpSpPr>
          <p:nvPr/>
        </p:nvGrpSpPr>
        <p:grpSpPr bwMode="auto">
          <a:xfrm rot="10800000">
            <a:off x="3124200" y="4872038"/>
            <a:ext cx="847725" cy="966787"/>
            <a:chOff x="1883535" y="4361988"/>
            <a:chExt cx="847817" cy="966186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886710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886710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886710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2734527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1889886" y="4358815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313794" y="4358815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223297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2223297" y="5031497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2401116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2267752" y="5182215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3" name="Group 127"/>
          <p:cNvGrpSpPr>
            <a:grpSpLocks/>
          </p:cNvGrpSpPr>
          <p:nvPr/>
        </p:nvGrpSpPr>
        <p:grpSpPr bwMode="auto">
          <a:xfrm rot="10800000">
            <a:off x="4965700" y="4843463"/>
            <a:ext cx="847725" cy="966787"/>
            <a:chOff x="1883535" y="4361988"/>
            <a:chExt cx="847817" cy="966186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886710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886710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886710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734527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1889886" y="4358815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2313794" y="4358815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2223297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223297" y="5031497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401116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2267752" y="5182215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4" name="Group 138"/>
          <p:cNvGrpSpPr>
            <a:grpSpLocks/>
          </p:cNvGrpSpPr>
          <p:nvPr/>
        </p:nvGrpSpPr>
        <p:grpSpPr bwMode="auto">
          <a:xfrm rot="10800000">
            <a:off x="6324600" y="4864100"/>
            <a:ext cx="849313" cy="966788"/>
            <a:chOff x="1883535" y="4361988"/>
            <a:chExt cx="847817" cy="966186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1883535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880366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83535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731352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>
              <a:off x="1883535" y="4358815"/>
              <a:ext cx="423116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303482" y="4358815"/>
              <a:ext cx="424701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217908" y="5034669"/>
              <a:ext cx="0" cy="29350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217908" y="5031496"/>
              <a:ext cx="17748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2395395" y="5034669"/>
              <a:ext cx="0" cy="29350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2259110" y="5182215"/>
              <a:ext cx="4437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5" name="Group 151"/>
          <p:cNvGrpSpPr>
            <a:grpSpLocks/>
          </p:cNvGrpSpPr>
          <p:nvPr/>
        </p:nvGrpSpPr>
        <p:grpSpPr bwMode="auto">
          <a:xfrm>
            <a:off x="4962525" y="1428750"/>
            <a:ext cx="850900" cy="976313"/>
            <a:chOff x="3457481" y="1742978"/>
            <a:chExt cx="850036" cy="976545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3457481" y="2132008"/>
              <a:ext cx="848451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3457481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4305932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457481" y="1742978"/>
              <a:ext cx="423433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3880914" y="1752505"/>
              <a:ext cx="425018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795276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3795276" y="2425765"/>
              <a:ext cx="1776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3972895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3459067" y="2719523"/>
              <a:ext cx="84845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3846024" y="2557560"/>
              <a:ext cx="45990" cy="88921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6" name="Group 162"/>
          <p:cNvGrpSpPr>
            <a:grpSpLocks/>
          </p:cNvGrpSpPr>
          <p:nvPr/>
        </p:nvGrpSpPr>
        <p:grpSpPr bwMode="auto">
          <a:xfrm>
            <a:off x="6680200" y="1406525"/>
            <a:ext cx="850900" cy="976313"/>
            <a:chOff x="3457481" y="1742978"/>
            <a:chExt cx="850036" cy="976545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3457481" y="2132008"/>
              <a:ext cx="848451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3457481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4305932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3457481" y="1742978"/>
              <a:ext cx="423433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880914" y="1752505"/>
              <a:ext cx="425018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795276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795276" y="2425765"/>
              <a:ext cx="1776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3972895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459067" y="2719523"/>
              <a:ext cx="84845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3846024" y="2557560"/>
              <a:ext cx="45990" cy="88921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7" name="Group 1"/>
          <p:cNvGrpSpPr>
            <a:grpSpLocks/>
          </p:cNvGrpSpPr>
          <p:nvPr/>
        </p:nvGrpSpPr>
        <p:grpSpPr bwMode="auto">
          <a:xfrm>
            <a:off x="9474200" y="5091113"/>
            <a:ext cx="604838" cy="1563687"/>
            <a:chOff x="2731351" y="2849733"/>
            <a:chExt cx="605172" cy="1563949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2890189" y="3116478"/>
              <a:ext cx="0" cy="963773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731351" y="4112006"/>
              <a:ext cx="144543" cy="2921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2890189" y="4094542"/>
              <a:ext cx="111186" cy="3191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2880658" y="2849733"/>
              <a:ext cx="4766" cy="2381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2875894" y="3016448"/>
              <a:ext cx="4606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3336523" y="2849733"/>
              <a:ext cx="0" cy="1667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5-Point Star 221"/>
          <p:cNvSpPr/>
          <p:nvPr/>
        </p:nvSpPr>
        <p:spPr>
          <a:xfrm>
            <a:off x="9529763" y="5826125"/>
            <a:ext cx="179387" cy="19367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" name="Future Sale 1"/>
          <p:cNvGrpSpPr>
            <a:grpSpLocks/>
          </p:cNvGrpSpPr>
          <p:nvPr/>
        </p:nvGrpSpPr>
        <p:grpSpPr bwMode="auto">
          <a:xfrm>
            <a:off x="3017838" y="3709988"/>
            <a:ext cx="82550" cy="1381125"/>
            <a:chOff x="1782646" y="3725615"/>
            <a:chExt cx="82497" cy="1380902"/>
          </a:xfrm>
        </p:grpSpPr>
        <p:cxnSp>
          <p:nvCxnSpPr>
            <p:cNvPr id="201" name="Straight Connector 200"/>
            <p:cNvCxnSpPr/>
            <p:nvPr/>
          </p:nvCxnSpPr>
          <p:spPr>
            <a:xfrm flipH="1">
              <a:off x="1792165" y="3725615"/>
              <a:ext cx="9519" cy="13507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1782646" y="4995410"/>
              <a:ext cx="82497" cy="11110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89" name="Group 24"/>
          <p:cNvGrpSpPr>
            <a:grpSpLocks/>
          </p:cNvGrpSpPr>
          <p:nvPr/>
        </p:nvGrpSpPr>
        <p:grpSpPr bwMode="auto">
          <a:xfrm>
            <a:off x="2743200" y="2230438"/>
            <a:ext cx="82550" cy="1462087"/>
            <a:chOff x="2859545" y="2231075"/>
            <a:chExt cx="82497" cy="146203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916658" y="2342196"/>
              <a:ext cx="9519" cy="1350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859545" y="2231075"/>
              <a:ext cx="82497" cy="111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90" name="Group 21"/>
          <p:cNvGrpSpPr>
            <a:grpSpLocks/>
          </p:cNvGrpSpPr>
          <p:nvPr/>
        </p:nvGrpSpPr>
        <p:grpSpPr bwMode="auto">
          <a:xfrm>
            <a:off x="7251700" y="3692525"/>
            <a:ext cx="92075" cy="1435100"/>
            <a:chOff x="3998722" y="3680658"/>
            <a:chExt cx="92487" cy="1434804"/>
          </a:xfrm>
        </p:grpSpPr>
        <p:cxnSp>
          <p:nvCxnSpPr>
            <p:cNvPr id="200" name="Straight Connector 199"/>
            <p:cNvCxnSpPr/>
            <p:nvPr/>
          </p:nvCxnSpPr>
          <p:spPr>
            <a:xfrm flipH="1">
              <a:off x="4081641" y="3680658"/>
              <a:ext cx="9568" cy="13506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3998722" y="5004360"/>
              <a:ext cx="82919" cy="11110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6" name="Future Sale 2"/>
          <p:cNvGrpSpPr>
            <a:grpSpLocks/>
          </p:cNvGrpSpPr>
          <p:nvPr/>
        </p:nvGrpSpPr>
        <p:grpSpPr bwMode="auto">
          <a:xfrm>
            <a:off x="4851400" y="3727450"/>
            <a:ext cx="82550" cy="1381125"/>
            <a:chOff x="1782646" y="3725615"/>
            <a:chExt cx="82497" cy="1380902"/>
          </a:xfrm>
        </p:grpSpPr>
        <p:cxnSp>
          <p:nvCxnSpPr>
            <p:cNvPr id="207" name="Straight Connector 206"/>
            <p:cNvCxnSpPr/>
            <p:nvPr/>
          </p:nvCxnSpPr>
          <p:spPr>
            <a:xfrm flipH="1">
              <a:off x="1792165" y="3725615"/>
              <a:ext cx="9519" cy="13507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1782646" y="4995410"/>
              <a:ext cx="82497" cy="11110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09" name="Straight Connector 208"/>
          <p:cNvCxnSpPr/>
          <p:nvPr/>
        </p:nvCxnSpPr>
        <p:spPr>
          <a:xfrm flipH="1">
            <a:off x="9536113" y="3402013"/>
            <a:ext cx="9525" cy="13509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Oval 209"/>
          <p:cNvSpPr/>
          <p:nvPr/>
        </p:nvSpPr>
        <p:spPr>
          <a:xfrm>
            <a:off x="9499600" y="3302000"/>
            <a:ext cx="82550" cy="11112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374" name="Group 30"/>
          <p:cNvGrpSpPr>
            <a:grpSpLocks/>
          </p:cNvGrpSpPr>
          <p:nvPr/>
        </p:nvGrpSpPr>
        <p:grpSpPr bwMode="auto">
          <a:xfrm>
            <a:off x="3302000" y="2246313"/>
            <a:ext cx="69850" cy="574675"/>
            <a:chOff x="3301194" y="2246208"/>
            <a:chExt cx="70657" cy="574092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3330099" y="2303300"/>
              <a:ext cx="8030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301194" y="2246208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75" name="Group 248"/>
          <p:cNvGrpSpPr>
            <a:grpSpLocks/>
          </p:cNvGrpSpPr>
          <p:nvPr/>
        </p:nvGrpSpPr>
        <p:grpSpPr bwMode="auto">
          <a:xfrm>
            <a:off x="2217738" y="3357563"/>
            <a:ext cx="779462" cy="538162"/>
            <a:chOff x="2063411" y="3337710"/>
            <a:chExt cx="779748" cy="538609"/>
          </a:xfrm>
        </p:grpSpPr>
        <p:cxnSp>
          <p:nvCxnSpPr>
            <p:cNvPr id="214" name="Straight Arrow Connector 213"/>
            <p:cNvCxnSpPr/>
            <p:nvPr/>
          </p:nvCxnSpPr>
          <p:spPr>
            <a:xfrm flipV="1">
              <a:off x="2409613" y="3404440"/>
              <a:ext cx="158808" cy="58786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91" name="TextBox 211"/>
            <p:cNvSpPr txBox="1">
              <a:spLocks noChangeArrowheads="1"/>
            </p:cNvSpPr>
            <p:nvPr/>
          </p:nvSpPr>
          <p:spPr bwMode="auto">
            <a:xfrm rot="-888143">
              <a:off x="2063411" y="3337710"/>
              <a:ext cx="779748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FF0000"/>
                  </a:solidFill>
                </a:rPr>
                <a:t>Xing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738438" y="2838450"/>
            <a:ext cx="604837" cy="1563688"/>
            <a:chOff x="2738438" y="2838450"/>
            <a:chExt cx="604837" cy="1563688"/>
          </a:xfrm>
        </p:grpSpPr>
        <p:sp>
          <p:nvSpPr>
            <p:cNvPr id="189" name="5-Point Star 188"/>
            <p:cNvSpPr/>
            <p:nvPr/>
          </p:nvSpPr>
          <p:spPr>
            <a:xfrm>
              <a:off x="2805113" y="3595688"/>
              <a:ext cx="179387" cy="193675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3383" name="Group 6"/>
            <p:cNvGrpSpPr>
              <a:grpSpLocks/>
            </p:cNvGrpSpPr>
            <p:nvPr/>
          </p:nvGrpSpPr>
          <p:grpSpPr bwMode="auto">
            <a:xfrm>
              <a:off x="2738438" y="2838450"/>
              <a:ext cx="604837" cy="1563688"/>
              <a:chOff x="2738438" y="2838450"/>
              <a:chExt cx="604837" cy="1563688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>
                <a:off x="2887663" y="3094038"/>
                <a:ext cx="0" cy="963612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 bwMode="auto">
              <a:xfrm flipH="1">
                <a:off x="2738438" y="4111625"/>
                <a:ext cx="144462" cy="2905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2895600" y="4083050"/>
                <a:ext cx="111125" cy="3190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 bwMode="auto">
              <a:xfrm flipH="1" flipV="1">
                <a:off x="2887663" y="2838450"/>
                <a:ext cx="4762" cy="2381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2882900" y="3005138"/>
                <a:ext cx="460375" cy="0"/>
              </a:xfrm>
              <a:prstGeom prst="line">
                <a:avLst/>
              </a:prstGeom>
              <a:ln w="190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auto">
              <a:xfrm flipV="1">
                <a:off x="3343275" y="2838450"/>
                <a:ext cx="0" cy="1666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47975" y="2257425"/>
            <a:ext cx="71438" cy="573088"/>
            <a:chOff x="2847975" y="2257425"/>
            <a:chExt cx="71438" cy="573088"/>
          </a:xfrm>
        </p:grpSpPr>
        <p:sp>
          <p:nvSpPr>
            <p:cNvPr id="215" name="Oval 214"/>
            <p:cNvSpPr/>
            <p:nvPr/>
          </p:nvSpPr>
          <p:spPr>
            <a:xfrm>
              <a:off x="2847975" y="2257425"/>
              <a:ext cx="71438" cy="7461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2878138" y="2312988"/>
              <a:ext cx="7937" cy="517525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709863" y="4430713"/>
            <a:ext cx="71437" cy="573087"/>
            <a:chOff x="2709863" y="4430713"/>
            <a:chExt cx="71437" cy="573087"/>
          </a:xfrm>
        </p:grpSpPr>
        <p:cxnSp>
          <p:nvCxnSpPr>
            <p:cNvPr id="224" name="Straight Connector 223"/>
            <p:cNvCxnSpPr/>
            <p:nvPr/>
          </p:nvCxnSpPr>
          <p:spPr bwMode="auto">
            <a:xfrm rot="10800000" flipH="1" flipV="1">
              <a:off x="2743200" y="4430713"/>
              <a:ext cx="7938" cy="517525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/>
            <p:cNvSpPr/>
            <p:nvPr/>
          </p:nvSpPr>
          <p:spPr>
            <a:xfrm rot="10800000">
              <a:off x="2709863" y="4929188"/>
              <a:ext cx="71437" cy="746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8" name="Future Short Side 1"/>
          <p:cNvGrpSpPr>
            <a:grpSpLocks/>
          </p:cNvGrpSpPr>
          <p:nvPr/>
        </p:nvGrpSpPr>
        <p:grpSpPr bwMode="auto">
          <a:xfrm>
            <a:off x="2986088" y="4443413"/>
            <a:ext cx="71437" cy="574675"/>
            <a:chOff x="2968861" y="4426911"/>
            <a:chExt cx="70657" cy="574092"/>
          </a:xfrm>
        </p:grpSpPr>
        <p:cxnSp>
          <p:nvCxnSpPr>
            <p:cNvPr id="227" name="Straight Connector 226"/>
            <p:cNvCxnSpPr/>
            <p:nvPr/>
          </p:nvCxnSpPr>
          <p:spPr>
            <a:xfrm rot="10800000" flipH="1" flipV="1">
              <a:off x="3001834" y="4426911"/>
              <a:ext cx="7851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Oval 227"/>
            <p:cNvSpPr/>
            <p:nvPr/>
          </p:nvSpPr>
          <p:spPr>
            <a:xfrm rot="10800000">
              <a:off x="2968861" y="4924880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8" name="Future short side 3"/>
          <p:cNvGrpSpPr>
            <a:grpSpLocks/>
          </p:cNvGrpSpPr>
          <p:nvPr/>
        </p:nvGrpSpPr>
        <p:grpSpPr bwMode="auto">
          <a:xfrm>
            <a:off x="6511925" y="2263775"/>
            <a:ext cx="71438" cy="574675"/>
            <a:chOff x="6503803" y="2261198"/>
            <a:chExt cx="70657" cy="574092"/>
          </a:xfrm>
        </p:grpSpPr>
        <p:cxnSp>
          <p:nvCxnSpPr>
            <p:cNvPr id="220" name="Straight Connector 219"/>
            <p:cNvCxnSpPr/>
            <p:nvPr/>
          </p:nvCxnSpPr>
          <p:spPr>
            <a:xfrm flipH="1" flipV="1">
              <a:off x="6533636" y="2318290"/>
              <a:ext cx="7850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/>
            <p:cNvSpPr/>
            <p:nvPr/>
          </p:nvSpPr>
          <p:spPr>
            <a:xfrm>
              <a:off x="6502233" y="2261198"/>
              <a:ext cx="7222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9" name="Future Short side 2"/>
          <p:cNvGrpSpPr>
            <a:grpSpLocks/>
          </p:cNvGrpSpPr>
          <p:nvPr/>
        </p:nvGrpSpPr>
        <p:grpSpPr bwMode="auto">
          <a:xfrm>
            <a:off x="5899150" y="4446588"/>
            <a:ext cx="69850" cy="574675"/>
            <a:chOff x="5927600" y="5458204"/>
            <a:chExt cx="70657" cy="574092"/>
          </a:xfrm>
        </p:grpSpPr>
        <p:cxnSp>
          <p:nvCxnSpPr>
            <p:cNvPr id="230" name="Straight Connector 229"/>
            <p:cNvCxnSpPr/>
            <p:nvPr/>
          </p:nvCxnSpPr>
          <p:spPr>
            <a:xfrm rot="10800000" flipH="1" flipV="1">
              <a:off x="5961323" y="5458204"/>
              <a:ext cx="8029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230"/>
            <p:cNvSpPr/>
            <p:nvPr/>
          </p:nvSpPr>
          <p:spPr>
            <a:xfrm rot="10800000">
              <a:off x="5927600" y="5956173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937250" y="2855913"/>
            <a:ext cx="604838" cy="1563687"/>
            <a:chOff x="5937130" y="2856706"/>
            <a:chExt cx="604838" cy="1563687"/>
          </a:xfrm>
        </p:grpSpPr>
        <p:sp>
          <p:nvSpPr>
            <p:cNvPr id="178" name="5-Point Star 177"/>
            <p:cNvSpPr/>
            <p:nvPr/>
          </p:nvSpPr>
          <p:spPr>
            <a:xfrm>
              <a:off x="6002218" y="3604418"/>
              <a:ext cx="179387" cy="193675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5937130" y="2856706"/>
              <a:ext cx="604838" cy="1563687"/>
              <a:chOff x="5943600" y="2859088"/>
              <a:chExt cx="604838" cy="1563687"/>
            </a:xfrm>
          </p:grpSpPr>
          <p:cxnSp>
            <p:nvCxnSpPr>
              <p:cNvPr id="180" name="Straight Connector 179"/>
              <p:cNvCxnSpPr/>
              <p:nvPr/>
            </p:nvCxnSpPr>
            <p:spPr bwMode="auto">
              <a:xfrm>
                <a:off x="6102350" y="3125788"/>
                <a:ext cx="0" cy="963612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66" name="Group 1"/>
              <p:cNvGrpSpPr>
                <a:grpSpLocks/>
              </p:cNvGrpSpPr>
              <p:nvPr/>
            </p:nvGrpSpPr>
            <p:grpSpPr bwMode="auto">
              <a:xfrm>
                <a:off x="5943600" y="2859088"/>
                <a:ext cx="604838" cy="1563687"/>
                <a:chOff x="5943600" y="2859088"/>
                <a:chExt cx="604838" cy="1563687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5943600" y="4130675"/>
                  <a:ext cx="144463" cy="2921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6102350" y="4103688"/>
                  <a:ext cx="111125" cy="31908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 bwMode="auto">
                <a:xfrm flipH="1" flipV="1">
                  <a:off x="6092825" y="2859088"/>
                  <a:ext cx="4763" cy="2381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 bwMode="auto">
                <a:xfrm>
                  <a:off x="6088063" y="3025775"/>
                  <a:ext cx="460375" cy="0"/>
                </a:xfrm>
                <a:prstGeom prst="line">
                  <a:avLst/>
                </a:prstGeom>
                <a:ln w="1905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 bwMode="auto">
                <a:xfrm flipV="1">
                  <a:off x="6548438" y="2859088"/>
                  <a:ext cx="0" cy="16668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364" name="Group 247"/>
          <p:cNvGrpSpPr>
            <a:grpSpLocks/>
          </p:cNvGrpSpPr>
          <p:nvPr/>
        </p:nvGrpSpPr>
        <p:grpSpPr bwMode="auto">
          <a:xfrm>
            <a:off x="5499100" y="3348038"/>
            <a:ext cx="596900" cy="538162"/>
            <a:chOff x="5450609" y="3406421"/>
            <a:chExt cx="779748" cy="538609"/>
          </a:xfrm>
        </p:grpSpPr>
        <p:cxnSp>
          <p:nvCxnSpPr>
            <p:cNvPr id="199" name="Straight Arrow Connector 198"/>
            <p:cNvCxnSpPr/>
            <p:nvPr/>
          </p:nvCxnSpPr>
          <p:spPr>
            <a:xfrm flipV="1">
              <a:off x="5884033" y="3452496"/>
              <a:ext cx="157609" cy="60375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62" name="TextBox 197"/>
            <p:cNvSpPr txBox="1">
              <a:spLocks noChangeArrowheads="1"/>
            </p:cNvSpPr>
            <p:nvPr/>
          </p:nvSpPr>
          <p:spPr bwMode="auto">
            <a:xfrm rot="-888143">
              <a:off x="5450609" y="3406421"/>
              <a:ext cx="779748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FF0000"/>
                  </a:solidFill>
                </a:rPr>
                <a:t>Xing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043613" y="2252663"/>
            <a:ext cx="71437" cy="574675"/>
            <a:chOff x="6043613" y="2252663"/>
            <a:chExt cx="71437" cy="574675"/>
          </a:xfrm>
        </p:grpSpPr>
        <p:cxnSp>
          <p:nvCxnSpPr>
            <p:cNvPr id="217" name="Straight Connector 216"/>
            <p:cNvCxnSpPr/>
            <p:nvPr/>
          </p:nvCxnSpPr>
          <p:spPr bwMode="auto">
            <a:xfrm flipH="1" flipV="1">
              <a:off x="6072188" y="2309813"/>
              <a:ext cx="9525" cy="517525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6043613" y="2252663"/>
              <a:ext cx="71437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5" name="Group 250"/>
          <p:cNvGrpSpPr>
            <a:grpSpLocks/>
          </p:cNvGrpSpPr>
          <p:nvPr/>
        </p:nvGrpSpPr>
        <p:grpSpPr bwMode="auto">
          <a:xfrm>
            <a:off x="6169025" y="4435475"/>
            <a:ext cx="71438" cy="574675"/>
            <a:chOff x="6169080" y="4435704"/>
            <a:chExt cx="70657" cy="574092"/>
          </a:xfrm>
        </p:grpSpPr>
        <p:cxnSp>
          <p:nvCxnSpPr>
            <p:cNvPr id="233" name="Straight Connector 232"/>
            <p:cNvCxnSpPr/>
            <p:nvPr/>
          </p:nvCxnSpPr>
          <p:spPr>
            <a:xfrm rot="10800000" flipH="1" flipV="1">
              <a:off x="6202054" y="4435704"/>
              <a:ext cx="7850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Oval 233"/>
            <p:cNvSpPr/>
            <p:nvPr/>
          </p:nvSpPr>
          <p:spPr>
            <a:xfrm rot="10800000">
              <a:off x="6169080" y="4933673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8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980943"/>
            <a:ext cx="9144000" cy="33075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 smtClean="0"/>
              <a:t>Thank You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5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Current Policy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32849"/>
            <a:ext cx="9144000" cy="5029200"/>
          </a:xfrm>
        </p:spPr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600" dirty="0" smtClean="0"/>
              <a:t>NW Natural’s existing tariff </a:t>
            </a:r>
            <a:r>
              <a:rPr lang="en-US" sz="2600" dirty="0"/>
              <a:t>is designed to minimize cross-subsidization between existing ratepayers and new customers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A </a:t>
            </a:r>
            <a:r>
              <a:rPr lang="en-US" sz="2600" dirty="0"/>
              <a:t>new customer </a:t>
            </a:r>
            <a:r>
              <a:rPr lang="en-US" sz="2600" dirty="0" smtClean="0"/>
              <a:t>must </a:t>
            </a:r>
            <a:r>
              <a:rPr lang="en-US" sz="2600" dirty="0"/>
              <a:t>pay the difference between the average construction cost and an amount equal to five times the estimated </a:t>
            </a:r>
            <a:r>
              <a:rPr lang="en-US" sz="2600" dirty="0" smtClean="0"/>
              <a:t>annual margin.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Policy Application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600" dirty="0" smtClean="0"/>
              <a:t>If a </a:t>
            </a:r>
            <a:r>
              <a:rPr lang="en-US" sz="2600" dirty="0"/>
              <a:t>residential consumer installs </a:t>
            </a:r>
            <a:r>
              <a:rPr lang="en-US" sz="2600" dirty="0" smtClean="0"/>
              <a:t>both natural gas </a:t>
            </a:r>
            <a:r>
              <a:rPr lang="en-US" sz="2600" dirty="0"/>
              <a:t>space and water heating equipment, the five times margin allowance </a:t>
            </a:r>
            <a:r>
              <a:rPr lang="en-US" sz="2600" dirty="0" smtClean="0"/>
              <a:t>usually </a:t>
            </a:r>
            <a:r>
              <a:rPr lang="en-US" sz="2600" dirty="0"/>
              <a:t>covers the cost of </a:t>
            </a:r>
            <a:r>
              <a:rPr lang="en-US" sz="2600" dirty="0" smtClean="0"/>
              <a:t>installing </a:t>
            </a:r>
            <a:r>
              <a:rPr lang="en-US" sz="2600" dirty="0"/>
              <a:t>a standard service </a:t>
            </a:r>
            <a:r>
              <a:rPr lang="en-US" sz="2600" dirty="0" smtClean="0"/>
              <a:t>line, meter, and permit.</a:t>
            </a:r>
          </a:p>
          <a:p>
            <a:r>
              <a:rPr lang="en-US" sz="2600" dirty="0" smtClean="0"/>
              <a:t>Typically, the </a:t>
            </a:r>
            <a:r>
              <a:rPr lang="en-US" sz="2600" dirty="0"/>
              <a:t>consumer </a:t>
            </a:r>
            <a:r>
              <a:rPr lang="en-US" sz="2600" dirty="0" smtClean="0"/>
              <a:t>must pay </a:t>
            </a:r>
            <a:r>
              <a:rPr lang="en-US" sz="2600" dirty="0"/>
              <a:t>the entire cost </a:t>
            </a:r>
            <a:r>
              <a:rPr lang="en-US" sz="2600" dirty="0" smtClean="0"/>
              <a:t>of </a:t>
            </a:r>
            <a:r>
              <a:rPr lang="en-US" sz="2600" dirty="0"/>
              <a:t>a main line </a:t>
            </a:r>
            <a:r>
              <a:rPr lang="en-US" sz="2600" dirty="0" smtClean="0"/>
              <a:t>extension if </a:t>
            </a:r>
            <a:r>
              <a:rPr lang="en-US" sz="2600" dirty="0"/>
              <a:t>it i</a:t>
            </a:r>
            <a:r>
              <a:rPr lang="en-US" sz="2600" dirty="0" smtClean="0"/>
              <a:t>s needed to </a:t>
            </a:r>
            <a:r>
              <a:rPr lang="en-US" sz="2600" dirty="0"/>
              <a:t>provide gas service. </a:t>
            </a:r>
            <a:endParaRPr lang="en-US" sz="2600" dirty="0" smtClean="0"/>
          </a:p>
          <a:p>
            <a:r>
              <a:rPr lang="en-US" sz="2600" dirty="0" smtClean="0"/>
              <a:t>Main line extension cost is a </a:t>
            </a:r>
            <a:r>
              <a:rPr lang="en-US" sz="2600" dirty="0"/>
              <a:t>significant barrier to </a:t>
            </a:r>
            <a:r>
              <a:rPr lang="en-US" sz="2600" dirty="0" smtClean="0"/>
              <a:t>gas service because the </a:t>
            </a:r>
            <a:r>
              <a:rPr lang="en-US" sz="2600" dirty="0"/>
              <a:t>up-front </a:t>
            </a:r>
            <a:r>
              <a:rPr lang="en-US" sz="2600" dirty="0" smtClean="0"/>
              <a:t>contribution from consumers is cost </a:t>
            </a:r>
            <a:r>
              <a:rPr lang="en-US" sz="2600" dirty="0"/>
              <a:t>prohibitive. </a:t>
            </a:r>
          </a:p>
          <a:p>
            <a:endParaRPr lang="en-US" sz="2400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Consumer Interest is High</a:t>
            </a:r>
            <a:endParaRPr lang="en-US" sz="40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70" y="1365269"/>
            <a:ext cx="6953367" cy="45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4012" y="2586497"/>
            <a:ext cx="311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Vancouver, Clark County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The Problem: Infrastructure Gaps</a:t>
            </a:r>
          </a:p>
        </p:txBody>
      </p:sp>
      <p:pic>
        <p:nvPicPr>
          <p:cNvPr id="20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52" y="1392072"/>
            <a:ext cx="6962818" cy="45847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34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The Problem: Underserved Rural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2" y="1344366"/>
            <a:ext cx="7221940" cy="467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5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The Problem: Industrial Gaps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348288"/>
            <a:ext cx="7042245" cy="46442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6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Cost &amp; Distance Issue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00531"/>
            <a:ext cx="9144000" cy="5029200"/>
          </a:xfrm>
        </p:spPr>
        <p:txBody>
          <a:bodyPr/>
          <a:lstStyle/>
          <a:p>
            <a:r>
              <a:rPr lang="en-US" sz="2600" dirty="0" smtClean="0"/>
              <a:t>Distance between homes is much further outside the urban core; interested consumers are too far from existing mains</a:t>
            </a:r>
            <a:r>
              <a:rPr lang="en-US" sz="2600" dirty="0"/>
              <a:t>,</a:t>
            </a:r>
            <a:endParaRPr lang="en-US" sz="2600" dirty="0" smtClean="0"/>
          </a:p>
          <a:p>
            <a:r>
              <a:rPr lang="en-US" sz="2600" dirty="0" smtClean="0"/>
              <a:t>This creates a reactive and costly inchworm approach,</a:t>
            </a:r>
          </a:p>
          <a:p>
            <a:r>
              <a:rPr lang="en-US" sz="2600" dirty="0"/>
              <a:t>R</a:t>
            </a:r>
            <a:r>
              <a:rPr lang="en-US" sz="2600" dirty="0" smtClean="0"/>
              <a:t>equired customer contributions can be prohibitive: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27" y="3751907"/>
            <a:ext cx="4626185" cy="19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0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Investment Issue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36473"/>
            <a:ext cx="9144000" cy="50292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600" dirty="0"/>
              <a:t>T</a:t>
            </a:r>
            <a:r>
              <a:rPr lang="en-US" sz="2600" dirty="0" smtClean="0"/>
              <a:t>he </a:t>
            </a:r>
            <a:r>
              <a:rPr lang="en-US" sz="2600" dirty="0"/>
              <a:t>Company’s current Schedule E tariff </a:t>
            </a:r>
            <a:r>
              <a:rPr lang="en-US" sz="2600" dirty="0" smtClean="0"/>
              <a:t>allows for investment </a:t>
            </a:r>
            <a:r>
              <a:rPr lang="en-US" sz="2600" dirty="0"/>
              <a:t>in </a:t>
            </a:r>
            <a:r>
              <a:rPr lang="en-US" sz="2600" dirty="0" smtClean="0"/>
              <a:t>a main </a:t>
            </a:r>
            <a:r>
              <a:rPr lang="en-US" sz="2600" dirty="0"/>
              <a:t>line </a:t>
            </a:r>
            <a:r>
              <a:rPr lang="en-US" sz="2600" dirty="0" smtClean="0"/>
              <a:t>extension to </a:t>
            </a:r>
            <a:r>
              <a:rPr lang="en-US" sz="2600" dirty="0"/>
              <a:t>a </a:t>
            </a:r>
            <a:r>
              <a:rPr lang="en-US" sz="2600" dirty="0" smtClean="0"/>
              <a:t>new customer based </a:t>
            </a:r>
            <a:r>
              <a:rPr lang="en-US" sz="2600" dirty="0"/>
              <a:t>on an expectation of </a:t>
            </a:r>
            <a:r>
              <a:rPr lang="en-US" sz="2600" dirty="0" smtClean="0"/>
              <a:t>additional future customers on </a:t>
            </a:r>
            <a:r>
              <a:rPr lang="en-US" sz="2600" dirty="0"/>
              <a:t>that main </a:t>
            </a:r>
            <a:r>
              <a:rPr lang="en-US" sz="2600" dirty="0" smtClean="0"/>
              <a:t>line</a:t>
            </a:r>
            <a:r>
              <a:rPr lang="en-US" sz="2600" dirty="0"/>
              <a:t>.</a:t>
            </a:r>
            <a:endParaRPr lang="en-US" sz="2600" dirty="0" smtClean="0"/>
          </a:p>
          <a:p>
            <a:r>
              <a:rPr lang="en-US" sz="2600" dirty="0" smtClean="0"/>
              <a:t>However, these investments entail greater risk because </a:t>
            </a:r>
            <a:r>
              <a:rPr lang="en-US" sz="2600" dirty="0"/>
              <a:t>the </a:t>
            </a:r>
            <a:r>
              <a:rPr lang="en-US" sz="2600" dirty="0" smtClean="0"/>
              <a:t>incremental </a:t>
            </a:r>
            <a:r>
              <a:rPr lang="en-US" sz="2600" dirty="0"/>
              <a:t>revenue </a:t>
            </a:r>
            <a:r>
              <a:rPr lang="en-US" sz="2600" dirty="0" smtClean="0"/>
              <a:t>from these additional customers may take </a:t>
            </a:r>
            <a:r>
              <a:rPr lang="en-US" sz="2600" dirty="0"/>
              <a:t>longer than expected to </a:t>
            </a:r>
            <a:r>
              <a:rPr lang="en-US" sz="2600" dirty="0" smtClean="0"/>
              <a:t>develop; these </a:t>
            </a:r>
            <a:r>
              <a:rPr lang="en-US" sz="2600" dirty="0"/>
              <a:t>investments </a:t>
            </a:r>
            <a:r>
              <a:rPr lang="en-US" sz="2600" dirty="0" smtClean="0"/>
              <a:t>could be disallowed.</a:t>
            </a:r>
            <a:endParaRPr lang="en-US" sz="2600" dirty="0"/>
          </a:p>
          <a:p>
            <a:r>
              <a:rPr lang="en-US" sz="2600" dirty="0" smtClean="0"/>
              <a:t>Rising </a:t>
            </a:r>
            <a:r>
              <a:rPr lang="en-US" sz="2600" dirty="0"/>
              <a:t>construction </a:t>
            </a:r>
            <a:r>
              <a:rPr lang="en-US" sz="2600" dirty="0" smtClean="0"/>
              <a:t>and jurisdictional costs exacerbate </a:t>
            </a:r>
            <a:r>
              <a:rPr lang="en-US" sz="2600" dirty="0"/>
              <a:t>this issue as it becomes </a:t>
            </a:r>
            <a:r>
              <a:rPr lang="en-US" sz="2600" dirty="0" smtClean="0"/>
              <a:t>more difficult for </a:t>
            </a:r>
            <a:r>
              <a:rPr lang="en-US" sz="2600" dirty="0"/>
              <a:t>the Company to make </a:t>
            </a:r>
            <a:r>
              <a:rPr lang="en-US" sz="2600" dirty="0" smtClean="0"/>
              <a:t>these</a:t>
            </a:r>
            <a:r>
              <a:rPr lang="en-US" sz="2600" dirty="0"/>
              <a:t> </a:t>
            </a:r>
            <a:r>
              <a:rPr lang="en-US" sz="2600" dirty="0" smtClean="0"/>
              <a:t>investments </a:t>
            </a:r>
            <a:r>
              <a:rPr lang="en-US" sz="2600" dirty="0"/>
              <a:t>without a corresponding revenue stream. </a:t>
            </a:r>
            <a:endParaRPr lang="en-US" sz="2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8F33EDCF5D12AE46BB6E37E2D7012697" ma:contentTypeVersion="175" ma:contentTypeDescription="" ma:contentTypeScope="" ma:versionID="f3c105cfcc51e622b452084334c07193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ed1c147dc0c9d0fdb5693b298af91b6e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UG</Prefix>
    <DocumentSetType xmlns="dc463f71-b30c-4ab2-9473-d307f9d35888">Presentation</DocumentSetType>
    <IsConfidential xmlns="dc463f71-b30c-4ab2-9473-d307f9d35888">false</IsConfidential>
    <AgendaOrder xmlns="dc463f71-b30c-4ab2-9473-d307f9d35888">false</AgendaOrder>
    <CaseType xmlns="dc463f71-b30c-4ab2-9473-d307f9d35888">Staff Investigation</CaseType>
    <IndustryCode xmlns="dc463f71-b30c-4ab2-9473-d307f9d35888">150</IndustryCode>
    <CaseStatus xmlns="dc463f71-b30c-4ab2-9473-d307f9d35888">Closed</CaseStatus>
    <OpenedDate xmlns="dc463f71-b30c-4ab2-9473-d307f9d35888">2014-10-02T07:00:00+00:00</OpenedDate>
    <Date1 xmlns="dc463f71-b30c-4ab2-9473-d307f9d35888">2015-09-21T07:00:00+00:00</Date1>
    <IsDocumentOrder xmlns="dc463f71-b30c-4ab2-9473-d307f9d35888" xsi:nil="true"/>
    <IsHighlyConfidential xmlns="dc463f71-b30c-4ab2-9473-d307f9d35888">false</IsHighlyConfidential>
    <CaseCompanyNames xmlns="dc463f71-b30c-4ab2-9473-d307f9d35888" xsi:nil="true"/>
    <DocketNumber xmlns="dc463f71-b30c-4ab2-9473-d307f9d35888">143616</DocketNumber>
    <DelegatedOrder xmlns="dc463f71-b30c-4ab2-9473-d307f9d35888">false</DelegatedOrder>
    <Visibility xmlns="dc463f71-b30c-4ab2-9473-d307f9d35888" xsi:nil="true"/>
    <Nickname xmlns="http://schemas.microsoft.com/sharepoint/v3" xsi:nil="true"/>
    <SignificantOrder xmlns="dc463f71-b30c-4ab2-9473-d307f9d35888">false</SignificantOrder>
  </documentManagement>
</p:properties>
</file>

<file path=customXml/itemProps1.xml><?xml version="1.0" encoding="utf-8"?>
<ds:datastoreItem xmlns:ds="http://schemas.openxmlformats.org/officeDocument/2006/customXml" ds:itemID="{90332416-CB45-4A7C-90BF-0A57C71EDF6E}"/>
</file>

<file path=customXml/itemProps2.xml><?xml version="1.0" encoding="utf-8"?>
<ds:datastoreItem xmlns:ds="http://schemas.openxmlformats.org/officeDocument/2006/customXml" ds:itemID="{4B47A54F-6B6B-4911-B2A2-F6EC1DD98918}"/>
</file>

<file path=customXml/itemProps3.xml><?xml version="1.0" encoding="utf-8"?>
<ds:datastoreItem xmlns:ds="http://schemas.openxmlformats.org/officeDocument/2006/customXml" ds:itemID="{EBAA8CCD-6D9E-4425-AC1A-57BB0436B8F0}"/>
</file>

<file path=customXml/itemProps4.xml><?xml version="1.0" encoding="utf-8"?>
<ds:datastoreItem xmlns:ds="http://schemas.openxmlformats.org/officeDocument/2006/customXml" ds:itemID="{31B994AE-BCFA-4457-B7AB-6834E0C1B203}"/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452</Words>
  <Application>Microsoft Office PowerPoint</Application>
  <PresentationFormat>On-screen Show (4:3)</PresentationFormat>
  <Paragraphs>56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Current Policy</vt:lpstr>
      <vt:lpstr>Policy Application</vt:lpstr>
      <vt:lpstr>Consumer Interest is High</vt:lpstr>
      <vt:lpstr>The Problem: Infrastructure Gaps</vt:lpstr>
      <vt:lpstr>The Problem: Underserved Rural</vt:lpstr>
      <vt:lpstr>The Problem: Industrial Gaps</vt:lpstr>
      <vt:lpstr>The Cost &amp; Distance Issue</vt:lpstr>
      <vt:lpstr>The Investment Issue</vt:lpstr>
      <vt:lpstr>Clarification of Policies</vt:lpstr>
      <vt:lpstr>Benefits of Proactive Main Extensions</vt:lpstr>
      <vt:lpstr>Moratorium Example</vt:lpstr>
      <vt:lpstr>Proactive Main Construction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Joyce Leong</dc:creator>
  <cp:lastModifiedBy>Sohl, John W.</cp:lastModifiedBy>
  <cp:revision>506</cp:revision>
  <cp:lastPrinted>2015-09-21T21:16:29Z</cp:lastPrinted>
  <dcterms:created xsi:type="dcterms:W3CDTF">2015-04-16T00:32:21Z</dcterms:created>
  <dcterms:modified xsi:type="dcterms:W3CDTF">2015-09-21T21:16:59Z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e1ff72b5-8d11-4928-9676-61b48d1cbd2c</vt:lpwstr>
  </property>
  <property fmtid="{D5CDD505-2E9C-101B-9397-08002B2CF9AE}" pid="3" name="ContentTypeId">
    <vt:lpwstr>0x0101006E56B4D1795A2E4DB2F0B01679ED314A008F33EDCF5D12AE46BB6E37E2D7012697</vt:lpwstr>
  </property>
  <property fmtid="{D5CDD505-2E9C-101B-9397-08002B2CF9AE}" pid="4" name="_docset_NoMedatataSyncRequired">
    <vt:lpwstr>False</vt:lpwstr>
  </property>
</Properties>
</file>