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5"/>
    <p:sldMasterId id="2147483690" r:id="rId6"/>
  </p:sldMasterIdLst>
  <p:notesMasterIdLst>
    <p:notesMasterId r:id="rId20"/>
  </p:notesMasterIdLst>
  <p:handoutMasterIdLst>
    <p:handoutMasterId r:id="rId21"/>
  </p:handoutMasterIdLst>
  <p:sldIdLst>
    <p:sldId id="256" r:id="rId7"/>
    <p:sldId id="265" r:id="rId8"/>
    <p:sldId id="257" r:id="rId9"/>
    <p:sldId id="272" r:id="rId10"/>
    <p:sldId id="263" r:id="rId11"/>
    <p:sldId id="259" r:id="rId12"/>
    <p:sldId id="261" r:id="rId13"/>
    <p:sldId id="262" r:id="rId14"/>
    <p:sldId id="268" r:id="rId15"/>
    <p:sldId id="260" r:id="rId16"/>
    <p:sldId id="271" r:id="rId17"/>
    <p:sldId id="269" r:id="rId18"/>
    <p:sldId id="270" r:id="rId19"/>
  </p:sldIdLst>
  <p:sldSz cx="9144000" cy="6858000" type="screen4x3"/>
  <p:notesSz cx="7023100" cy="93091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5C42A7C-18D1-437E-BDA0-37A12F225522}">
          <p14:sldIdLst>
            <p14:sldId id="256"/>
            <p14:sldId id="265"/>
            <p14:sldId id="257"/>
            <p14:sldId id="272"/>
            <p14:sldId id="263"/>
            <p14:sldId id="259"/>
            <p14:sldId id="261"/>
            <p14:sldId id="262"/>
            <p14:sldId id="268"/>
            <p14:sldId id="260"/>
            <p14:sldId id="271"/>
            <p14:sldId id="269"/>
          </p14:sldIdLst>
        </p14:section>
        <p14:section name="Supporting Slides" id="{31D727F4-91C2-4AF1-81AC-EF4CEF7CAA62}">
          <p14:sldIdLst>
            <p14:sldId id="27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32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D934"/>
    <a:srgbClr val="8CC646"/>
    <a:srgbClr val="C9FF94"/>
    <a:srgbClr val="2AA9E0"/>
    <a:srgbClr val="942923"/>
    <a:srgbClr val="F1BD54"/>
    <a:srgbClr val="0083CA"/>
    <a:srgbClr val="262262"/>
    <a:srgbClr val="24420E"/>
    <a:srgbClr val="F36C2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17" autoAdjust="0"/>
    <p:restoredTop sz="75749" autoAdjust="0"/>
  </p:normalViewPr>
  <p:slideViewPr>
    <p:cSldViewPr snapToGrid="0" snapToObjects="1">
      <p:cViewPr varScale="1">
        <p:scale>
          <a:sx n="33" d="100"/>
          <a:sy n="33" d="100"/>
        </p:scale>
        <p:origin x="1560" y="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25" d="100"/>
        <a:sy n="125" d="100"/>
      </p:scale>
      <p:origin x="0" y="0"/>
    </p:cViewPr>
  </p:notesTextViewPr>
  <p:notesViewPr>
    <p:cSldViewPr snapToGrid="0" snapToObjects="1">
      <p:cViewPr varScale="1">
        <p:scale>
          <a:sx n="84" d="100"/>
          <a:sy n="84" d="100"/>
        </p:scale>
        <p:origin x="-3126" y="-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customXml" Target="../customXml/item3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5.xml"/><Relationship Id="rId24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9.xml"/><Relationship Id="rId23" Type="http://schemas.openxmlformats.org/officeDocument/2006/relationships/viewProps" Target="viewProp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 smtClean="0"/>
              <a:t>Annual</a:t>
            </a:r>
            <a:r>
              <a:rPr lang="en-US" baseline="0" dirty="0" smtClean="0"/>
              <a:t> Budget (2015-2019)</a:t>
            </a:r>
            <a:endParaRPr lang="en-US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12177000488004325"/>
          <c:y val="0.14253667271182938"/>
          <c:w val="0.7959115788918345"/>
          <c:h val="0.668211443569553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Budget (Total $18.3M)</c:v>
                </c:pt>
              </c:strCache>
            </c:strRef>
          </c:tx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Sheet1!$A$2:$A$6</c:f>
              <c:numCache>
                <c:formatCode>General</c:formatCode>
                <c:ptCount val="5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  <c:pt idx="3">
                  <c:v>2108</c:v>
                </c:pt>
                <c:pt idx="4">
                  <c:v>2019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1.6</c:v>
                </c:pt>
                <c:pt idx="1">
                  <c:v>2.6</c:v>
                </c:pt>
                <c:pt idx="2">
                  <c:v>3.4</c:v>
                </c:pt>
                <c:pt idx="3">
                  <c:v>4.8</c:v>
                </c:pt>
                <c:pt idx="4">
                  <c:v>5.9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1"/>
        <c:axId val="275708488"/>
        <c:axId val="275708880"/>
      </c:barChart>
      <c:catAx>
        <c:axId val="27570848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2000"/>
                </a:pPr>
                <a:r>
                  <a:rPr lang="en-US" sz="2000" dirty="0" smtClean="0"/>
                  <a:t>Year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0.45185718619343435"/>
              <c:y val="0.91601049868766404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275708880"/>
        <c:crosses val="autoZero"/>
        <c:auto val="1"/>
        <c:lblAlgn val="ctr"/>
        <c:lblOffset val="100"/>
        <c:noMultiLvlLbl val="0"/>
      </c:catAx>
      <c:valAx>
        <c:axId val="275708880"/>
        <c:scaling>
          <c:orientation val="minMax"/>
        </c:scaling>
        <c:delete val="0"/>
        <c:axPos val="l"/>
        <c:title>
          <c:tx>
            <c:rich>
              <a:bodyPr rot="-5400000" vert="horz"/>
              <a:lstStyle/>
              <a:p>
                <a:pPr>
                  <a:defRPr sz="2000"/>
                </a:pPr>
                <a:r>
                  <a:rPr lang="en-US" sz="2000" dirty="0" smtClean="0"/>
                  <a:t>$Millions</a:t>
                </a:r>
                <a:endParaRPr lang="en-US" sz="2000" dirty="0"/>
              </a:p>
            </c:rich>
          </c:tx>
          <c:layout>
            <c:manualLayout>
              <c:xMode val="edge"/>
              <c:yMode val="edge"/>
              <c:x val="1.507537688442211E-2"/>
              <c:y val="0.39272835793484995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275708488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25529906751605802"/>
          <c:y val="0.23956010498687663"/>
          <c:w val="0.39635025521307327"/>
          <c:h val="6.90903937007874E-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60115" y="0"/>
            <a:ext cx="4609235" cy="692526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l">
              <a:defRPr sz="1200"/>
            </a:lvl1pPr>
          </a:lstStyle>
          <a:p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pPr algn="l"/>
            <a:fld id="{DBF0774D-55FC-B040-8D0A-E9D8520508B1}" type="datetimeFigureOut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pPr algn="l"/>
              <a:t>9/10/2014</a:t>
            </a:fld>
            <a:endParaRPr lang="en-US" dirty="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b"/>
          <a:lstStyle>
            <a:lvl1pPr algn="r">
              <a:defRPr sz="1200"/>
            </a:lvl1pPr>
          </a:lstStyle>
          <a:p>
            <a:fld id="{ADD1632D-E7B4-414E-95DE-052271BA9538}" type="slidenum">
              <a:rPr lang="en-US" smtClean="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‹#›</a:t>
            </a:fld>
            <a:endParaRPr lang="en-US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6" name="Picture 6" descr="100708_NEEA_logo_final_0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9866" y="238384"/>
            <a:ext cx="694182" cy="4541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06390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67046" y="0"/>
            <a:ext cx="6530309" cy="465455"/>
          </a:xfrm>
          <a:prstGeom prst="rect">
            <a:avLst/>
          </a:prstGeom>
        </p:spPr>
        <p:txBody>
          <a:bodyPr vert="horz" lIns="93324" tIns="46662" rIns="93324" bIns="46662" rtlCol="0" anchor="ctr"/>
          <a:lstStyle>
            <a:lvl1pPr algn="l">
              <a:defRPr sz="14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12711" y="8843645"/>
            <a:ext cx="3043343" cy="465455"/>
          </a:xfrm>
          <a:prstGeom prst="rect">
            <a:avLst/>
          </a:prstGeom>
        </p:spPr>
        <p:txBody>
          <a:bodyPr vert="horz" lIns="93324" tIns="46662" rIns="93324" bIns="46662" rtlCol="0" anchor="ctr"/>
          <a:lstStyle>
            <a:lvl1pPr algn="r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50844FF-ED24-B54C-8850-38EBC2EADFD4}" type="datetimeFigureOut">
              <a:rPr lang="en-US" smtClean="0"/>
              <a:pPr/>
              <a:t>9/10/2014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9138" y="511175"/>
            <a:ext cx="5584825" cy="41894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24" tIns="46662" rIns="93324" bIns="4666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812006"/>
            <a:ext cx="5618480" cy="3954063"/>
          </a:xfrm>
          <a:prstGeom prst="rect">
            <a:avLst/>
          </a:prstGeom>
        </p:spPr>
        <p:txBody>
          <a:bodyPr vert="horz" lIns="93324" tIns="46662" rIns="93324" bIns="46662" rtlCol="0"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7047" y="8842029"/>
            <a:ext cx="2078435" cy="465455"/>
          </a:xfrm>
          <a:prstGeom prst="rect">
            <a:avLst/>
          </a:prstGeom>
        </p:spPr>
        <p:txBody>
          <a:bodyPr vert="horz" lIns="93324" tIns="46662" rIns="93324" bIns="46662" rtlCol="0" anchor="ctr"/>
          <a:lstStyle>
            <a:lvl1pPr algn="l"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138A26ED-5FA0-914D-B966-20D4FE5DAA5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9450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Arial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r20.rs6.net/tn.jsp?f=001aHt10ZT1zlwv8-kGrD7uGjsNPMVoUKcgW1EdZsTKlbKVVzMzYF0GPArAZL5BfNAX6wRDgvEjkUpa4VIdPj3y8LtxqAeZv6wf42S96Dw9MU9B-pW5yS0wzN9Yor8cmWLl_fP2Dk-Dc3pM3iUDFXaWvcPAJPgLOrFgCBDlOiZu91zTQcoQpyXBJR1lMYoZRSC4rutt6zx-OG0LcIarwg_SomAd5AYSmzq-zTcfM3j5pLczz9d4lricim29rbZdAU24P13GUt-84kw=&amp;c=iNL-p5PuoIUiwxNpO58sEUQmCsh8VlQMBazZuM7xqFkxxDwafsziWQ==&amp;ch=B4ZvH6xyFIPwUKN_gUzy3sVmZhG0fbceF7M343Fr5On4LuE76EDSTw==" TargetMode="External"/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512763"/>
            <a:ext cx="5584825" cy="41894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51802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512763"/>
            <a:ext cx="5584825" cy="41894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A few Board members around the table work for dual fuel utilities, many others work for electric utilities so why should NEEA pursue gas MT?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From my perspective there are several reasons: 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Big Picture</a:t>
            </a:r>
            <a:r>
              <a:rPr lang="en-US" baseline="0" dirty="0" smtClean="0"/>
              <a:t>: 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Increases NEEA’s leverage with market actors: </a:t>
            </a:r>
            <a:r>
              <a:rPr lang="en-US" b="1" baseline="0" dirty="0" smtClean="0"/>
              <a:t>NEEA’s value proposition is enhanced </a:t>
            </a:r>
            <a:r>
              <a:rPr lang="en-US" baseline="0" dirty="0" smtClean="0"/>
              <a:t>if we work on both gas and electric efficiency – because we can impact a larger market. 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Improving EE for NW end users served by multiple fuels will result in significant benefits to the NW economy and energy availability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Consumer perspective </a:t>
            </a:r>
            <a:r>
              <a:rPr lang="en-US" baseline="0" dirty="0" smtClean="0"/>
              <a:t>– consumers are served by multiple fuels and do not distinguish between G and E utilities. Efforts that align with consumer perspectives and needs more likely to be successful. Marketing EE, benefits gas and visa versa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Leverage synergies – 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From a </a:t>
            </a:r>
            <a:r>
              <a:rPr lang="en-US" b="1" baseline="0" dirty="0" smtClean="0"/>
              <a:t>utility perspective: </a:t>
            </a:r>
            <a:r>
              <a:rPr lang="en-US" baseline="0" dirty="0" smtClean="0"/>
              <a:t>can reduce costs, increase savings and thus cost-effectiveness </a:t>
            </a:r>
            <a:r>
              <a:rPr lang="en-US" dirty="0" smtClean="0"/>
              <a:t>for </a:t>
            </a:r>
            <a:r>
              <a:rPr lang="en-US" baseline="0" dirty="0" smtClean="0"/>
              <a:t>both gas and electric MT – (e.g. heat pumps, new homes)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In addition – the timing is good as we can sync gas planning with our electric planning.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See  ACEEE new report, </a:t>
            </a:r>
            <a:r>
              <a:rPr lang="en-US" sz="1200" i="1" u="sng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  <a:hlinkClick r:id="rId3" tooltip="undefined"/>
              </a:rPr>
              <a:t>Successful Practices in Combined Gas and Electric Utility Energy Efficiency Programs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, 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Key findings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 from this report:</a:t>
            </a:r>
            <a:endParaRPr lang="en-US" dirty="0" smtClean="0"/>
          </a:p>
          <a:p>
            <a:pPr marL="171450" marR="0" indent="-17145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The most common pattern for utility EE programs has been for electric utilities and natural gas utilities to operate their programs independently. </a:t>
            </a:r>
          </a:p>
          <a:p>
            <a:pPr marL="171450" marR="0" indent="-17145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That impedes customers who want to undertake projects that save both electricity and gas. </a:t>
            </a:r>
          </a:p>
          <a:p>
            <a:pPr marL="171450" marR="0" indent="-17145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Measures that could save energy and money may never get implemented, resulting in lost opportunities. </a:t>
            </a:r>
          </a:p>
          <a:p>
            <a:pPr marL="171450" marR="0" indent="-17145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Under separate programs, measures that save both electricity and natural gas may fail cost-effectiveness screening when considered individually, but could pass if considered together.</a:t>
            </a:r>
          </a:p>
          <a:p>
            <a:pPr marL="171450" marR="0" indent="-17145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But, natural gas and electric utilities have designed and built dual-fuel energy efficiency programs that score added energy savings and cut costs beyond what they could have achieved on their own. </a:t>
            </a:r>
          </a:p>
          <a:p>
            <a:pPr marL="171450" indent="-171450" defTabSz="466618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1655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62" name="Rectangle 7"/>
          <p:cNvSpPr txBox="1">
            <a:spLocks noGrp="1" noChangeArrowheads="1"/>
          </p:cNvSpPr>
          <p:nvPr/>
        </p:nvSpPr>
        <p:spPr bwMode="auto">
          <a:xfrm>
            <a:off x="3979866" y="8843965"/>
            <a:ext cx="3043237" cy="46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3260" tIns="46628" rIns="93260" bIns="46628"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r" defTabSz="914400" fontAlgn="base">
              <a:spcBef>
                <a:spcPct val="0"/>
              </a:spcBef>
              <a:spcAft>
                <a:spcPct val="0"/>
              </a:spcAft>
            </a:pPr>
            <a:fld id="{0C4479CE-876C-4E7B-817E-163E8F998724}" type="slidenum">
              <a:rPr lang="en-US" sz="1200">
                <a:solidFill>
                  <a:prstClr val="black"/>
                </a:solidFill>
                <a:ea typeface="ＭＳ Ｐゴシック" pitchFamily="34" charset="-128"/>
              </a:rPr>
              <a:pPr algn="r" defTabSz="914400"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 sz="1200" dirty="0">
              <a:solidFill>
                <a:prstClr val="black"/>
              </a:solidFill>
              <a:ea typeface="ＭＳ Ｐゴシック" pitchFamily="34" charset="-128"/>
            </a:endParaRPr>
          </a:p>
        </p:txBody>
      </p:sp>
      <p:sp>
        <p:nvSpPr>
          <p:cNvPr id="143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6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36628" y="4422779"/>
            <a:ext cx="5149850" cy="418782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b="1" dirty="0" smtClean="0">
                <a:ea typeface="ＭＳ Ｐゴシック" pitchFamily="34" charset="-128"/>
              </a:rPr>
              <a:t>Thank you for</a:t>
            </a:r>
            <a:r>
              <a:rPr lang="en-US" b="1" baseline="0" dirty="0" smtClean="0">
                <a:ea typeface="ＭＳ Ｐゴシック" pitchFamily="34" charset="-128"/>
              </a:rPr>
              <a:t> allowing me to present the plan. And I want to acknowledge the work of collaborative members. This was a significant effort over the last six months and excellent example of collaboration. Participants were enthusiastic and put the plan together in a fairly short time frame. </a:t>
            </a:r>
          </a:p>
          <a:p>
            <a:pPr eaLnBrk="1" hangingPunct="1">
              <a:spcBef>
                <a:spcPct val="0"/>
              </a:spcBef>
            </a:pPr>
            <a:endParaRPr lang="en-US" baseline="0" dirty="0" smtClean="0">
              <a:ea typeface="ＭＳ Ｐゴシック" pitchFamily="34" charset="-128"/>
            </a:endParaRPr>
          </a:p>
          <a:p>
            <a:pPr eaLnBrk="1" hangingPunct="1">
              <a:spcBef>
                <a:spcPct val="0"/>
              </a:spcBef>
            </a:pPr>
            <a:r>
              <a:rPr lang="en-US" baseline="0" dirty="0" smtClean="0">
                <a:ea typeface="ＭＳ Ｐゴシック" pitchFamily="34" charset="-128"/>
              </a:rPr>
              <a:t>I will turn over the reigns to Deb to </a:t>
            </a:r>
            <a:r>
              <a:rPr lang="en-US" baseline="0" smtClean="0">
                <a:ea typeface="ＭＳ Ｐゴシック" pitchFamily="34" charset="-128"/>
              </a:rPr>
              <a:t>field questions. </a:t>
            </a:r>
            <a:endParaRPr lang="en-US" dirty="0" smtClean="0"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416346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02380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Good morning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I am here today on behalf of the Gas Collaborative to present and discuss the NG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 MT Biz Plan. We only have a very short time on the agenda so I will take 5 to 10 minutes of our time to provide high points.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The motion </a:t>
            </a:r>
            <a:r>
              <a:rPr lang="en-US" baseline="0" dirty="0" smtClean="0"/>
              <a:t>before the Board today is to approve plan as consistent with NEEA’s mission, and recently approved strategic and business plans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/>
            </a:r>
            <a:b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</a:b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The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 motion and the Business Plan are in your packet starting on page 3.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baseline="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kern="120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52445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2015 – 2019 NG</a:t>
            </a:r>
            <a:r>
              <a:rPr lang="en-US" baseline="0" dirty="0" smtClean="0"/>
              <a:t> MT Biz plan was collaboratively developed by </a:t>
            </a:r>
            <a:r>
              <a:rPr lang="en-US" dirty="0" smtClean="0"/>
              <a:t>Cascade Gas Oregon  and Northwest Natural,</a:t>
            </a:r>
            <a:r>
              <a:rPr lang="en-US" baseline="0" dirty="0" smtClean="0"/>
              <a:t> ET</a:t>
            </a:r>
            <a:r>
              <a:rPr lang="en-US" dirty="0" smtClean="0"/>
              <a:t>O, NW Gas Association,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Avista</a:t>
            </a:r>
            <a:r>
              <a:rPr lang="en-US" baseline="0" dirty="0" smtClean="0"/>
              <a:t> and </a:t>
            </a:r>
            <a:r>
              <a:rPr lang="en-US" dirty="0" smtClean="0"/>
              <a:t>PSE</a:t>
            </a:r>
          </a:p>
          <a:p>
            <a:endParaRPr lang="en-US" baseline="0" dirty="0" smtClean="0"/>
          </a:p>
          <a:p>
            <a:r>
              <a:rPr lang="en-US" baseline="0" dirty="0" smtClean="0"/>
              <a:t>The five year plan calls for a fixed budget of $18.3 M budget paid for by natural gas utilities. </a:t>
            </a:r>
            <a:r>
              <a:rPr lang="en-US" b="1" baseline="0" dirty="0" smtClean="0"/>
              <a:t>Shares will depend on final list of funders.</a:t>
            </a:r>
            <a:endParaRPr lang="en-US" b="1" baseline="0" dirty="0"/>
          </a:p>
          <a:p>
            <a:r>
              <a:rPr lang="en-US" dirty="0" smtClean="0"/>
              <a:t>20-year </a:t>
            </a:r>
            <a:r>
              <a:rPr lang="en-US" dirty="0"/>
              <a:t>Savings</a:t>
            </a:r>
            <a:r>
              <a:rPr lang="en-US" baseline="0" dirty="0"/>
              <a:t> – estimated at over 280 million </a:t>
            </a:r>
            <a:r>
              <a:rPr lang="en-US" baseline="0" dirty="0" err="1"/>
              <a:t>therms</a:t>
            </a:r>
            <a:r>
              <a:rPr lang="en-US" baseline="0" dirty="0"/>
              <a:t> </a:t>
            </a:r>
          </a:p>
          <a:p>
            <a:endParaRPr lang="en-US" baseline="0" dirty="0"/>
          </a:p>
          <a:p>
            <a:r>
              <a:rPr lang="en-US" baseline="0" dirty="0" smtClean="0"/>
              <a:t>And 20-year </a:t>
            </a:r>
            <a:r>
              <a:rPr lang="en-US" dirty="0"/>
              <a:t>weighted average </a:t>
            </a:r>
            <a:r>
              <a:rPr lang="en-US" baseline="0" dirty="0"/>
              <a:t>TRC </a:t>
            </a:r>
            <a:r>
              <a:rPr lang="en-US" baseline="0" dirty="0" err="1"/>
              <a:t>levelized</a:t>
            </a:r>
            <a:r>
              <a:rPr lang="en-US" baseline="0" dirty="0"/>
              <a:t> cost </a:t>
            </a:r>
            <a:r>
              <a:rPr lang="en-US" dirty="0"/>
              <a:t>of $0.28/</a:t>
            </a:r>
            <a:r>
              <a:rPr lang="en-US" dirty="0" err="1"/>
              <a:t>therm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which </a:t>
            </a:r>
            <a:r>
              <a:rPr lang="en-US" baseline="0" dirty="0" smtClean="0"/>
              <a:t>is </a:t>
            </a:r>
            <a:r>
              <a:rPr lang="en-US" dirty="0"/>
              <a:t>below </a:t>
            </a:r>
            <a:r>
              <a:rPr lang="en-US" baseline="0" dirty="0" smtClean="0"/>
              <a:t>NWPCC </a:t>
            </a:r>
            <a:r>
              <a:rPr lang="en-US" baseline="0" dirty="0"/>
              <a:t>‘s recently revised wholesale market forecasts (near term) and below the expected long-run marginal costs of gas</a:t>
            </a:r>
          </a:p>
          <a:p>
            <a:endParaRPr lang="en-US" baseline="0" dirty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MOVED</a:t>
            </a:r>
            <a:r>
              <a:rPr lang="en-US" baseline="0" dirty="0" smtClean="0"/>
              <a:t> THIS TO LATER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couple of things to note –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Cascade Washington dropped out of the collaborative in June</a:t>
            </a:r>
            <a:r>
              <a:rPr lang="en-US" baseline="0" dirty="0" smtClean="0"/>
              <a:t> due to budget constraints.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 c</a:t>
            </a:r>
            <a:r>
              <a:rPr lang="en-US" dirty="0" smtClean="0"/>
              <a:t>urrent </a:t>
            </a:r>
            <a:r>
              <a:rPr lang="en-US" dirty="0"/>
              <a:t>participants</a:t>
            </a:r>
            <a:r>
              <a:rPr lang="en-US" baseline="0" dirty="0"/>
              <a:t> represent </a:t>
            </a:r>
            <a:r>
              <a:rPr lang="en-US" baseline="0" dirty="0" smtClean="0"/>
              <a:t>roughly </a:t>
            </a:r>
            <a:r>
              <a:rPr lang="en-US" dirty="0" smtClean="0"/>
              <a:t>64</a:t>
            </a:r>
            <a:r>
              <a:rPr lang="en-US" dirty="0"/>
              <a:t>% of NEEA’s geographical </a:t>
            </a:r>
            <a:r>
              <a:rPr lang="en-US" dirty="0" smtClean="0"/>
              <a:t>footprint but the goal of collaborative participants is</a:t>
            </a:r>
            <a:r>
              <a:rPr lang="en-US" baseline="0" dirty="0" smtClean="0"/>
              <a:t> to bring other gas utilities on board over time. </a:t>
            </a: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range from - </a:t>
            </a:r>
            <a:r>
              <a:rPr lang="en-US" baseline="0" dirty="0" smtClean="0"/>
              <a:t>$</a:t>
            </a:r>
            <a:r>
              <a:rPr lang="en-US" dirty="0" smtClean="0"/>
              <a:t>2.26/</a:t>
            </a:r>
            <a:r>
              <a:rPr lang="en-US" dirty="0" err="1" smtClean="0"/>
              <a:t>therm</a:t>
            </a:r>
            <a:r>
              <a:rPr lang="en-US" dirty="0" smtClean="0"/>
              <a:t> </a:t>
            </a:r>
            <a:r>
              <a:rPr lang="en-US" baseline="0" dirty="0" smtClean="0"/>
              <a:t>and </a:t>
            </a:r>
            <a:r>
              <a:rPr lang="en-US" dirty="0" smtClean="0"/>
              <a:t>+ 0.39/</a:t>
            </a:r>
            <a:r>
              <a:rPr lang="en-US" dirty="0" err="1" smtClean="0"/>
              <a:t>therm</a:t>
            </a:r>
            <a:r>
              <a:rPr lang="en-US" dirty="0" smtClean="0"/>
              <a:t>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57623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A</a:t>
            </a:r>
            <a:r>
              <a:rPr lang="en-US" baseline="0" dirty="0" smtClean="0"/>
              <a:t> little background: </a:t>
            </a:r>
          </a:p>
          <a:p>
            <a:endParaRPr lang="en-US" baseline="0" dirty="0" smtClean="0"/>
          </a:p>
          <a:p>
            <a:r>
              <a:rPr lang="en-US" baseline="0" dirty="0" smtClean="0"/>
              <a:t>Remember that the NEEA Board adopted a fuel neutral mission in 2010. </a:t>
            </a:r>
          </a:p>
          <a:p>
            <a:r>
              <a:rPr lang="en-US" dirty="0" smtClean="0"/>
              <a:t>Mission: Mobilize</a:t>
            </a:r>
            <a:r>
              <a:rPr lang="en-US" baseline="0" dirty="0" smtClean="0"/>
              <a:t> the NW to become increasingly energy efficient for a sustainable future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Last</a:t>
            </a:r>
            <a:r>
              <a:rPr lang="en-US" baseline="0" dirty="0" smtClean="0"/>
              <a:t> winter, a</a:t>
            </a:r>
            <a:r>
              <a:rPr lang="en-US" dirty="0" smtClean="0"/>
              <a:t>t request of region’s gas</a:t>
            </a:r>
            <a:r>
              <a:rPr lang="en-US" baseline="0" dirty="0" smtClean="0"/>
              <a:t> and dual fuel utilities – NEEA convened collaborative of gas stakeholders to develop a recommendation for how the NW should address gas MT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June of this year, the Board affirmed its support for NEEA to work collaboratively with gas stakeholders to recommend an approach.</a:t>
            </a:r>
          </a:p>
          <a:p>
            <a:endParaRPr lang="en-US" baseline="0" dirty="0" smtClean="0"/>
          </a:p>
          <a:p>
            <a:r>
              <a:rPr lang="en-US" baseline="0" dirty="0" smtClean="0"/>
              <a:t>In August, the SPC approved the plan as consistent with NEEA’s mission and Strategic and Business plans and recommended it to the full Board for approval.</a:t>
            </a:r>
          </a:p>
          <a:p>
            <a:endParaRPr lang="en-US" baseline="0" dirty="0" smtClean="0"/>
          </a:p>
          <a:p>
            <a:r>
              <a:rPr lang="en-US" baseline="0" dirty="0" smtClean="0"/>
              <a:t>Today – discussing the outcome of that collaborative effort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4015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baseline="0" dirty="0" smtClean="0"/>
              <a:t>The Collaborative is aware and supportive of the Board’s policies on this area: </a:t>
            </a:r>
          </a:p>
          <a:p>
            <a:endParaRPr lang="en-US" baseline="0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No promotion of fuel switching by NEEA</a:t>
            </a:r>
          </a:p>
          <a:p>
            <a:pPr lvl="0"/>
            <a:endParaRPr lang="en-US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No cross subsidies between gas and electric funders</a:t>
            </a:r>
          </a:p>
          <a:p>
            <a:pPr lvl="0"/>
            <a:endParaRPr lang="en-US" dirty="0" smtClean="0"/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dirty="0" smtClean="0"/>
              <a:t>Implementation should not diminish existing electric MT work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HOLD</a:t>
            </a:r>
            <a:r>
              <a:rPr lang="en-US" baseline="0" dirty="0" smtClean="0"/>
              <a:t> ON BELOW UNLESS ASKED</a:t>
            </a:r>
            <a:endParaRPr lang="en-US" dirty="0" smtClean="0"/>
          </a:p>
          <a:p>
            <a:r>
              <a:rPr lang="en-US" dirty="0" smtClean="0"/>
              <a:t>Elephant in the</a:t>
            </a:r>
            <a:r>
              <a:rPr lang="en-US" baseline="0" dirty="0" smtClean="0"/>
              <a:t> room – concern about this causing fuel switching. Not the goal. The goal is to insure there are efficient choices for consumers in both gas and electric equipment and </a:t>
            </a:r>
            <a:r>
              <a:rPr lang="en-US" baseline="0" dirty="0" err="1" smtClean="0"/>
              <a:t>servcies</a:t>
            </a:r>
            <a:r>
              <a:rPr lang="en-US" baseline="0" dirty="0" smtClean="0"/>
              <a:t>.</a:t>
            </a:r>
          </a:p>
          <a:p>
            <a:endParaRPr lang="en-US" baseline="0" dirty="0" smtClean="0"/>
          </a:p>
          <a:p>
            <a:r>
              <a:rPr lang="en-US" baseline="0" dirty="0" smtClean="0"/>
              <a:t>We took a look at water heater data – </a:t>
            </a:r>
          </a:p>
          <a:p>
            <a:r>
              <a:rPr lang="en-US" baseline="0" dirty="0" smtClean="0"/>
              <a:t>54% of NW households have electric water heat, 43% have natural gas water heat</a:t>
            </a:r>
          </a:p>
          <a:p>
            <a:endParaRPr lang="en-US" baseline="0" dirty="0" smtClean="0"/>
          </a:p>
          <a:p>
            <a:r>
              <a:rPr lang="en-US" baseline="0" dirty="0" smtClean="0"/>
              <a:t>Roughly 11% of households have gas space heat and electric water heat (most likely candidates for fuel switching)</a:t>
            </a:r>
          </a:p>
          <a:p>
            <a:endParaRPr lang="en-US" baseline="0" dirty="0" smtClean="0"/>
          </a:p>
          <a:p>
            <a:r>
              <a:rPr lang="en-US" baseline="0" dirty="0" smtClean="0"/>
              <a:t>Age of electric water heaters in households with gas space heat: </a:t>
            </a:r>
          </a:p>
          <a:p>
            <a:pPr marL="171450" indent="-171450">
              <a:buFontTx/>
              <a:buChar char="-"/>
            </a:pPr>
            <a:r>
              <a:rPr lang="en-US" baseline="0" dirty="0" smtClean="0"/>
              <a:t>15% over 10 to 20+ years old (nearing end of useful life or likely need to be replaced</a:t>
            </a:r>
          </a:p>
          <a:p>
            <a:pPr marL="171450" indent="-171450">
              <a:buFontTx/>
              <a:buChar char="-"/>
            </a:pPr>
            <a:endParaRPr lang="en-US" baseline="0" dirty="0" smtClean="0"/>
          </a:p>
          <a:p>
            <a:pPr marL="0" indent="0">
              <a:buFontTx/>
              <a:buNone/>
            </a:pPr>
            <a:r>
              <a:rPr lang="en-US" baseline="0" dirty="0" smtClean="0"/>
              <a:t>Data from 2011 RBSA Single family study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8805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Collaborative </a:t>
            </a:r>
            <a:r>
              <a:rPr lang="en-US" baseline="0" dirty="0" smtClean="0"/>
              <a:t> established the following objective to guide the gas </a:t>
            </a:r>
            <a:r>
              <a:rPr lang="en-US" baseline="0" dirty="0" err="1" smtClean="0"/>
              <a:t>workplan</a:t>
            </a:r>
            <a:r>
              <a:rPr lang="en-US" baseline="0" dirty="0" smtClean="0"/>
              <a:t>: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675265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512763"/>
            <a:ext cx="5584825" cy="41894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</a:t>
            </a:r>
            <a:r>
              <a:rPr lang="en-US" baseline="0" dirty="0" smtClean="0"/>
              <a:t>am going to provide a quick overview of the scope of work in the plan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The plan</a:t>
            </a:r>
            <a:r>
              <a:rPr lang="en-US" baseline="0" dirty="0" smtClean="0"/>
              <a:t> includes funding for </a:t>
            </a:r>
            <a:r>
              <a:rPr lang="en-US" dirty="0" smtClean="0"/>
              <a:t>Five Initiatives:</a:t>
            </a:r>
          </a:p>
          <a:p>
            <a:pPr lvl="0"/>
            <a:endParaRPr lang="en-US" sz="1200" kern="120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Gas-fired heat pump water heaters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Combined space-water heating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Hearth products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Rooftop HVAC</a:t>
            </a:r>
          </a:p>
          <a:p>
            <a:pPr marL="171450" lvl="0" indent="-171450">
              <a:buFont typeface="Arial" panose="020B0604020202020204" pitchFamily="34" charset="0"/>
              <a:buChar char="•"/>
            </a:pPr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Gas clothes dryers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 </a:t>
            </a:r>
          </a:p>
          <a:p>
            <a:r>
              <a:rPr lang="en-US" sz="1200" kern="120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Scanning,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 codes and standards, research and evaluation and business planning similar to what NEEA does on the electric side. 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Plan also included funding for a mid-cycle evaluation – similar to what was done during NEEA’s first five year work on electric MT.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The evaluation will provide an opportunity to make mid course adjustments, address any policy issues that surface and will provide an opportunity to establish metrics and a method for assessing the cost/benefit of NEEA working in both gas and electric.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The Collaborative recommends no changes to the Board at this time rather adding a NG advisory committee that reports to the ED (as do our sector committee ) to guide the gas work. </a:t>
            </a:r>
          </a:p>
          <a:p>
            <a:endParaRPr lang="en-US" sz="1200" kern="1200" baseline="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Gas funders would pay the full cost of this work. G&amp;A charges will cover other admin and op system costs. </a:t>
            </a:r>
            <a:endParaRPr lang="en-US" sz="1200" kern="1200" dirty="0" smtClean="0">
              <a:solidFill>
                <a:schemeClr val="tx1"/>
              </a:solidFill>
              <a:effectLst/>
              <a:latin typeface="Arial"/>
              <a:ea typeface="+mn-ea"/>
              <a:cs typeface="Arial"/>
            </a:endParaRPr>
          </a:p>
          <a:p>
            <a:endParaRPr lang="en-US" dirty="0" smtClean="0"/>
          </a:p>
          <a:p>
            <a:pPr marL="0" marR="0" lvl="1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u="sng" dirty="0" smtClean="0">
                <a:solidFill>
                  <a:srgbClr val="FF0000"/>
                </a:solidFill>
              </a:rPr>
              <a:t>Note</a:t>
            </a:r>
            <a:r>
              <a:rPr lang="en-US" b="1" dirty="0" smtClean="0">
                <a:solidFill>
                  <a:srgbClr val="FF0000"/>
                </a:solidFill>
              </a:rPr>
              <a:t>: Gas heat pump water heater pilot launched in June with separate gas funding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34678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719138" y="512763"/>
            <a:ext cx="5584825" cy="4189412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collaborative’s</a:t>
            </a:r>
            <a:r>
              <a:rPr lang="en-US" baseline="0" dirty="0" smtClean="0"/>
              <a:t> strategy is to: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Build experience working together in natural gas markets, identify, resolve integration issues and drive towards a fully integrated approach to market transformation in the future</a:t>
            </a:r>
          </a:p>
          <a:p>
            <a:r>
              <a:rPr lang="en-US" baseline="0" dirty="0" smtClean="0"/>
              <a:t> </a:t>
            </a:r>
          </a:p>
          <a:p>
            <a:r>
              <a:rPr lang="en-US" baseline="0" dirty="0" smtClean="0"/>
              <a:t>Sort of a “get our feet wet, learn by doing and adjust as we move forward” approach</a:t>
            </a:r>
          </a:p>
          <a:p>
            <a:endParaRPr lang="en-US" baseline="0" dirty="0" smtClean="0"/>
          </a:p>
          <a:p>
            <a:r>
              <a:rPr lang="en-US" dirty="0" smtClean="0"/>
              <a:t>Consistent with Electric approach</a:t>
            </a:r>
            <a:r>
              <a:rPr lang="en-US" baseline="0" dirty="0" smtClean="0"/>
              <a:t> –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baseline="0" dirty="0" smtClean="0"/>
              <a:t>Same </a:t>
            </a:r>
            <a:r>
              <a:rPr lang="en-US" dirty="0" smtClean="0"/>
              <a:t>funding allocation model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Same funding cycle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 smtClean="0"/>
              <a:t>Same initiative market transformation approach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Staffing –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Assign a half time Senior Manager to lead the gas work.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 smtClean="0"/>
              <a:t>expect building</a:t>
            </a:r>
            <a:r>
              <a:rPr lang="en-US" baseline="0" dirty="0" smtClean="0"/>
              <a:t> to roughly 6 FTE over time.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baseline="0" dirty="0" smtClean="0"/>
              <a:t>Supplemented with contractors in  roughly the same proportion we do on the electric side of the business </a:t>
            </a:r>
            <a:endParaRPr lang="en-US" dirty="0" smtClean="0"/>
          </a:p>
          <a:p>
            <a:r>
              <a:rPr lang="en-US" dirty="0" smtClean="0"/>
              <a:t>Staff would be a mix of parts of existing staff</a:t>
            </a:r>
            <a:r>
              <a:rPr lang="en-US" baseline="0" dirty="0" smtClean="0"/>
              <a:t> and strategic new hires</a:t>
            </a:r>
          </a:p>
          <a:p>
            <a:endParaRPr lang="en-US" baseline="0" dirty="0" smtClean="0"/>
          </a:p>
          <a:p>
            <a:r>
              <a:rPr lang="en-US" baseline="0" dirty="0" smtClean="0"/>
              <a:t>_______________________</a:t>
            </a:r>
            <a:endParaRPr lang="en-US" dirty="0" smtClean="0"/>
          </a:p>
          <a:p>
            <a:endParaRPr lang="en-US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And conduct a Mid Cycle </a:t>
            </a:r>
            <a:r>
              <a:rPr lang="en-US" dirty="0" err="1" smtClean="0"/>
              <a:t>eval</a:t>
            </a:r>
            <a:r>
              <a:rPr lang="en-US" dirty="0" smtClean="0"/>
              <a:t> – as already mentioned. 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ALREADY MENTIONED:</a:t>
            </a:r>
          </a:p>
          <a:p>
            <a:pPr marL="0" marR="0" indent="0" algn="l" defTabSz="466618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assess progress, further refine cost allocation, modify as appropriate - 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Arial"/>
                <a:ea typeface="+mn-ea"/>
                <a:cs typeface="Arial"/>
              </a:rPr>
              <a:t>establish metrics and a method for assessing the cost/benefit of NEEA working in both gas and electric.</a:t>
            </a:r>
          </a:p>
          <a:p>
            <a:pPr defTabSz="466618"/>
            <a:endParaRPr lang="en-US" dirty="0" smtClean="0"/>
          </a:p>
          <a:p>
            <a:pPr defTabSz="466618"/>
            <a:endParaRPr lang="en-US" dirty="0" smtClean="0"/>
          </a:p>
          <a:p>
            <a:pPr defTabSz="466618"/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414539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Proposed funders: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A couple of things to note –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Cascade Washington dropped out of the collaborative in June</a:t>
            </a:r>
            <a:r>
              <a:rPr lang="en-US" baseline="0" dirty="0" smtClean="0"/>
              <a:t> due to budget constraints.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So c</a:t>
            </a:r>
            <a:r>
              <a:rPr lang="en-US" dirty="0" smtClean="0"/>
              <a:t>urrent participants</a:t>
            </a:r>
            <a:r>
              <a:rPr lang="en-US" baseline="0" dirty="0" smtClean="0"/>
              <a:t> represent roughly </a:t>
            </a:r>
            <a:r>
              <a:rPr lang="en-US" dirty="0" smtClean="0"/>
              <a:t>64% of NEEA’s geographical footprint but the goal of collaborative participants is</a:t>
            </a:r>
            <a:r>
              <a:rPr lang="en-US" baseline="0" dirty="0" smtClean="0"/>
              <a:t> to bring other gas utilities on board over time. </a:t>
            </a:r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 smtClean="0"/>
          </a:p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Refer to page    in the Packet to see utility shares of the region’s retail gas sales and load. Note that this table 5 is preliminary. We are </a:t>
            </a:r>
            <a:r>
              <a:rPr lang="en-US" b="1" baseline="0" dirty="0" err="1" smtClean="0"/>
              <a:t>confiming</a:t>
            </a:r>
            <a:r>
              <a:rPr lang="en-US" b="1" baseline="0" dirty="0" smtClean="0"/>
              <a:t> which Montana utilities need to be included. 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8A26ED-5FA0-914D-B966-20D4FE5DAA59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89813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i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367030" y="6308725"/>
            <a:ext cx="39408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sz="1200" dirty="0" smtClean="0">
                <a:solidFill>
                  <a:srgbClr val="28A8E0"/>
                </a:solidFill>
                <a:ea typeface="ＭＳ Ｐゴシック" pitchFamily="1" charset="-128"/>
              </a:rPr>
              <a:t>NORTHWEST ENERGY EFFICIENCY ALLIANCE </a:t>
            </a:r>
          </a:p>
        </p:txBody>
      </p:sp>
      <p:pic>
        <p:nvPicPr>
          <p:cNvPr id="8" name="Picture 7" descr="strip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440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100708_NEEA_logo_final_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"/>
            <a:ext cx="22018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65760" y="4561840"/>
            <a:ext cx="7543800" cy="497840"/>
          </a:xfrm>
        </p:spPr>
        <p:txBody>
          <a:bodyPr lIns="91440" rIns="91440">
            <a:noAutofit/>
          </a:bodyPr>
          <a:lstStyle>
            <a:lvl1pPr>
              <a:spcBef>
                <a:spcPts val="24"/>
              </a:spcBef>
              <a:defRPr sz="3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65760" y="5105400"/>
            <a:ext cx="6172200" cy="1066800"/>
          </a:xfrm>
          <a:prstGeom prst="rect">
            <a:avLst/>
          </a:prstGeom>
          <a:noFill/>
          <a:ln>
            <a:noFill/>
          </a:ln>
        </p:spPr>
        <p:txBody>
          <a:bodyPr lIns="91440" rIns="91440" anchor="ctr">
            <a:normAutofit/>
          </a:bodyPr>
          <a:lstStyle>
            <a:lvl1pPr marL="0" indent="0">
              <a:spcBef>
                <a:spcPts val="24"/>
              </a:spcBef>
              <a:buFont typeface="Arial" charset="0"/>
              <a:buNone/>
              <a:defRPr sz="2200">
                <a:ln>
                  <a:noFill/>
                </a:ln>
                <a:solidFill>
                  <a:srgbClr val="2AA9E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390913203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457200" y="1280160"/>
            <a:ext cx="8229600" cy="4754880"/>
          </a:xfrm>
          <a:prstGeom prst="rect">
            <a:avLst/>
          </a:prstGeom>
          <a:solidFill>
            <a:schemeClr val="bg2"/>
          </a:solidFill>
          <a:effectLst/>
        </p:spPr>
        <p:txBody>
          <a:bodyPr/>
          <a:lstStyle/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7131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371600"/>
            <a:ext cx="4038600" cy="4754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75657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10" descr="foto_foot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93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10" descr="Header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6"/>
          <p:cNvSpPr txBox="1">
            <a:spLocks noChangeArrowheads="1"/>
          </p:cNvSpPr>
          <p:nvPr userDrawn="1"/>
        </p:nvSpPr>
        <p:spPr bwMode="auto">
          <a:xfrm>
            <a:off x="242888" y="63246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298CC-E979-B446-BB27-29E4A3C38408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316736"/>
            <a:ext cx="8229600" cy="47548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526314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6716333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786854"/>
      </p:ext>
    </p:extLst>
  </p:cSld>
  <p:clrMapOvr>
    <a:masterClrMapping/>
  </p:clrMapOvr>
  <p:transition spd="slow"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sing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83CA"/>
              </a:solidFill>
            </a:endParaRPr>
          </a:p>
        </p:txBody>
      </p:sp>
      <p:sp>
        <p:nvSpPr>
          <p:cNvPr id="5" name="Text Box 11"/>
          <p:cNvSpPr txBox="1">
            <a:spLocks noChangeArrowheads="1"/>
          </p:cNvSpPr>
          <p:nvPr userDrawn="1"/>
        </p:nvSpPr>
        <p:spPr bwMode="auto">
          <a:xfrm>
            <a:off x="366713" y="6308725"/>
            <a:ext cx="3941762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sz="1200" dirty="0" smtClean="0">
                <a:solidFill>
                  <a:srgbClr val="28A8E0"/>
                </a:solidFill>
                <a:ea typeface="ＭＳ Ｐゴシック" pitchFamily="1" charset="-128"/>
              </a:rPr>
              <a:t>NORTHWEST ENERGY EFFICIENCY ALLIANCE </a:t>
            </a:r>
          </a:p>
        </p:txBody>
      </p:sp>
      <p:pic>
        <p:nvPicPr>
          <p:cNvPr id="6" name="Picture 11" descr="strip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440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1" descr="100708_NEEA_logo_final_01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365125"/>
            <a:ext cx="22018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65760" y="4561840"/>
            <a:ext cx="7543800" cy="497840"/>
          </a:xfrm>
        </p:spPr>
        <p:txBody>
          <a:bodyPr rIns="91440">
            <a:noAutofit/>
          </a:bodyPr>
          <a:lstStyle>
            <a:lvl1pPr>
              <a:spcBef>
                <a:spcPts val="24"/>
              </a:spcBef>
              <a:defRPr sz="3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65760" y="5105400"/>
            <a:ext cx="6172200" cy="1066800"/>
          </a:xfrm>
          <a:prstGeom prst="rect">
            <a:avLst/>
          </a:prstGeom>
          <a:noFill/>
          <a:ln>
            <a:noFill/>
          </a:ln>
        </p:spPr>
        <p:txBody>
          <a:bodyPr anchor="ctr">
            <a:normAutofit/>
          </a:bodyPr>
          <a:lstStyle>
            <a:lvl1pPr marL="0" indent="0">
              <a:spcBef>
                <a:spcPts val="24"/>
              </a:spcBef>
              <a:buFont typeface="Arial" charset="0"/>
              <a:buNone/>
              <a:defRPr sz="2200">
                <a:ln>
                  <a:noFill/>
                </a:ln>
                <a:solidFill>
                  <a:srgbClr val="2AA9E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</p:spTree>
    <p:extLst>
      <p:ext uri="{BB962C8B-B14F-4D97-AF65-F5344CB8AC3E}">
        <p14:creationId xmlns:p14="http://schemas.microsoft.com/office/powerpoint/2010/main" val="1648848205"/>
      </p:ext>
    </p:extLst>
  </p:cSld>
  <p:clrMapOvr>
    <a:masterClrMapping/>
  </p:clrMapOvr>
  <p:transition spd="slow"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dou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83CA"/>
              </a:solidFill>
            </a:endParaRPr>
          </a:p>
        </p:txBody>
      </p:sp>
      <p:sp>
        <p:nvSpPr>
          <p:cNvPr id="6" name="Text Box 11"/>
          <p:cNvSpPr txBox="1">
            <a:spLocks noChangeArrowheads="1"/>
          </p:cNvSpPr>
          <p:nvPr userDrawn="1"/>
        </p:nvSpPr>
        <p:spPr bwMode="auto">
          <a:xfrm>
            <a:off x="366713" y="6308725"/>
            <a:ext cx="3941762" cy="276225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sz="1200" dirty="0" smtClean="0">
                <a:solidFill>
                  <a:srgbClr val="28A8E0"/>
                </a:solidFill>
                <a:ea typeface="ＭＳ Ｐゴシック" pitchFamily="1" charset="-128"/>
              </a:rPr>
              <a:t>NORTHWEST ENERGY EFFICIENCY ALLIANCE </a:t>
            </a:r>
          </a:p>
        </p:txBody>
      </p:sp>
      <p:pic>
        <p:nvPicPr>
          <p:cNvPr id="7" name="Picture 11" descr="strip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440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6" descr="100708_NEEA_logo_final_01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57200" y="365125"/>
            <a:ext cx="22018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65760" y="4561840"/>
            <a:ext cx="7543800" cy="497840"/>
          </a:xfrm>
        </p:spPr>
        <p:txBody>
          <a:bodyPr rIns="91440">
            <a:noAutofit/>
          </a:bodyPr>
          <a:lstStyle>
            <a:lvl1pPr>
              <a:spcBef>
                <a:spcPts val="24"/>
              </a:spcBef>
              <a:defRPr sz="3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65760" y="5105400"/>
            <a:ext cx="4206240" cy="1066800"/>
          </a:xfrm>
          <a:prstGeom prst="rect">
            <a:avLst/>
          </a:prstGeom>
          <a:noFill/>
          <a:ln>
            <a:noFill/>
          </a:ln>
        </p:spPr>
        <p:txBody>
          <a:bodyPr>
            <a:noAutofit/>
          </a:bodyPr>
          <a:lstStyle>
            <a:lvl1pPr marL="0" indent="0">
              <a:spcBef>
                <a:spcPts val="24"/>
              </a:spcBef>
              <a:buFont typeface="Arial" charset="0"/>
              <a:buNone/>
              <a:defRPr sz="2200">
                <a:ln>
                  <a:noFill/>
                </a:ln>
                <a:solidFill>
                  <a:srgbClr val="2AA9E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238" y="5105400"/>
            <a:ext cx="4053522" cy="1066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2200">
                <a:solidFill>
                  <a:srgbClr val="2AA9E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26901994"/>
      </p:ext>
    </p:extLst>
  </p:cSld>
  <p:clrMapOvr>
    <a:masterClrMapping/>
  </p:clrMapOvr>
  <p:transition spd="slow">
    <p:fad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foto_foot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56134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4"/>
          <p:cNvSpPr/>
          <p:nvPr userDrawn="1"/>
        </p:nvSpPr>
        <p:spPr>
          <a:xfrm>
            <a:off x="0" y="0"/>
            <a:ext cx="9144000" cy="5608638"/>
          </a:xfrm>
          <a:prstGeom prst="rect">
            <a:avLst/>
          </a:prstGeom>
          <a:gradFill>
            <a:gsLst>
              <a:gs pos="0">
                <a:srgbClr val="8ED934"/>
              </a:gs>
              <a:gs pos="100000">
                <a:srgbClr val="C9FF94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83CA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387600"/>
            <a:ext cx="8366125" cy="1336675"/>
          </a:xfrm>
        </p:spPr>
        <p:txBody>
          <a:bodyPr anchor="ctr">
            <a:normAutofit/>
          </a:bodyPr>
          <a:lstStyle>
            <a:lvl1pPr algn="ctr">
              <a:buNone/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37925745"/>
      </p:ext>
    </p:extLst>
  </p:cSld>
  <p:clrMapOvr>
    <a:masterClrMapping/>
  </p:clrMapOvr>
  <p:transition spd="slow">
    <p:fad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198" y="1280160"/>
            <a:ext cx="8229600" cy="47548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680271"/>
      </p:ext>
    </p:extLst>
  </p:cSld>
  <p:clrMapOvr>
    <a:masterClrMapping/>
  </p:clrMapOvr>
  <p:transition spd="slow"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Vert image on 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659438" y="1371600"/>
            <a:ext cx="0" cy="4765675"/>
          </a:xfrm>
          <a:prstGeom prst="line">
            <a:avLst/>
          </a:prstGeom>
          <a:ln w="9525" cmpd="sng">
            <a:solidFill>
              <a:schemeClr val="bg2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28638" y="1371600"/>
            <a:ext cx="4937442" cy="47650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5659438" y="1783080"/>
            <a:ext cx="2549842" cy="3342005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13020000" scaled="0"/>
            <a:tileRect/>
          </a:gradFill>
          <a:ln>
            <a:noFill/>
          </a:ln>
          <a:effectLst>
            <a:outerShdw blurRad="177800" dist="114300" dir="3000000" algn="tl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962904120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dou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 Box 11"/>
          <p:cNvSpPr txBox="1">
            <a:spLocks noChangeArrowheads="1"/>
          </p:cNvSpPr>
          <p:nvPr userDrawn="1"/>
        </p:nvSpPr>
        <p:spPr bwMode="auto">
          <a:xfrm>
            <a:off x="367030" y="6308725"/>
            <a:ext cx="39408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0" hangingPunct="0">
              <a:spcBef>
                <a:spcPct val="50000"/>
              </a:spcBef>
              <a:defRPr/>
            </a:pPr>
            <a:r>
              <a:rPr lang="en-US" sz="1200" dirty="0" smtClean="0">
                <a:solidFill>
                  <a:srgbClr val="28A8E0"/>
                </a:solidFill>
                <a:ea typeface="ＭＳ Ｐゴシック" pitchFamily="1" charset="-128"/>
              </a:rPr>
              <a:t>NORTHWEST ENERGY EFFICIENCY ALLIANCE </a:t>
            </a:r>
          </a:p>
        </p:txBody>
      </p:sp>
      <p:pic>
        <p:nvPicPr>
          <p:cNvPr id="8" name="Picture 7" descr="strip1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981200"/>
            <a:ext cx="9144000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6" descr="100708_NEEA_logo_final_01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65760"/>
            <a:ext cx="2201863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5"/>
          <p:cNvSpPr>
            <a:spLocks noGrp="1" noChangeArrowheads="1"/>
          </p:cNvSpPr>
          <p:nvPr>
            <p:ph type="ctrTitle"/>
          </p:nvPr>
        </p:nvSpPr>
        <p:spPr>
          <a:xfrm>
            <a:off x="365760" y="4561840"/>
            <a:ext cx="7543800" cy="497840"/>
          </a:xfrm>
        </p:spPr>
        <p:txBody>
          <a:bodyPr lIns="91440" rIns="91440">
            <a:noAutofit/>
          </a:bodyPr>
          <a:lstStyle>
            <a:lvl1pPr>
              <a:spcBef>
                <a:spcPts val="24"/>
              </a:spcBef>
              <a:defRPr sz="3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US" noProof="0" dirty="0" smtClean="0"/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365760" y="5105400"/>
            <a:ext cx="4206240" cy="1066800"/>
          </a:xfrm>
          <a:prstGeom prst="rect">
            <a:avLst/>
          </a:prstGeom>
          <a:noFill/>
          <a:ln>
            <a:noFill/>
          </a:ln>
        </p:spPr>
        <p:txBody>
          <a:bodyPr lIns="91440" rIns="91440" anchor="t" anchorCtr="0">
            <a:noAutofit/>
          </a:bodyPr>
          <a:lstStyle>
            <a:lvl1pPr marL="0" indent="0">
              <a:spcBef>
                <a:spcPts val="24"/>
              </a:spcBef>
              <a:buFont typeface="Arial" charset="0"/>
              <a:buNone/>
              <a:defRPr sz="2200">
                <a:ln>
                  <a:noFill/>
                </a:ln>
                <a:solidFill>
                  <a:srgbClr val="2AA9E0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en-US" noProof="0" dirty="0" smtClean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694238" y="5105400"/>
            <a:ext cx="4053522" cy="1066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None/>
              <a:defRPr sz="2200">
                <a:solidFill>
                  <a:srgbClr val="2AA9E0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85228869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Hoz image on 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5038725" y="1371600"/>
            <a:ext cx="0" cy="4765675"/>
          </a:xfrm>
          <a:prstGeom prst="line">
            <a:avLst/>
          </a:prstGeom>
          <a:ln w="9525" cmpd="sng">
            <a:solidFill>
              <a:schemeClr val="bg2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28638" y="1371600"/>
            <a:ext cx="4338002" cy="47650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5039360" y="2194559"/>
            <a:ext cx="3429000" cy="237744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13020000" scaled="0"/>
            <a:tileRect/>
          </a:gradFill>
          <a:ln>
            <a:noFill/>
          </a:ln>
          <a:effectLst>
            <a:outerShdw blurRad="177800" dist="114300" dir="3000000" algn="tl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3503235"/>
      </p:ext>
    </p:extLst>
  </p:cSld>
  <p:clrMapOvr>
    <a:masterClrMapping/>
  </p:clrMapOvr>
  <p:transition spd="slow">
    <p:fad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Vert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3403600" y="1371600"/>
            <a:ext cx="0" cy="4765675"/>
          </a:xfrm>
          <a:prstGeom prst="line">
            <a:avLst/>
          </a:prstGeom>
          <a:ln w="9525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576638" y="1371600"/>
            <a:ext cx="4937442" cy="47650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853758" y="1783080"/>
            <a:ext cx="2549842" cy="3342005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13020000" scaled="0"/>
            <a:tileRect/>
          </a:gradFill>
          <a:ln>
            <a:noFill/>
          </a:ln>
          <a:effectLst>
            <a:outerShdw blurRad="177800" dist="114300" dir="6000000" algn="tl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05269230"/>
      </p:ext>
    </p:extLst>
  </p:cSld>
  <p:clrMapOvr>
    <a:masterClrMapping/>
  </p:clrMapOvr>
  <p:transition spd="slow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Hoz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 userDrawn="1"/>
        </p:nvCxnSpPr>
        <p:spPr>
          <a:xfrm>
            <a:off x="4064000" y="1371600"/>
            <a:ext cx="0" cy="4765675"/>
          </a:xfrm>
          <a:prstGeom prst="line">
            <a:avLst/>
          </a:prstGeom>
          <a:ln w="9525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236720" y="1371600"/>
            <a:ext cx="4338320" cy="47650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629920" y="2194560"/>
            <a:ext cx="3429000" cy="237744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13020000" scaled="0"/>
            <a:tileRect/>
          </a:gradFill>
          <a:ln>
            <a:noFill/>
          </a:ln>
          <a:effectLst>
            <a:outerShdw blurRad="177800" dist="114300" dir="6000000" algn="tl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>
              <a:buNone/>
              <a:defRPr>
                <a:ln>
                  <a:noFill/>
                </a:ln>
              </a:defRPr>
            </a:lvl1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743136772"/>
      </p:ext>
    </p:extLst>
  </p:cSld>
  <p:clrMapOvr>
    <a:masterClrMapping/>
  </p:clrMapOvr>
  <p:transition spd="slow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457200" y="1280160"/>
            <a:ext cx="8229600" cy="4754880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chart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501795710"/>
      </p:ext>
    </p:extLst>
  </p:cSld>
  <p:clrMapOvr>
    <a:masterClrMapping/>
  </p:clrMapOvr>
  <p:transition spd="slow">
    <p:fad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0"/>
          </p:nvPr>
        </p:nvSpPr>
        <p:spPr>
          <a:xfrm>
            <a:off x="457200" y="1280160"/>
            <a:ext cx="8229600" cy="4754880"/>
          </a:xfrm>
          <a:prstGeom prst="rect">
            <a:avLst/>
          </a:prstGeom>
          <a:solidFill>
            <a:schemeClr val="bg2"/>
          </a:solidFill>
          <a:effectLst/>
        </p:spPr>
        <p:txBody>
          <a:bodyPr rtlCol="0">
            <a:normAutofit/>
          </a:bodyPr>
          <a:lstStyle/>
          <a:p>
            <a:pPr lvl="0"/>
            <a:r>
              <a:rPr lang="en-US" noProof="0" dirty="0" smtClean="0"/>
              <a:t>Click icon to add table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8969973"/>
      </p:ext>
    </p:extLst>
  </p:cSld>
  <p:clrMapOvr>
    <a:masterClrMapping/>
  </p:clrMapOvr>
  <p:transition spd="slow">
    <p:fad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4038600" cy="4754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9160" y="1371600"/>
            <a:ext cx="4038600" cy="47545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2305916"/>
      </p:ext>
    </p:extLst>
  </p:cSld>
  <p:clrMapOvr>
    <a:masterClrMapping/>
  </p:clrMapOvr>
  <p:transition spd="slow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 - No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83CA"/>
              </a:solidFill>
            </a:endParaRPr>
          </a:p>
        </p:txBody>
      </p:sp>
      <p:pic>
        <p:nvPicPr>
          <p:cNvPr id="5" name="Picture 10" descr="foto_footer.pn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493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10" descr="Header"/>
          <p:cNvPicPr>
            <a:picLocks noChangeAspect="1" noChangeArrowheads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 txBox="1">
            <a:spLocks noChangeArrowheads="1"/>
          </p:cNvSpPr>
          <p:nvPr userDrawn="1"/>
        </p:nvSpPr>
        <p:spPr bwMode="auto">
          <a:xfrm>
            <a:off x="242888" y="6324600"/>
            <a:ext cx="1905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5FBE1B7-AE17-4E63-BBBC-1BF03D84E2B0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457200" y="1316736"/>
            <a:ext cx="8229600" cy="47548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2153168"/>
      </p:ext>
    </p:extLst>
  </p:cSld>
  <p:clrMapOvr>
    <a:masterClrMapping/>
  </p:clrMapOvr>
  <p:transition spd="slow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728678"/>
      </p:ext>
    </p:extLst>
  </p:cSld>
  <p:clrMapOvr>
    <a:masterClrMapping/>
  </p:clrMapOvr>
  <p:transition spd="slow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 dirty="0">
              <a:solidFill>
                <a:srgbClr val="0083C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428259"/>
      </p:ext>
    </p:extLst>
  </p:cSld>
  <p:clrMapOvr>
    <a:masterClrMapping/>
  </p:clrMapOvr>
  <p:transition spd="slow">
    <p:fad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7579161C-6813-4D58-B2F8-37ED41FB86C9}" type="datetimeFigureOut">
              <a:rPr lang="en-US" smtClean="0">
                <a:solidFill>
                  <a:srgbClr val="262262"/>
                </a:solidFill>
                <a:cs typeface="Arial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9/10/2014</a:t>
            </a:fld>
            <a:endParaRPr lang="en-US" dirty="0">
              <a:solidFill>
                <a:srgbClr val="262262"/>
              </a:solidFill>
              <a:cs typeface="Arial" pitchFamily="34" charset="0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US" dirty="0">
              <a:solidFill>
                <a:srgbClr val="262262"/>
              </a:solidFill>
              <a:cs typeface="Arial" pitchFamily="34" charset="0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C1D6DE3B-18B4-4F81-8939-6AF663134924}" type="slidenum">
              <a:rPr lang="en-US" smtClean="0">
                <a:solidFill>
                  <a:srgbClr val="262262"/>
                </a:solidFill>
                <a:cs typeface="Arial" pitchFamily="34" charset="0"/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26226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98652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Separa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3" name="Picture 10" descr="foto_footer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613400"/>
            <a:ext cx="91440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/>
          <p:cNvSpPr/>
          <p:nvPr userDrawn="1"/>
        </p:nvSpPr>
        <p:spPr>
          <a:xfrm>
            <a:off x="0" y="0"/>
            <a:ext cx="9144000" cy="5608320"/>
          </a:xfrm>
          <a:prstGeom prst="rect">
            <a:avLst/>
          </a:prstGeom>
          <a:gradFill>
            <a:gsLst>
              <a:gs pos="0">
                <a:srgbClr val="8ED934"/>
              </a:gs>
              <a:gs pos="100000">
                <a:srgbClr val="C9FF94"/>
              </a:gs>
            </a:gsLst>
          </a:gradFill>
          <a:ln>
            <a:noFill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381000" y="2387600"/>
            <a:ext cx="8366125" cy="1336675"/>
          </a:xfrm>
        </p:spPr>
        <p:txBody>
          <a:bodyPr anchor="ctr">
            <a:normAutofit/>
          </a:bodyPr>
          <a:lstStyle>
            <a:lvl1pPr algn="ctr">
              <a:buNone/>
              <a:defRPr sz="3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7649159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57198" y="1280160"/>
            <a:ext cx="8229600" cy="47548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66541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Vert image on 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28638" y="1371600"/>
            <a:ext cx="4937442" cy="47650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5659438" y="1783080"/>
            <a:ext cx="2549842" cy="3342005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13020000" scaled="0"/>
            <a:tileRect/>
          </a:gradFill>
          <a:ln>
            <a:noFill/>
          </a:ln>
          <a:effectLst>
            <a:outerShdw blurRad="177800" dist="114300" dir="3000000" algn="tl" rotWithShape="0">
              <a:srgbClr val="000000">
                <a:alpha val="25000"/>
              </a:srgbClr>
            </a:outerShdw>
          </a:effectLst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659120" y="1371600"/>
            <a:ext cx="0" cy="4765040"/>
          </a:xfrm>
          <a:prstGeom prst="line">
            <a:avLst/>
          </a:prstGeom>
          <a:ln w="9525" cmpd="sng">
            <a:solidFill>
              <a:schemeClr val="bg2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90739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Hoz image on 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528638" y="1371600"/>
            <a:ext cx="4338002" cy="47650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5039360" y="2194559"/>
            <a:ext cx="3429000" cy="237744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13020000" scaled="0"/>
            <a:tileRect/>
          </a:gradFill>
          <a:ln>
            <a:noFill/>
          </a:ln>
          <a:effectLst>
            <a:outerShdw blurRad="177800" dist="114300" dir="3000000" algn="tl" rotWithShape="0">
              <a:srgbClr val="000000">
                <a:alpha val="25000"/>
              </a:srgbClr>
            </a:outerShdw>
          </a:effectLst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5039360" y="1371600"/>
            <a:ext cx="0" cy="4765040"/>
          </a:xfrm>
          <a:prstGeom prst="line">
            <a:avLst/>
          </a:prstGeom>
          <a:ln w="9525" cmpd="sng">
            <a:solidFill>
              <a:schemeClr val="bg2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983120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Vert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3576638" y="1371600"/>
            <a:ext cx="4937442" cy="47650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853758" y="1783080"/>
            <a:ext cx="2549842" cy="3342005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13020000" scaled="0"/>
            <a:tileRect/>
          </a:gradFill>
          <a:ln>
            <a:noFill/>
          </a:ln>
          <a:effectLst>
            <a:outerShdw blurRad="177800" dist="114300" dir="6000000" algn="tl" rotWithShape="0">
              <a:srgbClr val="000000">
                <a:alpha val="25000"/>
              </a:srgbClr>
            </a:outerShdw>
          </a:effectLst>
        </p:spPr>
        <p:txBody>
          <a:bodyPr/>
          <a:lstStyle/>
          <a:p>
            <a:r>
              <a:rPr lang="en-US" smtClean="0"/>
              <a:t>Click icon to add picture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3403600" y="1371600"/>
            <a:ext cx="0" cy="4765040"/>
          </a:xfrm>
          <a:prstGeom prst="line">
            <a:avLst/>
          </a:prstGeom>
          <a:ln w="9525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1665805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+ Hoz Image on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4236720" y="1371600"/>
            <a:ext cx="4338320" cy="476504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1"/>
          </p:nvPr>
        </p:nvSpPr>
        <p:spPr>
          <a:xfrm>
            <a:off x="629920" y="2194560"/>
            <a:ext cx="3429000" cy="2377440"/>
          </a:xfrm>
          <a:prstGeom prst="rect">
            <a:avLst/>
          </a:prstGeom>
          <a:gradFill flip="none" rotWithShape="1">
            <a:gsLst>
              <a:gs pos="0">
                <a:schemeClr val="bg2"/>
              </a:gs>
              <a:gs pos="100000">
                <a:schemeClr val="bg2">
                  <a:lumMod val="75000"/>
                </a:schemeClr>
              </a:gs>
            </a:gsLst>
            <a:lin ang="13020000" scaled="0"/>
            <a:tileRect/>
          </a:gradFill>
          <a:ln>
            <a:noFill/>
          </a:ln>
          <a:effectLst>
            <a:outerShdw blurRad="177800" dist="114300" dir="6000000" algn="tl" rotWithShape="0">
              <a:srgbClr val="000000">
                <a:alpha val="25000"/>
              </a:srgbClr>
            </a:outerShdw>
          </a:effectLst>
        </p:spPr>
        <p:txBody>
          <a:bodyPr/>
          <a:lstStyle>
            <a:lvl1pPr>
              <a:buNone/>
              <a:defRPr>
                <a:ln>
                  <a:noFill/>
                </a:ln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4064000" y="1371600"/>
            <a:ext cx="0" cy="4765040"/>
          </a:xfrm>
          <a:prstGeom prst="line">
            <a:avLst/>
          </a:prstGeom>
          <a:ln w="9525" cmpd="sng">
            <a:solidFill>
              <a:srgbClr val="A6A6A6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512639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Templa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hart Placeholder 4"/>
          <p:cNvSpPr>
            <a:spLocks noGrp="1"/>
          </p:cNvSpPr>
          <p:nvPr>
            <p:ph type="chart" sz="quarter" idx="10"/>
          </p:nvPr>
        </p:nvSpPr>
        <p:spPr>
          <a:xfrm>
            <a:off x="457200" y="1280160"/>
            <a:ext cx="8229600" cy="475488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icon to add chart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895396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image" Target="../media/image2.jpe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16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19" Type="http://schemas.openxmlformats.org/officeDocument/2006/relationships/image" Target="../media/image6.png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10" descr="foto_footer.png"/>
          <p:cNvPicPr>
            <a:picLocks noChangeAspect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493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10" descr="Header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199" y="0"/>
            <a:ext cx="8374063" cy="749300"/>
          </a:xfrm>
          <a:prstGeom prst="rect">
            <a:avLst/>
          </a:prstGeom>
        </p:spPr>
        <p:txBody>
          <a:bodyPr vert="horz" wrap="square" lIns="91440" tIns="45720" rIns="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242888" y="63246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F5F298CC-E979-B446-BB27-29E4A3C38408}" type="slidenum">
              <a:rPr lang="en-US" sz="1200" smtClean="0"/>
              <a:pPr/>
              <a:t>‹#›</a:t>
            </a:fld>
            <a:endParaRPr lang="en-US" sz="1200" dirty="0"/>
          </a:p>
        </p:txBody>
      </p:sp>
      <p:sp>
        <p:nvSpPr>
          <p:cNvPr id="4" name="TextBox 3"/>
          <p:cNvSpPr txBox="1"/>
          <p:nvPr/>
        </p:nvSpPr>
        <p:spPr>
          <a:xfrm>
            <a:off x="4003160" y="1233106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9" name="Picture 6" descr="100708_NEEA_logo_final_01.png"/>
          <p:cNvPicPr>
            <a:picLocks noChangeAspect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6096000"/>
            <a:ext cx="6778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199" y="1280160"/>
            <a:ext cx="8229600" cy="47548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3328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4" r:id="rId2"/>
    <p:sldLayoutId id="2147483686" r:id="rId3"/>
    <p:sldLayoutId id="2147483674" r:id="rId4"/>
    <p:sldLayoutId id="2147483678" r:id="rId5"/>
    <p:sldLayoutId id="2147483688" r:id="rId6"/>
    <p:sldLayoutId id="2147483681" r:id="rId7"/>
    <p:sldLayoutId id="2147483689" r:id="rId8"/>
    <p:sldLayoutId id="2147483683" r:id="rId9"/>
    <p:sldLayoutId id="2147483682" r:id="rId10"/>
    <p:sldLayoutId id="2147483676" r:id="rId11"/>
    <p:sldLayoutId id="2147483679" r:id="rId12"/>
    <p:sldLayoutId id="2147483680" r:id="rId13"/>
    <p:sldLayoutId id="2147483685" r:id="rId14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457200" rtl="0" eaLnBrk="1" latinLnBrk="0" hangingPunct="1">
        <a:spcBef>
          <a:spcPts val="0"/>
        </a:spcBef>
        <a:buClr>
          <a:schemeClr val="bg2"/>
        </a:buClr>
        <a:buSzPct val="40000"/>
        <a:buFont typeface="Wingdings" charset="2"/>
        <a:buChar char="§"/>
        <a:defRPr lang="en-US" sz="3200" kern="1200" dirty="0" smtClean="0">
          <a:solidFill>
            <a:srgbClr val="2AA9E0"/>
          </a:solidFill>
          <a:latin typeface="+mn-lt"/>
          <a:ea typeface="+mn-ea"/>
          <a:cs typeface="+mn-cs"/>
        </a:defRPr>
      </a:lvl1pPr>
      <a:lvl2pPr marL="429768" indent="-274320" algn="l" defTabSz="457200" rtl="0" eaLnBrk="1" latinLnBrk="0" hangingPunct="1">
        <a:spcBef>
          <a:spcPts val="24"/>
        </a:spcBef>
        <a:buClr>
          <a:srgbClr val="8CC646"/>
        </a:buClr>
        <a:buFont typeface="Wingdings" charset="2"/>
        <a:buChar char="§"/>
        <a:defRPr lang="en-US" sz="300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768096" indent="-274320" algn="l" defTabSz="457200" rtl="0" eaLnBrk="1" latinLnBrk="0" hangingPunct="1">
        <a:spcBef>
          <a:spcPts val="24"/>
        </a:spcBef>
        <a:buClr>
          <a:srgbClr val="8CC646"/>
        </a:buClr>
        <a:buFont typeface="Wingdings" charset="2"/>
        <a:buChar char="§"/>
        <a:defRPr lang="en-US" sz="2400" kern="120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069848" indent="-274320" algn="l" defTabSz="457200" rtl="0" eaLnBrk="1" latinLnBrk="0" hangingPunct="1">
        <a:spcBef>
          <a:spcPts val="24"/>
        </a:spcBef>
        <a:buClr>
          <a:srgbClr val="8CC646"/>
        </a:buClr>
        <a:buFont typeface="Wingdings" charset="2"/>
        <a:buChar char="§"/>
        <a:defRPr lang="en-US" sz="2000" kern="120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362456" indent="-274320" algn="l" defTabSz="457200" rtl="0" eaLnBrk="1" latinLnBrk="0" hangingPunct="1">
        <a:spcBef>
          <a:spcPts val="28"/>
        </a:spcBef>
        <a:buClr>
          <a:srgbClr val="8CC646"/>
        </a:buClr>
        <a:buFont typeface="Wingdings" charset="2"/>
        <a:buChar char="§"/>
        <a:defRPr lang="en-US" sz="2000" b="0" kern="1200" dirty="0" smtClean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0" descr="foto_footer.png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749300"/>
            <a:ext cx="91440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10" descr="Header"/>
          <p:cNvPicPr>
            <a:picLocks noChangeAspect="1" noChangeArrowheads="1"/>
          </p:cNvPicPr>
          <p:nvPr/>
        </p:nvPicPr>
        <p:blipFill>
          <a:blip r:embed="rId1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0"/>
            <a:ext cx="8374063" cy="749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242888" y="6324600"/>
            <a:ext cx="1905000" cy="3048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000" kern="1200">
                <a:solidFill>
                  <a:srgbClr val="808080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A21AF848-8B03-4409-AA59-6C0AB0A70CB0}" type="slidenum">
              <a:rPr lang="en-US" sz="1200" smtClean="0"/>
              <a:pPr>
                <a:defRPr/>
              </a:pPr>
              <a:t>‹#›</a:t>
            </a:fld>
            <a:endParaRPr lang="en-US" sz="1200" dirty="0"/>
          </a:p>
        </p:txBody>
      </p:sp>
      <p:sp>
        <p:nvSpPr>
          <p:cNvPr id="1030" name="TextBox 3"/>
          <p:cNvSpPr txBox="1">
            <a:spLocks noChangeArrowheads="1"/>
          </p:cNvSpPr>
          <p:nvPr/>
        </p:nvSpPr>
        <p:spPr bwMode="auto">
          <a:xfrm>
            <a:off x="4003675" y="1233488"/>
            <a:ext cx="184150" cy="368300"/>
          </a:xfrm>
          <a:prstGeom prst="rect">
            <a:avLst/>
          </a:prstGeom>
          <a:noFill/>
          <a:ln>
            <a:noFill/>
          </a:ln>
          <a:extLst/>
        </p:spPr>
        <p:txBody>
          <a:bodyPr wrap="none">
            <a:spAutoFit/>
          </a:bodyPr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dirty="0" smtClean="0">
              <a:solidFill>
                <a:srgbClr val="262262"/>
              </a:solidFill>
            </a:endParaRPr>
          </a:p>
        </p:txBody>
      </p:sp>
      <p:pic>
        <p:nvPicPr>
          <p:cNvPr id="1031" name="Picture 6" descr="100708_NEEA_logo_final_01.png"/>
          <p:cNvPicPr>
            <a:picLocks noChangeAspect="1"/>
          </p:cNvPicPr>
          <p:nvPr/>
        </p:nvPicPr>
        <p:blipFill>
          <a:blip r:embed="rId1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153400" y="6096000"/>
            <a:ext cx="677863" cy="446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79525"/>
            <a:ext cx="8229600" cy="475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62069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</p:sldLayoutIdLst>
  <p:transition spd="slow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5pPr>
      <a:lvl6pPr marL="457200"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6pPr>
      <a:lvl7pPr marL="914400"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7pPr>
      <a:lvl8pPr marL="1371600"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8pPr>
      <a:lvl9pPr marL="1828800" algn="l" defTabSz="457200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defTabSz="457200" rtl="0" eaLnBrk="0" fontAlgn="base" hangingPunct="0">
        <a:spcBef>
          <a:spcPct val="0"/>
        </a:spcBef>
        <a:spcAft>
          <a:spcPct val="0"/>
        </a:spcAft>
        <a:buClr>
          <a:schemeClr val="bg2"/>
        </a:buClr>
        <a:buSzPct val="40000"/>
        <a:buFont typeface="Wingdings" pitchFamily="2" charset="2"/>
        <a:buChar char="§"/>
        <a:defRPr lang="en-US" sz="3200" kern="1200" dirty="0">
          <a:solidFill>
            <a:srgbClr val="2AA9E0"/>
          </a:solidFill>
          <a:latin typeface="+mn-lt"/>
          <a:ea typeface="+mn-ea"/>
          <a:cs typeface="+mn-cs"/>
        </a:defRPr>
      </a:lvl1pPr>
      <a:lvl2pPr marL="428625" indent="-273050" algn="l" defTabSz="457200" rtl="0" eaLnBrk="0" fontAlgn="base" hangingPunct="0">
        <a:spcBef>
          <a:spcPts val="25"/>
        </a:spcBef>
        <a:spcAft>
          <a:spcPct val="0"/>
        </a:spcAft>
        <a:buClr>
          <a:srgbClr val="8CC646"/>
        </a:buClr>
        <a:buFont typeface="Wingdings" pitchFamily="2" charset="2"/>
        <a:buChar char="§"/>
        <a:defRPr lang="en-US" sz="30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766763" indent="-273050" algn="l" defTabSz="457200" rtl="0" eaLnBrk="0" fontAlgn="base" hangingPunct="0">
        <a:spcBef>
          <a:spcPts val="25"/>
        </a:spcBef>
        <a:spcAft>
          <a:spcPct val="0"/>
        </a:spcAft>
        <a:buClr>
          <a:srgbClr val="8CC646"/>
        </a:buClr>
        <a:buFont typeface="Wingdings" pitchFamily="2" charset="2"/>
        <a:buChar char="§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068388" indent="-273050" algn="l" defTabSz="457200" rtl="0" eaLnBrk="0" fontAlgn="base" hangingPunct="0">
        <a:spcBef>
          <a:spcPts val="25"/>
        </a:spcBef>
        <a:spcAft>
          <a:spcPct val="0"/>
        </a:spcAft>
        <a:buClr>
          <a:srgbClr val="8CC646"/>
        </a:buClr>
        <a:buFont typeface="Wingdings" pitchFamily="2" charset="2"/>
        <a:buChar char="§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362075" indent="-273050" algn="l" defTabSz="457200" rtl="0" eaLnBrk="0" fontAlgn="base" hangingPunct="0">
        <a:spcBef>
          <a:spcPts val="25"/>
        </a:spcBef>
        <a:spcAft>
          <a:spcPct val="0"/>
        </a:spcAft>
        <a:buClr>
          <a:srgbClr val="8CC646"/>
        </a:buClr>
        <a:buFont typeface="Wingdings" pitchFamily="2" charset="2"/>
        <a:buChar char="§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Relationship Id="rId4" Type="http://schemas.openxmlformats.org/officeDocument/2006/relationships/hyperlink" Target="mailto:cfulenwider@neea.or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jpeg"/><Relationship Id="rId7" Type="http://schemas.openxmlformats.org/officeDocument/2006/relationships/image" Target="../media/image1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png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2015-2019 Draft Business Plan</a:t>
            </a:r>
            <a:br>
              <a:rPr lang="en-US" dirty="0" smtClean="0"/>
            </a:br>
            <a:r>
              <a:rPr lang="en-US" sz="2400" dirty="0" smtClean="0"/>
              <a:t>Natural Gas Market Transformation</a:t>
            </a:r>
            <a:endParaRPr lang="en-US" sz="2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65760" y="5341256"/>
            <a:ext cx="6172200" cy="830943"/>
          </a:xfrm>
        </p:spPr>
        <p:txBody>
          <a:bodyPr>
            <a:normAutofit fontScale="70000" lnSpcReduction="20000"/>
          </a:bodyPr>
          <a:lstStyle/>
          <a:p>
            <a:pPr>
              <a:defRPr/>
            </a:pPr>
            <a:r>
              <a:rPr lang="en-US" dirty="0" smtClean="0"/>
              <a:t>Natural Gas Collaborative/Karen Meadows</a:t>
            </a:r>
            <a:endParaRPr lang="en-US" dirty="0"/>
          </a:p>
          <a:p>
            <a:pPr>
              <a:defRPr/>
            </a:pPr>
            <a:r>
              <a:rPr lang="en-US" dirty="0"/>
              <a:t>Board of Directors Meeting </a:t>
            </a:r>
          </a:p>
          <a:p>
            <a:pPr>
              <a:defRPr/>
            </a:pPr>
            <a:r>
              <a:rPr lang="en-US" dirty="0" smtClean="0"/>
              <a:t>Bozeman, MT</a:t>
            </a:r>
            <a:endParaRPr lang="en-US" dirty="0"/>
          </a:p>
          <a:p>
            <a:pPr>
              <a:defRPr/>
            </a:pPr>
            <a:r>
              <a:rPr lang="en-US" dirty="0" smtClean="0"/>
              <a:t>August 26, </a:t>
            </a:r>
            <a:r>
              <a:rPr lang="en-US" dirty="0"/>
              <a:t>2014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858176"/>
      </p:ext>
    </p:extLst>
  </p:cSld>
  <p:clrMapOvr>
    <a:masterClrMapping/>
  </p:clrMapOvr>
  <p:transition spd="slow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do this?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pPr lvl="0">
              <a:buNone/>
            </a:pPr>
            <a:endParaRPr lang="en-US" dirty="0" smtClean="0"/>
          </a:p>
          <a:p>
            <a:pPr lvl="1"/>
            <a:r>
              <a:rPr lang="en-US" dirty="0" smtClean="0"/>
              <a:t>Increases NEEA’s market leverage</a:t>
            </a:r>
          </a:p>
          <a:p>
            <a:pPr marL="155448" lvl="1" indent="0">
              <a:buNone/>
            </a:pPr>
            <a:endParaRPr lang="en-US" dirty="0" smtClean="0"/>
          </a:p>
          <a:p>
            <a:pPr lvl="1"/>
            <a:r>
              <a:rPr lang="en-US" dirty="0" smtClean="0"/>
              <a:t>Benefits the Northwest economy and its energy availability</a:t>
            </a:r>
            <a:endParaRPr lang="en-US" dirty="0"/>
          </a:p>
          <a:p>
            <a:pPr lvl="1"/>
            <a:endParaRPr lang="en-US" dirty="0" smtClean="0"/>
          </a:p>
          <a:p>
            <a:pPr lvl="1"/>
            <a:r>
              <a:rPr lang="en-US" dirty="0"/>
              <a:t>Meet </a:t>
            </a:r>
            <a:r>
              <a:rPr lang="en-US" dirty="0" smtClean="0"/>
              <a:t>consumers’ needs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Leverage synergies between gas and electric to increase savings and improve cost-effectiveness</a:t>
            </a:r>
          </a:p>
          <a:p>
            <a:pPr lvl="1"/>
            <a:endParaRPr lang="en-US" dirty="0" smtClean="0"/>
          </a:p>
          <a:p>
            <a:pPr lvl="0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1554405"/>
      </p:ext>
    </p:extLst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Proposed Next Steps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Today </a:t>
            </a:r>
            <a:r>
              <a:rPr lang="en-US" dirty="0" smtClean="0"/>
              <a:t> 			Board Motion Vote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Fall 2014</a:t>
            </a:r>
            <a:r>
              <a:rPr lang="en-US" dirty="0" smtClean="0"/>
              <a:t> 		Integrated Operations 									Planning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Fall 2014</a:t>
            </a:r>
            <a:r>
              <a:rPr lang="en-US" dirty="0" smtClean="0"/>
              <a:t> 		Contracting</a:t>
            </a:r>
          </a:p>
          <a:p>
            <a:endParaRPr lang="en-US" dirty="0" smtClean="0"/>
          </a:p>
          <a:p>
            <a:r>
              <a:rPr lang="en-US" dirty="0" smtClean="0">
                <a:solidFill>
                  <a:schemeClr val="tx1"/>
                </a:solidFill>
              </a:rPr>
              <a:t>January 2015</a:t>
            </a:r>
            <a:r>
              <a:rPr lang="en-US" dirty="0" smtClean="0"/>
              <a:t> 	Launch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2605076"/>
      </p:ext>
    </p:extLst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5234" name="Group 12"/>
          <p:cNvGrpSpPr>
            <a:grpSpLocks/>
          </p:cNvGrpSpPr>
          <p:nvPr/>
        </p:nvGrpSpPr>
        <p:grpSpPr bwMode="auto">
          <a:xfrm>
            <a:off x="457200" y="2133600"/>
            <a:ext cx="8229600" cy="1828800"/>
            <a:chOff x="457200" y="2590800"/>
            <a:chExt cx="8229600" cy="1828800"/>
          </a:xfrm>
        </p:grpSpPr>
        <p:pic>
          <p:nvPicPr>
            <p:cNvPr id="95237" name="Picture 4" descr="Untitled-2.jpg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477000" y="2667000"/>
              <a:ext cx="2209800" cy="13557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95238" name="Text Box 4"/>
            <p:cNvSpPr txBox="1">
              <a:spLocks noChangeArrowheads="1"/>
            </p:cNvSpPr>
            <p:nvPr/>
          </p:nvSpPr>
          <p:spPr bwMode="auto">
            <a:xfrm>
              <a:off x="457200" y="2590800"/>
              <a:ext cx="1905000" cy="1828800"/>
            </a:xfrm>
            <a:prstGeom prst="rect">
              <a:avLst/>
            </a:prstGeom>
            <a:solidFill>
              <a:srgbClr val="2622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FFFFFF"/>
                  </a:solidFill>
                  <a:ea typeface="ＭＳ Ｐゴシック" pitchFamily="34" charset="-128"/>
                </a:rPr>
                <a:t>Filling the Energy Efficiency Pipeline</a:t>
              </a:r>
            </a:p>
          </p:txBody>
        </p:sp>
        <p:sp>
          <p:nvSpPr>
            <p:cNvPr id="95239" name="Text Box 5"/>
            <p:cNvSpPr txBox="1">
              <a:spLocks noChangeArrowheads="1"/>
            </p:cNvSpPr>
            <p:nvPr/>
          </p:nvSpPr>
          <p:spPr bwMode="auto">
            <a:xfrm>
              <a:off x="2438400" y="2590800"/>
              <a:ext cx="1905000" cy="1828800"/>
            </a:xfrm>
            <a:prstGeom prst="rect">
              <a:avLst/>
            </a:prstGeom>
            <a:solidFill>
              <a:srgbClr val="2AA9E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FFFFFF"/>
                  </a:solidFill>
                  <a:ea typeface="ＭＳ Ｐゴシック" pitchFamily="34" charset="-128"/>
                </a:rPr>
                <a:t>Accelerating Market Adoption</a:t>
              </a:r>
            </a:p>
          </p:txBody>
        </p:sp>
        <p:sp>
          <p:nvSpPr>
            <p:cNvPr id="95240" name="Text Box 6"/>
            <p:cNvSpPr txBox="1">
              <a:spLocks noChangeArrowheads="1"/>
            </p:cNvSpPr>
            <p:nvPr/>
          </p:nvSpPr>
          <p:spPr bwMode="auto">
            <a:xfrm>
              <a:off x="4419600" y="2590800"/>
              <a:ext cx="1905000" cy="1828800"/>
            </a:xfrm>
            <a:prstGeom prst="rect">
              <a:avLst/>
            </a:prstGeom>
            <a:solidFill>
              <a:srgbClr val="8CC64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itchFamily="34" charset="0"/>
                  <a:cs typeface="Arial" pitchFamily="34" charset="0"/>
                </a:defRPr>
              </a:lvl9pPr>
            </a:lstStyle>
            <a:p>
              <a:pPr algn="ctr" defTabSz="914400" fontAlgn="base">
                <a:spcBef>
                  <a:spcPct val="50000"/>
                </a:spcBef>
                <a:spcAft>
                  <a:spcPct val="0"/>
                </a:spcAft>
              </a:pPr>
              <a:r>
                <a:rPr lang="en-US" sz="2400" dirty="0">
                  <a:solidFill>
                    <a:srgbClr val="FFFFFF"/>
                  </a:solidFill>
                  <a:ea typeface="ＭＳ Ｐゴシック" pitchFamily="34" charset="-128"/>
                </a:rPr>
                <a:t>Delivering Regional Advantage</a:t>
              </a:r>
            </a:p>
          </p:txBody>
        </p:sp>
      </p:grpSp>
      <p:sp>
        <p:nvSpPr>
          <p:cNvPr id="95235" name="Title 1"/>
          <p:cNvSpPr txBox="1">
            <a:spLocks/>
          </p:cNvSpPr>
          <p:nvPr/>
        </p:nvSpPr>
        <p:spPr bwMode="auto">
          <a:xfrm>
            <a:off x="431800" y="4419600"/>
            <a:ext cx="46482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742950" indent="-28575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marL="11430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marL="16002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marL="2057400" indent="-228600" defTabSz="457200" eaLnBrk="0" hangingPunct="0"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200" dirty="0">
                <a:solidFill>
                  <a:srgbClr val="262262"/>
                </a:solidFill>
                <a:ea typeface="ＭＳ Ｐゴシック" pitchFamily="34" charset="-128"/>
              </a:rPr>
              <a:t>Thank You!</a:t>
            </a: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2200" dirty="0">
              <a:solidFill>
                <a:srgbClr val="262262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262262"/>
                </a:solidFill>
                <a:ea typeface="ＭＳ Ｐゴシック" pitchFamily="34" charset="-128"/>
              </a:rPr>
              <a:t>Karen Meadows, Director of Development</a:t>
            </a:r>
            <a:endParaRPr lang="en-US" sz="1900" dirty="0">
              <a:solidFill>
                <a:srgbClr val="262262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2000" dirty="0" smtClean="0">
                <a:solidFill>
                  <a:srgbClr val="262262"/>
                </a:solidFill>
                <a:ea typeface="ＭＳ Ｐゴシック" pitchFamily="34" charset="-128"/>
                <a:hlinkClick r:id="rId4"/>
              </a:rPr>
              <a:t>kmeadows@neea.org</a:t>
            </a:r>
            <a:endParaRPr lang="en-US" sz="1900" dirty="0">
              <a:solidFill>
                <a:srgbClr val="262262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r>
              <a:rPr lang="en-US" sz="1900" dirty="0" smtClean="0">
                <a:solidFill>
                  <a:srgbClr val="262262"/>
                </a:solidFill>
                <a:ea typeface="ＭＳ Ｐゴシック" pitchFamily="34" charset="-128"/>
              </a:rPr>
              <a:t>503-688-5482</a:t>
            </a:r>
            <a:endParaRPr lang="en-US" dirty="0">
              <a:solidFill>
                <a:srgbClr val="262262"/>
              </a:solidFill>
              <a:ea typeface="ＭＳ Ｐゴシック" pitchFamily="34" charset="-128"/>
            </a:endParaRPr>
          </a:p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en-US" sz="3200" dirty="0">
              <a:solidFill>
                <a:srgbClr val="73B632"/>
              </a:solidFill>
              <a:ea typeface="ＭＳ Ｐゴシック" pitchFamily="34" charset="-128"/>
            </a:endParaRPr>
          </a:p>
        </p:txBody>
      </p:sp>
      <p:sp>
        <p:nvSpPr>
          <p:cNvPr id="95236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4219624068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Annual Budget 2015-2019 ($Millions)</a:t>
            </a:r>
            <a:endParaRPr lang="en-US" dirty="0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1511152990"/>
              </p:ext>
            </p:extLst>
          </p:nvPr>
        </p:nvGraphicFramePr>
        <p:xfrm>
          <a:off x="647700" y="1257300"/>
          <a:ext cx="7581900" cy="47625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489902432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Today’s Objective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Discuss and vote on proposed Natural Gas Market Transformation Business Plan</a:t>
            </a:r>
          </a:p>
          <a:p>
            <a:r>
              <a:rPr lang="en-US" dirty="0">
                <a:solidFill>
                  <a:srgbClr val="00B0F0"/>
                </a:solidFill>
                <a:cs typeface="Arial"/>
              </a:rPr>
              <a:t>as consistent with the NEEA mission and its recently approved strategic and business plans for </a:t>
            </a:r>
            <a:r>
              <a:rPr lang="en-US" dirty="0" smtClean="0">
                <a:solidFill>
                  <a:srgbClr val="00B0F0"/>
                </a:solidFill>
                <a:cs typeface="Arial"/>
              </a:rPr>
              <a:t>the same period</a:t>
            </a:r>
            <a:endParaRPr lang="en-US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613172"/>
      </p:ext>
    </p:extLst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Executive Summary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307975" y="465836"/>
            <a:ext cx="8213725" cy="4754880"/>
          </a:xfrm>
        </p:spPr>
        <p:txBody>
          <a:bodyPr>
            <a:normAutofit/>
          </a:bodyPr>
          <a:lstStyle/>
          <a:p>
            <a:pPr lvl="0">
              <a:buNone/>
            </a:pPr>
            <a:endParaRPr lang="en-US" dirty="0" smtClean="0"/>
          </a:p>
          <a:p>
            <a:pPr lvl="1" indent="0">
              <a:buNone/>
            </a:pPr>
            <a:r>
              <a:rPr lang="en-US" sz="2800" b="1" dirty="0" smtClean="0"/>
              <a:t>Collaboratively Developed Plan</a:t>
            </a:r>
          </a:p>
          <a:p>
            <a:pPr lvl="1" indent="0">
              <a:buNone/>
            </a:pPr>
            <a:endParaRPr lang="en-US" sz="2800" dirty="0" smtClean="0"/>
          </a:p>
          <a:p>
            <a:pPr lvl="1" indent="0">
              <a:spcBef>
                <a:spcPts val="1200"/>
              </a:spcBef>
              <a:buNone/>
            </a:pPr>
            <a:r>
              <a:rPr lang="en-US" sz="2800" dirty="0" smtClean="0"/>
              <a:t>2015 </a:t>
            </a:r>
            <a:r>
              <a:rPr lang="en-US" sz="2800" dirty="0"/>
              <a:t>– 2019 Budget: </a:t>
            </a:r>
            <a:r>
              <a:rPr lang="en-US" sz="2800" dirty="0" smtClean="0"/>
              <a:t>			   </a:t>
            </a:r>
            <a:r>
              <a:rPr lang="en-US" sz="2800" dirty="0" smtClean="0">
                <a:solidFill>
                  <a:srgbClr val="2AA9E0"/>
                </a:solidFill>
              </a:rPr>
              <a:t>$18.3M</a:t>
            </a:r>
          </a:p>
          <a:p>
            <a:pPr lvl="1" indent="0">
              <a:spcBef>
                <a:spcPts val="1200"/>
              </a:spcBef>
              <a:buNone/>
            </a:pPr>
            <a:r>
              <a:rPr lang="en-US" sz="2800" dirty="0"/>
              <a:t>20-year savings estimate: </a:t>
            </a:r>
            <a:r>
              <a:rPr lang="en-US" sz="2800" dirty="0" smtClean="0"/>
              <a:t>	      </a:t>
            </a:r>
            <a:r>
              <a:rPr lang="en-US" sz="2800" dirty="0" smtClean="0">
                <a:solidFill>
                  <a:srgbClr val="2AA9E0"/>
                </a:solidFill>
              </a:rPr>
              <a:t>280M </a:t>
            </a:r>
            <a:r>
              <a:rPr lang="en-US" sz="2800" dirty="0" err="1">
                <a:solidFill>
                  <a:srgbClr val="2AA9E0"/>
                </a:solidFill>
              </a:rPr>
              <a:t>therms</a:t>
            </a:r>
            <a:endParaRPr lang="en-US" sz="2800" dirty="0">
              <a:solidFill>
                <a:srgbClr val="2AA9E0"/>
              </a:solidFill>
            </a:endParaRPr>
          </a:p>
          <a:p>
            <a:pPr lvl="1" indent="0">
              <a:spcBef>
                <a:spcPts val="1200"/>
              </a:spcBef>
              <a:buNone/>
            </a:pPr>
            <a:r>
              <a:rPr lang="en-US" sz="2800" dirty="0" smtClean="0"/>
              <a:t>20-year weighted average TRC: </a:t>
            </a:r>
            <a:r>
              <a:rPr lang="en-US" sz="2800" dirty="0" smtClean="0">
                <a:solidFill>
                  <a:srgbClr val="2AA9E0"/>
                </a:solidFill>
              </a:rPr>
              <a:t>$0.28/</a:t>
            </a:r>
            <a:r>
              <a:rPr lang="en-US" sz="2800" dirty="0" err="1" smtClean="0">
                <a:solidFill>
                  <a:srgbClr val="2AA9E0"/>
                </a:solidFill>
              </a:rPr>
              <a:t>therm</a:t>
            </a:r>
            <a:endParaRPr lang="en-US" sz="2800" dirty="0">
              <a:solidFill>
                <a:srgbClr val="2AA9E0"/>
              </a:solidFill>
            </a:endParaRPr>
          </a:p>
          <a:p>
            <a:pPr marL="886968" lvl="1" indent="-457200">
              <a:buFont typeface="Arial" panose="020B0604020202020204" pitchFamily="34" charset="0"/>
              <a:buChar char="•"/>
            </a:pPr>
            <a:endParaRPr lang="en-US" sz="2800" dirty="0" smtClean="0"/>
          </a:p>
          <a:p>
            <a:pPr lvl="1" indent="0">
              <a:buNone/>
            </a:pPr>
            <a:endParaRPr lang="en-US" sz="28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dirty="0" smtClean="0"/>
          </a:p>
          <a:p>
            <a:endParaRPr lang="en-US" dirty="0"/>
          </a:p>
        </p:txBody>
      </p:sp>
      <p:sp>
        <p:nvSpPr>
          <p:cNvPr id="6" name="AutoShape 2" descr="Image result for avista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4" descr="Image result for avista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6" descr="Image result for avist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AutoShape 14" descr="data:image/jpeg;base64,/9j/4AAQSkZJRgABAQAAAQABAAD/2wCEAAkGBxIREBIUEBQWFRIXFRcXFRcVGBQXGBgXFhQaFhYUGhgYHCggGSYlHB4bIjEkJyorLi4uGR8zODMsNygtLisBCgoKDg0OGxAQGywlICY0LCwuMiwsLCwsLDgsLCwtLC4uLCwsLCwsLC0sLCwsLywsLCwsNywsLCwsLCwsLCwsLP/AABEIAL0BCwMBEQACEQEDEQH/xAAcAAEAAQUBAQAAAAAAAAAAAAAABwMEBQYIAgH/xABIEAACAgACBgYEDAQFAQkAAAABAgADBBEFBhIhMVEHEyJBYXEygaGxCBQjNVJidIKRsrPCQnJzwTM0ktHw4RUkJTZTY6K0w//EABoBAQACAwEAAAAAAAAAAAAAAAAEBQIDBgH/xAAvEQEAAgECBQEGBgMBAAAAAAAAAQIDBBESITFBYQUTUYGxwfAiMkJxodEjM5Hh/9oADAMBAAIRAxEAPwCcICAgICAgICAgICAgICAgYPWHWarCFVI23JGaqd6r3sf7DvmVa7oeq1tMG0Tzll8LiFsRXrIZGGYI7xMZjZKpeL1i1ekqsMiAgICAgICAgICAgICAgICAgICAgICAgICAgICAgIGA1o1iXCrspk1zDcO5R9Jv7DvhB1msjBG0c7fJGGJtZ2ZnJZmOZJ4kzbRztrTad5neWx6iae6mzqLD8lYeyT/C54epuHnl4zO9N43WPp2p9nb2duk/NJcjr8gICAgICAgICAgICAgICAgICAgICAgICAgICAgIGB1m1hXDLspk1xG4dyj6Tf2HfMLX2QdZrIwRw1/MjTEWs7MzksxOZJ4kzyrnLWm0zaesrd5Jq8UWkqr1LOpmmPjWGBY/KJ2H8SBub1j25yLlpw2dLos/tcXPrHKWempMICAgICAgICAgICAgICAgICAgICAgICAgICAgYbWTTPxavNRm5OQ+ipyzzb1cB3zVlycEckLW6r2FOUc5/wCQjXEWs7FnJZicyTxJkes7zzc1NptMzbnK2aSaik8k1FFpKq9Z7UPSfUYxVJ7FvYP83FD+O7709zU4qfsnen5fZ5du08v6SzK90ZAQEBAQEBAQEBAQEBAQEBAQEBAQEBAQEBAQMNrBpsUDZTtXNuVeWe4E/wBh3yPnzxTlHVB1msjDHDXnaekLmjRqnD9Xd2ywzsJ/iY7y2fdv4cshNlafh2ltpp49l7PJz36+ZR9rFoR8K/0qz6DftPI++aZpNZUGq0lsFvfE9JYRpuqiqTyTUUWkqr1SLEEEHIg5g8iN4MkVexv2TjonGC+iq0fxoreRI3j1GVV68Npq6zFf2lItHddzFsICAgICAgICAgICAgICAgICAgICAgICAgYbWDTYw67K77SNw5fWP+0ianUxijaOqBrdbGCNo/M1nVmg34sO52tntsT3ngvt3+qQ9LE5MnFb91V6fSc2o47c9uc/Rv8ALd0ijjMKlqMlg2lIyI/5wnkxuwvjres1tHJGGseg3wr/AEqmPYb9p5H3zGI2c3qtJbBb3x2lg3kiqIotJVXqi8kUewlTo3xO3gQv/p2OnucfmkHV12yb+90Ppt98G3u3htMjJ7UtdNO2YG/DWrm1T7aWpzyKlWXkwzbz4HwsNFpq6it6TymNpifvsg6vPbBetu077tj0bj68RUtlLBkYZgj2gjuI7xIWTHbHaa3jaYS8eSuSvFWeS6mDMgICAgICAgICAgICAgICAgICAgIGI09pkULkuRsI3Dl9YyFq9ZGGNo/Mga3WxgjaPzT/AB+7Q77WdizHNjvJPfKSLTad56uatebzxWneW3aj4bKp3PFmyHko/wByZdaCu1Jt7/ovvSce2Ob++fl/62WTlsQKGMwiWoyWLtKwyI/v4QwyY65KzW0ckWazaBfCP3tU3oP+1uR9/u20c3qtJbBbx2lgmkqiKovJFHsJC6KbPk8SvJ0b/UpH7ZG1sc6yuvSp/DaPLe5BWzRulyvPCUtyuH4Gt/8ApLX0if8ANMePrCt9Tj/HE+f7aHqprPZgbcxm1LEdZXz+svJh7eB8LrV6Kupp7rR0n+/Cu0uptht47wmzR2PrxFS20sGRhmCPaDyI4ETk8uK+K80vG0w6Cl63rxV6LmYMyAgICAgICAgICAgICAgICAgIGK03pgULkuRsPAcvEyv12urp44Y52n+PMoGt1sYK7RztP3vLRr7CzFmObHeSZz/FNpm1urmb3m9ptbqt2m6jxIur9OxhaR9QMfNu1/edJp67Yqw6zRU4cFI8fPmyM3JShXi0Z3rDDbTLaXvGYzBnm8b7MIyVm01iecK89ZqGNwiXVslihlYZEH3+BiJYZMdclZraOSKNZ9X3wlne1THsP+1uR9/umYr8Tm9VpbYLeO0sA8l0Rob30UccVy+S/fNGu/T8Vx6V+v4fVIUr1w0zpXy+Ir/WTL/S0s/Sf9/wlX+pf6fjCHmnVUUbOaoa1WYC3vehj8pX+9eTD28ORGjW6Cmrp7rR0n6T4StNqbYbeO6b9G4+vEVLbSwethmCPaCO4jgR3TjcuK+K80vG0wv6XrevFXouZrZkBAQEBAQEBAQEBAQEBAQECz0tiHrqZq12mHs+t45SLrM18WGb0rvP3z+CPqst8WKbUjefvm0O6wsSzHMneSZyHHa8za07zLkb3te3Fad5lbtN9Hii8kVepToTZVRyAH4CdTWNoiHaVjasQ9z1kjLTePevH22VtkyvkPJQFyPMbuEizM8cy5nUZrU1Vr1nnEt31f04mKrzHZsHppy8RzBkmJ3Xml1Vc9d4694ZaepShjsGl1bV2qGRhvB945HxnsTMTvDDJjres1tHJEetGrz4Ozfm1Teg/wC1uRHt91lgyRePLnNTpbYLbdY7S2fopr7GJbm6L/pUn901a6edYWHpUfhtPmG+SCtmi9LlmWEpXncD6hW/+4lr6RH+a0+PrCt9Tn/HEefpKJWnUUUqk0k0etm6PNN4mjFLVSrWpYcnqHtsGe5SBxPAjce7KB6tpMOXBOS88M16T9PO6bost634a84lOc4hfEBAQEBAQEBAQEBAQEBAQEARA1TWDQmznZUOzxZR3fWHh4Tn/UPTuGZy4o5d493mFD6h6fw75cccu8fWGstK2imeU9IeY98lY+sM6dYSnOodoQIk00c8Rf8A1X/OZD/VLks875b/ALz81rhMY9NgsqOyw4ePMHmDJFGOPJbHaLVnmk/V3TqYuvMdmwemnLxHMHnNuzpdLqq567x17wy08Slvj8El1bV2qGRhkQfeOR8ZlW01neGGTHXJXhtHJj9WNBjBVPWG2g1jOD35EAAHxAE2ZsvtLRLTpdPGCs1ie7MTSko06YMR2sNXyFjn1lVX3NLz0ev57ftCn9UtzrX95Rs06GirVMBgLMRatVKlnY5AD2knuA7zNl81MNJvedohsx47Xtw1TdqdqrXgKt2TXMPlLOf1V5KPbxnHa/1C+rvz5VjpH1nyv9Npq4a+WxSvSSAgICAgICAgICAgICAgICAgCIGo6x6C2c7Kh2eLKO76w8PCUmt0PDPtMfTvH9KH1D0/h3yY45d4+sNZByIPiPfIOPqqKztMJUznUu1IES6cXLE3j/3H/MZE/VLktRG2a/7yxrTfVqesHjbKLBZU2y44cjzBHeJIrG7ZjyWx2i1eqUtXNP14yvMdmxfTTvHiOYPOY2rwuk0uqrnrvHKe8MxMUogIEMdJON63SFgHCtVrHmBtN7WI9U6X0ynDgiffzc9r78WafHJreBwNl9q1UqWdjkAPaSe4DvMtLZaYqTe87RCPjpa9uGvVNWp+q1eAr7muYfKWc/qryUe3jOU12uvqre6sdI/vy6DTaauGvlsMgpJAQEBAQEBAQEBAQEBAQEBAQEBAEQNO1m0Bs7VtI7PFlHd9YeEqdXo+H8dOneFB6hoOHfJjjl3j6w2nAW7dVbfSRT+Kgyzx24qRK7w348dbe+IXEzbEYa307OMt5HZYetRn7c5GvG13Ma+vDqLfCf4YJptqiKTyTUesFjrKLFsqbZccORHeCO8HlJEVi0bS2Y8lsdotWeaV9WtYK8ZXmvZsX007weY5g85GyY5pLpNLqq567x17wzE1pSjjMQtVb2PuVFLHyUZmZVrNpisd2NrRWJtPZAq1W4zEEIpa212bIc2OZJPcBznWRamDH+KdohzERbNfl1lMGqOq9eBr7muYfKP+1eQHt4zndZrLai3uiOkffdf6bTVw1892wSGlEBAQEBAQEBAQEBAQEBAQEBAQEBAQBEDxVWFACjIDgBPIiIjaHlaxWNoe569aN0h4XJ6rB3gofNTmPYT+E05Y5xKj9Wx7Wrf4NMaZVVKk8k1FFpKq9e8FjrKLFsqbZdeB5jvUjvB5TfFYtHDLZjyWx24q9Ut6s6w14yvNezYv+IneDzHMHuMr82GcU+HSabU1z13jr3hjOkHEO1VeFoBa7ENlkPoLvYk9wzyHlnJGhrWLTlv0r82nXWtNYxU62+S91S1ZrwNfc1zD5R/2ryA9vGa9VqrZ7eI6R9923S6auGvnvLPyKlEBAQEBAQEBAQEBAQEBAQEBAQEBAQEBAQEDD62YHrsLYAM2Xtr5rxHrGY9cxvG8Ieuxe0wzEdY5/wDEVtMauZUnkmootJVXqi8kUewutBveMTX8Uz67PsgcCO8N9XLjnNuTg4J4+jdgnJGSPZ9fv+Ez4TBAObXANzKqsRvCgfwLnvyzzPjn5ZU1rcuGOjpq058U9V5MGwgICAgICAgICAgICAgICAgICAgICAgICAgICBFOtGjPi+IZQOw3aTyPd6ju/CYRG0uX1mD2OWY7TzhhHkiqKotJVXr7hcK91i11KWdjkAPf4Dxm+LRWN5Z0pa8xWsbylnVTVtMHX3Ncw7b/ALV5Ae33QM2eck+HR6TS1wV8z1lnZoSyAgICAgICAgICAgICAgICAgICAgICAgICAgICBhNbND/GaDs/4idpPHmvr9+UIet03tsfLrHRFNgy3Hce8HiDym2rmTDYV7XVK1LOxyAH/Nw8ZJiYiN5Z0pa9orWN5Spqtq4mDTM5Ncw7b/tXkPf7o2TLN58Oj0mkrgr5nrLOzUmEBAQEBAQEBAQEBAQEBAQEBAQEBAQEBAQEBAQEBAQNJ1z1Xax+uwy5sxAsQZDed22P7/jzmdbbdVRrtDNrceOOc9Y+v9s1qxq6mETfk1zDtv8AtXkPf7l78SXpNJXBX3zPWWcmCYQEBAQEBAQEBAQEBAQEBAQEBAQEBAQEBAQEBAQEBAQEBAQEBAQEBAQEBAQEBAQEBAQEBAQEBAQEBAQEBAQEBAQEBAQEBAQEBAQEBAQEBAQEBAQEBA82WBRmxAHiQIH1WBGYOY5iB4e9FORZQfEgQPTOAMyQBzPCB5S9WOSspPgQYHp3AGZIA5ndA+V2q3okHyIPugLLVX0iB5kCB9rsVvRIPkQfdA9QEDwlyk5BgTyBBMD07gDMkAczugea7Vb0SD5EH3QPcBAQECy0rpajCoHxFi1qWCKWPFm3BQOJMC9gICAgICAgICAgIEMay9Nd2ExuIw4wlbCq16wxsYEhWyBI2d0CTdZdPDCVghNuwrY4BOyq11Jt22uQCQqjIbgSSyjLfmAstC60NZiOovrCOSVVl2wOsWpbjUyuoKk1ttgjaBCtvBGUDZ4EW/CLH/hVX2uv9K6BqPQTr31Fg0fiWAqsY/F2J9Cxjvq8nPD6380DBdPXz1b/AEqvyQOiMRo5MTgTRZ6FtHVn71eWfq4wOZujrHto3TdIt7OVzYa4d3bJqbPwVsm+7Ak/4RmmdjCYfCqcjdYXf+SobgfNmB+5A0/4PWmOp0lZQSAuIqIA52Vdtf8A4myBdfCL0z1mNowyns017bZH+O055EeCKp+9AlDoe0H8T0RhwRlZaOvfdkc7MioPkgUeqBusBA5FxOm7sDpjEYjDnKxMXcfBl61gyNzBG4wJs1/1gp0hqxiMRQey4qzU8UcX17SHxB/Hce+BrXwZuOkfLDf/ALQJr0hjq6Kntuda60GbMxyAHnAje/pz0YtmyqYh1zy6xUQL55M4b2QNiHSTo0jC9XeLGxNi11ogJcMzBc3U5FACRx9WcDO6wabowWHe/EuErQesnuRR3k9wgcva26826Sx9d92a0V2KaqgcwiBgT5sct579w4AQJw0d0x6Mvuqpr6/bssStc6wBtOwUZna3bzA27WXTtWAwz4nEbXVJs7WwNpu04QZDMd5EDE6n6/4PSllleF6zaRQzbaBRkTkMt5gWutHSbgdHYg4fE9b1gVW7CBhkwzG/agbTonSCYmiq+vPq7UWxNoZHZcZjMd26BhLtfcBXiMTh7rhVbhwDZ1nZBBUNmh/j4jcN+/hAw+gelnA43HV4TDrczWFgthVVTsoXJ3ttcAe6BvrMACScgN5J4Ac4Eb6Z6a9GUWFE67EZEgvSq7GY3bmdl2vMbjzgZKnpX0U2FbEdfkFIDVFcrtpuChP4vMEjcd+6BuWFvFiI68GUMM+OTDMZwOSOkX54x/2qz88DpvW7QT4qsGlgLBVdUQxyDVYisLYobI7BzCMG2W3pkRkYFjoDVl671dkrow9dll1NFZDZW21dU7FlRQFCl8l7RzsO8AKoDb4EW/CK+aavtdf6VsDn/wD7MuXDLigPkTc1O0P4bFVXyPLMMCPI8oFfWXT9uOtW6/faKkrZvp9WNkOfEjj4wOwtHf4NX8iflEDm/p30J8W0qbUBCYhRaCNwFi9mwD1gN9+BhNddYbNMY3DlQS3VUUKvOwgbe7xtZh5AQK2m8C2g9NqELFaLarEPe9ZCsR45gsv4wPCqdNad79nE4knkRSpz/EVL7IHWCKAAAMgBkAO4DgIH2AgcgaR0ZZi9L4iinLrLMVeEBOQJ6xyBn45ZQLbBabvw2HxeEOfV3hVsrbMbFldgYMAeDDZKkeO/gIErfBn46R8sP77oHz4SGmLA2Fwqkisq1zjuY7Wwmflk34wPPRP0Z4PG6Ma/FqXsuZ1rIZl6pUOztAA5E7QJ35jLIZccwjXVzCGnTOFqY5tXj6kJHeUxCqT7IHU+smrGE0giJjKutVG2lG065MRln2GGe7nA5U0xo+tNLX0KuVK416lXM7kF5QLnnn6O7PjA6SwfRfommyuyvChbK3V0PWXnJkIZTkXyOREC06cPmPF+dP8A9iuBHfwbP83jP6K/qQMJ0+/PL/0avcYE99H3zTo/7LR+msDnDph+fMd/On6KQNj1I1Rv0dp/RvWjaqtV3qtAOywbDOSvgRnvHr4GBIPT7pl8PosV1kg4i0VMQcj1YUuw9eQB8CYEddB+pOG0i+JsxidZXUEVU2mUFrNoliVIO4Dn/F4QNQ6Q9Aro/SWJw1ZJrRlKZ7zsugcKT35Z5Z+EDrLQn+Vw/wDRr/IIHKHSL88Y/wC1WfngddiB9gIEW/CK+aavtdf6VsDFdCOhqcboPGYfELtV2YpweYPU0lWHIg5EeUCHtbtXbdHYuzDX+kpzVgMg6H0bB4H2EEd0DsDR3+DV/In5RAjrp+0F8Y0YL1Gb4Zw/DM9W+SWDw37DfcgRZ0HaF+M6XrdhmmHVrjy2hktY89og/dgbf8JHQv8AlMYo50Ofxsr/AHwLP4OWg9vEYjFsN1aCqs922/acjxCgD78CfYCAgcuasf8AmhPt9v6jwNw6eNQ8idI4ZdxyGKVRw7hfl7G9R5mB9+DPx0j5Yf33QMp8IDVO3EU04uhS5oDLaqglurY7QcAdynPPwbPuMDRuj7pVfRmCswzU9bkWag7WyFZuKsMt4z7W7fvI79waxqvXcdJ6PutV8rsbUwsZSFsYYhdsqcsmyJ35cM4HXxgco9KOh7sDpfEOwIFlzYil8tzB36zcfqsdk+XjAlTRHTdTiHwtKYWz4xbbVW+bL1a7bhWZSM2bLMnLIQNw6UdD2YzROLppBNhVXVRxY1utmyPEhch45QOdejvXNtD4qy3qutV6zW6Ftg+kGBz2TkQRwy7zAo636UxWlbr8e1DLUpRCUDMlYyyRWfLieZ7z3ZgQOmuj75p0f9lo/TWBzh0xfPeO/nT9FIHUOgx/3XD/ANGv9MQNW6X9Vn0jo1koG1fU4trX6WQKsnmVJy8QIEG9GmvTaGvvFlReuwBbEz2XV6y2yRn5sCDz8MiGD1n0jfpDEYjHPWwR7AGZQxrTs7NdZfLLPZA5Z5EwOuNCf5XD/wBGv8ggcn9Ivzxj/tVn5zA68ED7AQLXSOjacQoTEVV2oDtBbFV12gCA2TAjPIn8YHzR2jKMOpXD1V1KTtFa0VAWyA2iFAGeQAz8BApaS0HhcSQcTh6biAQptrRyAd5ALA5QL9VAAA3AbgPDlAp4rDpajJYqujAqysAVYHiCDuIgWmi9BYXCljhsPTSWyDdVWibWXDPZAzyzMCtpHRtOITq8RUlteYOzYquuY4HJhlA86M0VRhkKYaqulC20VqRUUsQAWyUAZ5ADPwEC8gICBiqtW8ElotXC0LaGLiwVVh9onMttAZ55k7/GBkrqldWVwGVgVZWAIIIyIIPEEQLTRuhsNhtr4tRVTtZbXVIibWWeWeyBnlmfxMC+gYS7VDRzsXfBYZnJzLGmoknmTswMjfo6lwivUjLWytWGVSEZfRZQR2SO4jhAuoFppLRlGJTYxFVdyZ57NiK4z55MDAttG6uYPDNt4fDUVPw2q6q0bLlmozgZSBh8bqrgLnL3YTD2WHiz01sx8yRmYF9To2lKupSqtacivVqihMjxGyBllArYbDpWipWoRFAVVUAKqgZBQBuAHKBjcZqzgbnZ7sJh7Hb0meqtmbdlvJXM7gBAylaBQAoAAAAA3AAbgAIHqBicfqxgb3Nl+Ew9th4tZVWzHzJGcC5XROHFJoFNQoIyNQROrI5bGWXsgXdaBQAoAAAAA3AAbgBAxWI1WwNjs9mEw7uxLMzU1FiTxJJXMmBlxAQED//Z"/>
          <p:cNvSpPr>
            <a:spLocks noChangeAspect="1" noChangeArrowheads="1"/>
          </p:cNvSpPr>
          <p:nvPr/>
        </p:nvSpPr>
        <p:spPr bwMode="auto">
          <a:xfrm>
            <a:off x="612775" y="3127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852056" y="4503362"/>
            <a:ext cx="7566301" cy="2007430"/>
            <a:chOff x="852056" y="4503362"/>
            <a:chExt cx="7566301" cy="2007430"/>
          </a:xfrm>
        </p:grpSpPr>
        <p:pic>
          <p:nvPicPr>
            <p:cNvPr id="1032" name="Picture 8" descr="http://upload.wikimedia.org/wikipedia/en/thumb/f/f9/Avista_company_logo.jpg/800px-Avista_company_logo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3565" y="5980845"/>
              <a:ext cx="1732030" cy="38754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6" name="Picture 12" descr="Cascade Natural Gas Logo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66603" y="5640302"/>
              <a:ext cx="3373988" cy="87049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40" name="Picture 16" descr="http://pearmentor.org/wp-content/uploads/2012/03/NWNatural-horizontal.jpg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9881" y="5530549"/>
              <a:ext cx="1240092" cy="87593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Energy Trust of Oregon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52056" y="4503362"/>
              <a:ext cx="1709646" cy="85482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8" name="Picture 4" descr="Puget Sound Energy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560897" y="4816476"/>
              <a:ext cx="2857460" cy="45719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30" name="Picture 6" descr="http://www.nwga.org/wp-content/themes/northwest-gas/images/header_logo.png"/>
            <p:cNvPicPr>
              <a:picLocks noChangeAspect="1" noChangeArrowheads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92649" y="4736608"/>
              <a:ext cx="1695102" cy="5370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5" name="TextBox 4"/>
          <p:cNvSpPr txBox="1"/>
          <p:nvPr/>
        </p:nvSpPr>
        <p:spPr>
          <a:xfrm>
            <a:off x="460375" y="3952484"/>
            <a:ext cx="28648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/>
              <a:t>Collaborative Participants:</a:t>
            </a:r>
            <a:endParaRPr lang="en-US" i="1" u="sng" dirty="0"/>
          </a:p>
        </p:txBody>
      </p:sp>
    </p:spTree>
    <p:extLst>
      <p:ext uri="{BB962C8B-B14F-4D97-AF65-F5344CB8AC3E}">
        <p14:creationId xmlns:p14="http://schemas.microsoft.com/office/powerpoint/2010/main" val="4147960669"/>
      </p:ext>
    </p:extLst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198" y="899160"/>
            <a:ext cx="8280402" cy="5577840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sz="2400" dirty="0" smtClean="0">
                <a:solidFill>
                  <a:schemeClr val="tx1"/>
                </a:solidFill>
              </a:rPr>
              <a:t>2010 </a:t>
            </a:r>
            <a:r>
              <a:rPr lang="en-US" sz="2400" dirty="0" smtClean="0"/>
              <a:t>			Board </a:t>
            </a:r>
            <a:r>
              <a:rPr lang="en-US" sz="2400" dirty="0"/>
              <a:t>adopted a fuel-neutral </a:t>
            </a:r>
            <a:r>
              <a:rPr lang="en-US" sz="2400" dirty="0" smtClean="0"/>
              <a:t>mission</a:t>
            </a:r>
            <a:br>
              <a:rPr lang="en-US" sz="2400" dirty="0" smtClean="0"/>
            </a:br>
            <a:r>
              <a:rPr lang="en-US" sz="2400" dirty="0" smtClean="0"/>
              <a:t> </a:t>
            </a:r>
          </a:p>
          <a:p>
            <a:pPr lvl="0"/>
            <a:r>
              <a:rPr lang="en-US" sz="2400" dirty="0" smtClean="0">
                <a:solidFill>
                  <a:schemeClr val="tx1"/>
                </a:solidFill>
              </a:rPr>
              <a:t>2012			</a:t>
            </a:r>
            <a:r>
              <a:rPr lang="en-US" sz="2400" dirty="0"/>
              <a:t>Draft Pilot Project Prospectus Developed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2013			</a:t>
            </a:r>
            <a:r>
              <a:rPr lang="en-US" sz="2400" dirty="0"/>
              <a:t>Pilot Project put on </a:t>
            </a:r>
            <a:r>
              <a:rPr lang="en-US" sz="2400" dirty="0" smtClean="0"/>
              <a:t>hold pending regulatory and 				other issues resolution</a:t>
            </a:r>
            <a:endParaRPr lang="en-US" sz="2400" dirty="0"/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Feb </a:t>
            </a:r>
            <a:r>
              <a:rPr lang="en-US" sz="2400" dirty="0">
                <a:solidFill>
                  <a:schemeClr val="tx1"/>
                </a:solidFill>
              </a:rPr>
              <a:t>2014 </a:t>
            </a:r>
            <a:r>
              <a:rPr lang="en-US" sz="2400" dirty="0" smtClean="0">
                <a:solidFill>
                  <a:schemeClr val="tx1"/>
                </a:solidFill>
              </a:rPr>
              <a:t>		</a:t>
            </a:r>
            <a:r>
              <a:rPr lang="en-US" sz="2400" dirty="0" smtClean="0"/>
              <a:t>NEEA re-convened </a:t>
            </a:r>
            <a:r>
              <a:rPr lang="en-US" sz="2400" dirty="0"/>
              <a:t>Stakeholders and 							</a:t>
            </a:r>
            <a:r>
              <a:rPr lang="en-US" sz="2400" dirty="0" smtClean="0"/>
              <a:t>collaboratively </a:t>
            </a:r>
            <a:r>
              <a:rPr lang="en-US" sz="2400" dirty="0"/>
              <a:t>developed business </a:t>
            </a:r>
            <a:r>
              <a:rPr lang="en-US" sz="2400" dirty="0" smtClean="0"/>
              <a:t>plan </a:t>
            </a:r>
            <a:endParaRPr lang="en-US" sz="2400" dirty="0"/>
          </a:p>
          <a:p>
            <a:pPr lvl="0"/>
            <a:endParaRPr lang="en-US" sz="2400" dirty="0" smtClean="0">
              <a:solidFill>
                <a:schemeClr val="tx1"/>
              </a:solidFill>
            </a:endParaRPr>
          </a:p>
          <a:p>
            <a:pPr lvl="0"/>
            <a:endParaRPr lang="en-US" sz="2400" dirty="0" smtClean="0">
              <a:solidFill>
                <a:schemeClr val="tx1"/>
              </a:solidFill>
            </a:endParaRPr>
          </a:p>
          <a:p>
            <a:pPr lvl="0"/>
            <a:r>
              <a:rPr lang="en-US" sz="2400" dirty="0" smtClean="0">
                <a:solidFill>
                  <a:schemeClr val="tx1"/>
                </a:solidFill>
              </a:rPr>
              <a:t>June 2014</a:t>
            </a:r>
            <a:r>
              <a:rPr lang="en-US" sz="2400" dirty="0" smtClean="0"/>
              <a:t>		2015-2019 Strategic </a:t>
            </a:r>
            <a:r>
              <a:rPr lang="en-US" sz="2400" dirty="0"/>
              <a:t>planning </a:t>
            </a:r>
            <a:r>
              <a:rPr lang="en-US" sz="2400" dirty="0" smtClean="0"/>
              <a:t>process: 							Board affirmed its </a:t>
            </a:r>
            <a:r>
              <a:rPr lang="en-US" sz="2400" dirty="0"/>
              <a:t>support of </a:t>
            </a:r>
            <a:r>
              <a:rPr lang="en-US" sz="2400" dirty="0" smtClean="0"/>
              <a:t>NEEA </a:t>
            </a:r>
            <a:r>
              <a:rPr lang="en-US" sz="2400" dirty="0"/>
              <a:t>to </a:t>
            </a:r>
            <a:r>
              <a:rPr lang="en-US" sz="2400" dirty="0" smtClean="0"/>
              <a:t>							work collaboratively with gas stakeholders 						and  recommend </a:t>
            </a:r>
            <a:r>
              <a:rPr lang="en-US" sz="2400" dirty="0"/>
              <a:t>an </a:t>
            </a:r>
            <a:r>
              <a:rPr lang="en-US" sz="2400" dirty="0" smtClean="0"/>
              <a:t>approach </a:t>
            </a:r>
            <a:r>
              <a:rPr lang="en-US" sz="2400" dirty="0"/>
              <a:t>for </a:t>
            </a:r>
            <a:r>
              <a:rPr lang="en-US" sz="2400" dirty="0" smtClean="0"/>
              <a:t>natural gas 					market transformation</a:t>
            </a:r>
          </a:p>
          <a:p>
            <a:pPr lvl="0"/>
            <a:endParaRPr lang="en-US" sz="2400" dirty="0" smtClean="0"/>
          </a:p>
          <a:p>
            <a:pPr lvl="0"/>
            <a:r>
              <a:rPr lang="en-US" sz="2400" dirty="0" smtClean="0">
                <a:solidFill>
                  <a:schemeClr val="tx1"/>
                </a:solidFill>
              </a:rPr>
              <a:t>August 2014</a:t>
            </a:r>
            <a:r>
              <a:rPr lang="en-US" sz="2400" dirty="0" smtClean="0"/>
              <a:t>	Strategic Planning Committee recommends 						approval</a:t>
            </a:r>
          </a:p>
        </p:txBody>
      </p:sp>
    </p:spTree>
    <p:extLst>
      <p:ext uri="{BB962C8B-B14F-4D97-AF65-F5344CB8AC3E}">
        <p14:creationId xmlns:p14="http://schemas.microsoft.com/office/powerpoint/2010/main" val="3531649700"/>
      </p:ext>
    </p:extLst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Key Policies and Guidelines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457198" y="1775460"/>
            <a:ext cx="8229600" cy="4754880"/>
          </a:xfrm>
        </p:spPr>
        <p:txBody>
          <a:bodyPr/>
          <a:lstStyle/>
          <a:p>
            <a:pPr marL="514350" lvl="0" indent="-514350">
              <a:buFont typeface="+mj-lt"/>
              <a:buAutoNum type="arabicPeriod"/>
            </a:pPr>
            <a:r>
              <a:rPr lang="en-US" dirty="0"/>
              <a:t>No promotion of fuel switching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No </a:t>
            </a:r>
            <a:r>
              <a:rPr lang="en-US" dirty="0"/>
              <a:t>cross subsidies between gas and electric</a:t>
            </a:r>
          </a:p>
          <a:p>
            <a:pPr marL="514350" lvl="0" indent="-514350">
              <a:buFont typeface="+mj-lt"/>
              <a:buAutoNum type="arabicPeriod"/>
            </a:pPr>
            <a:endParaRPr lang="en-US" dirty="0" smtClean="0"/>
          </a:p>
          <a:p>
            <a:pPr marL="514350" lvl="0" indent="-514350">
              <a:buFont typeface="+mj-lt"/>
              <a:buAutoNum type="arabicPeriod"/>
            </a:pPr>
            <a:r>
              <a:rPr lang="en-US" dirty="0" smtClean="0"/>
              <a:t>Don’t diminish </a:t>
            </a:r>
            <a:r>
              <a:rPr lang="en-US" dirty="0"/>
              <a:t>existing electric m</a:t>
            </a:r>
            <a:r>
              <a:rPr lang="en-US" dirty="0" smtClean="0"/>
              <a:t>arket transformation </a:t>
            </a:r>
            <a:r>
              <a:rPr lang="en-US" dirty="0"/>
              <a:t>work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006572"/>
      </p:ext>
    </p:extLst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Gas Collaborative Objective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i="1" dirty="0" smtClean="0"/>
          </a:p>
          <a:p>
            <a:r>
              <a:rPr lang="en-US" i="1" dirty="0" smtClean="0">
                <a:solidFill>
                  <a:schemeClr val="tx1"/>
                </a:solidFill>
              </a:rPr>
              <a:t>To </a:t>
            </a:r>
            <a:r>
              <a:rPr lang="en-US" i="1" dirty="0">
                <a:solidFill>
                  <a:schemeClr val="tx1"/>
                </a:solidFill>
              </a:rPr>
              <a:t>accelerate the development and market adoption of efficient natural gas products, practices and services resulting in increased consumer choices and increased efficiency of natural gas use in the </a:t>
            </a:r>
            <a:r>
              <a:rPr lang="en-US" i="1" dirty="0" smtClean="0">
                <a:solidFill>
                  <a:schemeClr val="tx1"/>
                </a:solidFill>
              </a:rPr>
              <a:t>Northwest</a:t>
            </a:r>
            <a:r>
              <a:rPr lang="en-US" i="1" dirty="0">
                <a:solidFill>
                  <a:schemeClr val="tx1"/>
                </a:solidFill>
              </a:rPr>
              <a:t>.</a:t>
            </a:r>
            <a:endParaRPr lang="en-US" dirty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8861045"/>
      </p:ext>
    </p:extLst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Scope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 lvl="1"/>
            <a:r>
              <a:rPr lang="en-US" dirty="0" smtClean="0"/>
              <a:t>Portfolio: five </a:t>
            </a:r>
            <a:r>
              <a:rPr lang="en-US" dirty="0"/>
              <a:t>gas technology </a:t>
            </a:r>
            <a:r>
              <a:rPr lang="en-US" dirty="0" smtClean="0"/>
              <a:t>initiatives, </a:t>
            </a:r>
            <a:r>
              <a:rPr lang="en-US" dirty="0"/>
              <a:t>scanning, </a:t>
            </a:r>
            <a:r>
              <a:rPr lang="en-US" dirty="0" smtClean="0"/>
              <a:t>codes </a:t>
            </a:r>
            <a:r>
              <a:rPr lang="en-US" dirty="0"/>
              <a:t>and standards, research and </a:t>
            </a:r>
            <a:r>
              <a:rPr lang="en-US" dirty="0" smtClean="0"/>
              <a:t>evaluation, business </a:t>
            </a:r>
            <a:r>
              <a:rPr lang="en-US" dirty="0"/>
              <a:t>planning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Independent mid–cycle </a:t>
            </a:r>
            <a:r>
              <a:rPr lang="en-US" dirty="0"/>
              <a:t>evaluation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Natural </a:t>
            </a:r>
            <a:r>
              <a:rPr lang="en-US" dirty="0"/>
              <a:t>gas advisory committee 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Funding - gas funders </a:t>
            </a:r>
            <a:r>
              <a:rPr lang="en-US" dirty="0"/>
              <a:t>pay </a:t>
            </a:r>
            <a:r>
              <a:rPr lang="en-US" dirty="0" smtClean="0"/>
              <a:t>full costs. G&amp;A </a:t>
            </a:r>
            <a:r>
              <a:rPr lang="en-US" dirty="0"/>
              <a:t>charge will cover other administrative and </a:t>
            </a:r>
            <a:r>
              <a:rPr lang="en-US" dirty="0" smtClean="0"/>
              <a:t>operational </a:t>
            </a:r>
            <a:r>
              <a:rPr lang="en-US" dirty="0"/>
              <a:t>systems costs </a:t>
            </a:r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8904761"/>
      </p:ext>
    </p:extLst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Approach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Build experience working </a:t>
            </a:r>
            <a:r>
              <a:rPr lang="en-US" dirty="0" smtClean="0"/>
              <a:t>together in </a:t>
            </a:r>
            <a:r>
              <a:rPr lang="en-US" dirty="0"/>
              <a:t>natural gas markets, </a:t>
            </a:r>
            <a:r>
              <a:rPr lang="en-US" dirty="0" smtClean="0"/>
              <a:t>identify, resolve </a:t>
            </a:r>
            <a:r>
              <a:rPr lang="en-US" dirty="0"/>
              <a:t>integration issues and drive towards a fully integrated approach to market transformation </a:t>
            </a:r>
            <a:r>
              <a:rPr lang="en-US" dirty="0" smtClean="0"/>
              <a:t>in the future</a:t>
            </a:r>
          </a:p>
          <a:p>
            <a:endParaRPr lang="en-US" dirty="0"/>
          </a:p>
          <a:p>
            <a:pPr lvl="1"/>
            <a:r>
              <a:rPr lang="en-US" dirty="0" smtClean="0"/>
              <a:t>Be consistent with Electric approach </a:t>
            </a:r>
          </a:p>
          <a:p>
            <a:pPr lvl="1"/>
            <a:r>
              <a:rPr lang="en-US" dirty="0" smtClean="0"/>
              <a:t>Leverage </a:t>
            </a:r>
            <a:r>
              <a:rPr lang="en-US" dirty="0"/>
              <a:t>existing </a:t>
            </a:r>
            <a:r>
              <a:rPr lang="en-US" dirty="0" smtClean="0"/>
              <a:t>business structure </a:t>
            </a:r>
            <a:r>
              <a:rPr lang="en-US" dirty="0"/>
              <a:t>&amp; </a:t>
            </a:r>
            <a:r>
              <a:rPr lang="en-US" dirty="0" smtClean="0"/>
              <a:t>processes</a:t>
            </a:r>
            <a:endParaRPr lang="en-US" dirty="0"/>
          </a:p>
          <a:p>
            <a:pPr lvl="1"/>
            <a:r>
              <a:rPr lang="en-US" dirty="0" smtClean="0"/>
              <a:t>Provide real world situations to help identify and address issues</a:t>
            </a:r>
          </a:p>
          <a:p>
            <a:pPr lvl="1"/>
            <a:r>
              <a:rPr lang="en-US" dirty="0" smtClean="0"/>
              <a:t>Conduct mid-cycle evaluation to assess progress, refine cost allocation, modify strategy as needed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74215712"/>
      </p:ext>
    </p:extLst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Funder Support to Date</a:t>
            </a:r>
            <a:endParaRPr lang="en-US" dirty="0"/>
          </a:p>
        </p:txBody>
      </p:sp>
      <p:graphicFrame>
        <p:nvGraphicFramePr>
          <p:cNvPr id="6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172624"/>
              </p:ext>
            </p:extLst>
          </p:nvPr>
        </p:nvGraphicFramePr>
        <p:xfrm>
          <a:off x="438148" y="1579730"/>
          <a:ext cx="7912102" cy="37161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023102"/>
                <a:gridCol w="889000"/>
              </a:tblGrid>
              <a:tr h="412908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Funder*</a:t>
                      </a:r>
                      <a:endParaRPr lang="en-US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Status</a:t>
                      </a:r>
                      <a:endParaRPr lang="en-US" sz="1800" dirty="0"/>
                    </a:p>
                  </a:txBody>
                  <a:tcPr/>
                </a:tc>
              </a:tr>
              <a:tr h="4129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Avista (Idaho, Oregon, Washington)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9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Cascade Natural Gas Corp, Washington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9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Energy Trust: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908">
                <a:tc>
                  <a:txBody>
                    <a:bodyPr/>
                    <a:lstStyle/>
                    <a:p>
                      <a:pPr marL="457200" indent="0"/>
                      <a:r>
                        <a:rPr lang="en-US" sz="1600" dirty="0" smtClean="0"/>
                        <a:t>Cascade</a:t>
                      </a:r>
                      <a:r>
                        <a:rPr lang="en-US" sz="1600" baseline="0" dirty="0" smtClean="0"/>
                        <a:t> Natural Gas Corp, Oregon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908">
                <a:tc>
                  <a:txBody>
                    <a:bodyPr/>
                    <a:lstStyle/>
                    <a:p>
                      <a:pPr marL="457200" indent="0"/>
                      <a:r>
                        <a:rPr lang="en-US" sz="1600" dirty="0" smtClean="0"/>
                        <a:t>Northwest Natural</a:t>
                      </a:r>
                      <a:r>
                        <a:rPr lang="en-US" sz="1600" baseline="0" dirty="0" smtClean="0"/>
                        <a:t> Gas Co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9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Intermountain Natural Gas Co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9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Northwestern Energy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12908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Puget Sound Energy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8275" y="1981050"/>
            <a:ext cx="368300" cy="423973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1" y="3613943"/>
            <a:ext cx="3714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1922" y="4880924"/>
            <a:ext cx="3714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100" y="3186906"/>
            <a:ext cx="371475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199" y="5461000"/>
            <a:ext cx="81661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Gas utilities representing &lt;1% of region have been excluded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4271902"/>
      </p:ext>
    </p:extLst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name="NEEA Powerpoint">
  <a:themeElements>
    <a:clrScheme name="NEEA Master 5">
      <a:dk1>
        <a:srgbClr val="262262"/>
      </a:dk1>
      <a:lt1>
        <a:srgbClr val="0083CA"/>
      </a:lt1>
      <a:dk2>
        <a:srgbClr val="24420E"/>
      </a:dk2>
      <a:lt2>
        <a:srgbClr val="FFFFFF"/>
      </a:lt2>
      <a:accent1>
        <a:srgbClr val="8CC646"/>
      </a:accent1>
      <a:accent2>
        <a:srgbClr val="2AA9E0"/>
      </a:accent2>
      <a:accent3>
        <a:srgbClr val="262262"/>
      </a:accent3>
      <a:accent4>
        <a:srgbClr val="24420E"/>
      </a:accent4>
      <a:accent5>
        <a:srgbClr val="F36C21"/>
      </a:accent5>
      <a:accent6>
        <a:srgbClr val="399F49"/>
      </a:accent6>
      <a:hlink>
        <a:srgbClr val="942923"/>
      </a:hlink>
      <a:folHlink>
        <a:srgbClr val="46408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ay 5 2011">
  <a:themeElements>
    <a:clrScheme name="NEEA Master 7">
      <a:dk1>
        <a:srgbClr val="262262"/>
      </a:dk1>
      <a:lt1>
        <a:srgbClr val="FFFFFF"/>
      </a:lt1>
      <a:dk2>
        <a:srgbClr val="24420E"/>
      </a:dk2>
      <a:lt2>
        <a:srgbClr val="FFFFFF"/>
      </a:lt2>
      <a:accent1>
        <a:srgbClr val="8CC646"/>
      </a:accent1>
      <a:accent2>
        <a:srgbClr val="2AA9E0"/>
      </a:accent2>
      <a:accent3>
        <a:srgbClr val="262262"/>
      </a:accent3>
      <a:accent4>
        <a:srgbClr val="24420E"/>
      </a:accent4>
      <a:accent5>
        <a:srgbClr val="F36C21"/>
      </a:accent5>
      <a:accent6>
        <a:srgbClr val="399F49"/>
      </a:accent6>
      <a:hlink>
        <a:srgbClr val="942923"/>
      </a:hlink>
      <a:folHlink>
        <a:srgbClr val="46408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D569DF439E91CC498A0358A75D779F91" ma:contentTypeVersion="139" ma:contentTypeDescription="" ma:contentTypeScope="" ma:versionID="3deab1e24ae15a9d4f350e9ab809c757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4ccd4140794adb7bccf17b21b5812a9d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Presentation</DocumentSetType>
    <IsConfidential xmlns="dc463f71-b30c-4ab2-9473-d307f9d35888">false</IsConfidential>
    <AgendaOrder xmlns="dc463f71-b30c-4ab2-9473-d307f9d35888">false</AgendaOrder>
    <CaseType xmlns="dc463f71-b30c-4ab2-9473-d307f9d35888">Rulemaking</CaseType>
    <IndustryCode xmlns="dc463f71-b30c-4ab2-9473-d307f9d35888">150</IndustryCode>
    <CaseStatus xmlns="dc463f71-b30c-4ab2-9473-d307f9d35888">Closed</CaseStatus>
    <OpenedDate xmlns="dc463f71-b30c-4ab2-9473-d307f9d35888">2012-07-20T07:00:00+00:00</OpenedDate>
    <Date1 xmlns="dc463f71-b30c-4ab2-9473-d307f9d35888">2014-09-10T07:00:00+00:00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121207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1af0c028-e016-4365-948e-cc2e26d65303" ContentTypeId="0x0101006E56B4D1795A2E4DB2F0B01679ED314A" PreviousValue="true"/>
</file>

<file path=customXml/itemProps1.xml><?xml version="1.0" encoding="utf-8"?>
<ds:datastoreItem xmlns:ds="http://schemas.openxmlformats.org/officeDocument/2006/customXml" ds:itemID="{25837C47-31C8-4C70-B6DB-760656A1197B}"/>
</file>

<file path=customXml/itemProps2.xml><?xml version="1.0" encoding="utf-8"?>
<ds:datastoreItem xmlns:ds="http://schemas.openxmlformats.org/officeDocument/2006/customXml" ds:itemID="{FD1AD4EF-7E30-401F-91AD-3249649191EB}"/>
</file>

<file path=customXml/itemProps3.xml><?xml version="1.0" encoding="utf-8"?>
<ds:datastoreItem xmlns:ds="http://schemas.openxmlformats.org/officeDocument/2006/customXml" ds:itemID="{70EFBA6E-30EC-4F51-B638-E00822C03AEC}"/>
</file>

<file path=customXml/itemProps4.xml><?xml version="1.0" encoding="utf-8"?>
<ds:datastoreItem xmlns:ds="http://schemas.openxmlformats.org/officeDocument/2006/customXml" ds:itemID="{5775AC2B-DE23-453C-B700-C4656AA75552}"/>
</file>

<file path=docProps/app.xml><?xml version="1.0" encoding="utf-8"?>
<Properties xmlns="http://schemas.openxmlformats.org/officeDocument/2006/extended-properties" xmlns:vt="http://schemas.openxmlformats.org/officeDocument/2006/docPropsVTypes">
  <Template>NEEA Powerpoint</Template>
  <TotalTime>799</TotalTime>
  <Words>1457</Words>
  <Application>Microsoft Office PowerPoint</Application>
  <PresentationFormat>On-screen Show (4:3)</PresentationFormat>
  <Paragraphs>253</Paragraphs>
  <Slides>13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ＭＳ Ｐゴシック</vt:lpstr>
      <vt:lpstr>Arial</vt:lpstr>
      <vt:lpstr>Calibri</vt:lpstr>
      <vt:lpstr>Wingdings</vt:lpstr>
      <vt:lpstr>NEEA Powerpoint</vt:lpstr>
      <vt:lpstr>May 5 2011</vt:lpstr>
      <vt:lpstr>2015-2019 Draft Business Plan Natural Gas Market Transformation</vt:lpstr>
      <vt:lpstr>Today’s Objective</vt:lpstr>
      <vt:lpstr>Executive Summary</vt:lpstr>
      <vt:lpstr>Background</vt:lpstr>
      <vt:lpstr>Key Policies and Guidelines</vt:lpstr>
      <vt:lpstr>Gas Collaborative Objective</vt:lpstr>
      <vt:lpstr>Scope</vt:lpstr>
      <vt:lpstr>Approach</vt:lpstr>
      <vt:lpstr>Funder Support to Date</vt:lpstr>
      <vt:lpstr>Why do this?</vt:lpstr>
      <vt:lpstr>Proposed Next Steps</vt:lpstr>
      <vt:lpstr>Questions?</vt:lpstr>
      <vt:lpstr>Annual Budget 2015-2019 ($Millions)</vt:lpstr>
    </vt:vector>
  </TitlesOfParts>
  <Company>Northwest Energy Efficiency Alliance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Beth McQueston</dc:creator>
  <cp:lastModifiedBy>Snyder, Jennifer (UTC)</cp:lastModifiedBy>
  <cp:revision>54</cp:revision>
  <cp:lastPrinted>2014-08-19T16:57:36Z</cp:lastPrinted>
  <dcterms:created xsi:type="dcterms:W3CDTF">2014-08-05T20:54:00Z</dcterms:created>
  <dcterms:modified xsi:type="dcterms:W3CDTF">2014-09-10T20:14:35Z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0x0101006E56B4D1795A2E4DB2F0B01679ED314A00D569DF439E91CC498A0358A75D779F91</vt:lpwstr>
  </property>
  <property fmtid="{D5CDD505-2E9C-101B-9397-08002B2CF9AE}" pid="3" name="_docset_NoMedatataSyncRequired">
    <vt:lpwstr>False</vt:lpwstr>
  </property>
</Properties>
</file>