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A5F"/>
    <a:srgbClr val="FFFFFF"/>
    <a:srgbClr val="0077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napToObjects="1">
      <p:cViewPr varScale="1">
        <p:scale>
          <a:sx n="116" d="100"/>
          <a:sy n="116" d="100"/>
        </p:scale>
        <p:origin x="144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4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998A0B2-4CF5-464D-8844-F80C95CEC7EA}" type="datetime1">
              <a:rPr lang="en-US"/>
              <a:pPr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2A8943-5A8B-4EB4-BA7C-DBCC1C5D3A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1815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985935-2770-4B98-A836-CCA1173D8DD2}" type="datetime1">
              <a:rPr lang="en-US"/>
              <a:pPr/>
              <a:t>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44A7D8-F3D1-405D-94FA-FF63A22A09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0354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046" y="3557791"/>
            <a:ext cx="8420469" cy="1470025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046" y="5027816"/>
            <a:ext cx="8420470" cy="86199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311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311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59022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59022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435863"/>
          </a:xfrm>
        </p:spPr>
        <p:txBody>
          <a:bodyPr/>
          <a:lstStyle>
            <a:lvl1pPr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738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415807"/>
            <a:ext cx="8229600" cy="53261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9144000" cy="5741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4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0077BE"/>
          </a:solidFill>
          <a:latin typeface="Arial Bold"/>
          <a:ea typeface="ＭＳ Ｐゴシック" charset="-128"/>
          <a:cs typeface="Arial Bold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AMI </a:t>
            </a:r>
            <a:r>
              <a:rPr lang="en-US" sz="2800" dirty="0"/>
              <a:t>Opt-Out </a:t>
            </a:r>
            <a:r>
              <a:rPr lang="en-US" sz="2800" dirty="0" smtClean="0"/>
              <a:t>Bi-annual </a:t>
            </a:r>
            <a:r>
              <a:rPr lang="en-US" sz="2800" dirty="0"/>
              <a:t>Status Report</a:t>
            </a:r>
            <a:r>
              <a:rPr lang="en-US" dirty="0"/>
              <a:t/>
            </a:r>
            <a:br>
              <a:rPr lang="en-US" dirty="0"/>
            </a:br>
            <a:r>
              <a:rPr lang="en-US" sz="1600" dirty="0" smtClean="0"/>
              <a:t>March 1, </a:t>
            </a:r>
            <a:r>
              <a:rPr lang="en-US" sz="1600" dirty="0"/>
              <a:t>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668795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b="1" dirty="0"/>
              <a:t>AMI Phase 1 Deployment </a:t>
            </a:r>
            <a:r>
              <a:rPr lang="en-US" sz="1600" b="1" dirty="0" smtClean="0"/>
              <a:t>Completed October 2018</a:t>
            </a:r>
            <a:endParaRPr lang="en-US" sz="1600" b="1" dirty="0"/>
          </a:p>
          <a:p>
            <a:pPr lvl="0"/>
            <a:r>
              <a:rPr lang="en-US" sz="1600" dirty="0"/>
              <a:t>Avista successfully completed installing approximately 3,800 new smart electric meters and/or new smart gas modules to approximately 1,900 customers. </a:t>
            </a:r>
          </a:p>
          <a:p>
            <a:pPr lvl="0"/>
            <a:r>
              <a:rPr lang="en-US" sz="1600" dirty="0"/>
              <a:t>Customers who received smart meters and/or smart gas modules during this Phase 1 Pilot are receiving regular, accurate monthly bills based off of energy usage information from their new smart meters</a:t>
            </a:r>
            <a:r>
              <a:rPr lang="en-US" sz="1600" dirty="0" smtClean="0"/>
              <a:t>.</a:t>
            </a:r>
          </a:p>
          <a:p>
            <a:pPr lvl="0"/>
            <a:r>
              <a:rPr lang="en-US" sz="1600" dirty="0" smtClean="0"/>
              <a:t>Opt-Out fee’s will begin once a customer has completed an application and has received a new meter.</a:t>
            </a:r>
          </a:p>
          <a:p>
            <a:pPr marL="0" lvl="0" indent="0">
              <a:buNone/>
            </a:pPr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89026" y="2548914"/>
            <a:ext cx="113065" cy="221364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61470" y="1613886"/>
            <a:ext cx="415193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AMI Opt-Out Stats – As of February, 2019</a:t>
            </a:r>
          </a:p>
          <a:p>
            <a:endParaRPr lang="en-US" sz="1200" b="1" dirty="0"/>
          </a:p>
          <a:p>
            <a:r>
              <a:rPr lang="en-US" sz="1200" b="1" dirty="0" smtClean="0"/>
              <a:t>May 2018 - February 2019</a:t>
            </a:r>
          </a:p>
          <a:p>
            <a:endParaRPr lang="en-US" sz="1200" b="1" dirty="0" smtClean="0"/>
          </a:p>
          <a:p>
            <a:r>
              <a:rPr lang="en-US" sz="1200" b="1" dirty="0" smtClean="0"/>
              <a:t>465 AMI Calls to the Contact Center</a:t>
            </a:r>
            <a:endParaRPr lang="en-US" sz="1200" dirty="0"/>
          </a:p>
          <a:p>
            <a:endParaRPr lang="en-US" sz="1200" b="1" dirty="0" smtClean="0"/>
          </a:p>
          <a:p>
            <a:r>
              <a:rPr lang="en-US" sz="1200" b="1" dirty="0" smtClean="0"/>
              <a:t>82 </a:t>
            </a:r>
            <a:r>
              <a:rPr lang="en-US" sz="1200" b="1" dirty="0"/>
              <a:t>% </a:t>
            </a:r>
            <a:r>
              <a:rPr lang="en-US" sz="1200" dirty="0"/>
              <a:t>Opt Out </a:t>
            </a:r>
          </a:p>
          <a:p>
            <a:pPr lvl="0" fontAlgn="ctr"/>
            <a:r>
              <a:rPr lang="en-US" sz="1200" b="1" dirty="0"/>
              <a:t>	</a:t>
            </a:r>
            <a:r>
              <a:rPr lang="en-US" sz="1200" b="1" dirty="0" smtClean="0"/>
              <a:t>44% </a:t>
            </a:r>
            <a:r>
              <a:rPr lang="en-US" sz="1200" dirty="0"/>
              <a:t>Concerns (Health, Privacy, etc.)</a:t>
            </a:r>
            <a:r>
              <a:rPr lang="en-US" sz="1200" b="1" dirty="0"/>
              <a:t> </a:t>
            </a:r>
            <a:endParaRPr lang="en-US" sz="1200" dirty="0"/>
          </a:p>
          <a:p>
            <a:pPr lvl="0" fontAlgn="ctr"/>
            <a:r>
              <a:rPr lang="en-US" sz="1200" b="1" dirty="0" smtClean="0"/>
              <a:t>	56 </a:t>
            </a:r>
            <a:r>
              <a:rPr lang="en-US" sz="1200" b="1" dirty="0"/>
              <a:t>% </a:t>
            </a:r>
            <a:r>
              <a:rPr lang="en-US" sz="1200" dirty="0"/>
              <a:t>Opt Out Fees &amp; Process</a:t>
            </a:r>
            <a:r>
              <a:rPr lang="en-US" sz="1200" b="1" dirty="0"/>
              <a:t> </a:t>
            </a:r>
            <a:endParaRPr lang="en-US" sz="1200" dirty="0"/>
          </a:p>
          <a:p>
            <a:r>
              <a:rPr lang="en-US" sz="1200" b="1" dirty="0" smtClean="0"/>
              <a:t>17% </a:t>
            </a:r>
            <a:r>
              <a:rPr lang="en-US" sz="1200" dirty="0"/>
              <a:t>General </a:t>
            </a:r>
          </a:p>
          <a:p>
            <a:r>
              <a:rPr lang="en-US" sz="1200" b="1" dirty="0"/>
              <a:t>  </a:t>
            </a:r>
            <a:r>
              <a:rPr lang="en-US" sz="1200" b="1" dirty="0" smtClean="0"/>
              <a:t>1 </a:t>
            </a:r>
            <a:r>
              <a:rPr lang="en-US" sz="1200" b="1" dirty="0"/>
              <a:t>% </a:t>
            </a:r>
            <a:r>
              <a:rPr lang="en-US" sz="1200" dirty="0"/>
              <a:t>Post Deployment</a:t>
            </a:r>
            <a:r>
              <a:rPr lang="en-US" sz="1200" b="1" dirty="0"/>
              <a:t> </a:t>
            </a:r>
            <a:endParaRPr lang="en-US" sz="1200" dirty="0"/>
          </a:p>
          <a:p>
            <a:r>
              <a:rPr lang="en-US" sz="1200" b="1" dirty="0"/>
              <a:t> </a:t>
            </a:r>
            <a:endParaRPr lang="en-US" sz="1200" dirty="0"/>
          </a:p>
          <a:p>
            <a:r>
              <a:rPr lang="en-US" sz="1400" dirty="0" smtClean="0"/>
              <a:t>108 Opt-Out applications have been received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71694714"/>
      </p:ext>
    </p:extLst>
  </p:cSld>
  <p:clrMapOvr>
    <a:masterClrMapping/>
  </p:clrMapOvr>
</p:sld>
</file>

<file path=ppt/theme/theme1.xml><?xml version="1.0" encoding="utf-8"?>
<a:theme xmlns:a="http://schemas.openxmlformats.org/drawingml/2006/main" name="Green slides Revised">
  <a:themeElements>
    <a:clrScheme name="Avista 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A5F"/>
      </a:accent1>
      <a:accent2>
        <a:srgbClr val="0076BE"/>
      </a:accent2>
      <a:accent3>
        <a:srgbClr val="96D1F2"/>
      </a:accent3>
      <a:accent4>
        <a:srgbClr val="2CB34A"/>
      </a:accent4>
      <a:accent5>
        <a:srgbClr val="82C341"/>
      </a:accent5>
      <a:accent6>
        <a:srgbClr val="C4D82E"/>
      </a:accent6>
      <a:hlink>
        <a:srgbClr val="F58021"/>
      </a:hlink>
      <a:folHlink>
        <a:srgbClr val="FDB51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180418-19-AVA-Cply-03-01-19" id="{981BDFAE-DA6B-498F-BC88-F567CFC589CF}" vid="{1F1AEE42-505B-4D72-8917-53839219AA0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UG</Prefix>
    <DocumentSetType xmlns="dc463f71-b30c-4ab2-9473-d307f9d35888">Compliance</DocumentSetType>
    <Visibility xmlns="dc463f71-b30c-4ab2-9473-d307f9d35888">Full Visibility</Visibility>
    <IsConfidential xmlns="dc463f71-b30c-4ab2-9473-d307f9d35888">false</IsConfidential>
    <AgendaOrder xmlns="dc463f71-b30c-4ab2-9473-d307f9d35888">false</AgendaOrder>
    <CaseType xmlns="dc463f71-b30c-4ab2-9473-d307f9d35888">Tariff Revision</CaseType>
    <IndustryCode xmlns="dc463f71-b30c-4ab2-9473-d307f9d35888">150</IndustryCode>
    <CaseStatus xmlns="dc463f71-b30c-4ab2-9473-d307f9d35888">Closed</CaseStatus>
    <OpenedDate xmlns="dc463f71-b30c-4ab2-9473-d307f9d35888">2018-05-14T07:00:00+00:00</OpenedDate>
    <SignificantOrder xmlns="dc463f71-b30c-4ab2-9473-d307f9d35888">false</SignificantOrder>
    <Date1 xmlns="dc463f71-b30c-4ab2-9473-d307f9d35888">2019-03-01T08:00:00+00:00</Date1>
    <IsDocumentOrder xmlns="dc463f71-b30c-4ab2-9473-d307f9d35888">false</IsDocumentOrder>
    <IsHighlyConfidential xmlns="dc463f71-b30c-4ab2-9473-d307f9d35888">false</IsHighlyConfidential>
    <CaseCompanyNames xmlns="dc463f71-b30c-4ab2-9473-d307f9d35888">Avista Corporation</CaseCompanyNames>
    <Nickname xmlns="http://schemas.microsoft.com/sharepoint/v3" xsi:nil="true"/>
    <DocketNumber xmlns="dc463f71-b30c-4ab2-9473-d307f9d35888">180419</DocketNumber>
    <DelegatedOrder xmlns="dc463f71-b30c-4ab2-9473-d307f9d35888">false</DelegatedOrde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D62E3C78D726B647BE9E80C8F6461C3D" ma:contentTypeVersion="76" ma:contentTypeDescription="" ma:contentTypeScope="" ma:versionID="4d9821778bc921144ccf0bcb341efa42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4a924c8152a3ca6d41f5defb10cfa585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Props1.xml><?xml version="1.0" encoding="utf-8"?>
<ds:datastoreItem xmlns:ds="http://schemas.openxmlformats.org/officeDocument/2006/customXml" ds:itemID="{616986DB-8A2C-4B33-B6E7-4370C4136108}">
  <ds:schemaRefs>
    <ds:schemaRef ds:uri="http://purl.org/dc/terms/"/>
    <ds:schemaRef ds:uri="http://schemas.microsoft.com/office/2006/documentManagement/types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C655E10-FD66-4B7E-91F0-A78FDEABF4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759821-6A30-49DA-A5F8-1AB2B52A459A}"/>
</file>

<file path=customXml/itemProps4.xml><?xml version="1.0" encoding="utf-8"?>
<ds:datastoreItem xmlns:ds="http://schemas.openxmlformats.org/officeDocument/2006/customXml" ds:itemID="{2615198A-65A6-4993-BD29-B9D15FB531D0}"/>
</file>

<file path=docProps/app.xml><?xml version="1.0" encoding="utf-8"?>
<Properties xmlns="http://schemas.openxmlformats.org/officeDocument/2006/extended-properties" xmlns:vt="http://schemas.openxmlformats.org/officeDocument/2006/docPropsVTypes">
  <Template>180418-19-AVA-Cply-03-01-19</Template>
  <TotalTime>130</TotalTime>
  <Words>108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Arial Bold</vt:lpstr>
      <vt:lpstr>Calibri</vt:lpstr>
      <vt:lpstr>Green slides Revised</vt:lpstr>
      <vt:lpstr>AMI Opt-Out Bi-annual Status Report March 1, 2019</vt:lpstr>
    </vt:vector>
  </TitlesOfParts>
  <Company>Avista Corp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 Opt-Out Bi-annual Status Report March 1, 2019</dc:title>
  <dc:creator>Gervais, Linda</dc:creator>
  <cp:lastModifiedBy>Gervais, Linda</cp:lastModifiedBy>
  <cp:revision>2</cp:revision>
  <cp:lastPrinted>2019-02-28T18:46:30Z</cp:lastPrinted>
  <dcterms:created xsi:type="dcterms:W3CDTF">2019-02-28T16:35:07Z</dcterms:created>
  <dcterms:modified xsi:type="dcterms:W3CDTF">2019-02-28T19:22:00Z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0x0101006E56B4D1795A2E4DB2F0B01679ED314A00D62E3C78D726B647BE9E80C8F6461C3D</vt:lpwstr>
  </property>
  <property fmtid="{D5CDD505-2E9C-101B-9397-08002B2CF9AE}" pid="3" name="_docset_NoMedatataSyncRequired">
    <vt:lpwstr>False</vt:lpwstr>
  </property>
  <property fmtid="{D5CDD505-2E9C-101B-9397-08002B2CF9AE}" pid="4" name="IsEFSEC">
    <vt:bool>false</vt:bool>
  </property>
</Properties>
</file>