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2"/>
  </p:notesMasterIdLst>
  <p:handoutMasterIdLst>
    <p:handoutMasterId r:id="rId13"/>
  </p:handoutMasterIdLst>
  <p:sldIdLst>
    <p:sldId id="263" r:id="rId7"/>
    <p:sldId id="294" r:id="rId8"/>
    <p:sldId id="288" r:id="rId9"/>
    <p:sldId id="279" r:id="rId10"/>
    <p:sldId id="293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om, Diann" initials="SD" lastIdx="1" clrIdx="0">
    <p:extLst>
      <p:ext uri="{19B8F6BF-5375-455C-9EA6-DF929625EA0E}">
        <p15:presenceInfo xmlns:p15="http://schemas.microsoft.com/office/powerpoint/2012/main" userId="S-1-5-21-57989841-1965331169-839522115-88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3B4"/>
    <a:srgbClr val="C3E7E3"/>
    <a:srgbClr val="757575"/>
    <a:srgbClr val="000000"/>
    <a:srgbClr val="080808"/>
    <a:srgbClr val="203F20"/>
    <a:srgbClr val="090708"/>
    <a:srgbClr val="1C2A57"/>
    <a:srgbClr val="255A62"/>
    <a:srgbClr val="3A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0602" autoAdjust="0"/>
  </p:normalViewPr>
  <p:slideViewPr>
    <p:cSldViewPr>
      <p:cViewPr varScale="1">
        <p:scale>
          <a:sx n="113" d="100"/>
          <a:sy n="113" d="100"/>
        </p:scale>
        <p:origin x="87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56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4" Type="http://schemas.openxmlformats.org/officeDocument/2006/relationships/commentAuthors" Target="commentAuthors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B8E63-37F5-404B-A035-4E44B58AE5F0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723A3-43DF-4E8D-AB8B-A935DBC35F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B524-E413-4375-9720-9C9202A0AB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23A3-43DF-4E8D-AB8B-A935DBC35F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7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723A3-43DF-4E8D-AB8B-A935DBC35F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A7D2D-6C5F-4C02-8580-06665CECA0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7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0700" y="2317750"/>
            <a:ext cx="3771900" cy="571499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 smtClean="0"/>
              <a:t>Title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407345"/>
            <a:ext cx="704851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85725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978"/>
            <a:ext cx="7943850" cy="536972"/>
          </a:xfrm>
        </p:spPr>
        <p:txBody>
          <a:bodyPr>
            <a:normAutofit/>
          </a:bodyPr>
          <a:lstStyle>
            <a:lvl1pPr algn="l">
              <a:defRPr lang="en-US" sz="2100" dirty="0">
                <a:solidFill>
                  <a:srgbClr val="474C55"/>
                </a:solidFill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7943850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474C55"/>
                </a:solidFill>
              </a:defRPr>
            </a:lvl1pPr>
            <a:lvl2pPr>
              <a:defRPr sz="1500">
                <a:solidFill>
                  <a:srgbClr val="474C55"/>
                </a:solidFill>
              </a:defRPr>
            </a:lvl2pPr>
            <a:lvl3pPr>
              <a:defRPr sz="1500">
                <a:solidFill>
                  <a:srgbClr val="474C55"/>
                </a:solidFill>
              </a:defRPr>
            </a:lvl3pPr>
            <a:lvl4pPr>
              <a:defRPr sz="1500">
                <a:solidFill>
                  <a:srgbClr val="474C55"/>
                </a:solidFill>
              </a:defRPr>
            </a:lvl4pPr>
            <a:lvl5pPr>
              <a:defRPr sz="15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6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492121" y="388620"/>
            <a:ext cx="3270879" cy="4232910"/>
          </a:xfrm>
          <a:prstGeom prst="rect">
            <a:avLst/>
          </a:prstGeom>
          <a:solidFill>
            <a:srgbClr val="59300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321" y="742952"/>
            <a:ext cx="3124200" cy="3771901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3A212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43550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55A6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1C2A5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0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09070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006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92121" y="396240"/>
            <a:ext cx="3270879" cy="4232910"/>
          </a:xfrm>
          <a:prstGeom prst="rect">
            <a:avLst/>
          </a:prstGeom>
          <a:solidFill>
            <a:srgbClr val="203F2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568321" y="74295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68321" y="457202"/>
            <a:ext cx="3124200" cy="207169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568321" y="4738688"/>
            <a:ext cx="2762250" cy="207169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81316"/>
            <a:ext cx="931345" cy="452634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5562600" y="748269"/>
            <a:ext cx="3124200" cy="179590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5565460" y="2638884"/>
            <a:ext cx="3124200" cy="194123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2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5"/>
          <p:cNvCxnSpPr/>
          <p:nvPr userDrawn="1"/>
        </p:nvCxnSpPr>
        <p:spPr>
          <a:xfrm>
            <a:off x="220423" y="857250"/>
            <a:ext cx="8651718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23" y="205978"/>
            <a:ext cx="8651718" cy="53697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20423" y="971550"/>
            <a:ext cx="8651718" cy="3429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30571" y="4736306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1" name="Straight Connector 24"/>
          <p:cNvCxnSpPr/>
          <p:nvPr userDrawn="1"/>
        </p:nvCxnSpPr>
        <p:spPr>
          <a:xfrm>
            <a:off x="8330571" y="4851797"/>
            <a:ext cx="0" cy="1035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568321" y="4738688"/>
            <a:ext cx="2762250" cy="20716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Discussion draft -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481316"/>
            <a:ext cx="931343" cy="452633"/>
          </a:xfrm>
          <a:prstGeom prst="rect">
            <a:avLst/>
          </a:prstGeom>
        </p:spPr>
      </p:pic>
      <p:cxnSp>
        <p:nvCxnSpPr>
          <p:cNvPr id="9" name="Straight Connector 24"/>
          <p:cNvCxnSpPr/>
          <p:nvPr userDrawn="1"/>
        </p:nvCxnSpPr>
        <p:spPr>
          <a:xfrm>
            <a:off x="8330571" y="4803775"/>
            <a:ext cx="0" cy="136923"/>
          </a:xfrm>
          <a:prstGeom prst="line">
            <a:avLst/>
          </a:prstGeom>
          <a:ln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rgbClr val="58C3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5246" y="2122253"/>
            <a:ext cx="1227154" cy="5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66800" y="1828801"/>
            <a:ext cx="4800600" cy="685799"/>
          </a:xfrm>
        </p:spPr>
        <p:txBody>
          <a:bodyPr>
            <a:normAutofit/>
          </a:bodyPr>
          <a:lstStyle>
            <a:lvl1pPr algn="l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2514600"/>
            <a:ext cx="48006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1714500"/>
            <a:ext cx="701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66800" y="3116179"/>
            <a:ext cx="701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19800" y="1714500"/>
            <a:ext cx="0" cy="14016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0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7304" y="205979"/>
            <a:ext cx="86493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7304" y="1200151"/>
            <a:ext cx="8649393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1" r:id="rId3"/>
    <p:sldLayoutId id="2147483683" r:id="rId4"/>
    <p:sldLayoutId id="2147483684" r:id="rId5"/>
    <p:sldLayoutId id="2147483685" r:id="rId6"/>
    <p:sldLayoutId id="2147483686" r:id="rId7"/>
    <p:sldLayoutId id="2147483682" r:id="rId8"/>
    <p:sldLayoutId id="2147483687" r:id="rId9"/>
    <p:sldLayoutId id="214748368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8C3B4">
                <a:alpha val="50000"/>
              </a:srgbClr>
            </a:gs>
            <a:gs pos="100000">
              <a:srgbClr val="58C3B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1066800" y="1885951"/>
            <a:ext cx="5029200" cy="685799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effectLst>
                  <a:outerShdw dist="25400" dir="2700000" algn="tl" rotWithShape="0">
                    <a:prstClr val="black">
                      <a:alpha val="20000"/>
                    </a:prstClr>
                  </a:outerShdw>
                </a:effectLst>
              </a:rPr>
              <a:t>PSE’s Equity Advisory Group and CEIP Public Participation efforts</a:t>
            </a:r>
            <a:endParaRPr lang="en-US" sz="2000" dirty="0" smtClean="0"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6800" y="2571750"/>
            <a:ext cx="4800600" cy="457200"/>
          </a:xfrm>
        </p:spPr>
        <p:txBody>
          <a:bodyPr/>
          <a:lstStyle/>
          <a:p>
            <a:r>
              <a:rPr lang="en-US" dirty="0" smtClean="0"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UTC CETA Implementation Workshop – April 6, 2021</a:t>
            </a:r>
            <a:endParaRPr lang="en-US" dirty="0">
              <a:effectLst>
                <a:outerShdw dist="127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1768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Ben Farrow, Director Clean Energy Strategy, PSE</a:t>
            </a: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Diann </a:t>
            </a:r>
            <a:r>
              <a:rPr lang="en-US" sz="1200" dirty="0">
                <a:solidFill>
                  <a:schemeClr val="bg1"/>
                </a:solidFill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Strom, Strategic Engagement Lead, </a:t>
            </a:r>
            <a:r>
              <a:rPr lang="en-US" sz="1200" dirty="0" smtClean="0">
                <a:solidFill>
                  <a:schemeClr val="bg1"/>
                </a:solidFill>
                <a:effectLst>
                  <a:outerShdw dist="12700" dir="2700000" algn="tl" rotWithShape="0">
                    <a:prstClr val="black">
                      <a:alpha val="20000"/>
                    </a:prstClr>
                  </a:outerShdw>
                </a:effectLst>
              </a:rPr>
              <a:t>PSE</a:t>
            </a:r>
          </a:p>
        </p:txBody>
      </p:sp>
    </p:spTree>
    <p:extLst>
      <p:ext uri="{BB962C8B-B14F-4D97-AF65-F5344CB8AC3E}">
        <p14:creationId xmlns:p14="http://schemas.microsoft.com/office/powerpoint/2010/main" val="35504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categories, customer benefit indicators, and measurement of customer benefit indicators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895350"/>
            <a:ext cx="82296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These are provided as examples of how categories, customer benefit indicators, and customer benefit indicator metrics could be identified</a:t>
            </a:r>
            <a:r>
              <a:rPr lang="en-US" sz="1200" dirty="0" smtClean="0"/>
              <a:t>. </a:t>
            </a:r>
            <a:r>
              <a:rPr lang="en-US" sz="1200" dirty="0"/>
              <a:t>Actual customer benefit indicators will be proposed based on public and advisory group feedback.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425945"/>
              </p:ext>
            </p:extLst>
          </p:nvPr>
        </p:nvGraphicFramePr>
        <p:xfrm>
          <a:off x="571500" y="1428750"/>
          <a:ext cx="8020049" cy="3385254"/>
        </p:xfrm>
        <a:graphic>
          <a:graphicData uri="http://schemas.openxmlformats.org/drawingml/2006/table">
            <a:tbl>
              <a:tblPr/>
              <a:tblGrid>
                <a:gridCol w="2437706">
                  <a:extLst>
                    <a:ext uri="{9D8B030D-6E8A-4147-A177-3AD203B41FA5}">
                      <a16:colId xmlns:a16="http://schemas.microsoft.com/office/drawing/2014/main" val="2904693234"/>
                    </a:ext>
                  </a:extLst>
                </a:gridCol>
                <a:gridCol w="2852114">
                  <a:extLst>
                    <a:ext uri="{9D8B030D-6E8A-4147-A177-3AD203B41FA5}">
                      <a16:colId xmlns:a16="http://schemas.microsoft.com/office/drawing/2014/main" val="917990611"/>
                    </a:ext>
                  </a:extLst>
                </a:gridCol>
                <a:gridCol w="2730229">
                  <a:extLst>
                    <a:ext uri="{9D8B030D-6E8A-4147-A177-3AD203B41FA5}">
                      <a16:colId xmlns:a16="http://schemas.microsoft.com/office/drawing/2014/main" val="2837821285"/>
                    </a:ext>
                  </a:extLst>
                </a:gridCol>
              </a:tblGrid>
              <a:tr h="354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 Benefit Indicator Category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 Benefit Indicators</a:t>
                      </a:r>
                      <a:b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(outcomes)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Customer Benefit Indicator Metrics </a:t>
                      </a:r>
                      <a:b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(how we measure the outcomes)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42696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Rulemaking language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Public Participation + EAG input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Public Participation + EAG input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38626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and Non-energy Benefits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978933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in income spent on electricity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household income spent on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070199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efficient homes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 energy use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319411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Dollars saved in customer costs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 cost savings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977257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comfort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988803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airflow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78383"/>
                  </a:ext>
                </a:extLst>
              </a:tr>
              <a:tr h="173197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attractive homes/business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806213"/>
                  </a:ext>
                </a:extLst>
              </a:tr>
              <a:tr h="3749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Long-term and Short-term Public Health, Environmental and Reduction of Costs and Risks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516276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 air pollution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NOx,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emissions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977007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 climate change impacts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Levelized cost of greenhouse 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249153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energy employment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energy jobs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36395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Decreased poverty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living in poverty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609148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Security and Resiliency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44839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 for options for customers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Response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36610"/>
                  </a:ext>
                </a:extLst>
              </a:tr>
              <a:tr h="1649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reliance on market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Purchases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71852"/>
                  </a:ext>
                </a:extLst>
              </a:tr>
              <a:tr h="173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storage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Distributed Storage</a:t>
                      </a:r>
                    </a:p>
                  </a:txBody>
                  <a:tcPr marL="7986" marR="7986" marT="798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8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572" y="209656"/>
            <a:ext cx="7943850" cy="536972"/>
          </a:xfrm>
        </p:spPr>
        <p:txBody>
          <a:bodyPr>
            <a:normAutofit/>
          </a:bodyPr>
          <a:lstStyle/>
          <a:p>
            <a:r>
              <a:rPr lang="en-US" sz="2400" dirty="0"/>
              <a:t>CEIP and public participation: goals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8431" y="1123950"/>
            <a:ext cx="3487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b="1" dirty="0">
                <a:solidFill>
                  <a:schemeClr val="accent1"/>
                </a:solidFill>
              </a:rPr>
              <a:t>Outcomes we’re seeking for 2021: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Durable CEIP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Diverse, meaningful, and equitable engagement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Accountable, repeatable process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Create a foundation of community relationships and approaches for future engagement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601" y="1123950"/>
            <a:ext cx="370646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b="1" dirty="0">
                <a:solidFill>
                  <a:schemeClr val="accent1"/>
                </a:solidFill>
              </a:rPr>
              <a:t>For the 2021 CEIP, we will: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Engage with the new Equity Advisory Group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74C55"/>
                </a:solidFill>
              </a:rPr>
              <a:t>Inform and consult PSE’s existing advisory groups </a:t>
            </a:r>
            <a:endParaRPr lang="en-US" sz="1500" dirty="0" smtClean="0">
              <a:solidFill>
                <a:srgbClr val="474C55"/>
              </a:solidFill>
            </a:endParaRP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474C55"/>
                </a:solidFill>
              </a:rPr>
              <a:t>Inform </a:t>
            </a:r>
            <a:r>
              <a:rPr lang="en-US" sz="1500" dirty="0">
                <a:solidFill>
                  <a:srgbClr val="474C55"/>
                </a:solidFill>
              </a:rPr>
              <a:t>and consult our customers, specifically highly impacted communities and vulnerable populations</a:t>
            </a:r>
          </a:p>
        </p:txBody>
      </p:sp>
      <p:pic>
        <p:nvPicPr>
          <p:cNvPr id="26" name="Graphic 25" descr="Bullseye with solid fill">
            <a:extLst>
              <a:ext uri="{FF2B5EF4-FFF2-40B4-BE49-F238E27FC236}">
                <a16:creationId xmlns:a16="http://schemas.microsoft.com/office/drawing/2014/main" id="{9BA613E3-D963-4F1E-9A89-B8B9715D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9601" y="205978"/>
            <a:ext cx="536972" cy="5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 mission and framework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971550"/>
            <a:ext cx="2228850" cy="2057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599" y="971550"/>
            <a:ext cx="5943601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50" dirty="0" smtClean="0"/>
              <a:t>Mission: </a:t>
            </a:r>
            <a:r>
              <a:rPr lang="en-US" sz="1450" dirty="0"/>
              <a:t>Provide advice to PSE on equity issues and broaden our engagement with frontline </a:t>
            </a:r>
            <a:r>
              <a:rPr lang="en-US" sz="1450" dirty="0" smtClean="0"/>
              <a:t>customers as we work to deliver a just and equitable clean energy future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450" dirty="0" smtClean="0"/>
              <a:t>2021 inaugural EAG will:</a:t>
            </a:r>
          </a:p>
          <a:p>
            <a:r>
              <a:rPr lang="en-US" sz="1450" dirty="0" smtClean="0"/>
              <a:t>Engage in developing metrics that help us measure equity in electric </a:t>
            </a:r>
            <a:r>
              <a:rPr lang="en-US" sz="1450" dirty="0"/>
              <a:t>energy planning and </a:t>
            </a:r>
            <a:r>
              <a:rPr lang="en-US" sz="1450" dirty="0" smtClean="0"/>
              <a:t>decision-making for PSE’s Clean Energy Implementation Plan</a:t>
            </a:r>
          </a:p>
          <a:p>
            <a:r>
              <a:rPr lang="en-US" sz="1450" dirty="0" smtClean="0"/>
              <a:t>Focus </a:t>
            </a:r>
            <a:r>
              <a:rPr lang="en-US" sz="1450" dirty="0"/>
              <a:t>on </a:t>
            </a:r>
            <a:r>
              <a:rPr lang="en-US" sz="1450" dirty="0" smtClean="0"/>
              <a:t>paths </a:t>
            </a:r>
            <a:r>
              <a:rPr lang="en-US" sz="1450" dirty="0"/>
              <a:t>to expanding </a:t>
            </a:r>
            <a:r>
              <a:rPr lang="en-US" sz="1450" dirty="0" smtClean="0"/>
              <a:t>equity, so our efforts are accessible</a:t>
            </a:r>
            <a:r>
              <a:rPr lang="en-US" sz="1450" dirty="0"/>
              <a:t>, affordable and </a:t>
            </a:r>
            <a:r>
              <a:rPr lang="en-US" sz="1450" dirty="0" smtClean="0"/>
              <a:t>accountable</a:t>
            </a:r>
          </a:p>
          <a:p>
            <a:r>
              <a:rPr lang="en-US" sz="1450" dirty="0" smtClean="0"/>
              <a:t>Highlight and mitigate barriers to customer participation </a:t>
            </a:r>
          </a:p>
          <a:p>
            <a:r>
              <a:rPr lang="en-US" sz="1450" dirty="0" smtClean="0"/>
              <a:t>Provide advice on PSE’s public participation plan</a:t>
            </a:r>
          </a:p>
          <a:p>
            <a:r>
              <a:rPr lang="en-US" sz="1450" dirty="0" smtClean="0"/>
              <a:t>Shape process </a:t>
            </a:r>
            <a:r>
              <a:rPr lang="en-US" sz="1450" dirty="0"/>
              <a:t>for future EAG </a:t>
            </a:r>
            <a:r>
              <a:rPr lang="en-US" sz="1450" dirty="0" smtClean="0"/>
              <a:t>membership</a:t>
            </a:r>
            <a:endParaRPr lang="en-US" sz="1400" dirty="0"/>
          </a:p>
          <a:p>
            <a:pPr marL="0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028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Engagement objectives – draft 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7ECEC1-FAA5-4098-B41C-7050FDD6B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8362"/>
              </p:ext>
            </p:extLst>
          </p:nvPr>
        </p:nvGraphicFramePr>
        <p:xfrm>
          <a:off x="609600" y="1441644"/>
          <a:ext cx="7848599" cy="2806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9146">
                  <a:extLst>
                    <a:ext uri="{9D8B030D-6E8A-4147-A177-3AD203B41FA5}">
                      <a16:colId xmlns:a16="http://schemas.microsoft.com/office/drawing/2014/main" val="2333336438"/>
                    </a:ext>
                  </a:extLst>
                </a:gridCol>
                <a:gridCol w="1315426">
                  <a:extLst>
                    <a:ext uri="{9D8B030D-6E8A-4147-A177-3AD203B41FA5}">
                      <a16:colId xmlns:a16="http://schemas.microsoft.com/office/drawing/2014/main" val="1635162474"/>
                    </a:ext>
                  </a:extLst>
                </a:gridCol>
                <a:gridCol w="1309146">
                  <a:extLst>
                    <a:ext uri="{9D8B030D-6E8A-4147-A177-3AD203B41FA5}">
                      <a16:colId xmlns:a16="http://schemas.microsoft.com/office/drawing/2014/main" val="2702550578"/>
                    </a:ext>
                  </a:extLst>
                </a:gridCol>
                <a:gridCol w="1310716">
                  <a:extLst>
                    <a:ext uri="{9D8B030D-6E8A-4147-A177-3AD203B41FA5}">
                      <a16:colId xmlns:a16="http://schemas.microsoft.com/office/drawing/2014/main" val="3361922730"/>
                    </a:ext>
                  </a:extLst>
                </a:gridCol>
                <a:gridCol w="1309146">
                  <a:extLst>
                    <a:ext uri="{9D8B030D-6E8A-4147-A177-3AD203B41FA5}">
                      <a16:colId xmlns:a16="http://schemas.microsoft.com/office/drawing/2014/main" val="49620850"/>
                    </a:ext>
                  </a:extLst>
                </a:gridCol>
                <a:gridCol w="1295019">
                  <a:extLst>
                    <a:ext uri="{9D8B030D-6E8A-4147-A177-3AD203B41FA5}">
                      <a16:colId xmlns:a16="http://schemas.microsoft.com/office/drawing/2014/main" val="3120840672"/>
                    </a:ext>
                  </a:extLst>
                </a:gridCol>
              </a:tblGrid>
              <a:tr h="406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Apr-Jul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Aug-Oct 2021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2022-2025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C3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976139"/>
                  </a:ext>
                </a:extLst>
              </a:tr>
              <a:tr h="7369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Develop CEIP with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engagement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focused on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equity and customer benefits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Solicit comments on draft CEIP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Implement CEIP</a:t>
                      </a:r>
                      <a:b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Continue public participation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46506"/>
                  </a:ext>
                </a:extLst>
              </a:tr>
              <a:tr h="20907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Objectives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63808"/>
                  </a:ext>
                </a:extLst>
              </a:tr>
              <a:tr h="122015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Collect input on:</a:t>
                      </a:r>
                    </a:p>
                    <a:p>
                      <a:pPr marL="174625" marR="0" lvl="0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Clean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energy values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174625" marR="0" lvl="0" indent="-17462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benefit </a:t>
                      </a:r>
                      <a:r>
                        <a:rPr lang="en-US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interests and priorities</a:t>
                      </a:r>
                    </a:p>
                    <a:p>
                      <a:pPr marL="174625" marR="0" lvl="0" indent="-1746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Ideas to advance equity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4" marR="64964" marT="16382" marB="16382"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Compile and respond to feedback on CEIP, including: </a:t>
                      </a:r>
                    </a:p>
                    <a:p>
                      <a:pPr marL="174625" marR="0" lvl="0" indent="-17462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actions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targets</a:t>
                      </a:r>
                    </a:p>
                    <a:p>
                      <a:pPr marL="174625" marR="0" lvl="0" indent="-174625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 approach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clean energy implementation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64" marR="64964" marT="16382" marB="16382">
                    <a:solidFill>
                      <a:srgbClr val="C3E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Keep the conversation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going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and continue to refine elements for next CEIP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4964" marR="64964" marT="16382" marB="16382">
                    <a:solidFill>
                      <a:srgbClr val="58C3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466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4B6710-BDE5-4395-A3DF-A03E413792EF}"/>
              </a:ext>
            </a:extLst>
          </p:cNvPr>
          <p:cNvSpPr txBox="1"/>
          <p:nvPr/>
        </p:nvSpPr>
        <p:spPr>
          <a:xfrm>
            <a:off x="3048000" y="450534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74C55"/>
                </a:solidFill>
              </a:rPr>
              <a:t>Aug. 15: Draft CEIP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E21AD-67D6-425E-BE25-B3C14BE1C61F}"/>
              </a:ext>
            </a:extLst>
          </p:cNvPr>
          <p:cNvSpPr txBox="1"/>
          <p:nvPr/>
        </p:nvSpPr>
        <p:spPr>
          <a:xfrm>
            <a:off x="5715000" y="450534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74C55"/>
                </a:solidFill>
              </a:rPr>
              <a:t>Oct. 1: Final CEIP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1126247-FE1C-4221-AE67-421A7E7AD149}"/>
              </a:ext>
            </a:extLst>
          </p:cNvPr>
          <p:cNvSpPr/>
          <p:nvPr/>
        </p:nvSpPr>
        <p:spPr>
          <a:xfrm>
            <a:off x="3124200" y="4400550"/>
            <a:ext cx="142702" cy="97477"/>
          </a:xfrm>
          <a:prstGeom prst="triangle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1F9C308-4E89-4AB2-A190-7FAE0C88EFB1}"/>
              </a:ext>
            </a:extLst>
          </p:cNvPr>
          <p:cNvSpPr/>
          <p:nvPr/>
        </p:nvSpPr>
        <p:spPr>
          <a:xfrm>
            <a:off x="5805749" y="4400550"/>
            <a:ext cx="142702" cy="97477"/>
          </a:xfrm>
          <a:prstGeom prst="triangle">
            <a:avLst/>
          </a:prstGeom>
          <a:solidFill>
            <a:srgbClr val="58C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71550"/>
            <a:ext cx="6858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solidFill>
                  <a:srgbClr val="474C55"/>
                </a:solidFill>
              </a:rPr>
              <a:t>Engagement includes: </a:t>
            </a:r>
            <a:r>
              <a:rPr lang="en-US" sz="1450" dirty="0" smtClean="0">
                <a:solidFill>
                  <a:srgbClr val="474C55"/>
                </a:solidFill>
              </a:rPr>
              <a:t>EAG; </a:t>
            </a:r>
            <a:r>
              <a:rPr lang="en-US" sz="1450" dirty="0">
                <a:solidFill>
                  <a:srgbClr val="474C55"/>
                </a:solidFill>
              </a:rPr>
              <a:t>existing advisory </a:t>
            </a:r>
            <a:r>
              <a:rPr lang="en-US" sz="1450" dirty="0" smtClean="0">
                <a:solidFill>
                  <a:srgbClr val="474C55"/>
                </a:solidFill>
              </a:rPr>
              <a:t>groups; </a:t>
            </a:r>
            <a:r>
              <a:rPr lang="en-US" sz="1450" dirty="0">
                <a:solidFill>
                  <a:srgbClr val="474C55"/>
                </a:solidFill>
              </a:rPr>
              <a:t>and customers</a:t>
            </a:r>
          </a:p>
        </p:txBody>
      </p:sp>
    </p:spTree>
    <p:extLst>
      <p:ext uri="{BB962C8B-B14F-4D97-AF65-F5344CB8AC3E}">
        <p14:creationId xmlns:p14="http://schemas.microsoft.com/office/powerpoint/2010/main" val="4074339062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_2014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2021-03-03T08:00:00+00:00</OpenedDate>
    <SignificantOrder xmlns="dc463f71-b30c-4ab2-9473-d307f9d35888">false</SignificantOrder>
    <Date1 xmlns="dc463f71-b30c-4ab2-9473-d307f9d35888">2021-04-05T07:00:00+00:00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210147</DocketNumber>
    <DelegatedOrder xmlns="dc463f71-b30c-4ab2-9473-d307f9d35888">false</Delegated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2EA3523715BAD1428624649CA0645D6E" ma:contentTypeVersion="44" ma:contentTypeDescription="" ma:contentTypeScope="" ma:versionID="cb2dd50eb9ac36e730ecf2263f11f5b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7EAEEA8F-A971-467A-B8EA-97EF8D16F951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3/fields"/>
    <ds:schemaRef ds:uri="359eb0a9-3221-4dcc-8574-cee4d5e4954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c88183fd-330d-436d-b273-061d0bb819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FD900F-33FD-41D4-84F6-A9D6CA5B6600}"/>
</file>

<file path=customXml/itemProps3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05D802-BEC8-4273-8DD8-23CA9946F7F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E21F01C-6672-4C52-8482-23CB035883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27823</TotalTime>
  <Words>519</Words>
  <Application>Microsoft Office PowerPoint</Application>
  <PresentationFormat>On-screen Show (16:9)</PresentationFormat>
  <Paragraphs>106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PSE_PPT_Template_2014_v2</vt:lpstr>
      <vt:lpstr>PSE’s Equity Advisory Group and CEIP Public Participation efforts</vt:lpstr>
      <vt:lpstr>Examples of categories, customer benefit indicators, and measurement of customer benefit indicators</vt:lpstr>
      <vt:lpstr>CEIP and public participation: goals</vt:lpstr>
      <vt:lpstr>EAG mission and framework</vt:lpstr>
      <vt:lpstr>Engagement objectives – draft 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Puget Sound Energy</dc:creator>
  <cp:lastModifiedBy>Strom, Diann</cp:lastModifiedBy>
  <cp:revision>107</cp:revision>
  <cp:lastPrinted>2021-03-03T19:16:01Z</cp:lastPrinted>
  <dcterms:created xsi:type="dcterms:W3CDTF">2016-10-17T15:24:25Z</dcterms:created>
  <dcterms:modified xsi:type="dcterms:W3CDTF">2021-04-05T23:46:38Z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0x0101006E56B4D1795A2E4DB2F0B01679ED314A002EA3523715BAD1428624649CA0645D6E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